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3648" r:id="rId2"/>
  </p:sldMasterIdLst>
  <p:notesMasterIdLst>
    <p:notesMasterId r:id="rId35"/>
  </p:notesMasterIdLst>
  <p:sldIdLst>
    <p:sldId id="1182" r:id="rId3"/>
    <p:sldId id="1406" r:id="rId4"/>
    <p:sldId id="1407" r:id="rId5"/>
    <p:sldId id="1408" r:id="rId6"/>
    <p:sldId id="1183" r:id="rId7"/>
    <p:sldId id="1184" r:id="rId8"/>
    <p:sldId id="1404" r:id="rId9"/>
    <p:sldId id="1131" r:id="rId10"/>
    <p:sldId id="1147" r:id="rId11"/>
    <p:sldId id="1148" r:id="rId12"/>
    <p:sldId id="1149" r:id="rId13"/>
    <p:sldId id="1150" r:id="rId14"/>
    <p:sldId id="1159" r:id="rId15"/>
    <p:sldId id="1160" r:id="rId16"/>
    <p:sldId id="1161" r:id="rId17"/>
    <p:sldId id="1132" r:id="rId18"/>
    <p:sldId id="1151" r:id="rId19"/>
    <p:sldId id="1133" r:id="rId20"/>
    <p:sldId id="1152" r:id="rId21"/>
    <p:sldId id="1155" r:id="rId22"/>
    <p:sldId id="1156" r:id="rId23"/>
    <p:sldId id="1157" r:id="rId24"/>
    <p:sldId id="1158" r:id="rId25"/>
    <p:sldId id="1134" r:id="rId26"/>
    <p:sldId id="1164" r:id="rId27"/>
    <p:sldId id="1163" r:id="rId28"/>
    <p:sldId id="1166" r:id="rId29"/>
    <p:sldId id="1165" r:id="rId30"/>
    <p:sldId id="1167" r:id="rId31"/>
    <p:sldId id="1168" r:id="rId32"/>
    <p:sldId id="1169" r:id="rId33"/>
    <p:sldId id="1409" r:id="rId3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1pPr>
    <a:lvl2pPr marL="4572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2pPr>
    <a:lvl3pPr marL="9144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3pPr>
    <a:lvl4pPr marL="13716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4pPr>
    <a:lvl5pPr marL="18288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5pPr>
    <a:lvl6pPr marL="22860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6pPr>
    <a:lvl7pPr marL="27432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7pPr>
    <a:lvl8pPr marL="32004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8pPr>
    <a:lvl9pPr marL="36576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316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00"/>
    <a:srgbClr val="0000FF"/>
    <a:srgbClr val="9900FF"/>
    <a:srgbClr val="FF3300"/>
    <a:srgbClr val="6699FF"/>
    <a:srgbClr val="660066"/>
    <a:srgbClr val="000066"/>
    <a:srgbClr val="97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3861" autoAdjust="0"/>
  </p:normalViewPr>
  <p:slideViewPr>
    <p:cSldViewPr>
      <p:cViewPr varScale="1">
        <p:scale>
          <a:sx n="83" d="100"/>
          <a:sy n="83" d="100"/>
        </p:scale>
        <p:origin x="1515" y="111"/>
      </p:cViewPr>
      <p:guideLst>
        <p:guide orient="horz" pos="3168"/>
        <p:guide pos="2880"/>
      </p:guideLst>
    </p:cSldViewPr>
  </p:slideViewPr>
  <p:outlineViewPr>
    <p:cViewPr>
      <p:scale>
        <a:sx n="33" d="100"/>
        <a:sy n="33" d="100"/>
      </p:scale>
      <p:origin x="0" y="678"/>
    </p:cViewPr>
  </p:outlineViewPr>
  <p:notesTextViewPr>
    <p:cViewPr>
      <p:scale>
        <a:sx n="100" d="100"/>
        <a:sy n="100" d="100"/>
      </p:scale>
      <p:origin x="0" y="0"/>
    </p:cViewPr>
  </p:notesTextViewPr>
  <p:sorterViewPr>
    <p:cViewPr>
      <p:scale>
        <a:sx n="66" d="100"/>
        <a:sy n="66" d="100"/>
      </p:scale>
      <p:origin x="0" y="84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image" Target="../media/image11.wmf"/><Relationship Id="rId7" Type="http://schemas.openxmlformats.org/officeDocument/2006/relationships/image" Target="../media/image15.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5" Type="http://schemas.openxmlformats.org/officeDocument/2006/relationships/image" Target="../media/image13.wmf"/><Relationship Id="rId10" Type="http://schemas.openxmlformats.org/officeDocument/2006/relationships/image" Target="../media/image18.wmf"/><Relationship Id="rId4" Type="http://schemas.openxmlformats.org/officeDocument/2006/relationships/image" Target="../media/image12.wmf"/><Relationship Id="rId9"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defRPr>
            </a:lvl1pPr>
          </a:lstStyle>
          <a:p>
            <a:pPr>
              <a:defRPr/>
            </a:pPr>
            <a:endParaRPr lang="en-US" altLang="zh-CN"/>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ea typeface="宋体" panose="02010600030101010101" pitchFamily="2" charset="-122"/>
              </a:defRPr>
            </a:lvl1pPr>
          </a:lstStyle>
          <a:p>
            <a:fld id="{F3F3FF9A-6375-4167-9E9C-744695517489}"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10F409-A10B-44F7-B7D1-A786867E4831}" type="slidenum">
              <a:rPr lang="en-US" altLang="zh-CN" smtClean="0"/>
              <a:pPr>
                <a:defRPr/>
              </a:pPr>
              <a:t>13</a:t>
            </a:fld>
            <a:endParaRPr lang="en-US" altLang="zh-CN"/>
          </a:p>
        </p:txBody>
      </p:sp>
    </p:spTree>
    <p:extLst>
      <p:ext uri="{BB962C8B-B14F-4D97-AF65-F5344CB8AC3E}">
        <p14:creationId xmlns:p14="http://schemas.microsoft.com/office/powerpoint/2010/main" val="2634114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10F409-A10B-44F7-B7D1-A786867E4831}" type="slidenum">
              <a:rPr lang="en-US" altLang="zh-CN" smtClean="0"/>
              <a:pPr>
                <a:defRPr/>
              </a:pPr>
              <a:t>14</a:t>
            </a:fld>
            <a:endParaRPr lang="en-US" altLang="zh-CN"/>
          </a:p>
        </p:txBody>
      </p:sp>
    </p:spTree>
    <p:extLst>
      <p:ext uri="{BB962C8B-B14F-4D97-AF65-F5344CB8AC3E}">
        <p14:creationId xmlns:p14="http://schemas.microsoft.com/office/powerpoint/2010/main" val="3979996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fld id="{EFDF768F-7CA8-4B26-9E2B-CB2AABA300C0}" type="datetime1">
              <a:rPr lang="zh-CN" altLang="en-US"/>
              <a:pPr>
                <a:defRPr/>
              </a:pPr>
              <a:t>2022/3/28</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A12EC6D7-8CFF-4976-BDD2-CE5C1AC89925}" type="slidenum">
              <a:rPr lang="en-US" altLang="zh-CN"/>
              <a:pPr/>
              <a:t>‹#›</a:t>
            </a:fld>
            <a:endParaRPr lang="en-US" altLang="zh-CN"/>
          </a:p>
        </p:txBody>
      </p:sp>
    </p:spTree>
    <p:extLst>
      <p:ext uri="{BB962C8B-B14F-4D97-AF65-F5344CB8AC3E}">
        <p14:creationId xmlns:p14="http://schemas.microsoft.com/office/powerpoint/2010/main" val="2877463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617B03FF-6E29-4467-823F-510ED1A40179}" type="datetime1">
              <a:rPr lang="zh-CN" altLang="en-US"/>
              <a:pPr>
                <a:defRPr/>
              </a:pPr>
              <a:t>2022/3/28</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8A16DD32-F0A7-4E7A-AB09-41ABC18D2FC5}" type="slidenum">
              <a:rPr lang="en-US" altLang="zh-CN"/>
              <a:pPr/>
              <a:t>‹#›</a:t>
            </a:fld>
            <a:endParaRPr lang="en-US" altLang="zh-CN"/>
          </a:p>
        </p:txBody>
      </p:sp>
    </p:spTree>
    <p:extLst>
      <p:ext uri="{BB962C8B-B14F-4D97-AF65-F5344CB8AC3E}">
        <p14:creationId xmlns:p14="http://schemas.microsoft.com/office/powerpoint/2010/main" val="3712269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F6DD270F-9468-4E53-9DD2-F96636D2A2AC}" type="datetime1">
              <a:rPr lang="zh-CN" altLang="en-US"/>
              <a:pPr>
                <a:defRPr/>
              </a:pPr>
              <a:t>2022/3/28</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6B9752B2-3234-43A8-A2CD-6D3BC228498F}" type="slidenum">
              <a:rPr lang="en-US" altLang="zh-CN"/>
              <a:pPr/>
              <a:t>‹#›</a:t>
            </a:fld>
            <a:endParaRPr lang="en-US" altLang="zh-CN"/>
          </a:p>
        </p:txBody>
      </p:sp>
    </p:spTree>
    <p:extLst>
      <p:ext uri="{BB962C8B-B14F-4D97-AF65-F5344CB8AC3E}">
        <p14:creationId xmlns:p14="http://schemas.microsoft.com/office/powerpoint/2010/main" val="704678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6"/>
          <p:cNvSpPr>
            <a:spLocks noGrp="1" noChangeArrowheads="1"/>
          </p:cNvSpPr>
          <p:nvPr>
            <p:ph type="sldNum" sz="quarter" idx="10"/>
          </p:nvPr>
        </p:nvSpPr>
        <p:spPr>
          <a:ln/>
        </p:spPr>
        <p:txBody>
          <a:bodyPr/>
          <a:lstStyle>
            <a:lvl1pPr>
              <a:defRPr/>
            </a:lvl1pPr>
          </a:lstStyle>
          <a:p>
            <a:fld id="{0B7A7220-6437-4F88-BAF1-8819291E4B4B}" type="slidenum">
              <a:rPr lang="en-US" altLang="zh-CN"/>
              <a:pPr/>
              <a:t>‹#›</a:t>
            </a:fld>
            <a:endParaRPr lang="en-US" altLang="zh-CN"/>
          </a:p>
        </p:txBody>
      </p:sp>
    </p:spTree>
    <p:extLst>
      <p:ext uri="{BB962C8B-B14F-4D97-AF65-F5344CB8AC3E}">
        <p14:creationId xmlns:p14="http://schemas.microsoft.com/office/powerpoint/2010/main" val="2635101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fld id="{41A7B2A6-4997-4D6A-A223-B65D77C6B4A9}" type="slidenum">
              <a:rPr lang="en-US" altLang="zh-CN"/>
              <a:pPr/>
              <a:t>‹#›</a:t>
            </a:fld>
            <a:endParaRPr lang="en-US" altLang="zh-CN"/>
          </a:p>
        </p:txBody>
      </p:sp>
    </p:spTree>
    <p:extLst>
      <p:ext uri="{BB962C8B-B14F-4D97-AF65-F5344CB8AC3E}">
        <p14:creationId xmlns:p14="http://schemas.microsoft.com/office/powerpoint/2010/main" val="40467154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sldNum" sz="quarter" idx="10"/>
          </p:nvPr>
        </p:nvSpPr>
        <p:spPr>
          <a:ln/>
        </p:spPr>
        <p:txBody>
          <a:bodyPr/>
          <a:lstStyle>
            <a:lvl1pPr>
              <a:defRPr/>
            </a:lvl1pPr>
          </a:lstStyle>
          <a:p>
            <a:fld id="{C0AA7FCB-25E0-4642-9FC5-15584412CD88}" type="slidenum">
              <a:rPr lang="en-US" altLang="zh-CN"/>
              <a:pPr/>
              <a:t>‹#›</a:t>
            </a:fld>
            <a:endParaRPr lang="en-US" altLang="zh-CN"/>
          </a:p>
        </p:txBody>
      </p:sp>
    </p:spTree>
    <p:extLst>
      <p:ext uri="{BB962C8B-B14F-4D97-AF65-F5344CB8AC3E}">
        <p14:creationId xmlns:p14="http://schemas.microsoft.com/office/powerpoint/2010/main" val="36462965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sldNum" sz="quarter" idx="10"/>
          </p:nvPr>
        </p:nvSpPr>
        <p:spPr>
          <a:ln/>
        </p:spPr>
        <p:txBody>
          <a:bodyPr/>
          <a:lstStyle>
            <a:lvl1pPr>
              <a:defRPr/>
            </a:lvl1pPr>
          </a:lstStyle>
          <a:p>
            <a:fld id="{832778DB-10FB-4A2D-9448-1B600B50E2E3}" type="slidenum">
              <a:rPr lang="en-US" altLang="zh-CN"/>
              <a:pPr/>
              <a:t>‹#›</a:t>
            </a:fld>
            <a:endParaRPr lang="en-US" altLang="zh-CN"/>
          </a:p>
        </p:txBody>
      </p:sp>
    </p:spTree>
    <p:extLst>
      <p:ext uri="{BB962C8B-B14F-4D97-AF65-F5344CB8AC3E}">
        <p14:creationId xmlns:p14="http://schemas.microsoft.com/office/powerpoint/2010/main" val="2585752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sldNum" sz="quarter" idx="10"/>
          </p:nvPr>
        </p:nvSpPr>
        <p:spPr>
          <a:ln/>
        </p:spPr>
        <p:txBody>
          <a:bodyPr/>
          <a:lstStyle>
            <a:lvl1pPr>
              <a:defRPr/>
            </a:lvl1pPr>
          </a:lstStyle>
          <a:p>
            <a:fld id="{4F49718D-E2D3-4725-A5E2-2F5322F353DC}" type="slidenum">
              <a:rPr lang="en-US" altLang="zh-CN"/>
              <a:pPr/>
              <a:t>‹#›</a:t>
            </a:fld>
            <a:endParaRPr lang="en-US" altLang="zh-CN"/>
          </a:p>
        </p:txBody>
      </p:sp>
    </p:spTree>
    <p:extLst>
      <p:ext uri="{BB962C8B-B14F-4D97-AF65-F5344CB8AC3E}">
        <p14:creationId xmlns:p14="http://schemas.microsoft.com/office/powerpoint/2010/main" val="40018319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Rectangle 6"/>
          <p:cNvSpPr>
            <a:spLocks noGrp="1" noChangeArrowheads="1"/>
          </p:cNvSpPr>
          <p:nvPr>
            <p:ph type="sldNum" sz="quarter" idx="10"/>
          </p:nvPr>
        </p:nvSpPr>
        <p:spPr>
          <a:ln/>
        </p:spPr>
        <p:txBody>
          <a:bodyPr/>
          <a:lstStyle>
            <a:lvl1pPr>
              <a:defRPr/>
            </a:lvl1pPr>
          </a:lstStyle>
          <a:p>
            <a:fld id="{E15AE13C-F5BB-4430-9442-93650DD5431A}" type="slidenum">
              <a:rPr lang="en-US" altLang="zh-CN"/>
              <a:pPr/>
              <a:t>‹#›</a:t>
            </a:fld>
            <a:endParaRPr lang="en-US" altLang="zh-CN"/>
          </a:p>
        </p:txBody>
      </p:sp>
    </p:spTree>
    <p:extLst>
      <p:ext uri="{BB962C8B-B14F-4D97-AF65-F5344CB8AC3E}">
        <p14:creationId xmlns:p14="http://schemas.microsoft.com/office/powerpoint/2010/main" val="18391722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DF6A5F0E-E60F-40BD-BC8B-FC0730CB25A7}" type="slidenum">
              <a:rPr lang="en-US" altLang="zh-CN"/>
              <a:pPr/>
              <a:t>‹#›</a:t>
            </a:fld>
            <a:endParaRPr lang="en-US" altLang="zh-CN"/>
          </a:p>
        </p:txBody>
      </p:sp>
    </p:spTree>
    <p:extLst>
      <p:ext uri="{BB962C8B-B14F-4D97-AF65-F5344CB8AC3E}">
        <p14:creationId xmlns:p14="http://schemas.microsoft.com/office/powerpoint/2010/main" val="8210303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fld id="{6ABD4CD9-0989-422B-9E86-4088C485D669}" type="slidenum">
              <a:rPr lang="en-US" altLang="zh-CN"/>
              <a:pPr/>
              <a:t>‹#›</a:t>
            </a:fld>
            <a:endParaRPr lang="en-US" altLang="zh-CN"/>
          </a:p>
        </p:txBody>
      </p:sp>
    </p:spTree>
    <p:extLst>
      <p:ext uri="{BB962C8B-B14F-4D97-AF65-F5344CB8AC3E}">
        <p14:creationId xmlns:p14="http://schemas.microsoft.com/office/powerpoint/2010/main" val="2926582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CE085847-AE31-4ED9-A95B-B00EF22FCFC8}" type="datetime1">
              <a:rPr lang="zh-CN" altLang="en-US"/>
              <a:pPr>
                <a:defRPr/>
              </a:pPr>
              <a:t>2022/3/28</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1C2ABFA4-10C2-4FE8-88E0-8ED92AAC6A7C}" type="slidenum">
              <a:rPr lang="en-US" altLang="zh-CN"/>
              <a:pPr/>
              <a:t>‹#›</a:t>
            </a:fld>
            <a:endParaRPr lang="en-US" altLang="zh-CN"/>
          </a:p>
        </p:txBody>
      </p:sp>
    </p:spTree>
    <p:extLst>
      <p:ext uri="{BB962C8B-B14F-4D97-AF65-F5344CB8AC3E}">
        <p14:creationId xmlns:p14="http://schemas.microsoft.com/office/powerpoint/2010/main" val="13575417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fld id="{CD426218-9703-410F-BF68-E4DC0EE5DB1A}" type="slidenum">
              <a:rPr lang="en-US" altLang="zh-CN"/>
              <a:pPr/>
              <a:t>‹#›</a:t>
            </a:fld>
            <a:endParaRPr lang="en-US" altLang="zh-CN"/>
          </a:p>
        </p:txBody>
      </p:sp>
    </p:spTree>
    <p:extLst>
      <p:ext uri="{BB962C8B-B14F-4D97-AF65-F5344CB8AC3E}">
        <p14:creationId xmlns:p14="http://schemas.microsoft.com/office/powerpoint/2010/main" val="15571051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fld id="{65DA7419-65A3-4AF2-9D91-BDFD9602CE81}" type="slidenum">
              <a:rPr lang="en-US" altLang="zh-CN"/>
              <a:pPr/>
              <a:t>‹#›</a:t>
            </a:fld>
            <a:endParaRPr lang="en-US" altLang="zh-CN"/>
          </a:p>
        </p:txBody>
      </p:sp>
    </p:spTree>
    <p:extLst>
      <p:ext uri="{BB962C8B-B14F-4D97-AF65-F5344CB8AC3E}">
        <p14:creationId xmlns:p14="http://schemas.microsoft.com/office/powerpoint/2010/main" val="27636268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fld id="{53E622E8-026F-4F02-8533-DBEBE3584F4A}" type="slidenum">
              <a:rPr lang="en-US" altLang="zh-CN"/>
              <a:pPr/>
              <a:t>‹#›</a:t>
            </a:fld>
            <a:endParaRPr lang="en-US" altLang="zh-CN"/>
          </a:p>
        </p:txBody>
      </p:sp>
    </p:spTree>
    <p:extLst>
      <p:ext uri="{BB962C8B-B14F-4D97-AF65-F5344CB8AC3E}">
        <p14:creationId xmlns:p14="http://schemas.microsoft.com/office/powerpoint/2010/main" val="1599269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6"/>
          <p:cNvSpPr>
            <a:spLocks noGrp="1" noChangeArrowheads="1"/>
          </p:cNvSpPr>
          <p:nvPr>
            <p:ph type="sldNum" sz="quarter" idx="10"/>
          </p:nvPr>
        </p:nvSpPr>
        <p:spPr>
          <a:ln/>
        </p:spPr>
        <p:txBody>
          <a:bodyPr/>
          <a:lstStyle>
            <a:lvl1pPr>
              <a:defRPr/>
            </a:lvl1pPr>
          </a:lstStyle>
          <a:p>
            <a:fld id="{A8896DC2-B477-4822-AAA8-629893319401}" type="slidenum">
              <a:rPr lang="en-US" altLang="zh-CN"/>
              <a:pPr/>
              <a:t>‹#›</a:t>
            </a:fld>
            <a:endParaRPr lang="en-US" altLang="zh-CN"/>
          </a:p>
        </p:txBody>
      </p:sp>
    </p:spTree>
    <p:extLst>
      <p:ext uri="{BB962C8B-B14F-4D97-AF65-F5344CB8AC3E}">
        <p14:creationId xmlns:p14="http://schemas.microsoft.com/office/powerpoint/2010/main" val="3769895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A6AB0FE3-F487-4B14-8710-963B66AB09BF}" type="datetime1">
              <a:rPr lang="zh-CN" altLang="en-US"/>
              <a:pPr>
                <a:defRPr/>
              </a:pPr>
              <a:t>2022/3/28</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8D0B106F-69AD-445D-93E5-C269F8A89581}" type="slidenum">
              <a:rPr lang="en-US" altLang="zh-CN"/>
              <a:pPr/>
              <a:t>‹#›</a:t>
            </a:fld>
            <a:endParaRPr lang="en-US" altLang="zh-CN"/>
          </a:p>
        </p:txBody>
      </p:sp>
    </p:spTree>
    <p:extLst>
      <p:ext uri="{BB962C8B-B14F-4D97-AF65-F5344CB8AC3E}">
        <p14:creationId xmlns:p14="http://schemas.microsoft.com/office/powerpoint/2010/main" val="1351461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0EA24EDE-F396-4068-9A17-2AF7669B3DDB}" type="datetime1">
              <a:rPr lang="zh-CN" altLang="en-US"/>
              <a:pPr>
                <a:defRPr/>
              </a:pPr>
              <a:t>2022/3/28</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271297C2-F457-4F43-9679-88564384D7C4}" type="slidenum">
              <a:rPr lang="en-US" altLang="zh-CN"/>
              <a:pPr/>
              <a:t>‹#›</a:t>
            </a:fld>
            <a:endParaRPr lang="en-US" altLang="zh-CN"/>
          </a:p>
        </p:txBody>
      </p:sp>
    </p:spTree>
    <p:extLst>
      <p:ext uri="{BB962C8B-B14F-4D97-AF65-F5344CB8AC3E}">
        <p14:creationId xmlns:p14="http://schemas.microsoft.com/office/powerpoint/2010/main" val="3255311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fld id="{8484CABC-5624-4211-81E7-658FC5E28B93}" type="datetime1">
              <a:rPr lang="zh-CN" altLang="en-US"/>
              <a:pPr>
                <a:defRPr/>
              </a:pPr>
              <a:t>2022/3/28</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4FA11104-6BCF-44D1-B09C-AC73D1E1FAAB}" type="slidenum">
              <a:rPr lang="en-US" altLang="zh-CN"/>
              <a:pPr/>
              <a:t>‹#›</a:t>
            </a:fld>
            <a:endParaRPr lang="en-US" altLang="zh-CN"/>
          </a:p>
        </p:txBody>
      </p:sp>
    </p:spTree>
    <p:extLst>
      <p:ext uri="{BB962C8B-B14F-4D97-AF65-F5344CB8AC3E}">
        <p14:creationId xmlns:p14="http://schemas.microsoft.com/office/powerpoint/2010/main" val="650892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fld id="{71C29175-4D35-41C3-A8F6-92F11549C079}" type="datetime1">
              <a:rPr lang="zh-CN" altLang="en-US"/>
              <a:pPr>
                <a:defRPr/>
              </a:pPr>
              <a:t>2022/3/28</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1A7C27AC-EE6E-44BE-9CC1-C3536CB38AC5}" type="slidenum">
              <a:rPr lang="en-US" altLang="zh-CN"/>
              <a:pPr/>
              <a:t>‹#›</a:t>
            </a:fld>
            <a:endParaRPr lang="en-US" altLang="zh-CN"/>
          </a:p>
        </p:txBody>
      </p:sp>
    </p:spTree>
    <p:extLst>
      <p:ext uri="{BB962C8B-B14F-4D97-AF65-F5344CB8AC3E}">
        <p14:creationId xmlns:p14="http://schemas.microsoft.com/office/powerpoint/2010/main" val="2429857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3083995A-1257-48F6-BD21-856BB70ABD58}" type="datetime1">
              <a:rPr lang="zh-CN" altLang="en-US"/>
              <a:pPr>
                <a:defRPr/>
              </a:pPr>
              <a:t>2022/3/28</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61F686C9-9BF1-44F7-AA95-1DD17F3594B2}" type="slidenum">
              <a:rPr lang="en-US" altLang="zh-CN"/>
              <a:pPr/>
              <a:t>‹#›</a:t>
            </a:fld>
            <a:endParaRPr lang="en-US" altLang="zh-CN"/>
          </a:p>
        </p:txBody>
      </p:sp>
    </p:spTree>
    <p:extLst>
      <p:ext uri="{BB962C8B-B14F-4D97-AF65-F5344CB8AC3E}">
        <p14:creationId xmlns:p14="http://schemas.microsoft.com/office/powerpoint/2010/main" val="1682145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6673362D-1655-4209-B1AC-3D73B79B601E}" type="datetime1">
              <a:rPr lang="zh-CN" altLang="en-US"/>
              <a:pPr>
                <a:defRPr/>
              </a:pPr>
              <a:t>2022/3/28</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24DE65FD-825F-439D-BF48-95742B95CD1D}" type="slidenum">
              <a:rPr lang="en-US" altLang="zh-CN"/>
              <a:pPr/>
              <a:t>‹#›</a:t>
            </a:fld>
            <a:endParaRPr lang="en-US" altLang="zh-CN"/>
          </a:p>
        </p:txBody>
      </p:sp>
    </p:spTree>
    <p:extLst>
      <p:ext uri="{BB962C8B-B14F-4D97-AF65-F5344CB8AC3E}">
        <p14:creationId xmlns:p14="http://schemas.microsoft.com/office/powerpoint/2010/main" val="3270212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5D90CBAD-8FF6-4F49-8242-C98165052A60}" type="datetime1">
              <a:rPr lang="zh-CN" altLang="en-US"/>
              <a:pPr>
                <a:defRPr/>
              </a:pPr>
              <a:t>2022/3/28</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97457F9F-9E6F-4E6A-85E9-D0A6E1DBD651}" type="slidenum">
              <a:rPr lang="en-US" altLang="zh-CN"/>
              <a:pPr/>
              <a:t>‹#›</a:t>
            </a:fld>
            <a:endParaRPr lang="en-US" altLang="zh-CN"/>
          </a:p>
        </p:txBody>
      </p:sp>
    </p:spTree>
    <p:extLst>
      <p:ext uri="{BB962C8B-B14F-4D97-AF65-F5344CB8AC3E}">
        <p14:creationId xmlns:p14="http://schemas.microsoft.com/office/powerpoint/2010/main" val="201362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9219"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421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ea typeface="+mn-ea"/>
              </a:defRPr>
            </a:lvl1pPr>
          </a:lstStyle>
          <a:p>
            <a:pPr>
              <a:defRPr/>
            </a:pPr>
            <a:fld id="{48A79F31-419B-492A-B622-CBCBF58D5741}" type="datetime1">
              <a:rPr lang="zh-CN" altLang="en-US"/>
              <a:pPr>
                <a:defRPr/>
              </a:pPr>
              <a:t>2022/3/28</a:t>
            </a:fld>
            <a:endParaRPr lang="en-US" altLang="zh-CN"/>
          </a:p>
        </p:txBody>
      </p:sp>
      <p:sp>
        <p:nvSpPr>
          <p:cNvPr id="9421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ea typeface="+mn-ea"/>
              </a:defRPr>
            </a:lvl1pPr>
          </a:lstStyle>
          <a:p>
            <a:pPr>
              <a:defRPr/>
            </a:pPr>
            <a:endParaRPr lang="en-US" altLang="zh-CN"/>
          </a:p>
        </p:txBody>
      </p:sp>
      <p:sp>
        <p:nvSpPr>
          <p:cNvPr id="9421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anose="020B0604020202020204" pitchFamily="34" charset="0"/>
                <a:ea typeface="宋体" panose="02010600030101010101" pitchFamily="2" charset="-122"/>
              </a:defRPr>
            </a:lvl1pPr>
          </a:lstStyle>
          <a:p>
            <a:fld id="{E8A08907-382D-4470-8045-6FF1F3C2CF07}" type="slidenum">
              <a:rPr lang="en-US" altLang="zh-CN"/>
              <a:pPr/>
              <a:t>‹#›</a:t>
            </a:fld>
            <a:endParaRPr lang="en-US" altLang="zh-CN"/>
          </a:p>
        </p:txBody>
      </p:sp>
      <p:pic>
        <p:nvPicPr>
          <p:cNvPr id="9223" name="Picture 7" descr="图片1"/>
          <p:cNvPicPr preferRelativeResize="0">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8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0" name="Rectangle 6"/>
          <p:cNvSpPr>
            <a:spLocks noGrp="1" noChangeArrowheads="1"/>
          </p:cNvSpPr>
          <p:nvPr>
            <p:ph type="sldNum" sz="quarter" idx="4"/>
          </p:nvPr>
        </p:nvSpPr>
        <p:spPr bwMode="auto">
          <a:xfrm>
            <a:off x="6732588" y="6237288"/>
            <a:ext cx="2133600" cy="4127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anose="020B0604020202020204" pitchFamily="34" charset="0"/>
                <a:ea typeface="宋体" panose="02010600030101010101" pitchFamily="2" charset="-122"/>
              </a:defRPr>
            </a:lvl1pPr>
          </a:lstStyle>
          <a:p>
            <a:fld id="{A6608D97-39D8-478B-BB96-4961722A8189}" type="slidenum">
              <a:rPr lang="en-US" altLang="zh-CN"/>
              <a:pPr/>
              <a:t>‹#›</a:t>
            </a:fld>
            <a:endParaRPr lang="en-US" altLang="zh-CN"/>
          </a:p>
        </p:txBody>
      </p:sp>
      <p:grpSp>
        <p:nvGrpSpPr>
          <p:cNvPr id="10243" name="Group 17"/>
          <p:cNvGrpSpPr>
            <a:grpSpLocks/>
          </p:cNvGrpSpPr>
          <p:nvPr userDrawn="1"/>
        </p:nvGrpSpPr>
        <p:grpSpPr bwMode="auto">
          <a:xfrm>
            <a:off x="0" y="0"/>
            <a:ext cx="1042988" cy="6858000"/>
            <a:chOff x="0" y="0"/>
            <a:chExt cx="657" cy="4320"/>
          </a:xfrm>
        </p:grpSpPr>
        <p:pic>
          <p:nvPicPr>
            <p:cNvPr id="10247" name="Picture 18" descr="moban-2-3"/>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391"/>
              <a:ext cx="385" cy="3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8" name="Picture 19" descr="moban-1-11"/>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657"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44" name="Oval 20"/>
          <p:cNvSpPr>
            <a:spLocks noChangeArrowheads="1"/>
          </p:cNvSpPr>
          <p:nvPr userDrawn="1"/>
        </p:nvSpPr>
        <p:spPr bwMode="auto">
          <a:xfrm>
            <a:off x="1116013" y="549275"/>
            <a:ext cx="7683500" cy="71438"/>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p>
        </p:txBody>
      </p:sp>
      <p:pic>
        <p:nvPicPr>
          <p:cNvPr id="10245" name="Picture 27" descr="moban-2-3"/>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620713"/>
            <a:ext cx="611188" cy="623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28" descr="moban-1-11"/>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1042988"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2" r:id="rId1"/>
    <p:sldLayoutId id="2147483671" r:id="rId2"/>
    <p:sldLayoutId id="2147483670" r:id="rId3"/>
    <p:sldLayoutId id="2147483669" r:id="rId4"/>
    <p:sldLayoutId id="2147483668" r:id="rId5"/>
    <p:sldLayoutId id="2147483667" r:id="rId6"/>
    <p:sldLayoutId id="2147483666" r:id="rId7"/>
    <p:sldLayoutId id="2147483665" r:id="rId8"/>
    <p:sldLayoutId id="2147483664" r:id="rId9"/>
    <p:sldLayoutId id="2147483663" r:id="rId10"/>
    <p:sldLayoutId id="2147483662" r:id="rId11"/>
    <p:sldLayoutId id="2147483661"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image" Target="../media/image81.png"/><Relationship Id="rId7" Type="http://schemas.openxmlformats.org/officeDocument/2006/relationships/image" Target="../media/image86.png"/><Relationship Id="rId12" Type="http://schemas.openxmlformats.org/officeDocument/2006/relationships/image" Target="../media/image92.png"/><Relationship Id="rId2" Type="http://schemas.openxmlformats.org/officeDocument/2006/relationships/image" Target="../media/image80.png"/><Relationship Id="rId1" Type="http://schemas.openxmlformats.org/officeDocument/2006/relationships/slideLayout" Target="../slideLayouts/slideLayout13.xml"/><Relationship Id="rId6" Type="http://schemas.openxmlformats.org/officeDocument/2006/relationships/image" Target="../media/image85.png"/><Relationship Id="rId11" Type="http://schemas.openxmlformats.org/officeDocument/2006/relationships/image" Target="../media/image91.png"/><Relationship Id="rId5" Type="http://schemas.openxmlformats.org/officeDocument/2006/relationships/image" Target="../media/image83.png"/><Relationship Id="rId10" Type="http://schemas.openxmlformats.org/officeDocument/2006/relationships/image" Target="../media/image90.png"/><Relationship Id="rId4" Type="http://schemas.openxmlformats.org/officeDocument/2006/relationships/image" Target="../media/image82.png"/><Relationship Id="rId9" Type="http://schemas.openxmlformats.org/officeDocument/2006/relationships/image" Target="../media/image89.png"/></Relationships>
</file>

<file path=ppt/slides/_rels/slide11.xml.rels><?xml version="1.0" encoding="UTF-8" standalone="yes"?>
<Relationships xmlns="http://schemas.openxmlformats.org/package/2006/relationships"><Relationship Id="rId8" Type="http://schemas.openxmlformats.org/officeDocument/2006/relationships/image" Target="../media/image96.png"/><Relationship Id="rId3" Type="http://schemas.openxmlformats.org/officeDocument/2006/relationships/image" Target="../media/image81.png"/><Relationship Id="rId7" Type="http://schemas.openxmlformats.org/officeDocument/2006/relationships/image" Target="../media/image95.png"/><Relationship Id="rId2" Type="http://schemas.openxmlformats.org/officeDocument/2006/relationships/image" Target="../media/image80.png"/><Relationship Id="rId1" Type="http://schemas.openxmlformats.org/officeDocument/2006/relationships/slideLayout" Target="../slideLayouts/slideLayout13.xml"/><Relationship Id="rId6" Type="http://schemas.openxmlformats.org/officeDocument/2006/relationships/image" Target="../media/image94.png"/><Relationship Id="rId5" Type="http://schemas.openxmlformats.org/officeDocument/2006/relationships/image" Target="../media/image93.png"/><Relationship Id="rId10" Type="http://schemas.openxmlformats.org/officeDocument/2006/relationships/image" Target="../media/image98.png"/><Relationship Id="rId4" Type="http://schemas.openxmlformats.org/officeDocument/2006/relationships/image" Target="../media/image82.png"/><Relationship Id="rId9" Type="http://schemas.openxmlformats.org/officeDocument/2006/relationships/image" Target="../media/image97.png"/></Relationships>
</file>

<file path=ppt/slides/_rels/slide12.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13.xml"/><Relationship Id="rId6" Type="http://schemas.openxmlformats.org/officeDocument/2006/relationships/image" Target="../media/image104.png"/><Relationship Id="rId5" Type="http://schemas.openxmlformats.org/officeDocument/2006/relationships/image" Target="../media/image103.png"/><Relationship Id="rId4" Type="http://schemas.openxmlformats.org/officeDocument/2006/relationships/image" Target="../media/image102.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105.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670.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107.png"/><Relationship Id="rId4" Type="http://schemas.openxmlformats.org/officeDocument/2006/relationships/image" Target="../media/image106.png"/></Relationships>
</file>

<file path=ppt/slides/_rels/slide15.xml.rels><?xml version="1.0" encoding="UTF-8" standalone="yes"?>
<Relationships xmlns="http://schemas.openxmlformats.org/package/2006/relationships"><Relationship Id="rId7" Type="http://schemas.openxmlformats.org/officeDocument/2006/relationships/image" Target="../media/image720.png"/><Relationship Id="rId2" Type="http://schemas.openxmlformats.org/officeDocument/2006/relationships/image" Target="../media/image6.png"/><Relationship Id="rId1" Type="http://schemas.openxmlformats.org/officeDocument/2006/relationships/slideLayout" Target="../slideLayouts/slideLayout13.xml"/><Relationship Id="rId6" Type="http://schemas.openxmlformats.org/officeDocument/2006/relationships/image" Target="../media/image710.png"/><Relationship Id="rId5" Type="http://schemas.openxmlformats.org/officeDocument/2006/relationships/image" Target="../media/image700.png"/><Relationship Id="rId4" Type="http://schemas.openxmlformats.org/officeDocument/2006/relationships/image" Target="../media/image690.png"/></Relationships>
</file>

<file path=ppt/slides/_rels/slide16.xml.rels><?xml version="1.0" encoding="UTF-8" standalone="yes"?>
<Relationships xmlns="http://schemas.openxmlformats.org/package/2006/relationships"><Relationship Id="rId8" Type="http://schemas.openxmlformats.org/officeDocument/2006/relationships/image" Target="../media/image111.png"/><Relationship Id="rId3" Type="http://schemas.openxmlformats.org/officeDocument/2006/relationships/image" Target="../media/image1060.png"/><Relationship Id="rId7" Type="http://schemas.openxmlformats.org/officeDocument/2006/relationships/image" Target="../media/image110.png"/><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image" Target="../media/image109.png"/><Relationship Id="rId11" Type="http://schemas.openxmlformats.org/officeDocument/2006/relationships/image" Target="../media/image114.png"/><Relationship Id="rId5" Type="http://schemas.openxmlformats.org/officeDocument/2006/relationships/image" Target="../media/image108.png"/><Relationship Id="rId10" Type="http://schemas.openxmlformats.org/officeDocument/2006/relationships/image" Target="../media/image113.png"/><Relationship Id="rId4" Type="http://schemas.openxmlformats.org/officeDocument/2006/relationships/image" Target="../media/image1070.png"/><Relationship Id="rId9" Type="http://schemas.openxmlformats.org/officeDocument/2006/relationships/image" Target="../media/image112.png"/></Relationships>
</file>

<file path=ppt/slides/_rels/slide17.xml.rels><?xml version="1.0" encoding="UTF-8" standalone="yes"?>
<Relationships xmlns="http://schemas.openxmlformats.org/package/2006/relationships"><Relationship Id="rId3" Type="http://schemas.openxmlformats.org/officeDocument/2006/relationships/image" Target="../media/image115.png"/><Relationship Id="rId7" Type="http://schemas.openxmlformats.org/officeDocument/2006/relationships/image" Target="../media/image117.png"/><Relationship Id="rId2" Type="http://schemas.openxmlformats.org/officeDocument/2006/relationships/image" Target="../media/image1060.png"/><Relationship Id="rId1" Type="http://schemas.openxmlformats.org/officeDocument/2006/relationships/slideLayout" Target="../slideLayouts/slideLayout13.xml"/><Relationship Id="rId6" Type="http://schemas.openxmlformats.org/officeDocument/2006/relationships/image" Target="../media/image116.png"/><Relationship Id="rId5" Type="http://schemas.openxmlformats.org/officeDocument/2006/relationships/image" Target="../media/image114.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8" Type="http://schemas.openxmlformats.org/officeDocument/2006/relationships/image" Target="../media/image124.png"/><Relationship Id="rId3" Type="http://schemas.openxmlformats.org/officeDocument/2006/relationships/image" Target="../media/image119.png"/><Relationship Id="rId7" Type="http://schemas.openxmlformats.org/officeDocument/2006/relationships/image" Target="../media/image123.png"/><Relationship Id="rId2" Type="http://schemas.openxmlformats.org/officeDocument/2006/relationships/image" Target="../media/image118.png"/><Relationship Id="rId1" Type="http://schemas.openxmlformats.org/officeDocument/2006/relationships/slideLayout" Target="../slideLayouts/slideLayout13.xml"/><Relationship Id="rId6" Type="http://schemas.openxmlformats.org/officeDocument/2006/relationships/image" Target="../media/image122.png"/><Relationship Id="rId5" Type="http://schemas.openxmlformats.org/officeDocument/2006/relationships/image" Target="../media/image121.png"/><Relationship Id="rId10" Type="http://schemas.openxmlformats.org/officeDocument/2006/relationships/image" Target="../media/image126.png"/><Relationship Id="rId4" Type="http://schemas.openxmlformats.org/officeDocument/2006/relationships/image" Target="../media/image120.png"/><Relationship Id="rId9" Type="http://schemas.openxmlformats.org/officeDocument/2006/relationships/image" Target="../media/image125.png"/></Relationships>
</file>

<file path=ppt/slides/_rels/slide19.xml.rels><?xml version="1.0" encoding="UTF-8" standalone="yes"?>
<Relationships xmlns="http://schemas.openxmlformats.org/package/2006/relationships"><Relationship Id="rId8" Type="http://schemas.openxmlformats.org/officeDocument/2006/relationships/image" Target="../media/image133.png"/><Relationship Id="rId13" Type="http://schemas.openxmlformats.org/officeDocument/2006/relationships/image" Target="../media/image138.png"/><Relationship Id="rId18" Type="http://schemas.openxmlformats.org/officeDocument/2006/relationships/image" Target="../media/image143.png"/><Relationship Id="rId3" Type="http://schemas.openxmlformats.org/officeDocument/2006/relationships/image" Target="../media/image128.png"/><Relationship Id="rId7" Type="http://schemas.openxmlformats.org/officeDocument/2006/relationships/image" Target="../media/image132.png"/><Relationship Id="rId12" Type="http://schemas.openxmlformats.org/officeDocument/2006/relationships/image" Target="../media/image137.png"/><Relationship Id="rId17" Type="http://schemas.openxmlformats.org/officeDocument/2006/relationships/image" Target="../media/image142.png"/><Relationship Id="rId2" Type="http://schemas.openxmlformats.org/officeDocument/2006/relationships/image" Target="../media/image7.png"/><Relationship Id="rId16" Type="http://schemas.openxmlformats.org/officeDocument/2006/relationships/image" Target="../media/image141.png"/><Relationship Id="rId20" Type="http://schemas.openxmlformats.org/officeDocument/2006/relationships/image" Target="../media/image145.png"/><Relationship Id="rId1" Type="http://schemas.openxmlformats.org/officeDocument/2006/relationships/slideLayout" Target="../slideLayouts/slideLayout13.xml"/><Relationship Id="rId6" Type="http://schemas.openxmlformats.org/officeDocument/2006/relationships/image" Target="../media/image131.png"/><Relationship Id="rId11" Type="http://schemas.openxmlformats.org/officeDocument/2006/relationships/image" Target="../media/image136.png"/><Relationship Id="rId5" Type="http://schemas.openxmlformats.org/officeDocument/2006/relationships/image" Target="../media/image130.png"/><Relationship Id="rId15" Type="http://schemas.openxmlformats.org/officeDocument/2006/relationships/image" Target="../media/image140.png"/><Relationship Id="rId10" Type="http://schemas.openxmlformats.org/officeDocument/2006/relationships/image" Target="../media/image135.png"/><Relationship Id="rId19" Type="http://schemas.openxmlformats.org/officeDocument/2006/relationships/image" Target="../media/image144.png"/><Relationship Id="rId4" Type="http://schemas.openxmlformats.org/officeDocument/2006/relationships/image" Target="../media/image129.png"/><Relationship Id="rId9" Type="http://schemas.openxmlformats.org/officeDocument/2006/relationships/image" Target="../media/image134.png"/><Relationship Id="rId14" Type="http://schemas.openxmlformats.org/officeDocument/2006/relationships/image" Target="../media/image13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8" Type="http://schemas.openxmlformats.org/officeDocument/2006/relationships/image" Target="../media/image133.png"/><Relationship Id="rId13" Type="http://schemas.openxmlformats.org/officeDocument/2006/relationships/image" Target="../media/image138.png"/><Relationship Id="rId18" Type="http://schemas.openxmlformats.org/officeDocument/2006/relationships/image" Target="../media/image143.png"/><Relationship Id="rId3" Type="http://schemas.openxmlformats.org/officeDocument/2006/relationships/image" Target="../media/image128.png"/><Relationship Id="rId7" Type="http://schemas.openxmlformats.org/officeDocument/2006/relationships/image" Target="../media/image132.png"/><Relationship Id="rId12" Type="http://schemas.openxmlformats.org/officeDocument/2006/relationships/image" Target="../media/image137.png"/><Relationship Id="rId17" Type="http://schemas.openxmlformats.org/officeDocument/2006/relationships/image" Target="../media/image142.png"/><Relationship Id="rId2" Type="http://schemas.openxmlformats.org/officeDocument/2006/relationships/image" Target="../media/image7.png"/><Relationship Id="rId16" Type="http://schemas.openxmlformats.org/officeDocument/2006/relationships/image" Target="../media/image141.png"/><Relationship Id="rId1" Type="http://schemas.openxmlformats.org/officeDocument/2006/relationships/slideLayout" Target="../slideLayouts/slideLayout13.xml"/><Relationship Id="rId6" Type="http://schemas.openxmlformats.org/officeDocument/2006/relationships/image" Target="../media/image131.png"/><Relationship Id="rId11" Type="http://schemas.openxmlformats.org/officeDocument/2006/relationships/image" Target="../media/image136.png"/><Relationship Id="rId5" Type="http://schemas.openxmlformats.org/officeDocument/2006/relationships/image" Target="../media/image130.png"/><Relationship Id="rId15" Type="http://schemas.openxmlformats.org/officeDocument/2006/relationships/image" Target="../media/image140.png"/><Relationship Id="rId10" Type="http://schemas.openxmlformats.org/officeDocument/2006/relationships/image" Target="../media/image135.png"/><Relationship Id="rId19" Type="http://schemas.openxmlformats.org/officeDocument/2006/relationships/image" Target="../media/image145.png"/><Relationship Id="rId4" Type="http://schemas.openxmlformats.org/officeDocument/2006/relationships/image" Target="../media/image129.png"/><Relationship Id="rId9" Type="http://schemas.openxmlformats.org/officeDocument/2006/relationships/image" Target="../media/image134.png"/><Relationship Id="rId14" Type="http://schemas.openxmlformats.org/officeDocument/2006/relationships/image" Target="../media/image139.png"/></Relationships>
</file>

<file path=ppt/slides/_rels/slide21.xml.rels><?xml version="1.0" encoding="UTF-8" standalone="yes"?>
<Relationships xmlns="http://schemas.openxmlformats.org/package/2006/relationships"><Relationship Id="rId8" Type="http://schemas.openxmlformats.org/officeDocument/2006/relationships/image" Target="../media/image133.png"/><Relationship Id="rId13" Type="http://schemas.openxmlformats.org/officeDocument/2006/relationships/image" Target="../media/image138.png"/><Relationship Id="rId18" Type="http://schemas.openxmlformats.org/officeDocument/2006/relationships/image" Target="../media/image143.png"/><Relationship Id="rId3" Type="http://schemas.openxmlformats.org/officeDocument/2006/relationships/image" Target="../media/image128.png"/><Relationship Id="rId7" Type="http://schemas.openxmlformats.org/officeDocument/2006/relationships/image" Target="../media/image132.png"/><Relationship Id="rId12" Type="http://schemas.openxmlformats.org/officeDocument/2006/relationships/image" Target="../media/image137.png"/><Relationship Id="rId17" Type="http://schemas.openxmlformats.org/officeDocument/2006/relationships/image" Target="../media/image142.png"/><Relationship Id="rId2" Type="http://schemas.openxmlformats.org/officeDocument/2006/relationships/image" Target="../media/image7.png"/><Relationship Id="rId16" Type="http://schemas.openxmlformats.org/officeDocument/2006/relationships/image" Target="../media/image141.png"/><Relationship Id="rId1" Type="http://schemas.openxmlformats.org/officeDocument/2006/relationships/slideLayout" Target="../slideLayouts/slideLayout13.xml"/><Relationship Id="rId6" Type="http://schemas.openxmlformats.org/officeDocument/2006/relationships/image" Target="../media/image131.png"/><Relationship Id="rId11" Type="http://schemas.openxmlformats.org/officeDocument/2006/relationships/image" Target="../media/image136.png"/><Relationship Id="rId5" Type="http://schemas.openxmlformats.org/officeDocument/2006/relationships/image" Target="../media/image130.png"/><Relationship Id="rId15" Type="http://schemas.openxmlformats.org/officeDocument/2006/relationships/image" Target="../media/image140.png"/><Relationship Id="rId10" Type="http://schemas.openxmlformats.org/officeDocument/2006/relationships/image" Target="../media/image135.png"/><Relationship Id="rId19" Type="http://schemas.openxmlformats.org/officeDocument/2006/relationships/image" Target="../media/image146.png"/><Relationship Id="rId4" Type="http://schemas.openxmlformats.org/officeDocument/2006/relationships/image" Target="../media/image129.png"/><Relationship Id="rId9" Type="http://schemas.openxmlformats.org/officeDocument/2006/relationships/image" Target="../media/image134.png"/><Relationship Id="rId14" Type="http://schemas.openxmlformats.org/officeDocument/2006/relationships/image" Target="../media/image139.png"/></Relationships>
</file>

<file path=ppt/slides/_rels/slide22.xml.rels><?xml version="1.0" encoding="UTF-8" standalone="yes"?>
<Relationships xmlns="http://schemas.openxmlformats.org/package/2006/relationships"><Relationship Id="rId8" Type="http://schemas.openxmlformats.org/officeDocument/2006/relationships/image" Target="../media/image133.png"/><Relationship Id="rId13" Type="http://schemas.openxmlformats.org/officeDocument/2006/relationships/image" Target="../media/image138.png"/><Relationship Id="rId18" Type="http://schemas.openxmlformats.org/officeDocument/2006/relationships/image" Target="../media/image143.png"/><Relationship Id="rId3" Type="http://schemas.openxmlformats.org/officeDocument/2006/relationships/image" Target="../media/image128.png"/><Relationship Id="rId7" Type="http://schemas.openxmlformats.org/officeDocument/2006/relationships/image" Target="../media/image132.png"/><Relationship Id="rId12" Type="http://schemas.openxmlformats.org/officeDocument/2006/relationships/image" Target="../media/image137.png"/><Relationship Id="rId17" Type="http://schemas.openxmlformats.org/officeDocument/2006/relationships/image" Target="../media/image142.png"/><Relationship Id="rId2" Type="http://schemas.openxmlformats.org/officeDocument/2006/relationships/image" Target="../media/image7.png"/><Relationship Id="rId16" Type="http://schemas.openxmlformats.org/officeDocument/2006/relationships/image" Target="../media/image141.png"/><Relationship Id="rId1" Type="http://schemas.openxmlformats.org/officeDocument/2006/relationships/slideLayout" Target="../slideLayouts/slideLayout13.xml"/><Relationship Id="rId6" Type="http://schemas.openxmlformats.org/officeDocument/2006/relationships/image" Target="../media/image131.png"/><Relationship Id="rId11" Type="http://schemas.openxmlformats.org/officeDocument/2006/relationships/image" Target="../media/image136.png"/><Relationship Id="rId5" Type="http://schemas.openxmlformats.org/officeDocument/2006/relationships/image" Target="../media/image130.png"/><Relationship Id="rId15" Type="http://schemas.openxmlformats.org/officeDocument/2006/relationships/image" Target="../media/image140.png"/><Relationship Id="rId10" Type="http://schemas.openxmlformats.org/officeDocument/2006/relationships/image" Target="../media/image135.png"/><Relationship Id="rId19" Type="http://schemas.openxmlformats.org/officeDocument/2006/relationships/image" Target="../media/image145.png"/><Relationship Id="rId4" Type="http://schemas.openxmlformats.org/officeDocument/2006/relationships/image" Target="../media/image129.png"/><Relationship Id="rId9" Type="http://schemas.openxmlformats.org/officeDocument/2006/relationships/image" Target="../media/image134.png"/><Relationship Id="rId14" Type="http://schemas.openxmlformats.org/officeDocument/2006/relationships/image" Target="../media/image139.png"/></Relationships>
</file>

<file path=ppt/slides/_rels/slide23.xml.rels><?xml version="1.0" encoding="UTF-8" standalone="yes"?>
<Relationships xmlns="http://schemas.openxmlformats.org/package/2006/relationships"><Relationship Id="rId8" Type="http://schemas.openxmlformats.org/officeDocument/2006/relationships/image" Target="../media/image133.png"/><Relationship Id="rId13" Type="http://schemas.openxmlformats.org/officeDocument/2006/relationships/image" Target="../media/image138.png"/><Relationship Id="rId18" Type="http://schemas.openxmlformats.org/officeDocument/2006/relationships/image" Target="../media/image143.png"/><Relationship Id="rId3" Type="http://schemas.openxmlformats.org/officeDocument/2006/relationships/image" Target="../media/image128.png"/><Relationship Id="rId7" Type="http://schemas.openxmlformats.org/officeDocument/2006/relationships/image" Target="../media/image132.png"/><Relationship Id="rId12" Type="http://schemas.openxmlformats.org/officeDocument/2006/relationships/image" Target="../media/image137.png"/><Relationship Id="rId17" Type="http://schemas.openxmlformats.org/officeDocument/2006/relationships/image" Target="../media/image142.png"/><Relationship Id="rId2" Type="http://schemas.openxmlformats.org/officeDocument/2006/relationships/image" Target="../media/image7.png"/><Relationship Id="rId16" Type="http://schemas.openxmlformats.org/officeDocument/2006/relationships/image" Target="../media/image141.png"/><Relationship Id="rId1" Type="http://schemas.openxmlformats.org/officeDocument/2006/relationships/slideLayout" Target="../slideLayouts/slideLayout13.xml"/><Relationship Id="rId6" Type="http://schemas.openxmlformats.org/officeDocument/2006/relationships/image" Target="../media/image131.png"/><Relationship Id="rId11" Type="http://schemas.openxmlformats.org/officeDocument/2006/relationships/image" Target="../media/image136.png"/><Relationship Id="rId5" Type="http://schemas.openxmlformats.org/officeDocument/2006/relationships/image" Target="../media/image130.png"/><Relationship Id="rId15" Type="http://schemas.openxmlformats.org/officeDocument/2006/relationships/image" Target="../media/image140.png"/><Relationship Id="rId10" Type="http://schemas.openxmlformats.org/officeDocument/2006/relationships/image" Target="../media/image135.png"/><Relationship Id="rId19" Type="http://schemas.openxmlformats.org/officeDocument/2006/relationships/image" Target="../media/image147.png"/><Relationship Id="rId4" Type="http://schemas.openxmlformats.org/officeDocument/2006/relationships/image" Target="../media/image129.png"/><Relationship Id="rId9" Type="http://schemas.openxmlformats.org/officeDocument/2006/relationships/image" Target="../media/image134.png"/><Relationship Id="rId14" Type="http://schemas.openxmlformats.org/officeDocument/2006/relationships/image" Target="../media/image139.png"/></Relationships>
</file>

<file path=ppt/slides/_rels/slide24.xml.rels><?xml version="1.0" encoding="UTF-8" standalone="yes"?>
<Relationships xmlns="http://schemas.openxmlformats.org/package/2006/relationships"><Relationship Id="rId8" Type="http://schemas.openxmlformats.org/officeDocument/2006/relationships/image" Target="../media/image154.png"/><Relationship Id="rId3" Type="http://schemas.openxmlformats.org/officeDocument/2006/relationships/image" Target="../media/image149.png"/><Relationship Id="rId7" Type="http://schemas.openxmlformats.org/officeDocument/2006/relationships/image" Target="../media/image153.png"/><Relationship Id="rId2" Type="http://schemas.openxmlformats.org/officeDocument/2006/relationships/image" Target="../media/image148.png"/><Relationship Id="rId1" Type="http://schemas.openxmlformats.org/officeDocument/2006/relationships/slideLayout" Target="../slideLayouts/slideLayout13.xml"/><Relationship Id="rId6" Type="http://schemas.openxmlformats.org/officeDocument/2006/relationships/image" Target="../media/image152.png"/><Relationship Id="rId5" Type="http://schemas.openxmlformats.org/officeDocument/2006/relationships/image" Target="../media/image151.png"/><Relationship Id="rId4" Type="http://schemas.openxmlformats.org/officeDocument/2006/relationships/image" Target="../media/image150.png"/><Relationship Id="rId9" Type="http://schemas.openxmlformats.org/officeDocument/2006/relationships/image" Target="../media/image155.png"/></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image" Target="../media/image158.png"/><Relationship Id="rId5" Type="http://schemas.openxmlformats.org/officeDocument/2006/relationships/image" Target="../media/image157.png"/><Relationship Id="rId4" Type="http://schemas.openxmlformats.org/officeDocument/2006/relationships/image" Target="../media/image156.png"/></Relationships>
</file>

<file path=ppt/slides/_rels/slide26.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oleObject" Target="../embeddings/oleObject6.bin"/><Relationship Id="rId18" Type="http://schemas.openxmlformats.org/officeDocument/2006/relationships/oleObject" Target="../embeddings/oleObject9.bin"/><Relationship Id="rId26" Type="http://schemas.openxmlformats.org/officeDocument/2006/relationships/image" Target="../media/image171.png"/><Relationship Id="rId3" Type="http://schemas.openxmlformats.org/officeDocument/2006/relationships/oleObject" Target="../embeddings/oleObject1.bin"/><Relationship Id="rId21" Type="http://schemas.openxmlformats.org/officeDocument/2006/relationships/image" Target="../media/image17.emf"/><Relationship Id="rId7" Type="http://schemas.openxmlformats.org/officeDocument/2006/relationships/oleObject" Target="../embeddings/oleObject3.bin"/><Relationship Id="rId12" Type="http://schemas.openxmlformats.org/officeDocument/2006/relationships/image" Target="../media/image13.wmf"/><Relationship Id="rId17" Type="http://schemas.openxmlformats.org/officeDocument/2006/relationships/oleObject" Target="../embeddings/oleObject8.bin"/><Relationship Id="rId25" Type="http://schemas.openxmlformats.org/officeDocument/2006/relationships/image" Target="../media/image170.png"/><Relationship Id="rId2" Type="http://schemas.openxmlformats.org/officeDocument/2006/relationships/slideLayout" Target="../slideLayouts/slideLayout13.xml"/><Relationship Id="rId16" Type="http://schemas.openxmlformats.org/officeDocument/2006/relationships/image" Target="../media/image15.wmf"/><Relationship Id="rId20" Type="http://schemas.openxmlformats.org/officeDocument/2006/relationships/oleObject" Target="../embeddings/oleObject10.bin"/><Relationship Id="rId29" Type="http://schemas.openxmlformats.org/officeDocument/2006/relationships/image" Target="../media/image159.png"/><Relationship Id="rId1" Type="http://schemas.openxmlformats.org/officeDocument/2006/relationships/vmlDrawing" Target="../drawings/vmlDrawing1.vml"/><Relationship Id="rId6" Type="http://schemas.openxmlformats.org/officeDocument/2006/relationships/image" Target="../media/image10.wmf"/><Relationship Id="rId11" Type="http://schemas.openxmlformats.org/officeDocument/2006/relationships/oleObject" Target="../embeddings/oleObject5.bin"/><Relationship Id="rId24" Type="http://schemas.openxmlformats.org/officeDocument/2006/relationships/image" Target="../media/image169.png"/><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image" Target="../media/image18.wmf"/><Relationship Id="rId28" Type="http://schemas.openxmlformats.org/officeDocument/2006/relationships/image" Target="../media/image173.png"/><Relationship Id="rId10" Type="http://schemas.openxmlformats.org/officeDocument/2006/relationships/image" Target="../media/image12.wmf"/><Relationship Id="rId19" Type="http://schemas.openxmlformats.org/officeDocument/2006/relationships/image" Target="../media/image16.emf"/><Relationship Id="rId4" Type="http://schemas.openxmlformats.org/officeDocument/2006/relationships/image" Target="../media/image9.wmf"/><Relationship Id="rId9" Type="http://schemas.openxmlformats.org/officeDocument/2006/relationships/oleObject" Target="../embeddings/oleObject4.bin"/><Relationship Id="rId14" Type="http://schemas.openxmlformats.org/officeDocument/2006/relationships/image" Target="../media/image14.wmf"/><Relationship Id="rId22" Type="http://schemas.openxmlformats.org/officeDocument/2006/relationships/oleObject" Target="../embeddings/oleObject11.bin"/><Relationship Id="rId27" Type="http://schemas.openxmlformats.org/officeDocument/2006/relationships/image" Target="../media/image17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75.png"/><Relationship Id="rId7" Type="http://schemas.openxmlformats.org/officeDocument/2006/relationships/image" Target="../media/image178.png"/><Relationship Id="rId2" Type="http://schemas.openxmlformats.org/officeDocument/2006/relationships/image" Target="../media/image19.png"/><Relationship Id="rId1" Type="http://schemas.openxmlformats.org/officeDocument/2006/relationships/slideLayout" Target="../slideLayouts/slideLayout13.xml"/><Relationship Id="rId6" Type="http://schemas.openxmlformats.org/officeDocument/2006/relationships/hyperlink" Target="http://physics.kenyon.edu/EarlyApparatus/Mechanics/Torsion_Pendulum/Torsion_Pendulum.html" TargetMode="External"/><Relationship Id="rId5" Type="http://schemas.openxmlformats.org/officeDocument/2006/relationships/image" Target="../media/image177.png"/><Relationship Id="rId4" Type="http://schemas.openxmlformats.org/officeDocument/2006/relationships/image" Target="../media/image176.png"/></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84.png"/><Relationship Id="rId2" Type="http://schemas.openxmlformats.org/officeDocument/2006/relationships/image" Target="../media/image1600.png"/><Relationship Id="rId1" Type="http://schemas.openxmlformats.org/officeDocument/2006/relationships/slideLayout" Target="../slideLayouts/slideLayout13.xml"/><Relationship Id="rId6" Type="http://schemas.openxmlformats.org/officeDocument/2006/relationships/image" Target="../media/image183.png"/><Relationship Id="rId5" Type="http://schemas.openxmlformats.org/officeDocument/2006/relationships/image" Target="../media/image182.png"/><Relationship Id="rId4" Type="http://schemas.openxmlformats.org/officeDocument/2006/relationships/image" Target="../media/image18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8" Type="http://schemas.openxmlformats.org/officeDocument/2006/relationships/image" Target="../media/image190.png"/><Relationship Id="rId3" Type="http://schemas.openxmlformats.org/officeDocument/2006/relationships/image" Target="../media/image185.png"/><Relationship Id="rId7" Type="http://schemas.openxmlformats.org/officeDocument/2006/relationships/image" Target="../media/image189.png"/><Relationship Id="rId2" Type="http://schemas.openxmlformats.org/officeDocument/2006/relationships/image" Target="../media/image20.png"/><Relationship Id="rId1" Type="http://schemas.openxmlformats.org/officeDocument/2006/relationships/slideLayout" Target="../slideLayouts/slideLayout13.xml"/><Relationship Id="rId6" Type="http://schemas.openxmlformats.org/officeDocument/2006/relationships/image" Target="../media/image188.png"/><Relationship Id="rId5" Type="http://schemas.openxmlformats.org/officeDocument/2006/relationships/image" Target="../media/image187.png"/><Relationship Id="rId10" Type="http://schemas.openxmlformats.org/officeDocument/2006/relationships/image" Target="../media/image192.png"/><Relationship Id="rId4" Type="http://schemas.openxmlformats.org/officeDocument/2006/relationships/image" Target="../media/image186.png"/><Relationship Id="rId9" Type="http://schemas.openxmlformats.org/officeDocument/2006/relationships/image" Target="../media/image191.png"/></Relationships>
</file>

<file path=ppt/slides/_rels/slide31.xml.rels><?xml version="1.0" encoding="UTF-8" standalone="yes"?>
<Relationships xmlns="http://schemas.openxmlformats.org/package/2006/relationships"><Relationship Id="rId8" Type="http://schemas.openxmlformats.org/officeDocument/2006/relationships/image" Target="../media/image194.png"/><Relationship Id="rId3" Type="http://schemas.openxmlformats.org/officeDocument/2006/relationships/image" Target="../media/image185.png"/><Relationship Id="rId7" Type="http://schemas.openxmlformats.org/officeDocument/2006/relationships/image" Target="../media/image193.png"/><Relationship Id="rId12" Type="http://schemas.openxmlformats.org/officeDocument/2006/relationships/image" Target="../media/image198.png"/><Relationship Id="rId2" Type="http://schemas.openxmlformats.org/officeDocument/2006/relationships/image" Target="../media/image20.png"/><Relationship Id="rId1" Type="http://schemas.openxmlformats.org/officeDocument/2006/relationships/slideLayout" Target="../slideLayouts/slideLayout13.xml"/><Relationship Id="rId6" Type="http://schemas.openxmlformats.org/officeDocument/2006/relationships/image" Target="../media/image188.png"/><Relationship Id="rId11" Type="http://schemas.openxmlformats.org/officeDocument/2006/relationships/image" Target="../media/image197.png"/><Relationship Id="rId5" Type="http://schemas.openxmlformats.org/officeDocument/2006/relationships/image" Target="../media/image187.png"/><Relationship Id="rId10" Type="http://schemas.openxmlformats.org/officeDocument/2006/relationships/image" Target="../media/image196.png"/><Relationship Id="rId4" Type="http://schemas.openxmlformats.org/officeDocument/2006/relationships/image" Target="../media/image186.png"/><Relationship Id="rId9" Type="http://schemas.openxmlformats.org/officeDocument/2006/relationships/image" Target="../media/image19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5.png"/><Relationship Id="rId1" Type="http://schemas.openxmlformats.org/officeDocument/2006/relationships/slideLayout" Target="../slideLayouts/slideLayout13.xml"/><Relationship Id="rId4" Type="http://schemas.openxmlformats.org/officeDocument/2006/relationships/image" Target="../media/image7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7.png"/><Relationship Id="rId1" Type="http://schemas.openxmlformats.org/officeDocument/2006/relationships/slideLayout" Target="../slideLayouts/slideLayout13.xml"/><Relationship Id="rId4" Type="http://schemas.openxmlformats.org/officeDocument/2006/relationships/image" Target="../media/image78.png"/></Relationships>
</file>

<file path=ppt/slides/_rels/slide7.xml.rels><?xml version="1.0" encoding="UTF-8" standalone="yes"?>
<Relationships xmlns="http://schemas.openxmlformats.org/package/2006/relationships"><Relationship Id="rId3" Type="http://schemas.openxmlformats.org/officeDocument/2006/relationships/image" Target="../media/image760.png"/><Relationship Id="rId2" Type="http://schemas.openxmlformats.org/officeDocument/2006/relationships/image" Target="../media/image750.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61.png"/><Relationship Id="rId2" Type="http://schemas.openxmlformats.org/officeDocument/2006/relationships/image" Target="../media/image79.png"/><Relationship Id="rId1" Type="http://schemas.openxmlformats.org/officeDocument/2006/relationships/slideLayout" Target="../slideLayouts/slideLayout13.xml"/><Relationship Id="rId6" Type="http://schemas.openxmlformats.org/officeDocument/2006/relationships/image" Target="../media/image790.png"/><Relationship Id="rId5" Type="http://schemas.openxmlformats.org/officeDocument/2006/relationships/image" Target="../media/image780.png"/><Relationship Id="rId4" Type="http://schemas.openxmlformats.org/officeDocument/2006/relationships/image" Target="../media/image770.png"/></Relationships>
</file>

<file path=ppt/slides/_rels/slide9.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image" Target="../media/image81.png"/><Relationship Id="rId7" Type="http://schemas.openxmlformats.org/officeDocument/2006/relationships/image" Target="../media/image85.png"/><Relationship Id="rId2" Type="http://schemas.openxmlformats.org/officeDocument/2006/relationships/image" Target="../media/image80.png"/><Relationship Id="rId1" Type="http://schemas.openxmlformats.org/officeDocument/2006/relationships/slideLayout" Target="../slideLayouts/slideLayout13.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 Id="rId9" Type="http://schemas.openxmlformats.org/officeDocument/2006/relationships/image" Target="../media/image8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190EFA51-51C9-4DF9-91E5-F13376D8C3FA}"/>
              </a:ext>
            </a:extLst>
          </p:cNvPr>
          <p:cNvSpPr/>
          <p:nvPr/>
        </p:nvSpPr>
        <p:spPr>
          <a:xfrm>
            <a:off x="539552" y="1700808"/>
            <a:ext cx="8229600" cy="17281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3D9C32-F548-4B2C-9E3D-93FDBE68FFBC}"/>
              </a:ext>
            </a:extLst>
          </p:cNvPr>
          <p:cNvSpPr>
            <a:spLocks noGrp="1"/>
          </p:cNvSpPr>
          <p:nvPr>
            <p:ph type="title"/>
          </p:nvPr>
        </p:nvSpPr>
        <p:spPr>
          <a:xfrm>
            <a:off x="636588" y="1844824"/>
            <a:ext cx="8229600" cy="1143000"/>
          </a:xfrm>
        </p:spPr>
        <p:txBody>
          <a:bodyPr/>
          <a:lstStyle/>
          <a:p>
            <a:r>
              <a:rPr lang="en-US" dirty="0"/>
              <a:t>Lecture 11, still lesson 8: Simple harmonic motion </a:t>
            </a:r>
          </a:p>
        </p:txBody>
      </p:sp>
      <p:sp>
        <p:nvSpPr>
          <p:cNvPr id="4" name="Slide Number Placeholder 3">
            <a:extLst>
              <a:ext uri="{FF2B5EF4-FFF2-40B4-BE49-F238E27FC236}">
                <a16:creationId xmlns:a16="http://schemas.microsoft.com/office/drawing/2014/main" id="{67DC7FEA-4E78-4576-97FB-052705C3C01B}"/>
              </a:ext>
            </a:extLst>
          </p:cNvPr>
          <p:cNvSpPr>
            <a:spLocks noGrp="1"/>
          </p:cNvSpPr>
          <p:nvPr>
            <p:ph type="sldNum" sz="quarter" idx="10"/>
          </p:nvPr>
        </p:nvSpPr>
        <p:spPr/>
        <p:txBody>
          <a:bodyPr/>
          <a:lstStyle/>
          <a:p>
            <a:fld id="{41A7B2A6-4997-4D6A-A223-B65D77C6B4A9}" type="slidenum">
              <a:rPr lang="en-US" altLang="zh-CN" smtClean="0"/>
              <a:pPr/>
              <a:t>1</a:t>
            </a:fld>
            <a:endParaRPr lang="en-US" altLang="zh-CN"/>
          </a:p>
        </p:txBody>
      </p:sp>
      <p:sp>
        <p:nvSpPr>
          <p:cNvPr id="6" name="TextBox 5">
            <a:extLst>
              <a:ext uri="{FF2B5EF4-FFF2-40B4-BE49-F238E27FC236}">
                <a16:creationId xmlns:a16="http://schemas.microsoft.com/office/drawing/2014/main" id="{032A3CE3-ED5B-4A71-B9E0-614392EC783F}"/>
              </a:ext>
            </a:extLst>
          </p:cNvPr>
          <p:cNvSpPr txBox="1"/>
          <p:nvPr/>
        </p:nvSpPr>
        <p:spPr>
          <a:xfrm flipH="1">
            <a:off x="3635896" y="4289390"/>
            <a:ext cx="2402553" cy="646331"/>
          </a:xfrm>
          <a:prstGeom prst="rect">
            <a:avLst/>
          </a:prstGeom>
          <a:noFill/>
        </p:spPr>
        <p:txBody>
          <a:bodyPr wrap="square" rtlCol="0">
            <a:spAutoFit/>
          </a:bodyPr>
          <a:lstStyle/>
          <a:p>
            <a:r>
              <a:rPr lang="en-US" dirty="0"/>
              <a:t>Teacher: Paul Briard</a:t>
            </a:r>
          </a:p>
          <a:p>
            <a:endParaRPr lang="en-US" dirty="0"/>
          </a:p>
        </p:txBody>
      </p:sp>
    </p:spTree>
    <p:extLst>
      <p:ext uri="{BB962C8B-B14F-4D97-AF65-F5344CB8AC3E}">
        <p14:creationId xmlns:p14="http://schemas.microsoft.com/office/powerpoint/2010/main" val="515713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616" y="-169862"/>
            <a:ext cx="8229600" cy="1143000"/>
          </a:xfrm>
        </p:spPr>
        <p:txBody>
          <a:bodyPr/>
          <a:lstStyle/>
          <a:p>
            <a:r>
              <a:rPr lang="en-GB" dirty="0"/>
              <a:t>Circular motion and SHM</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10</a:t>
            </a:fld>
            <a:endParaRPr lang="en-US" altLang="zh-CN"/>
          </a:p>
        </p:txBody>
      </p:sp>
      <p:sp>
        <p:nvSpPr>
          <p:cNvPr id="6" name="Oval 5"/>
          <p:cNvSpPr/>
          <p:nvPr/>
        </p:nvSpPr>
        <p:spPr>
          <a:xfrm>
            <a:off x="2915816" y="1087019"/>
            <a:ext cx="2520280" cy="295232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1043608" y="2671195"/>
            <a:ext cx="568863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4211960" y="798987"/>
            <a:ext cx="0" cy="18722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4"/>
          </p:cNvCxnSpPr>
          <p:nvPr/>
        </p:nvCxnSpPr>
        <p:spPr>
          <a:xfrm>
            <a:off x="4932040" y="1519067"/>
            <a:ext cx="0" cy="115212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p:cNvSpPr txBox="1"/>
              <p:nvPr/>
            </p:nvSpPr>
            <p:spPr>
              <a:xfrm>
                <a:off x="4734945" y="2701682"/>
                <a:ext cx="4767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4734945" y="2701682"/>
                <a:ext cx="476733" cy="276999"/>
              </a:xfrm>
              <a:prstGeom prst="rect">
                <a:avLst/>
              </a:prstGeom>
              <a:blipFill>
                <a:blip r:embed="rId2"/>
                <a:stretch>
                  <a:fillRect l="-6410"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6732240" y="2563183"/>
                <a:ext cx="1881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6732240" y="2563183"/>
                <a:ext cx="188128" cy="276999"/>
              </a:xfrm>
              <a:prstGeom prst="rect">
                <a:avLst/>
              </a:prstGeom>
              <a:blipFill>
                <a:blip r:embed="rId3"/>
                <a:stretch>
                  <a:fillRect l="-16129" r="-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3984430" y="548680"/>
                <a:ext cx="19152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3984430" y="548680"/>
                <a:ext cx="191526" cy="276999"/>
              </a:xfrm>
              <a:prstGeom prst="rect">
                <a:avLst/>
              </a:prstGeom>
              <a:blipFill>
                <a:blip r:embed="rId4"/>
                <a:stretch>
                  <a:fillRect l="-29032" r="-29032" b="-2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5821605" y="3060355"/>
                <a:ext cx="10046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𝑚𝑎𝑥</m:t>
                          </m:r>
                        </m:sub>
                      </m:sSub>
                      <m:r>
                        <a:rPr lang="en-GB" b="0" i="1" smtClean="0">
                          <a:latin typeface="Cambria Math" panose="02040503050406030204" pitchFamily="18" charset="0"/>
                        </a:rPr>
                        <m:t>=</m:t>
                      </m:r>
                      <m:r>
                        <a:rPr lang="en-GB" b="0" i="1" smtClean="0">
                          <a:latin typeface="Cambria Math" panose="02040503050406030204" pitchFamily="18" charset="0"/>
                        </a:rPr>
                        <m:t>𝐴</m:t>
                      </m:r>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5821605" y="3060355"/>
                <a:ext cx="1004699" cy="276999"/>
              </a:xfrm>
              <a:prstGeom prst="rect">
                <a:avLst/>
              </a:prstGeom>
              <a:blipFill>
                <a:blip r:embed="rId5"/>
                <a:stretch>
                  <a:fillRect l="-3030" r="-4242" b="-15556"/>
                </a:stretch>
              </a:blipFill>
            </p:spPr>
            <p:txBody>
              <a:bodyPr/>
              <a:lstStyle/>
              <a:p>
                <a:r>
                  <a:rPr lang="en-US">
                    <a:noFill/>
                  </a:rPr>
                  <a:t> </a:t>
                </a:r>
              </a:p>
            </p:txBody>
          </p:sp>
        </mc:Fallback>
      </mc:AlternateContent>
      <p:cxnSp>
        <p:nvCxnSpPr>
          <p:cNvPr id="9" name="Straight Connector 8"/>
          <p:cNvCxnSpPr>
            <a:endCxn id="8" idx="0"/>
          </p:cNvCxnSpPr>
          <p:nvPr/>
        </p:nvCxnSpPr>
        <p:spPr>
          <a:xfrm flipV="1">
            <a:off x="4211960" y="1303043"/>
            <a:ext cx="720080" cy="13986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eeform 14"/>
          <p:cNvSpPr/>
          <p:nvPr/>
        </p:nvSpPr>
        <p:spPr>
          <a:xfrm>
            <a:off x="4572000" y="2103120"/>
            <a:ext cx="153850" cy="561703"/>
          </a:xfrm>
          <a:custGeom>
            <a:avLst/>
            <a:gdLst>
              <a:gd name="connsiteX0" fmla="*/ 130628 w 153850"/>
              <a:gd name="connsiteY0" fmla="*/ 561703 h 561703"/>
              <a:gd name="connsiteX1" fmla="*/ 143691 w 153850"/>
              <a:gd name="connsiteY1" fmla="*/ 352697 h 561703"/>
              <a:gd name="connsiteX2" fmla="*/ 0 w 153850"/>
              <a:gd name="connsiteY2" fmla="*/ 0 h 561703"/>
              <a:gd name="connsiteX3" fmla="*/ 0 w 153850"/>
              <a:gd name="connsiteY3" fmla="*/ 0 h 561703"/>
              <a:gd name="connsiteX4" fmla="*/ 0 w 153850"/>
              <a:gd name="connsiteY4" fmla="*/ 0 h 561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50" h="561703">
                <a:moveTo>
                  <a:pt x="130628" y="561703"/>
                </a:moveTo>
                <a:cubicBezTo>
                  <a:pt x="148045" y="504008"/>
                  <a:pt x="165462" y="446314"/>
                  <a:pt x="143691" y="352697"/>
                </a:cubicBezTo>
                <a:cubicBezTo>
                  <a:pt x="121920" y="259080"/>
                  <a:pt x="0" y="0"/>
                  <a:pt x="0" y="0"/>
                </a:cubicBezTo>
                <a:lnTo>
                  <a:pt x="0" y="0"/>
                </a:ln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TextBox 18"/>
              <p:cNvSpPr txBox="1"/>
              <p:nvPr/>
            </p:nvSpPr>
            <p:spPr>
              <a:xfrm>
                <a:off x="4729236" y="2174023"/>
                <a:ext cx="14857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𝑡</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𝜔</m:t>
                      </m:r>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𝜙</m:t>
                      </m:r>
                    </m:oMath>
                  </m:oMathPara>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4729236" y="2174023"/>
                <a:ext cx="1485728" cy="276999"/>
              </a:xfrm>
              <a:prstGeom prst="rect">
                <a:avLst/>
              </a:prstGeom>
              <a:blipFill>
                <a:blip r:embed="rId6"/>
                <a:stretch>
                  <a:fillRect l="-3279" r="-4098" b="-35556"/>
                </a:stretch>
              </a:blipFill>
            </p:spPr>
            <p:txBody>
              <a:bodyPr/>
              <a:lstStyle/>
              <a:p>
                <a:r>
                  <a:rPr lang="en-US">
                    <a:noFill/>
                  </a:rPr>
                  <a:t> </a:t>
                </a:r>
              </a:p>
            </p:txBody>
          </p:sp>
        </mc:Fallback>
      </mc:AlternateContent>
      <p:cxnSp>
        <p:nvCxnSpPr>
          <p:cNvPr id="24" name="Straight Arrow Connector 23"/>
          <p:cNvCxnSpPr/>
          <p:nvPr/>
        </p:nvCxnSpPr>
        <p:spPr>
          <a:xfrm flipH="1" flipV="1">
            <a:off x="5472100" y="2719951"/>
            <a:ext cx="349505" cy="4789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1707048" y="2719951"/>
            <a:ext cx="1121392" cy="4314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p:cNvSpPr txBox="1"/>
              <p:nvPr/>
            </p:nvSpPr>
            <p:spPr>
              <a:xfrm>
                <a:off x="940308" y="3198854"/>
                <a:ext cx="135094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sSub>
                        <m:sSubPr>
                          <m:ctrlPr>
                            <a:rPr lang="en-US"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𝑚𝑎𝑥</m:t>
                          </m:r>
                        </m:sub>
                      </m:sSub>
                      <m:r>
                        <a:rPr lang="en-GB" b="0" i="1" smtClean="0">
                          <a:latin typeface="Cambria Math" panose="02040503050406030204" pitchFamily="18" charset="0"/>
                        </a:rPr>
                        <m:t>=−</m:t>
                      </m:r>
                      <m:r>
                        <a:rPr lang="en-GB" b="0" i="1" smtClean="0">
                          <a:latin typeface="Cambria Math" panose="02040503050406030204" pitchFamily="18" charset="0"/>
                        </a:rPr>
                        <m:t>𝐴</m:t>
                      </m:r>
                    </m:oMath>
                  </m:oMathPara>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940308" y="3198854"/>
                <a:ext cx="1350947" cy="276999"/>
              </a:xfrm>
              <a:prstGeom prst="rect">
                <a:avLst/>
              </a:prstGeom>
              <a:blipFill>
                <a:blip r:embed="rId7"/>
                <a:stretch>
                  <a:fillRect r="-3604" b="-13333"/>
                </a:stretch>
              </a:blipFill>
            </p:spPr>
            <p:txBody>
              <a:bodyPr/>
              <a:lstStyle/>
              <a:p>
                <a:r>
                  <a:rPr lang="en-US">
                    <a:noFill/>
                  </a:rPr>
                  <a:t> </a:t>
                </a:r>
              </a:p>
            </p:txBody>
          </p:sp>
        </mc:Fallback>
      </mc:AlternateContent>
      <p:sp>
        <p:nvSpPr>
          <p:cNvPr id="30" name="Oval 29"/>
          <p:cNvSpPr/>
          <p:nvPr/>
        </p:nvSpPr>
        <p:spPr>
          <a:xfrm>
            <a:off x="4804366" y="2536236"/>
            <a:ext cx="288032" cy="27699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918254" y="1032662"/>
            <a:ext cx="45719" cy="369332"/>
          </a:xfrm>
          <a:prstGeom prst="rect">
            <a:avLst/>
          </a:prstGeom>
          <a:noFill/>
        </p:spPr>
        <p:txBody>
          <a:bodyPr wrap="square" rtlCol="0">
            <a:spAutoFit/>
          </a:bodyPr>
          <a:lstStyle/>
          <a:p>
            <a:r>
              <a:rPr lang="en-GB" dirty="0"/>
              <a:t>Q</a:t>
            </a:r>
            <a:endParaRPr lang="en-US" dirty="0"/>
          </a:p>
        </p:txBody>
      </p:sp>
      <p:sp>
        <p:nvSpPr>
          <p:cNvPr id="7" name="TextBox 6"/>
          <p:cNvSpPr txBox="1"/>
          <p:nvPr/>
        </p:nvSpPr>
        <p:spPr>
          <a:xfrm>
            <a:off x="5108907" y="2516883"/>
            <a:ext cx="312906" cy="369332"/>
          </a:xfrm>
          <a:prstGeom prst="rect">
            <a:avLst/>
          </a:prstGeom>
          <a:noFill/>
        </p:spPr>
        <p:txBody>
          <a:bodyPr wrap="none" rtlCol="0">
            <a:spAutoFit/>
          </a:bodyPr>
          <a:lstStyle/>
          <a:p>
            <a:r>
              <a:rPr lang="en-GB" dirty="0">
                <a:solidFill>
                  <a:srgbClr val="FF0000"/>
                </a:solidFill>
              </a:rPr>
              <a:t>P</a:t>
            </a:r>
            <a:endParaRPr lang="en-US" dirty="0">
              <a:solidFill>
                <a:srgbClr val="FF0000"/>
              </a:solidFill>
            </a:endParaRPr>
          </a:p>
        </p:txBody>
      </p:sp>
      <mc:AlternateContent xmlns:mc="http://schemas.openxmlformats.org/markup-compatibility/2006" xmlns:a14="http://schemas.microsoft.com/office/drawing/2010/main">
        <mc:Choice Requires="a14">
          <p:sp>
            <p:nvSpPr>
              <p:cNvPr id="11" name="TextBox 10"/>
              <p:cNvSpPr txBox="1"/>
              <p:nvPr/>
            </p:nvSpPr>
            <p:spPr>
              <a:xfrm>
                <a:off x="647555" y="4978773"/>
                <a:ext cx="5938805" cy="369332"/>
              </a:xfrm>
              <a:prstGeom prst="rect">
                <a:avLst/>
              </a:prstGeom>
              <a:noFill/>
            </p:spPr>
            <p:txBody>
              <a:bodyPr wrap="none" rtlCol="0">
                <a:spAutoFit/>
              </a:bodyPr>
              <a:lstStyle/>
              <a:p>
                <a:r>
                  <a:rPr lang="en-GB" dirty="0"/>
                  <a:t>P and Q have the same acceleration along the x-direction: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𝑥</m:t>
                        </m:r>
                      </m:sub>
                    </m:sSub>
                  </m:oMath>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647555" y="4978773"/>
                <a:ext cx="5938805" cy="369332"/>
              </a:xfrm>
              <a:prstGeom prst="rect">
                <a:avLst/>
              </a:prstGeom>
              <a:blipFill>
                <a:blip r:embed="rId8"/>
                <a:stretch>
                  <a:fillRect l="-821"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1260684" y="5370823"/>
                <a:ext cx="194912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𝑎</m:t>
                          </m:r>
                        </m:e>
                        <m:sub>
                          <m:r>
                            <a:rPr lang="en-GB" sz="2400" b="0" i="1" smtClean="0">
                              <a:latin typeface="Cambria Math" panose="02040503050406030204" pitchFamily="18" charset="0"/>
                            </a:rPr>
                            <m:t>𝑥</m:t>
                          </m:r>
                        </m:sub>
                      </m:sSub>
                      <m:r>
                        <a:rPr lang="en-GB" sz="2400" b="0" i="1" smtClean="0">
                          <a:latin typeface="Cambria Math" panose="02040503050406030204" pitchFamily="18" charset="0"/>
                        </a:rPr>
                        <m:t>+</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ea typeface="Cambria Math" panose="02040503050406030204" pitchFamily="18" charset="0"/>
                            </a:rPr>
                            <m:t>𝜔</m:t>
                          </m:r>
                        </m:e>
                        <m:sup>
                          <m:r>
                            <a:rPr lang="en-GB" sz="2400" b="0" i="1" smtClean="0">
                              <a:latin typeface="Cambria Math" panose="02040503050406030204" pitchFamily="18" charset="0"/>
                            </a:rPr>
                            <m:t>2</m:t>
                          </m:r>
                        </m:sup>
                      </m:sSup>
                      <m:r>
                        <a:rPr lang="en-GB" sz="2400" b="0" i="1" smtClean="0">
                          <a:latin typeface="Cambria Math" panose="02040503050406030204" pitchFamily="18" charset="0"/>
                        </a:rPr>
                        <m:t>𝑥</m:t>
                      </m:r>
                      <m:r>
                        <a:rPr lang="en-GB" sz="2400" b="0" i="1" smtClean="0">
                          <a:latin typeface="Cambria Math" panose="02040503050406030204" pitchFamily="18" charset="0"/>
                        </a:rPr>
                        <m:t>=0</m:t>
                      </m:r>
                    </m:oMath>
                  </m:oMathPara>
                </a14:m>
                <a:endParaRPr lang="en-US" sz="2400" dirty="0"/>
              </a:p>
            </p:txBody>
          </p:sp>
        </mc:Choice>
        <mc:Fallback xmlns="">
          <p:sp>
            <p:nvSpPr>
              <p:cNvPr id="33" name="TextBox 32"/>
              <p:cNvSpPr txBox="1">
                <a:spLocks noRot="1" noChangeAspect="1" noMove="1" noResize="1" noEditPoints="1" noAdjustHandles="1" noChangeArrowheads="1" noChangeShapeType="1" noTextEdit="1"/>
              </p:cNvSpPr>
              <p:nvPr/>
            </p:nvSpPr>
            <p:spPr>
              <a:xfrm>
                <a:off x="1260684" y="5370823"/>
                <a:ext cx="1949123" cy="369332"/>
              </a:xfrm>
              <a:prstGeom prst="rect">
                <a:avLst/>
              </a:prstGeom>
              <a:blipFill>
                <a:blip r:embed="rId9"/>
                <a:stretch>
                  <a:fillRect r="-1250" b="-11475"/>
                </a:stretch>
              </a:blipFill>
            </p:spPr>
            <p:txBody>
              <a:bodyPr/>
              <a:lstStyle/>
              <a:p>
                <a:r>
                  <a:rPr lang="en-US">
                    <a:noFill/>
                  </a:rPr>
                  <a:t> </a:t>
                </a:r>
              </a:p>
            </p:txBody>
          </p:sp>
        </mc:Fallback>
      </mc:AlternateContent>
      <p:sp>
        <p:nvSpPr>
          <p:cNvPr id="20" name="Right Arrow 19"/>
          <p:cNvSpPr/>
          <p:nvPr/>
        </p:nvSpPr>
        <p:spPr>
          <a:xfrm>
            <a:off x="3419872" y="5370823"/>
            <a:ext cx="660321" cy="506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4" name="TextBox 33"/>
              <p:cNvSpPr txBox="1"/>
              <p:nvPr/>
            </p:nvSpPr>
            <p:spPr>
              <a:xfrm>
                <a:off x="4150232" y="5370823"/>
                <a:ext cx="386060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𝑎</m:t>
                          </m:r>
                        </m:e>
                        <m:sub>
                          <m:r>
                            <a:rPr lang="en-GB" sz="2400" b="0" i="1" smtClean="0">
                              <a:latin typeface="Cambria Math" panose="02040503050406030204" pitchFamily="18" charset="0"/>
                            </a:rPr>
                            <m:t>𝑥</m:t>
                          </m:r>
                        </m:sub>
                      </m:sSub>
                      <m:r>
                        <a:rPr lang="en-GB" sz="2400" b="0" i="1" smtClean="0">
                          <a:latin typeface="Cambria Math" panose="02040503050406030204" pitchFamily="18" charset="0"/>
                        </a:rPr>
                        <m:t>=−</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ea typeface="Cambria Math" panose="02040503050406030204" pitchFamily="18" charset="0"/>
                            </a:rPr>
                            <m:t>𝜔</m:t>
                          </m:r>
                        </m:e>
                        <m:sup>
                          <m:r>
                            <a:rPr lang="en-GB" sz="2400" b="0" i="1" smtClean="0">
                              <a:latin typeface="Cambria Math" panose="02040503050406030204" pitchFamily="18" charset="0"/>
                            </a:rPr>
                            <m:t>2</m:t>
                          </m:r>
                        </m:sup>
                      </m:sSup>
                      <m:r>
                        <a:rPr lang="en-GB" sz="2400" b="0" i="1" smtClean="0">
                          <a:latin typeface="Cambria Math" panose="02040503050406030204" pitchFamily="18" charset="0"/>
                        </a:rPr>
                        <m:t>𝑥</m:t>
                      </m:r>
                      <m:r>
                        <a:rPr lang="en-GB" sz="2400" b="0" i="1" smtClean="0">
                          <a:latin typeface="Cambria Math" panose="02040503050406030204" pitchFamily="18" charset="0"/>
                        </a:rPr>
                        <m:t>=−</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ea typeface="Cambria Math" panose="02040503050406030204" pitchFamily="18" charset="0"/>
                            </a:rPr>
                            <m:t>𝜔</m:t>
                          </m:r>
                        </m:e>
                        <m:sup>
                          <m:r>
                            <a:rPr lang="en-GB" sz="2400" b="0" i="1" smtClean="0">
                              <a:latin typeface="Cambria Math" panose="02040503050406030204" pitchFamily="18" charset="0"/>
                            </a:rPr>
                            <m:t>2</m:t>
                          </m:r>
                        </m:sup>
                      </m:sSup>
                      <m:r>
                        <a:rPr lang="en-GB" sz="2400" b="0" i="1" smtClean="0">
                          <a:latin typeface="Cambria Math" panose="02040503050406030204" pitchFamily="18" charset="0"/>
                        </a:rPr>
                        <m:t>𝐴𝑐𝑜𝑠</m:t>
                      </m:r>
                      <m:r>
                        <a:rPr lang="en-GB" sz="2400" b="0" i="1" smtClean="0">
                          <a:latin typeface="Cambria Math" panose="02040503050406030204" pitchFamily="18" charset="0"/>
                        </a:rPr>
                        <m:t> </m:t>
                      </m:r>
                      <m:r>
                        <a:rPr lang="en-GB" sz="2400" b="0" i="1" smtClean="0">
                          <a:latin typeface="Cambria Math" panose="02040503050406030204" pitchFamily="18" charset="0"/>
                          <a:ea typeface="Cambria Math" panose="02040503050406030204" pitchFamily="18" charset="0"/>
                        </a:rPr>
                        <m:t>𝜃</m:t>
                      </m:r>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𝑡</m:t>
                      </m:r>
                      <m:r>
                        <a:rPr lang="en-GB" sz="2400" b="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34" name="TextBox 33"/>
              <p:cNvSpPr txBox="1">
                <a:spLocks noRot="1" noChangeAspect="1" noMove="1" noResize="1" noEditPoints="1" noAdjustHandles="1" noChangeArrowheads="1" noChangeShapeType="1" noTextEdit="1"/>
              </p:cNvSpPr>
              <p:nvPr/>
            </p:nvSpPr>
            <p:spPr>
              <a:xfrm>
                <a:off x="4150232" y="5370823"/>
                <a:ext cx="3860608" cy="369332"/>
              </a:xfrm>
              <a:prstGeom prst="rect">
                <a:avLst/>
              </a:prstGeom>
              <a:blipFill>
                <a:blip r:embed="rId10"/>
                <a:stretch>
                  <a:fillRect l="-632" r="-2212" b="-36066"/>
                </a:stretch>
              </a:blipFill>
            </p:spPr>
            <p:txBody>
              <a:bodyPr/>
              <a:lstStyle/>
              <a:p>
                <a:r>
                  <a:rPr lang="en-US">
                    <a:noFill/>
                  </a:rPr>
                  <a:t> </a:t>
                </a:r>
              </a:p>
            </p:txBody>
          </p:sp>
        </mc:Fallback>
      </mc:AlternateContent>
      <p:sp>
        <p:nvSpPr>
          <p:cNvPr id="22" name="TextBox 21"/>
          <p:cNvSpPr txBox="1"/>
          <p:nvPr/>
        </p:nvSpPr>
        <p:spPr>
          <a:xfrm>
            <a:off x="615182" y="4099670"/>
            <a:ext cx="6269699" cy="646331"/>
          </a:xfrm>
          <a:prstGeom prst="rect">
            <a:avLst/>
          </a:prstGeom>
          <a:noFill/>
        </p:spPr>
        <p:txBody>
          <a:bodyPr wrap="square" rtlCol="0">
            <a:spAutoFit/>
          </a:bodyPr>
          <a:lstStyle/>
          <a:p>
            <a:r>
              <a:rPr lang="en-GB" dirty="0"/>
              <a:t>Q has a uniform circular motion, i.e. its acceleration is directed toward the </a:t>
            </a:r>
            <a:r>
              <a:rPr lang="en-GB" dirty="0" err="1"/>
              <a:t>center</a:t>
            </a:r>
            <a:r>
              <a:rPr lang="en-GB" dirty="0"/>
              <a:t> of the circle and has magnitude</a:t>
            </a:r>
            <a:endParaRPr lang="en-US" dirty="0"/>
          </a:p>
        </p:txBody>
      </p:sp>
      <p:cxnSp>
        <p:nvCxnSpPr>
          <p:cNvPr id="26" name="Straight Arrow Connector 25"/>
          <p:cNvCxnSpPr/>
          <p:nvPr/>
        </p:nvCxnSpPr>
        <p:spPr>
          <a:xfrm flipH="1">
            <a:off x="4707703" y="1388204"/>
            <a:ext cx="206190" cy="325757"/>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p:cNvSpPr txBox="1"/>
              <p:nvPr/>
            </p:nvSpPr>
            <p:spPr>
              <a:xfrm>
                <a:off x="4505582" y="1259787"/>
                <a:ext cx="317010" cy="2965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GB" b="0" i="1" smtClean="0">
                                  <a:latin typeface="Cambria Math" panose="02040503050406030204" pitchFamily="18" charset="0"/>
                                </a:rPr>
                                <m:t>𝑎</m:t>
                              </m:r>
                            </m:e>
                          </m:acc>
                        </m:e>
                        <m:sub>
                          <m:r>
                            <a:rPr lang="en-GB" b="0" i="1" smtClean="0">
                              <a:latin typeface="Cambria Math" panose="02040503050406030204" pitchFamily="18" charset="0"/>
                            </a:rPr>
                            <m:t>𝑄</m:t>
                          </m:r>
                        </m:sub>
                      </m:sSub>
                    </m:oMath>
                  </m:oMathPara>
                </a14:m>
                <a:endParaRPr lang="en-US" dirty="0"/>
              </a:p>
            </p:txBody>
          </p:sp>
        </mc:Choice>
        <mc:Fallback xmlns="">
          <p:sp>
            <p:nvSpPr>
              <p:cNvPr id="35" name="TextBox 34"/>
              <p:cNvSpPr txBox="1">
                <a:spLocks noRot="1" noChangeAspect="1" noMove="1" noResize="1" noEditPoints="1" noAdjustHandles="1" noChangeArrowheads="1" noChangeShapeType="1" noTextEdit="1"/>
              </p:cNvSpPr>
              <p:nvPr/>
            </p:nvSpPr>
            <p:spPr>
              <a:xfrm>
                <a:off x="4505582" y="1259787"/>
                <a:ext cx="317010" cy="296556"/>
              </a:xfrm>
              <a:prstGeom prst="rect">
                <a:avLst/>
              </a:prstGeom>
              <a:blipFill>
                <a:blip r:embed="rId11"/>
                <a:stretch>
                  <a:fillRect l="-17308" t="-43750" r="-61538" b="-270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5306528" y="4422835"/>
                <a:ext cx="1030154" cy="3039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𝑞</m:t>
                          </m:r>
                        </m:sub>
                      </m:sSub>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𝜔</m:t>
                          </m:r>
                        </m:e>
                        <m:sup>
                          <m:r>
                            <a:rPr lang="en-GB" b="0" i="1" smtClean="0">
                              <a:latin typeface="Cambria Math" panose="02040503050406030204" pitchFamily="18" charset="0"/>
                            </a:rPr>
                            <m:t>2</m:t>
                          </m:r>
                        </m:sup>
                      </m:sSup>
                      <m:r>
                        <a:rPr lang="en-GB" b="0" i="1" smtClean="0">
                          <a:latin typeface="Cambria Math" panose="02040503050406030204" pitchFamily="18" charset="0"/>
                        </a:rPr>
                        <m:t>𝐴</m:t>
                      </m:r>
                    </m:oMath>
                  </m:oMathPara>
                </a14:m>
                <a:endParaRPr lang="en-US" dirty="0"/>
              </a:p>
            </p:txBody>
          </p:sp>
        </mc:Choice>
        <mc:Fallback xmlns="">
          <p:sp>
            <p:nvSpPr>
              <p:cNvPr id="36" name="TextBox 35"/>
              <p:cNvSpPr txBox="1">
                <a:spLocks noRot="1" noChangeAspect="1" noMove="1" noResize="1" noEditPoints="1" noAdjustHandles="1" noChangeArrowheads="1" noChangeShapeType="1" noTextEdit="1"/>
              </p:cNvSpPr>
              <p:nvPr/>
            </p:nvSpPr>
            <p:spPr>
              <a:xfrm>
                <a:off x="5306528" y="4422835"/>
                <a:ext cx="1030154" cy="303929"/>
              </a:xfrm>
              <a:prstGeom prst="rect">
                <a:avLst/>
              </a:prstGeom>
              <a:blipFill>
                <a:blip r:embed="rId12"/>
                <a:stretch>
                  <a:fillRect l="-2959" r="-5325" b="-22449"/>
                </a:stretch>
              </a:blipFill>
            </p:spPr>
            <p:txBody>
              <a:bodyPr/>
              <a:lstStyle/>
              <a:p>
                <a:r>
                  <a:rPr lang="en-US">
                    <a:noFill/>
                  </a:rPr>
                  <a:t> </a:t>
                </a:r>
              </a:p>
            </p:txBody>
          </p:sp>
        </mc:Fallback>
      </mc:AlternateContent>
    </p:spTree>
    <p:extLst>
      <p:ext uri="{BB962C8B-B14F-4D97-AF65-F5344CB8AC3E}">
        <p14:creationId xmlns:p14="http://schemas.microsoft.com/office/powerpoint/2010/main" val="838307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fade">
                                      <p:cBhvr>
                                        <p:cTn id="2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3" grpId="0"/>
      <p:bldP spid="20" grpId="0" animBg="1"/>
      <p:bldP spid="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616" y="-169862"/>
            <a:ext cx="8229600" cy="1143000"/>
          </a:xfrm>
        </p:spPr>
        <p:txBody>
          <a:bodyPr/>
          <a:lstStyle/>
          <a:p>
            <a:r>
              <a:rPr lang="en-GB" sz="3600" dirty="0"/>
              <a:t>Phase angle in the reference circle</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11</a:t>
            </a:fld>
            <a:endParaRPr lang="en-US" altLang="zh-CN"/>
          </a:p>
        </p:txBody>
      </p:sp>
      <p:sp>
        <p:nvSpPr>
          <p:cNvPr id="6" name="Oval 5"/>
          <p:cNvSpPr/>
          <p:nvPr/>
        </p:nvSpPr>
        <p:spPr>
          <a:xfrm>
            <a:off x="2915816" y="1087019"/>
            <a:ext cx="2520280" cy="295232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1043608" y="2671195"/>
            <a:ext cx="568863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4211960" y="798987"/>
            <a:ext cx="0" cy="18722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p:cNvSpPr txBox="1"/>
              <p:nvPr/>
            </p:nvSpPr>
            <p:spPr>
              <a:xfrm>
                <a:off x="4734945" y="2701682"/>
                <a:ext cx="4767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4734945" y="2701682"/>
                <a:ext cx="476733" cy="276999"/>
              </a:xfrm>
              <a:prstGeom prst="rect">
                <a:avLst/>
              </a:prstGeom>
              <a:blipFill>
                <a:blip r:embed="rId2"/>
                <a:stretch>
                  <a:fillRect l="-6410"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6732240" y="2563183"/>
                <a:ext cx="1881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6732240" y="2563183"/>
                <a:ext cx="188128" cy="276999"/>
              </a:xfrm>
              <a:prstGeom prst="rect">
                <a:avLst/>
              </a:prstGeom>
              <a:blipFill>
                <a:blip r:embed="rId3"/>
                <a:stretch>
                  <a:fillRect l="-16129" r="-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3984430" y="548680"/>
                <a:ext cx="19152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3984430" y="548680"/>
                <a:ext cx="191526" cy="276999"/>
              </a:xfrm>
              <a:prstGeom prst="rect">
                <a:avLst/>
              </a:prstGeom>
              <a:blipFill>
                <a:blip r:embed="rId4"/>
                <a:stretch>
                  <a:fillRect l="-29032" r="-29032" b="-28889"/>
                </a:stretch>
              </a:blipFill>
            </p:spPr>
            <p:txBody>
              <a:bodyPr/>
              <a:lstStyle/>
              <a:p>
                <a:r>
                  <a:rPr lang="en-US">
                    <a:noFill/>
                  </a:rPr>
                  <a:t> </a:t>
                </a:r>
              </a:p>
            </p:txBody>
          </p:sp>
        </mc:Fallback>
      </mc:AlternateContent>
      <p:cxnSp>
        <p:nvCxnSpPr>
          <p:cNvPr id="9" name="Straight Connector 8"/>
          <p:cNvCxnSpPr>
            <a:endCxn id="8" idx="0"/>
          </p:cNvCxnSpPr>
          <p:nvPr/>
        </p:nvCxnSpPr>
        <p:spPr>
          <a:xfrm flipV="1">
            <a:off x="4211960" y="1303043"/>
            <a:ext cx="720080" cy="13986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eeform 14"/>
          <p:cNvSpPr/>
          <p:nvPr/>
        </p:nvSpPr>
        <p:spPr>
          <a:xfrm>
            <a:off x="4572000" y="2103120"/>
            <a:ext cx="153850" cy="561703"/>
          </a:xfrm>
          <a:custGeom>
            <a:avLst/>
            <a:gdLst>
              <a:gd name="connsiteX0" fmla="*/ 130628 w 153850"/>
              <a:gd name="connsiteY0" fmla="*/ 561703 h 561703"/>
              <a:gd name="connsiteX1" fmla="*/ 143691 w 153850"/>
              <a:gd name="connsiteY1" fmla="*/ 352697 h 561703"/>
              <a:gd name="connsiteX2" fmla="*/ 0 w 153850"/>
              <a:gd name="connsiteY2" fmla="*/ 0 h 561703"/>
              <a:gd name="connsiteX3" fmla="*/ 0 w 153850"/>
              <a:gd name="connsiteY3" fmla="*/ 0 h 561703"/>
              <a:gd name="connsiteX4" fmla="*/ 0 w 153850"/>
              <a:gd name="connsiteY4" fmla="*/ 0 h 561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50" h="561703">
                <a:moveTo>
                  <a:pt x="130628" y="561703"/>
                </a:moveTo>
                <a:cubicBezTo>
                  <a:pt x="148045" y="504008"/>
                  <a:pt x="165462" y="446314"/>
                  <a:pt x="143691" y="352697"/>
                </a:cubicBezTo>
                <a:cubicBezTo>
                  <a:pt x="121920" y="259080"/>
                  <a:pt x="0" y="0"/>
                  <a:pt x="0" y="0"/>
                </a:cubicBezTo>
                <a:lnTo>
                  <a:pt x="0" y="0"/>
                </a:ln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TextBox 18"/>
              <p:cNvSpPr txBox="1"/>
              <p:nvPr/>
            </p:nvSpPr>
            <p:spPr>
              <a:xfrm>
                <a:off x="4729236" y="2174023"/>
                <a:ext cx="48288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𝑡</m:t>
                          </m:r>
                        </m:e>
                      </m:d>
                    </m:oMath>
                  </m:oMathPara>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4729236" y="2174023"/>
                <a:ext cx="482889" cy="276999"/>
              </a:xfrm>
              <a:prstGeom prst="rect">
                <a:avLst/>
              </a:prstGeom>
              <a:blipFill>
                <a:blip r:embed="rId5"/>
                <a:stretch>
                  <a:fillRect l="-11392" b="-8889"/>
                </a:stretch>
              </a:blipFill>
            </p:spPr>
            <p:txBody>
              <a:bodyPr/>
              <a:lstStyle/>
              <a:p>
                <a:r>
                  <a:rPr lang="en-US">
                    <a:noFill/>
                  </a:rPr>
                  <a:t> </a:t>
                </a:r>
              </a:p>
            </p:txBody>
          </p:sp>
        </mc:Fallback>
      </mc:AlternateContent>
      <p:cxnSp>
        <p:nvCxnSpPr>
          <p:cNvPr id="8" name="Straight Connector 7"/>
          <p:cNvCxnSpPr/>
          <p:nvPr/>
        </p:nvCxnSpPr>
        <p:spPr>
          <a:xfrm flipV="1">
            <a:off x="4221836" y="830790"/>
            <a:ext cx="2531893" cy="18437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5378171" y="1830308"/>
            <a:ext cx="792088" cy="1142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p:cNvSpPr txBox="1"/>
              <p:nvPr/>
            </p:nvSpPr>
            <p:spPr>
              <a:xfrm>
                <a:off x="6256349" y="1652227"/>
                <a:ext cx="2078326" cy="276999"/>
              </a:xfrm>
              <a:prstGeom prst="rect">
                <a:avLst/>
              </a:prstGeom>
              <a:noFill/>
            </p:spPr>
            <p:txBody>
              <a:bodyPr wrap="none" lIns="0" tIns="0" rIns="0" bIns="0" rtlCol="0">
                <a:spAutoFit/>
              </a:bodyPr>
              <a:lstStyle/>
              <a:p>
                <a:r>
                  <a:rPr lang="en-GB" b="0" dirty="0"/>
                  <a:t>At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=0</m:t>
                    </m:r>
                  </m:oMath>
                </a14:m>
                <a:r>
                  <a:rPr lang="en-US" dirty="0"/>
                  <a:t>, for instance</a:t>
                </a:r>
              </a:p>
            </p:txBody>
          </p:sp>
        </mc:Choice>
        <mc:Fallback xmlns="">
          <p:sp>
            <p:nvSpPr>
              <p:cNvPr id="27" name="TextBox 26"/>
              <p:cNvSpPr txBox="1">
                <a:spLocks noRot="1" noChangeAspect="1" noMove="1" noResize="1" noEditPoints="1" noAdjustHandles="1" noChangeArrowheads="1" noChangeShapeType="1" noTextEdit="1"/>
              </p:cNvSpPr>
              <p:nvPr/>
            </p:nvSpPr>
            <p:spPr>
              <a:xfrm>
                <a:off x="6256349" y="1652227"/>
                <a:ext cx="2078326" cy="276999"/>
              </a:xfrm>
              <a:prstGeom prst="rect">
                <a:avLst/>
              </a:prstGeom>
              <a:blipFill>
                <a:blip r:embed="rId6"/>
                <a:stretch>
                  <a:fillRect l="-6745" t="-28889" r="-3812" b="-5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670596" y="4344807"/>
                <a:ext cx="7128792"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𝑥</m:t>
                      </m:r>
                      <m:d>
                        <m:dPr>
                          <m:ctrlPr>
                            <a:rPr lang="en-GB" sz="3200" b="0" i="1" smtClean="0">
                              <a:latin typeface="Cambria Math" panose="02040503050406030204" pitchFamily="18" charset="0"/>
                            </a:rPr>
                          </m:ctrlPr>
                        </m:dPr>
                        <m:e>
                          <m:r>
                            <a:rPr lang="en-GB" sz="3200" b="0" i="1" smtClean="0">
                              <a:latin typeface="Cambria Math" panose="02040503050406030204" pitchFamily="18" charset="0"/>
                            </a:rPr>
                            <m:t>𝑡</m:t>
                          </m:r>
                        </m:e>
                      </m:d>
                      <m:r>
                        <a:rPr lang="en-GB" sz="3200" b="0" i="1" smtClean="0">
                          <a:latin typeface="Cambria Math" panose="02040503050406030204" pitchFamily="18" charset="0"/>
                        </a:rPr>
                        <m:t>=</m:t>
                      </m:r>
                      <m:r>
                        <a:rPr lang="en-GB" sz="3200" i="1">
                          <a:latin typeface="Cambria Math" panose="02040503050406030204" pitchFamily="18" charset="0"/>
                        </a:rPr>
                        <m:t>𝐴</m:t>
                      </m:r>
                      <m:func>
                        <m:funcPr>
                          <m:ctrlPr>
                            <a:rPr lang="en-GB" sz="3200" i="1">
                              <a:latin typeface="Cambria Math" panose="02040503050406030204" pitchFamily="18" charset="0"/>
                            </a:rPr>
                          </m:ctrlPr>
                        </m:funcPr>
                        <m:fName>
                          <m:r>
                            <m:rPr>
                              <m:sty m:val="p"/>
                            </m:rPr>
                            <a:rPr lang="en-GB" sz="3200">
                              <a:latin typeface="Cambria Math" panose="02040503050406030204" pitchFamily="18" charset="0"/>
                            </a:rPr>
                            <m:t>cos</m:t>
                          </m:r>
                        </m:fName>
                        <m:e>
                          <m:r>
                            <a:rPr lang="en-GB" sz="3200" i="1" smtClean="0">
                              <a:latin typeface="Cambria Math" panose="02040503050406030204" pitchFamily="18" charset="0"/>
                              <a:ea typeface="Cambria Math" panose="02040503050406030204" pitchFamily="18" charset="0"/>
                            </a:rPr>
                            <m:t>𝜃</m:t>
                          </m:r>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𝑡</m:t>
                          </m:r>
                          <m:r>
                            <a:rPr lang="en-GB" sz="3200" b="0" i="1" smtClean="0">
                              <a:latin typeface="Cambria Math" panose="02040503050406030204" pitchFamily="18" charset="0"/>
                              <a:ea typeface="Cambria Math" panose="02040503050406030204" pitchFamily="18" charset="0"/>
                            </a:rPr>
                            <m:t>)</m:t>
                          </m:r>
                        </m:e>
                      </m:func>
                      <m:r>
                        <a:rPr lang="en-GB" sz="3200" b="0" i="1" smtClean="0">
                          <a:latin typeface="Cambria Math" panose="02040503050406030204" pitchFamily="18" charset="0"/>
                        </a:rPr>
                        <m:t>=</m:t>
                      </m:r>
                      <m:r>
                        <a:rPr lang="en-GB" sz="3200" b="0" i="1" smtClean="0">
                          <a:latin typeface="Cambria Math" panose="02040503050406030204" pitchFamily="18" charset="0"/>
                        </a:rPr>
                        <m:t>𝐴</m:t>
                      </m:r>
                      <m:func>
                        <m:funcPr>
                          <m:ctrlPr>
                            <a:rPr lang="en-GB" sz="3200" b="0" i="1" smtClean="0">
                              <a:latin typeface="Cambria Math" panose="02040503050406030204" pitchFamily="18" charset="0"/>
                            </a:rPr>
                          </m:ctrlPr>
                        </m:funcPr>
                        <m:fName>
                          <m:r>
                            <m:rPr>
                              <m:sty m:val="p"/>
                            </m:rPr>
                            <a:rPr lang="en-GB" sz="3200" b="0" i="0" smtClean="0">
                              <a:latin typeface="Cambria Math" panose="02040503050406030204" pitchFamily="18" charset="0"/>
                            </a:rPr>
                            <m:t>cos</m:t>
                          </m:r>
                        </m:fName>
                        <m:e>
                          <m:d>
                            <m:dPr>
                              <m:ctrlPr>
                                <a:rPr lang="en-GB" sz="3200" b="0" i="1" smtClean="0">
                                  <a:latin typeface="Cambria Math" panose="02040503050406030204" pitchFamily="18" charset="0"/>
                                </a:rPr>
                              </m:ctrlPr>
                            </m:dPr>
                            <m:e>
                              <m:r>
                                <a:rPr lang="en-GB" sz="3200" b="0" i="1" smtClean="0">
                                  <a:latin typeface="Cambria Math" panose="02040503050406030204" pitchFamily="18" charset="0"/>
                                  <a:ea typeface="Cambria Math" panose="02040503050406030204" pitchFamily="18" charset="0"/>
                                </a:rPr>
                                <m:t>𝜔</m:t>
                              </m:r>
                              <m:r>
                                <a:rPr lang="en-GB" sz="3200" b="0" i="1" smtClean="0">
                                  <a:latin typeface="Cambria Math" panose="02040503050406030204" pitchFamily="18" charset="0"/>
                                  <a:ea typeface="Cambria Math" panose="02040503050406030204" pitchFamily="18" charset="0"/>
                                </a:rPr>
                                <m:t>𝑡</m:t>
                              </m:r>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𝜙</m:t>
                              </m:r>
                            </m:e>
                          </m:d>
                        </m:e>
                      </m:func>
                    </m:oMath>
                  </m:oMathPara>
                </a14:m>
                <a:endParaRPr lang="en-US" sz="3200" dirty="0"/>
              </a:p>
            </p:txBody>
          </p:sp>
        </mc:Choice>
        <mc:Fallback xmlns="">
          <p:sp>
            <p:nvSpPr>
              <p:cNvPr id="37" name="TextBox 36"/>
              <p:cNvSpPr txBox="1">
                <a:spLocks noRot="1" noChangeAspect="1" noMove="1" noResize="1" noEditPoints="1" noAdjustHandles="1" noChangeArrowheads="1" noChangeShapeType="1" noTextEdit="1"/>
              </p:cNvSpPr>
              <p:nvPr/>
            </p:nvSpPr>
            <p:spPr>
              <a:xfrm>
                <a:off x="670596" y="4344807"/>
                <a:ext cx="7128792" cy="492443"/>
              </a:xfrm>
              <a:prstGeom prst="rect">
                <a:avLst/>
              </a:prstGeom>
              <a:blipFill>
                <a:blip r:embed="rId7"/>
                <a:stretch>
                  <a:fillRect/>
                </a:stretch>
              </a:blipFill>
            </p:spPr>
            <p:txBody>
              <a:bodyPr/>
              <a:lstStyle/>
              <a:p>
                <a:r>
                  <a:rPr lang="en-US">
                    <a:noFill/>
                  </a:rPr>
                  <a:t> </a:t>
                </a:r>
              </a:p>
            </p:txBody>
          </p:sp>
        </mc:Fallback>
      </mc:AlternateContent>
      <p:cxnSp>
        <p:nvCxnSpPr>
          <p:cNvPr id="38" name="Straight Connector 37"/>
          <p:cNvCxnSpPr/>
          <p:nvPr/>
        </p:nvCxnSpPr>
        <p:spPr>
          <a:xfrm>
            <a:off x="5292080" y="1556792"/>
            <a:ext cx="0" cy="115212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p:cNvSpPr txBox="1"/>
              <p:nvPr/>
            </p:nvSpPr>
            <p:spPr>
              <a:xfrm>
                <a:off x="5247395" y="2708920"/>
                <a:ext cx="9063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=0</m:t>
                          </m:r>
                        </m:e>
                      </m:d>
                    </m:oMath>
                  </m:oMathPara>
                </a14:m>
                <a:endParaRPr lang="en-US" dirty="0"/>
              </a:p>
            </p:txBody>
          </p:sp>
        </mc:Choice>
        <mc:Fallback xmlns="">
          <p:sp>
            <p:nvSpPr>
              <p:cNvPr id="39" name="TextBox 38"/>
              <p:cNvSpPr txBox="1">
                <a:spLocks noRot="1" noChangeAspect="1" noMove="1" noResize="1" noEditPoints="1" noAdjustHandles="1" noChangeArrowheads="1" noChangeShapeType="1" noTextEdit="1"/>
              </p:cNvSpPr>
              <p:nvPr/>
            </p:nvSpPr>
            <p:spPr>
              <a:xfrm>
                <a:off x="5247395" y="2708920"/>
                <a:ext cx="906338" cy="276999"/>
              </a:xfrm>
              <a:prstGeom prst="rect">
                <a:avLst/>
              </a:prstGeom>
              <a:blipFill>
                <a:blip r:embed="rId8"/>
                <a:stretch>
                  <a:fillRect l="-3378" b="-8696"/>
                </a:stretch>
              </a:blipFill>
            </p:spPr>
            <p:txBody>
              <a:bodyPr/>
              <a:lstStyle/>
              <a:p>
                <a:r>
                  <a:rPr lang="en-US">
                    <a:noFill/>
                  </a:rPr>
                  <a:t> </a:t>
                </a:r>
              </a:p>
            </p:txBody>
          </p:sp>
        </mc:Fallback>
      </mc:AlternateContent>
      <p:cxnSp>
        <p:nvCxnSpPr>
          <p:cNvPr id="40" name="Straight Connector 39"/>
          <p:cNvCxnSpPr/>
          <p:nvPr/>
        </p:nvCxnSpPr>
        <p:spPr>
          <a:xfrm>
            <a:off x="4932040" y="1412776"/>
            <a:ext cx="0" cy="129614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TextBox 40"/>
              <p:cNvSpPr txBox="1"/>
              <p:nvPr/>
            </p:nvSpPr>
            <p:spPr>
              <a:xfrm>
                <a:off x="2598591" y="5126351"/>
                <a:ext cx="213635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𝜃</m:t>
                      </m:r>
                      <m:d>
                        <m:dPr>
                          <m:ctrlPr>
                            <a:rPr lang="en-GB" sz="2800" b="0" i="1" smtClean="0">
                              <a:latin typeface="Cambria Math" panose="02040503050406030204" pitchFamily="18" charset="0"/>
                              <a:ea typeface="Cambria Math" panose="02040503050406030204" pitchFamily="18" charset="0"/>
                            </a:rPr>
                          </m:ctrlPr>
                        </m:dPr>
                        <m:e>
                          <m:r>
                            <a:rPr lang="en-GB" sz="2800" b="0" i="1" smtClean="0">
                              <a:latin typeface="Cambria Math" panose="02040503050406030204" pitchFamily="18" charset="0"/>
                              <a:ea typeface="Cambria Math" panose="02040503050406030204" pitchFamily="18" charset="0"/>
                            </a:rPr>
                            <m:t>𝑡</m:t>
                          </m:r>
                          <m:r>
                            <a:rPr lang="en-GB" sz="2800" b="0" i="1" smtClean="0">
                              <a:latin typeface="Cambria Math" panose="02040503050406030204" pitchFamily="18" charset="0"/>
                              <a:ea typeface="Cambria Math" panose="02040503050406030204" pitchFamily="18" charset="0"/>
                            </a:rPr>
                            <m:t>=0</m:t>
                          </m:r>
                        </m:e>
                      </m:d>
                      <m:r>
                        <a:rPr lang="en-GB" sz="2800" b="0" i="1" smtClean="0">
                          <a:latin typeface="Cambria Math" panose="02040503050406030204" pitchFamily="18" charset="0"/>
                          <a:ea typeface="Cambria Math" panose="02040503050406030204" pitchFamily="18" charset="0"/>
                        </a:rPr>
                        <m:t>=</m:t>
                      </m:r>
                      <m:r>
                        <a:rPr lang="en-GB" sz="2800" b="0" i="1" smtClean="0">
                          <a:latin typeface="Cambria Math" panose="02040503050406030204" pitchFamily="18" charset="0"/>
                          <a:ea typeface="Cambria Math" panose="02040503050406030204" pitchFamily="18" charset="0"/>
                        </a:rPr>
                        <m:t>𝜙</m:t>
                      </m:r>
                    </m:oMath>
                  </m:oMathPara>
                </a14:m>
                <a:endParaRPr lang="en-US" sz="2800" dirty="0"/>
              </a:p>
            </p:txBody>
          </p:sp>
        </mc:Choice>
        <mc:Fallback xmlns="">
          <p:sp>
            <p:nvSpPr>
              <p:cNvPr id="41" name="TextBox 40"/>
              <p:cNvSpPr txBox="1">
                <a:spLocks noRot="1" noChangeAspect="1" noMove="1" noResize="1" noEditPoints="1" noAdjustHandles="1" noChangeArrowheads="1" noChangeShapeType="1" noTextEdit="1"/>
              </p:cNvSpPr>
              <p:nvPr/>
            </p:nvSpPr>
            <p:spPr>
              <a:xfrm>
                <a:off x="2598591" y="5126351"/>
                <a:ext cx="2136354" cy="430887"/>
              </a:xfrm>
              <a:prstGeom prst="rect">
                <a:avLst/>
              </a:prstGeom>
              <a:blipFill>
                <a:blip r:embed="rId9"/>
                <a:stretch>
                  <a:fillRect/>
                </a:stretch>
              </a:blipFill>
            </p:spPr>
            <p:txBody>
              <a:bodyPr/>
              <a:lstStyle/>
              <a:p>
                <a:r>
                  <a:rPr lang="en-US">
                    <a:noFill/>
                  </a:rPr>
                  <a:t> </a:t>
                </a:r>
              </a:p>
            </p:txBody>
          </p:sp>
        </mc:Fallback>
      </mc:AlternateContent>
      <p:sp>
        <p:nvSpPr>
          <p:cNvPr id="42" name="Right Arrow 41"/>
          <p:cNvSpPr/>
          <p:nvPr/>
        </p:nvSpPr>
        <p:spPr>
          <a:xfrm>
            <a:off x="1403648" y="5002337"/>
            <a:ext cx="936104" cy="6789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43"/>
          <p:cNvSpPr/>
          <p:nvPr/>
        </p:nvSpPr>
        <p:spPr>
          <a:xfrm>
            <a:off x="5603966" y="1737360"/>
            <a:ext cx="170249" cy="953589"/>
          </a:xfrm>
          <a:custGeom>
            <a:avLst/>
            <a:gdLst>
              <a:gd name="connsiteX0" fmla="*/ 39188 w 170249"/>
              <a:gd name="connsiteY0" fmla="*/ 953589 h 953589"/>
              <a:gd name="connsiteX1" fmla="*/ 169817 w 170249"/>
              <a:gd name="connsiteY1" fmla="*/ 535577 h 953589"/>
              <a:gd name="connsiteX2" fmla="*/ 0 w 170249"/>
              <a:gd name="connsiteY2" fmla="*/ 0 h 953589"/>
              <a:gd name="connsiteX3" fmla="*/ 0 w 170249"/>
              <a:gd name="connsiteY3" fmla="*/ 0 h 953589"/>
            </a:gdLst>
            <a:ahLst/>
            <a:cxnLst>
              <a:cxn ang="0">
                <a:pos x="connsiteX0" y="connsiteY0"/>
              </a:cxn>
              <a:cxn ang="0">
                <a:pos x="connsiteX1" y="connsiteY1"/>
              </a:cxn>
              <a:cxn ang="0">
                <a:pos x="connsiteX2" y="connsiteY2"/>
              </a:cxn>
              <a:cxn ang="0">
                <a:pos x="connsiteX3" y="connsiteY3"/>
              </a:cxn>
            </a:cxnLst>
            <a:rect l="l" t="t" r="r" b="b"/>
            <a:pathLst>
              <a:path w="170249" h="953589">
                <a:moveTo>
                  <a:pt x="39188" y="953589"/>
                </a:moveTo>
                <a:cubicBezTo>
                  <a:pt x="107768" y="824048"/>
                  <a:pt x="176348" y="694508"/>
                  <a:pt x="169817" y="535577"/>
                </a:cubicBezTo>
                <a:cubicBezTo>
                  <a:pt x="163286" y="376646"/>
                  <a:pt x="0" y="0"/>
                  <a:pt x="0" y="0"/>
                </a:cubicBezTo>
                <a:lnTo>
                  <a:pt x="0"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5" name="TextBox 44"/>
              <p:cNvSpPr txBox="1"/>
              <p:nvPr/>
            </p:nvSpPr>
            <p:spPr>
              <a:xfrm>
                <a:off x="5800111" y="2176549"/>
                <a:ext cx="137665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rgbClr val="FF0000"/>
                          </a:solidFill>
                          <a:latin typeface="Cambria Math" panose="02040503050406030204" pitchFamily="18" charset="0"/>
                          <a:ea typeface="Cambria Math" panose="02040503050406030204" pitchFamily="18" charset="0"/>
                        </a:rPr>
                        <m:t>𝜙</m:t>
                      </m:r>
                      <m:r>
                        <a:rPr lang="en-GB" b="0" i="1" smtClean="0">
                          <a:solidFill>
                            <a:srgbClr val="FF0000"/>
                          </a:solidFill>
                          <a:latin typeface="Cambria Math" panose="02040503050406030204" pitchFamily="18" charset="0"/>
                          <a:ea typeface="Cambria Math" panose="02040503050406030204" pitchFamily="18" charset="0"/>
                        </a:rPr>
                        <m:t>=</m:t>
                      </m:r>
                      <m:r>
                        <a:rPr lang="en-GB" b="0" i="1" smtClean="0">
                          <a:solidFill>
                            <a:srgbClr val="FF0000"/>
                          </a:solidFill>
                          <a:latin typeface="Cambria Math" panose="02040503050406030204" pitchFamily="18" charset="0"/>
                          <a:ea typeface="Cambria Math" panose="02040503050406030204" pitchFamily="18" charset="0"/>
                        </a:rPr>
                        <m:t>𝜃</m:t>
                      </m:r>
                      <m:r>
                        <a:rPr lang="en-GB" b="0" i="1" smtClean="0">
                          <a:solidFill>
                            <a:srgbClr val="FF0000"/>
                          </a:solidFill>
                          <a:latin typeface="Cambria Math" panose="02040503050406030204" pitchFamily="18" charset="0"/>
                          <a:ea typeface="Cambria Math" panose="02040503050406030204" pitchFamily="18" charset="0"/>
                        </a:rPr>
                        <m:t>(</m:t>
                      </m:r>
                      <m:r>
                        <a:rPr lang="en-GB" b="0" i="1" smtClean="0">
                          <a:solidFill>
                            <a:srgbClr val="FF0000"/>
                          </a:solidFill>
                          <a:latin typeface="Cambria Math" panose="02040503050406030204" pitchFamily="18" charset="0"/>
                          <a:ea typeface="Cambria Math" panose="02040503050406030204" pitchFamily="18" charset="0"/>
                        </a:rPr>
                        <m:t>𝑡</m:t>
                      </m:r>
                      <m:r>
                        <a:rPr lang="en-GB" b="0" i="1" smtClean="0">
                          <a:solidFill>
                            <a:srgbClr val="FF0000"/>
                          </a:solidFill>
                          <a:latin typeface="Cambria Math" panose="02040503050406030204" pitchFamily="18" charset="0"/>
                          <a:ea typeface="Cambria Math" panose="02040503050406030204" pitchFamily="18" charset="0"/>
                        </a:rPr>
                        <m:t>=0)</m:t>
                      </m:r>
                    </m:oMath>
                  </m:oMathPara>
                </a14:m>
                <a:endParaRPr lang="en-US" dirty="0">
                  <a:solidFill>
                    <a:srgbClr val="FF0000"/>
                  </a:solidFill>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5800111" y="2176549"/>
                <a:ext cx="1376659" cy="276999"/>
              </a:xfrm>
              <a:prstGeom prst="rect">
                <a:avLst/>
              </a:prstGeom>
              <a:blipFill>
                <a:blip r:embed="rId10"/>
                <a:stretch>
                  <a:fillRect l="-4867" r="-5752" b="-37778"/>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15CF478F-0A04-415B-AC5F-5E84E1781E07}"/>
              </a:ext>
            </a:extLst>
          </p:cNvPr>
          <p:cNvCxnSpPr/>
          <p:nvPr/>
        </p:nvCxnSpPr>
        <p:spPr>
          <a:xfrm flipH="1" flipV="1">
            <a:off x="4734945" y="5557238"/>
            <a:ext cx="476733" cy="4640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A5674CA-C49A-406A-961F-E6C0B7445B0F}"/>
              </a:ext>
            </a:extLst>
          </p:cNvPr>
          <p:cNvSpPr txBox="1"/>
          <p:nvPr/>
        </p:nvSpPr>
        <p:spPr>
          <a:xfrm>
            <a:off x="5015899" y="5997619"/>
            <a:ext cx="3226277" cy="369332"/>
          </a:xfrm>
          <a:prstGeom prst="rect">
            <a:avLst/>
          </a:prstGeom>
          <a:noFill/>
        </p:spPr>
        <p:txBody>
          <a:bodyPr wrap="square" rtlCol="0">
            <a:spAutoFit/>
          </a:bodyPr>
          <a:lstStyle/>
          <a:p>
            <a:r>
              <a:rPr lang="en-US" dirty="0"/>
              <a:t>Phase at origin (or phase offset )</a:t>
            </a:r>
          </a:p>
        </p:txBody>
      </p:sp>
    </p:spTree>
    <p:extLst>
      <p:ext uri="{BB962C8B-B14F-4D97-AF65-F5344CB8AC3E}">
        <p14:creationId xmlns:p14="http://schemas.microsoft.com/office/powerpoint/2010/main" val="330077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9862"/>
            <a:ext cx="8229600" cy="1143000"/>
          </a:xfrm>
        </p:spPr>
        <p:txBody>
          <a:bodyPr/>
          <a:lstStyle/>
          <a:p>
            <a:r>
              <a:rPr lang="en-GB" dirty="0"/>
              <a:t>Summary</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12</a:t>
            </a:fld>
            <a:endParaRPr lang="en-US" altLang="zh-CN"/>
          </a:p>
        </p:txBody>
      </p:sp>
      <mc:AlternateContent xmlns:mc="http://schemas.openxmlformats.org/markup-compatibility/2006" xmlns:a14="http://schemas.microsoft.com/office/drawing/2010/main">
        <mc:Choice Requires="a14">
          <p:sp>
            <p:nvSpPr>
              <p:cNvPr id="5" name="TextBox 4"/>
              <p:cNvSpPr txBox="1"/>
              <p:nvPr/>
            </p:nvSpPr>
            <p:spPr>
              <a:xfrm>
                <a:off x="1547664" y="1590423"/>
                <a:ext cx="3875933"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𝑥</m:t>
                      </m:r>
                      <m:d>
                        <m:dPr>
                          <m:ctrlPr>
                            <a:rPr lang="en-GB" sz="3200" b="0" i="1" smtClean="0">
                              <a:latin typeface="Cambria Math" panose="02040503050406030204" pitchFamily="18" charset="0"/>
                            </a:rPr>
                          </m:ctrlPr>
                        </m:dPr>
                        <m:e>
                          <m:r>
                            <a:rPr lang="en-GB" sz="3200" b="0" i="1" smtClean="0">
                              <a:latin typeface="Cambria Math" panose="02040503050406030204" pitchFamily="18" charset="0"/>
                            </a:rPr>
                            <m:t>𝑡</m:t>
                          </m:r>
                        </m:e>
                      </m:d>
                      <m:r>
                        <a:rPr lang="en-GB" sz="3200" b="0" i="1" smtClean="0">
                          <a:latin typeface="Cambria Math" panose="02040503050406030204" pitchFamily="18" charset="0"/>
                        </a:rPr>
                        <m:t>=</m:t>
                      </m:r>
                      <m:r>
                        <a:rPr lang="en-GB" sz="3200" b="0" i="1" smtClean="0">
                          <a:latin typeface="Cambria Math" panose="02040503050406030204" pitchFamily="18" charset="0"/>
                        </a:rPr>
                        <m:t>𝐴</m:t>
                      </m:r>
                      <m:func>
                        <m:funcPr>
                          <m:ctrlPr>
                            <a:rPr lang="en-GB" sz="3200" b="0" i="1" smtClean="0">
                              <a:latin typeface="Cambria Math" panose="02040503050406030204" pitchFamily="18" charset="0"/>
                            </a:rPr>
                          </m:ctrlPr>
                        </m:funcPr>
                        <m:fName>
                          <m:r>
                            <m:rPr>
                              <m:sty m:val="p"/>
                            </m:rPr>
                            <a:rPr lang="en-GB" sz="3200" b="0" i="0" smtClean="0">
                              <a:latin typeface="Cambria Math" panose="02040503050406030204" pitchFamily="18" charset="0"/>
                            </a:rPr>
                            <m:t>cos</m:t>
                          </m:r>
                        </m:fName>
                        <m:e>
                          <m:d>
                            <m:dPr>
                              <m:ctrlPr>
                                <a:rPr lang="en-GB" sz="3200" b="0" i="1" smtClean="0">
                                  <a:latin typeface="Cambria Math" panose="02040503050406030204" pitchFamily="18" charset="0"/>
                                </a:rPr>
                              </m:ctrlPr>
                            </m:dPr>
                            <m:e>
                              <m:r>
                                <a:rPr lang="en-GB" sz="3200" b="0" i="1" smtClean="0">
                                  <a:latin typeface="Cambria Math" panose="02040503050406030204" pitchFamily="18" charset="0"/>
                                  <a:ea typeface="Cambria Math" panose="02040503050406030204" pitchFamily="18" charset="0"/>
                                </a:rPr>
                                <m:t>𝜔</m:t>
                              </m:r>
                              <m:r>
                                <a:rPr lang="en-GB" sz="3200" b="0" i="1" smtClean="0">
                                  <a:latin typeface="Cambria Math" panose="02040503050406030204" pitchFamily="18" charset="0"/>
                                  <a:ea typeface="Cambria Math" panose="02040503050406030204" pitchFamily="18" charset="0"/>
                                </a:rPr>
                                <m:t>𝑡</m:t>
                              </m:r>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𝜙</m:t>
                              </m:r>
                            </m:e>
                          </m:d>
                        </m:e>
                      </m:func>
                    </m:oMath>
                  </m:oMathPara>
                </a14:m>
                <a:endParaRPr lang="en-US" sz="3200" dirty="0"/>
              </a:p>
            </p:txBody>
          </p:sp>
        </mc:Choice>
        <mc:Fallback xmlns="">
          <p:sp>
            <p:nvSpPr>
              <p:cNvPr id="5" name="TextBox 4"/>
              <p:cNvSpPr txBox="1">
                <a:spLocks noRot="1" noChangeAspect="1" noMove="1" noResize="1" noEditPoints="1" noAdjustHandles="1" noChangeArrowheads="1" noChangeShapeType="1" noTextEdit="1"/>
              </p:cNvSpPr>
              <p:nvPr/>
            </p:nvSpPr>
            <p:spPr>
              <a:xfrm>
                <a:off x="1547664" y="1590423"/>
                <a:ext cx="3875933" cy="49244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031396" y="859891"/>
                <a:ext cx="7213011" cy="369332"/>
              </a:xfrm>
              <a:prstGeom prst="rect">
                <a:avLst/>
              </a:prstGeom>
              <a:noFill/>
            </p:spPr>
            <p:txBody>
              <a:bodyPr wrap="square" rtlCol="0">
                <a:spAutoFit/>
              </a:bodyPr>
              <a:lstStyle/>
              <a:p>
                <a:r>
                  <a:rPr lang="en-GB" dirty="0"/>
                  <a:t>Simple harmonic motion (SHM), in the </a:t>
                </a:r>
                <a14:m>
                  <m:oMath xmlns:m="http://schemas.openxmlformats.org/officeDocument/2006/math">
                    <m:r>
                      <a:rPr lang="en-GB" i="1" dirty="0" smtClean="0">
                        <a:latin typeface="Cambria Math" panose="02040503050406030204" pitchFamily="18" charset="0"/>
                      </a:rPr>
                      <m:t>𝑥</m:t>
                    </m:r>
                  </m:oMath>
                </a14:m>
                <a:r>
                  <a:rPr lang="en-GB" dirty="0"/>
                  <a:t>-direction:  </a:t>
                </a:r>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1031396" y="859891"/>
                <a:ext cx="7213011" cy="369332"/>
              </a:xfrm>
              <a:prstGeom prst="rect">
                <a:avLst/>
              </a:prstGeom>
              <a:blipFill>
                <a:blip r:embed="rId3"/>
                <a:stretch>
                  <a:fillRect l="-676" t="-8197" b="-24590"/>
                </a:stretch>
              </a:blipFill>
            </p:spPr>
            <p:txBody>
              <a:bodyPr/>
              <a:lstStyle/>
              <a:p>
                <a:r>
                  <a:rPr lang="en-US">
                    <a:noFill/>
                  </a:rPr>
                  <a:t> </a:t>
                </a:r>
              </a:p>
            </p:txBody>
          </p:sp>
        </mc:Fallback>
      </mc:AlternateContent>
      <p:sp>
        <p:nvSpPr>
          <p:cNvPr id="7" name="TextBox 6"/>
          <p:cNvSpPr txBox="1"/>
          <p:nvPr/>
        </p:nvSpPr>
        <p:spPr>
          <a:xfrm>
            <a:off x="6084168" y="1556792"/>
            <a:ext cx="2051720" cy="646331"/>
          </a:xfrm>
          <a:prstGeom prst="rect">
            <a:avLst/>
          </a:prstGeom>
          <a:noFill/>
        </p:spPr>
        <p:txBody>
          <a:bodyPr wrap="square" rtlCol="0">
            <a:spAutoFit/>
          </a:bodyPr>
          <a:lstStyle/>
          <a:p>
            <a:r>
              <a:rPr lang="en-GB" dirty="0">
                <a:solidFill>
                  <a:srgbClr val="FF0000"/>
                </a:solidFill>
              </a:rPr>
              <a:t>Important to remember</a:t>
            </a:r>
            <a:endParaRPr lang="en-US" dirty="0">
              <a:solidFill>
                <a:srgbClr val="FF0000"/>
              </a:solidFill>
            </a:endParaRPr>
          </a:p>
        </p:txBody>
      </p:sp>
      <p:cxnSp>
        <p:nvCxnSpPr>
          <p:cNvPr id="9" name="Straight Arrow Connector 8"/>
          <p:cNvCxnSpPr/>
          <p:nvPr/>
        </p:nvCxnSpPr>
        <p:spPr>
          <a:xfrm flipV="1">
            <a:off x="2339752" y="2203123"/>
            <a:ext cx="576064" cy="9714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547664" y="3174599"/>
            <a:ext cx="3096344" cy="369332"/>
          </a:xfrm>
          <a:prstGeom prst="rect">
            <a:avLst/>
          </a:prstGeom>
          <a:noFill/>
        </p:spPr>
        <p:txBody>
          <a:bodyPr wrap="square" rtlCol="0">
            <a:spAutoFit/>
          </a:bodyPr>
          <a:lstStyle/>
          <a:p>
            <a:r>
              <a:rPr lang="en-GB" dirty="0"/>
              <a:t>amplitude</a:t>
            </a:r>
            <a:endParaRPr lang="en-US" dirty="0"/>
          </a:p>
        </p:txBody>
      </p:sp>
      <p:cxnSp>
        <p:nvCxnSpPr>
          <p:cNvPr id="12" name="Straight Arrow Connector 11"/>
          <p:cNvCxnSpPr/>
          <p:nvPr/>
        </p:nvCxnSpPr>
        <p:spPr>
          <a:xfrm flipV="1">
            <a:off x="4067944" y="2082866"/>
            <a:ext cx="0" cy="13408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707904" y="3543931"/>
            <a:ext cx="1980029" cy="369332"/>
          </a:xfrm>
          <a:prstGeom prst="rect">
            <a:avLst/>
          </a:prstGeom>
          <a:noFill/>
        </p:spPr>
        <p:txBody>
          <a:bodyPr wrap="none" rtlCol="0">
            <a:spAutoFit/>
          </a:bodyPr>
          <a:lstStyle/>
          <a:p>
            <a:r>
              <a:rPr lang="en-GB" dirty="0"/>
              <a:t>Angular frequency</a:t>
            </a:r>
            <a:endParaRPr lang="en-US" dirty="0"/>
          </a:p>
        </p:txBody>
      </p:sp>
      <p:cxnSp>
        <p:nvCxnSpPr>
          <p:cNvPr id="14" name="Straight Arrow Connector 13"/>
          <p:cNvCxnSpPr/>
          <p:nvPr/>
        </p:nvCxnSpPr>
        <p:spPr>
          <a:xfrm flipH="1" flipV="1">
            <a:off x="5148064" y="2203123"/>
            <a:ext cx="1224136" cy="9714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300192" y="3423674"/>
            <a:ext cx="2664296" cy="646331"/>
          </a:xfrm>
          <a:prstGeom prst="rect">
            <a:avLst/>
          </a:prstGeom>
          <a:noFill/>
        </p:spPr>
        <p:txBody>
          <a:bodyPr wrap="square" rtlCol="0">
            <a:spAutoFit/>
          </a:bodyPr>
          <a:lstStyle/>
          <a:p>
            <a:r>
              <a:rPr lang="en-GB" dirty="0"/>
              <a:t>Phase at origin (or phase offset)</a:t>
            </a:r>
            <a:endParaRPr lang="en-US" dirty="0"/>
          </a:p>
        </p:txBody>
      </p:sp>
      <mc:AlternateContent xmlns:mc="http://schemas.openxmlformats.org/markup-compatibility/2006" xmlns:a14="http://schemas.microsoft.com/office/drawing/2010/main">
        <mc:Choice Requires="a14">
          <p:sp>
            <p:nvSpPr>
              <p:cNvPr id="17" name="TextBox 16"/>
              <p:cNvSpPr txBox="1"/>
              <p:nvPr/>
            </p:nvSpPr>
            <p:spPr>
              <a:xfrm>
                <a:off x="1885245" y="5568220"/>
                <a:ext cx="2061142" cy="7411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sSup>
                            <m:sSupPr>
                              <m:ctrlPr>
                                <a:rPr lang="en-US" sz="2400" i="1" smtClean="0">
                                  <a:latin typeface="Cambria Math" panose="02040503050406030204" pitchFamily="18" charset="0"/>
                                </a:rPr>
                              </m:ctrlPr>
                            </m:sSupPr>
                            <m:e>
                              <m:r>
                                <a:rPr lang="en-GB" sz="2400" b="0" i="1" smtClean="0">
                                  <a:latin typeface="Cambria Math" panose="02040503050406030204" pitchFamily="18" charset="0"/>
                                </a:rPr>
                                <m:t>𝑑</m:t>
                              </m:r>
                            </m:e>
                            <m:sup>
                              <m:r>
                                <a:rPr lang="en-GB" sz="2400" b="0" i="1" smtClean="0">
                                  <a:latin typeface="Cambria Math" panose="02040503050406030204" pitchFamily="18" charset="0"/>
                                </a:rPr>
                                <m:t>2</m:t>
                              </m:r>
                            </m:sup>
                          </m:sSup>
                          <m:r>
                            <a:rPr lang="en-GB" sz="2400" b="0" i="1" smtClean="0">
                              <a:latin typeface="Cambria Math" panose="02040503050406030204" pitchFamily="18" charset="0"/>
                            </a:rPr>
                            <m:t>𝑥</m:t>
                          </m:r>
                        </m:num>
                        <m:den>
                          <m:r>
                            <a:rPr lang="en-GB" sz="2400" b="0" i="1" smtClean="0">
                              <a:latin typeface="Cambria Math" panose="02040503050406030204" pitchFamily="18" charset="0"/>
                            </a:rPr>
                            <m:t>𝑑𝑡</m:t>
                          </m:r>
                        </m:den>
                      </m:f>
                      <m:r>
                        <a:rPr lang="en-GB" sz="2400" b="0" i="1" smtClean="0">
                          <a:latin typeface="Cambria Math" panose="02040503050406030204" pitchFamily="18" charset="0"/>
                        </a:rPr>
                        <m:t>+</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ea typeface="Cambria Math" panose="02040503050406030204" pitchFamily="18" charset="0"/>
                            </a:rPr>
                            <m:t>𝜔</m:t>
                          </m:r>
                        </m:e>
                        <m:sup>
                          <m:r>
                            <a:rPr lang="en-GB" sz="2400" b="0" i="1" smtClean="0">
                              <a:latin typeface="Cambria Math" panose="02040503050406030204" pitchFamily="18" charset="0"/>
                            </a:rPr>
                            <m:t>2</m:t>
                          </m:r>
                        </m:sup>
                      </m:sSup>
                      <m:r>
                        <a:rPr lang="en-GB" sz="2400" b="0" i="1" smtClean="0">
                          <a:latin typeface="Cambria Math" panose="02040503050406030204" pitchFamily="18" charset="0"/>
                        </a:rPr>
                        <m:t>𝑥</m:t>
                      </m:r>
                      <m:r>
                        <a:rPr lang="en-GB" sz="2400" b="0" i="1" smtClean="0">
                          <a:latin typeface="Cambria Math" panose="02040503050406030204" pitchFamily="18" charset="0"/>
                        </a:rPr>
                        <m:t>=0</m:t>
                      </m:r>
                    </m:oMath>
                  </m:oMathPara>
                </a14:m>
                <a:endParaRPr lang="en-US" sz="2400" dirty="0"/>
              </a:p>
            </p:txBody>
          </p:sp>
        </mc:Choice>
        <mc:Fallback xmlns="">
          <p:sp>
            <p:nvSpPr>
              <p:cNvPr id="17" name="TextBox 16"/>
              <p:cNvSpPr txBox="1">
                <a:spLocks noRot="1" noChangeAspect="1" noMove="1" noResize="1" noEditPoints="1" noAdjustHandles="1" noChangeArrowheads="1" noChangeShapeType="1" noTextEdit="1"/>
              </p:cNvSpPr>
              <p:nvPr/>
            </p:nvSpPr>
            <p:spPr>
              <a:xfrm>
                <a:off x="1885245" y="5568220"/>
                <a:ext cx="2061142" cy="741100"/>
              </a:xfrm>
              <a:prstGeom prst="rect">
                <a:avLst/>
              </a:prstGeom>
              <a:blipFill>
                <a:blip r:embed="rId4"/>
                <a:stretch>
                  <a:fillRect/>
                </a:stretch>
              </a:blipFill>
            </p:spPr>
            <p:txBody>
              <a:bodyPr/>
              <a:lstStyle/>
              <a:p>
                <a:r>
                  <a:rPr lang="en-US">
                    <a:noFill/>
                  </a:rPr>
                  <a:t> </a:t>
                </a:r>
              </a:p>
            </p:txBody>
          </p:sp>
        </mc:Fallback>
      </mc:AlternateContent>
      <p:sp>
        <p:nvSpPr>
          <p:cNvPr id="18" name="TextBox 17"/>
          <p:cNvSpPr txBox="1"/>
          <p:nvPr/>
        </p:nvSpPr>
        <p:spPr>
          <a:xfrm>
            <a:off x="611560" y="5084166"/>
            <a:ext cx="3096344" cy="369332"/>
          </a:xfrm>
          <a:prstGeom prst="rect">
            <a:avLst/>
          </a:prstGeom>
          <a:noFill/>
        </p:spPr>
        <p:txBody>
          <a:bodyPr wrap="square" rtlCol="0">
            <a:spAutoFit/>
          </a:bodyPr>
          <a:lstStyle/>
          <a:p>
            <a:r>
              <a:rPr lang="en-GB" dirty="0"/>
              <a:t>Solution of the equation:</a:t>
            </a:r>
            <a:endParaRPr lang="en-US" dirty="0"/>
          </a:p>
        </p:txBody>
      </p:sp>
      <p:sp>
        <p:nvSpPr>
          <p:cNvPr id="19" name="TextBox 18"/>
          <p:cNvSpPr txBox="1"/>
          <p:nvPr/>
        </p:nvSpPr>
        <p:spPr>
          <a:xfrm>
            <a:off x="4424829" y="5620491"/>
            <a:ext cx="2051720" cy="646331"/>
          </a:xfrm>
          <a:prstGeom prst="rect">
            <a:avLst/>
          </a:prstGeom>
          <a:noFill/>
        </p:spPr>
        <p:txBody>
          <a:bodyPr wrap="square" rtlCol="0">
            <a:spAutoFit/>
          </a:bodyPr>
          <a:lstStyle/>
          <a:p>
            <a:r>
              <a:rPr lang="en-GB" dirty="0">
                <a:solidFill>
                  <a:srgbClr val="FF0000"/>
                </a:solidFill>
              </a:rPr>
              <a:t>Important to remember</a:t>
            </a:r>
            <a:endParaRPr lang="en-US" dirty="0">
              <a:solidFill>
                <a:srgbClr val="FF0000"/>
              </a:solidFill>
            </a:endParaRPr>
          </a:p>
        </p:txBody>
      </p:sp>
      <mc:AlternateContent xmlns:mc="http://schemas.openxmlformats.org/markup-compatibility/2006" xmlns:a14="http://schemas.microsoft.com/office/drawing/2010/main">
        <mc:Choice Requires="a14">
          <p:sp>
            <p:nvSpPr>
              <p:cNvPr id="20" name="TextBox 19"/>
              <p:cNvSpPr txBox="1"/>
              <p:nvPr/>
            </p:nvSpPr>
            <p:spPr>
              <a:xfrm>
                <a:off x="3888144" y="4007030"/>
                <a:ext cx="1499513"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𝜔</m:t>
                      </m:r>
                      <m:r>
                        <a:rPr lang="en-GB" b="0" i="1" smtClean="0">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2</m:t>
                          </m:r>
                          <m:r>
                            <a:rPr lang="en-GB" b="0" i="1" smtClean="0">
                              <a:latin typeface="Cambria Math" panose="02040503050406030204" pitchFamily="18" charset="0"/>
                              <a:ea typeface="Cambria Math" panose="02040503050406030204" pitchFamily="18" charset="0"/>
                            </a:rPr>
                            <m:t>𝜋</m:t>
                          </m:r>
                        </m:num>
                        <m:den>
                          <m:r>
                            <a:rPr lang="en-GB" b="0" i="1" smtClean="0">
                              <a:latin typeface="Cambria Math" panose="02040503050406030204" pitchFamily="18" charset="0"/>
                              <a:ea typeface="Cambria Math" panose="02040503050406030204" pitchFamily="18" charset="0"/>
                            </a:rPr>
                            <m:t>𝑇</m:t>
                          </m:r>
                        </m:den>
                      </m:f>
                      <m:r>
                        <a:rPr lang="en-GB" b="0" i="1" smtClean="0">
                          <a:latin typeface="Cambria Math" panose="02040503050406030204" pitchFamily="18" charset="0"/>
                          <a:ea typeface="Cambria Math" panose="02040503050406030204" pitchFamily="18" charset="0"/>
                        </a:rPr>
                        <m:t>=2</m:t>
                      </m:r>
                      <m:r>
                        <a:rPr lang="en-GB" b="0" i="1" smtClean="0">
                          <a:latin typeface="Cambria Math" panose="02040503050406030204" pitchFamily="18" charset="0"/>
                          <a:ea typeface="Cambria Math" panose="02040503050406030204" pitchFamily="18" charset="0"/>
                        </a:rPr>
                        <m:t>𝜋</m:t>
                      </m:r>
                      <m:r>
                        <a:rPr lang="en-GB" b="0" i="1" smtClean="0">
                          <a:latin typeface="Cambria Math" panose="02040503050406030204" pitchFamily="18" charset="0"/>
                          <a:ea typeface="Cambria Math" panose="02040503050406030204" pitchFamily="18" charset="0"/>
                        </a:rPr>
                        <m:t>𝑓</m:t>
                      </m:r>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3888144" y="4007030"/>
                <a:ext cx="1499513" cy="51860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1047380" y="4677595"/>
                <a:ext cx="8090741" cy="369332"/>
              </a:xfrm>
              <a:prstGeom prst="rect">
                <a:avLst/>
              </a:prstGeom>
              <a:noFill/>
            </p:spPr>
            <p:txBody>
              <a:bodyPr wrap="none" rtlCol="0">
                <a:spAutoFit/>
              </a:bodyPr>
              <a:lstStyle/>
              <a:p>
                <a14:m>
                  <m:oMath xmlns:m="http://schemas.openxmlformats.org/officeDocument/2006/math">
                    <m:r>
                      <a:rPr lang="en-GB" i="1" dirty="0" smtClean="0">
                        <a:latin typeface="Cambria Math" panose="02040503050406030204" pitchFamily="18" charset="0"/>
                      </a:rPr>
                      <m:t>𝑇</m:t>
                    </m:r>
                  </m:oMath>
                </a14:m>
                <a:r>
                  <a:rPr lang="en-GB" dirty="0"/>
                  <a:t> is the period of one cycle. </a:t>
                </a:r>
                <a14:m>
                  <m:oMath xmlns:m="http://schemas.openxmlformats.org/officeDocument/2006/math">
                    <m:r>
                      <a:rPr lang="en-GB" i="1" dirty="0" smtClean="0">
                        <a:latin typeface="Cambria Math" panose="02040503050406030204" pitchFamily="18" charset="0"/>
                      </a:rPr>
                      <m:t>𝑓</m:t>
                    </m:r>
                  </m:oMath>
                </a14:m>
                <a:r>
                  <a:rPr lang="en-GB" dirty="0"/>
                  <a:t> is the frequency, i.e. the number of cycles per unit time,</a:t>
                </a:r>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1047380" y="4677595"/>
                <a:ext cx="8090741" cy="369332"/>
              </a:xfrm>
              <a:prstGeom prst="rect">
                <a:avLst/>
              </a:prstGeom>
              <a:blipFill>
                <a:blip r:embed="rId6"/>
                <a:stretch>
                  <a:fillRect t="-8197" r="-678" b="-24590"/>
                </a:stretch>
              </a:blipFill>
            </p:spPr>
            <p:txBody>
              <a:bodyPr/>
              <a:lstStyle/>
              <a:p>
                <a:r>
                  <a:rPr lang="en-US">
                    <a:noFill/>
                  </a:rPr>
                  <a:t> </a:t>
                </a:r>
              </a:p>
            </p:txBody>
          </p:sp>
        </mc:Fallback>
      </mc:AlternateContent>
    </p:spTree>
    <p:extLst>
      <p:ext uri="{BB962C8B-B14F-4D97-AF65-F5344CB8AC3E}">
        <p14:creationId xmlns:p14="http://schemas.microsoft.com/office/powerpoint/2010/main" val="2980550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p:cNvPicPr>
            <a:picLocks noChangeAspect="1"/>
          </p:cNvPicPr>
          <p:nvPr/>
        </p:nvPicPr>
        <p:blipFill>
          <a:blip r:embed="rId3"/>
          <a:stretch>
            <a:fillRect/>
          </a:stretch>
        </p:blipFill>
        <p:spPr>
          <a:xfrm>
            <a:off x="652125" y="686437"/>
            <a:ext cx="8034675" cy="4614771"/>
          </a:xfrm>
          <a:prstGeom prst="rect">
            <a:avLst/>
          </a:prstGeom>
        </p:spPr>
      </p:pic>
      <p:sp>
        <p:nvSpPr>
          <p:cNvPr id="2" name="Title 1"/>
          <p:cNvSpPr>
            <a:spLocks noGrp="1"/>
          </p:cNvSpPr>
          <p:nvPr>
            <p:ph type="title"/>
          </p:nvPr>
        </p:nvSpPr>
        <p:spPr>
          <a:xfrm>
            <a:off x="457200" y="168143"/>
            <a:ext cx="8229600" cy="1143000"/>
          </a:xfrm>
        </p:spPr>
        <p:txBody>
          <a:bodyPr/>
          <a:lstStyle/>
          <a:p>
            <a:r>
              <a:rPr lang="en-US" sz="2000" dirty="0"/>
              <a:t> Graph of displacement x versus time t in a SHM (5 minutes)</a:t>
            </a:r>
          </a:p>
        </p:txBody>
      </p:sp>
      <p:sp>
        <p:nvSpPr>
          <p:cNvPr id="4" name="Slide Number Placeholder 3"/>
          <p:cNvSpPr>
            <a:spLocks noGrp="1"/>
          </p:cNvSpPr>
          <p:nvPr>
            <p:ph type="sldNum" sz="quarter" idx="4294967295"/>
          </p:nvPr>
        </p:nvSpPr>
        <p:spPr/>
        <p:txBody>
          <a:bodyPr/>
          <a:lstStyle/>
          <a:p>
            <a:pPr>
              <a:defRPr/>
            </a:pPr>
            <a:endParaRPr lang="en-US" altLang="zh-CN" dirty="0"/>
          </a:p>
        </p:txBody>
      </p:sp>
      <p:sp>
        <p:nvSpPr>
          <p:cNvPr id="23" name="TextBox 22"/>
          <p:cNvSpPr txBox="1"/>
          <p:nvPr/>
        </p:nvSpPr>
        <p:spPr>
          <a:xfrm>
            <a:off x="6084103" y="2812472"/>
            <a:ext cx="65" cy="276999"/>
          </a:xfrm>
          <a:prstGeom prst="rect">
            <a:avLst/>
          </a:prstGeom>
          <a:noFill/>
        </p:spPr>
        <p:txBody>
          <a:bodyPr wrap="none" lIns="0" tIns="0" rIns="0" bIns="0" rtlCol="0">
            <a:spAutoFit/>
          </a:bodyPr>
          <a:lstStyle/>
          <a:p>
            <a:endParaRPr lang="en-US" dirty="0"/>
          </a:p>
        </p:txBody>
      </p:sp>
      <mc:AlternateContent xmlns:mc="http://schemas.openxmlformats.org/markup-compatibility/2006" xmlns:a14="http://schemas.microsoft.com/office/drawing/2010/main">
        <mc:Choice Requires="a14">
          <p:sp>
            <p:nvSpPr>
              <p:cNvPr id="36" name="TextBox 35"/>
              <p:cNvSpPr txBox="1"/>
              <p:nvPr/>
            </p:nvSpPr>
            <p:spPr>
              <a:xfrm flipH="1">
                <a:off x="219169" y="5549879"/>
                <a:ext cx="8964488" cy="1569660"/>
              </a:xfrm>
              <a:prstGeom prst="rect">
                <a:avLst/>
              </a:prstGeom>
              <a:noFill/>
            </p:spPr>
            <p:txBody>
              <a:bodyPr wrap="square" rtlCol="0">
                <a:spAutoFit/>
              </a:bodyPr>
              <a:lstStyle/>
              <a:p>
                <a:r>
                  <a:rPr lang="en-US" sz="1600" dirty="0"/>
                  <a:t>Considering the displacement x unit is “cm” and the time unit is the second “s”, gives the value of</a:t>
                </a:r>
              </a:p>
              <a:p>
                <a:r>
                  <a:rPr lang="en-US" sz="1600" dirty="0"/>
                  <a:t>1) The amplitude A (unit: cm)</a:t>
                </a:r>
              </a:p>
              <a:p>
                <a:r>
                  <a:rPr lang="en-US" sz="1600" dirty="0"/>
                  <a:t>2) The angular frequency </a:t>
                </a:r>
                <a14:m>
                  <m:oMath xmlns:m="http://schemas.openxmlformats.org/officeDocument/2006/math">
                    <m:r>
                      <a:rPr lang="en-US" sz="1600" i="1" smtClean="0">
                        <a:latin typeface="Cambria Math" panose="02040503050406030204" pitchFamily="18" charset="0"/>
                        <a:ea typeface="Cambria Math" panose="02040503050406030204" pitchFamily="18" charset="0"/>
                      </a:rPr>
                      <m:t>𝜔</m:t>
                    </m:r>
                    <m:r>
                      <a:rPr lang="en-US" sz="1600" b="0" i="1" smtClean="0">
                        <a:latin typeface="Cambria Math" panose="02040503050406030204" pitchFamily="18" charset="0"/>
                        <a:ea typeface="Cambria Math" panose="02040503050406030204" pitchFamily="18" charset="0"/>
                      </a:rPr>
                      <m:t> </m:t>
                    </m:r>
                  </m:oMath>
                </a14:m>
                <a:r>
                  <a:rPr lang="en-US" sz="1600" dirty="0">
                    <a:ea typeface="Cambria Math" panose="02040503050406030204" pitchFamily="18" charset="0"/>
                  </a:rPr>
                  <a:t>(unit: rad/s)</a:t>
                </a:r>
              </a:p>
              <a:p>
                <a:r>
                  <a:rPr lang="en-US" sz="1600" dirty="0"/>
                  <a:t>3) The phase angle at origin </a:t>
                </a:r>
                <a14:m>
                  <m:oMath xmlns:m="http://schemas.openxmlformats.org/officeDocument/2006/math">
                    <m:r>
                      <a:rPr lang="en-US" sz="1600" i="1" smtClean="0">
                        <a:latin typeface="Cambria Math" panose="02040503050406030204" pitchFamily="18" charset="0"/>
                        <a:ea typeface="Cambria Math" panose="02040503050406030204" pitchFamily="18" charset="0"/>
                      </a:rPr>
                      <m:t>𝜙</m:t>
                    </m:r>
                  </m:oMath>
                </a14:m>
                <a:r>
                  <a:rPr lang="en-US" sz="1600" dirty="0"/>
                  <a:t>(unit: rad) </a:t>
                </a:r>
              </a:p>
              <a:p>
                <a:r>
                  <a:rPr lang="en-US" sz="1600" dirty="0"/>
                  <a:t>(The shortest duration between 2 maxima is </a:t>
                </a:r>
                <a14:m>
                  <m:oMath xmlns:m="http://schemas.openxmlformats.org/officeDocument/2006/math">
                    <m:r>
                      <a:rPr lang="en-US" sz="1600" i="1" smtClean="0">
                        <a:latin typeface="Cambria Math" panose="02040503050406030204" pitchFamily="18" charset="0"/>
                        <a:ea typeface="Cambria Math" panose="02040503050406030204" pitchFamily="18" charset="0"/>
                      </a:rPr>
                      <m:t>𝜋</m:t>
                    </m:r>
                    <m:r>
                      <a:rPr lang="en-US" sz="1600" b="0" i="1" smtClean="0">
                        <a:latin typeface="Cambria Math" panose="02040503050406030204" pitchFamily="18" charset="0"/>
                        <a:ea typeface="Cambria Math" panose="02040503050406030204" pitchFamily="18" charset="0"/>
                      </a:rPr>
                      <m:t>=3.1415</m:t>
                    </m:r>
                  </m:oMath>
                </a14:m>
                <a:r>
                  <a:rPr lang="en-US" sz="1600" dirty="0"/>
                  <a:t> s and x(t=0)=2.1213)</a:t>
                </a:r>
              </a:p>
              <a:p>
                <a:pPr marL="342900" indent="-342900">
                  <a:buAutoNum type="arabicParenR"/>
                </a:pPr>
                <a:endParaRPr lang="en-US" sz="1600" dirty="0"/>
              </a:p>
            </p:txBody>
          </p:sp>
        </mc:Choice>
        <mc:Fallback xmlns="">
          <p:sp>
            <p:nvSpPr>
              <p:cNvPr id="36" name="TextBox 35"/>
              <p:cNvSpPr txBox="1">
                <a:spLocks noRot="1" noChangeAspect="1" noMove="1" noResize="1" noEditPoints="1" noAdjustHandles="1" noChangeArrowheads="1" noChangeShapeType="1" noTextEdit="1"/>
              </p:cNvSpPr>
              <p:nvPr/>
            </p:nvSpPr>
            <p:spPr>
              <a:xfrm flipH="1">
                <a:off x="219169" y="5549879"/>
                <a:ext cx="8964488" cy="1569660"/>
              </a:xfrm>
              <a:prstGeom prst="rect">
                <a:avLst/>
              </a:prstGeom>
              <a:blipFill>
                <a:blip r:embed="rId4"/>
                <a:stretch>
                  <a:fillRect l="-408" t="-1163"/>
                </a:stretch>
              </a:blipFill>
            </p:spPr>
            <p:txBody>
              <a:bodyPr/>
              <a:lstStyle/>
              <a:p>
                <a:r>
                  <a:rPr lang="en-US">
                    <a:noFill/>
                  </a:rPr>
                  <a:t> </a:t>
                </a:r>
              </a:p>
            </p:txBody>
          </p:sp>
        </mc:Fallback>
      </mc:AlternateContent>
    </p:spTree>
    <p:extLst>
      <p:ext uri="{BB962C8B-B14F-4D97-AF65-F5344CB8AC3E}">
        <p14:creationId xmlns:p14="http://schemas.microsoft.com/office/powerpoint/2010/main" val="3566779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p:cNvPicPr>
            <a:picLocks noChangeAspect="1"/>
          </p:cNvPicPr>
          <p:nvPr/>
        </p:nvPicPr>
        <p:blipFill>
          <a:blip r:embed="rId3"/>
          <a:stretch>
            <a:fillRect/>
          </a:stretch>
        </p:blipFill>
        <p:spPr>
          <a:xfrm>
            <a:off x="467544" y="829018"/>
            <a:ext cx="6441063" cy="3767108"/>
          </a:xfrm>
          <a:prstGeom prst="rect">
            <a:avLst/>
          </a:prstGeom>
        </p:spPr>
      </p:pic>
      <p:sp>
        <p:nvSpPr>
          <p:cNvPr id="2" name="Title 1"/>
          <p:cNvSpPr>
            <a:spLocks noGrp="1"/>
          </p:cNvSpPr>
          <p:nvPr>
            <p:ph type="title"/>
          </p:nvPr>
        </p:nvSpPr>
        <p:spPr>
          <a:xfrm>
            <a:off x="295138" y="76071"/>
            <a:ext cx="8229600" cy="1143000"/>
          </a:xfrm>
        </p:spPr>
        <p:txBody>
          <a:bodyPr/>
          <a:lstStyle/>
          <a:p>
            <a:r>
              <a:rPr lang="en-US" sz="2000" dirty="0"/>
              <a:t> Graph of displacement x versus time t in a SHM: Solution</a:t>
            </a:r>
          </a:p>
        </p:txBody>
      </p:sp>
      <p:sp>
        <p:nvSpPr>
          <p:cNvPr id="4" name="Slide Number Placeholder 3"/>
          <p:cNvSpPr>
            <a:spLocks noGrp="1"/>
          </p:cNvSpPr>
          <p:nvPr>
            <p:ph type="sldNum" sz="quarter" idx="4294967295"/>
          </p:nvPr>
        </p:nvSpPr>
        <p:spPr/>
        <p:txBody>
          <a:bodyPr/>
          <a:lstStyle/>
          <a:p>
            <a:pPr>
              <a:defRPr/>
            </a:pPr>
            <a:fld id="{3C76BCED-983B-4975-B93D-90282543D9E3}" type="slidenum">
              <a:rPr lang="en-US" altLang="zh-CN" smtClean="0"/>
              <a:pPr>
                <a:defRPr/>
              </a:pPr>
              <a:t>14</a:t>
            </a:fld>
            <a:endParaRPr lang="en-US" altLang="zh-CN"/>
          </a:p>
        </p:txBody>
      </p:sp>
      <p:sp>
        <p:nvSpPr>
          <p:cNvPr id="23" name="TextBox 22"/>
          <p:cNvSpPr txBox="1"/>
          <p:nvPr/>
        </p:nvSpPr>
        <p:spPr>
          <a:xfrm>
            <a:off x="6084103" y="2812472"/>
            <a:ext cx="65" cy="276999"/>
          </a:xfrm>
          <a:prstGeom prst="rect">
            <a:avLst/>
          </a:prstGeom>
          <a:noFill/>
        </p:spPr>
        <p:txBody>
          <a:bodyPr wrap="none" lIns="0" tIns="0" rIns="0" bIns="0" rtlCol="0">
            <a:spAutoFit/>
          </a:bodyPr>
          <a:lstStyle/>
          <a:p>
            <a:endParaRPr lang="en-US" dirty="0"/>
          </a:p>
        </p:txBody>
      </p:sp>
      <mc:AlternateContent xmlns:mc="http://schemas.openxmlformats.org/markup-compatibility/2006" xmlns:a14="http://schemas.microsoft.com/office/drawing/2010/main">
        <mc:Choice Requires="a14">
          <p:sp>
            <p:nvSpPr>
              <p:cNvPr id="36" name="TextBox 35"/>
              <p:cNvSpPr txBox="1"/>
              <p:nvPr/>
            </p:nvSpPr>
            <p:spPr>
              <a:xfrm flipH="1">
                <a:off x="179512" y="4827989"/>
                <a:ext cx="8964488" cy="1426673"/>
              </a:xfrm>
              <a:prstGeom prst="rect">
                <a:avLst/>
              </a:prstGeom>
              <a:noFill/>
            </p:spPr>
            <p:txBody>
              <a:bodyPr wrap="square" rtlCol="0">
                <a:spAutoFit/>
              </a:bodyPr>
              <a:lstStyle/>
              <a:p>
                <a:r>
                  <a:rPr lang="en-US" sz="1600" dirty="0"/>
                  <a:t>Considering the displacement x unit is “cm” and the time unit is the second “s”, gives the value of</a:t>
                </a:r>
              </a:p>
              <a:p>
                <a:r>
                  <a:rPr lang="en-US" sz="1600" dirty="0"/>
                  <a:t>1) The amplitude is A = 3 cm</a:t>
                </a:r>
              </a:p>
              <a:p>
                <a:r>
                  <a:rPr lang="en-US" sz="1600" dirty="0"/>
                  <a:t>2) The angular frequency </a:t>
                </a:r>
                <a14:m>
                  <m:oMath xmlns:m="http://schemas.openxmlformats.org/officeDocument/2006/math">
                    <m:r>
                      <a:rPr lang="en-US" sz="1600" i="1" smtClean="0">
                        <a:latin typeface="Cambria Math" panose="02040503050406030204" pitchFamily="18" charset="0"/>
                        <a:ea typeface="Cambria Math" panose="02040503050406030204" pitchFamily="18" charset="0"/>
                      </a:rPr>
                      <m:t>𝜔</m:t>
                    </m:r>
                    <m:r>
                      <a:rPr lang="en-US" sz="1600" b="0" i="1"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2</m:t>
                        </m:r>
                        <m:r>
                          <a:rPr lang="en-US" sz="1600" b="0" i="1" smtClean="0">
                            <a:latin typeface="Cambria Math" panose="02040503050406030204" pitchFamily="18" charset="0"/>
                            <a:ea typeface="Cambria Math" panose="02040503050406030204" pitchFamily="18" charset="0"/>
                          </a:rPr>
                          <m:t>𝜋</m:t>
                        </m:r>
                      </m:num>
                      <m:den>
                        <m:r>
                          <a:rPr lang="en-US" sz="1600" b="0" i="1" smtClean="0">
                            <a:latin typeface="Cambria Math" panose="02040503050406030204" pitchFamily="18" charset="0"/>
                            <a:ea typeface="Cambria Math" panose="02040503050406030204" pitchFamily="18" charset="0"/>
                          </a:rPr>
                          <m:t>𝑇</m:t>
                        </m:r>
                      </m:den>
                    </m:f>
                    <m:r>
                      <a:rPr lang="en-US" sz="1600" b="0" i="1"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2</m:t>
                        </m:r>
                        <m:r>
                          <a:rPr lang="en-US" sz="1600" b="0" i="1" smtClean="0">
                            <a:latin typeface="Cambria Math" panose="02040503050406030204" pitchFamily="18" charset="0"/>
                            <a:ea typeface="Cambria Math" panose="02040503050406030204" pitchFamily="18" charset="0"/>
                          </a:rPr>
                          <m:t>𝜋</m:t>
                        </m:r>
                      </m:num>
                      <m:den>
                        <m:r>
                          <a:rPr lang="en-US" sz="1600" b="0" i="1" smtClean="0">
                            <a:latin typeface="Cambria Math" panose="02040503050406030204" pitchFamily="18" charset="0"/>
                            <a:ea typeface="Cambria Math" panose="02040503050406030204" pitchFamily="18" charset="0"/>
                          </a:rPr>
                          <m:t>𝜋</m:t>
                        </m:r>
                      </m:den>
                    </m:f>
                    <m:r>
                      <a:rPr lang="en-US" sz="1600" b="0" i="1" smtClean="0">
                        <a:latin typeface="Cambria Math" panose="02040503050406030204" pitchFamily="18" charset="0"/>
                        <a:ea typeface="Cambria Math" panose="02040503050406030204" pitchFamily="18" charset="0"/>
                      </a:rPr>
                      <m:t>=2 </m:t>
                    </m:r>
                    <m:r>
                      <a:rPr lang="en-US" sz="1600" b="0" i="1" smtClean="0">
                        <a:latin typeface="Cambria Math" panose="02040503050406030204" pitchFamily="18" charset="0"/>
                        <a:ea typeface="Cambria Math" panose="02040503050406030204" pitchFamily="18" charset="0"/>
                      </a:rPr>
                      <m:t>𝑟𝑎𝑑</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𝑠</m:t>
                    </m:r>
                  </m:oMath>
                </a14:m>
                <a:endParaRPr lang="en-US" sz="1600" dirty="0">
                  <a:ea typeface="Cambria Math" panose="02040503050406030204" pitchFamily="18" charset="0"/>
                </a:endParaRPr>
              </a:p>
              <a:p>
                <a:r>
                  <a:rPr lang="en-US" sz="1600" dirty="0"/>
                  <a:t>3) </a:t>
                </a:r>
                <a14:m>
                  <m:oMath xmlns:m="http://schemas.openxmlformats.org/officeDocument/2006/math">
                    <m:r>
                      <a:rPr lang="en-US" sz="1600" b="0" i="1" smtClean="0">
                        <a:latin typeface="Cambria Math" panose="02040503050406030204" pitchFamily="18" charset="0"/>
                      </a:rPr>
                      <m:t>𝑥</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r>
                          <a:rPr lang="en-US" sz="1600" b="0" i="1" smtClean="0">
                            <a:latin typeface="Cambria Math" panose="02040503050406030204" pitchFamily="18" charset="0"/>
                          </a:rPr>
                          <m:t>=0</m:t>
                        </m:r>
                      </m:e>
                    </m:d>
                    <m:r>
                      <a:rPr lang="en-US" sz="1600" b="0" i="1" smtClean="0">
                        <a:latin typeface="Cambria Math" panose="02040503050406030204" pitchFamily="18" charset="0"/>
                      </a:rPr>
                      <m:t>=</m:t>
                    </m:r>
                    <m:r>
                      <a:rPr lang="en-US" sz="1600" b="0" i="1" smtClean="0">
                        <a:latin typeface="Cambria Math" panose="02040503050406030204" pitchFamily="18" charset="0"/>
                      </a:rPr>
                      <m:t>𝐴</m:t>
                    </m:r>
                    <m:func>
                      <m:funcPr>
                        <m:ctrlPr>
                          <a:rPr lang="en-US" sz="1600" b="0" i="1" smtClean="0">
                            <a:latin typeface="Cambria Math" panose="02040503050406030204" pitchFamily="18" charset="0"/>
                          </a:rPr>
                        </m:ctrlPr>
                      </m:funcPr>
                      <m:fName>
                        <m:r>
                          <m:rPr>
                            <m:sty m:val="p"/>
                          </m:rPr>
                          <a:rPr lang="en-US" sz="1600" b="0" i="0" smtClean="0">
                            <a:latin typeface="Cambria Math" panose="02040503050406030204" pitchFamily="18" charset="0"/>
                          </a:rPr>
                          <m:t>cos</m:t>
                        </m:r>
                      </m:fName>
                      <m:e>
                        <m:r>
                          <a:rPr lang="en-US" sz="1600" b="0" i="1" smtClean="0">
                            <a:latin typeface="Cambria Math" panose="02040503050406030204" pitchFamily="18" charset="0"/>
                            <a:ea typeface="Cambria Math" panose="02040503050406030204" pitchFamily="18" charset="0"/>
                          </a:rPr>
                          <m:t>𝜙</m:t>
                        </m:r>
                        <m:r>
                          <a:rPr lang="en-US" sz="1600" b="0" i="1" smtClean="0">
                            <a:latin typeface="Cambria Math" panose="02040503050406030204" pitchFamily="18" charset="0"/>
                            <a:ea typeface="Cambria Math" panose="02040503050406030204" pitchFamily="18" charset="0"/>
                          </a:rPr>
                          <m:t>=2.1213</m:t>
                        </m:r>
                      </m:e>
                    </m:func>
                  </m:oMath>
                </a14:m>
                <a:r>
                  <a:rPr lang="en-US" sz="1600" dirty="0"/>
                  <a:t> cm</a:t>
                </a:r>
              </a:p>
              <a:p>
                <a:pPr marL="342900" indent="-342900">
                  <a:buAutoNum type="arabicParenR"/>
                </a:pPr>
                <a:endParaRPr lang="en-US" sz="1600" dirty="0"/>
              </a:p>
            </p:txBody>
          </p:sp>
        </mc:Choice>
        <mc:Fallback xmlns="">
          <p:sp>
            <p:nvSpPr>
              <p:cNvPr id="36" name="TextBox 35"/>
              <p:cNvSpPr txBox="1">
                <a:spLocks noRot="1" noChangeAspect="1" noMove="1" noResize="1" noEditPoints="1" noAdjustHandles="1" noChangeArrowheads="1" noChangeShapeType="1" noTextEdit="1"/>
              </p:cNvSpPr>
              <p:nvPr/>
            </p:nvSpPr>
            <p:spPr>
              <a:xfrm flipH="1">
                <a:off x="179512" y="4827989"/>
                <a:ext cx="8964488" cy="1426673"/>
              </a:xfrm>
              <a:prstGeom prst="rect">
                <a:avLst/>
              </a:prstGeom>
              <a:blipFill>
                <a:blip r:embed="rId4"/>
                <a:stretch>
                  <a:fillRect l="-340" t="-1282"/>
                </a:stretch>
              </a:blipFill>
            </p:spPr>
            <p:txBody>
              <a:bodyPr/>
              <a:lstStyle/>
              <a:p>
                <a:r>
                  <a:rPr lang="en-US">
                    <a:noFill/>
                  </a:rPr>
                  <a:t> </a:t>
                </a:r>
              </a:p>
            </p:txBody>
          </p:sp>
        </mc:Fallback>
      </mc:AlternateContent>
      <p:sp>
        <p:nvSpPr>
          <p:cNvPr id="3" name="Oval 2"/>
          <p:cNvSpPr/>
          <p:nvPr/>
        </p:nvSpPr>
        <p:spPr bwMode="auto">
          <a:xfrm>
            <a:off x="683568" y="829018"/>
            <a:ext cx="576064" cy="285163"/>
          </a:xfrm>
          <a:prstGeom prst="ellipse">
            <a:avLst/>
          </a:prstGeom>
          <a:no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5" name="Right Arrow 4"/>
          <p:cNvSpPr/>
          <p:nvPr/>
        </p:nvSpPr>
        <p:spPr bwMode="auto">
          <a:xfrm>
            <a:off x="1259632" y="6218036"/>
            <a:ext cx="216024" cy="238125"/>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mc:AlternateContent xmlns:mc="http://schemas.openxmlformats.org/markup-compatibility/2006" xmlns:a14="http://schemas.microsoft.com/office/drawing/2010/main">
        <mc:Choice Requires="a14">
          <p:sp>
            <p:nvSpPr>
              <p:cNvPr id="6" name="TextBox 5"/>
              <p:cNvSpPr txBox="1"/>
              <p:nvPr/>
            </p:nvSpPr>
            <p:spPr>
              <a:xfrm flipH="1">
                <a:off x="783453" y="5979756"/>
                <a:ext cx="8037018" cy="7146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𝜙</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𝑎𝑟𝑐𝑐𝑜𝑠</m:t>
                      </m:r>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=0)</m:t>
                              </m:r>
                            </m:num>
                            <m:den>
                              <m:r>
                                <a:rPr lang="en-US" b="0" i="1" smtClean="0">
                                  <a:latin typeface="Cambria Math" panose="02040503050406030204" pitchFamily="18" charset="0"/>
                                  <a:ea typeface="Cambria Math" panose="02040503050406030204" pitchFamily="18" charset="0"/>
                                </a:rPr>
                                <m:t>𝐴</m:t>
                              </m:r>
                            </m:den>
                          </m:f>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𝑎𝑟𝑐𝑐𝑜𝑠</m:t>
                      </m:r>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2.1213</m:t>
                              </m:r>
                            </m:num>
                            <m:den>
                              <m:r>
                                <a:rPr lang="en-US" b="0" i="1" smtClean="0">
                                  <a:latin typeface="Cambria Math" panose="02040503050406030204" pitchFamily="18" charset="0"/>
                                  <a:ea typeface="Cambria Math" panose="02040503050406030204" pitchFamily="18" charset="0"/>
                                </a:rPr>
                                <m:t>3</m:t>
                              </m:r>
                            </m:den>
                          </m:f>
                        </m:e>
                      </m:d>
                      <m:r>
                        <a:rPr lang="en-US" b="0" i="1" smtClean="0">
                          <a:latin typeface="Cambria Math" panose="02040503050406030204" pitchFamily="18" charset="0"/>
                          <a:ea typeface="Cambria Math" panose="02040503050406030204" pitchFamily="18" charset="0"/>
                        </a:rPr>
                        <m:t>=0.7854 </m:t>
                      </m:r>
                      <m:r>
                        <a:rPr lang="en-US" b="0" i="1" smtClean="0">
                          <a:latin typeface="Cambria Math" panose="02040503050406030204" pitchFamily="18" charset="0"/>
                          <a:ea typeface="Cambria Math" panose="02040503050406030204" pitchFamily="18" charset="0"/>
                        </a:rPr>
                        <m:t>𝑟𝑎𝑑</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𝜋</m:t>
                          </m:r>
                        </m:num>
                        <m:den>
                          <m:r>
                            <a:rPr lang="en-US" b="0" i="1" smtClean="0">
                              <a:latin typeface="Cambria Math" panose="02040503050406030204" pitchFamily="18" charset="0"/>
                              <a:ea typeface="Cambria Math" panose="02040503050406030204" pitchFamily="18" charset="0"/>
                            </a:rPr>
                            <m:t>4</m:t>
                          </m:r>
                        </m:den>
                      </m:f>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𝑟𝑎𝑑</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flipH="1">
                <a:off x="783453" y="5979756"/>
                <a:ext cx="8037018" cy="714683"/>
              </a:xfrm>
              <a:prstGeom prst="rect">
                <a:avLst/>
              </a:prstGeom>
              <a:blipFill>
                <a:blip r:embed="rId5"/>
                <a:stretch>
                  <a:fillRect/>
                </a:stretch>
              </a:blipFill>
            </p:spPr>
            <p:txBody>
              <a:bodyPr/>
              <a:lstStyle/>
              <a:p>
                <a:r>
                  <a:rPr lang="en-US">
                    <a:noFill/>
                  </a:rPr>
                  <a:t> </a:t>
                </a:r>
              </a:p>
            </p:txBody>
          </p:sp>
        </mc:Fallback>
      </mc:AlternateContent>
      <p:cxnSp>
        <p:nvCxnSpPr>
          <p:cNvPr id="8" name="Straight Arrow Connector 7"/>
          <p:cNvCxnSpPr/>
          <p:nvPr/>
        </p:nvCxnSpPr>
        <p:spPr bwMode="auto">
          <a:xfrm>
            <a:off x="2555776" y="1412776"/>
            <a:ext cx="1854162" cy="0"/>
          </a:xfrm>
          <a:prstGeom prst="straightConnector1">
            <a:avLst/>
          </a:prstGeom>
          <a:solidFill>
            <a:schemeClr val="accent1"/>
          </a:solidFill>
          <a:ln w="9525" cap="flat" cmpd="sng" algn="ctr">
            <a:solidFill>
              <a:schemeClr val="bg2"/>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9" name="TextBox 8"/>
              <p:cNvSpPr txBox="1"/>
              <p:nvPr/>
            </p:nvSpPr>
            <p:spPr>
              <a:xfrm>
                <a:off x="2731121" y="1109270"/>
                <a:ext cx="135299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bg2"/>
                          </a:solidFill>
                          <a:latin typeface="Cambria Math" panose="02040503050406030204" pitchFamily="18" charset="0"/>
                          <a:ea typeface="Cambria Math" panose="02040503050406030204" pitchFamily="18" charset="0"/>
                        </a:rPr>
                        <m:t>𝜋</m:t>
                      </m:r>
                      <m:r>
                        <a:rPr lang="en-US" b="0" i="1" smtClean="0">
                          <a:solidFill>
                            <a:schemeClr val="bg2"/>
                          </a:solidFill>
                          <a:latin typeface="Cambria Math" panose="02040503050406030204" pitchFamily="18" charset="0"/>
                          <a:ea typeface="Cambria Math" panose="02040503050406030204" pitchFamily="18" charset="0"/>
                        </a:rPr>
                        <m:t>=3.1415 </m:t>
                      </m:r>
                      <m:r>
                        <a:rPr lang="en-US" b="0" i="1" smtClean="0">
                          <a:solidFill>
                            <a:schemeClr val="bg2"/>
                          </a:solidFill>
                          <a:latin typeface="Cambria Math" panose="02040503050406030204" pitchFamily="18" charset="0"/>
                          <a:ea typeface="Cambria Math" panose="02040503050406030204" pitchFamily="18" charset="0"/>
                        </a:rPr>
                        <m:t>𝑠</m:t>
                      </m:r>
                    </m:oMath>
                  </m:oMathPara>
                </a14:m>
                <a:endParaRPr lang="en-US" dirty="0">
                  <a:solidFill>
                    <a:schemeClr val="bg2"/>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2731121" y="1109270"/>
                <a:ext cx="1352998" cy="276999"/>
              </a:xfrm>
              <a:prstGeom prst="rect">
                <a:avLst/>
              </a:prstGeom>
              <a:blipFill>
                <a:blip r:embed="rId7"/>
                <a:stretch>
                  <a:fillRect l="-1802" r="-1802" b="-8889"/>
                </a:stretch>
              </a:blipFill>
            </p:spPr>
            <p:txBody>
              <a:bodyPr/>
              <a:lstStyle/>
              <a:p>
                <a:r>
                  <a:rPr lang="en-US">
                    <a:noFill/>
                  </a:rPr>
                  <a:t> </a:t>
                </a:r>
              </a:p>
            </p:txBody>
          </p:sp>
        </mc:Fallback>
      </mc:AlternateContent>
      <p:sp>
        <p:nvSpPr>
          <p:cNvPr id="14" name="Oval 13"/>
          <p:cNvSpPr/>
          <p:nvPr/>
        </p:nvSpPr>
        <p:spPr bwMode="auto">
          <a:xfrm>
            <a:off x="771380" y="1386269"/>
            <a:ext cx="576064" cy="285163"/>
          </a:xfrm>
          <a:prstGeom prst="ellipse">
            <a:avLst/>
          </a:prstGeom>
          <a:no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Tree>
    <p:extLst>
      <p:ext uri="{BB962C8B-B14F-4D97-AF65-F5344CB8AC3E}">
        <p14:creationId xmlns:p14="http://schemas.microsoft.com/office/powerpoint/2010/main" val="1108444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500"/>
                                        <p:tgtEl>
                                          <p:spTgt spid="3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6">
                                            <p:txEl>
                                              <p:pRg st="1" end="1"/>
                                            </p:txEl>
                                          </p:spTgt>
                                        </p:tgtEl>
                                        <p:attrNameLst>
                                          <p:attrName>style.visibility</p:attrName>
                                        </p:attrNameLst>
                                      </p:cBhvr>
                                      <p:to>
                                        <p:strVal val="visible"/>
                                      </p:to>
                                    </p:set>
                                    <p:animEffect transition="in" filter="fade">
                                      <p:cBhvr>
                                        <p:cTn id="10" dur="500"/>
                                        <p:tgtEl>
                                          <p:spTgt spid="3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6">
                                            <p:txEl>
                                              <p:pRg st="2" end="2"/>
                                            </p:txEl>
                                          </p:spTgt>
                                        </p:tgtEl>
                                        <p:attrNameLst>
                                          <p:attrName>style.visibility</p:attrName>
                                        </p:attrNameLst>
                                      </p:cBhvr>
                                      <p:to>
                                        <p:strVal val="visible"/>
                                      </p:to>
                                    </p:set>
                                    <p:animEffect transition="in" filter="fade">
                                      <p:cBhvr>
                                        <p:cTn id="15" dur="500"/>
                                        <p:tgtEl>
                                          <p:spTgt spid="3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6">
                                            <p:txEl>
                                              <p:pRg st="3" end="3"/>
                                            </p:txEl>
                                          </p:spTgt>
                                        </p:tgtEl>
                                        <p:attrNameLst>
                                          <p:attrName>style.visibility</p:attrName>
                                        </p:attrNameLst>
                                      </p:cBhvr>
                                      <p:to>
                                        <p:strVal val="visible"/>
                                      </p:to>
                                    </p:set>
                                    <p:animEffect transition="in" filter="fade">
                                      <p:cBhvr>
                                        <p:cTn id="20" dur="500"/>
                                        <p:tgtEl>
                                          <p:spTgt spid="3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p:cNvPicPr>
            <a:picLocks noChangeAspect="1"/>
          </p:cNvPicPr>
          <p:nvPr/>
        </p:nvPicPr>
        <p:blipFill>
          <a:blip r:embed="rId2"/>
          <a:stretch>
            <a:fillRect/>
          </a:stretch>
        </p:blipFill>
        <p:spPr>
          <a:xfrm>
            <a:off x="233799" y="681399"/>
            <a:ext cx="8849247" cy="4863442"/>
          </a:xfrm>
          <a:prstGeom prst="rect">
            <a:avLst/>
          </a:prstGeom>
        </p:spPr>
      </p:pic>
      <p:sp>
        <p:nvSpPr>
          <p:cNvPr id="2" name="Title 1"/>
          <p:cNvSpPr>
            <a:spLocks noGrp="1"/>
          </p:cNvSpPr>
          <p:nvPr>
            <p:ph type="title"/>
          </p:nvPr>
        </p:nvSpPr>
        <p:spPr>
          <a:xfrm>
            <a:off x="251520" y="-171400"/>
            <a:ext cx="8229600" cy="1143000"/>
          </a:xfrm>
        </p:spPr>
        <p:txBody>
          <a:bodyPr/>
          <a:lstStyle/>
          <a:p>
            <a:r>
              <a:rPr lang="en-US" sz="2000" dirty="0"/>
              <a:t> Graph of displacement x versus time t in a SHM</a:t>
            </a:r>
          </a:p>
        </p:txBody>
      </p:sp>
      <p:sp>
        <p:nvSpPr>
          <p:cNvPr id="4" name="Slide Number Placeholder 3"/>
          <p:cNvSpPr>
            <a:spLocks noGrp="1"/>
          </p:cNvSpPr>
          <p:nvPr>
            <p:ph type="sldNum" sz="quarter" idx="4294967295"/>
          </p:nvPr>
        </p:nvSpPr>
        <p:spPr/>
        <p:txBody>
          <a:bodyPr/>
          <a:lstStyle/>
          <a:p>
            <a:pPr>
              <a:defRPr/>
            </a:pPr>
            <a:fld id="{3C76BCED-983B-4975-B93D-90282543D9E3}" type="slidenum">
              <a:rPr lang="en-US" altLang="zh-CN" smtClean="0"/>
              <a:pPr>
                <a:defRPr/>
              </a:pPr>
              <a:t>15</a:t>
            </a:fld>
            <a:endParaRPr lang="en-US" altLang="zh-CN"/>
          </a:p>
        </p:txBody>
      </p:sp>
      <p:cxnSp>
        <p:nvCxnSpPr>
          <p:cNvPr id="10" name="Straight Arrow Connector 9"/>
          <p:cNvCxnSpPr/>
          <p:nvPr/>
        </p:nvCxnSpPr>
        <p:spPr bwMode="auto">
          <a:xfrm>
            <a:off x="3275856" y="1991782"/>
            <a:ext cx="2211353" cy="1488"/>
          </a:xfrm>
          <a:prstGeom prst="straightConnector1">
            <a:avLst/>
          </a:prstGeom>
          <a:solidFill>
            <a:schemeClr val="accent1"/>
          </a:solidFill>
          <a:ln w="9525" cap="flat" cmpd="sng" algn="ctr">
            <a:solidFill>
              <a:schemeClr val="bg2"/>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flipV="1">
            <a:off x="3203848" y="686437"/>
            <a:ext cx="0" cy="2958587"/>
          </a:xfrm>
          <a:prstGeom prst="line">
            <a:avLst/>
          </a:prstGeom>
          <a:solidFill>
            <a:schemeClr val="accent1"/>
          </a:solidFill>
          <a:ln w="9525" cap="flat" cmpd="sng" algn="ctr">
            <a:solidFill>
              <a:schemeClr val="bg2"/>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p:nvPr/>
        </p:nvCxnSpPr>
        <p:spPr bwMode="auto">
          <a:xfrm flipV="1">
            <a:off x="5508104" y="686437"/>
            <a:ext cx="0" cy="2958587"/>
          </a:xfrm>
          <a:prstGeom prst="line">
            <a:avLst/>
          </a:prstGeom>
          <a:solidFill>
            <a:schemeClr val="accent1"/>
          </a:solidFill>
          <a:ln w="9525" cap="flat" cmpd="sng" algn="ctr">
            <a:solidFill>
              <a:schemeClr val="bg2"/>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Arrow Connector 19"/>
          <p:cNvCxnSpPr/>
          <p:nvPr/>
        </p:nvCxnSpPr>
        <p:spPr bwMode="auto">
          <a:xfrm flipH="1">
            <a:off x="2186336" y="1023957"/>
            <a:ext cx="1807" cy="3969568"/>
          </a:xfrm>
          <a:prstGeom prst="straightConnector1">
            <a:avLst/>
          </a:prstGeom>
          <a:solidFill>
            <a:schemeClr val="accent1"/>
          </a:solidFill>
          <a:ln w="9525" cap="flat" cmpd="sng" algn="ctr">
            <a:solidFill>
              <a:schemeClr val="bg2"/>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Box 21"/>
          <p:cNvSpPr txBox="1"/>
          <p:nvPr/>
        </p:nvSpPr>
        <p:spPr>
          <a:xfrm>
            <a:off x="1781179" y="2639409"/>
            <a:ext cx="450764" cy="369332"/>
          </a:xfrm>
          <a:prstGeom prst="rect">
            <a:avLst/>
          </a:prstGeom>
          <a:noFill/>
        </p:spPr>
        <p:txBody>
          <a:bodyPr wrap="none" rtlCol="0">
            <a:spAutoFit/>
          </a:bodyPr>
          <a:lstStyle/>
          <a:p>
            <a:r>
              <a:rPr lang="en-US" dirty="0">
                <a:solidFill>
                  <a:schemeClr val="bg2"/>
                </a:solidFill>
              </a:rPr>
              <a:t>2A</a:t>
            </a:r>
          </a:p>
        </p:txBody>
      </p:sp>
      <p:sp>
        <p:nvSpPr>
          <p:cNvPr id="23" name="TextBox 22"/>
          <p:cNvSpPr txBox="1"/>
          <p:nvPr/>
        </p:nvSpPr>
        <p:spPr>
          <a:xfrm>
            <a:off x="6207224" y="2812472"/>
            <a:ext cx="65" cy="276999"/>
          </a:xfrm>
          <a:prstGeom prst="rect">
            <a:avLst/>
          </a:prstGeom>
          <a:noFill/>
        </p:spPr>
        <p:txBody>
          <a:bodyPr wrap="none" lIns="0" tIns="0" rIns="0" bIns="0" rtlCol="0">
            <a:spAutoFit/>
          </a:bodyPr>
          <a:lstStyle/>
          <a:p>
            <a:endParaRPr lang="en-US" dirty="0"/>
          </a:p>
        </p:txBody>
      </p:sp>
      <mc:AlternateContent xmlns:mc="http://schemas.openxmlformats.org/markup-compatibility/2006" xmlns:a14="http://schemas.microsoft.com/office/drawing/2010/main">
        <mc:Choice Requires="a14">
          <p:sp>
            <p:nvSpPr>
              <p:cNvPr id="24" name="TextBox 23"/>
              <p:cNvSpPr txBox="1"/>
              <p:nvPr/>
            </p:nvSpPr>
            <p:spPr>
              <a:xfrm>
                <a:off x="3747777" y="2171610"/>
                <a:ext cx="1206164" cy="5690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2"/>
                          </a:solidFill>
                          <a:latin typeface="Cambria Math" panose="02040503050406030204" pitchFamily="18" charset="0"/>
                        </a:rPr>
                        <m:t>𝑇</m:t>
                      </m:r>
                      <m:r>
                        <a:rPr lang="en-US" b="0" i="1" smtClean="0">
                          <a:solidFill>
                            <a:schemeClr val="bg2"/>
                          </a:solidFill>
                          <a:latin typeface="Cambria Math" panose="02040503050406030204" pitchFamily="18" charset="0"/>
                        </a:rPr>
                        <m:t>=</m:t>
                      </m:r>
                      <m:f>
                        <m:fPr>
                          <m:ctrlPr>
                            <a:rPr lang="en-US" b="0" i="1" smtClean="0">
                              <a:solidFill>
                                <a:schemeClr val="bg2"/>
                              </a:solidFill>
                              <a:latin typeface="Cambria Math" panose="02040503050406030204" pitchFamily="18" charset="0"/>
                            </a:rPr>
                          </m:ctrlPr>
                        </m:fPr>
                        <m:num>
                          <m:r>
                            <a:rPr lang="en-US" b="0" i="1" smtClean="0">
                              <a:solidFill>
                                <a:schemeClr val="bg2"/>
                              </a:solidFill>
                              <a:latin typeface="Cambria Math" panose="02040503050406030204" pitchFamily="18" charset="0"/>
                            </a:rPr>
                            <m:t>1</m:t>
                          </m:r>
                        </m:num>
                        <m:den>
                          <m:r>
                            <a:rPr lang="en-US" b="0" i="1" smtClean="0">
                              <a:solidFill>
                                <a:schemeClr val="bg2"/>
                              </a:solidFill>
                              <a:latin typeface="Cambria Math" panose="02040503050406030204" pitchFamily="18" charset="0"/>
                            </a:rPr>
                            <m:t>𝑓</m:t>
                          </m:r>
                        </m:den>
                      </m:f>
                      <m:r>
                        <a:rPr lang="en-US" b="0" i="1" smtClean="0">
                          <a:solidFill>
                            <a:schemeClr val="bg2"/>
                          </a:solidFill>
                          <a:latin typeface="Cambria Math" panose="02040503050406030204" pitchFamily="18" charset="0"/>
                        </a:rPr>
                        <m:t>=</m:t>
                      </m:r>
                      <m:f>
                        <m:fPr>
                          <m:ctrlPr>
                            <a:rPr lang="en-US" b="0" i="1" smtClean="0">
                              <a:solidFill>
                                <a:schemeClr val="bg2"/>
                              </a:solidFill>
                              <a:latin typeface="Cambria Math" panose="02040503050406030204" pitchFamily="18" charset="0"/>
                            </a:rPr>
                          </m:ctrlPr>
                        </m:fPr>
                        <m:num>
                          <m:r>
                            <a:rPr lang="en-US" b="0" i="1" smtClean="0">
                              <a:solidFill>
                                <a:schemeClr val="bg2"/>
                              </a:solidFill>
                              <a:latin typeface="Cambria Math" panose="02040503050406030204" pitchFamily="18" charset="0"/>
                            </a:rPr>
                            <m:t>2</m:t>
                          </m:r>
                          <m:r>
                            <a:rPr lang="en-US" b="0" i="1" smtClean="0">
                              <a:solidFill>
                                <a:schemeClr val="bg2"/>
                              </a:solidFill>
                              <a:latin typeface="Cambria Math" panose="02040503050406030204" pitchFamily="18" charset="0"/>
                              <a:ea typeface="Cambria Math" panose="02040503050406030204" pitchFamily="18" charset="0"/>
                            </a:rPr>
                            <m:t>𝜋</m:t>
                          </m:r>
                        </m:num>
                        <m:den>
                          <m:r>
                            <a:rPr lang="en-US" b="0" i="1" smtClean="0">
                              <a:solidFill>
                                <a:schemeClr val="bg2"/>
                              </a:solidFill>
                              <a:latin typeface="Cambria Math" panose="02040503050406030204" pitchFamily="18" charset="0"/>
                              <a:ea typeface="Cambria Math" panose="02040503050406030204" pitchFamily="18" charset="0"/>
                            </a:rPr>
                            <m:t>𝜔</m:t>
                          </m:r>
                        </m:den>
                      </m:f>
                    </m:oMath>
                  </m:oMathPara>
                </a14:m>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3747777" y="2171610"/>
                <a:ext cx="1206164" cy="56900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194374" y="1268421"/>
                <a:ext cx="125008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2"/>
                          </a:solidFill>
                          <a:latin typeface="Cambria Math" panose="02040503050406030204" pitchFamily="18" charset="0"/>
                        </a:rPr>
                        <m:t>𝑥</m:t>
                      </m:r>
                      <m:r>
                        <a:rPr lang="en-US" b="0" i="1" smtClean="0">
                          <a:solidFill>
                            <a:schemeClr val="bg2"/>
                          </a:solidFill>
                          <a:latin typeface="Cambria Math" panose="02040503050406030204" pitchFamily="18" charset="0"/>
                        </a:rPr>
                        <m:t>=</m:t>
                      </m:r>
                      <m:r>
                        <a:rPr lang="en-US" b="0" i="1" smtClean="0">
                          <a:solidFill>
                            <a:schemeClr val="bg2"/>
                          </a:solidFill>
                          <a:latin typeface="Cambria Math" panose="02040503050406030204" pitchFamily="18" charset="0"/>
                        </a:rPr>
                        <m:t>𝐴</m:t>
                      </m:r>
                      <m:func>
                        <m:funcPr>
                          <m:ctrlPr>
                            <a:rPr lang="en-US" b="0" i="1" smtClean="0">
                              <a:solidFill>
                                <a:schemeClr val="bg2"/>
                              </a:solidFill>
                              <a:latin typeface="Cambria Math" panose="02040503050406030204" pitchFamily="18" charset="0"/>
                            </a:rPr>
                          </m:ctrlPr>
                        </m:funcPr>
                        <m:fName>
                          <m:r>
                            <m:rPr>
                              <m:sty m:val="p"/>
                            </m:rPr>
                            <a:rPr lang="en-US" b="0" i="0" smtClean="0">
                              <a:solidFill>
                                <a:schemeClr val="bg2"/>
                              </a:solidFill>
                              <a:latin typeface="Cambria Math" panose="02040503050406030204" pitchFamily="18" charset="0"/>
                            </a:rPr>
                            <m:t>cos</m:t>
                          </m:r>
                        </m:fName>
                        <m:e>
                          <m:r>
                            <a:rPr lang="en-US" b="0" i="1" smtClean="0">
                              <a:solidFill>
                                <a:schemeClr val="bg2"/>
                              </a:solidFill>
                              <a:latin typeface="Cambria Math" panose="02040503050406030204" pitchFamily="18" charset="0"/>
                              <a:ea typeface="Cambria Math" panose="02040503050406030204" pitchFamily="18" charset="0"/>
                            </a:rPr>
                            <m:t>𝜑</m:t>
                          </m:r>
                        </m:e>
                      </m:func>
                      <m:r>
                        <a:rPr lang="en-US" b="0" i="1" smtClean="0">
                          <a:solidFill>
                            <a:schemeClr val="bg2"/>
                          </a:solidFill>
                          <a:latin typeface="Cambria Math" panose="02040503050406030204" pitchFamily="18" charset="0"/>
                        </a:rPr>
                        <m:t> </m:t>
                      </m:r>
                    </m:oMath>
                  </m:oMathPara>
                </a14:m>
                <a:endParaRPr lang="en-US" dirty="0">
                  <a:solidFill>
                    <a:schemeClr val="bg2"/>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194374" y="1268421"/>
                <a:ext cx="1250086" cy="276999"/>
              </a:xfrm>
              <a:prstGeom prst="rect">
                <a:avLst/>
              </a:prstGeom>
              <a:blipFill>
                <a:blip r:embed="rId5"/>
                <a:stretch>
                  <a:fillRect l="-1951" b="-23913"/>
                </a:stretch>
              </a:blipFill>
            </p:spPr>
            <p:txBody>
              <a:bodyPr/>
              <a:lstStyle/>
              <a:p>
                <a:r>
                  <a:rPr lang="en-US">
                    <a:noFill/>
                  </a:rPr>
                  <a:t> </a:t>
                </a:r>
              </a:p>
            </p:txBody>
          </p:sp>
        </mc:Fallback>
      </mc:AlternateContent>
      <p:cxnSp>
        <p:nvCxnSpPr>
          <p:cNvPr id="30" name="Straight Connector 29"/>
          <p:cNvCxnSpPr/>
          <p:nvPr/>
        </p:nvCxnSpPr>
        <p:spPr bwMode="auto">
          <a:xfrm>
            <a:off x="1224136" y="1545420"/>
            <a:ext cx="8100392" cy="0"/>
          </a:xfrm>
          <a:prstGeom prst="line">
            <a:avLst/>
          </a:prstGeom>
          <a:solidFill>
            <a:schemeClr val="accent1"/>
          </a:solidFill>
          <a:ln w="9525" cap="flat" cmpd="sng" algn="ctr">
            <a:solidFill>
              <a:schemeClr val="bg2"/>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33" name="TextBox 32"/>
              <p:cNvSpPr txBox="1"/>
              <p:nvPr/>
            </p:nvSpPr>
            <p:spPr>
              <a:xfrm flipH="1">
                <a:off x="948550" y="5801251"/>
                <a:ext cx="7871922" cy="369332"/>
              </a:xfrm>
              <a:prstGeom prst="rect">
                <a:avLst/>
              </a:prstGeom>
              <a:noFill/>
            </p:spPr>
            <p:txBody>
              <a:bodyPr wrap="square" rtlCol="0">
                <a:spAutoFit/>
              </a:bodyPr>
              <a:lstStyle/>
              <a:p>
                <a:r>
                  <a:rPr lang="en-US" dirty="0"/>
                  <a:t>Here, the function computed is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=3</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(2</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/4)</m:t>
                        </m:r>
                      </m:e>
                    </m:func>
                  </m:oMath>
                </a14:m>
                <a:r>
                  <a:rPr lang="en-US" dirty="0"/>
                  <a:t> </a:t>
                </a:r>
              </a:p>
            </p:txBody>
          </p:sp>
        </mc:Choice>
        <mc:Fallback xmlns="">
          <p:sp>
            <p:nvSpPr>
              <p:cNvPr id="33" name="TextBox 32"/>
              <p:cNvSpPr txBox="1">
                <a:spLocks noRot="1" noChangeAspect="1" noMove="1" noResize="1" noEditPoints="1" noAdjustHandles="1" noChangeArrowheads="1" noChangeShapeType="1" noTextEdit="1"/>
              </p:cNvSpPr>
              <p:nvPr/>
            </p:nvSpPr>
            <p:spPr>
              <a:xfrm flipH="1">
                <a:off x="948550" y="5801251"/>
                <a:ext cx="7871922" cy="369332"/>
              </a:xfrm>
              <a:prstGeom prst="rect">
                <a:avLst/>
              </a:prstGeom>
              <a:blipFill>
                <a:blip r:embed="rId6"/>
                <a:stretch>
                  <a:fillRect l="-697" t="-8333" b="-2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233799" y="783771"/>
                <a:ext cx="63761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2"/>
                          </a:solidFill>
                          <a:latin typeface="Cambria Math" panose="02040503050406030204" pitchFamily="18" charset="0"/>
                        </a:rPr>
                        <m:t>𝑥</m:t>
                      </m:r>
                      <m:r>
                        <a:rPr lang="en-US" b="0" i="1" smtClean="0">
                          <a:solidFill>
                            <a:schemeClr val="bg2"/>
                          </a:solidFill>
                          <a:latin typeface="Cambria Math" panose="02040503050406030204" pitchFamily="18" charset="0"/>
                        </a:rPr>
                        <m:t>=</m:t>
                      </m:r>
                      <m:r>
                        <a:rPr lang="en-US" b="0" i="1" smtClean="0">
                          <a:solidFill>
                            <a:schemeClr val="bg2"/>
                          </a:solidFill>
                          <a:latin typeface="Cambria Math" panose="02040503050406030204" pitchFamily="18" charset="0"/>
                        </a:rPr>
                        <m:t>𝐴</m:t>
                      </m:r>
                    </m:oMath>
                  </m:oMathPara>
                </a14:m>
                <a:endParaRPr lang="en-US" dirty="0">
                  <a:solidFill>
                    <a:schemeClr val="bg2"/>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233799" y="783771"/>
                <a:ext cx="637610" cy="276999"/>
              </a:xfrm>
              <a:prstGeom prst="rect">
                <a:avLst/>
              </a:prstGeom>
              <a:blipFill>
                <a:blip r:embed="rId7"/>
                <a:stretch>
                  <a:fillRect l="-4762" r="-7619" b="-6667"/>
                </a:stretch>
              </a:blipFill>
            </p:spPr>
            <p:txBody>
              <a:bodyPr/>
              <a:lstStyle/>
              <a:p>
                <a:r>
                  <a:rPr lang="en-US">
                    <a:noFill/>
                  </a:rPr>
                  <a:t> </a:t>
                </a:r>
              </a:p>
            </p:txBody>
          </p:sp>
        </mc:Fallback>
      </mc:AlternateContent>
      <p:sp>
        <p:nvSpPr>
          <p:cNvPr id="7" name="Oval 6"/>
          <p:cNvSpPr/>
          <p:nvPr/>
        </p:nvSpPr>
        <p:spPr bwMode="auto">
          <a:xfrm>
            <a:off x="857340" y="783771"/>
            <a:ext cx="352727" cy="276999"/>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Tree>
    <p:extLst>
      <p:ext uri="{BB962C8B-B14F-4D97-AF65-F5344CB8AC3E}">
        <p14:creationId xmlns:p14="http://schemas.microsoft.com/office/powerpoint/2010/main" val="1058964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9392"/>
            <a:ext cx="8229600" cy="1143000"/>
          </a:xfrm>
        </p:spPr>
        <p:txBody>
          <a:bodyPr/>
          <a:lstStyle/>
          <a:p>
            <a:r>
              <a:rPr lang="en-GB" dirty="0"/>
              <a:t>SHM with non-zero initial velocity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16</a:t>
            </a:fld>
            <a:endParaRPr lang="en-US" altLang="zh-CN"/>
          </a:p>
        </p:txBody>
      </p:sp>
      <p:pic>
        <p:nvPicPr>
          <p:cNvPr id="6" name="Picture 5"/>
          <p:cNvPicPr>
            <a:picLocks noChangeAspect="1"/>
          </p:cNvPicPr>
          <p:nvPr/>
        </p:nvPicPr>
        <p:blipFill>
          <a:blip r:embed="rId2"/>
          <a:stretch>
            <a:fillRect/>
          </a:stretch>
        </p:blipFill>
        <p:spPr>
          <a:xfrm>
            <a:off x="2364904" y="1621307"/>
            <a:ext cx="2664296" cy="1447653"/>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flipH="1">
                <a:off x="779490" y="1269791"/>
                <a:ext cx="5664717" cy="369332"/>
              </a:xfrm>
              <a:prstGeom prst="rect">
                <a:avLst/>
              </a:prstGeom>
              <a:noFill/>
            </p:spPr>
            <p:txBody>
              <a:bodyPr wrap="square" rtlCol="0">
                <a:spAutoFit/>
              </a:bodyPr>
              <a:lstStyle/>
              <a:p>
                <a:r>
                  <a:rPr lang="en-GB" dirty="0"/>
                  <a:t>What if the glider has a initial velocity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=0)≠0</m:t>
                    </m:r>
                  </m:oMath>
                </a14:m>
                <a:r>
                  <a:rPr lang="en-GB" dirty="0"/>
                  <a:t> ? </a:t>
                </a:r>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flipH="1">
                <a:off x="779490" y="1269791"/>
                <a:ext cx="5664717" cy="369332"/>
              </a:xfrm>
              <a:prstGeom prst="rect">
                <a:avLst/>
              </a:prstGeom>
              <a:blipFill>
                <a:blip r:embed="rId3"/>
                <a:stretch>
                  <a:fillRect l="-969"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199492" y="4401758"/>
                <a:ext cx="712879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𝑥</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𝑡</m:t>
                          </m:r>
                          <m:r>
                            <a:rPr lang="en-GB" sz="2800" b="0" i="1" smtClean="0">
                              <a:latin typeface="Cambria Math" panose="02040503050406030204" pitchFamily="18" charset="0"/>
                            </a:rPr>
                            <m:t>=0</m:t>
                          </m:r>
                        </m:e>
                      </m:d>
                      <m:r>
                        <a:rPr lang="en-GB" sz="2800" b="0" i="1" smtClean="0">
                          <a:latin typeface="Cambria Math" panose="02040503050406030204" pitchFamily="18" charset="0"/>
                        </a:rPr>
                        <m:t>=</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𝑥</m:t>
                          </m:r>
                        </m:e>
                        <m:sub>
                          <m:r>
                            <a:rPr lang="en-GB" sz="2800" b="0" i="1" smtClean="0">
                              <a:latin typeface="Cambria Math" panose="02040503050406030204" pitchFamily="18" charset="0"/>
                            </a:rPr>
                            <m:t>0</m:t>
                          </m:r>
                        </m:sub>
                      </m:sSub>
                      <m:r>
                        <a:rPr lang="en-GB" sz="2800" b="0" i="1" smtClean="0">
                          <a:latin typeface="Cambria Math" panose="02040503050406030204" pitchFamily="18" charset="0"/>
                        </a:rPr>
                        <m:t>=</m:t>
                      </m:r>
                      <m:r>
                        <a:rPr lang="en-GB" sz="2800" b="0" i="1" smtClean="0">
                          <a:latin typeface="Cambria Math" panose="02040503050406030204" pitchFamily="18" charset="0"/>
                        </a:rPr>
                        <m:t>𝐴</m:t>
                      </m:r>
                      <m:func>
                        <m:funcPr>
                          <m:ctrlPr>
                            <a:rPr lang="en-GB" sz="2800" b="0" i="1" smtClean="0">
                              <a:latin typeface="Cambria Math" panose="02040503050406030204" pitchFamily="18" charset="0"/>
                            </a:rPr>
                          </m:ctrlPr>
                        </m:funcPr>
                        <m:fName>
                          <m:r>
                            <m:rPr>
                              <m:sty m:val="p"/>
                            </m:rPr>
                            <a:rPr lang="en-GB" sz="2800" b="0" i="0" smtClean="0">
                              <a:latin typeface="Cambria Math" panose="02040503050406030204" pitchFamily="18" charset="0"/>
                            </a:rPr>
                            <m:t>cos</m:t>
                          </m:r>
                        </m:fName>
                        <m:e>
                          <m:d>
                            <m:dPr>
                              <m:ctrlPr>
                                <a:rPr lang="en-GB" sz="2800" b="0" i="1" smtClean="0">
                                  <a:latin typeface="Cambria Math" panose="02040503050406030204" pitchFamily="18" charset="0"/>
                                </a:rPr>
                              </m:ctrlPr>
                            </m:dPr>
                            <m:e>
                              <m:r>
                                <a:rPr lang="en-GB" sz="2800" b="0" i="1" smtClean="0">
                                  <a:latin typeface="Cambria Math" panose="02040503050406030204" pitchFamily="18" charset="0"/>
                                  <a:ea typeface="Cambria Math" panose="02040503050406030204" pitchFamily="18" charset="0"/>
                                </a:rPr>
                                <m:t>𝜙</m:t>
                              </m:r>
                            </m:e>
                          </m:d>
                        </m:e>
                      </m:func>
                    </m:oMath>
                  </m:oMathPara>
                </a14:m>
                <a:endParaRPr lang="en-US" sz="2800" dirty="0"/>
              </a:p>
            </p:txBody>
          </p:sp>
        </mc:Choice>
        <mc:Fallback xmlns="">
          <p:sp>
            <p:nvSpPr>
              <p:cNvPr id="8" name="TextBox 7"/>
              <p:cNvSpPr txBox="1">
                <a:spLocks noRot="1" noChangeAspect="1" noMove="1" noResize="1" noEditPoints="1" noAdjustHandles="1" noChangeArrowheads="1" noChangeShapeType="1" noTextEdit="1"/>
              </p:cNvSpPr>
              <p:nvPr/>
            </p:nvSpPr>
            <p:spPr>
              <a:xfrm>
                <a:off x="-1199492" y="4401758"/>
                <a:ext cx="7128792" cy="430887"/>
              </a:xfrm>
              <a:prstGeom prst="rect">
                <a:avLst/>
              </a:prstGeom>
              <a:blipFill>
                <a:blip r:embed="rId4"/>
                <a:stretch>
                  <a:fillRect/>
                </a:stretch>
              </a:blipFill>
            </p:spPr>
            <p:txBody>
              <a:bodyPr/>
              <a:lstStyle/>
              <a:p>
                <a:r>
                  <a:rPr lang="en-US">
                    <a:noFill/>
                  </a:rPr>
                  <a:t> </a:t>
                </a:r>
              </a:p>
            </p:txBody>
          </p:sp>
        </mc:Fallback>
      </mc:AlternateContent>
      <p:sp>
        <p:nvSpPr>
          <p:cNvPr id="9" name="Right Arrow 8"/>
          <p:cNvSpPr/>
          <p:nvPr/>
        </p:nvSpPr>
        <p:spPr>
          <a:xfrm>
            <a:off x="4283968" y="3481768"/>
            <a:ext cx="1008112" cy="4924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p:cNvSpPr txBox="1"/>
              <p:nvPr/>
            </p:nvSpPr>
            <p:spPr>
              <a:xfrm>
                <a:off x="5295975" y="3546911"/>
                <a:ext cx="344517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GB" sz="2400" b="0" i="1" smtClean="0">
                              <a:latin typeface="Cambria Math" panose="02040503050406030204" pitchFamily="18" charset="0"/>
                            </a:rPr>
                            <m:t>𝑣</m:t>
                          </m:r>
                        </m:e>
                        <m:sub>
                          <m:r>
                            <a:rPr lang="en-GB" sz="2400" b="0" i="1" smtClean="0">
                              <a:latin typeface="Cambria Math" panose="02040503050406030204" pitchFamily="18" charset="0"/>
                            </a:rPr>
                            <m:t>𝑥</m:t>
                          </m:r>
                        </m:sub>
                      </m:sSub>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𝑡</m:t>
                          </m:r>
                        </m:e>
                      </m:d>
                      <m:r>
                        <a:rPr lang="en-GB" sz="2400" b="0" i="1" smtClean="0">
                          <a:latin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𝜔</m:t>
                      </m:r>
                      <m:r>
                        <a:rPr lang="en-GB" sz="2400" b="0" i="1" smtClean="0">
                          <a:latin typeface="Cambria Math" panose="02040503050406030204" pitchFamily="18" charset="0"/>
                          <a:ea typeface="Cambria Math" panose="02040503050406030204" pitchFamily="18" charset="0"/>
                        </a:rPr>
                        <m:t>𝐴</m:t>
                      </m:r>
                      <m:func>
                        <m:funcPr>
                          <m:ctrlPr>
                            <a:rPr lang="en-GB" sz="2400" b="0" i="1" smtClean="0">
                              <a:latin typeface="Cambria Math" panose="02040503050406030204" pitchFamily="18" charset="0"/>
                              <a:ea typeface="Cambria Math" panose="02040503050406030204" pitchFamily="18" charset="0"/>
                            </a:rPr>
                          </m:ctrlPr>
                        </m:funcPr>
                        <m:fName>
                          <m:r>
                            <m:rPr>
                              <m:sty m:val="p"/>
                            </m:rPr>
                            <a:rPr lang="en-GB" sz="2400" b="0" i="0" smtClean="0">
                              <a:latin typeface="Cambria Math" panose="02040503050406030204" pitchFamily="18" charset="0"/>
                              <a:ea typeface="Cambria Math" panose="02040503050406030204" pitchFamily="18" charset="0"/>
                            </a:rPr>
                            <m:t>sin</m:t>
                          </m:r>
                        </m:fName>
                        <m:e>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𝜔</m:t>
                          </m:r>
                          <m:r>
                            <a:rPr lang="en-GB" sz="2400" b="0" i="1" smtClean="0">
                              <a:latin typeface="Cambria Math" panose="02040503050406030204" pitchFamily="18" charset="0"/>
                              <a:ea typeface="Cambria Math" panose="02040503050406030204" pitchFamily="18" charset="0"/>
                            </a:rPr>
                            <m:t>𝑡</m:t>
                          </m:r>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𝜙</m:t>
                          </m:r>
                          <m:r>
                            <a:rPr lang="en-GB" sz="2400" b="0" i="1" smtClean="0">
                              <a:latin typeface="Cambria Math" panose="02040503050406030204" pitchFamily="18" charset="0"/>
                              <a:ea typeface="Cambria Math" panose="02040503050406030204" pitchFamily="18" charset="0"/>
                            </a:rPr>
                            <m:t>)</m:t>
                          </m:r>
                        </m:e>
                      </m:func>
                    </m:oMath>
                  </m:oMathPara>
                </a14:m>
                <a:endParaRPr lang="en-US" sz="2400" dirty="0"/>
              </a:p>
            </p:txBody>
          </p:sp>
        </mc:Choice>
        <mc:Fallback xmlns="">
          <p:sp>
            <p:nvSpPr>
              <p:cNvPr id="10" name="TextBox 9"/>
              <p:cNvSpPr txBox="1">
                <a:spLocks noRot="1" noChangeAspect="1" noMove="1" noResize="1" noEditPoints="1" noAdjustHandles="1" noChangeArrowheads="1" noChangeShapeType="1" noTextEdit="1"/>
              </p:cNvSpPr>
              <p:nvPr/>
            </p:nvSpPr>
            <p:spPr>
              <a:xfrm>
                <a:off x="5295975" y="3546911"/>
                <a:ext cx="3445174" cy="369332"/>
              </a:xfrm>
              <a:prstGeom prst="rect">
                <a:avLst/>
              </a:prstGeom>
              <a:blipFill>
                <a:blip r:embed="rId5"/>
                <a:stretch>
                  <a:fillRect l="-708" r="-2478" b="-3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67544" y="4969534"/>
                <a:ext cx="4189095"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GB" sz="2400" b="0" i="1" smtClean="0">
                              <a:latin typeface="Cambria Math" panose="02040503050406030204" pitchFamily="18" charset="0"/>
                            </a:rPr>
                            <m:t>𝑣</m:t>
                          </m:r>
                        </m:e>
                        <m:sub>
                          <m:r>
                            <a:rPr lang="en-GB" sz="2400" b="0" i="1" smtClean="0">
                              <a:latin typeface="Cambria Math" panose="02040503050406030204" pitchFamily="18" charset="0"/>
                            </a:rPr>
                            <m:t>𝑥</m:t>
                          </m:r>
                        </m:sub>
                      </m:sSub>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𝑡</m:t>
                          </m:r>
                          <m:r>
                            <a:rPr lang="en-GB" sz="2400" b="0" i="1" smtClean="0">
                              <a:latin typeface="Cambria Math" panose="02040503050406030204" pitchFamily="18" charset="0"/>
                            </a:rPr>
                            <m:t>=0</m:t>
                          </m:r>
                        </m:e>
                      </m:d>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𝑣</m:t>
                          </m:r>
                        </m:e>
                        <m:sub>
                          <m:r>
                            <a:rPr lang="en-GB" sz="2400" b="0" i="1" smtClean="0">
                              <a:latin typeface="Cambria Math" panose="02040503050406030204" pitchFamily="18" charset="0"/>
                            </a:rPr>
                            <m:t>0,</m:t>
                          </m:r>
                          <m:r>
                            <a:rPr lang="en-GB" sz="2400" b="0" i="1" smtClean="0">
                              <a:latin typeface="Cambria Math" panose="02040503050406030204" pitchFamily="18" charset="0"/>
                            </a:rPr>
                            <m:t>𝑥</m:t>
                          </m:r>
                        </m:sub>
                      </m:sSub>
                      <m:r>
                        <a:rPr lang="en-GB" sz="2400" b="0" i="1" smtClean="0">
                          <a:latin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𝜔</m:t>
                      </m:r>
                      <m:r>
                        <a:rPr lang="en-GB" sz="2400" b="0" i="1" smtClean="0">
                          <a:latin typeface="Cambria Math" panose="02040503050406030204" pitchFamily="18" charset="0"/>
                          <a:ea typeface="Cambria Math" panose="02040503050406030204" pitchFamily="18" charset="0"/>
                        </a:rPr>
                        <m:t>𝐴</m:t>
                      </m:r>
                      <m:func>
                        <m:funcPr>
                          <m:ctrlPr>
                            <a:rPr lang="en-GB" sz="2400" b="0" i="1" smtClean="0">
                              <a:latin typeface="Cambria Math" panose="02040503050406030204" pitchFamily="18" charset="0"/>
                              <a:ea typeface="Cambria Math" panose="02040503050406030204" pitchFamily="18" charset="0"/>
                            </a:rPr>
                          </m:ctrlPr>
                        </m:funcPr>
                        <m:fName>
                          <m:r>
                            <m:rPr>
                              <m:sty m:val="p"/>
                            </m:rPr>
                            <a:rPr lang="en-GB" sz="2400" b="0" i="0" smtClean="0">
                              <a:latin typeface="Cambria Math" panose="02040503050406030204" pitchFamily="18" charset="0"/>
                              <a:ea typeface="Cambria Math" panose="02040503050406030204" pitchFamily="18" charset="0"/>
                            </a:rPr>
                            <m:t>sin</m:t>
                          </m:r>
                        </m:fName>
                        <m:e>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𝜙</m:t>
                          </m:r>
                          <m:r>
                            <a:rPr lang="en-GB" sz="2400" b="0" i="1" smtClean="0">
                              <a:latin typeface="Cambria Math" panose="02040503050406030204" pitchFamily="18" charset="0"/>
                              <a:ea typeface="Cambria Math" panose="02040503050406030204" pitchFamily="18" charset="0"/>
                            </a:rPr>
                            <m:t>)</m:t>
                          </m:r>
                        </m:e>
                      </m:func>
                    </m:oMath>
                  </m:oMathPara>
                </a14:m>
                <a:endParaRPr lang="en-US" sz="2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467544" y="4969534"/>
                <a:ext cx="4189095" cy="385555"/>
              </a:xfrm>
              <a:prstGeom prst="rect">
                <a:avLst/>
              </a:prstGeom>
              <a:blipFill>
                <a:blip r:embed="rId6"/>
                <a:stretch>
                  <a:fillRect l="-582" r="-2038" b="-317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1332656" y="3402808"/>
                <a:ext cx="7128792"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𝑥</m:t>
                      </m:r>
                      <m:d>
                        <m:dPr>
                          <m:ctrlPr>
                            <a:rPr lang="en-GB" sz="3200" b="0" i="1" smtClean="0">
                              <a:latin typeface="Cambria Math" panose="02040503050406030204" pitchFamily="18" charset="0"/>
                            </a:rPr>
                          </m:ctrlPr>
                        </m:dPr>
                        <m:e>
                          <m:r>
                            <a:rPr lang="en-GB" sz="3200" b="0" i="1" smtClean="0">
                              <a:latin typeface="Cambria Math" panose="02040503050406030204" pitchFamily="18" charset="0"/>
                            </a:rPr>
                            <m:t>𝑡</m:t>
                          </m:r>
                        </m:e>
                      </m:d>
                      <m:r>
                        <a:rPr lang="en-GB" sz="3200" b="0" i="1" smtClean="0">
                          <a:latin typeface="Cambria Math" panose="02040503050406030204" pitchFamily="18" charset="0"/>
                        </a:rPr>
                        <m:t>=</m:t>
                      </m:r>
                      <m:r>
                        <a:rPr lang="en-GB" sz="3200" b="0" i="1" smtClean="0">
                          <a:latin typeface="Cambria Math" panose="02040503050406030204" pitchFamily="18" charset="0"/>
                        </a:rPr>
                        <m:t>𝐴</m:t>
                      </m:r>
                      <m:func>
                        <m:funcPr>
                          <m:ctrlPr>
                            <a:rPr lang="en-GB" sz="3200" b="0" i="1" smtClean="0">
                              <a:latin typeface="Cambria Math" panose="02040503050406030204" pitchFamily="18" charset="0"/>
                            </a:rPr>
                          </m:ctrlPr>
                        </m:funcPr>
                        <m:fName>
                          <m:r>
                            <m:rPr>
                              <m:sty m:val="p"/>
                            </m:rPr>
                            <a:rPr lang="en-GB" sz="3200" b="0" i="0" smtClean="0">
                              <a:latin typeface="Cambria Math" panose="02040503050406030204" pitchFamily="18" charset="0"/>
                            </a:rPr>
                            <m:t>cos</m:t>
                          </m:r>
                        </m:fName>
                        <m:e>
                          <m:d>
                            <m:dPr>
                              <m:ctrlPr>
                                <a:rPr lang="en-GB" sz="3200" b="0" i="1" smtClean="0">
                                  <a:latin typeface="Cambria Math" panose="02040503050406030204" pitchFamily="18" charset="0"/>
                                </a:rPr>
                              </m:ctrlPr>
                            </m:dPr>
                            <m:e>
                              <m:r>
                                <a:rPr lang="en-GB" sz="3200" b="0" i="1" smtClean="0">
                                  <a:latin typeface="Cambria Math" panose="02040503050406030204" pitchFamily="18" charset="0"/>
                                  <a:ea typeface="Cambria Math" panose="02040503050406030204" pitchFamily="18" charset="0"/>
                                </a:rPr>
                                <m:t>𝜔</m:t>
                              </m:r>
                              <m:r>
                                <a:rPr lang="en-GB" sz="3200" b="0" i="1" smtClean="0">
                                  <a:latin typeface="Cambria Math" panose="02040503050406030204" pitchFamily="18" charset="0"/>
                                  <a:ea typeface="Cambria Math" panose="02040503050406030204" pitchFamily="18" charset="0"/>
                                </a:rPr>
                                <m:t>𝑡</m:t>
                              </m:r>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𝜙</m:t>
                              </m:r>
                            </m:e>
                          </m:d>
                        </m:e>
                      </m:func>
                    </m:oMath>
                  </m:oMathPara>
                </a14:m>
                <a:endParaRPr lang="en-US" sz="3200" dirty="0"/>
              </a:p>
            </p:txBody>
          </p:sp>
        </mc:Choice>
        <mc:Fallback xmlns="">
          <p:sp>
            <p:nvSpPr>
              <p:cNvPr id="16" name="TextBox 15"/>
              <p:cNvSpPr txBox="1">
                <a:spLocks noRot="1" noChangeAspect="1" noMove="1" noResize="1" noEditPoints="1" noAdjustHandles="1" noChangeArrowheads="1" noChangeShapeType="1" noTextEdit="1"/>
              </p:cNvSpPr>
              <p:nvPr/>
            </p:nvSpPr>
            <p:spPr>
              <a:xfrm>
                <a:off x="-1332656" y="3402808"/>
                <a:ext cx="7128792" cy="492443"/>
              </a:xfrm>
              <a:prstGeom prst="rect">
                <a:avLst/>
              </a:prstGeom>
              <a:blipFill>
                <a:blip r:embed="rId7"/>
                <a:stretch>
                  <a:fillRect/>
                </a:stretch>
              </a:blipFill>
            </p:spPr>
            <p:txBody>
              <a:bodyPr/>
              <a:lstStyle/>
              <a:p>
                <a:r>
                  <a:rPr lang="en-US">
                    <a:noFill/>
                  </a:rPr>
                  <a:t> </a:t>
                </a:r>
              </a:p>
            </p:txBody>
          </p:sp>
        </mc:Fallback>
      </mc:AlternateContent>
      <p:sp>
        <p:nvSpPr>
          <p:cNvPr id="20" name="Right Arrow 19"/>
          <p:cNvSpPr/>
          <p:nvPr/>
        </p:nvSpPr>
        <p:spPr>
          <a:xfrm>
            <a:off x="4656639" y="4401758"/>
            <a:ext cx="995481" cy="5677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TextBox 21"/>
              <p:cNvSpPr txBox="1"/>
              <p:nvPr/>
            </p:nvSpPr>
            <p:spPr>
              <a:xfrm>
                <a:off x="5796136" y="4605360"/>
                <a:ext cx="1470403" cy="2824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GB" b="0" i="1" smtClean="0">
                              <a:latin typeface="Cambria Math" panose="02040503050406030204" pitchFamily="18" charset="0"/>
                            </a:rPr>
                            <m:t>𝑥</m:t>
                          </m:r>
                        </m:e>
                        <m:sub>
                          <m:r>
                            <a:rPr lang="en-GB" b="0" i="1" smtClean="0">
                              <a:latin typeface="Cambria Math" panose="02040503050406030204" pitchFamily="18" charset="0"/>
                            </a:rPr>
                            <m:t>0</m:t>
                          </m:r>
                        </m:sub>
                        <m:sup>
                          <m:r>
                            <a:rPr lang="en-GB" b="0" i="1" smtClean="0">
                              <a:latin typeface="Cambria Math" panose="02040503050406030204" pitchFamily="18" charset="0"/>
                            </a:rPr>
                            <m:t>2</m:t>
                          </m:r>
                        </m:sup>
                      </m:sSub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2</m:t>
                          </m:r>
                        </m:sup>
                      </m:sSup>
                      <m:sSup>
                        <m:sSupPr>
                          <m:ctrlPr>
                            <a:rPr lang="en-GB" b="0" i="1" smtClean="0">
                              <a:latin typeface="Cambria Math" panose="02040503050406030204" pitchFamily="18" charset="0"/>
                            </a:rPr>
                          </m:ctrlPr>
                        </m:sSupPr>
                        <m:e>
                          <m:r>
                            <a:rPr lang="en-GB" b="0" i="1" smtClean="0">
                              <a:latin typeface="Cambria Math" panose="02040503050406030204" pitchFamily="18" charset="0"/>
                            </a:rPr>
                            <m:t>𝑐𝑜𝑠</m:t>
                          </m:r>
                        </m:e>
                        <m:sup>
                          <m:r>
                            <a:rPr lang="en-GB" b="0" i="1" smtClean="0">
                              <a:latin typeface="Cambria Math" panose="02040503050406030204" pitchFamily="18" charset="0"/>
                            </a:rPr>
                            <m:t>2</m:t>
                          </m:r>
                        </m:sup>
                      </m:sSup>
                      <m:r>
                        <a:rPr lang="en-GB" b="0" i="1" smtClean="0">
                          <a:latin typeface="Cambria Math" panose="02040503050406030204" pitchFamily="18" charset="0"/>
                          <a:ea typeface="Cambria Math" panose="02040503050406030204" pitchFamily="18" charset="0"/>
                        </a:rPr>
                        <m:t>𝜙</m:t>
                      </m:r>
                    </m:oMath>
                  </m:oMathPara>
                </a14:m>
                <a:endParaRPr lang="en-US" dirty="0"/>
              </a:p>
            </p:txBody>
          </p:sp>
        </mc:Choice>
        <mc:Fallback xmlns="">
          <p:sp>
            <p:nvSpPr>
              <p:cNvPr id="22" name="TextBox 21"/>
              <p:cNvSpPr txBox="1">
                <a:spLocks noRot="1" noChangeAspect="1" noMove="1" noResize="1" noEditPoints="1" noAdjustHandles="1" noChangeArrowheads="1" noChangeShapeType="1" noTextEdit="1"/>
              </p:cNvSpPr>
              <p:nvPr/>
            </p:nvSpPr>
            <p:spPr>
              <a:xfrm>
                <a:off x="5796136" y="4605360"/>
                <a:ext cx="1470403" cy="282450"/>
              </a:xfrm>
              <a:prstGeom prst="rect">
                <a:avLst/>
              </a:prstGeom>
              <a:blipFill>
                <a:blip r:embed="rId8"/>
                <a:stretch>
                  <a:fillRect l="-1660" r="-4979" b="-34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5796136" y="5021086"/>
                <a:ext cx="1959767" cy="3034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GB" b="0" i="1" smtClean="0">
                              <a:latin typeface="Cambria Math" panose="02040503050406030204" pitchFamily="18" charset="0"/>
                            </a:rPr>
                            <m:t>𝑣</m:t>
                          </m:r>
                        </m:e>
                        <m:sub>
                          <m:r>
                            <a:rPr lang="en-GB" b="0" i="1" smtClean="0">
                              <a:latin typeface="Cambria Math" panose="02040503050406030204" pitchFamily="18" charset="0"/>
                            </a:rPr>
                            <m:t>0,</m:t>
                          </m:r>
                          <m:r>
                            <a:rPr lang="en-GB" b="0" i="1" smtClean="0">
                              <a:latin typeface="Cambria Math" panose="02040503050406030204" pitchFamily="18" charset="0"/>
                            </a:rPr>
                            <m:t>𝑥</m:t>
                          </m:r>
                        </m:sub>
                        <m:sup>
                          <m:r>
                            <a:rPr lang="en-GB" b="0" i="1" smtClean="0">
                              <a:latin typeface="Cambria Math" panose="02040503050406030204" pitchFamily="18" charset="0"/>
                            </a:rPr>
                            <m:t>2</m:t>
                          </m:r>
                        </m:sup>
                      </m:sSub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𝜔</m:t>
                          </m:r>
                        </m:e>
                        <m:sup>
                          <m:r>
                            <a:rPr lang="en-GB" b="0" i="1" smtClean="0">
                              <a:latin typeface="Cambria Math" panose="02040503050406030204" pitchFamily="18" charset="0"/>
                            </a:rPr>
                            <m:t>2</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2</m:t>
                          </m:r>
                        </m:sup>
                      </m:sSup>
                      <m:sSup>
                        <m:sSupPr>
                          <m:ctrlPr>
                            <a:rPr lang="en-GB" b="0" i="1" smtClean="0">
                              <a:latin typeface="Cambria Math" panose="02040503050406030204" pitchFamily="18" charset="0"/>
                            </a:rPr>
                          </m:ctrlPr>
                        </m:sSupPr>
                        <m:e>
                          <m:r>
                            <a:rPr lang="en-GB" b="0" i="1" smtClean="0">
                              <a:latin typeface="Cambria Math" panose="02040503050406030204" pitchFamily="18" charset="0"/>
                            </a:rPr>
                            <m:t>𝑠𝑖𝑛</m:t>
                          </m:r>
                        </m:e>
                        <m:sup>
                          <m:r>
                            <a:rPr lang="en-GB" b="0" i="1" smtClean="0">
                              <a:latin typeface="Cambria Math" panose="02040503050406030204" pitchFamily="18" charset="0"/>
                            </a:rPr>
                            <m:t>2</m:t>
                          </m:r>
                        </m:sup>
                      </m:sSup>
                      <m:r>
                        <a:rPr lang="en-GB" b="0" i="1" smtClean="0">
                          <a:latin typeface="Cambria Math" panose="02040503050406030204" pitchFamily="18" charset="0"/>
                          <a:ea typeface="Cambria Math" panose="02040503050406030204" pitchFamily="18" charset="0"/>
                        </a:rPr>
                        <m:t>𝜙</m:t>
                      </m:r>
                    </m:oMath>
                  </m:oMathPara>
                </a14:m>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5796136" y="5021086"/>
                <a:ext cx="1959767" cy="303416"/>
              </a:xfrm>
              <a:prstGeom prst="rect">
                <a:avLst/>
              </a:prstGeom>
              <a:blipFill>
                <a:blip r:embed="rId9"/>
                <a:stretch>
                  <a:fillRect l="-1246" r="-3427" b="-28571"/>
                </a:stretch>
              </a:blipFill>
            </p:spPr>
            <p:txBody>
              <a:bodyPr/>
              <a:lstStyle/>
              <a:p>
                <a:r>
                  <a:rPr lang="en-US">
                    <a:noFill/>
                  </a:rPr>
                  <a:t> </a:t>
                </a:r>
              </a:p>
            </p:txBody>
          </p:sp>
        </mc:Fallback>
      </mc:AlternateContent>
      <p:sp>
        <p:nvSpPr>
          <p:cNvPr id="24" name="Right Arrow 23"/>
          <p:cNvSpPr/>
          <p:nvPr/>
        </p:nvSpPr>
        <p:spPr>
          <a:xfrm>
            <a:off x="2364904" y="5805264"/>
            <a:ext cx="766936" cy="432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p:cNvSpPr txBox="1"/>
              <p:nvPr/>
            </p:nvSpPr>
            <p:spPr>
              <a:xfrm>
                <a:off x="3383224" y="5674955"/>
                <a:ext cx="4046236" cy="5623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sSub>
                            <m:sSubPr>
                              <m:ctrlPr>
                                <a:rPr lang="en-US"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0</m:t>
                              </m:r>
                            </m:sub>
                          </m:sSub>
                        </m:e>
                        <m:sup>
                          <m:r>
                            <a:rPr lang="en-GB" b="0" i="1" smtClean="0">
                              <a:latin typeface="Cambria Math" panose="02040503050406030204" pitchFamily="18" charset="0"/>
                            </a:rPr>
                            <m:t>2</m:t>
                          </m:r>
                        </m:sup>
                      </m:sSup>
                      <m:r>
                        <a:rPr lang="en-GB" b="0" i="1" smtClean="0">
                          <a:latin typeface="Cambria Math" panose="02040503050406030204" pitchFamily="18" charset="0"/>
                        </a:rPr>
                        <m:t>+</m:t>
                      </m:r>
                      <m:f>
                        <m:fPr>
                          <m:ctrlPr>
                            <a:rPr lang="en-GB" b="0" i="1" smtClean="0">
                              <a:latin typeface="Cambria Math" panose="02040503050406030204" pitchFamily="18" charset="0"/>
                            </a:rPr>
                          </m:ctrlPr>
                        </m:fPr>
                        <m:num>
                          <m:sSubSup>
                            <m:sSubSupPr>
                              <m:ctrlPr>
                                <a:rPr lang="en-US" i="1">
                                  <a:latin typeface="Cambria Math" panose="02040503050406030204" pitchFamily="18" charset="0"/>
                                </a:rPr>
                              </m:ctrlPr>
                            </m:sSubSupPr>
                            <m:e>
                              <m:r>
                                <a:rPr lang="en-GB" i="1">
                                  <a:latin typeface="Cambria Math" panose="02040503050406030204" pitchFamily="18" charset="0"/>
                                </a:rPr>
                                <m:t>𝑣</m:t>
                              </m:r>
                            </m:e>
                            <m:sub>
                              <m:r>
                                <a:rPr lang="en-GB" i="1">
                                  <a:latin typeface="Cambria Math" panose="02040503050406030204" pitchFamily="18" charset="0"/>
                                </a:rPr>
                                <m:t>0,</m:t>
                              </m:r>
                              <m:r>
                                <a:rPr lang="en-GB" i="1">
                                  <a:latin typeface="Cambria Math" panose="02040503050406030204" pitchFamily="18" charset="0"/>
                                </a:rPr>
                                <m:t>𝑥</m:t>
                              </m:r>
                            </m:sub>
                            <m:sup>
                              <m:r>
                                <a:rPr lang="en-GB" i="1">
                                  <a:latin typeface="Cambria Math" panose="02040503050406030204" pitchFamily="18" charset="0"/>
                                </a:rPr>
                                <m:t>2</m:t>
                              </m:r>
                            </m:sup>
                          </m:sSubSup>
                        </m:num>
                        <m:den>
                          <m:sSup>
                            <m:sSupPr>
                              <m:ctrlPr>
                                <a:rPr lang="en-GB" b="0" i="1" smtClean="0">
                                  <a:latin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𝜔</m:t>
                              </m:r>
                            </m:e>
                            <m:sup>
                              <m:r>
                                <a:rPr lang="en-GB" b="0" i="1" smtClean="0">
                                  <a:latin typeface="Cambria Math" panose="02040503050406030204" pitchFamily="18" charset="0"/>
                                </a:rPr>
                                <m:t>2</m:t>
                              </m:r>
                            </m:sup>
                          </m:sSup>
                        </m:den>
                      </m:f>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2</m:t>
                          </m:r>
                        </m:sup>
                      </m:sSup>
                      <m:d>
                        <m:dPr>
                          <m:ctrlPr>
                            <a:rPr lang="en-GB" b="0" i="1" smtClean="0">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𝑐𝑜𝑠</m:t>
                              </m:r>
                            </m:e>
                            <m:sup>
                              <m:r>
                                <a:rPr lang="en-GB" i="1">
                                  <a:latin typeface="Cambria Math" panose="02040503050406030204" pitchFamily="18" charset="0"/>
                                </a:rPr>
                                <m:t>2</m:t>
                              </m:r>
                            </m:sup>
                          </m:sSup>
                          <m:r>
                            <a:rPr lang="en-GB" i="1">
                              <a:latin typeface="Cambria Math" panose="02040503050406030204" pitchFamily="18" charset="0"/>
                              <a:ea typeface="Cambria Math" panose="02040503050406030204" pitchFamily="18" charset="0"/>
                            </a:rPr>
                            <m:t>𝜙</m:t>
                          </m:r>
                          <m:r>
                            <m:rPr>
                              <m:nor/>
                            </m:rPr>
                            <a:rPr lang="en-US" dirty="0"/>
                            <m:t> </m:t>
                          </m:r>
                          <m:r>
                            <a:rPr lang="en-GB" b="0" i="1" dirty="0" smtClean="0">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𝑠𝑖𝑛</m:t>
                              </m:r>
                            </m:e>
                            <m:sup>
                              <m:r>
                                <a:rPr lang="en-GB" i="1">
                                  <a:latin typeface="Cambria Math" panose="02040503050406030204" pitchFamily="18" charset="0"/>
                                </a:rPr>
                                <m:t>2</m:t>
                              </m:r>
                            </m:sup>
                          </m:sSup>
                          <m:r>
                            <a:rPr lang="en-GB" i="1">
                              <a:latin typeface="Cambria Math" panose="02040503050406030204" pitchFamily="18" charset="0"/>
                              <a:ea typeface="Cambria Math" panose="02040503050406030204" pitchFamily="18" charset="0"/>
                            </a:rPr>
                            <m:t>𝜙</m:t>
                          </m:r>
                          <m:r>
                            <m:rPr>
                              <m:nor/>
                            </m:rPr>
                            <a:rPr lang="en-US" dirty="0"/>
                            <m:t> </m:t>
                          </m:r>
                        </m:e>
                      </m:d>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2</m:t>
                          </m:r>
                        </m:sup>
                      </m:sSup>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3383224" y="5674955"/>
                <a:ext cx="4046236" cy="562333"/>
              </a:xfrm>
              <a:prstGeom prst="rect">
                <a:avLst/>
              </a:prstGeom>
              <a:blipFill>
                <a:blip r:embed="rId10"/>
                <a:stretch>
                  <a:fillRect/>
                </a:stretch>
              </a:blipFill>
            </p:spPr>
            <p:txBody>
              <a:bodyPr/>
              <a:lstStyle/>
              <a:p>
                <a:r>
                  <a:rPr lang="en-US">
                    <a:noFill/>
                  </a:rPr>
                  <a:t> </a:t>
                </a:r>
              </a:p>
            </p:txBody>
          </p:sp>
        </mc:Fallback>
      </mc:AlternateContent>
      <p:cxnSp>
        <p:nvCxnSpPr>
          <p:cNvPr id="27" name="Straight Connector 26"/>
          <p:cNvCxnSpPr/>
          <p:nvPr/>
        </p:nvCxnSpPr>
        <p:spPr>
          <a:xfrm>
            <a:off x="4355976" y="2066670"/>
            <a:ext cx="0" cy="78711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p:cNvSpPr txBox="1"/>
              <p:nvPr/>
            </p:nvSpPr>
            <p:spPr>
              <a:xfrm>
                <a:off x="4283968" y="1776012"/>
                <a:ext cx="4077591" cy="289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𝑎𝑡</m:t>
                      </m:r>
                      <m:r>
                        <a:rPr lang="en-GB" b="0" i="1" smtClean="0">
                          <a:latin typeface="Cambria Math" panose="02040503050406030204" pitchFamily="18" charset="0"/>
                        </a:rPr>
                        <m:t> </m:t>
                      </m:r>
                      <m:r>
                        <a:rPr lang="en-GB" b="0" i="1" smtClean="0">
                          <a:latin typeface="Cambria Math" panose="02040503050406030204" pitchFamily="18" charset="0"/>
                        </a:rPr>
                        <m:t>𝑡</m:t>
                      </m:r>
                      <m:r>
                        <a:rPr lang="en-GB" b="0" i="1" smtClean="0">
                          <a:latin typeface="Cambria Math" panose="02040503050406030204" pitchFamily="18" charset="0"/>
                        </a:rPr>
                        <m:t>=0, </m:t>
                      </m:r>
                      <m:r>
                        <a:rPr lang="en-GB" b="0" i="1" smtClean="0">
                          <a:latin typeface="Cambria Math" panose="02040503050406030204" pitchFamily="18" charset="0"/>
                        </a:rPr>
                        <m:t>𝑥</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0</m:t>
                          </m:r>
                        </m:sub>
                      </m:sSub>
                      <m:r>
                        <a:rPr lang="en-GB" b="0" i="0"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=0</m:t>
                          </m:r>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r>
                            <a:rPr lang="en-GB" b="0" i="1" smtClean="0">
                              <a:latin typeface="Cambria Math" panose="02040503050406030204" pitchFamily="18" charset="0"/>
                            </a:rPr>
                            <m:t>𝑥</m:t>
                          </m:r>
                        </m:sub>
                      </m:sSub>
                      <m:r>
                        <a:rPr lang="en-GB" b="0" i="1" smtClean="0">
                          <a:latin typeface="Cambria Math" panose="02040503050406030204" pitchFamily="18" charset="0"/>
                          <a:ea typeface="Cambria Math" panose="02040503050406030204" pitchFamily="18" charset="0"/>
                        </a:rPr>
                        <m:t>≠0</m:t>
                      </m:r>
                      <m:r>
                        <a:rPr lang="en-GB" b="0" i="0" smtClean="0">
                          <a:latin typeface="Cambria Math" panose="02040503050406030204" pitchFamily="18" charset="0"/>
                        </a:rPr>
                        <m:t> </m:t>
                      </m:r>
                    </m:oMath>
                  </m:oMathPara>
                </a14:m>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4283968" y="1776012"/>
                <a:ext cx="4077591" cy="289182"/>
              </a:xfrm>
              <a:prstGeom prst="rect">
                <a:avLst/>
              </a:prstGeom>
              <a:blipFill>
                <a:blip r:embed="rId11"/>
                <a:stretch>
                  <a:fillRect l="-747" b="-12500"/>
                </a:stretch>
              </a:blipFill>
            </p:spPr>
            <p:txBody>
              <a:bodyPr/>
              <a:lstStyle/>
              <a:p>
                <a:r>
                  <a:rPr lang="en-US">
                    <a:noFill/>
                  </a:rPr>
                  <a:t> </a:t>
                </a:r>
              </a:p>
            </p:txBody>
          </p:sp>
        </mc:Fallback>
      </mc:AlternateContent>
    </p:spTree>
    <p:extLst>
      <p:ext uri="{BB962C8B-B14F-4D97-AF65-F5344CB8AC3E}">
        <p14:creationId xmlns:p14="http://schemas.microsoft.com/office/powerpoint/2010/main" val="3722664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500"/>
                                        <p:tgtEl>
                                          <p:spTgt spid="2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P spid="11" grpId="0"/>
      <p:bldP spid="20" grpId="0" animBg="1"/>
      <p:bldP spid="22" grpId="0"/>
      <p:bldP spid="23" grpId="0"/>
      <p:bldP spid="24" grpId="0" animBg="1"/>
      <p:bldP spid="2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9392"/>
            <a:ext cx="8229600" cy="1143000"/>
          </a:xfrm>
        </p:spPr>
        <p:txBody>
          <a:bodyPr/>
          <a:lstStyle/>
          <a:p>
            <a:r>
              <a:rPr lang="en-GB" dirty="0"/>
              <a:t>SHM with non-zero initial velocity </a:t>
            </a:r>
            <a:endParaRPr lang="en-US" dirty="0"/>
          </a:p>
        </p:txBody>
      </p:sp>
      <mc:AlternateContent xmlns:mc="http://schemas.openxmlformats.org/markup-compatibility/2006" xmlns:a14="http://schemas.microsoft.com/office/drawing/2010/main">
        <mc:Choice Requires="a14">
          <p:sp>
            <p:nvSpPr>
              <p:cNvPr id="7" name="TextBox 6"/>
              <p:cNvSpPr txBox="1"/>
              <p:nvPr/>
            </p:nvSpPr>
            <p:spPr>
              <a:xfrm flipH="1">
                <a:off x="779490" y="1269791"/>
                <a:ext cx="5664717" cy="369332"/>
              </a:xfrm>
              <a:prstGeom prst="rect">
                <a:avLst/>
              </a:prstGeom>
              <a:noFill/>
            </p:spPr>
            <p:txBody>
              <a:bodyPr wrap="square" rtlCol="0">
                <a:spAutoFit/>
              </a:bodyPr>
              <a:lstStyle/>
              <a:p>
                <a:r>
                  <a:rPr lang="en-GB" dirty="0"/>
                  <a:t>What if the glider has a initial velocity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=0)≠0</m:t>
                    </m:r>
                  </m:oMath>
                </a14:m>
                <a:r>
                  <a:rPr lang="en-GB" dirty="0"/>
                  <a:t> ? </a:t>
                </a:r>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flipH="1">
                <a:off x="779490" y="1269791"/>
                <a:ext cx="5664717" cy="369332"/>
              </a:xfrm>
              <a:prstGeom prst="rect">
                <a:avLst/>
              </a:prstGeom>
              <a:blipFill>
                <a:blip r:embed="rId2"/>
                <a:stretch>
                  <a:fillRect l="-969" t="-8197" b="-24590"/>
                </a:stretch>
              </a:blipFill>
            </p:spPr>
            <p:txBody>
              <a:bodyPr/>
              <a:lstStyle/>
              <a:p>
                <a:r>
                  <a:rPr lang="en-US">
                    <a:noFill/>
                  </a:rPr>
                  <a:t> </a:t>
                </a:r>
              </a:p>
            </p:txBody>
          </p:sp>
        </mc:Fallback>
      </mc:AlternateContent>
      <p:sp>
        <p:nvSpPr>
          <p:cNvPr id="3" name="Right Arrow 2"/>
          <p:cNvSpPr/>
          <p:nvPr/>
        </p:nvSpPr>
        <p:spPr>
          <a:xfrm>
            <a:off x="1465621" y="5952803"/>
            <a:ext cx="864096" cy="4641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p:cNvSpPr txBox="1"/>
              <p:nvPr/>
            </p:nvSpPr>
            <p:spPr>
              <a:xfrm>
                <a:off x="3120069" y="5589359"/>
                <a:ext cx="3114314" cy="10911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𝐴</m:t>
                      </m:r>
                      <m:r>
                        <a:rPr lang="en-GB" sz="2400" b="0" i="1" smtClean="0">
                          <a:latin typeface="Cambria Math" panose="02040503050406030204" pitchFamily="18" charset="0"/>
                        </a:rPr>
                        <m:t>=</m:t>
                      </m:r>
                      <m:rad>
                        <m:radPr>
                          <m:degHide m:val="on"/>
                          <m:ctrlPr>
                            <a:rPr lang="en-GB" sz="2400" b="0" i="1" smtClean="0">
                              <a:latin typeface="Cambria Math" panose="02040503050406030204" pitchFamily="18" charset="0"/>
                            </a:rPr>
                          </m:ctrlPr>
                        </m:radPr>
                        <m:deg/>
                        <m:e>
                          <m:sSup>
                            <m:sSupPr>
                              <m:ctrlPr>
                                <a:rPr lang="en-US" sz="2400" i="1">
                                  <a:latin typeface="Cambria Math" panose="02040503050406030204" pitchFamily="18" charset="0"/>
                                </a:rPr>
                              </m:ctrlPr>
                            </m:sSupPr>
                            <m:e>
                              <m:sSub>
                                <m:sSubPr>
                                  <m:ctrlPr>
                                    <a:rPr lang="en-US"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0</m:t>
                                  </m:r>
                                </m:sub>
                              </m:sSub>
                            </m:e>
                            <m:sup>
                              <m:r>
                                <a:rPr lang="en-GB" sz="2400" i="1">
                                  <a:latin typeface="Cambria Math" panose="02040503050406030204" pitchFamily="18" charset="0"/>
                                </a:rPr>
                                <m:t>2</m:t>
                              </m:r>
                            </m:sup>
                          </m:sSup>
                          <m:r>
                            <a:rPr lang="en-GB" sz="2400" i="1">
                              <a:latin typeface="Cambria Math" panose="02040503050406030204" pitchFamily="18" charset="0"/>
                            </a:rPr>
                            <m:t>+</m:t>
                          </m:r>
                          <m:f>
                            <m:fPr>
                              <m:ctrlPr>
                                <a:rPr lang="en-GB"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GB" sz="2400" i="1">
                                      <a:latin typeface="Cambria Math" panose="02040503050406030204" pitchFamily="18" charset="0"/>
                                    </a:rPr>
                                    <m:t>𝑣</m:t>
                                  </m:r>
                                </m:e>
                                <m:sub>
                                  <m:r>
                                    <a:rPr lang="en-GB" sz="2400" i="1">
                                      <a:latin typeface="Cambria Math" panose="02040503050406030204" pitchFamily="18" charset="0"/>
                                    </a:rPr>
                                    <m:t>0,</m:t>
                                  </m:r>
                                  <m:r>
                                    <a:rPr lang="en-GB" sz="2400" i="1">
                                      <a:latin typeface="Cambria Math" panose="02040503050406030204" pitchFamily="18" charset="0"/>
                                    </a:rPr>
                                    <m:t>𝑥</m:t>
                                  </m:r>
                                </m:sub>
                                <m:sup>
                                  <m:r>
                                    <a:rPr lang="en-GB" sz="2400" i="1">
                                      <a:latin typeface="Cambria Math" panose="02040503050406030204" pitchFamily="18" charset="0"/>
                                    </a:rPr>
                                    <m:t>2</m:t>
                                  </m:r>
                                </m:sup>
                              </m:sSubSup>
                            </m:num>
                            <m:den>
                              <m:sSup>
                                <m:sSupPr>
                                  <m:ctrlPr>
                                    <a:rPr lang="en-GB" sz="2400" i="1">
                                      <a:latin typeface="Cambria Math" panose="02040503050406030204" pitchFamily="18" charset="0"/>
                                    </a:rPr>
                                  </m:ctrlPr>
                                </m:sSupPr>
                                <m:e>
                                  <m:r>
                                    <a:rPr lang="en-GB" sz="2400" i="1">
                                      <a:latin typeface="Cambria Math" panose="02040503050406030204" pitchFamily="18" charset="0"/>
                                      <a:ea typeface="Cambria Math" panose="02040503050406030204" pitchFamily="18" charset="0"/>
                                    </a:rPr>
                                    <m:t>𝜔</m:t>
                                  </m:r>
                                </m:e>
                                <m:sup>
                                  <m:r>
                                    <a:rPr lang="en-GB" sz="2400" i="1">
                                      <a:latin typeface="Cambria Math" panose="02040503050406030204" pitchFamily="18" charset="0"/>
                                    </a:rPr>
                                    <m:t>2</m:t>
                                  </m:r>
                                </m:sup>
                              </m:sSup>
                            </m:den>
                          </m:f>
                        </m:e>
                      </m:rad>
                      <m:r>
                        <a:rPr lang="en-GB" sz="2400" b="0" i="1" smtClean="0">
                          <a:latin typeface="Cambria Math" panose="02040503050406030204" pitchFamily="18" charset="0"/>
                        </a:rPr>
                        <m:t>&gt;</m:t>
                      </m:r>
                      <m:d>
                        <m:dPr>
                          <m:begChr m:val="|"/>
                          <m:endChr m:val="|"/>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0</m:t>
                              </m:r>
                            </m:sub>
                          </m:sSub>
                        </m:e>
                      </m:d>
                    </m:oMath>
                  </m:oMathPara>
                </a14:m>
                <a:endParaRPr lang="en-US" sz="2400" dirty="0"/>
              </a:p>
            </p:txBody>
          </p:sp>
        </mc:Choice>
        <mc:Fallback xmlns="">
          <p:sp>
            <p:nvSpPr>
              <p:cNvPr id="17" name="TextBox 16"/>
              <p:cNvSpPr txBox="1">
                <a:spLocks noRot="1" noChangeAspect="1" noMove="1" noResize="1" noEditPoints="1" noAdjustHandles="1" noChangeArrowheads="1" noChangeShapeType="1" noTextEdit="1"/>
              </p:cNvSpPr>
              <p:nvPr/>
            </p:nvSpPr>
            <p:spPr>
              <a:xfrm>
                <a:off x="3120069" y="5589359"/>
                <a:ext cx="3114314" cy="1091196"/>
              </a:xfrm>
              <a:prstGeom prst="rect">
                <a:avLst/>
              </a:prstGeom>
              <a:blipFill>
                <a:blip r:embed="rId3"/>
                <a:stretch>
                  <a:fillRect/>
                </a:stretch>
              </a:blipFill>
            </p:spPr>
            <p:txBody>
              <a:bodyPr/>
              <a:lstStyle/>
              <a:p>
                <a:r>
                  <a:rPr lang="en-US">
                    <a:noFill/>
                  </a:rPr>
                  <a:t> </a:t>
                </a:r>
              </a:p>
            </p:txBody>
          </p:sp>
        </mc:Fallback>
      </mc:AlternateContent>
      <p:pic>
        <p:nvPicPr>
          <p:cNvPr id="26" name="Picture 25"/>
          <p:cNvPicPr>
            <a:picLocks noChangeAspect="1"/>
          </p:cNvPicPr>
          <p:nvPr/>
        </p:nvPicPr>
        <p:blipFill>
          <a:blip r:embed="rId4"/>
          <a:stretch>
            <a:fillRect/>
          </a:stretch>
        </p:blipFill>
        <p:spPr>
          <a:xfrm>
            <a:off x="2364904" y="1621307"/>
            <a:ext cx="2664296" cy="1447653"/>
          </a:xfrm>
          <a:prstGeom prst="rect">
            <a:avLst/>
          </a:prstGeom>
        </p:spPr>
      </p:pic>
      <p:cxnSp>
        <p:nvCxnSpPr>
          <p:cNvPr id="27" name="Straight Connector 26"/>
          <p:cNvCxnSpPr/>
          <p:nvPr/>
        </p:nvCxnSpPr>
        <p:spPr>
          <a:xfrm>
            <a:off x="4355976" y="2066670"/>
            <a:ext cx="0" cy="78711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p:cNvSpPr txBox="1"/>
              <p:nvPr/>
            </p:nvSpPr>
            <p:spPr>
              <a:xfrm>
                <a:off x="4283968" y="1776012"/>
                <a:ext cx="4077591" cy="289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𝑎𝑡</m:t>
                      </m:r>
                      <m:r>
                        <a:rPr lang="en-GB" b="0" i="1" smtClean="0">
                          <a:latin typeface="Cambria Math" panose="02040503050406030204" pitchFamily="18" charset="0"/>
                        </a:rPr>
                        <m:t> </m:t>
                      </m:r>
                      <m:r>
                        <a:rPr lang="en-GB" b="0" i="1" smtClean="0">
                          <a:latin typeface="Cambria Math" panose="02040503050406030204" pitchFamily="18" charset="0"/>
                        </a:rPr>
                        <m:t>𝑡</m:t>
                      </m:r>
                      <m:r>
                        <a:rPr lang="en-GB" b="0" i="1" smtClean="0">
                          <a:latin typeface="Cambria Math" panose="02040503050406030204" pitchFamily="18" charset="0"/>
                        </a:rPr>
                        <m:t>=0, </m:t>
                      </m:r>
                      <m:r>
                        <a:rPr lang="en-GB" b="0" i="1" smtClean="0">
                          <a:latin typeface="Cambria Math" panose="02040503050406030204" pitchFamily="18" charset="0"/>
                        </a:rPr>
                        <m:t>𝑥</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0</m:t>
                          </m:r>
                        </m:sub>
                      </m:sSub>
                      <m:r>
                        <a:rPr lang="en-GB" b="0" i="0"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=0</m:t>
                          </m:r>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r>
                            <a:rPr lang="en-GB" b="0" i="1" smtClean="0">
                              <a:latin typeface="Cambria Math" panose="02040503050406030204" pitchFamily="18" charset="0"/>
                            </a:rPr>
                            <m:t>𝑥</m:t>
                          </m:r>
                        </m:sub>
                      </m:sSub>
                      <m:r>
                        <a:rPr lang="en-GB" b="0" i="1" smtClean="0">
                          <a:latin typeface="Cambria Math" panose="02040503050406030204" pitchFamily="18" charset="0"/>
                          <a:ea typeface="Cambria Math" panose="02040503050406030204" pitchFamily="18" charset="0"/>
                        </a:rPr>
                        <m:t>≠0</m:t>
                      </m:r>
                      <m:r>
                        <a:rPr lang="en-GB" b="0" i="0" smtClean="0">
                          <a:latin typeface="Cambria Math" panose="02040503050406030204" pitchFamily="18" charset="0"/>
                        </a:rPr>
                        <m:t> </m:t>
                      </m:r>
                    </m:oMath>
                  </m:oMathPara>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4283968" y="1776012"/>
                <a:ext cx="4077591" cy="289182"/>
              </a:xfrm>
              <a:prstGeom prst="rect">
                <a:avLst/>
              </a:prstGeom>
              <a:blipFill>
                <a:blip r:embed="rId5"/>
                <a:stretch>
                  <a:fillRect l="-747"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611561" y="3284984"/>
                <a:ext cx="8352928" cy="658514"/>
              </a:xfrm>
              <a:prstGeom prst="rect">
                <a:avLst/>
              </a:prstGeom>
              <a:noFill/>
            </p:spPr>
            <p:txBody>
              <a:bodyPr wrap="square" rtlCol="0">
                <a:spAutoFit/>
              </a:bodyPr>
              <a:lstStyle/>
              <a:p>
                <a:r>
                  <a:rPr lang="en-GB" dirty="0"/>
                  <a:t>If at the initial time, we release the glider with a non-zero initial velocity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0,</m:t>
                        </m:r>
                        <m:r>
                          <a:rPr lang="en-GB" b="0" i="1" smtClean="0">
                            <a:latin typeface="Cambria Math" panose="02040503050406030204" pitchFamily="18" charset="0"/>
                          </a:rPr>
                          <m:t>𝑥</m:t>
                        </m:r>
                      </m:sub>
                    </m:sSub>
                    <m:r>
                      <a:rPr lang="en-GB" b="0" i="1" smtClean="0">
                        <a:latin typeface="Cambria Math" panose="02040503050406030204" pitchFamily="18" charset="0"/>
                      </a:rPr>
                      <m:t> </m:t>
                    </m:r>
                  </m:oMath>
                </a14:m>
                <a:r>
                  <a:rPr lang="en-GB" dirty="0"/>
                  <a:t> at initial displacement from equilibrium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0</m:t>
                        </m:r>
                      </m:sub>
                    </m:sSub>
                    <m:r>
                      <a:rPr lang="en-GB" b="0" i="1" smtClean="0">
                        <a:latin typeface="Cambria Math" panose="02040503050406030204" pitchFamily="18" charset="0"/>
                      </a:rPr>
                      <m:t>, </m:t>
                    </m:r>
                  </m:oMath>
                </a14:m>
                <a:r>
                  <a:rPr lang="en-GB" dirty="0"/>
                  <a:t>what happens for its motion ?</a:t>
                </a:r>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611561" y="3284984"/>
                <a:ext cx="8352928" cy="658514"/>
              </a:xfrm>
              <a:prstGeom prst="rect">
                <a:avLst/>
              </a:prstGeom>
              <a:blipFill>
                <a:blip r:embed="rId6"/>
                <a:stretch>
                  <a:fillRect l="-584" t="-5556" b="-13889"/>
                </a:stretch>
              </a:blipFill>
            </p:spPr>
            <p:txBody>
              <a:bodyPr/>
              <a:lstStyle/>
              <a:p>
                <a:r>
                  <a:rPr lang="en-US">
                    <a:noFill/>
                  </a:rPr>
                  <a:t> </a:t>
                </a:r>
              </a:p>
            </p:txBody>
          </p:sp>
        </mc:Fallback>
      </mc:AlternateContent>
      <p:sp>
        <p:nvSpPr>
          <p:cNvPr id="21" name="TextBox 20"/>
          <p:cNvSpPr txBox="1"/>
          <p:nvPr/>
        </p:nvSpPr>
        <p:spPr>
          <a:xfrm>
            <a:off x="555902" y="3998211"/>
            <a:ext cx="8496944" cy="646331"/>
          </a:xfrm>
          <a:prstGeom prst="rect">
            <a:avLst/>
          </a:prstGeom>
          <a:noFill/>
        </p:spPr>
        <p:txBody>
          <a:bodyPr wrap="square" rtlCol="0">
            <a:spAutoFit/>
          </a:bodyPr>
          <a:lstStyle/>
          <a:p>
            <a:r>
              <a:rPr lang="en-GB" dirty="0"/>
              <a:t>The net force and the spring force are described by the same way than previously, the Newton’s 2nd law is still applied by the same way than previously  </a:t>
            </a:r>
            <a:endParaRPr lang="en-US" dirty="0"/>
          </a:p>
        </p:txBody>
      </p:sp>
      <mc:AlternateContent xmlns:mc="http://schemas.openxmlformats.org/markup-compatibility/2006" xmlns:a14="http://schemas.microsoft.com/office/drawing/2010/main">
        <mc:Choice Requires="a14">
          <p:sp>
            <p:nvSpPr>
              <p:cNvPr id="29" name="TextBox 28"/>
              <p:cNvSpPr txBox="1"/>
              <p:nvPr/>
            </p:nvSpPr>
            <p:spPr>
              <a:xfrm>
                <a:off x="323528" y="5052451"/>
                <a:ext cx="7128792"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𝑥</m:t>
                      </m:r>
                      <m:d>
                        <m:dPr>
                          <m:ctrlPr>
                            <a:rPr lang="en-GB" sz="3200" b="0" i="1" smtClean="0">
                              <a:latin typeface="Cambria Math" panose="02040503050406030204" pitchFamily="18" charset="0"/>
                            </a:rPr>
                          </m:ctrlPr>
                        </m:dPr>
                        <m:e>
                          <m:r>
                            <a:rPr lang="en-GB" sz="3200" b="0" i="1" smtClean="0">
                              <a:latin typeface="Cambria Math" panose="02040503050406030204" pitchFamily="18" charset="0"/>
                            </a:rPr>
                            <m:t>𝑡</m:t>
                          </m:r>
                        </m:e>
                      </m:d>
                      <m:r>
                        <a:rPr lang="en-GB" sz="3200" b="0" i="1" smtClean="0">
                          <a:latin typeface="Cambria Math" panose="02040503050406030204" pitchFamily="18" charset="0"/>
                        </a:rPr>
                        <m:t>=</m:t>
                      </m:r>
                      <m:r>
                        <a:rPr lang="en-GB" sz="3200" b="0" i="1" smtClean="0">
                          <a:latin typeface="Cambria Math" panose="02040503050406030204" pitchFamily="18" charset="0"/>
                        </a:rPr>
                        <m:t>𝐴</m:t>
                      </m:r>
                      <m:func>
                        <m:funcPr>
                          <m:ctrlPr>
                            <a:rPr lang="en-GB" sz="3200" b="0" i="1" smtClean="0">
                              <a:latin typeface="Cambria Math" panose="02040503050406030204" pitchFamily="18" charset="0"/>
                            </a:rPr>
                          </m:ctrlPr>
                        </m:funcPr>
                        <m:fName>
                          <m:r>
                            <m:rPr>
                              <m:sty m:val="p"/>
                            </m:rPr>
                            <a:rPr lang="en-GB" sz="3200" b="0" i="0" smtClean="0">
                              <a:latin typeface="Cambria Math" panose="02040503050406030204" pitchFamily="18" charset="0"/>
                            </a:rPr>
                            <m:t>cos</m:t>
                          </m:r>
                        </m:fName>
                        <m:e>
                          <m:d>
                            <m:dPr>
                              <m:ctrlPr>
                                <a:rPr lang="en-GB" sz="3200" b="0" i="1" smtClean="0">
                                  <a:latin typeface="Cambria Math" panose="02040503050406030204" pitchFamily="18" charset="0"/>
                                </a:rPr>
                              </m:ctrlPr>
                            </m:dPr>
                            <m:e>
                              <m:r>
                                <a:rPr lang="en-GB" sz="3200" b="0" i="1" smtClean="0">
                                  <a:latin typeface="Cambria Math" panose="02040503050406030204" pitchFamily="18" charset="0"/>
                                  <a:ea typeface="Cambria Math" panose="02040503050406030204" pitchFamily="18" charset="0"/>
                                </a:rPr>
                                <m:t>𝜔</m:t>
                              </m:r>
                              <m:r>
                                <a:rPr lang="en-GB" sz="3200" b="0" i="1" smtClean="0">
                                  <a:latin typeface="Cambria Math" panose="02040503050406030204" pitchFamily="18" charset="0"/>
                                  <a:ea typeface="Cambria Math" panose="02040503050406030204" pitchFamily="18" charset="0"/>
                                </a:rPr>
                                <m:t>𝑡</m:t>
                              </m:r>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𝜙</m:t>
                              </m:r>
                            </m:e>
                          </m:d>
                        </m:e>
                      </m:func>
                    </m:oMath>
                  </m:oMathPara>
                </a14:m>
                <a:endParaRPr lang="en-US" sz="3200" dirty="0"/>
              </a:p>
            </p:txBody>
          </p:sp>
        </mc:Choice>
        <mc:Fallback xmlns="">
          <p:sp>
            <p:nvSpPr>
              <p:cNvPr id="29" name="TextBox 28"/>
              <p:cNvSpPr txBox="1">
                <a:spLocks noRot="1" noChangeAspect="1" noMove="1" noResize="1" noEditPoints="1" noAdjustHandles="1" noChangeArrowheads="1" noChangeShapeType="1" noTextEdit="1"/>
              </p:cNvSpPr>
              <p:nvPr/>
            </p:nvSpPr>
            <p:spPr>
              <a:xfrm>
                <a:off x="323528" y="5052451"/>
                <a:ext cx="7128792" cy="492443"/>
              </a:xfrm>
              <a:prstGeom prst="rect">
                <a:avLst/>
              </a:prstGeom>
              <a:blipFill>
                <a:blip r:embed="rId7"/>
                <a:stretch>
                  <a:fillRect/>
                </a:stretch>
              </a:blipFill>
            </p:spPr>
            <p:txBody>
              <a:bodyPr/>
              <a:lstStyle/>
              <a:p>
                <a:r>
                  <a:rPr lang="en-US">
                    <a:noFill/>
                  </a:rPr>
                  <a:t> </a:t>
                </a:r>
              </a:p>
            </p:txBody>
          </p:sp>
        </mc:Fallback>
      </mc:AlternateContent>
      <p:sp>
        <p:nvSpPr>
          <p:cNvPr id="30" name="TextBox 29"/>
          <p:cNvSpPr txBox="1"/>
          <p:nvPr/>
        </p:nvSpPr>
        <p:spPr>
          <a:xfrm>
            <a:off x="659005" y="4773135"/>
            <a:ext cx="5032147" cy="369332"/>
          </a:xfrm>
          <a:prstGeom prst="rect">
            <a:avLst/>
          </a:prstGeom>
          <a:noFill/>
        </p:spPr>
        <p:txBody>
          <a:bodyPr wrap="none" rtlCol="0">
            <a:spAutoFit/>
          </a:bodyPr>
          <a:lstStyle/>
          <a:p>
            <a:r>
              <a:rPr lang="en-GB" dirty="0"/>
              <a:t>The displacement of the glider is still described by: </a:t>
            </a:r>
            <a:endParaRPr lang="en-US" dirty="0"/>
          </a:p>
        </p:txBody>
      </p:sp>
      <p:sp>
        <p:nvSpPr>
          <p:cNvPr id="31" name="TextBox 30"/>
          <p:cNvSpPr txBox="1"/>
          <p:nvPr/>
        </p:nvSpPr>
        <p:spPr>
          <a:xfrm flipH="1">
            <a:off x="500893" y="5536494"/>
            <a:ext cx="5412081" cy="369332"/>
          </a:xfrm>
          <a:prstGeom prst="rect">
            <a:avLst/>
          </a:prstGeom>
          <a:noFill/>
        </p:spPr>
        <p:txBody>
          <a:bodyPr wrap="square" rtlCol="0">
            <a:spAutoFit/>
          </a:bodyPr>
          <a:lstStyle/>
          <a:p>
            <a:r>
              <a:rPr lang="en-GB" dirty="0"/>
              <a:t>But the amplitude of the SHM is:</a:t>
            </a:r>
            <a:endParaRPr lang="en-US" dirty="0"/>
          </a:p>
        </p:txBody>
      </p:sp>
    </p:spTree>
    <p:extLst>
      <p:ext uri="{BB962C8B-B14F-4D97-AF65-F5344CB8AC3E}">
        <p14:creationId xmlns:p14="http://schemas.microsoft.com/office/powerpoint/2010/main" val="1008909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7" grpId="0"/>
      <p:bldP spid="21" grpId="0"/>
      <p:bldP spid="29" grpId="0"/>
      <p:bldP spid="30" grpId="0"/>
      <p:bldP spid="3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4484714" y="5157192"/>
            <a:ext cx="2465483"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66162" y="0"/>
            <a:ext cx="8229600" cy="1143000"/>
          </a:xfrm>
        </p:spPr>
        <p:txBody>
          <a:bodyPr/>
          <a:lstStyle/>
          <a:p>
            <a:r>
              <a:rPr lang="en-GB" sz="3600" dirty="0"/>
              <a:t>Energy involved in SHM</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18</a:t>
            </a:fld>
            <a:endParaRPr lang="en-US" altLang="zh-CN"/>
          </a:p>
        </p:txBody>
      </p:sp>
      <mc:AlternateContent xmlns:mc="http://schemas.openxmlformats.org/markup-compatibility/2006" xmlns:a14="http://schemas.microsoft.com/office/drawing/2010/main">
        <mc:Choice Requires="a14">
          <p:sp>
            <p:nvSpPr>
              <p:cNvPr id="5" name="TextBox 4"/>
              <p:cNvSpPr txBox="1"/>
              <p:nvPr/>
            </p:nvSpPr>
            <p:spPr>
              <a:xfrm>
                <a:off x="539552" y="1132898"/>
                <a:ext cx="7966596" cy="646331"/>
              </a:xfrm>
              <a:prstGeom prst="rect">
                <a:avLst/>
              </a:prstGeom>
              <a:noFill/>
            </p:spPr>
            <p:txBody>
              <a:bodyPr wrap="square" rtlCol="0">
                <a:spAutoFit/>
              </a:bodyPr>
              <a:lstStyle/>
              <a:p>
                <a:r>
                  <a:rPr lang="en-GB" dirty="0"/>
                  <a:t>We still consider the horizontal motion of a glider of mass </a:t>
                </a:r>
                <a14:m>
                  <m:oMath xmlns:m="http://schemas.openxmlformats.org/officeDocument/2006/math">
                    <m:r>
                      <a:rPr lang="en-GB" b="0" i="1" smtClean="0">
                        <a:latin typeface="Cambria Math" panose="02040503050406030204" pitchFamily="18" charset="0"/>
                      </a:rPr>
                      <m:t>𝑚</m:t>
                    </m:r>
                  </m:oMath>
                </a14:m>
                <a:r>
                  <a:rPr lang="en-GB" dirty="0"/>
                  <a:t> associated with a spring, the friction is ignored.</a:t>
                </a:r>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539552" y="1132898"/>
                <a:ext cx="7966596" cy="646331"/>
              </a:xfrm>
              <a:prstGeom prst="rect">
                <a:avLst/>
              </a:prstGeom>
              <a:blipFill>
                <a:blip r:embed="rId2"/>
                <a:stretch>
                  <a:fillRect l="-689" t="-5660"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4027676" y="1914204"/>
                <a:ext cx="1304973"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𝑘</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r>
                        <a:rPr lang="en-GB" b="0" i="1" smtClean="0">
                          <a:latin typeface="Cambria Math" panose="02040503050406030204" pitchFamily="18" charset="0"/>
                        </a:rPr>
                        <m:t>𝑚</m:t>
                      </m:r>
                      <m:sSup>
                        <m:sSupPr>
                          <m:ctrlPr>
                            <a:rPr lang="en-GB" b="0" i="1" smtClean="0">
                              <a:latin typeface="Cambria Math" panose="02040503050406030204" pitchFamily="18" charset="0"/>
                            </a:rPr>
                          </m:ctrlPr>
                        </m:sSup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e>
                        <m:sup>
                          <m:r>
                            <a:rPr lang="en-GB" b="0" i="1" smtClean="0">
                              <a:latin typeface="Cambria Math" panose="02040503050406030204" pitchFamily="18" charset="0"/>
                            </a:rPr>
                            <m:t>2</m:t>
                          </m:r>
                        </m:sup>
                      </m:sSup>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4027676" y="1914204"/>
                <a:ext cx="1304973" cy="518604"/>
              </a:xfrm>
              <a:prstGeom prst="rect">
                <a:avLst/>
              </a:prstGeom>
              <a:blipFill>
                <a:blip r:embed="rId3"/>
                <a:stretch>
                  <a:fillRect/>
                </a:stretch>
              </a:blipFill>
            </p:spPr>
            <p:txBody>
              <a:bodyPr/>
              <a:lstStyle/>
              <a:p>
                <a:r>
                  <a:rPr lang="en-US">
                    <a:noFill/>
                  </a:rPr>
                  <a:t> </a:t>
                </a:r>
              </a:p>
            </p:txBody>
          </p:sp>
        </mc:Fallback>
      </mc:AlternateContent>
      <p:sp>
        <p:nvSpPr>
          <p:cNvPr id="7" name="TextBox 6"/>
          <p:cNvSpPr txBox="1"/>
          <p:nvPr/>
        </p:nvSpPr>
        <p:spPr>
          <a:xfrm>
            <a:off x="683568" y="1988840"/>
            <a:ext cx="3373680" cy="369332"/>
          </a:xfrm>
          <a:prstGeom prst="rect">
            <a:avLst/>
          </a:prstGeom>
          <a:noFill/>
        </p:spPr>
        <p:txBody>
          <a:bodyPr wrap="none" rtlCol="0">
            <a:spAutoFit/>
          </a:bodyPr>
          <a:lstStyle/>
          <a:p>
            <a:r>
              <a:rPr lang="en-GB" dirty="0"/>
              <a:t>The kinetic energy of the glider is:</a:t>
            </a:r>
            <a:endParaRPr lang="en-US" dirty="0"/>
          </a:p>
        </p:txBody>
      </p:sp>
      <p:sp>
        <p:nvSpPr>
          <p:cNvPr id="8" name="TextBox 7"/>
          <p:cNvSpPr txBox="1"/>
          <p:nvPr/>
        </p:nvSpPr>
        <p:spPr>
          <a:xfrm>
            <a:off x="683568" y="2912127"/>
            <a:ext cx="3610925" cy="369332"/>
          </a:xfrm>
          <a:prstGeom prst="rect">
            <a:avLst/>
          </a:prstGeom>
          <a:noFill/>
        </p:spPr>
        <p:txBody>
          <a:bodyPr wrap="none" rtlCol="0">
            <a:spAutoFit/>
          </a:bodyPr>
          <a:lstStyle/>
          <a:p>
            <a:r>
              <a:rPr lang="en-GB" dirty="0"/>
              <a:t>The potential energy of the glider is:</a:t>
            </a:r>
            <a:endParaRPr lang="en-US" dirty="0"/>
          </a:p>
        </p:txBody>
      </p:sp>
      <mc:AlternateContent xmlns:mc="http://schemas.openxmlformats.org/markup-compatibility/2006" xmlns:a14="http://schemas.microsoft.com/office/drawing/2010/main">
        <mc:Choice Requires="a14">
          <p:sp>
            <p:nvSpPr>
              <p:cNvPr id="9" name="TextBox 8"/>
              <p:cNvSpPr txBox="1"/>
              <p:nvPr/>
            </p:nvSpPr>
            <p:spPr>
              <a:xfrm>
                <a:off x="4234818" y="2837491"/>
                <a:ext cx="1151854"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𝑝</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r>
                        <a:rPr lang="en-GB" b="0" i="1" smtClean="0">
                          <a:latin typeface="Cambria Math" panose="02040503050406030204" pitchFamily="18" charset="0"/>
                        </a:rPr>
                        <m:t>𝑘</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4234818" y="2837491"/>
                <a:ext cx="1151854" cy="51860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696507" y="3685093"/>
                <a:ext cx="8316416" cy="646331"/>
              </a:xfrm>
              <a:prstGeom prst="rect">
                <a:avLst/>
              </a:prstGeom>
              <a:noFill/>
            </p:spPr>
            <p:txBody>
              <a:bodyPr wrap="square" rtlCol="0">
                <a:spAutoFit/>
              </a:bodyPr>
              <a:lstStyle/>
              <a:p>
                <a:r>
                  <a:rPr lang="en-GB" dirty="0"/>
                  <a:t>Only the spring force does work on the glider (a conservative force), thus its mechanical energy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𝑚</m:t>
                        </m:r>
                      </m:sub>
                    </m:sSub>
                  </m:oMath>
                </a14:m>
                <a:r>
                  <a:rPr lang="en-GB" dirty="0"/>
                  <a:t> is constant.</a:t>
                </a:r>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696507" y="3685093"/>
                <a:ext cx="8316416" cy="646331"/>
              </a:xfrm>
              <a:prstGeom prst="rect">
                <a:avLst/>
              </a:prstGeom>
              <a:blipFill>
                <a:blip r:embed="rId5"/>
                <a:stretch>
                  <a:fillRect l="-587" t="-5660" r="-733"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031037" y="4660422"/>
                <a:ext cx="2730427"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𝑚</m:t>
                          </m:r>
                        </m:sub>
                      </m:sSub>
                      <m:r>
                        <a:rPr lang="en-GB" b="0" i="1" smtClean="0">
                          <a:latin typeface="Cambria Math" panose="02040503050406030204" pitchFamily="18" charset="0"/>
                        </a:rPr>
                        <m:t>=</m:t>
                      </m:r>
                      <m:sSub>
                        <m:sSubPr>
                          <m:ctrlPr>
                            <a:rPr lang="en-US"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𝑝</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𝑘</m:t>
                          </m:r>
                        </m:sub>
                      </m:sSub>
                      <m:r>
                        <a:rPr lang="en-GB" b="0" i="1" smtClean="0">
                          <a:latin typeface="Cambria Math" panose="02040503050406030204" pitchFamily="18" charset="0"/>
                        </a:rPr>
                        <m:t>=</m:t>
                      </m:r>
                      <m:r>
                        <a:rPr lang="en-GB" b="0" i="1" smtClean="0">
                          <a:latin typeface="Cambria Math" panose="02040503050406030204" pitchFamily="18" charset="0"/>
                        </a:rPr>
                        <m:t>𝑐𝑜𝑛𝑠𝑡𝑎𝑛𝑡</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3031037" y="4660422"/>
                <a:ext cx="2730427" cy="298415"/>
              </a:xfrm>
              <a:prstGeom prst="rect">
                <a:avLst/>
              </a:prstGeom>
              <a:blipFill>
                <a:blip r:embed="rId6"/>
                <a:stretch>
                  <a:fillRect b="-229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66162" y="5419413"/>
                <a:ext cx="2692019" cy="369332"/>
              </a:xfrm>
              <a:prstGeom prst="rect">
                <a:avLst/>
              </a:prstGeom>
              <a:noFill/>
            </p:spPr>
            <p:txBody>
              <a:bodyPr wrap="none" rtlCol="0">
                <a:spAutoFit/>
              </a:bodyPr>
              <a:lstStyle/>
              <a:p>
                <a:r>
                  <a:rPr lang="en-GB" dirty="0"/>
                  <a:t>When </a:t>
                </a:r>
                <a14:m>
                  <m:oMath xmlns:m="http://schemas.openxmlformats.org/officeDocument/2006/math">
                    <m:r>
                      <a:rPr lang="en-GB" b="0" i="1" smtClean="0">
                        <a:latin typeface="Cambria Math" panose="02040503050406030204" pitchFamily="18" charset="0"/>
                      </a:rPr>
                      <m:t>𝑥</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𝐴</m:t>
                    </m:r>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=0</m:t>
                    </m:r>
                  </m:oMath>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666162" y="5419413"/>
                <a:ext cx="2692019" cy="369332"/>
              </a:xfrm>
              <a:prstGeom prst="rect">
                <a:avLst/>
              </a:prstGeom>
              <a:blipFill>
                <a:blip r:embed="rId7"/>
                <a:stretch>
                  <a:fillRect l="-1810" t="-8197" b="-24590"/>
                </a:stretch>
              </a:blipFill>
            </p:spPr>
            <p:txBody>
              <a:bodyPr/>
              <a:lstStyle/>
              <a:p>
                <a:r>
                  <a:rPr lang="en-US">
                    <a:noFill/>
                  </a:rPr>
                  <a:t> </a:t>
                </a:r>
              </a:p>
            </p:txBody>
          </p:sp>
        </mc:Fallback>
      </mc:AlternateContent>
      <p:sp>
        <p:nvSpPr>
          <p:cNvPr id="14" name="Right Arrow 13"/>
          <p:cNvSpPr/>
          <p:nvPr/>
        </p:nvSpPr>
        <p:spPr>
          <a:xfrm>
            <a:off x="3551555" y="5367172"/>
            <a:ext cx="742938" cy="487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p:cNvSpPr txBox="1"/>
              <p:nvPr/>
            </p:nvSpPr>
            <p:spPr>
              <a:xfrm>
                <a:off x="4484714" y="5315906"/>
                <a:ext cx="2577950" cy="10726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den>
                      </m:f>
                      <m:r>
                        <a:rPr lang="en-GB" i="1">
                          <a:latin typeface="Cambria Math" panose="02040503050406030204" pitchFamily="18" charset="0"/>
                        </a:rPr>
                        <m:t>𝑚</m:t>
                      </m:r>
                      <m:sSup>
                        <m:sSupPr>
                          <m:ctrlPr>
                            <a:rPr lang="en-GB" i="1">
                              <a:latin typeface="Cambria Math" panose="02040503050406030204" pitchFamily="18" charset="0"/>
                            </a:rPr>
                          </m:ctrlPr>
                        </m:sSupPr>
                        <m:e>
                          <m:sSub>
                            <m:sSubPr>
                              <m:ctrlPr>
                                <a:rPr lang="en-GB"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e>
                        <m:sup>
                          <m:r>
                            <a:rPr lang="en-GB" i="1">
                              <a:latin typeface="Cambria Math" panose="02040503050406030204" pitchFamily="18" charset="0"/>
                            </a:rPr>
                            <m:t>2</m:t>
                          </m:r>
                        </m:sup>
                      </m:sSup>
                      <m:r>
                        <a:rPr lang="en-GB" b="0" i="1"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den>
                      </m:f>
                      <m:r>
                        <a:rPr lang="en-GB" i="1">
                          <a:latin typeface="Cambria Math" panose="02040503050406030204" pitchFamily="18" charset="0"/>
                        </a:rPr>
                        <m:t>𝑘</m:t>
                      </m:r>
                      <m:sSup>
                        <m:sSupPr>
                          <m:ctrlPr>
                            <a:rPr lang="en-GB" i="1">
                              <a:latin typeface="Cambria Math" panose="02040503050406030204" pitchFamily="18" charset="0"/>
                            </a:rPr>
                          </m:ctrlPr>
                        </m:sSupPr>
                        <m:e>
                          <m:r>
                            <a:rPr lang="en-GB" i="1">
                              <a:latin typeface="Cambria Math" panose="02040503050406030204" pitchFamily="18" charset="0"/>
                            </a:rPr>
                            <m:t>𝑥</m:t>
                          </m:r>
                        </m:e>
                        <m:sup>
                          <m:r>
                            <a:rPr lang="en-GB" i="1">
                              <a:latin typeface="Cambria Math" panose="02040503050406030204" pitchFamily="18" charset="0"/>
                            </a:rPr>
                            <m:t>2</m:t>
                          </m:r>
                        </m:sup>
                      </m:sSup>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r>
                        <a:rPr lang="en-GB" b="0" i="1" smtClean="0">
                          <a:latin typeface="Cambria Math" panose="02040503050406030204" pitchFamily="18" charset="0"/>
                        </a:rPr>
                        <m:t>𝑘</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2</m:t>
                          </m:r>
                        </m:sup>
                      </m:sSup>
                    </m:oMath>
                  </m:oMathPara>
                </a14:m>
                <a:endParaRPr lang="en-US" dirty="0"/>
              </a:p>
              <a:p>
                <a:endParaRPr lang="en-US" dirty="0"/>
              </a:p>
              <a:p>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4484714" y="5315906"/>
                <a:ext cx="2577950" cy="1072601"/>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696507" y="3370270"/>
                <a:ext cx="6053837" cy="369332"/>
              </a:xfrm>
              <a:prstGeom prst="rect">
                <a:avLst/>
              </a:prstGeom>
              <a:noFill/>
            </p:spPr>
            <p:txBody>
              <a:bodyPr wrap="none" rtlCol="0">
                <a:spAutoFit/>
              </a:bodyPr>
              <a:lstStyle/>
              <a:p>
                <a:r>
                  <a:rPr lang="en-GB" dirty="0"/>
                  <a:t>where the equilibrium position </a:t>
                </a:r>
                <a14:m>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=0</m:t>
                    </m:r>
                  </m:oMath>
                </a14:m>
                <a:r>
                  <a:rPr lang="en-GB" dirty="0"/>
                  <a:t> is chosen to correspond to</a:t>
                </a:r>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696507" y="3370270"/>
                <a:ext cx="6053837" cy="369332"/>
              </a:xfrm>
              <a:prstGeom prst="rect">
                <a:avLst/>
              </a:prstGeom>
              <a:blipFill>
                <a:blip r:embed="rId9"/>
                <a:stretch>
                  <a:fillRect l="-806" t="-10000" r="-906"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6715708" y="3405728"/>
                <a:ext cx="736612"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𝑝</m:t>
                          </m:r>
                        </m:sub>
                      </m:sSub>
                      <m:r>
                        <a:rPr lang="en-GB" b="0" i="1" smtClean="0">
                          <a:latin typeface="Cambria Math" panose="02040503050406030204" pitchFamily="18" charset="0"/>
                        </a:rPr>
                        <m:t>=0</m:t>
                      </m:r>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6715708" y="3405728"/>
                <a:ext cx="736612" cy="298415"/>
              </a:xfrm>
              <a:prstGeom prst="rect">
                <a:avLst/>
              </a:prstGeom>
              <a:blipFill>
                <a:blip r:embed="rId10"/>
                <a:stretch>
                  <a:fillRect l="-7500" r="-7500" b="-20408"/>
                </a:stretch>
              </a:blipFill>
            </p:spPr>
            <p:txBody>
              <a:bodyPr/>
              <a:lstStyle/>
              <a:p>
                <a:r>
                  <a:rPr lang="en-US">
                    <a:noFill/>
                  </a:rPr>
                  <a:t> </a:t>
                </a:r>
              </a:p>
            </p:txBody>
          </p:sp>
        </mc:Fallback>
      </mc:AlternateContent>
    </p:spTree>
    <p:extLst>
      <p:ext uri="{BB962C8B-B14F-4D97-AF65-F5344CB8AC3E}">
        <p14:creationId xmlns:p14="http://schemas.microsoft.com/office/powerpoint/2010/main" val="960699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6" grpId="0"/>
      <p:bldP spid="7" grpId="0"/>
      <p:bldP spid="8" grpId="0"/>
      <p:bldP spid="9" grpId="0"/>
      <p:bldP spid="10" grpId="0"/>
      <p:bldP spid="12" grpId="0"/>
      <p:bldP spid="13" grpId="0"/>
      <p:bldP spid="14" grpId="0" animBg="1"/>
      <p:bldP spid="15" grpId="0"/>
      <p:bldP spid="16"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162" y="0"/>
            <a:ext cx="8229600" cy="1143000"/>
          </a:xfrm>
        </p:spPr>
        <p:txBody>
          <a:bodyPr/>
          <a:lstStyle/>
          <a:p>
            <a:r>
              <a:rPr lang="en-GB" sz="3600" dirty="0"/>
              <a:t>Energy involved in SHM</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19</a:t>
            </a:fld>
            <a:endParaRPr lang="en-US" altLang="zh-CN"/>
          </a:p>
        </p:txBody>
      </p:sp>
      <p:pic>
        <p:nvPicPr>
          <p:cNvPr id="3" name="Picture 2"/>
          <p:cNvPicPr>
            <a:picLocks noChangeAspect="1"/>
          </p:cNvPicPr>
          <p:nvPr/>
        </p:nvPicPr>
        <p:blipFill>
          <a:blip r:embed="rId2"/>
          <a:stretch>
            <a:fillRect/>
          </a:stretch>
        </p:blipFill>
        <p:spPr>
          <a:xfrm>
            <a:off x="221365" y="1128152"/>
            <a:ext cx="8922635" cy="2722984"/>
          </a:xfrm>
          <a:prstGeom prst="rect">
            <a:avLst/>
          </a:prstGeom>
        </p:spPr>
      </p:pic>
      <mc:AlternateContent xmlns:mc="http://schemas.openxmlformats.org/markup-compatibility/2006" xmlns:a14="http://schemas.microsoft.com/office/drawing/2010/main">
        <mc:Choice Requires="a14">
          <p:sp>
            <p:nvSpPr>
              <p:cNvPr id="11" name="TextBox 10"/>
              <p:cNvSpPr txBox="1"/>
              <p:nvPr/>
            </p:nvSpPr>
            <p:spPr>
              <a:xfrm>
                <a:off x="395536" y="4005064"/>
                <a:ext cx="367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993300"/>
                              </a:solidFill>
                              <a:latin typeface="Cambria Math" panose="02040503050406030204" pitchFamily="18" charset="0"/>
                            </a:rPr>
                          </m:ctrlPr>
                        </m:sSubPr>
                        <m:e>
                          <m:r>
                            <a:rPr lang="en-GB" b="0" i="1" smtClean="0">
                              <a:solidFill>
                                <a:srgbClr val="993300"/>
                              </a:solidFill>
                              <a:latin typeface="Cambria Math" panose="02040503050406030204" pitchFamily="18" charset="0"/>
                            </a:rPr>
                            <m:t>𝐸</m:t>
                          </m:r>
                        </m:e>
                        <m:sub>
                          <m:r>
                            <a:rPr lang="en-GB" b="0" i="1" smtClean="0">
                              <a:solidFill>
                                <a:srgbClr val="993300"/>
                              </a:solidFill>
                              <a:latin typeface="Cambria Math" panose="02040503050406030204" pitchFamily="18" charset="0"/>
                            </a:rPr>
                            <m:t>𝑚</m:t>
                          </m:r>
                        </m:sub>
                      </m:sSub>
                    </m:oMath>
                  </m:oMathPara>
                </a14:m>
                <a:endParaRPr lang="en-US" dirty="0">
                  <a:solidFill>
                    <a:srgbClr val="99330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395536" y="4005064"/>
                <a:ext cx="367024" cy="276999"/>
              </a:xfrm>
              <a:prstGeom prst="rect">
                <a:avLst/>
              </a:prstGeom>
              <a:blipFill>
                <a:blip r:embed="rId3"/>
                <a:stretch>
                  <a:fillRect l="-13333" r="-1667"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899592" y="4005063"/>
                <a:ext cx="3066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B050"/>
                              </a:solidFill>
                              <a:latin typeface="Cambria Math" panose="02040503050406030204" pitchFamily="18" charset="0"/>
                            </a:rPr>
                          </m:ctrlPr>
                        </m:sSubPr>
                        <m:e>
                          <m:r>
                            <a:rPr lang="en-GB" b="0" i="1" smtClean="0">
                              <a:solidFill>
                                <a:srgbClr val="00B050"/>
                              </a:solidFill>
                              <a:latin typeface="Cambria Math" panose="02040503050406030204" pitchFamily="18" charset="0"/>
                            </a:rPr>
                            <m:t>𝐸</m:t>
                          </m:r>
                        </m:e>
                        <m:sub>
                          <m:r>
                            <a:rPr lang="en-GB" b="0" i="1" smtClean="0">
                              <a:solidFill>
                                <a:srgbClr val="00B050"/>
                              </a:solidFill>
                              <a:latin typeface="Cambria Math" panose="02040503050406030204" pitchFamily="18" charset="0"/>
                            </a:rPr>
                            <m:t>𝑘</m:t>
                          </m:r>
                        </m:sub>
                      </m:sSub>
                    </m:oMath>
                  </m:oMathPara>
                </a14:m>
                <a:endParaRPr lang="en-US" dirty="0">
                  <a:solidFill>
                    <a:srgbClr val="00B050"/>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899592" y="4005063"/>
                <a:ext cx="306687" cy="276999"/>
              </a:xfrm>
              <a:prstGeom prst="rect">
                <a:avLst/>
              </a:prstGeom>
              <a:blipFill>
                <a:blip r:embed="rId4"/>
                <a:stretch>
                  <a:fillRect l="-18000" r="-8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1343311" y="4005063"/>
                <a:ext cx="307007"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r>
                            <a:rPr lang="en-GB" b="0" i="1" smtClean="0">
                              <a:solidFill>
                                <a:srgbClr val="0000FF"/>
                              </a:solidFill>
                              <a:latin typeface="Cambria Math" panose="02040503050406030204" pitchFamily="18" charset="0"/>
                            </a:rPr>
                            <m:t>𝐸</m:t>
                          </m:r>
                        </m:e>
                        <m:sub>
                          <m:r>
                            <a:rPr lang="en-GB" b="0" i="1" smtClean="0">
                              <a:solidFill>
                                <a:srgbClr val="0000FF"/>
                              </a:solidFill>
                              <a:latin typeface="Cambria Math" panose="02040503050406030204" pitchFamily="18" charset="0"/>
                            </a:rPr>
                            <m:t>𝑝</m:t>
                          </m:r>
                        </m:sub>
                      </m:sSub>
                    </m:oMath>
                  </m:oMathPara>
                </a14:m>
                <a:endParaRPr lang="en-US" dirty="0">
                  <a:solidFill>
                    <a:srgbClr val="0000FF"/>
                  </a:solidFill>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1343311" y="4005063"/>
                <a:ext cx="307007" cy="298415"/>
              </a:xfrm>
              <a:prstGeom prst="rect">
                <a:avLst/>
              </a:prstGeom>
              <a:blipFill>
                <a:blip r:embed="rId5"/>
                <a:stretch>
                  <a:fillRect l="-15686" r="-5882"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2309106" y="4005065"/>
                <a:ext cx="367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993300"/>
                              </a:solidFill>
                              <a:latin typeface="Cambria Math" panose="02040503050406030204" pitchFamily="18" charset="0"/>
                            </a:rPr>
                          </m:ctrlPr>
                        </m:sSubPr>
                        <m:e>
                          <m:r>
                            <a:rPr lang="en-GB" b="0" i="1" smtClean="0">
                              <a:solidFill>
                                <a:srgbClr val="993300"/>
                              </a:solidFill>
                              <a:latin typeface="Cambria Math" panose="02040503050406030204" pitchFamily="18" charset="0"/>
                            </a:rPr>
                            <m:t>𝐸</m:t>
                          </m:r>
                        </m:e>
                        <m:sub>
                          <m:r>
                            <a:rPr lang="en-GB" b="0" i="1" smtClean="0">
                              <a:solidFill>
                                <a:srgbClr val="993300"/>
                              </a:solidFill>
                              <a:latin typeface="Cambria Math" panose="02040503050406030204" pitchFamily="18" charset="0"/>
                            </a:rPr>
                            <m:t>𝑚</m:t>
                          </m:r>
                        </m:sub>
                      </m:sSub>
                    </m:oMath>
                  </m:oMathPara>
                </a14:m>
                <a:endParaRPr lang="en-US" dirty="0">
                  <a:solidFill>
                    <a:srgbClr val="993300"/>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2309106" y="4005065"/>
                <a:ext cx="367024" cy="276999"/>
              </a:xfrm>
              <a:prstGeom prst="rect">
                <a:avLst/>
              </a:prstGeom>
              <a:blipFill>
                <a:blip r:embed="rId6"/>
                <a:stretch>
                  <a:fillRect l="-13333" r="-1667"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2813162" y="4005064"/>
                <a:ext cx="3066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B050"/>
                              </a:solidFill>
                              <a:latin typeface="Cambria Math" panose="02040503050406030204" pitchFamily="18" charset="0"/>
                            </a:rPr>
                          </m:ctrlPr>
                        </m:sSubPr>
                        <m:e>
                          <m:r>
                            <a:rPr lang="en-GB" b="0" i="1" smtClean="0">
                              <a:solidFill>
                                <a:srgbClr val="00B050"/>
                              </a:solidFill>
                              <a:latin typeface="Cambria Math" panose="02040503050406030204" pitchFamily="18" charset="0"/>
                            </a:rPr>
                            <m:t>𝐸</m:t>
                          </m:r>
                        </m:e>
                        <m:sub>
                          <m:r>
                            <a:rPr lang="en-GB" b="0" i="1" smtClean="0">
                              <a:solidFill>
                                <a:srgbClr val="00B050"/>
                              </a:solidFill>
                              <a:latin typeface="Cambria Math" panose="02040503050406030204" pitchFamily="18" charset="0"/>
                            </a:rPr>
                            <m:t>𝑘</m:t>
                          </m:r>
                        </m:sub>
                      </m:sSub>
                    </m:oMath>
                  </m:oMathPara>
                </a14:m>
                <a:endParaRPr lang="en-US" dirty="0">
                  <a:solidFill>
                    <a:srgbClr val="00B050"/>
                  </a:solidFill>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2813162" y="4005064"/>
                <a:ext cx="306687" cy="276999"/>
              </a:xfrm>
              <a:prstGeom prst="rect">
                <a:avLst/>
              </a:prstGeom>
              <a:blipFill>
                <a:blip r:embed="rId7"/>
                <a:stretch>
                  <a:fillRect l="-15686" r="-5882"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3256881" y="4005064"/>
                <a:ext cx="307007"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r>
                            <a:rPr lang="en-GB" b="0" i="1" smtClean="0">
                              <a:solidFill>
                                <a:srgbClr val="0000FF"/>
                              </a:solidFill>
                              <a:latin typeface="Cambria Math" panose="02040503050406030204" pitchFamily="18" charset="0"/>
                            </a:rPr>
                            <m:t>𝐸</m:t>
                          </m:r>
                        </m:e>
                        <m:sub>
                          <m:r>
                            <a:rPr lang="en-GB" b="0" i="1" smtClean="0">
                              <a:solidFill>
                                <a:srgbClr val="0000FF"/>
                              </a:solidFill>
                              <a:latin typeface="Cambria Math" panose="02040503050406030204" pitchFamily="18" charset="0"/>
                            </a:rPr>
                            <m:t>𝑝</m:t>
                          </m:r>
                        </m:sub>
                      </m:sSub>
                    </m:oMath>
                  </m:oMathPara>
                </a14:m>
                <a:endParaRPr lang="en-US" dirty="0">
                  <a:solidFill>
                    <a:srgbClr val="0000FF"/>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3256881" y="4005064"/>
                <a:ext cx="307007" cy="298415"/>
              </a:xfrm>
              <a:prstGeom prst="rect">
                <a:avLst/>
              </a:prstGeom>
              <a:blipFill>
                <a:blip r:embed="rId8"/>
                <a:stretch>
                  <a:fillRect l="-15686" r="-5882"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4109306" y="4005065"/>
                <a:ext cx="367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993300"/>
                              </a:solidFill>
                              <a:latin typeface="Cambria Math" panose="02040503050406030204" pitchFamily="18" charset="0"/>
                            </a:rPr>
                          </m:ctrlPr>
                        </m:sSubPr>
                        <m:e>
                          <m:r>
                            <a:rPr lang="en-GB" b="0" i="1" smtClean="0">
                              <a:solidFill>
                                <a:srgbClr val="993300"/>
                              </a:solidFill>
                              <a:latin typeface="Cambria Math" panose="02040503050406030204" pitchFamily="18" charset="0"/>
                            </a:rPr>
                            <m:t>𝐸</m:t>
                          </m:r>
                        </m:e>
                        <m:sub>
                          <m:r>
                            <a:rPr lang="en-GB" b="0" i="1" smtClean="0">
                              <a:solidFill>
                                <a:srgbClr val="993300"/>
                              </a:solidFill>
                              <a:latin typeface="Cambria Math" panose="02040503050406030204" pitchFamily="18" charset="0"/>
                            </a:rPr>
                            <m:t>𝑚</m:t>
                          </m:r>
                        </m:sub>
                      </m:sSub>
                    </m:oMath>
                  </m:oMathPara>
                </a14:m>
                <a:endParaRPr lang="en-US" dirty="0">
                  <a:solidFill>
                    <a:srgbClr val="993300"/>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4109306" y="4005065"/>
                <a:ext cx="367024" cy="276999"/>
              </a:xfrm>
              <a:prstGeom prst="rect">
                <a:avLst/>
              </a:prstGeom>
              <a:blipFill>
                <a:blip r:embed="rId9"/>
                <a:stretch>
                  <a:fillRect l="-11667" r="-3333"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4613362" y="4005064"/>
                <a:ext cx="3066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B050"/>
                              </a:solidFill>
                              <a:latin typeface="Cambria Math" panose="02040503050406030204" pitchFamily="18" charset="0"/>
                            </a:rPr>
                          </m:ctrlPr>
                        </m:sSubPr>
                        <m:e>
                          <m:r>
                            <a:rPr lang="en-GB" b="0" i="1" smtClean="0">
                              <a:solidFill>
                                <a:srgbClr val="00B050"/>
                              </a:solidFill>
                              <a:latin typeface="Cambria Math" panose="02040503050406030204" pitchFamily="18" charset="0"/>
                            </a:rPr>
                            <m:t>𝐸</m:t>
                          </m:r>
                        </m:e>
                        <m:sub>
                          <m:r>
                            <a:rPr lang="en-GB" b="0" i="1" smtClean="0">
                              <a:solidFill>
                                <a:srgbClr val="00B050"/>
                              </a:solidFill>
                              <a:latin typeface="Cambria Math" panose="02040503050406030204" pitchFamily="18" charset="0"/>
                            </a:rPr>
                            <m:t>𝑘</m:t>
                          </m:r>
                        </m:sub>
                      </m:sSub>
                    </m:oMath>
                  </m:oMathPara>
                </a14:m>
                <a:endParaRPr lang="en-US" dirty="0">
                  <a:solidFill>
                    <a:srgbClr val="00B050"/>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4613362" y="4005064"/>
                <a:ext cx="306687" cy="276999"/>
              </a:xfrm>
              <a:prstGeom prst="rect">
                <a:avLst/>
              </a:prstGeom>
              <a:blipFill>
                <a:blip r:embed="rId10"/>
                <a:stretch>
                  <a:fillRect l="-18000" r="-8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5057081" y="4005064"/>
                <a:ext cx="307007"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r>
                            <a:rPr lang="en-GB" b="0" i="1" smtClean="0">
                              <a:solidFill>
                                <a:srgbClr val="0000FF"/>
                              </a:solidFill>
                              <a:latin typeface="Cambria Math" panose="02040503050406030204" pitchFamily="18" charset="0"/>
                            </a:rPr>
                            <m:t>𝐸</m:t>
                          </m:r>
                        </m:e>
                        <m:sub>
                          <m:r>
                            <a:rPr lang="en-GB" b="0" i="1" smtClean="0">
                              <a:solidFill>
                                <a:srgbClr val="0000FF"/>
                              </a:solidFill>
                              <a:latin typeface="Cambria Math" panose="02040503050406030204" pitchFamily="18" charset="0"/>
                            </a:rPr>
                            <m:t>𝑝</m:t>
                          </m:r>
                        </m:sub>
                      </m:sSub>
                    </m:oMath>
                  </m:oMathPara>
                </a14:m>
                <a:endParaRPr lang="en-US" dirty="0">
                  <a:solidFill>
                    <a:srgbClr val="0000FF"/>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5057081" y="4005064"/>
                <a:ext cx="307007" cy="298415"/>
              </a:xfrm>
              <a:prstGeom prst="rect">
                <a:avLst/>
              </a:prstGeom>
              <a:blipFill>
                <a:blip r:embed="rId11"/>
                <a:stretch>
                  <a:fillRect l="-18000" r="-8000"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5765490" y="4005065"/>
                <a:ext cx="367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993300"/>
                              </a:solidFill>
                              <a:latin typeface="Cambria Math" panose="02040503050406030204" pitchFamily="18" charset="0"/>
                            </a:rPr>
                          </m:ctrlPr>
                        </m:sSubPr>
                        <m:e>
                          <m:r>
                            <a:rPr lang="en-GB" b="0" i="1" smtClean="0">
                              <a:solidFill>
                                <a:srgbClr val="993300"/>
                              </a:solidFill>
                              <a:latin typeface="Cambria Math" panose="02040503050406030204" pitchFamily="18" charset="0"/>
                            </a:rPr>
                            <m:t>𝐸</m:t>
                          </m:r>
                        </m:e>
                        <m:sub>
                          <m:r>
                            <a:rPr lang="en-GB" b="0" i="1" smtClean="0">
                              <a:solidFill>
                                <a:srgbClr val="993300"/>
                              </a:solidFill>
                              <a:latin typeface="Cambria Math" panose="02040503050406030204" pitchFamily="18" charset="0"/>
                            </a:rPr>
                            <m:t>𝑚</m:t>
                          </m:r>
                        </m:sub>
                      </m:sSub>
                    </m:oMath>
                  </m:oMathPara>
                </a14:m>
                <a:endParaRPr lang="en-US" dirty="0">
                  <a:solidFill>
                    <a:srgbClr val="993300"/>
                  </a:solidFill>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5765490" y="4005065"/>
                <a:ext cx="367024" cy="276999"/>
              </a:xfrm>
              <a:prstGeom prst="rect">
                <a:avLst/>
              </a:prstGeom>
              <a:blipFill>
                <a:blip r:embed="rId12"/>
                <a:stretch>
                  <a:fillRect l="-13333" r="-1667"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6269546" y="4005064"/>
                <a:ext cx="3066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B050"/>
                              </a:solidFill>
                              <a:latin typeface="Cambria Math" panose="02040503050406030204" pitchFamily="18" charset="0"/>
                            </a:rPr>
                          </m:ctrlPr>
                        </m:sSubPr>
                        <m:e>
                          <m:r>
                            <a:rPr lang="en-GB" b="0" i="1" smtClean="0">
                              <a:solidFill>
                                <a:srgbClr val="00B050"/>
                              </a:solidFill>
                              <a:latin typeface="Cambria Math" panose="02040503050406030204" pitchFamily="18" charset="0"/>
                            </a:rPr>
                            <m:t>𝐸</m:t>
                          </m:r>
                        </m:e>
                        <m:sub>
                          <m:r>
                            <a:rPr lang="en-GB" b="0" i="1" smtClean="0">
                              <a:solidFill>
                                <a:srgbClr val="00B050"/>
                              </a:solidFill>
                              <a:latin typeface="Cambria Math" panose="02040503050406030204" pitchFamily="18" charset="0"/>
                            </a:rPr>
                            <m:t>𝑘</m:t>
                          </m:r>
                        </m:sub>
                      </m:sSub>
                    </m:oMath>
                  </m:oMathPara>
                </a14:m>
                <a:endParaRPr lang="en-US" dirty="0">
                  <a:solidFill>
                    <a:srgbClr val="00B050"/>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6269546" y="4005064"/>
                <a:ext cx="306687" cy="276999"/>
              </a:xfrm>
              <a:prstGeom prst="rect">
                <a:avLst/>
              </a:prstGeom>
              <a:blipFill>
                <a:blip r:embed="rId13"/>
                <a:stretch>
                  <a:fillRect l="-15686" r="-5882"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6713265" y="4005064"/>
                <a:ext cx="307007"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r>
                            <a:rPr lang="en-GB" b="0" i="1" smtClean="0">
                              <a:solidFill>
                                <a:srgbClr val="0000FF"/>
                              </a:solidFill>
                              <a:latin typeface="Cambria Math" panose="02040503050406030204" pitchFamily="18" charset="0"/>
                            </a:rPr>
                            <m:t>𝐸</m:t>
                          </m:r>
                        </m:e>
                        <m:sub>
                          <m:r>
                            <a:rPr lang="en-GB" b="0" i="1" smtClean="0">
                              <a:solidFill>
                                <a:srgbClr val="0000FF"/>
                              </a:solidFill>
                              <a:latin typeface="Cambria Math" panose="02040503050406030204" pitchFamily="18" charset="0"/>
                            </a:rPr>
                            <m:t>𝑝</m:t>
                          </m:r>
                        </m:sub>
                      </m:sSub>
                    </m:oMath>
                  </m:oMathPara>
                </a14:m>
                <a:endParaRPr lang="en-US" dirty="0">
                  <a:solidFill>
                    <a:srgbClr val="0000FF"/>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6713265" y="4005064"/>
                <a:ext cx="307007" cy="298415"/>
              </a:xfrm>
              <a:prstGeom prst="rect">
                <a:avLst/>
              </a:prstGeom>
              <a:blipFill>
                <a:blip r:embed="rId14"/>
                <a:stretch>
                  <a:fillRect l="-15686" r="-5882"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7477988" y="3963320"/>
                <a:ext cx="367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993300"/>
                              </a:solidFill>
                              <a:latin typeface="Cambria Math" panose="02040503050406030204" pitchFamily="18" charset="0"/>
                            </a:rPr>
                          </m:ctrlPr>
                        </m:sSubPr>
                        <m:e>
                          <m:r>
                            <a:rPr lang="en-GB" b="0" i="1" smtClean="0">
                              <a:solidFill>
                                <a:srgbClr val="993300"/>
                              </a:solidFill>
                              <a:latin typeface="Cambria Math" panose="02040503050406030204" pitchFamily="18" charset="0"/>
                            </a:rPr>
                            <m:t>𝐸</m:t>
                          </m:r>
                        </m:e>
                        <m:sub>
                          <m:r>
                            <a:rPr lang="en-GB" b="0" i="1" smtClean="0">
                              <a:solidFill>
                                <a:srgbClr val="993300"/>
                              </a:solidFill>
                              <a:latin typeface="Cambria Math" panose="02040503050406030204" pitchFamily="18" charset="0"/>
                            </a:rPr>
                            <m:t>𝑚</m:t>
                          </m:r>
                        </m:sub>
                      </m:sSub>
                    </m:oMath>
                  </m:oMathPara>
                </a14:m>
                <a:endParaRPr lang="en-US" dirty="0">
                  <a:solidFill>
                    <a:srgbClr val="993300"/>
                  </a:solidFill>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7477988" y="3963320"/>
                <a:ext cx="367024" cy="276999"/>
              </a:xfrm>
              <a:prstGeom prst="rect">
                <a:avLst/>
              </a:prstGeom>
              <a:blipFill>
                <a:blip r:embed="rId15"/>
                <a:stretch>
                  <a:fillRect l="-13333" r="-1667"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7982044" y="3963319"/>
                <a:ext cx="3066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B050"/>
                              </a:solidFill>
                              <a:latin typeface="Cambria Math" panose="02040503050406030204" pitchFamily="18" charset="0"/>
                            </a:rPr>
                          </m:ctrlPr>
                        </m:sSubPr>
                        <m:e>
                          <m:r>
                            <a:rPr lang="en-GB" b="0" i="1" smtClean="0">
                              <a:solidFill>
                                <a:srgbClr val="00B050"/>
                              </a:solidFill>
                              <a:latin typeface="Cambria Math" panose="02040503050406030204" pitchFamily="18" charset="0"/>
                            </a:rPr>
                            <m:t>𝐸</m:t>
                          </m:r>
                        </m:e>
                        <m:sub>
                          <m:r>
                            <a:rPr lang="en-GB" b="0" i="1" smtClean="0">
                              <a:solidFill>
                                <a:srgbClr val="00B050"/>
                              </a:solidFill>
                              <a:latin typeface="Cambria Math" panose="02040503050406030204" pitchFamily="18" charset="0"/>
                            </a:rPr>
                            <m:t>𝑘</m:t>
                          </m:r>
                        </m:sub>
                      </m:sSub>
                    </m:oMath>
                  </m:oMathPara>
                </a14:m>
                <a:endParaRPr lang="en-US" dirty="0">
                  <a:solidFill>
                    <a:srgbClr val="00B050"/>
                  </a:solidFill>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7982044" y="3963319"/>
                <a:ext cx="306687" cy="276999"/>
              </a:xfrm>
              <a:prstGeom prst="rect">
                <a:avLst/>
              </a:prstGeom>
              <a:blipFill>
                <a:blip r:embed="rId16"/>
                <a:stretch>
                  <a:fillRect l="-15686" r="-5882"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8425763" y="3963319"/>
                <a:ext cx="307007"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r>
                            <a:rPr lang="en-GB" b="0" i="1" smtClean="0">
                              <a:solidFill>
                                <a:srgbClr val="0000FF"/>
                              </a:solidFill>
                              <a:latin typeface="Cambria Math" panose="02040503050406030204" pitchFamily="18" charset="0"/>
                            </a:rPr>
                            <m:t>𝐸</m:t>
                          </m:r>
                        </m:e>
                        <m:sub>
                          <m:r>
                            <a:rPr lang="en-GB" b="0" i="1" smtClean="0">
                              <a:solidFill>
                                <a:srgbClr val="0000FF"/>
                              </a:solidFill>
                              <a:latin typeface="Cambria Math" panose="02040503050406030204" pitchFamily="18" charset="0"/>
                            </a:rPr>
                            <m:t>𝑝</m:t>
                          </m:r>
                        </m:sub>
                      </m:sSub>
                    </m:oMath>
                  </m:oMathPara>
                </a14:m>
                <a:endParaRPr lang="en-US" dirty="0">
                  <a:solidFill>
                    <a:srgbClr val="0000FF"/>
                  </a:solidFill>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8425763" y="3963319"/>
                <a:ext cx="307007" cy="298415"/>
              </a:xfrm>
              <a:prstGeom prst="rect">
                <a:avLst/>
              </a:prstGeom>
              <a:blipFill>
                <a:blip r:embed="rId17"/>
                <a:stretch>
                  <a:fillRect l="-15686" r="-5882"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666162" y="4581128"/>
                <a:ext cx="2421560" cy="944746"/>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𝑚</m:t>
                        </m:r>
                      </m:sub>
                    </m:sSub>
                    <m:r>
                      <a:rPr lang="en-GB" b="0" i="1" smtClean="0">
                        <a:latin typeface="Cambria Math" panose="02040503050406030204" pitchFamily="18" charset="0"/>
                      </a:rPr>
                      <m:t>:</m:t>
                    </m:r>
                  </m:oMath>
                </a14:m>
                <a:r>
                  <a:rPr lang="en-US" dirty="0"/>
                  <a:t> Mechanical energy </a:t>
                </a:r>
              </a:p>
              <a:p>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𝑘</m:t>
                        </m:r>
                      </m:sub>
                    </m:sSub>
                  </m:oMath>
                </a14:m>
                <a:r>
                  <a:rPr lang="en-US" dirty="0"/>
                  <a:t>: kinetic energy</a:t>
                </a:r>
              </a:p>
              <a:p>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𝑝</m:t>
                        </m:r>
                      </m:sub>
                    </m:sSub>
                  </m:oMath>
                </a14:m>
                <a:r>
                  <a:rPr lang="en-US" dirty="0"/>
                  <a:t>: potential energy</a:t>
                </a:r>
              </a:p>
            </p:txBody>
          </p:sp>
        </mc:Choice>
        <mc:Fallback xmlns="">
          <p:sp>
            <p:nvSpPr>
              <p:cNvPr id="33" name="TextBox 32"/>
              <p:cNvSpPr txBox="1">
                <a:spLocks noRot="1" noChangeAspect="1" noMove="1" noResize="1" noEditPoints="1" noAdjustHandles="1" noChangeArrowheads="1" noChangeShapeType="1" noTextEdit="1"/>
              </p:cNvSpPr>
              <p:nvPr/>
            </p:nvSpPr>
            <p:spPr>
              <a:xfrm>
                <a:off x="666162" y="4581128"/>
                <a:ext cx="2421560" cy="944746"/>
              </a:xfrm>
              <a:prstGeom prst="rect">
                <a:avLst/>
              </a:prstGeom>
              <a:blipFill>
                <a:blip r:embed="rId18"/>
                <a:stretch>
                  <a:fillRect t="-3226" r="-1256" b="-7097"/>
                </a:stretch>
              </a:blipFill>
            </p:spPr>
            <p:txBody>
              <a:bodyPr/>
              <a:lstStyle/>
              <a:p>
                <a:r>
                  <a:rPr lang="en-US">
                    <a:noFill/>
                  </a:rPr>
                  <a:t> </a:t>
                </a:r>
              </a:p>
            </p:txBody>
          </p:sp>
        </mc:Fallback>
      </mc:AlternateContent>
      <p:sp>
        <p:nvSpPr>
          <p:cNvPr id="35" name="Rectangle 34"/>
          <p:cNvSpPr/>
          <p:nvPr/>
        </p:nvSpPr>
        <p:spPr>
          <a:xfrm>
            <a:off x="2123728" y="980728"/>
            <a:ext cx="6772034" cy="3600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p:nvPr/>
        </p:nvCxnSpPr>
        <p:spPr>
          <a:xfrm flipV="1">
            <a:off x="1585003" y="2564904"/>
            <a:ext cx="6994263" cy="175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4613362" y="764704"/>
            <a:ext cx="0" cy="410445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TextBox 40"/>
              <p:cNvSpPr txBox="1"/>
              <p:nvPr/>
            </p:nvSpPr>
            <p:spPr>
              <a:xfrm>
                <a:off x="4649213" y="2722010"/>
                <a:ext cx="6177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=0</m:t>
                      </m:r>
                    </m:oMath>
                  </m:oMathPara>
                </a14:m>
                <a:endParaRPr lang="en-US" dirty="0"/>
              </a:p>
            </p:txBody>
          </p:sp>
        </mc:Choice>
        <mc:Fallback xmlns="">
          <p:sp>
            <p:nvSpPr>
              <p:cNvPr id="41" name="TextBox 40"/>
              <p:cNvSpPr txBox="1">
                <a:spLocks noRot="1" noChangeAspect="1" noMove="1" noResize="1" noEditPoints="1" noAdjustHandles="1" noChangeArrowheads="1" noChangeShapeType="1" noTextEdit="1"/>
              </p:cNvSpPr>
              <p:nvPr/>
            </p:nvSpPr>
            <p:spPr>
              <a:xfrm>
                <a:off x="4649213" y="2722010"/>
                <a:ext cx="617733" cy="276999"/>
              </a:xfrm>
              <a:prstGeom prst="rect">
                <a:avLst/>
              </a:prstGeom>
              <a:blipFill>
                <a:blip r:embed="rId19"/>
                <a:stretch>
                  <a:fillRect l="-4950" r="-7921" b="-8889"/>
                </a:stretch>
              </a:blipFill>
            </p:spPr>
            <p:txBody>
              <a:bodyPr/>
              <a:lstStyle/>
              <a:p>
                <a:r>
                  <a:rPr lang="en-US">
                    <a:noFill/>
                  </a:rPr>
                  <a:t> </a:t>
                </a:r>
              </a:p>
            </p:txBody>
          </p:sp>
        </mc:Fallback>
      </mc:AlternateContent>
      <p:cxnSp>
        <p:nvCxnSpPr>
          <p:cNvPr id="43" name="Straight Arrow Connector 42"/>
          <p:cNvCxnSpPr/>
          <p:nvPr/>
        </p:nvCxnSpPr>
        <p:spPr>
          <a:xfrm>
            <a:off x="7661500" y="2564904"/>
            <a:ext cx="91776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p:cNvSpPr txBox="1"/>
              <p:nvPr/>
            </p:nvSpPr>
            <p:spPr>
              <a:xfrm>
                <a:off x="8229450" y="2614321"/>
                <a:ext cx="1881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xmlns="">
          <p:sp>
            <p:nvSpPr>
              <p:cNvPr id="44" name="TextBox 43"/>
              <p:cNvSpPr txBox="1">
                <a:spLocks noRot="1" noChangeAspect="1" noMove="1" noResize="1" noEditPoints="1" noAdjustHandles="1" noChangeArrowheads="1" noChangeShapeType="1" noTextEdit="1"/>
              </p:cNvSpPr>
              <p:nvPr/>
            </p:nvSpPr>
            <p:spPr>
              <a:xfrm>
                <a:off x="8229450" y="2614321"/>
                <a:ext cx="188128" cy="276999"/>
              </a:xfrm>
              <a:prstGeom prst="rect">
                <a:avLst/>
              </a:prstGeom>
              <a:blipFill>
                <a:blip r:embed="rId20"/>
                <a:stretch>
                  <a:fillRect l="-16129" r="-12903" b="-2222"/>
                </a:stretch>
              </a:blipFill>
            </p:spPr>
            <p:txBody>
              <a:bodyPr/>
              <a:lstStyle/>
              <a:p>
                <a:r>
                  <a:rPr lang="en-US">
                    <a:noFill/>
                  </a:rPr>
                  <a:t> </a:t>
                </a:r>
              </a:p>
            </p:txBody>
          </p:sp>
        </mc:Fallback>
      </mc:AlternateContent>
    </p:spTree>
    <p:extLst>
      <p:ext uri="{BB962C8B-B14F-4D97-AF65-F5344CB8AC3E}">
        <p14:creationId xmlns:p14="http://schemas.microsoft.com/office/powerpoint/2010/main" val="4190014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9C6A9-BC18-4749-BB69-8B9BCC31C31E}"/>
              </a:ext>
            </a:extLst>
          </p:cNvPr>
          <p:cNvSpPr>
            <a:spLocks noGrp="1"/>
          </p:cNvSpPr>
          <p:nvPr>
            <p:ph type="title"/>
          </p:nvPr>
        </p:nvSpPr>
        <p:spPr>
          <a:xfrm>
            <a:off x="914400" y="-169862"/>
            <a:ext cx="8229600" cy="1143000"/>
          </a:xfrm>
        </p:spPr>
        <p:txBody>
          <a:bodyPr/>
          <a:lstStyle/>
          <a:p>
            <a:r>
              <a:rPr lang="en-US" dirty="0"/>
              <a:t>About quick test of Wednesday </a:t>
            </a:r>
          </a:p>
        </p:txBody>
      </p:sp>
      <p:sp>
        <p:nvSpPr>
          <p:cNvPr id="3" name="Content Placeholder 2">
            <a:extLst>
              <a:ext uri="{FF2B5EF4-FFF2-40B4-BE49-F238E27FC236}">
                <a16:creationId xmlns:a16="http://schemas.microsoft.com/office/drawing/2014/main" id="{2D57B633-1D57-4C07-8FDE-65DA423237C8}"/>
              </a:ext>
            </a:extLst>
          </p:cNvPr>
          <p:cNvSpPr>
            <a:spLocks noGrp="1"/>
          </p:cNvSpPr>
          <p:nvPr>
            <p:ph idx="1"/>
          </p:nvPr>
        </p:nvSpPr>
        <p:spPr>
          <a:xfrm>
            <a:off x="457200" y="1006403"/>
            <a:ext cx="8229600" cy="4525963"/>
          </a:xfrm>
        </p:spPr>
        <p:txBody>
          <a:bodyPr/>
          <a:lstStyle/>
          <a:p>
            <a:r>
              <a:rPr lang="en-US" dirty="0"/>
              <a:t>Everything we have seen together until now, </a:t>
            </a:r>
          </a:p>
          <a:p>
            <a:pPr lvl="1"/>
            <a:r>
              <a:rPr lang="en-US" dirty="0"/>
              <a:t>Included the rotation of rigid bodies (and included the angular momentum we have described last week) </a:t>
            </a:r>
          </a:p>
          <a:p>
            <a:pPr lvl="1"/>
            <a:r>
              <a:rPr lang="en-US" dirty="0"/>
              <a:t>excluded the simple harmonic motion. </a:t>
            </a:r>
          </a:p>
          <a:p>
            <a:pPr marL="0" indent="0">
              <a:buNone/>
            </a:pPr>
            <a:r>
              <a:rPr lang="en-US" dirty="0"/>
              <a:t>	</a:t>
            </a:r>
          </a:p>
        </p:txBody>
      </p:sp>
      <p:sp>
        <p:nvSpPr>
          <p:cNvPr id="4" name="Slide Number Placeholder 3">
            <a:extLst>
              <a:ext uri="{FF2B5EF4-FFF2-40B4-BE49-F238E27FC236}">
                <a16:creationId xmlns:a16="http://schemas.microsoft.com/office/drawing/2014/main" id="{235E434D-A936-485D-9F73-B4165CEFEFB5}"/>
              </a:ext>
            </a:extLst>
          </p:cNvPr>
          <p:cNvSpPr>
            <a:spLocks noGrp="1"/>
          </p:cNvSpPr>
          <p:nvPr>
            <p:ph type="sldNum" sz="quarter" idx="10"/>
          </p:nvPr>
        </p:nvSpPr>
        <p:spPr/>
        <p:txBody>
          <a:bodyPr/>
          <a:lstStyle/>
          <a:p>
            <a:fld id="{41A7B2A6-4997-4D6A-A223-B65D77C6B4A9}" type="slidenum">
              <a:rPr lang="en-US" altLang="zh-CN" smtClean="0"/>
              <a:pPr/>
              <a:t>2</a:t>
            </a:fld>
            <a:endParaRPr lang="en-US" altLang="zh-CN"/>
          </a:p>
        </p:txBody>
      </p:sp>
    </p:spTree>
    <p:extLst>
      <p:ext uri="{BB962C8B-B14F-4D97-AF65-F5344CB8AC3E}">
        <p14:creationId xmlns:p14="http://schemas.microsoft.com/office/powerpoint/2010/main" val="3189380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162" y="0"/>
            <a:ext cx="8229600" cy="1143000"/>
          </a:xfrm>
        </p:spPr>
        <p:txBody>
          <a:bodyPr/>
          <a:lstStyle/>
          <a:p>
            <a:r>
              <a:rPr lang="en-GB" sz="3600" dirty="0"/>
              <a:t>Energy involved in SHM</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20</a:t>
            </a:fld>
            <a:endParaRPr lang="en-US" altLang="zh-CN"/>
          </a:p>
        </p:txBody>
      </p:sp>
      <p:pic>
        <p:nvPicPr>
          <p:cNvPr id="3" name="Picture 2"/>
          <p:cNvPicPr>
            <a:picLocks noChangeAspect="1"/>
          </p:cNvPicPr>
          <p:nvPr/>
        </p:nvPicPr>
        <p:blipFill>
          <a:blip r:embed="rId2"/>
          <a:stretch>
            <a:fillRect/>
          </a:stretch>
        </p:blipFill>
        <p:spPr>
          <a:xfrm>
            <a:off x="221365" y="1128152"/>
            <a:ext cx="8922635" cy="2722984"/>
          </a:xfrm>
          <a:prstGeom prst="rect">
            <a:avLst/>
          </a:prstGeom>
        </p:spPr>
      </p:pic>
      <mc:AlternateContent xmlns:mc="http://schemas.openxmlformats.org/markup-compatibility/2006" xmlns:a14="http://schemas.microsoft.com/office/drawing/2010/main">
        <mc:Choice Requires="a14">
          <p:sp>
            <p:nvSpPr>
              <p:cNvPr id="11" name="TextBox 10"/>
              <p:cNvSpPr txBox="1"/>
              <p:nvPr/>
            </p:nvSpPr>
            <p:spPr>
              <a:xfrm>
                <a:off x="395536" y="4005064"/>
                <a:ext cx="367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993300"/>
                              </a:solidFill>
                              <a:latin typeface="Cambria Math" panose="02040503050406030204" pitchFamily="18" charset="0"/>
                            </a:rPr>
                          </m:ctrlPr>
                        </m:sSubPr>
                        <m:e>
                          <m:r>
                            <a:rPr lang="en-GB" b="0" i="1" smtClean="0">
                              <a:solidFill>
                                <a:srgbClr val="993300"/>
                              </a:solidFill>
                              <a:latin typeface="Cambria Math" panose="02040503050406030204" pitchFamily="18" charset="0"/>
                            </a:rPr>
                            <m:t>𝐸</m:t>
                          </m:r>
                        </m:e>
                        <m:sub>
                          <m:r>
                            <a:rPr lang="en-GB" b="0" i="1" smtClean="0">
                              <a:solidFill>
                                <a:srgbClr val="993300"/>
                              </a:solidFill>
                              <a:latin typeface="Cambria Math" panose="02040503050406030204" pitchFamily="18" charset="0"/>
                            </a:rPr>
                            <m:t>𝑚</m:t>
                          </m:r>
                        </m:sub>
                      </m:sSub>
                    </m:oMath>
                  </m:oMathPara>
                </a14:m>
                <a:endParaRPr lang="en-US" dirty="0">
                  <a:solidFill>
                    <a:srgbClr val="99330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395536" y="4005064"/>
                <a:ext cx="367024" cy="276999"/>
              </a:xfrm>
              <a:prstGeom prst="rect">
                <a:avLst/>
              </a:prstGeom>
              <a:blipFill>
                <a:blip r:embed="rId3"/>
                <a:stretch>
                  <a:fillRect l="-13333" r="-1667"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899592" y="4005063"/>
                <a:ext cx="3066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B050"/>
                              </a:solidFill>
                              <a:latin typeface="Cambria Math" panose="02040503050406030204" pitchFamily="18" charset="0"/>
                            </a:rPr>
                          </m:ctrlPr>
                        </m:sSubPr>
                        <m:e>
                          <m:r>
                            <a:rPr lang="en-GB" b="0" i="1" smtClean="0">
                              <a:solidFill>
                                <a:srgbClr val="00B050"/>
                              </a:solidFill>
                              <a:latin typeface="Cambria Math" panose="02040503050406030204" pitchFamily="18" charset="0"/>
                            </a:rPr>
                            <m:t>𝐸</m:t>
                          </m:r>
                        </m:e>
                        <m:sub>
                          <m:r>
                            <a:rPr lang="en-GB" b="0" i="1" smtClean="0">
                              <a:solidFill>
                                <a:srgbClr val="00B050"/>
                              </a:solidFill>
                              <a:latin typeface="Cambria Math" panose="02040503050406030204" pitchFamily="18" charset="0"/>
                            </a:rPr>
                            <m:t>𝑘</m:t>
                          </m:r>
                        </m:sub>
                      </m:sSub>
                    </m:oMath>
                  </m:oMathPara>
                </a14:m>
                <a:endParaRPr lang="en-US" dirty="0">
                  <a:solidFill>
                    <a:srgbClr val="00B050"/>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899592" y="4005063"/>
                <a:ext cx="306687" cy="276999"/>
              </a:xfrm>
              <a:prstGeom prst="rect">
                <a:avLst/>
              </a:prstGeom>
              <a:blipFill>
                <a:blip r:embed="rId4"/>
                <a:stretch>
                  <a:fillRect l="-18000" r="-8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1343311" y="4005063"/>
                <a:ext cx="307007"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r>
                            <a:rPr lang="en-GB" b="0" i="1" smtClean="0">
                              <a:solidFill>
                                <a:srgbClr val="0000FF"/>
                              </a:solidFill>
                              <a:latin typeface="Cambria Math" panose="02040503050406030204" pitchFamily="18" charset="0"/>
                            </a:rPr>
                            <m:t>𝐸</m:t>
                          </m:r>
                        </m:e>
                        <m:sub>
                          <m:r>
                            <a:rPr lang="en-GB" b="0" i="1" smtClean="0">
                              <a:solidFill>
                                <a:srgbClr val="0000FF"/>
                              </a:solidFill>
                              <a:latin typeface="Cambria Math" panose="02040503050406030204" pitchFamily="18" charset="0"/>
                            </a:rPr>
                            <m:t>𝑝</m:t>
                          </m:r>
                        </m:sub>
                      </m:sSub>
                    </m:oMath>
                  </m:oMathPara>
                </a14:m>
                <a:endParaRPr lang="en-US" dirty="0">
                  <a:solidFill>
                    <a:srgbClr val="0000FF"/>
                  </a:solidFill>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1343311" y="4005063"/>
                <a:ext cx="307007" cy="298415"/>
              </a:xfrm>
              <a:prstGeom prst="rect">
                <a:avLst/>
              </a:prstGeom>
              <a:blipFill>
                <a:blip r:embed="rId5"/>
                <a:stretch>
                  <a:fillRect l="-15686" r="-5882"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2309106" y="4005065"/>
                <a:ext cx="367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993300"/>
                              </a:solidFill>
                              <a:latin typeface="Cambria Math" panose="02040503050406030204" pitchFamily="18" charset="0"/>
                            </a:rPr>
                          </m:ctrlPr>
                        </m:sSubPr>
                        <m:e>
                          <m:r>
                            <a:rPr lang="en-GB" b="0" i="1" smtClean="0">
                              <a:solidFill>
                                <a:srgbClr val="993300"/>
                              </a:solidFill>
                              <a:latin typeface="Cambria Math" panose="02040503050406030204" pitchFamily="18" charset="0"/>
                            </a:rPr>
                            <m:t>𝐸</m:t>
                          </m:r>
                        </m:e>
                        <m:sub>
                          <m:r>
                            <a:rPr lang="en-GB" b="0" i="1" smtClean="0">
                              <a:solidFill>
                                <a:srgbClr val="993300"/>
                              </a:solidFill>
                              <a:latin typeface="Cambria Math" panose="02040503050406030204" pitchFamily="18" charset="0"/>
                            </a:rPr>
                            <m:t>𝑚</m:t>
                          </m:r>
                        </m:sub>
                      </m:sSub>
                    </m:oMath>
                  </m:oMathPara>
                </a14:m>
                <a:endParaRPr lang="en-US" dirty="0">
                  <a:solidFill>
                    <a:srgbClr val="993300"/>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2309106" y="4005065"/>
                <a:ext cx="367024" cy="276999"/>
              </a:xfrm>
              <a:prstGeom prst="rect">
                <a:avLst/>
              </a:prstGeom>
              <a:blipFill>
                <a:blip r:embed="rId6"/>
                <a:stretch>
                  <a:fillRect l="-13333" r="-1667"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2813162" y="4005064"/>
                <a:ext cx="3066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B050"/>
                              </a:solidFill>
                              <a:latin typeface="Cambria Math" panose="02040503050406030204" pitchFamily="18" charset="0"/>
                            </a:rPr>
                          </m:ctrlPr>
                        </m:sSubPr>
                        <m:e>
                          <m:r>
                            <a:rPr lang="en-GB" b="0" i="1" smtClean="0">
                              <a:solidFill>
                                <a:srgbClr val="00B050"/>
                              </a:solidFill>
                              <a:latin typeface="Cambria Math" panose="02040503050406030204" pitchFamily="18" charset="0"/>
                            </a:rPr>
                            <m:t>𝐸</m:t>
                          </m:r>
                        </m:e>
                        <m:sub>
                          <m:r>
                            <a:rPr lang="en-GB" b="0" i="1" smtClean="0">
                              <a:solidFill>
                                <a:srgbClr val="00B050"/>
                              </a:solidFill>
                              <a:latin typeface="Cambria Math" panose="02040503050406030204" pitchFamily="18" charset="0"/>
                            </a:rPr>
                            <m:t>𝑘</m:t>
                          </m:r>
                        </m:sub>
                      </m:sSub>
                    </m:oMath>
                  </m:oMathPara>
                </a14:m>
                <a:endParaRPr lang="en-US" dirty="0">
                  <a:solidFill>
                    <a:srgbClr val="00B050"/>
                  </a:solidFill>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2813162" y="4005064"/>
                <a:ext cx="306687" cy="276999"/>
              </a:xfrm>
              <a:prstGeom prst="rect">
                <a:avLst/>
              </a:prstGeom>
              <a:blipFill>
                <a:blip r:embed="rId7"/>
                <a:stretch>
                  <a:fillRect l="-15686" r="-5882"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3256881" y="4005064"/>
                <a:ext cx="307007"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r>
                            <a:rPr lang="en-GB" b="0" i="1" smtClean="0">
                              <a:solidFill>
                                <a:srgbClr val="0000FF"/>
                              </a:solidFill>
                              <a:latin typeface="Cambria Math" panose="02040503050406030204" pitchFamily="18" charset="0"/>
                            </a:rPr>
                            <m:t>𝐸</m:t>
                          </m:r>
                        </m:e>
                        <m:sub>
                          <m:r>
                            <a:rPr lang="en-GB" b="0" i="1" smtClean="0">
                              <a:solidFill>
                                <a:srgbClr val="0000FF"/>
                              </a:solidFill>
                              <a:latin typeface="Cambria Math" panose="02040503050406030204" pitchFamily="18" charset="0"/>
                            </a:rPr>
                            <m:t>𝑝</m:t>
                          </m:r>
                        </m:sub>
                      </m:sSub>
                    </m:oMath>
                  </m:oMathPara>
                </a14:m>
                <a:endParaRPr lang="en-US" dirty="0">
                  <a:solidFill>
                    <a:srgbClr val="0000FF"/>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3256881" y="4005064"/>
                <a:ext cx="307007" cy="298415"/>
              </a:xfrm>
              <a:prstGeom prst="rect">
                <a:avLst/>
              </a:prstGeom>
              <a:blipFill>
                <a:blip r:embed="rId8"/>
                <a:stretch>
                  <a:fillRect l="-15686" r="-5882"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4109306" y="4005065"/>
                <a:ext cx="367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993300"/>
                              </a:solidFill>
                              <a:latin typeface="Cambria Math" panose="02040503050406030204" pitchFamily="18" charset="0"/>
                            </a:rPr>
                          </m:ctrlPr>
                        </m:sSubPr>
                        <m:e>
                          <m:r>
                            <a:rPr lang="en-GB" b="0" i="1" smtClean="0">
                              <a:solidFill>
                                <a:srgbClr val="993300"/>
                              </a:solidFill>
                              <a:latin typeface="Cambria Math" panose="02040503050406030204" pitchFamily="18" charset="0"/>
                            </a:rPr>
                            <m:t>𝐸</m:t>
                          </m:r>
                        </m:e>
                        <m:sub>
                          <m:r>
                            <a:rPr lang="en-GB" b="0" i="1" smtClean="0">
                              <a:solidFill>
                                <a:srgbClr val="993300"/>
                              </a:solidFill>
                              <a:latin typeface="Cambria Math" panose="02040503050406030204" pitchFamily="18" charset="0"/>
                            </a:rPr>
                            <m:t>𝑚</m:t>
                          </m:r>
                        </m:sub>
                      </m:sSub>
                    </m:oMath>
                  </m:oMathPara>
                </a14:m>
                <a:endParaRPr lang="en-US" dirty="0">
                  <a:solidFill>
                    <a:srgbClr val="993300"/>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4109306" y="4005065"/>
                <a:ext cx="367024" cy="276999"/>
              </a:xfrm>
              <a:prstGeom prst="rect">
                <a:avLst/>
              </a:prstGeom>
              <a:blipFill>
                <a:blip r:embed="rId9"/>
                <a:stretch>
                  <a:fillRect l="-11667" r="-3333"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4613362" y="4005064"/>
                <a:ext cx="3066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B050"/>
                              </a:solidFill>
                              <a:latin typeface="Cambria Math" panose="02040503050406030204" pitchFamily="18" charset="0"/>
                            </a:rPr>
                          </m:ctrlPr>
                        </m:sSubPr>
                        <m:e>
                          <m:r>
                            <a:rPr lang="en-GB" b="0" i="1" smtClean="0">
                              <a:solidFill>
                                <a:srgbClr val="00B050"/>
                              </a:solidFill>
                              <a:latin typeface="Cambria Math" panose="02040503050406030204" pitchFamily="18" charset="0"/>
                            </a:rPr>
                            <m:t>𝐸</m:t>
                          </m:r>
                        </m:e>
                        <m:sub>
                          <m:r>
                            <a:rPr lang="en-GB" b="0" i="1" smtClean="0">
                              <a:solidFill>
                                <a:srgbClr val="00B050"/>
                              </a:solidFill>
                              <a:latin typeface="Cambria Math" panose="02040503050406030204" pitchFamily="18" charset="0"/>
                            </a:rPr>
                            <m:t>𝑘</m:t>
                          </m:r>
                        </m:sub>
                      </m:sSub>
                    </m:oMath>
                  </m:oMathPara>
                </a14:m>
                <a:endParaRPr lang="en-US" dirty="0">
                  <a:solidFill>
                    <a:srgbClr val="00B050"/>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4613362" y="4005064"/>
                <a:ext cx="306687" cy="276999"/>
              </a:xfrm>
              <a:prstGeom prst="rect">
                <a:avLst/>
              </a:prstGeom>
              <a:blipFill>
                <a:blip r:embed="rId10"/>
                <a:stretch>
                  <a:fillRect l="-18000" r="-8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5057081" y="4005064"/>
                <a:ext cx="307007"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r>
                            <a:rPr lang="en-GB" b="0" i="1" smtClean="0">
                              <a:solidFill>
                                <a:srgbClr val="0000FF"/>
                              </a:solidFill>
                              <a:latin typeface="Cambria Math" panose="02040503050406030204" pitchFamily="18" charset="0"/>
                            </a:rPr>
                            <m:t>𝐸</m:t>
                          </m:r>
                        </m:e>
                        <m:sub>
                          <m:r>
                            <a:rPr lang="en-GB" b="0" i="1" smtClean="0">
                              <a:solidFill>
                                <a:srgbClr val="0000FF"/>
                              </a:solidFill>
                              <a:latin typeface="Cambria Math" panose="02040503050406030204" pitchFamily="18" charset="0"/>
                            </a:rPr>
                            <m:t>𝑝</m:t>
                          </m:r>
                        </m:sub>
                      </m:sSub>
                    </m:oMath>
                  </m:oMathPara>
                </a14:m>
                <a:endParaRPr lang="en-US" dirty="0">
                  <a:solidFill>
                    <a:srgbClr val="0000FF"/>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5057081" y="4005064"/>
                <a:ext cx="307007" cy="298415"/>
              </a:xfrm>
              <a:prstGeom prst="rect">
                <a:avLst/>
              </a:prstGeom>
              <a:blipFill>
                <a:blip r:embed="rId11"/>
                <a:stretch>
                  <a:fillRect l="-18000" r="-8000"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5765490" y="4005065"/>
                <a:ext cx="367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993300"/>
                              </a:solidFill>
                              <a:latin typeface="Cambria Math" panose="02040503050406030204" pitchFamily="18" charset="0"/>
                            </a:rPr>
                          </m:ctrlPr>
                        </m:sSubPr>
                        <m:e>
                          <m:r>
                            <a:rPr lang="en-GB" b="0" i="1" smtClean="0">
                              <a:solidFill>
                                <a:srgbClr val="993300"/>
                              </a:solidFill>
                              <a:latin typeface="Cambria Math" panose="02040503050406030204" pitchFamily="18" charset="0"/>
                            </a:rPr>
                            <m:t>𝐸</m:t>
                          </m:r>
                        </m:e>
                        <m:sub>
                          <m:r>
                            <a:rPr lang="en-GB" b="0" i="1" smtClean="0">
                              <a:solidFill>
                                <a:srgbClr val="993300"/>
                              </a:solidFill>
                              <a:latin typeface="Cambria Math" panose="02040503050406030204" pitchFamily="18" charset="0"/>
                            </a:rPr>
                            <m:t>𝑚</m:t>
                          </m:r>
                        </m:sub>
                      </m:sSub>
                    </m:oMath>
                  </m:oMathPara>
                </a14:m>
                <a:endParaRPr lang="en-US" dirty="0">
                  <a:solidFill>
                    <a:srgbClr val="993300"/>
                  </a:solidFill>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5765490" y="4005065"/>
                <a:ext cx="367024" cy="276999"/>
              </a:xfrm>
              <a:prstGeom prst="rect">
                <a:avLst/>
              </a:prstGeom>
              <a:blipFill>
                <a:blip r:embed="rId12"/>
                <a:stretch>
                  <a:fillRect l="-13333" r="-1667"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6269546" y="4005064"/>
                <a:ext cx="3066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B050"/>
                              </a:solidFill>
                              <a:latin typeface="Cambria Math" panose="02040503050406030204" pitchFamily="18" charset="0"/>
                            </a:rPr>
                          </m:ctrlPr>
                        </m:sSubPr>
                        <m:e>
                          <m:r>
                            <a:rPr lang="en-GB" b="0" i="1" smtClean="0">
                              <a:solidFill>
                                <a:srgbClr val="00B050"/>
                              </a:solidFill>
                              <a:latin typeface="Cambria Math" panose="02040503050406030204" pitchFamily="18" charset="0"/>
                            </a:rPr>
                            <m:t>𝐸</m:t>
                          </m:r>
                        </m:e>
                        <m:sub>
                          <m:r>
                            <a:rPr lang="en-GB" b="0" i="1" smtClean="0">
                              <a:solidFill>
                                <a:srgbClr val="00B050"/>
                              </a:solidFill>
                              <a:latin typeface="Cambria Math" panose="02040503050406030204" pitchFamily="18" charset="0"/>
                            </a:rPr>
                            <m:t>𝑘</m:t>
                          </m:r>
                        </m:sub>
                      </m:sSub>
                    </m:oMath>
                  </m:oMathPara>
                </a14:m>
                <a:endParaRPr lang="en-US" dirty="0">
                  <a:solidFill>
                    <a:srgbClr val="00B050"/>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6269546" y="4005064"/>
                <a:ext cx="306687" cy="276999"/>
              </a:xfrm>
              <a:prstGeom prst="rect">
                <a:avLst/>
              </a:prstGeom>
              <a:blipFill>
                <a:blip r:embed="rId13"/>
                <a:stretch>
                  <a:fillRect l="-15686" r="-5882"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6713265" y="4005064"/>
                <a:ext cx="307007"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r>
                            <a:rPr lang="en-GB" b="0" i="1" smtClean="0">
                              <a:solidFill>
                                <a:srgbClr val="0000FF"/>
                              </a:solidFill>
                              <a:latin typeface="Cambria Math" panose="02040503050406030204" pitchFamily="18" charset="0"/>
                            </a:rPr>
                            <m:t>𝐸</m:t>
                          </m:r>
                        </m:e>
                        <m:sub>
                          <m:r>
                            <a:rPr lang="en-GB" b="0" i="1" smtClean="0">
                              <a:solidFill>
                                <a:srgbClr val="0000FF"/>
                              </a:solidFill>
                              <a:latin typeface="Cambria Math" panose="02040503050406030204" pitchFamily="18" charset="0"/>
                            </a:rPr>
                            <m:t>𝑝</m:t>
                          </m:r>
                        </m:sub>
                      </m:sSub>
                    </m:oMath>
                  </m:oMathPara>
                </a14:m>
                <a:endParaRPr lang="en-US" dirty="0">
                  <a:solidFill>
                    <a:srgbClr val="0000FF"/>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6713265" y="4005064"/>
                <a:ext cx="307007" cy="298415"/>
              </a:xfrm>
              <a:prstGeom prst="rect">
                <a:avLst/>
              </a:prstGeom>
              <a:blipFill>
                <a:blip r:embed="rId14"/>
                <a:stretch>
                  <a:fillRect l="-15686" r="-5882"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7477988" y="3963320"/>
                <a:ext cx="367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993300"/>
                              </a:solidFill>
                              <a:latin typeface="Cambria Math" panose="02040503050406030204" pitchFamily="18" charset="0"/>
                            </a:rPr>
                          </m:ctrlPr>
                        </m:sSubPr>
                        <m:e>
                          <m:r>
                            <a:rPr lang="en-GB" b="0" i="1" smtClean="0">
                              <a:solidFill>
                                <a:srgbClr val="993300"/>
                              </a:solidFill>
                              <a:latin typeface="Cambria Math" panose="02040503050406030204" pitchFamily="18" charset="0"/>
                            </a:rPr>
                            <m:t>𝐸</m:t>
                          </m:r>
                        </m:e>
                        <m:sub>
                          <m:r>
                            <a:rPr lang="en-GB" b="0" i="1" smtClean="0">
                              <a:solidFill>
                                <a:srgbClr val="993300"/>
                              </a:solidFill>
                              <a:latin typeface="Cambria Math" panose="02040503050406030204" pitchFamily="18" charset="0"/>
                            </a:rPr>
                            <m:t>𝑚</m:t>
                          </m:r>
                        </m:sub>
                      </m:sSub>
                    </m:oMath>
                  </m:oMathPara>
                </a14:m>
                <a:endParaRPr lang="en-US" dirty="0">
                  <a:solidFill>
                    <a:srgbClr val="993300"/>
                  </a:solidFill>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7477988" y="3963320"/>
                <a:ext cx="367024" cy="276999"/>
              </a:xfrm>
              <a:prstGeom prst="rect">
                <a:avLst/>
              </a:prstGeom>
              <a:blipFill>
                <a:blip r:embed="rId15"/>
                <a:stretch>
                  <a:fillRect l="-13333" r="-1667"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7982044" y="3963319"/>
                <a:ext cx="3066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B050"/>
                              </a:solidFill>
                              <a:latin typeface="Cambria Math" panose="02040503050406030204" pitchFamily="18" charset="0"/>
                            </a:rPr>
                          </m:ctrlPr>
                        </m:sSubPr>
                        <m:e>
                          <m:r>
                            <a:rPr lang="en-GB" b="0" i="1" smtClean="0">
                              <a:solidFill>
                                <a:srgbClr val="00B050"/>
                              </a:solidFill>
                              <a:latin typeface="Cambria Math" panose="02040503050406030204" pitchFamily="18" charset="0"/>
                            </a:rPr>
                            <m:t>𝐸</m:t>
                          </m:r>
                        </m:e>
                        <m:sub>
                          <m:r>
                            <a:rPr lang="en-GB" b="0" i="1" smtClean="0">
                              <a:solidFill>
                                <a:srgbClr val="00B050"/>
                              </a:solidFill>
                              <a:latin typeface="Cambria Math" panose="02040503050406030204" pitchFamily="18" charset="0"/>
                            </a:rPr>
                            <m:t>𝑘</m:t>
                          </m:r>
                        </m:sub>
                      </m:sSub>
                    </m:oMath>
                  </m:oMathPara>
                </a14:m>
                <a:endParaRPr lang="en-US" dirty="0">
                  <a:solidFill>
                    <a:srgbClr val="00B050"/>
                  </a:solidFill>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7982044" y="3963319"/>
                <a:ext cx="306687" cy="276999"/>
              </a:xfrm>
              <a:prstGeom prst="rect">
                <a:avLst/>
              </a:prstGeom>
              <a:blipFill>
                <a:blip r:embed="rId16"/>
                <a:stretch>
                  <a:fillRect l="-15686" r="-5882"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8425763" y="3963319"/>
                <a:ext cx="307007"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r>
                            <a:rPr lang="en-GB" b="0" i="1" smtClean="0">
                              <a:solidFill>
                                <a:srgbClr val="0000FF"/>
                              </a:solidFill>
                              <a:latin typeface="Cambria Math" panose="02040503050406030204" pitchFamily="18" charset="0"/>
                            </a:rPr>
                            <m:t>𝐸</m:t>
                          </m:r>
                        </m:e>
                        <m:sub>
                          <m:r>
                            <a:rPr lang="en-GB" b="0" i="1" smtClean="0">
                              <a:solidFill>
                                <a:srgbClr val="0000FF"/>
                              </a:solidFill>
                              <a:latin typeface="Cambria Math" panose="02040503050406030204" pitchFamily="18" charset="0"/>
                            </a:rPr>
                            <m:t>𝑝</m:t>
                          </m:r>
                        </m:sub>
                      </m:sSub>
                    </m:oMath>
                  </m:oMathPara>
                </a14:m>
                <a:endParaRPr lang="en-US" dirty="0">
                  <a:solidFill>
                    <a:srgbClr val="0000FF"/>
                  </a:solidFill>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8425763" y="3963319"/>
                <a:ext cx="307007" cy="298415"/>
              </a:xfrm>
              <a:prstGeom prst="rect">
                <a:avLst/>
              </a:prstGeom>
              <a:blipFill>
                <a:blip r:embed="rId17"/>
                <a:stretch>
                  <a:fillRect l="-15686" r="-5882"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666162" y="4581128"/>
                <a:ext cx="2421560" cy="944746"/>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𝑚</m:t>
                        </m:r>
                      </m:sub>
                    </m:sSub>
                    <m:r>
                      <a:rPr lang="en-GB" b="0" i="1" smtClean="0">
                        <a:latin typeface="Cambria Math" panose="02040503050406030204" pitchFamily="18" charset="0"/>
                      </a:rPr>
                      <m:t>:</m:t>
                    </m:r>
                  </m:oMath>
                </a14:m>
                <a:r>
                  <a:rPr lang="en-US" dirty="0"/>
                  <a:t> Mechanical energy </a:t>
                </a:r>
              </a:p>
              <a:p>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𝑘</m:t>
                        </m:r>
                      </m:sub>
                    </m:sSub>
                  </m:oMath>
                </a14:m>
                <a:r>
                  <a:rPr lang="en-US" dirty="0"/>
                  <a:t>: kinetic energy</a:t>
                </a:r>
              </a:p>
              <a:p>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𝑝</m:t>
                        </m:r>
                      </m:sub>
                    </m:sSub>
                  </m:oMath>
                </a14:m>
                <a:r>
                  <a:rPr lang="en-US" dirty="0"/>
                  <a:t>: potential energy</a:t>
                </a:r>
              </a:p>
            </p:txBody>
          </p:sp>
        </mc:Choice>
        <mc:Fallback xmlns="">
          <p:sp>
            <p:nvSpPr>
              <p:cNvPr id="33" name="TextBox 32"/>
              <p:cNvSpPr txBox="1">
                <a:spLocks noRot="1" noChangeAspect="1" noMove="1" noResize="1" noEditPoints="1" noAdjustHandles="1" noChangeArrowheads="1" noChangeShapeType="1" noTextEdit="1"/>
              </p:cNvSpPr>
              <p:nvPr/>
            </p:nvSpPr>
            <p:spPr>
              <a:xfrm>
                <a:off x="666162" y="4581128"/>
                <a:ext cx="2421560" cy="944746"/>
              </a:xfrm>
              <a:prstGeom prst="rect">
                <a:avLst/>
              </a:prstGeom>
              <a:blipFill>
                <a:blip r:embed="rId18"/>
                <a:stretch>
                  <a:fillRect t="-3226" r="-1256" b="-7097"/>
                </a:stretch>
              </a:blipFill>
            </p:spPr>
            <p:txBody>
              <a:bodyPr/>
              <a:lstStyle/>
              <a:p>
                <a:r>
                  <a:rPr lang="en-US">
                    <a:noFill/>
                  </a:rPr>
                  <a:t> </a:t>
                </a:r>
              </a:p>
            </p:txBody>
          </p:sp>
        </mc:Fallback>
      </mc:AlternateContent>
      <p:sp>
        <p:nvSpPr>
          <p:cNvPr id="35" name="Rectangle 34"/>
          <p:cNvSpPr/>
          <p:nvPr/>
        </p:nvSpPr>
        <p:spPr>
          <a:xfrm>
            <a:off x="3838974" y="980728"/>
            <a:ext cx="5056788" cy="3600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p:nvPr/>
        </p:nvCxnSpPr>
        <p:spPr>
          <a:xfrm flipV="1">
            <a:off x="4613362" y="764704"/>
            <a:ext cx="0" cy="410445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7661500" y="2564904"/>
            <a:ext cx="91776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p:cNvSpPr txBox="1"/>
              <p:nvPr/>
            </p:nvSpPr>
            <p:spPr>
              <a:xfrm>
                <a:off x="8229450" y="2614321"/>
                <a:ext cx="1881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xmlns="">
          <p:sp>
            <p:nvSpPr>
              <p:cNvPr id="38" name="TextBox 37"/>
              <p:cNvSpPr txBox="1">
                <a:spLocks noRot="1" noChangeAspect="1" noMove="1" noResize="1" noEditPoints="1" noAdjustHandles="1" noChangeArrowheads="1" noChangeShapeType="1" noTextEdit="1"/>
              </p:cNvSpPr>
              <p:nvPr/>
            </p:nvSpPr>
            <p:spPr>
              <a:xfrm>
                <a:off x="8229450" y="2614321"/>
                <a:ext cx="188128" cy="276999"/>
              </a:xfrm>
              <a:prstGeom prst="rect">
                <a:avLst/>
              </a:prstGeom>
              <a:blipFill>
                <a:blip r:embed="rId19"/>
                <a:stretch>
                  <a:fillRect l="-16129" r="-12903" b="-2222"/>
                </a:stretch>
              </a:blipFill>
            </p:spPr>
            <p:txBody>
              <a:bodyPr/>
              <a:lstStyle/>
              <a:p>
                <a:r>
                  <a:rPr lang="en-US">
                    <a:noFill/>
                  </a:rPr>
                  <a:t> </a:t>
                </a:r>
              </a:p>
            </p:txBody>
          </p:sp>
        </mc:Fallback>
      </mc:AlternateContent>
      <p:cxnSp>
        <p:nvCxnSpPr>
          <p:cNvPr id="39" name="Straight Connector 38"/>
          <p:cNvCxnSpPr/>
          <p:nvPr/>
        </p:nvCxnSpPr>
        <p:spPr>
          <a:xfrm flipV="1">
            <a:off x="1585003" y="2564904"/>
            <a:ext cx="6994263" cy="175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3181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162" y="0"/>
            <a:ext cx="8229600" cy="1143000"/>
          </a:xfrm>
        </p:spPr>
        <p:txBody>
          <a:bodyPr/>
          <a:lstStyle/>
          <a:p>
            <a:r>
              <a:rPr lang="en-GB" sz="3600" dirty="0"/>
              <a:t>Energy involved in SHM</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21</a:t>
            </a:fld>
            <a:endParaRPr lang="en-US" altLang="zh-CN"/>
          </a:p>
        </p:txBody>
      </p:sp>
      <p:pic>
        <p:nvPicPr>
          <p:cNvPr id="3" name="Picture 2"/>
          <p:cNvPicPr>
            <a:picLocks noChangeAspect="1"/>
          </p:cNvPicPr>
          <p:nvPr/>
        </p:nvPicPr>
        <p:blipFill>
          <a:blip r:embed="rId2"/>
          <a:stretch>
            <a:fillRect/>
          </a:stretch>
        </p:blipFill>
        <p:spPr>
          <a:xfrm>
            <a:off x="221365" y="1128152"/>
            <a:ext cx="8922635" cy="2722984"/>
          </a:xfrm>
          <a:prstGeom prst="rect">
            <a:avLst/>
          </a:prstGeom>
        </p:spPr>
      </p:pic>
      <mc:AlternateContent xmlns:mc="http://schemas.openxmlformats.org/markup-compatibility/2006" xmlns:a14="http://schemas.microsoft.com/office/drawing/2010/main">
        <mc:Choice Requires="a14">
          <p:sp>
            <p:nvSpPr>
              <p:cNvPr id="11" name="TextBox 10"/>
              <p:cNvSpPr txBox="1"/>
              <p:nvPr/>
            </p:nvSpPr>
            <p:spPr>
              <a:xfrm>
                <a:off x="395536" y="4005064"/>
                <a:ext cx="367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993300"/>
                              </a:solidFill>
                              <a:latin typeface="Cambria Math" panose="02040503050406030204" pitchFamily="18" charset="0"/>
                            </a:rPr>
                          </m:ctrlPr>
                        </m:sSubPr>
                        <m:e>
                          <m:r>
                            <a:rPr lang="en-GB" b="0" i="1" smtClean="0">
                              <a:solidFill>
                                <a:srgbClr val="993300"/>
                              </a:solidFill>
                              <a:latin typeface="Cambria Math" panose="02040503050406030204" pitchFamily="18" charset="0"/>
                            </a:rPr>
                            <m:t>𝐸</m:t>
                          </m:r>
                        </m:e>
                        <m:sub>
                          <m:r>
                            <a:rPr lang="en-GB" b="0" i="1" smtClean="0">
                              <a:solidFill>
                                <a:srgbClr val="993300"/>
                              </a:solidFill>
                              <a:latin typeface="Cambria Math" panose="02040503050406030204" pitchFamily="18" charset="0"/>
                            </a:rPr>
                            <m:t>𝑚</m:t>
                          </m:r>
                        </m:sub>
                      </m:sSub>
                    </m:oMath>
                  </m:oMathPara>
                </a14:m>
                <a:endParaRPr lang="en-US" dirty="0">
                  <a:solidFill>
                    <a:srgbClr val="99330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395536" y="4005064"/>
                <a:ext cx="367024" cy="276999"/>
              </a:xfrm>
              <a:prstGeom prst="rect">
                <a:avLst/>
              </a:prstGeom>
              <a:blipFill>
                <a:blip r:embed="rId3"/>
                <a:stretch>
                  <a:fillRect l="-13333" r="-1667"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899592" y="4005063"/>
                <a:ext cx="3066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B050"/>
                              </a:solidFill>
                              <a:latin typeface="Cambria Math" panose="02040503050406030204" pitchFamily="18" charset="0"/>
                            </a:rPr>
                          </m:ctrlPr>
                        </m:sSubPr>
                        <m:e>
                          <m:r>
                            <a:rPr lang="en-GB" b="0" i="1" smtClean="0">
                              <a:solidFill>
                                <a:srgbClr val="00B050"/>
                              </a:solidFill>
                              <a:latin typeface="Cambria Math" panose="02040503050406030204" pitchFamily="18" charset="0"/>
                            </a:rPr>
                            <m:t>𝐸</m:t>
                          </m:r>
                        </m:e>
                        <m:sub>
                          <m:r>
                            <a:rPr lang="en-GB" b="0" i="1" smtClean="0">
                              <a:solidFill>
                                <a:srgbClr val="00B050"/>
                              </a:solidFill>
                              <a:latin typeface="Cambria Math" panose="02040503050406030204" pitchFamily="18" charset="0"/>
                            </a:rPr>
                            <m:t>𝑘</m:t>
                          </m:r>
                        </m:sub>
                      </m:sSub>
                    </m:oMath>
                  </m:oMathPara>
                </a14:m>
                <a:endParaRPr lang="en-US" dirty="0">
                  <a:solidFill>
                    <a:srgbClr val="00B050"/>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899592" y="4005063"/>
                <a:ext cx="306687" cy="276999"/>
              </a:xfrm>
              <a:prstGeom prst="rect">
                <a:avLst/>
              </a:prstGeom>
              <a:blipFill>
                <a:blip r:embed="rId4"/>
                <a:stretch>
                  <a:fillRect l="-18000" r="-8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1343311" y="4005063"/>
                <a:ext cx="307007"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r>
                            <a:rPr lang="en-GB" b="0" i="1" smtClean="0">
                              <a:solidFill>
                                <a:srgbClr val="0000FF"/>
                              </a:solidFill>
                              <a:latin typeface="Cambria Math" panose="02040503050406030204" pitchFamily="18" charset="0"/>
                            </a:rPr>
                            <m:t>𝐸</m:t>
                          </m:r>
                        </m:e>
                        <m:sub>
                          <m:r>
                            <a:rPr lang="en-GB" b="0" i="1" smtClean="0">
                              <a:solidFill>
                                <a:srgbClr val="0000FF"/>
                              </a:solidFill>
                              <a:latin typeface="Cambria Math" panose="02040503050406030204" pitchFamily="18" charset="0"/>
                            </a:rPr>
                            <m:t>𝑝</m:t>
                          </m:r>
                        </m:sub>
                      </m:sSub>
                    </m:oMath>
                  </m:oMathPara>
                </a14:m>
                <a:endParaRPr lang="en-US" dirty="0">
                  <a:solidFill>
                    <a:srgbClr val="0000FF"/>
                  </a:solidFill>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1343311" y="4005063"/>
                <a:ext cx="307007" cy="298415"/>
              </a:xfrm>
              <a:prstGeom prst="rect">
                <a:avLst/>
              </a:prstGeom>
              <a:blipFill>
                <a:blip r:embed="rId5"/>
                <a:stretch>
                  <a:fillRect l="-15686" r="-5882"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2309106" y="4005065"/>
                <a:ext cx="367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993300"/>
                              </a:solidFill>
                              <a:latin typeface="Cambria Math" panose="02040503050406030204" pitchFamily="18" charset="0"/>
                            </a:rPr>
                          </m:ctrlPr>
                        </m:sSubPr>
                        <m:e>
                          <m:r>
                            <a:rPr lang="en-GB" b="0" i="1" smtClean="0">
                              <a:solidFill>
                                <a:srgbClr val="993300"/>
                              </a:solidFill>
                              <a:latin typeface="Cambria Math" panose="02040503050406030204" pitchFamily="18" charset="0"/>
                            </a:rPr>
                            <m:t>𝐸</m:t>
                          </m:r>
                        </m:e>
                        <m:sub>
                          <m:r>
                            <a:rPr lang="en-GB" b="0" i="1" smtClean="0">
                              <a:solidFill>
                                <a:srgbClr val="993300"/>
                              </a:solidFill>
                              <a:latin typeface="Cambria Math" panose="02040503050406030204" pitchFamily="18" charset="0"/>
                            </a:rPr>
                            <m:t>𝑚</m:t>
                          </m:r>
                        </m:sub>
                      </m:sSub>
                    </m:oMath>
                  </m:oMathPara>
                </a14:m>
                <a:endParaRPr lang="en-US" dirty="0">
                  <a:solidFill>
                    <a:srgbClr val="993300"/>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2309106" y="4005065"/>
                <a:ext cx="367024" cy="276999"/>
              </a:xfrm>
              <a:prstGeom prst="rect">
                <a:avLst/>
              </a:prstGeom>
              <a:blipFill>
                <a:blip r:embed="rId6"/>
                <a:stretch>
                  <a:fillRect l="-13333" r="-1667"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2813162" y="4005064"/>
                <a:ext cx="3066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B050"/>
                              </a:solidFill>
                              <a:latin typeface="Cambria Math" panose="02040503050406030204" pitchFamily="18" charset="0"/>
                            </a:rPr>
                          </m:ctrlPr>
                        </m:sSubPr>
                        <m:e>
                          <m:r>
                            <a:rPr lang="en-GB" b="0" i="1" smtClean="0">
                              <a:solidFill>
                                <a:srgbClr val="00B050"/>
                              </a:solidFill>
                              <a:latin typeface="Cambria Math" panose="02040503050406030204" pitchFamily="18" charset="0"/>
                            </a:rPr>
                            <m:t>𝐸</m:t>
                          </m:r>
                        </m:e>
                        <m:sub>
                          <m:r>
                            <a:rPr lang="en-GB" b="0" i="1" smtClean="0">
                              <a:solidFill>
                                <a:srgbClr val="00B050"/>
                              </a:solidFill>
                              <a:latin typeface="Cambria Math" panose="02040503050406030204" pitchFamily="18" charset="0"/>
                            </a:rPr>
                            <m:t>𝑘</m:t>
                          </m:r>
                        </m:sub>
                      </m:sSub>
                    </m:oMath>
                  </m:oMathPara>
                </a14:m>
                <a:endParaRPr lang="en-US" dirty="0">
                  <a:solidFill>
                    <a:srgbClr val="00B050"/>
                  </a:solidFill>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2813162" y="4005064"/>
                <a:ext cx="306687" cy="276999"/>
              </a:xfrm>
              <a:prstGeom prst="rect">
                <a:avLst/>
              </a:prstGeom>
              <a:blipFill>
                <a:blip r:embed="rId7"/>
                <a:stretch>
                  <a:fillRect l="-15686" r="-5882"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3256881" y="4005064"/>
                <a:ext cx="307007"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r>
                            <a:rPr lang="en-GB" b="0" i="1" smtClean="0">
                              <a:solidFill>
                                <a:srgbClr val="0000FF"/>
                              </a:solidFill>
                              <a:latin typeface="Cambria Math" panose="02040503050406030204" pitchFamily="18" charset="0"/>
                            </a:rPr>
                            <m:t>𝐸</m:t>
                          </m:r>
                        </m:e>
                        <m:sub>
                          <m:r>
                            <a:rPr lang="en-GB" b="0" i="1" smtClean="0">
                              <a:solidFill>
                                <a:srgbClr val="0000FF"/>
                              </a:solidFill>
                              <a:latin typeface="Cambria Math" panose="02040503050406030204" pitchFamily="18" charset="0"/>
                            </a:rPr>
                            <m:t>𝑝</m:t>
                          </m:r>
                        </m:sub>
                      </m:sSub>
                    </m:oMath>
                  </m:oMathPara>
                </a14:m>
                <a:endParaRPr lang="en-US" dirty="0">
                  <a:solidFill>
                    <a:srgbClr val="0000FF"/>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3256881" y="4005064"/>
                <a:ext cx="307007" cy="298415"/>
              </a:xfrm>
              <a:prstGeom prst="rect">
                <a:avLst/>
              </a:prstGeom>
              <a:blipFill>
                <a:blip r:embed="rId8"/>
                <a:stretch>
                  <a:fillRect l="-15686" r="-5882"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4109306" y="4005065"/>
                <a:ext cx="367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993300"/>
                              </a:solidFill>
                              <a:latin typeface="Cambria Math" panose="02040503050406030204" pitchFamily="18" charset="0"/>
                            </a:rPr>
                          </m:ctrlPr>
                        </m:sSubPr>
                        <m:e>
                          <m:r>
                            <a:rPr lang="en-GB" b="0" i="1" smtClean="0">
                              <a:solidFill>
                                <a:srgbClr val="993300"/>
                              </a:solidFill>
                              <a:latin typeface="Cambria Math" panose="02040503050406030204" pitchFamily="18" charset="0"/>
                            </a:rPr>
                            <m:t>𝐸</m:t>
                          </m:r>
                        </m:e>
                        <m:sub>
                          <m:r>
                            <a:rPr lang="en-GB" b="0" i="1" smtClean="0">
                              <a:solidFill>
                                <a:srgbClr val="993300"/>
                              </a:solidFill>
                              <a:latin typeface="Cambria Math" panose="02040503050406030204" pitchFamily="18" charset="0"/>
                            </a:rPr>
                            <m:t>𝑚</m:t>
                          </m:r>
                        </m:sub>
                      </m:sSub>
                    </m:oMath>
                  </m:oMathPara>
                </a14:m>
                <a:endParaRPr lang="en-US" dirty="0">
                  <a:solidFill>
                    <a:srgbClr val="993300"/>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4109306" y="4005065"/>
                <a:ext cx="367024" cy="276999"/>
              </a:xfrm>
              <a:prstGeom prst="rect">
                <a:avLst/>
              </a:prstGeom>
              <a:blipFill>
                <a:blip r:embed="rId9"/>
                <a:stretch>
                  <a:fillRect l="-11667" r="-3333"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4613362" y="4005064"/>
                <a:ext cx="3066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B050"/>
                              </a:solidFill>
                              <a:latin typeface="Cambria Math" panose="02040503050406030204" pitchFamily="18" charset="0"/>
                            </a:rPr>
                          </m:ctrlPr>
                        </m:sSubPr>
                        <m:e>
                          <m:r>
                            <a:rPr lang="en-GB" b="0" i="1" smtClean="0">
                              <a:solidFill>
                                <a:srgbClr val="00B050"/>
                              </a:solidFill>
                              <a:latin typeface="Cambria Math" panose="02040503050406030204" pitchFamily="18" charset="0"/>
                            </a:rPr>
                            <m:t>𝐸</m:t>
                          </m:r>
                        </m:e>
                        <m:sub>
                          <m:r>
                            <a:rPr lang="en-GB" b="0" i="1" smtClean="0">
                              <a:solidFill>
                                <a:srgbClr val="00B050"/>
                              </a:solidFill>
                              <a:latin typeface="Cambria Math" panose="02040503050406030204" pitchFamily="18" charset="0"/>
                            </a:rPr>
                            <m:t>𝑘</m:t>
                          </m:r>
                        </m:sub>
                      </m:sSub>
                    </m:oMath>
                  </m:oMathPara>
                </a14:m>
                <a:endParaRPr lang="en-US" dirty="0">
                  <a:solidFill>
                    <a:srgbClr val="00B050"/>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4613362" y="4005064"/>
                <a:ext cx="306687" cy="276999"/>
              </a:xfrm>
              <a:prstGeom prst="rect">
                <a:avLst/>
              </a:prstGeom>
              <a:blipFill>
                <a:blip r:embed="rId10"/>
                <a:stretch>
                  <a:fillRect l="-18000" r="-8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5057081" y="4005064"/>
                <a:ext cx="307007"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r>
                            <a:rPr lang="en-GB" b="0" i="1" smtClean="0">
                              <a:solidFill>
                                <a:srgbClr val="0000FF"/>
                              </a:solidFill>
                              <a:latin typeface="Cambria Math" panose="02040503050406030204" pitchFamily="18" charset="0"/>
                            </a:rPr>
                            <m:t>𝐸</m:t>
                          </m:r>
                        </m:e>
                        <m:sub>
                          <m:r>
                            <a:rPr lang="en-GB" b="0" i="1" smtClean="0">
                              <a:solidFill>
                                <a:srgbClr val="0000FF"/>
                              </a:solidFill>
                              <a:latin typeface="Cambria Math" panose="02040503050406030204" pitchFamily="18" charset="0"/>
                            </a:rPr>
                            <m:t>𝑝</m:t>
                          </m:r>
                        </m:sub>
                      </m:sSub>
                    </m:oMath>
                  </m:oMathPara>
                </a14:m>
                <a:endParaRPr lang="en-US" dirty="0">
                  <a:solidFill>
                    <a:srgbClr val="0000FF"/>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5057081" y="4005064"/>
                <a:ext cx="307007" cy="298415"/>
              </a:xfrm>
              <a:prstGeom prst="rect">
                <a:avLst/>
              </a:prstGeom>
              <a:blipFill>
                <a:blip r:embed="rId11"/>
                <a:stretch>
                  <a:fillRect l="-18000" r="-8000"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5765490" y="4005065"/>
                <a:ext cx="367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993300"/>
                              </a:solidFill>
                              <a:latin typeface="Cambria Math" panose="02040503050406030204" pitchFamily="18" charset="0"/>
                            </a:rPr>
                          </m:ctrlPr>
                        </m:sSubPr>
                        <m:e>
                          <m:r>
                            <a:rPr lang="en-GB" b="0" i="1" smtClean="0">
                              <a:solidFill>
                                <a:srgbClr val="993300"/>
                              </a:solidFill>
                              <a:latin typeface="Cambria Math" panose="02040503050406030204" pitchFamily="18" charset="0"/>
                            </a:rPr>
                            <m:t>𝐸</m:t>
                          </m:r>
                        </m:e>
                        <m:sub>
                          <m:r>
                            <a:rPr lang="en-GB" b="0" i="1" smtClean="0">
                              <a:solidFill>
                                <a:srgbClr val="993300"/>
                              </a:solidFill>
                              <a:latin typeface="Cambria Math" panose="02040503050406030204" pitchFamily="18" charset="0"/>
                            </a:rPr>
                            <m:t>𝑚</m:t>
                          </m:r>
                        </m:sub>
                      </m:sSub>
                    </m:oMath>
                  </m:oMathPara>
                </a14:m>
                <a:endParaRPr lang="en-US" dirty="0">
                  <a:solidFill>
                    <a:srgbClr val="993300"/>
                  </a:solidFill>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5765490" y="4005065"/>
                <a:ext cx="367024" cy="276999"/>
              </a:xfrm>
              <a:prstGeom prst="rect">
                <a:avLst/>
              </a:prstGeom>
              <a:blipFill>
                <a:blip r:embed="rId12"/>
                <a:stretch>
                  <a:fillRect l="-13333" r="-1667"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6269546" y="4005064"/>
                <a:ext cx="3066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B050"/>
                              </a:solidFill>
                              <a:latin typeface="Cambria Math" panose="02040503050406030204" pitchFamily="18" charset="0"/>
                            </a:rPr>
                          </m:ctrlPr>
                        </m:sSubPr>
                        <m:e>
                          <m:r>
                            <a:rPr lang="en-GB" b="0" i="1" smtClean="0">
                              <a:solidFill>
                                <a:srgbClr val="00B050"/>
                              </a:solidFill>
                              <a:latin typeface="Cambria Math" panose="02040503050406030204" pitchFamily="18" charset="0"/>
                            </a:rPr>
                            <m:t>𝐸</m:t>
                          </m:r>
                        </m:e>
                        <m:sub>
                          <m:r>
                            <a:rPr lang="en-GB" b="0" i="1" smtClean="0">
                              <a:solidFill>
                                <a:srgbClr val="00B050"/>
                              </a:solidFill>
                              <a:latin typeface="Cambria Math" panose="02040503050406030204" pitchFamily="18" charset="0"/>
                            </a:rPr>
                            <m:t>𝑘</m:t>
                          </m:r>
                        </m:sub>
                      </m:sSub>
                    </m:oMath>
                  </m:oMathPara>
                </a14:m>
                <a:endParaRPr lang="en-US" dirty="0">
                  <a:solidFill>
                    <a:srgbClr val="00B050"/>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6269546" y="4005064"/>
                <a:ext cx="306687" cy="276999"/>
              </a:xfrm>
              <a:prstGeom prst="rect">
                <a:avLst/>
              </a:prstGeom>
              <a:blipFill>
                <a:blip r:embed="rId13"/>
                <a:stretch>
                  <a:fillRect l="-15686" r="-5882"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6713265" y="4005064"/>
                <a:ext cx="307007"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r>
                            <a:rPr lang="en-GB" b="0" i="1" smtClean="0">
                              <a:solidFill>
                                <a:srgbClr val="0000FF"/>
                              </a:solidFill>
                              <a:latin typeface="Cambria Math" panose="02040503050406030204" pitchFamily="18" charset="0"/>
                            </a:rPr>
                            <m:t>𝐸</m:t>
                          </m:r>
                        </m:e>
                        <m:sub>
                          <m:r>
                            <a:rPr lang="en-GB" b="0" i="1" smtClean="0">
                              <a:solidFill>
                                <a:srgbClr val="0000FF"/>
                              </a:solidFill>
                              <a:latin typeface="Cambria Math" panose="02040503050406030204" pitchFamily="18" charset="0"/>
                            </a:rPr>
                            <m:t>𝑝</m:t>
                          </m:r>
                        </m:sub>
                      </m:sSub>
                    </m:oMath>
                  </m:oMathPara>
                </a14:m>
                <a:endParaRPr lang="en-US" dirty="0">
                  <a:solidFill>
                    <a:srgbClr val="0000FF"/>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6713265" y="4005064"/>
                <a:ext cx="307007" cy="298415"/>
              </a:xfrm>
              <a:prstGeom prst="rect">
                <a:avLst/>
              </a:prstGeom>
              <a:blipFill>
                <a:blip r:embed="rId14"/>
                <a:stretch>
                  <a:fillRect l="-15686" r="-5882"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7477988" y="3963320"/>
                <a:ext cx="367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993300"/>
                              </a:solidFill>
                              <a:latin typeface="Cambria Math" panose="02040503050406030204" pitchFamily="18" charset="0"/>
                            </a:rPr>
                          </m:ctrlPr>
                        </m:sSubPr>
                        <m:e>
                          <m:r>
                            <a:rPr lang="en-GB" b="0" i="1" smtClean="0">
                              <a:solidFill>
                                <a:srgbClr val="993300"/>
                              </a:solidFill>
                              <a:latin typeface="Cambria Math" panose="02040503050406030204" pitchFamily="18" charset="0"/>
                            </a:rPr>
                            <m:t>𝐸</m:t>
                          </m:r>
                        </m:e>
                        <m:sub>
                          <m:r>
                            <a:rPr lang="en-GB" b="0" i="1" smtClean="0">
                              <a:solidFill>
                                <a:srgbClr val="993300"/>
                              </a:solidFill>
                              <a:latin typeface="Cambria Math" panose="02040503050406030204" pitchFamily="18" charset="0"/>
                            </a:rPr>
                            <m:t>𝑚</m:t>
                          </m:r>
                        </m:sub>
                      </m:sSub>
                    </m:oMath>
                  </m:oMathPara>
                </a14:m>
                <a:endParaRPr lang="en-US" dirty="0">
                  <a:solidFill>
                    <a:srgbClr val="993300"/>
                  </a:solidFill>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7477988" y="3963320"/>
                <a:ext cx="367024" cy="276999"/>
              </a:xfrm>
              <a:prstGeom prst="rect">
                <a:avLst/>
              </a:prstGeom>
              <a:blipFill>
                <a:blip r:embed="rId15"/>
                <a:stretch>
                  <a:fillRect l="-13333" r="-1667"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7982044" y="3963319"/>
                <a:ext cx="3066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B050"/>
                              </a:solidFill>
                              <a:latin typeface="Cambria Math" panose="02040503050406030204" pitchFamily="18" charset="0"/>
                            </a:rPr>
                          </m:ctrlPr>
                        </m:sSubPr>
                        <m:e>
                          <m:r>
                            <a:rPr lang="en-GB" b="0" i="1" smtClean="0">
                              <a:solidFill>
                                <a:srgbClr val="00B050"/>
                              </a:solidFill>
                              <a:latin typeface="Cambria Math" panose="02040503050406030204" pitchFamily="18" charset="0"/>
                            </a:rPr>
                            <m:t>𝐸</m:t>
                          </m:r>
                        </m:e>
                        <m:sub>
                          <m:r>
                            <a:rPr lang="en-GB" b="0" i="1" smtClean="0">
                              <a:solidFill>
                                <a:srgbClr val="00B050"/>
                              </a:solidFill>
                              <a:latin typeface="Cambria Math" panose="02040503050406030204" pitchFamily="18" charset="0"/>
                            </a:rPr>
                            <m:t>𝑘</m:t>
                          </m:r>
                        </m:sub>
                      </m:sSub>
                    </m:oMath>
                  </m:oMathPara>
                </a14:m>
                <a:endParaRPr lang="en-US" dirty="0">
                  <a:solidFill>
                    <a:srgbClr val="00B050"/>
                  </a:solidFill>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7982044" y="3963319"/>
                <a:ext cx="306687" cy="276999"/>
              </a:xfrm>
              <a:prstGeom prst="rect">
                <a:avLst/>
              </a:prstGeom>
              <a:blipFill>
                <a:blip r:embed="rId16"/>
                <a:stretch>
                  <a:fillRect l="-15686" r="-5882"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8425763" y="3963319"/>
                <a:ext cx="307007"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r>
                            <a:rPr lang="en-GB" b="0" i="1" smtClean="0">
                              <a:solidFill>
                                <a:srgbClr val="0000FF"/>
                              </a:solidFill>
                              <a:latin typeface="Cambria Math" panose="02040503050406030204" pitchFamily="18" charset="0"/>
                            </a:rPr>
                            <m:t>𝐸</m:t>
                          </m:r>
                        </m:e>
                        <m:sub>
                          <m:r>
                            <a:rPr lang="en-GB" b="0" i="1" smtClean="0">
                              <a:solidFill>
                                <a:srgbClr val="0000FF"/>
                              </a:solidFill>
                              <a:latin typeface="Cambria Math" panose="02040503050406030204" pitchFamily="18" charset="0"/>
                            </a:rPr>
                            <m:t>𝑝</m:t>
                          </m:r>
                        </m:sub>
                      </m:sSub>
                    </m:oMath>
                  </m:oMathPara>
                </a14:m>
                <a:endParaRPr lang="en-US" dirty="0">
                  <a:solidFill>
                    <a:srgbClr val="0000FF"/>
                  </a:solidFill>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8425763" y="3963319"/>
                <a:ext cx="307007" cy="298415"/>
              </a:xfrm>
              <a:prstGeom prst="rect">
                <a:avLst/>
              </a:prstGeom>
              <a:blipFill>
                <a:blip r:embed="rId17"/>
                <a:stretch>
                  <a:fillRect l="-15686" r="-5882"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666162" y="4581128"/>
                <a:ext cx="2421560" cy="944746"/>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𝑚</m:t>
                        </m:r>
                      </m:sub>
                    </m:sSub>
                    <m:r>
                      <a:rPr lang="en-GB" b="0" i="1" smtClean="0">
                        <a:latin typeface="Cambria Math" panose="02040503050406030204" pitchFamily="18" charset="0"/>
                      </a:rPr>
                      <m:t>:</m:t>
                    </m:r>
                  </m:oMath>
                </a14:m>
                <a:r>
                  <a:rPr lang="en-US" dirty="0"/>
                  <a:t> Mechanical energy </a:t>
                </a:r>
              </a:p>
              <a:p>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𝑘</m:t>
                        </m:r>
                      </m:sub>
                    </m:sSub>
                  </m:oMath>
                </a14:m>
                <a:r>
                  <a:rPr lang="en-US" dirty="0"/>
                  <a:t>: kinetic energy</a:t>
                </a:r>
              </a:p>
              <a:p>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𝑝</m:t>
                        </m:r>
                      </m:sub>
                    </m:sSub>
                  </m:oMath>
                </a14:m>
                <a:r>
                  <a:rPr lang="en-US" dirty="0"/>
                  <a:t>: potential energy</a:t>
                </a:r>
              </a:p>
            </p:txBody>
          </p:sp>
        </mc:Choice>
        <mc:Fallback xmlns="">
          <p:sp>
            <p:nvSpPr>
              <p:cNvPr id="33" name="TextBox 32"/>
              <p:cNvSpPr txBox="1">
                <a:spLocks noRot="1" noChangeAspect="1" noMove="1" noResize="1" noEditPoints="1" noAdjustHandles="1" noChangeArrowheads="1" noChangeShapeType="1" noTextEdit="1"/>
              </p:cNvSpPr>
              <p:nvPr/>
            </p:nvSpPr>
            <p:spPr>
              <a:xfrm>
                <a:off x="666162" y="4581128"/>
                <a:ext cx="2421560" cy="944746"/>
              </a:xfrm>
              <a:prstGeom prst="rect">
                <a:avLst/>
              </a:prstGeom>
              <a:blipFill>
                <a:blip r:embed="rId18"/>
                <a:stretch>
                  <a:fillRect t="-3226" r="-1256" b="-7097"/>
                </a:stretch>
              </a:blipFill>
            </p:spPr>
            <p:txBody>
              <a:bodyPr/>
              <a:lstStyle/>
              <a:p>
                <a:r>
                  <a:rPr lang="en-US">
                    <a:noFill/>
                  </a:rPr>
                  <a:t> </a:t>
                </a:r>
              </a:p>
            </p:txBody>
          </p:sp>
        </mc:Fallback>
      </mc:AlternateContent>
      <p:sp>
        <p:nvSpPr>
          <p:cNvPr id="35" name="Rectangle 34"/>
          <p:cNvSpPr/>
          <p:nvPr/>
        </p:nvSpPr>
        <p:spPr>
          <a:xfrm>
            <a:off x="5525804" y="980728"/>
            <a:ext cx="3369958" cy="3600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p:nvPr/>
        </p:nvCxnSpPr>
        <p:spPr>
          <a:xfrm>
            <a:off x="7643800" y="2598528"/>
            <a:ext cx="91776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p:cNvSpPr txBox="1"/>
              <p:nvPr/>
            </p:nvSpPr>
            <p:spPr>
              <a:xfrm>
                <a:off x="8211750" y="2647945"/>
                <a:ext cx="1881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xmlns="">
          <p:sp>
            <p:nvSpPr>
              <p:cNvPr id="38" name="TextBox 37"/>
              <p:cNvSpPr txBox="1">
                <a:spLocks noRot="1" noChangeAspect="1" noMove="1" noResize="1" noEditPoints="1" noAdjustHandles="1" noChangeArrowheads="1" noChangeShapeType="1" noTextEdit="1"/>
              </p:cNvSpPr>
              <p:nvPr/>
            </p:nvSpPr>
            <p:spPr>
              <a:xfrm>
                <a:off x="8211750" y="2647945"/>
                <a:ext cx="188128" cy="276999"/>
              </a:xfrm>
              <a:prstGeom prst="rect">
                <a:avLst/>
              </a:prstGeom>
              <a:blipFill>
                <a:blip r:embed="rId19"/>
                <a:stretch>
                  <a:fillRect l="-16129" r="-12903"/>
                </a:stretch>
              </a:blipFill>
            </p:spPr>
            <p:txBody>
              <a:bodyPr/>
              <a:lstStyle/>
              <a:p>
                <a:r>
                  <a:rPr lang="en-US">
                    <a:noFill/>
                  </a:rPr>
                  <a:t> </a:t>
                </a:r>
              </a:p>
            </p:txBody>
          </p:sp>
        </mc:Fallback>
      </mc:AlternateContent>
      <p:cxnSp>
        <p:nvCxnSpPr>
          <p:cNvPr id="39" name="Straight Connector 38"/>
          <p:cNvCxnSpPr/>
          <p:nvPr/>
        </p:nvCxnSpPr>
        <p:spPr>
          <a:xfrm>
            <a:off x="5508104" y="2598528"/>
            <a:ext cx="305346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0503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162" y="0"/>
            <a:ext cx="8229600" cy="1143000"/>
          </a:xfrm>
        </p:spPr>
        <p:txBody>
          <a:bodyPr/>
          <a:lstStyle/>
          <a:p>
            <a:r>
              <a:rPr lang="en-GB" sz="3600" dirty="0"/>
              <a:t>Energy involved in SHM</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22</a:t>
            </a:fld>
            <a:endParaRPr lang="en-US" altLang="zh-CN"/>
          </a:p>
        </p:txBody>
      </p:sp>
      <p:pic>
        <p:nvPicPr>
          <p:cNvPr id="3" name="Picture 2"/>
          <p:cNvPicPr>
            <a:picLocks noChangeAspect="1"/>
          </p:cNvPicPr>
          <p:nvPr/>
        </p:nvPicPr>
        <p:blipFill>
          <a:blip r:embed="rId2"/>
          <a:stretch>
            <a:fillRect/>
          </a:stretch>
        </p:blipFill>
        <p:spPr>
          <a:xfrm>
            <a:off x="221365" y="1128152"/>
            <a:ext cx="8922635" cy="2722984"/>
          </a:xfrm>
          <a:prstGeom prst="rect">
            <a:avLst/>
          </a:prstGeom>
        </p:spPr>
      </p:pic>
      <mc:AlternateContent xmlns:mc="http://schemas.openxmlformats.org/markup-compatibility/2006" xmlns:a14="http://schemas.microsoft.com/office/drawing/2010/main">
        <mc:Choice Requires="a14">
          <p:sp>
            <p:nvSpPr>
              <p:cNvPr id="11" name="TextBox 10"/>
              <p:cNvSpPr txBox="1"/>
              <p:nvPr/>
            </p:nvSpPr>
            <p:spPr>
              <a:xfrm>
                <a:off x="395536" y="4005064"/>
                <a:ext cx="367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993300"/>
                              </a:solidFill>
                              <a:latin typeface="Cambria Math" panose="02040503050406030204" pitchFamily="18" charset="0"/>
                            </a:rPr>
                          </m:ctrlPr>
                        </m:sSubPr>
                        <m:e>
                          <m:r>
                            <a:rPr lang="en-GB" b="0" i="1" smtClean="0">
                              <a:solidFill>
                                <a:srgbClr val="993300"/>
                              </a:solidFill>
                              <a:latin typeface="Cambria Math" panose="02040503050406030204" pitchFamily="18" charset="0"/>
                            </a:rPr>
                            <m:t>𝐸</m:t>
                          </m:r>
                        </m:e>
                        <m:sub>
                          <m:r>
                            <a:rPr lang="en-GB" b="0" i="1" smtClean="0">
                              <a:solidFill>
                                <a:srgbClr val="993300"/>
                              </a:solidFill>
                              <a:latin typeface="Cambria Math" panose="02040503050406030204" pitchFamily="18" charset="0"/>
                            </a:rPr>
                            <m:t>𝑚</m:t>
                          </m:r>
                        </m:sub>
                      </m:sSub>
                    </m:oMath>
                  </m:oMathPara>
                </a14:m>
                <a:endParaRPr lang="en-US" dirty="0">
                  <a:solidFill>
                    <a:srgbClr val="99330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395536" y="4005064"/>
                <a:ext cx="367024" cy="276999"/>
              </a:xfrm>
              <a:prstGeom prst="rect">
                <a:avLst/>
              </a:prstGeom>
              <a:blipFill>
                <a:blip r:embed="rId3"/>
                <a:stretch>
                  <a:fillRect l="-13333" r="-1667"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899592" y="4005063"/>
                <a:ext cx="3066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B050"/>
                              </a:solidFill>
                              <a:latin typeface="Cambria Math" panose="02040503050406030204" pitchFamily="18" charset="0"/>
                            </a:rPr>
                          </m:ctrlPr>
                        </m:sSubPr>
                        <m:e>
                          <m:r>
                            <a:rPr lang="en-GB" b="0" i="1" smtClean="0">
                              <a:solidFill>
                                <a:srgbClr val="00B050"/>
                              </a:solidFill>
                              <a:latin typeface="Cambria Math" panose="02040503050406030204" pitchFamily="18" charset="0"/>
                            </a:rPr>
                            <m:t>𝐸</m:t>
                          </m:r>
                        </m:e>
                        <m:sub>
                          <m:r>
                            <a:rPr lang="en-GB" b="0" i="1" smtClean="0">
                              <a:solidFill>
                                <a:srgbClr val="00B050"/>
                              </a:solidFill>
                              <a:latin typeface="Cambria Math" panose="02040503050406030204" pitchFamily="18" charset="0"/>
                            </a:rPr>
                            <m:t>𝑘</m:t>
                          </m:r>
                        </m:sub>
                      </m:sSub>
                    </m:oMath>
                  </m:oMathPara>
                </a14:m>
                <a:endParaRPr lang="en-US" dirty="0">
                  <a:solidFill>
                    <a:srgbClr val="00B050"/>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899592" y="4005063"/>
                <a:ext cx="306687" cy="276999"/>
              </a:xfrm>
              <a:prstGeom prst="rect">
                <a:avLst/>
              </a:prstGeom>
              <a:blipFill>
                <a:blip r:embed="rId4"/>
                <a:stretch>
                  <a:fillRect l="-18000" r="-8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1343311" y="4005063"/>
                <a:ext cx="307007"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r>
                            <a:rPr lang="en-GB" b="0" i="1" smtClean="0">
                              <a:solidFill>
                                <a:srgbClr val="0000FF"/>
                              </a:solidFill>
                              <a:latin typeface="Cambria Math" panose="02040503050406030204" pitchFamily="18" charset="0"/>
                            </a:rPr>
                            <m:t>𝐸</m:t>
                          </m:r>
                        </m:e>
                        <m:sub>
                          <m:r>
                            <a:rPr lang="en-GB" b="0" i="1" smtClean="0">
                              <a:solidFill>
                                <a:srgbClr val="0000FF"/>
                              </a:solidFill>
                              <a:latin typeface="Cambria Math" panose="02040503050406030204" pitchFamily="18" charset="0"/>
                            </a:rPr>
                            <m:t>𝑝</m:t>
                          </m:r>
                        </m:sub>
                      </m:sSub>
                    </m:oMath>
                  </m:oMathPara>
                </a14:m>
                <a:endParaRPr lang="en-US" dirty="0">
                  <a:solidFill>
                    <a:srgbClr val="0000FF"/>
                  </a:solidFill>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1343311" y="4005063"/>
                <a:ext cx="307007" cy="298415"/>
              </a:xfrm>
              <a:prstGeom prst="rect">
                <a:avLst/>
              </a:prstGeom>
              <a:blipFill>
                <a:blip r:embed="rId5"/>
                <a:stretch>
                  <a:fillRect l="-15686" r="-5882"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2309106" y="4005065"/>
                <a:ext cx="367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993300"/>
                              </a:solidFill>
                              <a:latin typeface="Cambria Math" panose="02040503050406030204" pitchFamily="18" charset="0"/>
                            </a:rPr>
                          </m:ctrlPr>
                        </m:sSubPr>
                        <m:e>
                          <m:r>
                            <a:rPr lang="en-GB" b="0" i="1" smtClean="0">
                              <a:solidFill>
                                <a:srgbClr val="993300"/>
                              </a:solidFill>
                              <a:latin typeface="Cambria Math" panose="02040503050406030204" pitchFamily="18" charset="0"/>
                            </a:rPr>
                            <m:t>𝐸</m:t>
                          </m:r>
                        </m:e>
                        <m:sub>
                          <m:r>
                            <a:rPr lang="en-GB" b="0" i="1" smtClean="0">
                              <a:solidFill>
                                <a:srgbClr val="993300"/>
                              </a:solidFill>
                              <a:latin typeface="Cambria Math" panose="02040503050406030204" pitchFamily="18" charset="0"/>
                            </a:rPr>
                            <m:t>𝑚</m:t>
                          </m:r>
                        </m:sub>
                      </m:sSub>
                    </m:oMath>
                  </m:oMathPara>
                </a14:m>
                <a:endParaRPr lang="en-US" dirty="0">
                  <a:solidFill>
                    <a:srgbClr val="993300"/>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2309106" y="4005065"/>
                <a:ext cx="367024" cy="276999"/>
              </a:xfrm>
              <a:prstGeom prst="rect">
                <a:avLst/>
              </a:prstGeom>
              <a:blipFill>
                <a:blip r:embed="rId6"/>
                <a:stretch>
                  <a:fillRect l="-13333" r="-1667"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2813162" y="4005064"/>
                <a:ext cx="3066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B050"/>
                              </a:solidFill>
                              <a:latin typeface="Cambria Math" panose="02040503050406030204" pitchFamily="18" charset="0"/>
                            </a:rPr>
                          </m:ctrlPr>
                        </m:sSubPr>
                        <m:e>
                          <m:r>
                            <a:rPr lang="en-GB" b="0" i="1" smtClean="0">
                              <a:solidFill>
                                <a:srgbClr val="00B050"/>
                              </a:solidFill>
                              <a:latin typeface="Cambria Math" panose="02040503050406030204" pitchFamily="18" charset="0"/>
                            </a:rPr>
                            <m:t>𝐸</m:t>
                          </m:r>
                        </m:e>
                        <m:sub>
                          <m:r>
                            <a:rPr lang="en-GB" b="0" i="1" smtClean="0">
                              <a:solidFill>
                                <a:srgbClr val="00B050"/>
                              </a:solidFill>
                              <a:latin typeface="Cambria Math" panose="02040503050406030204" pitchFamily="18" charset="0"/>
                            </a:rPr>
                            <m:t>𝑘</m:t>
                          </m:r>
                        </m:sub>
                      </m:sSub>
                    </m:oMath>
                  </m:oMathPara>
                </a14:m>
                <a:endParaRPr lang="en-US" dirty="0">
                  <a:solidFill>
                    <a:srgbClr val="00B050"/>
                  </a:solidFill>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2813162" y="4005064"/>
                <a:ext cx="306687" cy="276999"/>
              </a:xfrm>
              <a:prstGeom prst="rect">
                <a:avLst/>
              </a:prstGeom>
              <a:blipFill>
                <a:blip r:embed="rId7"/>
                <a:stretch>
                  <a:fillRect l="-15686" r="-5882"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3256881" y="4005064"/>
                <a:ext cx="307007"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r>
                            <a:rPr lang="en-GB" b="0" i="1" smtClean="0">
                              <a:solidFill>
                                <a:srgbClr val="0000FF"/>
                              </a:solidFill>
                              <a:latin typeface="Cambria Math" panose="02040503050406030204" pitchFamily="18" charset="0"/>
                            </a:rPr>
                            <m:t>𝐸</m:t>
                          </m:r>
                        </m:e>
                        <m:sub>
                          <m:r>
                            <a:rPr lang="en-GB" b="0" i="1" smtClean="0">
                              <a:solidFill>
                                <a:srgbClr val="0000FF"/>
                              </a:solidFill>
                              <a:latin typeface="Cambria Math" panose="02040503050406030204" pitchFamily="18" charset="0"/>
                            </a:rPr>
                            <m:t>𝑝</m:t>
                          </m:r>
                        </m:sub>
                      </m:sSub>
                    </m:oMath>
                  </m:oMathPara>
                </a14:m>
                <a:endParaRPr lang="en-US" dirty="0">
                  <a:solidFill>
                    <a:srgbClr val="0000FF"/>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3256881" y="4005064"/>
                <a:ext cx="307007" cy="298415"/>
              </a:xfrm>
              <a:prstGeom prst="rect">
                <a:avLst/>
              </a:prstGeom>
              <a:blipFill>
                <a:blip r:embed="rId8"/>
                <a:stretch>
                  <a:fillRect l="-15686" r="-5882"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4109306" y="4005065"/>
                <a:ext cx="367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993300"/>
                              </a:solidFill>
                              <a:latin typeface="Cambria Math" panose="02040503050406030204" pitchFamily="18" charset="0"/>
                            </a:rPr>
                          </m:ctrlPr>
                        </m:sSubPr>
                        <m:e>
                          <m:r>
                            <a:rPr lang="en-GB" b="0" i="1" smtClean="0">
                              <a:solidFill>
                                <a:srgbClr val="993300"/>
                              </a:solidFill>
                              <a:latin typeface="Cambria Math" panose="02040503050406030204" pitchFamily="18" charset="0"/>
                            </a:rPr>
                            <m:t>𝐸</m:t>
                          </m:r>
                        </m:e>
                        <m:sub>
                          <m:r>
                            <a:rPr lang="en-GB" b="0" i="1" smtClean="0">
                              <a:solidFill>
                                <a:srgbClr val="993300"/>
                              </a:solidFill>
                              <a:latin typeface="Cambria Math" panose="02040503050406030204" pitchFamily="18" charset="0"/>
                            </a:rPr>
                            <m:t>𝑚</m:t>
                          </m:r>
                        </m:sub>
                      </m:sSub>
                    </m:oMath>
                  </m:oMathPara>
                </a14:m>
                <a:endParaRPr lang="en-US" dirty="0">
                  <a:solidFill>
                    <a:srgbClr val="993300"/>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4109306" y="4005065"/>
                <a:ext cx="367024" cy="276999"/>
              </a:xfrm>
              <a:prstGeom prst="rect">
                <a:avLst/>
              </a:prstGeom>
              <a:blipFill>
                <a:blip r:embed="rId9"/>
                <a:stretch>
                  <a:fillRect l="-11667" r="-3333"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4613362" y="4005064"/>
                <a:ext cx="3066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B050"/>
                              </a:solidFill>
                              <a:latin typeface="Cambria Math" panose="02040503050406030204" pitchFamily="18" charset="0"/>
                            </a:rPr>
                          </m:ctrlPr>
                        </m:sSubPr>
                        <m:e>
                          <m:r>
                            <a:rPr lang="en-GB" b="0" i="1" smtClean="0">
                              <a:solidFill>
                                <a:srgbClr val="00B050"/>
                              </a:solidFill>
                              <a:latin typeface="Cambria Math" panose="02040503050406030204" pitchFamily="18" charset="0"/>
                            </a:rPr>
                            <m:t>𝐸</m:t>
                          </m:r>
                        </m:e>
                        <m:sub>
                          <m:r>
                            <a:rPr lang="en-GB" b="0" i="1" smtClean="0">
                              <a:solidFill>
                                <a:srgbClr val="00B050"/>
                              </a:solidFill>
                              <a:latin typeface="Cambria Math" panose="02040503050406030204" pitchFamily="18" charset="0"/>
                            </a:rPr>
                            <m:t>𝑘</m:t>
                          </m:r>
                        </m:sub>
                      </m:sSub>
                    </m:oMath>
                  </m:oMathPara>
                </a14:m>
                <a:endParaRPr lang="en-US" dirty="0">
                  <a:solidFill>
                    <a:srgbClr val="00B050"/>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4613362" y="4005064"/>
                <a:ext cx="306687" cy="276999"/>
              </a:xfrm>
              <a:prstGeom prst="rect">
                <a:avLst/>
              </a:prstGeom>
              <a:blipFill>
                <a:blip r:embed="rId10"/>
                <a:stretch>
                  <a:fillRect l="-18000" r="-8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5057081" y="4005064"/>
                <a:ext cx="307007"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r>
                            <a:rPr lang="en-GB" b="0" i="1" smtClean="0">
                              <a:solidFill>
                                <a:srgbClr val="0000FF"/>
                              </a:solidFill>
                              <a:latin typeface="Cambria Math" panose="02040503050406030204" pitchFamily="18" charset="0"/>
                            </a:rPr>
                            <m:t>𝐸</m:t>
                          </m:r>
                        </m:e>
                        <m:sub>
                          <m:r>
                            <a:rPr lang="en-GB" b="0" i="1" smtClean="0">
                              <a:solidFill>
                                <a:srgbClr val="0000FF"/>
                              </a:solidFill>
                              <a:latin typeface="Cambria Math" panose="02040503050406030204" pitchFamily="18" charset="0"/>
                            </a:rPr>
                            <m:t>𝑝</m:t>
                          </m:r>
                        </m:sub>
                      </m:sSub>
                    </m:oMath>
                  </m:oMathPara>
                </a14:m>
                <a:endParaRPr lang="en-US" dirty="0">
                  <a:solidFill>
                    <a:srgbClr val="0000FF"/>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5057081" y="4005064"/>
                <a:ext cx="307007" cy="298415"/>
              </a:xfrm>
              <a:prstGeom prst="rect">
                <a:avLst/>
              </a:prstGeom>
              <a:blipFill>
                <a:blip r:embed="rId11"/>
                <a:stretch>
                  <a:fillRect l="-18000" r="-8000"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5765490" y="4005065"/>
                <a:ext cx="367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993300"/>
                              </a:solidFill>
                              <a:latin typeface="Cambria Math" panose="02040503050406030204" pitchFamily="18" charset="0"/>
                            </a:rPr>
                          </m:ctrlPr>
                        </m:sSubPr>
                        <m:e>
                          <m:r>
                            <a:rPr lang="en-GB" b="0" i="1" smtClean="0">
                              <a:solidFill>
                                <a:srgbClr val="993300"/>
                              </a:solidFill>
                              <a:latin typeface="Cambria Math" panose="02040503050406030204" pitchFamily="18" charset="0"/>
                            </a:rPr>
                            <m:t>𝐸</m:t>
                          </m:r>
                        </m:e>
                        <m:sub>
                          <m:r>
                            <a:rPr lang="en-GB" b="0" i="1" smtClean="0">
                              <a:solidFill>
                                <a:srgbClr val="993300"/>
                              </a:solidFill>
                              <a:latin typeface="Cambria Math" panose="02040503050406030204" pitchFamily="18" charset="0"/>
                            </a:rPr>
                            <m:t>𝑚</m:t>
                          </m:r>
                        </m:sub>
                      </m:sSub>
                    </m:oMath>
                  </m:oMathPara>
                </a14:m>
                <a:endParaRPr lang="en-US" dirty="0">
                  <a:solidFill>
                    <a:srgbClr val="993300"/>
                  </a:solidFill>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5765490" y="4005065"/>
                <a:ext cx="367024" cy="276999"/>
              </a:xfrm>
              <a:prstGeom prst="rect">
                <a:avLst/>
              </a:prstGeom>
              <a:blipFill>
                <a:blip r:embed="rId12"/>
                <a:stretch>
                  <a:fillRect l="-13333" r="-1667"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6269546" y="4005064"/>
                <a:ext cx="3066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B050"/>
                              </a:solidFill>
                              <a:latin typeface="Cambria Math" panose="02040503050406030204" pitchFamily="18" charset="0"/>
                            </a:rPr>
                          </m:ctrlPr>
                        </m:sSubPr>
                        <m:e>
                          <m:r>
                            <a:rPr lang="en-GB" b="0" i="1" smtClean="0">
                              <a:solidFill>
                                <a:srgbClr val="00B050"/>
                              </a:solidFill>
                              <a:latin typeface="Cambria Math" panose="02040503050406030204" pitchFamily="18" charset="0"/>
                            </a:rPr>
                            <m:t>𝐸</m:t>
                          </m:r>
                        </m:e>
                        <m:sub>
                          <m:r>
                            <a:rPr lang="en-GB" b="0" i="1" smtClean="0">
                              <a:solidFill>
                                <a:srgbClr val="00B050"/>
                              </a:solidFill>
                              <a:latin typeface="Cambria Math" panose="02040503050406030204" pitchFamily="18" charset="0"/>
                            </a:rPr>
                            <m:t>𝑘</m:t>
                          </m:r>
                        </m:sub>
                      </m:sSub>
                    </m:oMath>
                  </m:oMathPara>
                </a14:m>
                <a:endParaRPr lang="en-US" dirty="0">
                  <a:solidFill>
                    <a:srgbClr val="00B050"/>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6269546" y="4005064"/>
                <a:ext cx="306687" cy="276999"/>
              </a:xfrm>
              <a:prstGeom prst="rect">
                <a:avLst/>
              </a:prstGeom>
              <a:blipFill>
                <a:blip r:embed="rId13"/>
                <a:stretch>
                  <a:fillRect l="-15686" r="-5882"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6713265" y="4005064"/>
                <a:ext cx="307007"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r>
                            <a:rPr lang="en-GB" b="0" i="1" smtClean="0">
                              <a:solidFill>
                                <a:srgbClr val="0000FF"/>
                              </a:solidFill>
                              <a:latin typeface="Cambria Math" panose="02040503050406030204" pitchFamily="18" charset="0"/>
                            </a:rPr>
                            <m:t>𝐸</m:t>
                          </m:r>
                        </m:e>
                        <m:sub>
                          <m:r>
                            <a:rPr lang="en-GB" b="0" i="1" smtClean="0">
                              <a:solidFill>
                                <a:srgbClr val="0000FF"/>
                              </a:solidFill>
                              <a:latin typeface="Cambria Math" panose="02040503050406030204" pitchFamily="18" charset="0"/>
                            </a:rPr>
                            <m:t>𝑝</m:t>
                          </m:r>
                        </m:sub>
                      </m:sSub>
                    </m:oMath>
                  </m:oMathPara>
                </a14:m>
                <a:endParaRPr lang="en-US" dirty="0">
                  <a:solidFill>
                    <a:srgbClr val="0000FF"/>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6713265" y="4005064"/>
                <a:ext cx="307007" cy="298415"/>
              </a:xfrm>
              <a:prstGeom prst="rect">
                <a:avLst/>
              </a:prstGeom>
              <a:blipFill>
                <a:blip r:embed="rId14"/>
                <a:stretch>
                  <a:fillRect l="-15686" r="-5882"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7477988" y="3963320"/>
                <a:ext cx="367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993300"/>
                              </a:solidFill>
                              <a:latin typeface="Cambria Math" panose="02040503050406030204" pitchFamily="18" charset="0"/>
                            </a:rPr>
                          </m:ctrlPr>
                        </m:sSubPr>
                        <m:e>
                          <m:r>
                            <a:rPr lang="en-GB" b="0" i="1" smtClean="0">
                              <a:solidFill>
                                <a:srgbClr val="993300"/>
                              </a:solidFill>
                              <a:latin typeface="Cambria Math" panose="02040503050406030204" pitchFamily="18" charset="0"/>
                            </a:rPr>
                            <m:t>𝐸</m:t>
                          </m:r>
                        </m:e>
                        <m:sub>
                          <m:r>
                            <a:rPr lang="en-GB" b="0" i="1" smtClean="0">
                              <a:solidFill>
                                <a:srgbClr val="993300"/>
                              </a:solidFill>
                              <a:latin typeface="Cambria Math" panose="02040503050406030204" pitchFamily="18" charset="0"/>
                            </a:rPr>
                            <m:t>𝑚</m:t>
                          </m:r>
                        </m:sub>
                      </m:sSub>
                    </m:oMath>
                  </m:oMathPara>
                </a14:m>
                <a:endParaRPr lang="en-US" dirty="0">
                  <a:solidFill>
                    <a:srgbClr val="993300"/>
                  </a:solidFill>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7477988" y="3963320"/>
                <a:ext cx="367024" cy="276999"/>
              </a:xfrm>
              <a:prstGeom prst="rect">
                <a:avLst/>
              </a:prstGeom>
              <a:blipFill>
                <a:blip r:embed="rId15"/>
                <a:stretch>
                  <a:fillRect l="-13333" r="-1667"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7982044" y="3963319"/>
                <a:ext cx="3066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B050"/>
                              </a:solidFill>
                              <a:latin typeface="Cambria Math" panose="02040503050406030204" pitchFamily="18" charset="0"/>
                            </a:rPr>
                          </m:ctrlPr>
                        </m:sSubPr>
                        <m:e>
                          <m:r>
                            <a:rPr lang="en-GB" b="0" i="1" smtClean="0">
                              <a:solidFill>
                                <a:srgbClr val="00B050"/>
                              </a:solidFill>
                              <a:latin typeface="Cambria Math" panose="02040503050406030204" pitchFamily="18" charset="0"/>
                            </a:rPr>
                            <m:t>𝐸</m:t>
                          </m:r>
                        </m:e>
                        <m:sub>
                          <m:r>
                            <a:rPr lang="en-GB" b="0" i="1" smtClean="0">
                              <a:solidFill>
                                <a:srgbClr val="00B050"/>
                              </a:solidFill>
                              <a:latin typeface="Cambria Math" panose="02040503050406030204" pitchFamily="18" charset="0"/>
                            </a:rPr>
                            <m:t>𝑘</m:t>
                          </m:r>
                        </m:sub>
                      </m:sSub>
                    </m:oMath>
                  </m:oMathPara>
                </a14:m>
                <a:endParaRPr lang="en-US" dirty="0">
                  <a:solidFill>
                    <a:srgbClr val="00B050"/>
                  </a:solidFill>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7982044" y="3963319"/>
                <a:ext cx="306687" cy="276999"/>
              </a:xfrm>
              <a:prstGeom prst="rect">
                <a:avLst/>
              </a:prstGeom>
              <a:blipFill>
                <a:blip r:embed="rId16"/>
                <a:stretch>
                  <a:fillRect l="-15686" r="-5882"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8425763" y="3963319"/>
                <a:ext cx="307007"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r>
                            <a:rPr lang="en-GB" b="0" i="1" smtClean="0">
                              <a:solidFill>
                                <a:srgbClr val="0000FF"/>
                              </a:solidFill>
                              <a:latin typeface="Cambria Math" panose="02040503050406030204" pitchFamily="18" charset="0"/>
                            </a:rPr>
                            <m:t>𝐸</m:t>
                          </m:r>
                        </m:e>
                        <m:sub>
                          <m:r>
                            <a:rPr lang="en-GB" b="0" i="1" smtClean="0">
                              <a:solidFill>
                                <a:srgbClr val="0000FF"/>
                              </a:solidFill>
                              <a:latin typeface="Cambria Math" panose="02040503050406030204" pitchFamily="18" charset="0"/>
                            </a:rPr>
                            <m:t>𝑝</m:t>
                          </m:r>
                        </m:sub>
                      </m:sSub>
                    </m:oMath>
                  </m:oMathPara>
                </a14:m>
                <a:endParaRPr lang="en-US" dirty="0">
                  <a:solidFill>
                    <a:srgbClr val="0000FF"/>
                  </a:solidFill>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8425763" y="3963319"/>
                <a:ext cx="307007" cy="298415"/>
              </a:xfrm>
              <a:prstGeom prst="rect">
                <a:avLst/>
              </a:prstGeom>
              <a:blipFill>
                <a:blip r:embed="rId17"/>
                <a:stretch>
                  <a:fillRect l="-15686" r="-5882"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666162" y="4581128"/>
                <a:ext cx="2421560" cy="944746"/>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𝑚</m:t>
                        </m:r>
                      </m:sub>
                    </m:sSub>
                    <m:r>
                      <a:rPr lang="en-GB" b="0" i="1" smtClean="0">
                        <a:latin typeface="Cambria Math" panose="02040503050406030204" pitchFamily="18" charset="0"/>
                      </a:rPr>
                      <m:t>:</m:t>
                    </m:r>
                  </m:oMath>
                </a14:m>
                <a:r>
                  <a:rPr lang="en-US" dirty="0"/>
                  <a:t> Mechanical energy </a:t>
                </a:r>
              </a:p>
              <a:p>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𝑘</m:t>
                        </m:r>
                      </m:sub>
                    </m:sSub>
                  </m:oMath>
                </a14:m>
                <a:r>
                  <a:rPr lang="en-US" dirty="0"/>
                  <a:t>: kinetic energy</a:t>
                </a:r>
              </a:p>
              <a:p>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𝑝</m:t>
                        </m:r>
                      </m:sub>
                    </m:sSub>
                  </m:oMath>
                </a14:m>
                <a:r>
                  <a:rPr lang="en-US" dirty="0"/>
                  <a:t>: potential energy</a:t>
                </a:r>
              </a:p>
            </p:txBody>
          </p:sp>
        </mc:Choice>
        <mc:Fallback xmlns="">
          <p:sp>
            <p:nvSpPr>
              <p:cNvPr id="33" name="TextBox 32"/>
              <p:cNvSpPr txBox="1">
                <a:spLocks noRot="1" noChangeAspect="1" noMove="1" noResize="1" noEditPoints="1" noAdjustHandles="1" noChangeArrowheads="1" noChangeShapeType="1" noTextEdit="1"/>
              </p:cNvSpPr>
              <p:nvPr/>
            </p:nvSpPr>
            <p:spPr>
              <a:xfrm>
                <a:off x="666162" y="4581128"/>
                <a:ext cx="2421560" cy="944746"/>
              </a:xfrm>
              <a:prstGeom prst="rect">
                <a:avLst/>
              </a:prstGeom>
              <a:blipFill>
                <a:blip r:embed="rId18"/>
                <a:stretch>
                  <a:fillRect t="-3226" r="-1256" b="-7097"/>
                </a:stretch>
              </a:blipFill>
            </p:spPr>
            <p:txBody>
              <a:bodyPr/>
              <a:lstStyle/>
              <a:p>
                <a:r>
                  <a:rPr lang="en-US">
                    <a:noFill/>
                  </a:rPr>
                  <a:t> </a:t>
                </a:r>
              </a:p>
            </p:txBody>
          </p:sp>
        </mc:Fallback>
      </mc:AlternateContent>
      <p:sp>
        <p:nvSpPr>
          <p:cNvPr id="35" name="Rectangle 34"/>
          <p:cNvSpPr/>
          <p:nvPr/>
        </p:nvSpPr>
        <p:spPr>
          <a:xfrm>
            <a:off x="7236296" y="980728"/>
            <a:ext cx="1659466" cy="3600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p:cNvCxnSpPr/>
          <p:nvPr/>
        </p:nvCxnSpPr>
        <p:spPr>
          <a:xfrm>
            <a:off x="7661500" y="2564904"/>
            <a:ext cx="91776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TextBox 36"/>
              <p:cNvSpPr txBox="1"/>
              <p:nvPr/>
            </p:nvSpPr>
            <p:spPr>
              <a:xfrm>
                <a:off x="8229450" y="2614321"/>
                <a:ext cx="1881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xmlns="">
          <p:sp>
            <p:nvSpPr>
              <p:cNvPr id="37" name="TextBox 36"/>
              <p:cNvSpPr txBox="1">
                <a:spLocks noRot="1" noChangeAspect="1" noMove="1" noResize="1" noEditPoints="1" noAdjustHandles="1" noChangeArrowheads="1" noChangeShapeType="1" noTextEdit="1"/>
              </p:cNvSpPr>
              <p:nvPr/>
            </p:nvSpPr>
            <p:spPr>
              <a:xfrm>
                <a:off x="8229450" y="2614321"/>
                <a:ext cx="188128" cy="276999"/>
              </a:xfrm>
              <a:prstGeom prst="rect">
                <a:avLst/>
              </a:prstGeom>
              <a:blipFill>
                <a:blip r:embed="rId19"/>
                <a:stretch>
                  <a:fillRect l="-16129" r="-12903" b="-2222"/>
                </a:stretch>
              </a:blipFill>
            </p:spPr>
            <p:txBody>
              <a:bodyPr/>
              <a:lstStyle/>
              <a:p>
                <a:r>
                  <a:rPr lang="en-US">
                    <a:noFill/>
                  </a:rPr>
                  <a:t> </a:t>
                </a:r>
              </a:p>
            </p:txBody>
          </p:sp>
        </mc:Fallback>
      </mc:AlternateContent>
    </p:spTree>
    <p:extLst>
      <p:ext uri="{BB962C8B-B14F-4D97-AF65-F5344CB8AC3E}">
        <p14:creationId xmlns:p14="http://schemas.microsoft.com/office/powerpoint/2010/main" val="23117320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162" y="0"/>
            <a:ext cx="8229600" cy="1143000"/>
          </a:xfrm>
        </p:spPr>
        <p:txBody>
          <a:bodyPr/>
          <a:lstStyle/>
          <a:p>
            <a:r>
              <a:rPr lang="en-GB" sz="3600" dirty="0"/>
              <a:t>Energy involved in SHM</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23</a:t>
            </a:fld>
            <a:endParaRPr lang="en-US" altLang="zh-CN"/>
          </a:p>
        </p:txBody>
      </p:sp>
      <p:pic>
        <p:nvPicPr>
          <p:cNvPr id="3" name="Picture 2"/>
          <p:cNvPicPr>
            <a:picLocks noChangeAspect="1"/>
          </p:cNvPicPr>
          <p:nvPr/>
        </p:nvPicPr>
        <p:blipFill>
          <a:blip r:embed="rId2"/>
          <a:stretch>
            <a:fillRect/>
          </a:stretch>
        </p:blipFill>
        <p:spPr>
          <a:xfrm>
            <a:off x="221365" y="1128152"/>
            <a:ext cx="8922635" cy="2722984"/>
          </a:xfrm>
          <a:prstGeom prst="rect">
            <a:avLst/>
          </a:prstGeom>
        </p:spPr>
      </p:pic>
      <mc:AlternateContent xmlns:mc="http://schemas.openxmlformats.org/markup-compatibility/2006" xmlns:a14="http://schemas.microsoft.com/office/drawing/2010/main">
        <mc:Choice Requires="a14">
          <p:sp>
            <p:nvSpPr>
              <p:cNvPr id="11" name="TextBox 10"/>
              <p:cNvSpPr txBox="1"/>
              <p:nvPr/>
            </p:nvSpPr>
            <p:spPr>
              <a:xfrm>
                <a:off x="395536" y="4005064"/>
                <a:ext cx="367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993300"/>
                              </a:solidFill>
                              <a:latin typeface="Cambria Math" panose="02040503050406030204" pitchFamily="18" charset="0"/>
                            </a:rPr>
                          </m:ctrlPr>
                        </m:sSubPr>
                        <m:e>
                          <m:r>
                            <a:rPr lang="en-GB" b="0" i="1" smtClean="0">
                              <a:solidFill>
                                <a:srgbClr val="993300"/>
                              </a:solidFill>
                              <a:latin typeface="Cambria Math" panose="02040503050406030204" pitchFamily="18" charset="0"/>
                            </a:rPr>
                            <m:t>𝐸</m:t>
                          </m:r>
                        </m:e>
                        <m:sub>
                          <m:r>
                            <a:rPr lang="en-GB" b="0" i="1" smtClean="0">
                              <a:solidFill>
                                <a:srgbClr val="993300"/>
                              </a:solidFill>
                              <a:latin typeface="Cambria Math" panose="02040503050406030204" pitchFamily="18" charset="0"/>
                            </a:rPr>
                            <m:t>𝑚</m:t>
                          </m:r>
                        </m:sub>
                      </m:sSub>
                    </m:oMath>
                  </m:oMathPara>
                </a14:m>
                <a:endParaRPr lang="en-US" dirty="0">
                  <a:solidFill>
                    <a:srgbClr val="99330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395536" y="4005064"/>
                <a:ext cx="367024" cy="276999"/>
              </a:xfrm>
              <a:prstGeom prst="rect">
                <a:avLst/>
              </a:prstGeom>
              <a:blipFill>
                <a:blip r:embed="rId3"/>
                <a:stretch>
                  <a:fillRect l="-13333" r="-1667"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899592" y="4005063"/>
                <a:ext cx="3066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B050"/>
                              </a:solidFill>
                              <a:latin typeface="Cambria Math" panose="02040503050406030204" pitchFamily="18" charset="0"/>
                            </a:rPr>
                          </m:ctrlPr>
                        </m:sSubPr>
                        <m:e>
                          <m:r>
                            <a:rPr lang="en-GB" b="0" i="1" smtClean="0">
                              <a:solidFill>
                                <a:srgbClr val="00B050"/>
                              </a:solidFill>
                              <a:latin typeface="Cambria Math" panose="02040503050406030204" pitchFamily="18" charset="0"/>
                            </a:rPr>
                            <m:t>𝐸</m:t>
                          </m:r>
                        </m:e>
                        <m:sub>
                          <m:r>
                            <a:rPr lang="en-GB" b="0" i="1" smtClean="0">
                              <a:solidFill>
                                <a:srgbClr val="00B050"/>
                              </a:solidFill>
                              <a:latin typeface="Cambria Math" panose="02040503050406030204" pitchFamily="18" charset="0"/>
                            </a:rPr>
                            <m:t>𝑘</m:t>
                          </m:r>
                        </m:sub>
                      </m:sSub>
                    </m:oMath>
                  </m:oMathPara>
                </a14:m>
                <a:endParaRPr lang="en-US" dirty="0">
                  <a:solidFill>
                    <a:srgbClr val="00B050"/>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899592" y="4005063"/>
                <a:ext cx="306687" cy="276999"/>
              </a:xfrm>
              <a:prstGeom prst="rect">
                <a:avLst/>
              </a:prstGeom>
              <a:blipFill>
                <a:blip r:embed="rId4"/>
                <a:stretch>
                  <a:fillRect l="-18000" r="-8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1343311" y="4005063"/>
                <a:ext cx="307007"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r>
                            <a:rPr lang="en-GB" b="0" i="1" smtClean="0">
                              <a:solidFill>
                                <a:srgbClr val="0000FF"/>
                              </a:solidFill>
                              <a:latin typeface="Cambria Math" panose="02040503050406030204" pitchFamily="18" charset="0"/>
                            </a:rPr>
                            <m:t>𝐸</m:t>
                          </m:r>
                        </m:e>
                        <m:sub>
                          <m:r>
                            <a:rPr lang="en-GB" b="0" i="1" smtClean="0">
                              <a:solidFill>
                                <a:srgbClr val="0000FF"/>
                              </a:solidFill>
                              <a:latin typeface="Cambria Math" panose="02040503050406030204" pitchFamily="18" charset="0"/>
                            </a:rPr>
                            <m:t>𝑝</m:t>
                          </m:r>
                        </m:sub>
                      </m:sSub>
                    </m:oMath>
                  </m:oMathPara>
                </a14:m>
                <a:endParaRPr lang="en-US" dirty="0">
                  <a:solidFill>
                    <a:srgbClr val="0000FF"/>
                  </a:solidFill>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1343311" y="4005063"/>
                <a:ext cx="307007" cy="298415"/>
              </a:xfrm>
              <a:prstGeom prst="rect">
                <a:avLst/>
              </a:prstGeom>
              <a:blipFill>
                <a:blip r:embed="rId5"/>
                <a:stretch>
                  <a:fillRect l="-15686" r="-5882"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2309106" y="4005065"/>
                <a:ext cx="367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993300"/>
                              </a:solidFill>
                              <a:latin typeface="Cambria Math" panose="02040503050406030204" pitchFamily="18" charset="0"/>
                            </a:rPr>
                          </m:ctrlPr>
                        </m:sSubPr>
                        <m:e>
                          <m:r>
                            <a:rPr lang="en-GB" b="0" i="1" smtClean="0">
                              <a:solidFill>
                                <a:srgbClr val="993300"/>
                              </a:solidFill>
                              <a:latin typeface="Cambria Math" panose="02040503050406030204" pitchFamily="18" charset="0"/>
                            </a:rPr>
                            <m:t>𝐸</m:t>
                          </m:r>
                        </m:e>
                        <m:sub>
                          <m:r>
                            <a:rPr lang="en-GB" b="0" i="1" smtClean="0">
                              <a:solidFill>
                                <a:srgbClr val="993300"/>
                              </a:solidFill>
                              <a:latin typeface="Cambria Math" panose="02040503050406030204" pitchFamily="18" charset="0"/>
                            </a:rPr>
                            <m:t>𝑚</m:t>
                          </m:r>
                        </m:sub>
                      </m:sSub>
                    </m:oMath>
                  </m:oMathPara>
                </a14:m>
                <a:endParaRPr lang="en-US" dirty="0">
                  <a:solidFill>
                    <a:srgbClr val="993300"/>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2309106" y="4005065"/>
                <a:ext cx="367024" cy="276999"/>
              </a:xfrm>
              <a:prstGeom prst="rect">
                <a:avLst/>
              </a:prstGeom>
              <a:blipFill>
                <a:blip r:embed="rId6"/>
                <a:stretch>
                  <a:fillRect l="-13333" r="-1667"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2813162" y="4005064"/>
                <a:ext cx="3066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B050"/>
                              </a:solidFill>
                              <a:latin typeface="Cambria Math" panose="02040503050406030204" pitchFamily="18" charset="0"/>
                            </a:rPr>
                          </m:ctrlPr>
                        </m:sSubPr>
                        <m:e>
                          <m:r>
                            <a:rPr lang="en-GB" b="0" i="1" smtClean="0">
                              <a:solidFill>
                                <a:srgbClr val="00B050"/>
                              </a:solidFill>
                              <a:latin typeface="Cambria Math" panose="02040503050406030204" pitchFamily="18" charset="0"/>
                            </a:rPr>
                            <m:t>𝐸</m:t>
                          </m:r>
                        </m:e>
                        <m:sub>
                          <m:r>
                            <a:rPr lang="en-GB" b="0" i="1" smtClean="0">
                              <a:solidFill>
                                <a:srgbClr val="00B050"/>
                              </a:solidFill>
                              <a:latin typeface="Cambria Math" panose="02040503050406030204" pitchFamily="18" charset="0"/>
                            </a:rPr>
                            <m:t>𝑘</m:t>
                          </m:r>
                        </m:sub>
                      </m:sSub>
                    </m:oMath>
                  </m:oMathPara>
                </a14:m>
                <a:endParaRPr lang="en-US" dirty="0">
                  <a:solidFill>
                    <a:srgbClr val="00B050"/>
                  </a:solidFill>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2813162" y="4005064"/>
                <a:ext cx="306687" cy="276999"/>
              </a:xfrm>
              <a:prstGeom prst="rect">
                <a:avLst/>
              </a:prstGeom>
              <a:blipFill>
                <a:blip r:embed="rId7"/>
                <a:stretch>
                  <a:fillRect l="-15686" r="-5882"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3256881" y="4005064"/>
                <a:ext cx="307007"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r>
                            <a:rPr lang="en-GB" b="0" i="1" smtClean="0">
                              <a:solidFill>
                                <a:srgbClr val="0000FF"/>
                              </a:solidFill>
                              <a:latin typeface="Cambria Math" panose="02040503050406030204" pitchFamily="18" charset="0"/>
                            </a:rPr>
                            <m:t>𝐸</m:t>
                          </m:r>
                        </m:e>
                        <m:sub>
                          <m:r>
                            <a:rPr lang="en-GB" b="0" i="1" smtClean="0">
                              <a:solidFill>
                                <a:srgbClr val="0000FF"/>
                              </a:solidFill>
                              <a:latin typeface="Cambria Math" panose="02040503050406030204" pitchFamily="18" charset="0"/>
                            </a:rPr>
                            <m:t>𝑝</m:t>
                          </m:r>
                        </m:sub>
                      </m:sSub>
                    </m:oMath>
                  </m:oMathPara>
                </a14:m>
                <a:endParaRPr lang="en-US" dirty="0">
                  <a:solidFill>
                    <a:srgbClr val="0000FF"/>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3256881" y="4005064"/>
                <a:ext cx="307007" cy="298415"/>
              </a:xfrm>
              <a:prstGeom prst="rect">
                <a:avLst/>
              </a:prstGeom>
              <a:blipFill>
                <a:blip r:embed="rId8"/>
                <a:stretch>
                  <a:fillRect l="-15686" r="-5882"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4109306" y="4005065"/>
                <a:ext cx="367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993300"/>
                              </a:solidFill>
                              <a:latin typeface="Cambria Math" panose="02040503050406030204" pitchFamily="18" charset="0"/>
                            </a:rPr>
                          </m:ctrlPr>
                        </m:sSubPr>
                        <m:e>
                          <m:r>
                            <a:rPr lang="en-GB" b="0" i="1" smtClean="0">
                              <a:solidFill>
                                <a:srgbClr val="993300"/>
                              </a:solidFill>
                              <a:latin typeface="Cambria Math" panose="02040503050406030204" pitchFamily="18" charset="0"/>
                            </a:rPr>
                            <m:t>𝐸</m:t>
                          </m:r>
                        </m:e>
                        <m:sub>
                          <m:r>
                            <a:rPr lang="en-GB" b="0" i="1" smtClean="0">
                              <a:solidFill>
                                <a:srgbClr val="993300"/>
                              </a:solidFill>
                              <a:latin typeface="Cambria Math" panose="02040503050406030204" pitchFamily="18" charset="0"/>
                            </a:rPr>
                            <m:t>𝑚</m:t>
                          </m:r>
                        </m:sub>
                      </m:sSub>
                    </m:oMath>
                  </m:oMathPara>
                </a14:m>
                <a:endParaRPr lang="en-US" dirty="0">
                  <a:solidFill>
                    <a:srgbClr val="993300"/>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4109306" y="4005065"/>
                <a:ext cx="367024" cy="276999"/>
              </a:xfrm>
              <a:prstGeom prst="rect">
                <a:avLst/>
              </a:prstGeom>
              <a:blipFill>
                <a:blip r:embed="rId9"/>
                <a:stretch>
                  <a:fillRect l="-11667" r="-3333"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4613362" y="4005064"/>
                <a:ext cx="3066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B050"/>
                              </a:solidFill>
                              <a:latin typeface="Cambria Math" panose="02040503050406030204" pitchFamily="18" charset="0"/>
                            </a:rPr>
                          </m:ctrlPr>
                        </m:sSubPr>
                        <m:e>
                          <m:r>
                            <a:rPr lang="en-GB" b="0" i="1" smtClean="0">
                              <a:solidFill>
                                <a:srgbClr val="00B050"/>
                              </a:solidFill>
                              <a:latin typeface="Cambria Math" panose="02040503050406030204" pitchFamily="18" charset="0"/>
                            </a:rPr>
                            <m:t>𝐸</m:t>
                          </m:r>
                        </m:e>
                        <m:sub>
                          <m:r>
                            <a:rPr lang="en-GB" b="0" i="1" smtClean="0">
                              <a:solidFill>
                                <a:srgbClr val="00B050"/>
                              </a:solidFill>
                              <a:latin typeface="Cambria Math" panose="02040503050406030204" pitchFamily="18" charset="0"/>
                            </a:rPr>
                            <m:t>𝑘</m:t>
                          </m:r>
                        </m:sub>
                      </m:sSub>
                    </m:oMath>
                  </m:oMathPara>
                </a14:m>
                <a:endParaRPr lang="en-US" dirty="0">
                  <a:solidFill>
                    <a:srgbClr val="00B050"/>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4613362" y="4005064"/>
                <a:ext cx="306687" cy="276999"/>
              </a:xfrm>
              <a:prstGeom prst="rect">
                <a:avLst/>
              </a:prstGeom>
              <a:blipFill>
                <a:blip r:embed="rId10"/>
                <a:stretch>
                  <a:fillRect l="-18000" r="-8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5057081" y="4005064"/>
                <a:ext cx="307007"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r>
                            <a:rPr lang="en-GB" b="0" i="1" smtClean="0">
                              <a:solidFill>
                                <a:srgbClr val="0000FF"/>
                              </a:solidFill>
                              <a:latin typeface="Cambria Math" panose="02040503050406030204" pitchFamily="18" charset="0"/>
                            </a:rPr>
                            <m:t>𝐸</m:t>
                          </m:r>
                        </m:e>
                        <m:sub>
                          <m:r>
                            <a:rPr lang="en-GB" b="0" i="1" smtClean="0">
                              <a:solidFill>
                                <a:srgbClr val="0000FF"/>
                              </a:solidFill>
                              <a:latin typeface="Cambria Math" panose="02040503050406030204" pitchFamily="18" charset="0"/>
                            </a:rPr>
                            <m:t>𝑝</m:t>
                          </m:r>
                        </m:sub>
                      </m:sSub>
                    </m:oMath>
                  </m:oMathPara>
                </a14:m>
                <a:endParaRPr lang="en-US" dirty="0">
                  <a:solidFill>
                    <a:srgbClr val="0000FF"/>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5057081" y="4005064"/>
                <a:ext cx="307007" cy="298415"/>
              </a:xfrm>
              <a:prstGeom prst="rect">
                <a:avLst/>
              </a:prstGeom>
              <a:blipFill>
                <a:blip r:embed="rId11"/>
                <a:stretch>
                  <a:fillRect l="-18000" r="-8000"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5765490" y="4005065"/>
                <a:ext cx="367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993300"/>
                              </a:solidFill>
                              <a:latin typeface="Cambria Math" panose="02040503050406030204" pitchFamily="18" charset="0"/>
                            </a:rPr>
                          </m:ctrlPr>
                        </m:sSubPr>
                        <m:e>
                          <m:r>
                            <a:rPr lang="en-GB" b="0" i="1" smtClean="0">
                              <a:solidFill>
                                <a:srgbClr val="993300"/>
                              </a:solidFill>
                              <a:latin typeface="Cambria Math" panose="02040503050406030204" pitchFamily="18" charset="0"/>
                            </a:rPr>
                            <m:t>𝐸</m:t>
                          </m:r>
                        </m:e>
                        <m:sub>
                          <m:r>
                            <a:rPr lang="en-GB" b="0" i="1" smtClean="0">
                              <a:solidFill>
                                <a:srgbClr val="993300"/>
                              </a:solidFill>
                              <a:latin typeface="Cambria Math" panose="02040503050406030204" pitchFamily="18" charset="0"/>
                            </a:rPr>
                            <m:t>𝑚</m:t>
                          </m:r>
                        </m:sub>
                      </m:sSub>
                    </m:oMath>
                  </m:oMathPara>
                </a14:m>
                <a:endParaRPr lang="en-US" dirty="0">
                  <a:solidFill>
                    <a:srgbClr val="993300"/>
                  </a:solidFill>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5765490" y="4005065"/>
                <a:ext cx="367024" cy="276999"/>
              </a:xfrm>
              <a:prstGeom prst="rect">
                <a:avLst/>
              </a:prstGeom>
              <a:blipFill>
                <a:blip r:embed="rId12"/>
                <a:stretch>
                  <a:fillRect l="-13333" r="-1667"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6269546" y="4005064"/>
                <a:ext cx="3066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B050"/>
                              </a:solidFill>
                              <a:latin typeface="Cambria Math" panose="02040503050406030204" pitchFamily="18" charset="0"/>
                            </a:rPr>
                          </m:ctrlPr>
                        </m:sSubPr>
                        <m:e>
                          <m:r>
                            <a:rPr lang="en-GB" b="0" i="1" smtClean="0">
                              <a:solidFill>
                                <a:srgbClr val="00B050"/>
                              </a:solidFill>
                              <a:latin typeface="Cambria Math" panose="02040503050406030204" pitchFamily="18" charset="0"/>
                            </a:rPr>
                            <m:t>𝐸</m:t>
                          </m:r>
                        </m:e>
                        <m:sub>
                          <m:r>
                            <a:rPr lang="en-GB" b="0" i="1" smtClean="0">
                              <a:solidFill>
                                <a:srgbClr val="00B050"/>
                              </a:solidFill>
                              <a:latin typeface="Cambria Math" panose="02040503050406030204" pitchFamily="18" charset="0"/>
                            </a:rPr>
                            <m:t>𝑘</m:t>
                          </m:r>
                        </m:sub>
                      </m:sSub>
                    </m:oMath>
                  </m:oMathPara>
                </a14:m>
                <a:endParaRPr lang="en-US" dirty="0">
                  <a:solidFill>
                    <a:srgbClr val="00B050"/>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6269546" y="4005064"/>
                <a:ext cx="306687" cy="276999"/>
              </a:xfrm>
              <a:prstGeom prst="rect">
                <a:avLst/>
              </a:prstGeom>
              <a:blipFill>
                <a:blip r:embed="rId13"/>
                <a:stretch>
                  <a:fillRect l="-15686" r="-5882"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6713265" y="4005064"/>
                <a:ext cx="307007"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r>
                            <a:rPr lang="en-GB" b="0" i="1" smtClean="0">
                              <a:solidFill>
                                <a:srgbClr val="0000FF"/>
                              </a:solidFill>
                              <a:latin typeface="Cambria Math" panose="02040503050406030204" pitchFamily="18" charset="0"/>
                            </a:rPr>
                            <m:t>𝐸</m:t>
                          </m:r>
                        </m:e>
                        <m:sub>
                          <m:r>
                            <a:rPr lang="en-GB" b="0" i="1" smtClean="0">
                              <a:solidFill>
                                <a:srgbClr val="0000FF"/>
                              </a:solidFill>
                              <a:latin typeface="Cambria Math" panose="02040503050406030204" pitchFamily="18" charset="0"/>
                            </a:rPr>
                            <m:t>𝑝</m:t>
                          </m:r>
                        </m:sub>
                      </m:sSub>
                    </m:oMath>
                  </m:oMathPara>
                </a14:m>
                <a:endParaRPr lang="en-US" dirty="0">
                  <a:solidFill>
                    <a:srgbClr val="0000FF"/>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6713265" y="4005064"/>
                <a:ext cx="307007" cy="298415"/>
              </a:xfrm>
              <a:prstGeom prst="rect">
                <a:avLst/>
              </a:prstGeom>
              <a:blipFill>
                <a:blip r:embed="rId14"/>
                <a:stretch>
                  <a:fillRect l="-15686" r="-5882"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7477988" y="3963320"/>
                <a:ext cx="367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993300"/>
                              </a:solidFill>
                              <a:latin typeface="Cambria Math" panose="02040503050406030204" pitchFamily="18" charset="0"/>
                            </a:rPr>
                          </m:ctrlPr>
                        </m:sSubPr>
                        <m:e>
                          <m:r>
                            <a:rPr lang="en-GB" b="0" i="1" smtClean="0">
                              <a:solidFill>
                                <a:srgbClr val="993300"/>
                              </a:solidFill>
                              <a:latin typeface="Cambria Math" panose="02040503050406030204" pitchFamily="18" charset="0"/>
                            </a:rPr>
                            <m:t>𝐸</m:t>
                          </m:r>
                        </m:e>
                        <m:sub>
                          <m:r>
                            <a:rPr lang="en-GB" b="0" i="1" smtClean="0">
                              <a:solidFill>
                                <a:srgbClr val="993300"/>
                              </a:solidFill>
                              <a:latin typeface="Cambria Math" panose="02040503050406030204" pitchFamily="18" charset="0"/>
                            </a:rPr>
                            <m:t>𝑚</m:t>
                          </m:r>
                        </m:sub>
                      </m:sSub>
                    </m:oMath>
                  </m:oMathPara>
                </a14:m>
                <a:endParaRPr lang="en-US" dirty="0">
                  <a:solidFill>
                    <a:srgbClr val="993300"/>
                  </a:solidFill>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7477988" y="3963320"/>
                <a:ext cx="367024" cy="276999"/>
              </a:xfrm>
              <a:prstGeom prst="rect">
                <a:avLst/>
              </a:prstGeom>
              <a:blipFill>
                <a:blip r:embed="rId15"/>
                <a:stretch>
                  <a:fillRect l="-13333" r="-1667"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7982044" y="3963319"/>
                <a:ext cx="3066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B050"/>
                              </a:solidFill>
                              <a:latin typeface="Cambria Math" panose="02040503050406030204" pitchFamily="18" charset="0"/>
                            </a:rPr>
                          </m:ctrlPr>
                        </m:sSubPr>
                        <m:e>
                          <m:r>
                            <a:rPr lang="en-GB" b="0" i="1" smtClean="0">
                              <a:solidFill>
                                <a:srgbClr val="00B050"/>
                              </a:solidFill>
                              <a:latin typeface="Cambria Math" panose="02040503050406030204" pitchFamily="18" charset="0"/>
                            </a:rPr>
                            <m:t>𝐸</m:t>
                          </m:r>
                        </m:e>
                        <m:sub>
                          <m:r>
                            <a:rPr lang="en-GB" b="0" i="1" smtClean="0">
                              <a:solidFill>
                                <a:srgbClr val="00B050"/>
                              </a:solidFill>
                              <a:latin typeface="Cambria Math" panose="02040503050406030204" pitchFamily="18" charset="0"/>
                            </a:rPr>
                            <m:t>𝑘</m:t>
                          </m:r>
                        </m:sub>
                      </m:sSub>
                    </m:oMath>
                  </m:oMathPara>
                </a14:m>
                <a:endParaRPr lang="en-US" dirty="0">
                  <a:solidFill>
                    <a:srgbClr val="00B050"/>
                  </a:solidFill>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7982044" y="3963319"/>
                <a:ext cx="306687" cy="276999"/>
              </a:xfrm>
              <a:prstGeom prst="rect">
                <a:avLst/>
              </a:prstGeom>
              <a:blipFill>
                <a:blip r:embed="rId16"/>
                <a:stretch>
                  <a:fillRect l="-15686" r="-5882"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8425763" y="3963319"/>
                <a:ext cx="307007"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FF"/>
                              </a:solidFill>
                              <a:latin typeface="Cambria Math" panose="02040503050406030204" pitchFamily="18" charset="0"/>
                            </a:rPr>
                          </m:ctrlPr>
                        </m:sSubPr>
                        <m:e>
                          <m:r>
                            <a:rPr lang="en-GB" b="0" i="1" smtClean="0">
                              <a:solidFill>
                                <a:srgbClr val="0000FF"/>
                              </a:solidFill>
                              <a:latin typeface="Cambria Math" panose="02040503050406030204" pitchFamily="18" charset="0"/>
                            </a:rPr>
                            <m:t>𝐸</m:t>
                          </m:r>
                        </m:e>
                        <m:sub>
                          <m:r>
                            <a:rPr lang="en-GB" b="0" i="1" smtClean="0">
                              <a:solidFill>
                                <a:srgbClr val="0000FF"/>
                              </a:solidFill>
                              <a:latin typeface="Cambria Math" panose="02040503050406030204" pitchFamily="18" charset="0"/>
                            </a:rPr>
                            <m:t>𝑝</m:t>
                          </m:r>
                        </m:sub>
                      </m:sSub>
                    </m:oMath>
                  </m:oMathPara>
                </a14:m>
                <a:endParaRPr lang="en-US" dirty="0">
                  <a:solidFill>
                    <a:srgbClr val="0000FF"/>
                  </a:solidFill>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8425763" y="3963319"/>
                <a:ext cx="307007" cy="298415"/>
              </a:xfrm>
              <a:prstGeom prst="rect">
                <a:avLst/>
              </a:prstGeom>
              <a:blipFill>
                <a:blip r:embed="rId17"/>
                <a:stretch>
                  <a:fillRect l="-15686" r="-5882"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666162" y="4581128"/>
                <a:ext cx="2421560" cy="944746"/>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𝑚</m:t>
                        </m:r>
                      </m:sub>
                    </m:sSub>
                    <m:r>
                      <a:rPr lang="en-GB" b="0" i="1" smtClean="0">
                        <a:latin typeface="Cambria Math" panose="02040503050406030204" pitchFamily="18" charset="0"/>
                      </a:rPr>
                      <m:t>:</m:t>
                    </m:r>
                  </m:oMath>
                </a14:m>
                <a:r>
                  <a:rPr lang="en-US" dirty="0"/>
                  <a:t> Mechanical energy </a:t>
                </a:r>
              </a:p>
              <a:p>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𝑘</m:t>
                        </m:r>
                      </m:sub>
                    </m:sSub>
                  </m:oMath>
                </a14:m>
                <a:r>
                  <a:rPr lang="en-US" dirty="0"/>
                  <a:t>: kinetic energy</a:t>
                </a:r>
              </a:p>
              <a:p>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𝑝</m:t>
                        </m:r>
                      </m:sub>
                    </m:sSub>
                  </m:oMath>
                </a14:m>
                <a:r>
                  <a:rPr lang="en-US" dirty="0"/>
                  <a:t>: potential energy</a:t>
                </a:r>
              </a:p>
            </p:txBody>
          </p:sp>
        </mc:Choice>
        <mc:Fallback xmlns="">
          <p:sp>
            <p:nvSpPr>
              <p:cNvPr id="33" name="TextBox 32"/>
              <p:cNvSpPr txBox="1">
                <a:spLocks noRot="1" noChangeAspect="1" noMove="1" noResize="1" noEditPoints="1" noAdjustHandles="1" noChangeArrowheads="1" noChangeShapeType="1" noTextEdit="1"/>
              </p:cNvSpPr>
              <p:nvPr/>
            </p:nvSpPr>
            <p:spPr>
              <a:xfrm>
                <a:off x="666162" y="4581128"/>
                <a:ext cx="2421560" cy="944746"/>
              </a:xfrm>
              <a:prstGeom prst="rect">
                <a:avLst/>
              </a:prstGeom>
              <a:blipFill>
                <a:blip r:embed="rId18"/>
                <a:stretch>
                  <a:fillRect t="-3226" r="-1256" b="-70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762560" y="5661248"/>
                <a:ext cx="7769880" cy="923330"/>
              </a:xfrm>
              <a:prstGeom prst="rect">
                <a:avLst/>
              </a:prstGeom>
              <a:noFill/>
            </p:spPr>
            <p:txBody>
              <a:bodyPr wrap="square" rtlCol="0">
                <a:spAutoFit/>
              </a:bodyPr>
              <a:lstStyle/>
              <a:p>
                <a:r>
                  <a:rPr lang="en-GB" b="1" dirty="0"/>
                  <a:t>Exercise (5 minutes): </a:t>
                </a:r>
                <a:r>
                  <a:rPr lang="en-GB" dirty="0"/>
                  <a:t>Describe the x-velocity of the glider in respect with k, m, A, and </a:t>
                </a:r>
                <a14:m>
                  <m:oMath xmlns:m="http://schemas.openxmlformats.org/officeDocument/2006/math">
                    <m:r>
                      <a:rPr lang="en-GB" i="1" dirty="0" smtClean="0">
                        <a:latin typeface="Cambria Math" panose="02040503050406030204" pitchFamily="18" charset="0"/>
                      </a:rPr>
                      <m:t>𝑥</m:t>
                    </m:r>
                  </m:oMath>
                </a14:m>
                <a:r>
                  <a:rPr lang="en-GB" dirty="0"/>
                  <a:t> its displacement. Thus describe its maximum velocity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𝑚𝑎𝑥</m:t>
                        </m:r>
                      </m:sub>
                    </m:sSub>
                  </m:oMath>
                </a14:m>
                <a:r>
                  <a:rPr lang="en-GB" dirty="0"/>
                  <a:t> in respect to </a:t>
                </a:r>
                <a14:m>
                  <m:oMath xmlns:m="http://schemas.openxmlformats.org/officeDocument/2006/math">
                    <m:r>
                      <a:rPr lang="en-GB" i="1" smtClean="0">
                        <a:latin typeface="Cambria Math" panose="02040503050406030204" pitchFamily="18" charset="0"/>
                        <a:ea typeface="Cambria Math" panose="02040503050406030204" pitchFamily="18" charset="0"/>
                      </a:rPr>
                      <m:t>𝜔</m:t>
                    </m:r>
                  </m:oMath>
                </a14:m>
                <a:r>
                  <a:rPr lang="en-GB" dirty="0"/>
                  <a:t> and A (i.e. when the glider is at the equilibrium position </a:t>
                </a:r>
                <a14:m>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=0</m:t>
                    </m:r>
                  </m:oMath>
                </a14:m>
                <a:r>
                  <a:rPr lang="en-GB" dirty="0"/>
                  <a:t>). </a:t>
                </a:r>
                <a:endParaRPr lang="en-US" dirty="0"/>
              </a:p>
            </p:txBody>
          </p:sp>
        </mc:Choice>
        <mc:Fallback xmlns="">
          <p:sp>
            <p:nvSpPr>
              <p:cNvPr id="34" name="TextBox 33"/>
              <p:cNvSpPr txBox="1">
                <a:spLocks noRot="1" noChangeAspect="1" noMove="1" noResize="1" noEditPoints="1" noAdjustHandles="1" noChangeArrowheads="1" noChangeShapeType="1" noTextEdit="1"/>
              </p:cNvSpPr>
              <p:nvPr/>
            </p:nvSpPr>
            <p:spPr>
              <a:xfrm>
                <a:off x="762560" y="5661248"/>
                <a:ext cx="7769880" cy="923330"/>
              </a:xfrm>
              <a:prstGeom prst="rect">
                <a:avLst/>
              </a:prstGeom>
              <a:blipFill>
                <a:blip r:embed="rId19"/>
                <a:stretch>
                  <a:fillRect l="-627" t="-3974" r="-78" b="-9934"/>
                </a:stretch>
              </a:blipFill>
            </p:spPr>
            <p:txBody>
              <a:bodyPr/>
              <a:lstStyle/>
              <a:p>
                <a:r>
                  <a:rPr lang="en-US">
                    <a:noFill/>
                  </a:rPr>
                  <a:t> </a:t>
                </a:r>
              </a:p>
            </p:txBody>
          </p:sp>
        </mc:Fallback>
      </mc:AlternateContent>
    </p:spTree>
    <p:extLst>
      <p:ext uri="{BB962C8B-B14F-4D97-AF65-F5344CB8AC3E}">
        <p14:creationId xmlns:p14="http://schemas.microsoft.com/office/powerpoint/2010/main" val="2101949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24</a:t>
            </a:fld>
            <a:endParaRPr lang="en-US" altLang="zh-CN"/>
          </a:p>
        </p:txBody>
      </p:sp>
      <mc:AlternateContent xmlns:mc="http://schemas.openxmlformats.org/markup-compatibility/2006" xmlns:a14="http://schemas.microsoft.com/office/drawing/2010/main">
        <mc:Choice Requires="a14">
          <p:sp>
            <p:nvSpPr>
              <p:cNvPr id="5" name="TextBox 4"/>
              <p:cNvSpPr txBox="1"/>
              <p:nvPr/>
            </p:nvSpPr>
            <p:spPr>
              <a:xfrm>
                <a:off x="666162" y="980728"/>
                <a:ext cx="2577950" cy="10726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den>
                      </m:f>
                      <m:r>
                        <a:rPr lang="en-GB" i="1">
                          <a:latin typeface="Cambria Math" panose="02040503050406030204" pitchFamily="18" charset="0"/>
                        </a:rPr>
                        <m:t>𝑚</m:t>
                      </m:r>
                      <m:sSup>
                        <m:sSupPr>
                          <m:ctrlPr>
                            <a:rPr lang="en-GB" i="1">
                              <a:latin typeface="Cambria Math" panose="02040503050406030204" pitchFamily="18" charset="0"/>
                            </a:rPr>
                          </m:ctrlPr>
                        </m:sSupPr>
                        <m:e>
                          <m:sSub>
                            <m:sSubPr>
                              <m:ctrlPr>
                                <a:rPr lang="en-GB"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e>
                        <m:sup>
                          <m:r>
                            <a:rPr lang="en-GB" i="1">
                              <a:latin typeface="Cambria Math" panose="02040503050406030204" pitchFamily="18" charset="0"/>
                            </a:rPr>
                            <m:t>2</m:t>
                          </m:r>
                        </m:sup>
                      </m:sSup>
                      <m:r>
                        <a:rPr lang="en-GB" b="0" i="1"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den>
                      </m:f>
                      <m:r>
                        <a:rPr lang="en-GB" i="1">
                          <a:latin typeface="Cambria Math" panose="02040503050406030204" pitchFamily="18" charset="0"/>
                        </a:rPr>
                        <m:t>𝑘</m:t>
                      </m:r>
                      <m:sSup>
                        <m:sSupPr>
                          <m:ctrlPr>
                            <a:rPr lang="en-GB" i="1">
                              <a:latin typeface="Cambria Math" panose="02040503050406030204" pitchFamily="18" charset="0"/>
                            </a:rPr>
                          </m:ctrlPr>
                        </m:sSupPr>
                        <m:e>
                          <m:r>
                            <a:rPr lang="en-GB" i="1">
                              <a:latin typeface="Cambria Math" panose="02040503050406030204" pitchFamily="18" charset="0"/>
                            </a:rPr>
                            <m:t>𝑥</m:t>
                          </m:r>
                        </m:e>
                        <m:sup>
                          <m:r>
                            <a:rPr lang="en-GB" i="1">
                              <a:latin typeface="Cambria Math" panose="02040503050406030204" pitchFamily="18" charset="0"/>
                            </a:rPr>
                            <m:t>2</m:t>
                          </m:r>
                        </m:sup>
                      </m:sSup>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r>
                        <a:rPr lang="en-GB" b="0" i="1" smtClean="0">
                          <a:latin typeface="Cambria Math" panose="02040503050406030204" pitchFamily="18" charset="0"/>
                        </a:rPr>
                        <m:t>𝑘</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2</m:t>
                          </m:r>
                        </m:sup>
                      </m:sSup>
                    </m:oMath>
                  </m:oMathPara>
                </a14:m>
                <a:endParaRPr lang="en-US" dirty="0"/>
              </a:p>
              <a:p>
                <a:endParaRPr lang="en-US" dirty="0"/>
              </a:p>
              <a:p>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666162" y="980728"/>
                <a:ext cx="2577950" cy="1072601"/>
              </a:xfrm>
              <a:prstGeom prst="rect">
                <a:avLst/>
              </a:prstGeom>
              <a:blipFill>
                <a:blip r:embed="rId2"/>
                <a:stretch>
                  <a:fillRect/>
                </a:stretch>
              </a:blipFill>
            </p:spPr>
            <p:txBody>
              <a:bodyPr/>
              <a:lstStyle/>
              <a:p>
                <a:r>
                  <a:rPr lang="en-US">
                    <a:noFill/>
                  </a:rPr>
                  <a:t> </a:t>
                </a:r>
              </a:p>
            </p:txBody>
          </p:sp>
        </mc:Fallback>
      </mc:AlternateContent>
      <p:sp>
        <p:nvSpPr>
          <p:cNvPr id="6" name="Title 1"/>
          <p:cNvSpPr>
            <a:spLocks noGrp="1"/>
          </p:cNvSpPr>
          <p:nvPr>
            <p:ph type="title"/>
          </p:nvPr>
        </p:nvSpPr>
        <p:spPr>
          <a:xfrm>
            <a:off x="666162" y="0"/>
            <a:ext cx="8229600" cy="1143000"/>
          </a:xfrm>
        </p:spPr>
        <p:txBody>
          <a:bodyPr/>
          <a:lstStyle/>
          <a:p>
            <a:r>
              <a:rPr lang="en-GB" sz="3600" dirty="0"/>
              <a:t>Energy involved in SHM</a:t>
            </a:r>
            <a:endParaRPr lang="en-US" sz="3600" dirty="0"/>
          </a:p>
        </p:txBody>
      </p:sp>
      <p:sp>
        <p:nvSpPr>
          <p:cNvPr id="7" name="Right Arrow 6"/>
          <p:cNvSpPr/>
          <p:nvPr/>
        </p:nvSpPr>
        <p:spPr>
          <a:xfrm>
            <a:off x="3347864" y="1031228"/>
            <a:ext cx="720080" cy="4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p:cNvSpPr txBox="1"/>
              <p:nvPr/>
            </p:nvSpPr>
            <p:spPr>
              <a:xfrm>
                <a:off x="4257269" y="1143000"/>
                <a:ext cx="2224583" cy="8309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𝑚</m:t>
                      </m:r>
                      <m:sSup>
                        <m:sSupPr>
                          <m:ctrlPr>
                            <a:rPr lang="en-GB" i="1">
                              <a:latin typeface="Cambria Math" panose="02040503050406030204" pitchFamily="18" charset="0"/>
                            </a:rPr>
                          </m:ctrlPr>
                        </m:sSupPr>
                        <m:e>
                          <m:sSub>
                            <m:sSubPr>
                              <m:ctrlPr>
                                <a:rPr lang="en-GB"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e>
                        <m:sup>
                          <m:r>
                            <a:rPr lang="en-GB" i="1">
                              <a:latin typeface="Cambria Math" panose="02040503050406030204" pitchFamily="18" charset="0"/>
                            </a:rPr>
                            <m:t>2</m:t>
                          </m:r>
                        </m:sup>
                      </m:sSup>
                      <m:r>
                        <a:rPr lang="en-GB" b="0" i="1" smtClean="0">
                          <a:latin typeface="Cambria Math" panose="02040503050406030204" pitchFamily="18" charset="0"/>
                        </a:rPr>
                        <m:t>=</m:t>
                      </m:r>
                      <m:r>
                        <a:rPr lang="en-GB" b="0" i="1" smtClean="0">
                          <a:latin typeface="Cambria Math" panose="02040503050406030204" pitchFamily="18" charset="0"/>
                        </a:rPr>
                        <m:t>𝑘</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2</m:t>
                          </m:r>
                        </m:sup>
                      </m:sSup>
                      <m:r>
                        <a:rPr lang="en-GB" b="0" i="1" smtClean="0">
                          <a:latin typeface="Cambria Math" panose="02040503050406030204" pitchFamily="18" charset="0"/>
                        </a:rPr>
                        <m:t>−</m:t>
                      </m:r>
                      <m:r>
                        <a:rPr lang="en-GB" b="0" i="1" smtClean="0">
                          <a:latin typeface="Cambria Math" panose="02040503050406030204" pitchFamily="18" charset="0"/>
                        </a:rPr>
                        <m:t>𝑘</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oMath>
                  </m:oMathPara>
                </a14:m>
                <a:endParaRPr lang="en-US" dirty="0"/>
              </a:p>
              <a:p>
                <a:endParaRPr lang="en-US" dirty="0"/>
              </a:p>
              <a:p>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4257269" y="1143000"/>
                <a:ext cx="2224583" cy="830997"/>
              </a:xfrm>
              <a:prstGeom prst="rect">
                <a:avLst/>
              </a:prstGeom>
              <a:blipFill>
                <a:blip r:embed="rId3"/>
                <a:stretch>
                  <a:fillRect t="-7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468063" y="1793913"/>
                <a:ext cx="1802994" cy="5259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𝑣</m:t>
                          </m:r>
                        </m:e>
                        <m:sub>
                          <m:r>
                            <a:rPr lang="en-GB" b="0" i="1" smtClean="0">
                              <a:latin typeface="Cambria Math" panose="02040503050406030204" pitchFamily="18" charset="0"/>
                            </a:rPr>
                            <m:t>𝑥</m:t>
                          </m:r>
                        </m:sub>
                        <m:sup>
                          <m:r>
                            <a:rPr lang="en-GB" b="0" i="1" smtClean="0">
                              <a:latin typeface="Cambria Math" panose="02040503050406030204" pitchFamily="18" charset="0"/>
                            </a:rPr>
                            <m:t>2</m:t>
                          </m:r>
                        </m:sup>
                      </m:sSubSup>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𝑘</m:t>
                          </m:r>
                        </m:num>
                        <m:den>
                          <m:r>
                            <a:rPr lang="en-GB" b="0" i="1" smtClean="0">
                              <a:latin typeface="Cambria Math" panose="02040503050406030204" pitchFamily="18" charset="0"/>
                            </a:rPr>
                            <m:t>𝑚</m:t>
                          </m:r>
                        </m:den>
                      </m:f>
                      <m:d>
                        <m:dPr>
                          <m:ctrlPr>
                            <a:rPr lang="en-GB" b="0" i="1" smtClean="0">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𝐴</m:t>
                              </m:r>
                            </m:e>
                            <m:sup>
                              <m:r>
                                <a:rPr lang="en-GB" i="1">
                                  <a:latin typeface="Cambria Math" panose="02040503050406030204" pitchFamily="18" charset="0"/>
                                </a:rPr>
                                <m:t>2</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𝑥</m:t>
                              </m:r>
                            </m:e>
                            <m:sup>
                              <m:r>
                                <a:rPr lang="en-GB" i="1">
                                  <a:latin typeface="Cambria Math" panose="02040503050406030204" pitchFamily="18" charset="0"/>
                                </a:rPr>
                                <m:t>2</m:t>
                              </m:r>
                            </m:sup>
                          </m:sSup>
                        </m:e>
                      </m:d>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4468063" y="1793913"/>
                <a:ext cx="1802994" cy="52591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061753" y="2645710"/>
                <a:ext cx="2307683" cy="8183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r>
                        <a:rPr lang="en-GB" b="0" i="1" smtClean="0">
                          <a:latin typeface="Cambria Math" panose="02040503050406030204" pitchFamily="18" charset="0"/>
                        </a:rPr>
                        <m:t>=</m:t>
                      </m:r>
                      <m:r>
                        <a:rPr lang="en-GB" b="0" i="1" smtClean="0">
                          <a:latin typeface="Cambria Math" panose="02040503050406030204" pitchFamily="18" charset="0"/>
                          <a:ea typeface="Cambria Math" panose="02040503050406030204" pitchFamily="18" charset="0"/>
                        </a:rPr>
                        <m:t>±</m:t>
                      </m:r>
                      <m:rad>
                        <m:radPr>
                          <m:degHide m:val="on"/>
                          <m:ctrlPr>
                            <a:rPr lang="en-GB" b="0" i="1" smtClean="0">
                              <a:latin typeface="Cambria Math" panose="02040503050406030204" pitchFamily="18" charset="0"/>
                              <a:ea typeface="Cambria Math" panose="02040503050406030204" pitchFamily="18" charset="0"/>
                            </a:rPr>
                          </m:ctrlPr>
                        </m:radPr>
                        <m:deg/>
                        <m:e>
                          <m:f>
                            <m:fPr>
                              <m:ctrlPr>
                                <a:rPr lang="en-GB" i="1">
                                  <a:latin typeface="Cambria Math" panose="02040503050406030204" pitchFamily="18" charset="0"/>
                                </a:rPr>
                              </m:ctrlPr>
                            </m:fPr>
                            <m:num>
                              <m:r>
                                <a:rPr lang="en-GB" i="1">
                                  <a:latin typeface="Cambria Math" panose="02040503050406030204" pitchFamily="18" charset="0"/>
                                </a:rPr>
                                <m:t>𝑘</m:t>
                              </m:r>
                            </m:num>
                            <m:den>
                              <m:r>
                                <a:rPr lang="en-GB" i="1">
                                  <a:latin typeface="Cambria Math" panose="02040503050406030204" pitchFamily="18" charset="0"/>
                                </a:rPr>
                                <m:t>𝑚</m:t>
                              </m:r>
                            </m:den>
                          </m:f>
                        </m:e>
                      </m:rad>
                      <m:rad>
                        <m:radPr>
                          <m:degHide m:val="on"/>
                          <m:ctrlPr>
                            <a:rPr lang="en-GB" b="0" i="1" smtClean="0">
                              <a:latin typeface="Cambria Math" panose="02040503050406030204" pitchFamily="18" charset="0"/>
                            </a:rPr>
                          </m:ctrlPr>
                        </m:radPr>
                        <m:deg/>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𝐴</m:t>
                                  </m:r>
                                </m:e>
                                <m:sup>
                                  <m:r>
                                    <a:rPr lang="en-GB" i="1">
                                      <a:latin typeface="Cambria Math" panose="02040503050406030204" pitchFamily="18" charset="0"/>
                                    </a:rPr>
                                    <m:t>2</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𝑥</m:t>
                                  </m:r>
                                </m:e>
                                <m:sup>
                                  <m:r>
                                    <a:rPr lang="en-GB" i="1">
                                      <a:latin typeface="Cambria Math" panose="02040503050406030204" pitchFamily="18" charset="0"/>
                                    </a:rPr>
                                    <m:t>2</m:t>
                                  </m:r>
                                </m:sup>
                              </m:sSup>
                            </m:e>
                          </m:d>
                        </m:e>
                      </m:rad>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4061753" y="2645710"/>
                <a:ext cx="2307683" cy="818366"/>
              </a:xfrm>
              <a:prstGeom prst="rect">
                <a:avLst/>
              </a:prstGeom>
              <a:blipFill>
                <a:blip r:embed="rId5"/>
                <a:stretch>
                  <a:fillRect/>
                </a:stretch>
              </a:blipFill>
            </p:spPr>
            <p:txBody>
              <a:bodyPr/>
              <a:lstStyle/>
              <a:p>
                <a:r>
                  <a:rPr lang="en-US">
                    <a:noFill/>
                  </a:rPr>
                  <a:t> </a:t>
                </a:r>
              </a:p>
            </p:txBody>
          </p:sp>
        </mc:Fallback>
      </mc:AlternateContent>
      <p:cxnSp>
        <p:nvCxnSpPr>
          <p:cNvPr id="12" name="Straight Arrow Connector 11"/>
          <p:cNvCxnSpPr/>
          <p:nvPr/>
        </p:nvCxnSpPr>
        <p:spPr>
          <a:xfrm flipV="1">
            <a:off x="4061753" y="3171623"/>
            <a:ext cx="510247" cy="83344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p:cNvSpPr txBox="1"/>
              <p:nvPr/>
            </p:nvSpPr>
            <p:spPr>
              <a:xfrm>
                <a:off x="2195736" y="4005064"/>
                <a:ext cx="5065456" cy="923330"/>
              </a:xfrm>
              <a:prstGeom prst="rect">
                <a:avLst/>
              </a:prstGeom>
              <a:noFill/>
            </p:spPr>
            <p:txBody>
              <a:bodyPr wrap="square" rtlCol="0">
                <a:spAutoFit/>
              </a:bodyPr>
              <a:lstStyle/>
              <a:p>
                <a:r>
                  <a:rPr lang="en-GB" dirty="0"/>
                  <a:t>Take care the </a:t>
                </a:r>
                <a14:m>
                  <m:oMath xmlns:m="http://schemas.openxmlformats.org/officeDocument/2006/math">
                    <m:r>
                      <a:rPr lang="en-GB" i="1" dirty="0" smtClean="0">
                        <a:latin typeface="Cambria Math" panose="02040503050406030204" pitchFamily="18" charset="0"/>
                      </a:rPr>
                      <m:t>𝑥</m:t>
                    </m:r>
                  </m:oMath>
                </a14:m>
                <a:r>
                  <a:rPr lang="en-GB" dirty="0"/>
                  <a:t>-velocity can be positive (motion toward the </a:t>
                </a:r>
                <a14:m>
                  <m:oMath xmlns:m="http://schemas.openxmlformats.org/officeDocument/2006/math">
                    <m:r>
                      <a:rPr lang="en-GB" i="1" dirty="0" smtClean="0">
                        <a:latin typeface="Cambria Math" panose="02040503050406030204" pitchFamily="18" charset="0"/>
                      </a:rPr>
                      <m:t>+</m:t>
                    </m:r>
                    <m:r>
                      <a:rPr lang="en-GB" i="1" dirty="0" smtClean="0">
                        <a:latin typeface="Cambria Math" panose="02040503050406030204" pitchFamily="18" charset="0"/>
                      </a:rPr>
                      <m:t>𝑥</m:t>
                    </m:r>
                  </m:oMath>
                </a14:m>
                <a:r>
                  <a:rPr lang="en-GB" dirty="0"/>
                  <a:t>-direction) or negative (motion toward the </a:t>
                </a:r>
                <a14:m>
                  <m:oMath xmlns:m="http://schemas.openxmlformats.org/officeDocument/2006/math">
                    <m:r>
                      <a:rPr lang="en-GB" i="1" dirty="0" smtClean="0">
                        <a:latin typeface="Cambria Math" panose="02040503050406030204" pitchFamily="18" charset="0"/>
                      </a:rPr>
                      <m:t>–</m:t>
                    </m:r>
                    <m:r>
                      <a:rPr lang="en-GB" i="1" dirty="0" smtClean="0">
                        <a:latin typeface="Cambria Math" panose="02040503050406030204" pitchFamily="18" charset="0"/>
                      </a:rPr>
                      <m:t>𝑥</m:t>
                    </m:r>
                  </m:oMath>
                </a14:m>
                <a:r>
                  <a:rPr lang="en-GB" dirty="0"/>
                  <a:t>-direction).</a:t>
                </a:r>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2195736" y="4005064"/>
                <a:ext cx="5065456" cy="923330"/>
              </a:xfrm>
              <a:prstGeom prst="rect">
                <a:avLst/>
              </a:prstGeom>
              <a:blipFill>
                <a:blip r:embed="rId6"/>
                <a:stretch>
                  <a:fillRect l="-963" t="-3974" r="-1444" b="-99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539552" y="5157192"/>
                <a:ext cx="1148648" cy="369332"/>
              </a:xfrm>
              <a:prstGeom prst="rect">
                <a:avLst/>
              </a:prstGeom>
              <a:noFill/>
            </p:spPr>
            <p:txBody>
              <a:bodyPr wrap="none" rtlCol="0">
                <a:spAutoFit/>
              </a:bodyPr>
              <a:lstStyle/>
              <a:p>
                <a:r>
                  <a:rPr lang="en-GB" dirty="0"/>
                  <a:t>At </a:t>
                </a:r>
                <a14:m>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=0</m:t>
                    </m:r>
                  </m:oMath>
                </a14:m>
                <a:r>
                  <a:rPr lang="en-US" dirty="0"/>
                  <a:t>, </a:t>
                </a:r>
              </a:p>
            </p:txBody>
          </p:sp>
        </mc:Choice>
        <mc:Fallback xmlns="">
          <p:sp>
            <p:nvSpPr>
              <p:cNvPr id="14" name="TextBox 13"/>
              <p:cNvSpPr txBox="1">
                <a:spLocks noRot="1" noChangeAspect="1" noMove="1" noResize="1" noEditPoints="1" noAdjustHandles="1" noChangeArrowheads="1" noChangeShapeType="1" noTextEdit="1"/>
              </p:cNvSpPr>
              <p:nvPr/>
            </p:nvSpPr>
            <p:spPr>
              <a:xfrm>
                <a:off x="539552" y="5157192"/>
                <a:ext cx="1148648" cy="369332"/>
              </a:xfrm>
              <a:prstGeom prst="rect">
                <a:avLst/>
              </a:prstGeom>
              <a:blipFill>
                <a:blip r:embed="rId7"/>
                <a:stretch>
                  <a:fillRect l="-4787" t="-9836" r="-3723"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2029683" y="5004196"/>
                <a:ext cx="1318181" cy="8183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r>
                        <a:rPr lang="en-GB" b="0" i="1" smtClean="0">
                          <a:latin typeface="Cambria Math" panose="02040503050406030204" pitchFamily="18" charset="0"/>
                        </a:rPr>
                        <m:t>=</m:t>
                      </m:r>
                      <m:r>
                        <a:rPr lang="en-GB" i="1">
                          <a:latin typeface="Cambria Math" panose="02040503050406030204" pitchFamily="18" charset="0"/>
                          <a:ea typeface="Cambria Math" panose="02040503050406030204" pitchFamily="18" charset="0"/>
                        </a:rPr>
                        <m:t>±</m:t>
                      </m:r>
                      <m:rad>
                        <m:radPr>
                          <m:degHide m:val="on"/>
                          <m:ctrlPr>
                            <a:rPr lang="en-GB" i="1" smtClean="0">
                              <a:latin typeface="Cambria Math" panose="02040503050406030204" pitchFamily="18" charset="0"/>
                              <a:ea typeface="Cambria Math" panose="02040503050406030204" pitchFamily="18" charset="0"/>
                            </a:rPr>
                          </m:ctrlPr>
                        </m:radPr>
                        <m:deg/>
                        <m:e>
                          <m:f>
                            <m:fPr>
                              <m:ctrlPr>
                                <a:rPr lang="en-GB"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𝑘</m:t>
                              </m:r>
                            </m:num>
                            <m:den>
                              <m:r>
                                <a:rPr lang="en-GB" b="0" i="1" smtClean="0">
                                  <a:latin typeface="Cambria Math" panose="02040503050406030204" pitchFamily="18" charset="0"/>
                                  <a:ea typeface="Cambria Math" panose="02040503050406030204" pitchFamily="18" charset="0"/>
                                </a:rPr>
                                <m:t>𝑚</m:t>
                              </m:r>
                            </m:den>
                          </m:f>
                        </m:e>
                      </m:rad>
                      <m:r>
                        <a:rPr lang="en-GB" b="0" i="1" smtClean="0">
                          <a:latin typeface="Cambria Math" panose="02040503050406030204" pitchFamily="18" charset="0"/>
                          <a:ea typeface="Cambria Math" panose="02040503050406030204" pitchFamily="18" charset="0"/>
                        </a:rPr>
                        <m:t>𝐴</m:t>
                      </m:r>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2029683" y="5004196"/>
                <a:ext cx="1318181" cy="818366"/>
              </a:xfrm>
              <a:prstGeom prst="rect">
                <a:avLst/>
              </a:prstGeom>
              <a:blipFill>
                <a:blip r:embed="rId8"/>
                <a:stretch>
                  <a:fillRect/>
                </a:stretch>
              </a:blipFill>
            </p:spPr>
            <p:txBody>
              <a:bodyPr/>
              <a:lstStyle/>
              <a:p>
                <a:r>
                  <a:rPr lang="en-US">
                    <a:noFill/>
                  </a:rPr>
                  <a:t> </a:t>
                </a:r>
              </a:p>
            </p:txBody>
          </p:sp>
        </mc:Fallback>
      </mc:AlternateContent>
      <p:sp>
        <p:nvSpPr>
          <p:cNvPr id="16" name="Right Arrow 15"/>
          <p:cNvSpPr/>
          <p:nvPr/>
        </p:nvSpPr>
        <p:spPr>
          <a:xfrm>
            <a:off x="3595250" y="5254791"/>
            <a:ext cx="608972" cy="4807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Rectangle 16"/>
              <p:cNvSpPr/>
              <p:nvPr/>
            </p:nvSpPr>
            <p:spPr>
              <a:xfrm>
                <a:off x="4256979" y="5228713"/>
                <a:ext cx="134639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i="1">
                              <a:latin typeface="Cambria Math" panose="02040503050406030204" pitchFamily="18" charset="0"/>
                            </a:rPr>
                            <m:t>𝑣</m:t>
                          </m:r>
                        </m:e>
                        <m:sub>
                          <m:r>
                            <a:rPr lang="en-GB" b="0" i="1" smtClean="0">
                              <a:latin typeface="Cambria Math" panose="02040503050406030204" pitchFamily="18" charset="0"/>
                            </a:rPr>
                            <m:t>𝑚𝑎𝑥</m:t>
                          </m:r>
                        </m:sub>
                      </m:sSub>
                      <m:r>
                        <a:rPr lang="en-GB" i="1">
                          <a:latin typeface="Cambria Math" panose="02040503050406030204" pitchFamily="18" charset="0"/>
                        </a:rPr>
                        <m:t>=</m:t>
                      </m:r>
                      <m:r>
                        <a:rPr lang="en-GB" i="1" smtClean="0">
                          <a:latin typeface="Cambria Math" panose="02040503050406030204" pitchFamily="18" charset="0"/>
                          <a:ea typeface="Cambria Math" panose="02040503050406030204" pitchFamily="18" charset="0"/>
                        </a:rPr>
                        <m:t>𝜔</m:t>
                      </m:r>
                      <m:r>
                        <a:rPr lang="en-GB" b="0" i="1" smtClean="0">
                          <a:latin typeface="Cambria Math" panose="02040503050406030204" pitchFamily="18" charset="0"/>
                          <a:ea typeface="Cambria Math" panose="02040503050406030204" pitchFamily="18" charset="0"/>
                        </a:rPr>
                        <m:t>𝐴</m:t>
                      </m:r>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a:xfrm>
                <a:off x="4256979" y="5228713"/>
                <a:ext cx="1346394" cy="369332"/>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4306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p:bldP spid="13" grpId="0"/>
      <p:bldP spid="14" grpId="0"/>
      <p:bldP spid="15" grpId="0"/>
      <p:bldP spid="16" grpId="0" animBg="1"/>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126" y="-148118"/>
            <a:ext cx="8229600" cy="1143000"/>
          </a:xfrm>
        </p:spPr>
        <p:txBody>
          <a:bodyPr/>
          <a:lstStyle/>
          <a:p>
            <a:r>
              <a:rPr lang="en-GB" dirty="0"/>
              <a:t>Phase difference between two SHMs</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25</a:t>
            </a:fld>
            <a:endParaRPr lang="en-US" altLang="zh-CN"/>
          </a:p>
        </p:txBody>
      </p:sp>
      <p:sp>
        <p:nvSpPr>
          <p:cNvPr id="51" name="TextBox 50"/>
          <p:cNvSpPr txBox="1"/>
          <p:nvPr/>
        </p:nvSpPr>
        <p:spPr>
          <a:xfrm>
            <a:off x="694749" y="1268524"/>
            <a:ext cx="8108384" cy="646331"/>
          </a:xfrm>
          <a:prstGeom prst="rect">
            <a:avLst/>
          </a:prstGeom>
          <a:noFill/>
        </p:spPr>
        <p:txBody>
          <a:bodyPr wrap="square" rtlCol="0">
            <a:spAutoFit/>
          </a:bodyPr>
          <a:lstStyle/>
          <a:p>
            <a:r>
              <a:rPr lang="en-GB" dirty="0"/>
              <a:t>We wish to study the motion of two gliders in horizontal motion associated with spring. The origin of time must be the same for both motions ! </a:t>
            </a:r>
            <a:endParaRPr lang="en-US" dirty="0"/>
          </a:p>
        </p:txBody>
      </p:sp>
      <p:pic>
        <p:nvPicPr>
          <p:cNvPr id="52" name="Picture 51"/>
          <p:cNvPicPr>
            <a:picLocks noChangeAspect="1"/>
          </p:cNvPicPr>
          <p:nvPr/>
        </p:nvPicPr>
        <p:blipFill>
          <a:blip r:embed="rId2"/>
          <a:stretch>
            <a:fillRect/>
          </a:stretch>
        </p:blipFill>
        <p:spPr>
          <a:xfrm>
            <a:off x="694749" y="2188497"/>
            <a:ext cx="3857024" cy="2095725"/>
          </a:xfrm>
          <a:prstGeom prst="rect">
            <a:avLst/>
          </a:prstGeom>
        </p:spPr>
      </p:pic>
      <p:pic>
        <p:nvPicPr>
          <p:cNvPr id="54" name="Picture 53"/>
          <p:cNvPicPr>
            <a:picLocks noChangeAspect="1"/>
          </p:cNvPicPr>
          <p:nvPr/>
        </p:nvPicPr>
        <p:blipFill>
          <a:blip r:embed="rId3"/>
          <a:stretch>
            <a:fillRect/>
          </a:stretch>
        </p:blipFill>
        <p:spPr>
          <a:xfrm>
            <a:off x="891925" y="4284222"/>
            <a:ext cx="3581792" cy="2241122"/>
          </a:xfrm>
          <a:prstGeom prst="rect">
            <a:avLst/>
          </a:prstGeom>
        </p:spPr>
      </p:pic>
      <mc:AlternateContent xmlns:mc="http://schemas.openxmlformats.org/markup-compatibility/2006" xmlns:a14="http://schemas.microsoft.com/office/drawing/2010/main">
        <mc:Choice Requires="a14">
          <p:sp>
            <p:nvSpPr>
              <p:cNvPr id="3" name="TextBox 2"/>
              <p:cNvSpPr txBox="1"/>
              <p:nvPr/>
            </p:nvSpPr>
            <p:spPr>
              <a:xfrm>
                <a:off x="4539359" y="3660573"/>
                <a:ext cx="88511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𝑔𝑙𝑖𝑑𝑒𝑟</m:t>
                      </m:r>
                      <m:r>
                        <a:rPr lang="en-GB" b="0" i="1" smtClean="0">
                          <a:latin typeface="Cambria Math" panose="02040503050406030204" pitchFamily="18" charset="0"/>
                        </a:rPr>
                        <m:t> 1</m:t>
                      </m:r>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4539359" y="3660573"/>
                <a:ext cx="885114" cy="276999"/>
              </a:xfrm>
              <a:prstGeom prst="rect">
                <a:avLst/>
              </a:prstGeom>
              <a:blipFill>
                <a:blip r:embed="rId4"/>
                <a:stretch>
                  <a:fillRect l="-8966" r="-5517" b="-347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4539359" y="5790578"/>
                <a:ext cx="88511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𝑔𝑙𝑖𝑑𝑒𝑟</m:t>
                      </m:r>
                      <m:r>
                        <a:rPr lang="en-GB" b="0" i="1" smtClean="0">
                          <a:latin typeface="Cambria Math" panose="02040503050406030204" pitchFamily="18" charset="0"/>
                        </a:rPr>
                        <m:t> 2</m:t>
                      </m:r>
                    </m:oMath>
                  </m:oMathPara>
                </a14:m>
                <a:endParaRPr lang="en-US" dirty="0"/>
              </a:p>
            </p:txBody>
          </p:sp>
        </mc:Choice>
        <mc:Fallback xmlns="">
          <p:sp>
            <p:nvSpPr>
              <p:cNvPr id="55" name="TextBox 54"/>
              <p:cNvSpPr txBox="1">
                <a:spLocks noRot="1" noChangeAspect="1" noMove="1" noResize="1" noEditPoints="1" noAdjustHandles="1" noChangeArrowheads="1" noChangeShapeType="1" noTextEdit="1"/>
              </p:cNvSpPr>
              <p:nvPr/>
            </p:nvSpPr>
            <p:spPr>
              <a:xfrm>
                <a:off x="4539359" y="5790578"/>
                <a:ext cx="885114" cy="276999"/>
              </a:xfrm>
              <a:prstGeom prst="rect">
                <a:avLst/>
              </a:prstGeom>
              <a:blipFill>
                <a:blip r:embed="rId5"/>
                <a:stretch>
                  <a:fillRect l="-8966" r="-5517" b="-3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p:cNvSpPr txBox="1"/>
              <p:nvPr/>
            </p:nvSpPr>
            <p:spPr>
              <a:xfrm>
                <a:off x="3203848" y="3575717"/>
                <a:ext cx="24686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400" b="0" i="1" smtClean="0">
                          <a:solidFill>
                            <a:srgbClr val="FF0000"/>
                          </a:solidFill>
                          <a:latin typeface="Cambria Math" panose="02040503050406030204" pitchFamily="18" charset="0"/>
                        </a:rPr>
                        <m:t>1</m:t>
                      </m:r>
                    </m:oMath>
                  </m:oMathPara>
                </a14:m>
                <a:endParaRPr lang="en-US" sz="2400"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203848" y="3575717"/>
                <a:ext cx="246862" cy="369332"/>
              </a:xfrm>
              <a:prstGeom prst="rect">
                <a:avLst/>
              </a:prstGeom>
              <a:blipFill>
                <a:blip r:embed="rId6"/>
                <a:stretch>
                  <a:fillRect l="-30000" r="-27500" b="-8333"/>
                </a:stretch>
              </a:blipFill>
            </p:spPr>
            <p:txBody>
              <a:bodyPr/>
              <a:lstStyle/>
              <a:p>
                <a:r>
                  <a:rPr lang="en-US">
                    <a:noFill/>
                  </a:rPr>
                  <a:t> </a:t>
                </a:r>
              </a:p>
            </p:txBody>
          </p:sp>
        </mc:Fallback>
      </mc:AlternateContent>
      <p:sp>
        <p:nvSpPr>
          <p:cNvPr id="56" name="TextBox 55"/>
          <p:cNvSpPr txBox="1"/>
          <p:nvPr/>
        </p:nvSpPr>
        <p:spPr>
          <a:xfrm>
            <a:off x="2559390" y="5744411"/>
            <a:ext cx="153888" cy="369332"/>
          </a:xfrm>
          <a:prstGeom prst="rect">
            <a:avLst/>
          </a:prstGeom>
          <a:noFill/>
        </p:spPr>
        <p:txBody>
          <a:bodyPr wrap="none" lIns="0" tIns="0" rIns="0" bIns="0" rtlCol="0">
            <a:spAutoFit/>
          </a:bodyPr>
          <a:lstStyle/>
          <a:p>
            <a:r>
              <a:rPr lang="en-GB" sz="2400" dirty="0">
                <a:solidFill>
                  <a:srgbClr val="FF0000"/>
                </a:solidFill>
              </a:rPr>
              <a:t>2</a:t>
            </a:r>
            <a:endParaRPr lang="en-US" sz="2400" dirty="0">
              <a:solidFill>
                <a:srgbClr val="FF0000"/>
              </a:solidFill>
            </a:endParaRPr>
          </a:p>
        </p:txBody>
      </p:sp>
    </p:spTree>
    <p:extLst>
      <p:ext uri="{BB962C8B-B14F-4D97-AF65-F5344CB8AC3E}">
        <p14:creationId xmlns:p14="http://schemas.microsoft.com/office/powerpoint/2010/main" val="1030910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126" y="-148118"/>
            <a:ext cx="8229600" cy="1143000"/>
          </a:xfrm>
        </p:spPr>
        <p:txBody>
          <a:bodyPr/>
          <a:lstStyle/>
          <a:p>
            <a:r>
              <a:rPr lang="en-GB" dirty="0"/>
              <a:t>Phase difference between two SHMs</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26</a:t>
            </a:fld>
            <a:endParaRPr lang="en-US" altLang="zh-CN"/>
          </a:p>
        </p:txBody>
      </p:sp>
      <p:grpSp>
        <p:nvGrpSpPr>
          <p:cNvPr id="5" name="Group 97"/>
          <p:cNvGrpSpPr>
            <a:grpSpLocks/>
          </p:cNvGrpSpPr>
          <p:nvPr/>
        </p:nvGrpSpPr>
        <p:grpSpPr bwMode="auto">
          <a:xfrm>
            <a:off x="3053934" y="2202887"/>
            <a:ext cx="5221287" cy="3168650"/>
            <a:chOff x="2426" y="663"/>
            <a:chExt cx="3289" cy="2041"/>
          </a:xfrm>
        </p:grpSpPr>
        <p:grpSp>
          <p:nvGrpSpPr>
            <p:cNvPr id="6" name="Group 93"/>
            <p:cNvGrpSpPr>
              <a:grpSpLocks/>
            </p:cNvGrpSpPr>
            <p:nvPr/>
          </p:nvGrpSpPr>
          <p:grpSpPr bwMode="auto">
            <a:xfrm>
              <a:off x="2699" y="1031"/>
              <a:ext cx="2549" cy="1089"/>
              <a:chOff x="341" y="2523"/>
              <a:chExt cx="2549" cy="1089"/>
            </a:xfrm>
          </p:grpSpPr>
          <p:grpSp>
            <p:nvGrpSpPr>
              <p:cNvPr id="24" name="Group 82"/>
              <p:cNvGrpSpPr>
                <a:grpSpLocks/>
              </p:cNvGrpSpPr>
              <p:nvPr/>
            </p:nvGrpSpPr>
            <p:grpSpPr bwMode="auto">
              <a:xfrm>
                <a:off x="930" y="2523"/>
                <a:ext cx="1960" cy="907"/>
                <a:chOff x="1165" y="2115"/>
                <a:chExt cx="1727" cy="1056"/>
              </a:xfrm>
            </p:grpSpPr>
            <p:sp>
              <p:nvSpPr>
                <p:cNvPr id="27" name="Freeform 83"/>
                <p:cNvSpPr>
                  <a:spLocks/>
                </p:cNvSpPr>
                <p:nvPr/>
              </p:nvSpPr>
              <p:spPr bwMode="auto">
                <a:xfrm flipV="1">
                  <a:off x="2472" y="2614"/>
                  <a:ext cx="420" cy="548"/>
                </a:xfrm>
                <a:custGeom>
                  <a:avLst/>
                  <a:gdLst>
                    <a:gd name="T0" fmla="*/ 290 w 20000"/>
                    <a:gd name="T1" fmla="*/ 18493 h 20000"/>
                    <a:gd name="T2" fmla="*/ 725 w 20000"/>
                    <a:gd name="T3" fmla="*/ 17295 h 20000"/>
                    <a:gd name="T4" fmla="*/ 1159 w 20000"/>
                    <a:gd name="T5" fmla="*/ 16062 h 20000"/>
                    <a:gd name="T6" fmla="*/ 1594 w 20000"/>
                    <a:gd name="T7" fmla="*/ 14897 h 20000"/>
                    <a:gd name="T8" fmla="*/ 1884 w 20000"/>
                    <a:gd name="T9" fmla="*/ 13699 h 20000"/>
                    <a:gd name="T10" fmla="*/ 2464 w 20000"/>
                    <a:gd name="T11" fmla="*/ 12568 h 20000"/>
                    <a:gd name="T12" fmla="*/ 2899 w 20000"/>
                    <a:gd name="T13" fmla="*/ 11473 h 20000"/>
                    <a:gd name="T14" fmla="*/ 3333 w 20000"/>
                    <a:gd name="T15" fmla="*/ 10342 h 20000"/>
                    <a:gd name="T16" fmla="*/ 3768 w 20000"/>
                    <a:gd name="T17" fmla="*/ 9281 h 20000"/>
                    <a:gd name="T18" fmla="*/ 4203 w 20000"/>
                    <a:gd name="T19" fmla="*/ 8219 h 20000"/>
                    <a:gd name="T20" fmla="*/ 4783 w 20000"/>
                    <a:gd name="T21" fmla="*/ 7260 h 20000"/>
                    <a:gd name="T22" fmla="*/ 5072 w 20000"/>
                    <a:gd name="T23" fmla="*/ 6336 h 20000"/>
                    <a:gd name="T24" fmla="*/ 5507 w 20000"/>
                    <a:gd name="T25" fmla="*/ 5445 h 20000"/>
                    <a:gd name="T26" fmla="*/ 5797 w 20000"/>
                    <a:gd name="T27" fmla="*/ 4555 h 20000"/>
                    <a:gd name="T28" fmla="*/ 6522 w 20000"/>
                    <a:gd name="T29" fmla="*/ 3767 h 20000"/>
                    <a:gd name="T30" fmla="*/ 6957 w 20000"/>
                    <a:gd name="T31" fmla="*/ 3048 h 20000"/>
                    <a:gd name="T32" fmla="*/ 7246 w 20000"/>
                    <a:gd name="T33" fmla="*/ 2432 h 20000"/>
                    <a:gd name="T34" fmla="*/ 7681 w 20000"/>
                    <a:gd name="T35" fmla="*/ 1815 h 20000"/>
                    <a:gd name="T36" fmla="*/ 8116 w 20000"/>
                    <a:gd name="T37" fmla="*/ 1301 h 20000"/>
                    <a:gd name="T38" fmla="*/ 8551 w 20000"/>
                    <a:gd name="T39" fmla="*/ 856 h 20000"/>
                    <a:gd name="T40" fmla="*/ 8986 w 20000"/>
                    <a:gd name="T41" fmla="*/ 514 h 20000"/>
                    <a:gd name="T42" fmla="*/ 9565 w 20000"/>
                    <a:gd name="T43" fmla="*/ 240 h 20000"/>
                    <a:gd name="T44" fmla="*/ 9855 w 20000"/>
                    <a:gd name="T45" fmla="*/ 103 h 20000"/>
                    <a:gd name="T46" fmla="*/ 10290 w 20000"/>
                    <a:gd name="T47" fmla="*/ 0 h 20000"/>
                    <a:gd name="T48" fmla="*/ 10725 w 20000"/>
                    <a:gd name="T49" fmla="*/ 34 h 20000"/>
                    <a:gd name="T50" fmla="*/ 11159 w 20000"/>
                    <a:gd name="T51" fmla="*/ 205 h 20000"/>
                    <a:gd name="T52" fmla="*/ 11594 w 20000"/>
                    <a:gd name="T53" fmla="*/ 514 h 20000"/>
                    <a:gd name="T54" fmla="*/ 12029 w 20000"/>
                    <a:gd name="T55" fmla="*/ 993 h 20000"/>
                    <a:gd name="T56" fmla="*/ 12464 w 20000"/>
                    <a:gd name="T57" fmla="*/ 1575 h 20000"/>
                    <a:gd name="T58" fmla="*/ 12899 w 20000"/>
                    <a:gd name="T59" fmla="*/ 2260 h 20000"/>
                    <a:gd name="T60" fmla="*/ 13478 w 20000"/>
                    <a:gd name="T61" fmla="*/ 3116 h 20000"/>
                    <a:gd name="T62" fmla="*/ 13768 w 20000"/>
                    <a:gd name="T63" fmla="*/ 4007 h 20000"/>
                    <a:gd name="T64" fmla="*/ 14203 w 20000"/>
                    <a:gd name="T65" fmla="*/ 4966 h 20000"/>
                    <a:gd name="T66" fmla="*/ 14783 w 20000"/>
                    <a:gd name="T67" fmla="*/ 5993 h 20000"/>
                    <a:gd name="T68" fmla="*/ 15072 w 20000"/>
                    <a:gd name="T69" fmla="*/ 7055 h 20000"/>
                    <a:gd name="T70" fmla="*/ 15652 w 20000"/>
                    <a:gd name="T71" fmla="*/ 8185 h 20000"/>
                    <a:gd name="T72" fmla="*/ 16087 w 20000"/>
                    <a:gd name="T73" fmla="*/ 9349 h 20000"/>
                    <a:gd name="T74" fmla="*/ 16522 w 20000"/>
                    <a:gd name="T75" fmla="*/ 10445 h 20000"/>
                    <a:gd name="T76" fmla="*/ 16957 w 20000"/>
                    <a:gd name="T77" fmla="*/ 11610 h 20000"/>
                    <a:gd name="T78" fmla="*/ 17246 w 20000"/>
                    <a:gd name="T79" fmla="*/ 12740 h 20000"/>
                    <a:gd name="T80" fmla="*/ 17681 w 20000"/>
                    <a:gd name="T81" fmla="*/ 13870 h 20000"/>
                    <a:gd name="T82" fmla="*/ 18116 w 20000"/>
                    <a:gd name="T83" fmla="*/ 14966 h 20000"/>
                    <a:gd name="T84" fmla="*/ 18406 w 20000"/>
                    <a:gd name="T85" fmla="*/ 15925 h 20000"/>
                    <a:gd name="T86" fmla="*/ 18841 w 20000"/>
                    <a:gd name="T87" fmla="*/ 16884 h 20000"/>
                    <a:gd name="T88" fmla="*/ 19130 w 20000"/>
                    <a:gd name="T89" fmla="*/ 17740 h 20000"/>
                    <a:gd name="T90" fmla="*/ 19420 w 20000"/>
                    <a:gd name="T91" fmla="*/ 18527 h 20000"/>
                    <a:gd name="T92" fmla="*/ 19565 w 20000"/>
                    <a:gd name="T93" fmla="*/ 19178 h 20000"/>
                    <a:gd name="T94" fmla="*/ 19855 w 20000"/>
                    <a:gd name="T95" fmla="*/ 1976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000" h="20000">
                      <a:moveTo>
                        <a:pt x="0" y="19075"/>
                      </a:moveTo>
                      <a:lnTo>
                        <a:pt x="290" y="18493"/>
                      </a:lnTo>
                      <a:lnTo>
                        <a:pt x="435" y="17877"/>
                      </a:lnTo>
                      <a:lnTo>
                        <a:pt x="725" y="17295"/>
                      </a:lnTo>
                      <a:lnTo>
                        <a:pt x="870" y="16678"/>
                      </a:lnTo>
                      <a:lnTo>
                        <a:pt x="1159" y="16062"/>
                      </a:lnTo>
                      <a:lnTo>
                        <a:pt x="1304" y="15479"/>
                      </a:lnTo>
                      <a:lnTo>
                        <a:pt x="1594" y="14897"/>
                      </a:lnTo>
                      <a:lnTo>
                        <a:pt x="1884" y="14281"/>
                      </a:lnTo>
                      <a:lnTo>
                        <a:pt x="1884" y="13699"/>
                      </a:lnTo>
                      <a:lnTo>
                        <a:pt x="2174" y="13151"/>
                      </a:lnTo>
                      <a:lnTo>
                        <a:pt x="2464" y="12568"/>
                      </a:lnTo>
                      <a:lnTo>
                        <a:pt x="2754" y="12021"/>
                      </a:lnTo>
                      <a:lnTo>
                        <a:pt x="2899" y="11473"/>
                      </a:lnTo>
                      <a:lnTo>
                        <a:pt x="3043" y="10890"/>
                      </a:lnTo>
                      <a:lnTo>
                        <a:pt x="3333" y="10342"/>
                      </a:lnTo>
                      <a:lnTo>
                        <a:pt x="3478" y="9795"/>
                      </a:lnTo>
                      <a:lnTo>
                        <a:pt x="3768" y="9281"/>
                      </a:lnTo>
                      <a:lnTo>
                        <a:pt x="4058" y="8733"/>
                      </a:lnTo>
                      <a:lnTo>
                        <a:pt x="4203" y="8219"/>
                      </a:lnTo>
                      <a:lnTo>
                        <a:pt x="4348" y="7740"/>
                      </a:lnTo>
                      <a:lnTo>
                        <a:pt x="4783" y="7260"/>
                      </a:lnTo>
                      <a:lnTo>
                        <a:pt x="4928" y="6781"/>
                      </a:lnTo>
                      <a:lnTo>
                        <a:pt x="5072" y="6336"/>
                      </a:lnTo>
                      <a:lnTo>
                        <a:pt x="5362" y="5890"/>
                      </a:lnTo>
                      <a:lnTo>
                        <a:pt x="5507" y="5445"/>
                      </a:lnTo>
                      <a:lnTo>
                        <a:pt x="5797" y="5000"/>
                      </a:lnTo>
                      <a:lnTo>
                        <a:pt x="5797" y="4555"/>
                      </a:lnTo>
                      <a:lnTo>
                        <a:pt x="6232" y="4178"/>
                      </a:lnTo>
                      <a:lnTo>
                        <a:pt x="6522" y="3767"/>
                      </a:lnTo>
                      <a:lnTo>
                        <a:pt x="6522" y="3425"/>
                      </a:lnTo>
                      <a:lnTo>
                        <a:pt x="6957" y="3048"/>
                      </a:lnTo>
                      <a:lnTo>
                        <a:pt x="7101" y="2705"/>
                      </a:lnTo>
                      <a:lnTo>
                        <a:pt x="7246" y="2432"/>
                      </a:lnTo>
                      <a:lnTo>
                        <a:pt x="7391" y="2089"/>
                      </a:lnTo>
                      <a:lnTo>
                        <a:pt x="7681" y="1815"/>
                      </a:lnTo>
                      <a:lnTo>
                        <a:pt x="7971" y="1575"/>
                      </a:lnTo>
                      <a:lnTo>
                        <a:pt x="8116" y="1301"/>
                      </a:lnTo>
                      <a:lnTo>
                        <a:pt x="8406" y="1062"/>
                      </a:lnTo>
                      <a:lnTo>
                        <a:pt x="8551" y="856"/>
                      </a:lnTo>
                      <a:lnTo>
                        <a:pt x="8841" y="685"/>
                      </a:lnTo>
                      <a:lnTo>
                        <a:pt x="8986" y="514"/>
                      </a:lnTo>
                      <a:lnTo>
                        <a:pt x="9130" y="377"/>
                      </a:lnTo>
                      <a:lnTo>
                        <a:pt x="9565" y="240"/>
                      </a:lnTo>
                      <a:lnTo>
                        <a:pt x="9565" y="137"/>
                      </a:lnTo>
                      <a:lnTo>
                        <a:pt x="9855" y="103"/>
                      </a:lnTo>
                      <a:lnTo>
                        <a:pt x="10000" y="34"/>
                      </a:lnTo>
                      <a:lnTo>
                        <a:pt x="10290" y="0"/>
                      </a:lnTo>
                      <a:lnTo>
                        <a:pt x="10435" y="34"/>
                      </a:lnTo>
                      <a:lnTo>
                        <a:pt x="10725" y="34"/>
                      </a:lnTo>
                      <a:lnTo>
                        <a:pt x="10870" y="103"/>
                      </a:lnTo>
                      <a:lnTo>
                        <a:pt x="11159" y="205"/>
                      </a:lnTo>
                      <a:lnTo>
                        <a:pt x="11304" y="342"/>
                      </a:lnTo>
                      <a:lnTo>
                        <a:pt x="11594" y="514"/>
                      </a:lnTo>
                      <a:lnTo>
                        <a:pt x="11884" y="753"/>
                      </a:lnTo>
                      <a:lnTo>
                        <a:pt x="12029" y="993"/>
                      </a:lnTo>
                      <a:lnTo>
                        <a:pt x="12174" y="1267"/>
                      </a:lnTo>
                      <a:lnTo>
                        <a:pt x="12464" y="1575"/>
                      </a:lnTo>
                      <a:lnTo>
                        <a:pt x="12754" y="1884"/>
                      </a:lnTo>
                      <a:lnTo>
                        <a:pt x="12899" y="2260"/>
                      </a:lnTo>
                      <a:lnTo>
                        <a:pt x="13043" y="2705"/>
                      </a:lnTo>
                      <a:lnTo>
                        <a:pt x="13478" y="3116"/>
                      </a:lnTo>
                      <a:lnTo>
                        <a:pt x="13478" y="3527"/>
                      </a:lnTo>
                      <a:lnTo>
                        <a:pt x="13768" y="4007"/>
                      </a:lnTo>
                      <a:lnTo>
                        <a:pt x="14203" y="4418"/>
                      </a:lnTo>
                      <a:lnTo>
                        <a:pt x="14203" y="4966"/>
                      </a:lnTo>
                      <a:lnTo>
                        <a:pt x="14493" y="5479"/>
                      </a:lnTo>
                      <a:lnTo>
                        <a:pt x="14783" y="5993"/>
                      </a:lnTo>
                      <a:lnTo>
                        <a:pt x="15072" y="6507"/>
                      </a:lnTo>
                      <a:lnTo>
                        <a:pt x="15072" y="7055"/>
                      </a:lnTo>
                      <a:lnTo>
                        <a:pt x="15362" y="7637"/>
                      </a:lnTo>
                      <a:lnTo>
                        <a:pt x="15652" y="8185"/>
                      </a:lnTo>
                      <a:lnTo>
                        <a:pt x="15797" y="8767"/>
                      </a:lnTo>
                      <a:lnTo>
                        <a:pt x="16087" y="9349"/>
                      </a:lnTo>
                      <a:lnTo>
                        <a:pt x="16232" y="9897"/>
                      </a:lnTo>
                      <a:lnTo>
                        <a:pt x="16522" y="10445"/>
                      </a:lnTo>
                      <a:lnTo>
                        <a:pt x="16667" y="11027"/>
                      </a:lnTo>
                      <a:lnTo>
                        <a:pt x="16957" y="11610"/>
                      </a:lnTo>
                      <a:lnTo>
                        <a:pt x="17246" y="12158"/>
                      </a:lnTo>
                      <a:lnTo>
                        <a:pt x="17246" y="12740"/>
                      </a:lnTo>
                      <a:lnTo>
                        <a:pt x="17536" y="13288"/>
                      </a:lnTo>
                      <a:lnTo>
                        <a:pt x="17681" y="13870"/>
                      </a:lnTo>
                      <a:lnTo>
                        <a:pt x="17971" y="14384"/>
                      </a:lnTo>
                      <a:lnTo>
                        <a:pt x="18116" y="14966"/>
                      </a:lnTo>
                      <a:lnTo>
                        <a:pt x="18261" y="15445"/>
                      </a:lnTo>
                      <a:lnTo>
                        <a:pt x="18406" y="15925"/>
                      </a:lnTo>
                      <a:lnTo>
                        <a:pt x="18696" y="16438"/>
                      </a:lnTo>
                      <a:lnTo>
                        <a:pt x="18841" y="16884"/>
                      </a:lnTo>
                      <a:lnTo>
                        <a:pt x="18986" y="17329"/>
                      </a:lnTo>
                      <a:lnTo>
                        <a:pt x="19130" y="17740"/>
                      </a:lnTo>
                      <a:lnTo>
                        <a:pt x="19275" y="18151"/>
                      </a:lnTo>
                      <a:lnTo>
                        <a:pt x="19420" y="18527"/>
                      </a:lnTo>
                      <a:lnTo>
                        <a:pt x="19565" y="18904"/>
                      </a:lnTo>
                      <a:lnTo>
                        <a:pt x="19565" y="19178"/>
                      </a:lnTo>
                      <a:lnTo>
                        <a:pt x="19710" y="19486"/>
                      </a:lnTo>
                      <a:lnTo>
                        <a:pt x="19855" y="19760"/>
                      </a:lnTo>
                      <a:lnTo>
                        <a:pt x="19855" y="19966"/>
                      </a:lnTo>
                    </a:path>
                  </a:pathLst>
                </a:custGeom>
                <a:noFill/>
                <a:ln w="34925" cap="flat">
                  <a:solidFill>
                    <a:srgbClr val="00FF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8" name="Freeform 84"/>
                <p:cNvSpPr>
                  <a:spLocks/>
                </p:cNvSpPr>
                <p:nvPr/>
              </p:nvSpPr>
              <p:spPr bwMode="auto">
                <a:xfrm flipV="1">
                  <a:off x="1165" y="2115"/>
                  <a:ext cx="447" cy="529"/>
                </a:xfrm>
                <a:custGeom>
                  <a:avLst/>
                  <a:gdLst>
                    <a:gd name="T0" fmla="*/ 272 w 20000"/>
                    <a:gd name="T1" fmla="*/ 638 h 20000"/>
                    <a:gd name="T2" fmla="*/ 544 w 20000"/>
                    <a:gd name="T3" fmla="*/ 1879 h 20000"/>
                    <a:gd name="T4" fmla="*/ 952 w 20000"/>
                    <a:gd name="T5" fmla="*/ 3121 h 20000"/>
                    <a:gd name="T6" fmla="*/ 1361 w 20000"/>
                    <a:gd name="T7" fmla="*/ 4326 h 20000"/>
                    <a:gd name="T8" fmla="*/ 1769 w 20000"/>
                    <a:gd name="T9" fmla="*/ 5567 h 20000"/>
                    <a:gd name="T10" fmla="*/ 2177 w 20000"/>
                    <a:gd name="T11" fmla="*/ 6738 h 20000"/>
                    <a:gd name="T12" fmla="*/ 2585 w 20000"/>
                    <a:gd name="T13" fmla="*/ 7908 h 20000"/>
                    <a:gd name="T14" fmla="*/ 2993 w 20000"/>
                    <a:gd name="T15" fmla="*/ 9007 h 20000"/>
                    <a:gd name="T16" fmla="*/ 3265 w 20000"/>
                    <a:gd name="T17" fmla="*/ 10142 h 20000"/>
                    <a:gd name="T18" fmla="*/ 3810 w 20000"/>
                    <a:gd name="T19" fmla="*/ 11206 h 20000"/>
                    <a:gd name="T20" fmla="*/ 4082 w 20000"/>
                    <a:gd name="T21" fmla="*/ 12199 h 20000"/>
                    <a:gd name="T22" fmla="*/ 4626 w 20000"/>
                    <a:gd name="T23" fmla="*/ 13191 h 20000"/>
                    <a:gd name="T24" fmla="*/ 5034 w 20000"/>
                    <a:gd name="T25" fmla="*/ 14113 h 20000"/>
                    <a:gd name="T26" fmla="*/ 5306 w 20000"/>
                    <a:gd name="T27" fmla="*/ 15000 h 20000"/>
                    <a:gd name="T28" fmla="*/ 5714 w 20000"/>
                    <a:gd name="T29" fmla="*/ 15851 h 20000"/>
                    <a:gd name="T30" fmla="*/ 6122 w 20000"/>
                    <a:gd name="T31" fmla="*/ 16596 h 20000"/>
                    <a:gd name="T32" fmla="*/ 6667 w 20000"/>
                    <a:gd name="T33" fmla="*/ 17270 h 20000"/>
                    <a:gd name="T34" fmla="*/ 6939 w 20000"/>
                    <a:gd name="T35" fmla="*/ 17908 h 20000"/>
                    <a:gd name="T36" fmla="*/ 7483 w 20000"/>
                    <a:gd name="T37" fmla="*/ 18475 h 20000"/>
                    <a:gd name="T38" fmla="*/ 7891 w 20000"/>
                    <a:gd name="T39" fmla="*/ 18972 h 20000"/>
                    <a:gd name="T40" fmla="*/ 8163 w 20000"/>
                    <a:gd name="T41" fmla="*/ 19326 h 20000"/>
                    <a:gd name="T42" fmla="*/ 8571 w 20000"/>
                    <a:gd name="T43" fmla="*/ 19645 h 20000"/>
                    <a:gd name="T44" fmla="*/ 8980 w 20000"/>
                    <a:gd name="T45" fmla="*/ 19858 h 20000"/>
                    <a:gd name="T46" fmla="*/ 9524 w 20000"/>
                    <a:gd name="T47" fmla="*/ 19965 h 20000"/>
                    <a:gd name="T48" fmla="*/ 9932 w 20000"/>
                    <a:gd name="T49" fmla="*/ 19965 h 20000"/>
                    <a:gd name="T50" fmla="*/ 10340 w 20000"/>
                    <a:gd name="T51" fmla="*/ 19858 h 20000"/>
                    <a:gd name="T52" fmla="*/ 10748 w 20000"/>
                    <a:gd name="T53" fmla="*/ 19539 h 20000"/>
                    <a:gd name="T54" fmla="*/ 11293 w 20000"/>
                    <a:gd name="T55" fmla="*/ 19113 h 20000"/>
                    <a:gd name="T56" fmla="*/ 11837 w 20000"/>
                    <a:gd name="T57" fmla="*/ 18546 h 20000"/>
                    <a:gd name="T58" fmla="*/ 12109 w 20000"/>
                    <a:gd name="T59" fmla="*/ 17872 h 20000"/>
                    <a:gd name="T60" fmla="*/ 12653 w 20000"/>
                    <a:gd name="T61" fmla="*/ 17163 h 20000"/>
                    <a:gd name="T62" fmla="*/ 13197 w 20000"/>
                    <a:gd name="T63" fmla="*/ 16277 h 20000"/>
                    <a:gd name="T64" fmla="*/ 13741 w 20000"/>
                    <a:gd name="T65" fmla="*/ 15355 h 20000"/>
                    <a:gd name="T66" fmla="*/ 14150 w 20000"/>
                    <a:gd name="T67" fmla="*/ 14326 h 20000"/>
                    <a:gd name="T68" fmla="*/ 14694 w 20000"/>
                    <a:gd name="T69" fmla="*/ 13298 h 20000"/>
                    <a:gd name="T70" fmla="*/ 15238 w 20000"/>
                    <a:gd name="T71" fmla="*/ 12199 h 20000"/>
                    <a:gd name="T72" fmla="*/ 15646 w 20000"/>
                    <a:gd name="T73" fmla="*/ 11099 h 20000"/>
                    <a:gd name="T74" fmla="*/ 16054 w 20000"/>
                    <a:gd name="T75" fmla="*/ 10035 h 20000"/>
                    <a:gd name="T76" fmla="*/ 16599 w 20000"/>
                    <a:gd name="T77" fmla="*/ 8901 h 20000"/>
                    <a:gd name="T78" fmla="*/ 17007 w 20000"/>
                    <a:gd name="T79" fmla="*/ 7801 h 20000"/>
                    <a:gd name="T80" fmla="*/ 17415 w 20000"/>
                    <a:gd name="T81" fmla="*/ 6773 h 20000"/>
                    <a:gd name="T82" fmla="*/ 17823 w 20000"/>
                    <a:gd name="T83" fmla="*/ 5709 h 20000"/>
                    <a:gd name="T84" fmla="*/ 18231 w 20000"/>
                    <a:gd name="T85" fmla="*/ 4752 h 20000"/>
                    <a:gd name="T86" fmla="*/ 18776 w 20000"/>
                    <a:gd name="T87" fmla="*/ 3865 h 20000"/>
                    <a:gd name="T88" fmla="*/ 19048 w 20000"/>
                    <a:gd name="T89" fmla="*/ 3014 h 20000"/>
                    <a:gd name="T90" fmla="*/ 19320 w 20000"/>
                    <a:gd name="T91" fmla="*/ 2234 h 20000"/>
                    <a:gd name="T92" fmla="*/ 19592 w 20000"/>
                    <a:gd name="T93" fmla="*/ 1631 h 20000"/>
                    <a:gd name="T94" fmla="*/ 19728 w 20000"/>
                    <a:gd name="T95" fmla="*/ 1028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000" h="20000">
                      <a:moveTo>
                        <a:pt x="0" y="0"/>
                      </a:moveTo>
                      <a:lnTo>
                        <a:pt x="272" y="638"/>
                      </a:lnTo>
                      <a:lnTo>
                        <a:pt x="408" y="1241"/>
                      </a:lnTo>
                      <a:lnTo>
                        <a:pt x="544" y="1879"/>
                      </a:lnTo>
                      <a:lnTo>
                        <a:pt x="816" y="2518"/>
                      </a:lnTo>
                      <a:lnTo>
                        <a:pt x="952" y="3121"/>
                      </a:lnTo>
                      <a:lnTo>
                        <a:pt x="1224" y="3723"/>
                      </a:lnTo>
                      <a:lnTo>
                        <a:pt x="1361" y="4326"/>
                      </a:lnTo>
                      <a:lnTo>
                        <a:pt x="1633" y="4965"/>
                      </a:lnTo>
                      <a:lnTo>
                        <a:pt x="1769" y="5567"/>
                      </a:lnTo>
                      <a:lnTo>
                        <a:pt x="2041" y="6135"/>
                      </a:lnTo>
                      <a:lnTo>
                        <a:pt x="2177" y="6738"/>
                      </a:lnTo>
                      <a:lnTo>
                        <a:pt x="2449" y="7305"/>
                      </a:lnTo>
                      <a:lnTo>
                        <a:pt x="2585" y="7908"/>
                      </a:lnTo>
                      <a:lnTo>
                        <a:pt x="2721" y="8475"/>
                      </a:lnTo>
                      <a:lnTo>
                        <a:pt x="2993" y="9007"/>
                      </a:lnTo>
                      <a:lnTo>
                        <a:pt x="3265" y="9610"/>
                      </a:lnTo>
                      <a:lnTo>
                        <a:pt x="3265" y="10142"/>
                      </a:lnTo>
                      <a:lnTo>
                        <a:pt x="3537" y="10674"/>
                      </a:lnTo>
                      <a:lnTo>
                        <a:pt x="3810" y="11206"/>
                      </a:lnTo>
                      <a:lnTo>
                        <a:pt x="3946" y="11702"/>
                      </a:lnTo>
                      <a:lnTo>
                        <a:pt x="4082" y="12199"/>
                      </a:lnTo>
                      <a:lnTo>
                        <a:pt x="4354" y="12730"/>
                      </a:lnTo>
                      <a:lnTo>
                        <a:pt x="4626" y="13191"/>
                      </a:lnTo>
                      <a:lnTo>
                        <a:pt x="4626" y="13688"/>
                      </a:lnTo>
                      <a:lnTo>
                        <a:pt x="5034" y="14113"/>
                      </a:lnTo>
                      <a:lnTo>
                        <a:pt x="5170" y="14574"/>
                      </a:lnTo>
                      <a:lnTo>
                        <a:pt x="5306" y="15000"/>
                      </a:lnTo>
                      <a:lnTo>
                        <a:pt x="5578" y="15461"/>
                      </a:lnTo>
                      <a:lnTo>
                        <a:pt x="5714" y="15851"/>
                      </a:lnTo>
                      <a:lnTo>
                        <a:pt x="6122" y="16206"/>
                      </a:lnTo>
                      <a:lnTo>
                        <a:pt x="6122" y="16596"/>
                      </a:lnTo>
                      <a:lnTo>
                        <a:pt x="6395" y="16950"/>
                      </a:lnTo>
                      <a:lnTo>
                        <a:pt x="6667" y="17270"/>
                      </a:lnTo>
                      <a:lnTo>
                        <a:pt x="6803" y="17624"/>
                      </a:lnTo>
                      <a:lnTo>
                        <a:pt x="6939" y="17908"/>
                      </a:lnTo>
                      <a:lnTo>
                        <a:pt x="7211" y="18156"/>
                      </a:lnTo>
                      <a:lnTo>
                        <a:pt x="7483" y="18475"/>
                      </a:lnTo>
                      <a:lnTo>
                        <a:pt x="7483" y="18723"/>
                      </a:lnTo>
                      <a:lnTo>
                        <a:pt x="7891" y="18972"/>
                      </a:lnTo>
                      <a:lnTo>
                        <a:pt x="8027" y="19149"/>
                      </a:lnTo>
                      <a:lnTo>
                        <a:pt x="8163" y="19326"/>
                      </a:lnTo>
                      <a:lnTo>
                        <a:pt x="8435" y="19468"/>
                      </a:lnTo>
                      <a:lnTo>
                        <a:pt x="8571" y="19645"/>
                      </a:lnTo>
                      <a:lnTo>
                        <a:pt x="8980" y="19752"/>
                      </a:lnTo>
                      <a:lnTo>
                        <a:pt x="8980" y="19858"/>
                      </a:lnTo>
                      <a:lnTo>
                        <a:pt x="9252" y="19894"/>
                      </a:lnTo>
                      <a:lnTo>
                        <a:pt x="9524" y="19965"/>
                      </a:lnTo>
                      <a:lnTo>
                        <a:pt x="9660" y="19965"/>
                      </a:lnTo>
                      <a:lnTo>
                        <a:pt x="9932" y="19965"/>
                      </a:lnTo>
                      <a:lnTo>
                        <a:pt x="10068" y="19929"/>
                      </a:lnTo>
                      <a:lnTo>
                        <a:pt x="10340" y="19858"/>
                      </a:lnTo>
                      <a:lnTo>
                        <a:pt x="10476" y="19716"/>
                      </a:lnTo>
                      <a:lnTo>
                        <a:pt x="10748" y="19539"/>
                      </a:lnTo>
                      <a:lnTo>
                        <a:pt x="11020" y="19326"/>
                      </a:lnTo>
                      <a:lnTo>
                        <a:pt x="11293" y="19113"/>
                      </a:lnTo>
                      <a:lnTo>
                        <a:pt x="11429" y="18865"/>
                      </a:lnTo>
                      <a:lnTo>
                        <a:pt x="11837" y="18546"/>
                      </a:lnTo>
                      <a:lnTo>
                        <a:pt x="11973" y="18262"/>
                      </a:lnTo>
                      <a:lnTo>
                        <a:pt x="12109" y="17872"/>
                      </a:lnTo>
                      <a:lnTo>
                        <a:pt x="12517" y="17482"/>
                      </a:lnTo>
                      <a:lnTo>
                        <a:pt x="12653" y="17163"/>
                      </a:lnTo>
                      <a:lnTo>
                        <a:pt x="12925" y="16738"/>
                      </a:lnTo>
                      <a:lnTo>
                        <a:pt x="13197" y="16277"/>
                      </a:lnTo>
                      <a:lnTo>
                        <a:pt x="13333" y="15816"/>
                      </a:lnTo>
                      <a:lnTo>
                        <a:pt x="13741" y="15355"/>
                      </a:lnTo>
                      <a:lnTo>
                        <a:pt x="13878" y="14858"/>
                      </a:lnTo>
                      <a:lnTo>
                        <a:pt x="14150" y="14326"/>
                      </a:lnTo>
                      <a:lnTo>
                        <a:pt x="14422" y="13830"/>
                      </a:lnTo>
                      <a:lnTo>
                        <a:pt x="14694" y="13298"/>
                      </a:lnTo>
                      <a:lnTo>
                        <a:pt x="14830" y="12801"/>
                      </a:lnTo>
                      <a:lnTo>
                        <a:pt x="15238" y="12199"/>
                      </a:lnTo>
                      <a:lnTo>
                        <a:pt x="15374" y="11667"/>
                      </a:lnTo>
                      <a:lnTo>
                        <a:pt x="15646" y="11099"/>
                      </a:lnTo>
                      <a:lnTo>
                        <a:pt x="15918" y="10567"/>
                      </a:lnTo>
                      <a:lnTo>
                        <a:pt x="16054" y="10035"/>
                      </a:lnTo>
                      <a:lnTo>
                        <a:pt x="16327" y="9468"/>
                      </a:lnTo>
                      <a:lnTo>
                        <a:pt x="16599" y="8901"/>
                      </a:lnTo>
                      <a:lnTo>
                        <a:pt x="16735" y="8369"/>
                      </a:lnTo>
                      <a:lnTo>
                        <a:pt x="17007" y="7801"/>
                      </a:lnTo>
                      <a:lnTo>
                        <a:pt x="17279" y="7270"/>
                      </a:lnTo>
                      <a:lnTo>
                        <a:pt x="17415" y="6773"/>
                      </a:lnTo>
                      <a:lnTo>
                        <a:pt x="17687" y="6241"/>
                      </a:lnTo>
                      <a:lnTo>
                        <a:pt x="17823" y="5709"/>
                      </a:lnTo>
                      <a:lnTo>
                        <a:pt x="18231" y="5213"/>
                      </a:lnTo>
                      <a:lnTo>
                        <a:pt x="18231" y="4752"/>
                      </a:lnTo>
                      <a:lnTo>
                        <a:pt x="18367" y="4291"/>
                      </a:lnTo>
                      <a:lnTo>
                        <a:pt x="18776" y="3865"/>
                      </a:lnTo>
                      <a:lnTo>
                        <a:pt x="18912" y="3404"/>
                      </a:lnTo>
                      <a:lnTo>
                        <a:pt x="19048" y="3014"/>
                      </a:lnTo>
                      <a:lnTo>
                        <a:pt x="19184" y="2624"/>
                      </a:lnTo>
                      <a:lnTo>
                        <a:pt x="19320" y="2234"/>
                      </a:lnTo>
                      <a:lnTo>
                        <a:pt x="19456" y="1915"/>
                      </a:lnTo>
                      <a:lnTo>
                        <a:pt x="19592" y="1631"/>
                      </a:lnTo>
                      <a:lnTo>
                        <a:pt x="19728" y="1348"/>
                      </a:lnTo>
                      <a:lnTo>
                        <a:pt x="19728" y="1028"/>
                      </a:lnTo>
                      <a:lnTo>
                        <a:pt x="19864" y="851"/>
                      </a:lnTo>
                    </a:path>
                  </a:pathLst>
                </a:custGeom>
                <a:noFill/>
                <a:ln w="34925" cap="flat">
                  <a:solidFill>
                    <a:srgbClr val="00FF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sp>
              <p:nvSpPr>
                <p:cNvPr id="29" name="Freeform 85"/>
                <p:cNvSpPr>
                  <a:spLocks/>
                </p:cNvSpPr>
                <p:nvPr/>
              </p:nvSpPr>
              <p:spPr bwMode="auto">
                <a:xfrm flipV="1">
                  <a:off x="1612" y="2623"/>
                  <a:ext cx="420" cy="548"/>
                </a:xfrm>
                <a:custGeom>
                  <a:avLst/>
                  <a:gdLst>
                    <a:gd name="T0" fmla="*/ 290 w 20000"/>
                    <a:gd name="T1" fmla="*/ 18493 h 20000"/>
                    <a:gd name="T2" fmla="*/ 725 w 20000"/>
                    <a:gd name="T3" fmla="*/ 17295 h 20000"/>
                    <a:gd name="T4" fmla="*/ 1159 w 20000"/>
                    <a:gd name="T5" fmla="*/ 16062 h 20000"/>
                    <a:gd name="T6" fmla="*/ 1594 w 20000"/>
                    <a:gd name="T7" fmla="*/ 14897 h 20000"/>
                    <a:gd name="T8" fmla="*/ 1884 w 20000"/>
                    <a:gd name="T9" fmla="*/ 13699 h 20000"/>
                    <a:gd name="T10" fmla="*/ 2464 w 20000"/>
                    <a:gd name="T11" fmla="*/ 12568 h 20000"/>
                    <a:gd name="T12" fmla="*/ 2899 w 20000"/>
                    <a:gd name="T13" fmla="*/ 11473 h 20000"/>
                    <a:gd name="T14" fmla="*/ 3333 w 20000"/>
                    <a:gd name="T15" fmla="*/ 10342 h 20000"/>
                    <a:gd name="T16" fmla="*/ 3768 w 20000"/>
                    <a:gd name="T17" fmla="*/ 9281 h 20000"/>
                    <a:gd name="T18" fmla="*/ 4203 w 20000"/>
                    <a:gd name="T19" fmla="*/ 8219 h 20000"/>
                    <a:gd name="T20" fmla="*/ 4783 w 20000"/>
                    <a:gd name="T21" fmla="*/ 7260 h 20000"/>
                    <a:gd name="T22" fmla="*/ 5072 w 20000"/>
                    <a:gd name="T23" fmla="*/ 6336 h 20000"/>
                    <a:gd name="T24" fmla="*/ 5507 w 20000"/>
                    <a:gd name="T25" fmla="*/ 5445 h 20000"/>
                    <a:gd name="T26" fmla="*/ 5797 w 20000"/>
                    <a:gd name="T27" fmla="*/ 4555 h 20000"/>
                    <a:gd name="T28" fmla="*/ 6522 w 20000"/>
                    <a:gd name="T29" fmla="*/ 3767 h 20000"/>
                    <a:gd name="T30" fmla="*/ 6957 w 20000"/>
                    <a:gd name="T31" fmla="*/ 3048 h 20000"/>
                    <a:gd name="T32" fmla="*/ 7246 w 20000"/>
                    <a:gd name="T33" fmla="*/ 2432 h 20000"/>
                    <a:gd name="T34" fmla="*/ 7681 w 20000"/>
                    <a:gd name="T35" fmla="*/ 1815 h 20000"/>
                    <a:gd name="T36" fmla="*/ 8116 w 20000"/>
                    <a:gd name="T37" fmla="*/ 1301 h 20000"/>
                    <a:gd name="T38" fmla="*/ 8551 w 20000"/>
                    <a:gd name="T39" fmla="*/ 856 h 20000"/>
                    <a:gd name="T40" fmla="*/ 8986 w 20000"/>
                    <a:gd name="T41" fmla="*/ 514 h 20000"/>
                    <a:gd name="T42" fmla="*/ 9565 w 20000"/>
                    <a:gd name="T43" fmla="*/ 240 h 20000"/>
                    <a:gd name="T44" fmla="*/ 9855 w 20000"/>
                    <a:gd name="T45" fmla="*/ 103 h 20000"/>
                    <a:gd name="T46" fmla="*/ 10290 w 20000"/>
                    <a:gd name="T47" fmla="*/ 0 h 20000"/>
                    <a:gd name="T48" fmla="*/ 10725 w 20000"/>
                    <a:gd name="T49" fmla="*/ 34 h 20000"/>
                    <a:gd name="T50" fmla="*/ 11159 w 20000"/>
                    <a:gd name="T51" fmla="*/ 205 h 20000"/>
                    <a:gd name="T52" fmla="*/ 11594 w 20000"/>
                    <a:gd name="T53" fmla="*/ 514 h 20000"/>
                    <a:gd name="T54" fmla="*/ 12029 w 20000"/>
                    <a:gd name="T55" fmla="*/ 993 h 20000"/>
                    <a:gd name="T56" fmla="*/ 12464 w 20000"/>
                    <a:gd name="T57" fmla="*/ 1575 h 20000"/>
                    <a:gd name="T58" fmla="*/ 12899 w 20000"/>
                    <a:gd name="T59" fmla="*/ 2260 h 20000"/>
                    <a:gd name="T60" fmla="*/ 13478 w 20000"/>
                    <a:gd name="T61" fmla="*/ 3116 h 20000"/>
                    <a:gd name="T62" fmla="*/ 13768 w 20000"/>
                    <a:gd name="T63" fmla="*/ 4007 h 20000"/>
                    <a:gd name="T64" fmla="*/ 14203 w 20000"/>
                    <a:gd name="T65" fmla="*/ 4966 h 20000"/>
                    <a:gd name="T66" fmla="*/ 14783 w 20000"/>
                    <a:gd name="T67" fmla="*/ 5993 h 20000"/>
                    <a:gd name="T68" fmla="*/ 15072 w 20000"/>
                    <a:gd name="T69" fmla="*/ 7055 h 20000"/>
                    <a:gd name="T70" fmla="*/ 15652 w 20000"/>
                    <a:gd name="T71" fmla="*/ 8185 h 20000"/>
                    <a:gd name="T72" fmla="*/ 16087 w 20000"/>
                    <a:gd name="T73" fmla="*/ 9349 h 20000"/>
                    <a:gd name="T74" fmla="*/ 16522 w 20000"/>
                    <a:gd name="T75" fmla="*/ 10445 h 20000"/>
                    <a:gd name="T76" fmla="*/ 16957 w 20000"/>
                    <a:gd name="T77" fmla="*/ 11610 h 20000"/>
                    <a:gd name="T78" fmla="*/ 17246 w 20000"/>
                    <a:gd name="T79" fmla="*/ 12740 h 20000"/>
                    <a:gd name="T80" fmla="*/ 17681 w 20000"/>
                    <a:gd name="T81" fmla="*/ 13870 h 20000"/>
                    <a:gd name="T82" fmla="*/ 18116 w 20000"/>
                    <a:gd name="T83" fmla="*/ 14966 h 20000"/>
                    <a:gd name="T84" fmla="*/ 18406 w 20000"/>
                    <a:gd name="T85" fmla="*/ 15925 h 20000"/>
                    <a:gd name="T86" fmla="*/ 18841 w 20000"/>
                    <a:gd name="T87" fmla="*/ 16884 h 20000"/>
                    <a:gd name="T88" fmla="*/ 19130 w 20000"/>
                    <a:gd name="T89" fmla="*/ 17740 h 20000"/>
                    <a:gd name="T90" fmla="*/ 19420 w 20000"/>
                    <a:gd name="T91" fmla="*/ 18527 h 20000"/>
                    <a:gd name="T92" fmla="*/ 19565 w 20000"/>
                    <a:gd name="T93" fmla="*/ 19178 h 20000"/>
                    <a:gd name="T94" fmla="*/ 19855 w 20000"/>
                    <a:gd name="T95" fmla="*/ 1976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000" h="20000">
                      <a:moveTo>
                        <a:pt x="0" y="19075"/>
                      </a:moveTo>
                      <a:lnTo>
                        <a:pt x="290" y="18493"/>
                      </a:lnTo>
                      <a:lnTo>
                        <a:pt x="435" y="17877"/>
                      </a:lnTo>
                      <a:lnTo>
                        <a:pt x="725" y="17295"/>
                      </a:lnTo>
                      <a:lnTo>
                        <a:pt x="870" y="16678"/>
                      </a:lnTo>
                      <a:lnTo>
                        <a:pt x="1159" y="16062"/>
                      </a:lnTo>
                      <a:lnTo>
                        <a:pt x="1304" y="15479"/>
                      </a:lnTo>
                      <a:lnTo>
                        <a:pt x="1594" y="14897"/>
                      </a:lnTo>
                      <a:lnTo>
                        <a:pt x="1884" y="14281"/>
                      </a:lnTo>
                      <a:lnTo>
                        <a:pt x="1884" y="13699"/>
                      </a:lnTo>
                      <a:lnTo>
                        <a:pt x="2174" y="13151"/>
                      </a:lnTo>
                      <a:lnTo>
                        <a:pt x="2464" y="12568"/>
                      </a:lnTo>
                      <a:lnTo>
                        <a:pt x="2754" y="12021"/>
                      </a:lnTo>
                      <a:lnTo>
                        <a:pt x="2899" y="11473"/>
                      </a:lnTo>
                      <a:lnTo>
                        <a:pt x="3043" y="10890"/>
                      </a:lnTo>
                      <a:lnTo>
                        <a:pt x="3333" y="10342"/>
                      </a:lnTo>
                      <a:lnTo>
                        <a:pt x="3478" y="9795"/>
                      </a:lnTo>
                      <a:lnTo>
                        <a:pt x="3768" y="9281"/>
                      </a:lnTo>
                      <a:lnTo>
                        <a:pt x="4058" y="8733"/>
                      </a:lnTo>
                      <a:lnTo>
                        <a:pt x="4203" y="8219"/>
                      </a:lnTo>
                      <a:lnTo>
                        <a:pt x="4348" y="7740"/>
                      </a:lnTo>
                      <a:lnTo>
                        <a:pt x="4783" y="7260"/>
                      </a:lnTo>
                      <a:lnTo>
                        <a:pt x="4928" y="6781"/>
                      </a:lnTo>
                      <a:lnTo>
                        <a:pt x="5072" y="6336"/>
                      </a:lnTo>
                      <a:lnTo>
                        <a:pt x="5362" y="5890"/>
                      </a:lnTo>
                      <a:lnTo>
                        <a:pt x="5507" y="5445"/>
                      </a:lnTo>
                      <a:lnTo>
                        <a:pt x="5797" y="5000"/>
                      </a:lnTo>
                      <a:lnTo>
                        <a:pt x="5797" y="4555"/>
                      </a:lnTo>
                      <a:lnTo>
                        <a:pt x="6232" y="4178"/>
                      </a:lnTo>
                      <a:lnTo>
                        <a:pt x="6522" y="3767"/>
                      </a:lnTo>
                      <a:lnTo>
                        <a:pt x="6522" y="3425"/>
                      </a:lnTo>
                      <a:lnTo>
                        <a:pt x="6957" y="3048"/>
                      </a:lnTo>
                      <a:lnTo>
                        <a:pt x="7101" y="2705"/>
                      </a:lnTo>
                      <a:lnTo>
                        <a:pt x="7246" y="2432"/>
                      </a:lnTo>
                      <a:lnTo>
                        <a:pt x="7391" y="2089"/>
                      </a:lnTo>
                      <a:lnTo>
                        <a:pt x="7681" y="1815"/>
                      </a:lnTo>
                      <a:lnTo>
                        <a:pt x="7971" y="1575"/>
                      </a:lnTo>
                      <a:lnTo>
                        <a:pt x="8116" y="1301"/>
                      </a:lnTo>
                      <a:lnTo>
                        <a:pt x="8406" y="1062"/>
                      </a:lnTo>
                      <a:lnTo>
                        <a:pt x="8551" y="856"/>
                      </a:lnTo>
                      <a:lnTo>
                        <a:pt x="8841" y="685"/>
                      </a:lnTo>
                      <a:lnTo>
                        <a:pt x="8986" y="514"/>
                      </a:lnTo>
                      <a:lnTo>
                        <a:pt x="9130" y="377"/>
                      </a:lnTo>
                      <a:lnTo>
                        <a:pt x="9565" y="240"/>
                      </a:lnTo>
                      <a:lnTo>
                        <a:pt x="9565" y="137"/>
                      </a:lnTo>
                      <a:lnTo>
                        <a:pt x="9855" y="103"/>
                      </a:lnTo>
                      <a:lnTo>
                        <a:pt x="10000" y="34"/>
                      </a:lnTo>
                      <a:lnTo>
                        <a:pt x="10290" y="0"/>
                      </a:lnTo>
                      <a:lnTo>
                        <a:pt x="10435" y="34"/>
                      </a:lnTo>
                      <a:lnTo>
                        <a:pt x="10725" y="34"/>
                      </a:lnTo>
                      <a:lnTo>
                        <a:pt x="10870" y="103"/>
                      </a:lnTo>
                      <a:lnTo>
                        <a:pt x="11159" y="205"/>
                      </a:lnTo>
                      <a:lnTo>
                        <a:pt x="11304" y="342"/>
                      </a:lnTo>
                      <a:lnTo>
                        <a:pt x="11594" y="514"/>
                      </a:lnTo>
                      <a:lnTo>
                        <a:pt x="11884" y="753"/>
                      </a:lnTo>
                      <a:lnTo>
                        <a:pt x="12029" y="993"/>
                      </a:lnTo>
                      <a:lnTo>
                        <a:pt x="12174" y="1267"/>
                      </a:lnTo>
                      <a:lnTo>
                        <a:pt x="12464" y="1575"/>
                      </a:lnTo>
                      <a:lnTo>
                        <a:pt x="12754" y="1884"/>
                      </a:lnTo>
                      <a:lnTo>
                        <a:pt x="12899" y="2260"/>
                      </a:lnTo>
                      <a:lnTo>
                        <a:pt x="13043" y="2705"/>
                      </a:lnTo>
                      <a:lnTo>
                        <a:pt x="13478" y="3116"/>
                      </a:lnTo>
                      <a:lnTo>
                        <a:pt x="13478" y="3527"/>
                      </a:lnTo>
                      <a:lnTo>
                        <a:pt x="13768" y="4007"/>
                      </a:lnTo>
                      <a:lnTo>
                        <a:pt x="14203" y="4418"/>
                      </a:lnTo>
                      <a:lnTo>
                        <a:pt x="14203" y="4966"/>
                      </a:lnTo>
                      <a:lnTo>
                        <a:pt x="14493" y="5479"/>
                      </a:lnTo>
                      <a:lnTo>
                        <a:pt x="14783" y="5993"/>
                      </a:lnTo>
                      <a:lnTo>
                        <a:pt x="15072" y="6507"/>
                      </a:lnTo>
                      <a:lnTo>
                        <a:pt x="15072" y="7055"/>
                      </a:lnTo>
                      <a:lnTo>
                        <a:pt x="15362" y="7637"/>
                      </a:lnTo>
                      <a:lnTo>
                        <a:pt x="15652" y="8185"/>
                      </a:lnTo>
                      <a:lnTo>
                        <a:pt x="15797" y="8767"/>
                      </a:lnTo>
                      <a:lnTo>
                        <a:pt x="16087" y="9349"/>
                      </a:lnTo>
                      <a:lnTo>
                        <a:pt x="16232" y="9897"/>
                      </a:lnTo>
                      <a:lnTo>
                        <a:pt x="16522" y="10445"/>
                      </a:lnTo>
                      <a:lnTo>
                        <a:pt x="16667" y="11027"/>
                      </a:lnTo>
                      <a:lnTo>
                        <a:pt x="16957" y="11610"/>
                      </a:lnTo>
                      <a:lnTo>
                        <a:pt x="17246" y="12158"/>
                      </a:lnTo>
                      <a:lnTo>
                        <a:pt x="17246" y="12740"/>
                      </a:lnTo>
                      <a:lnTo>
                        <a:pt x="17536" y="13288"/>
                      </a:lnTo>
                      <a:lnTo>
                        <a:pt x="17681" y="13870"/>
                      </a:lnTo>
                      <a:lnTo>
                        <a:pt x="17971" y="14384"/>
                      </a:lnTo>
                      <a:lnTo>
                        <a:pt x="18116" y="14966"/>
                      </a:lnTo>
                      <a:lnTo>
                        <a:pt x="18261" y="15445"/>
                      </a:lnTo>
                      <a:lnTo>
                        <a:pt x="18406" y="15925"/>
                      </a:lnTo>
                      <a:lnTo>
                        <a:pt x="18696" y="16438"/>
                      </a:lnTo>
                      <a:lnTo>
                        <a:pt x="18841" y="16884"/>
                      </a:lnTo>
                      <a:lnTo>
                        <a:pt x="18986" y="17329"/>
                      </a:lnTo>
                      <a:lnTo>
                        <a:pt x="19130" y="17740"/>
                      </a:lnTo>
                      <a:lnTo>
                        <a:pt x="19275" y="18151"/>
                      </a:lnTo>
                      <a:lnTo>
                        <a:pt x="19420" y="18527"/>
                      </a:lnTo>
                      <a:lnTo>
                        <a:pt x="19565" y="18904"/>
                      </a:lnTo>
                      <a:lnTo>
                        <a:pt x="19565" y="19178"/>
                      </a:lnTo>
                      <a:lnTo>
                        <a:pt x="19710" y="19486"/>
                      </a:lnTo>
                      <a:lnTo>
                        <a:pt x="19855" y="19760"/>
                      </a:lnTo>
                      <a:lnTo>
                        <a:pt x="19855" y="19966"/>
                      </a:lnTo>
                    </a:path>
                  </a:pathLst>
                </a:custGeom>
                <a:noFill/>
                <a:ln w="34925" cap="flat">
                  <a:solidFill>
                    <a:srgbClr val="00FF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 name="Freeform 86"/>
                <p:cNvSpPr>
                  <a:spLocks/>
                </p:cNvSpPr>
                <p:nvPr/>
              </p:nvSpPr>
              <p:spPr bwMode="auto">
                <a:xfrm flipV="1">
                  <a:off x="2029" y="2115"/>
                  <a:ext cx="447" cy="529"/>
                </a:xfrm>
                <a:custGeom>
                  <a:avLst/>
                  <a:gdLst>
                    <a:gd name="T0" fmla="*/ 272 w 20000"/>
                    <a:gd name="T1" fmla="*/ 638 h 20000"/>
                    <a:gd name="T2" fmla="*/ 544 w 20000"/>
                    <a:gd name="T3" fmla="*/ 1879 h 20000"/>
                    <a:gd name="T4" fmla="*/ 952 w 20000"/>
                    <a:gd name="T5" fmla="*/ 3121 h 20000"/>
                    <a:gd name="T6" fmla="*/ 1361 w 20000"/>
                    <a:gd name="T7" fmla="*/ 4326 h 20000"/>
                    <a:gd name="T8" fmla="*/ 1769 w 20000"/>
                    <a:gd name="T9" fmla="*/ 5567 h 20000"/>
                    <a:gd name="T10" fmla="*/ 2177 w 20000"/>
                    <a:gd name="T11" fmla="*/ 6738 h 20000"/>
                    <a:gd name="T12" fmla="*/ 2585 w 20000"/>
                    <a:gd name="T13" fmla="*/ 7908 h 20000"/>
                    <a:gd name="T14" fmla="*/ 2993 w 20000"/>
                    <a:gd name="T15" fmla="*/ 9007 h 20000"/>
                    <a:gd name="T16" fmla="*/ 3265 w 20000"/>
                    <a:gd name="T17" fmla="*/ 10142 h 20000"/>
                    <a:gd name="T18" fmla="*/ 3810 w 20000"/>
                    <a:gd name="T19" fmla="*/ 11206 h 20000"/>
                    <a:gd name="T20" fmla="*/ 4082 w 20000"/>
                    <a:gd name="T21" fmla="*/ 12199 h 20000"/>
                    <a:gd name="T22" fmla="*/ 4626 w 20000"/>
                    <a:gd name="T23" fmla="*/ 13191 h 20000"/>
                    <a:gd name="T24" fmla="*/ 5034 w 20000"/>
                    <a:gd name="T25" fmla="*/ 14113 h 20000"/>
                    <a:gd name="T26" fmla="*/ 5306 w 20000"/>
                    <a:gd name="T27" fmla="*/ 15000 h 20000"/>
                    <a:gd name="T28" fmla="*/ 5714 w 20000"/>
                    <a:gd name="T29" fmla="*/ 15851 h 20000"/>
                    <a:gd name="T30" fmla="*/ 6122 w 20000"/>
                    <a:gd name="T31" fmla="*/ 16596 h 20000"/>
                    <a:gd name="T32" fmla="*/ 6667 w 20000"/>
                    <a:gd name="T33" fmla="*/ 17270 h 20000"/>
                    <a:gd name="T34" fmla="*/ 6939 w 20000"/>
                    <a:gd name="T35" fmla="*/ 17908 h 20000"/>
                    <a:gd name="T36" fmla="*/ 7483 w 20000"/>
                    <a:gd name="T37" fmla="*/ 18475 h 20000"/>
                    <a:gd name="T38" fmla="*/ 7891 w 20000"/>
                    <a:gd name="T39" fmla="*/ 18972 h 20000"/>
                    <a:gd name="T40" fmla="*/ 8163 w 20000"/>
                    <a:gd name="T41" fmla="*/ 19326 h 20000"/>
                    <a:gd name="T42" fmla="*/ 8571 w 20000"/>
                    <a:gd name="T43" fmla="*/ 19645 h 20000"/>
                    <a:gd name="T44" fmla="*/ 8980 w 20000"/>
                    <a:gd name="T45" fmla="*/ 19858 h 20000"/>
                    <a:gd name="T46" fmla="*/ 9524 w 20000"/>
                    <a:gd name="T47" fmla="*/ 19965 h 20000"/>
                    <a:gd name="T48" fmla="*/ 9932 w 20000"/>
                    <a:gd name="T49" fmla="*/ 19965 h 20000"/>
                    <a:gd name="T50" fmla="*/ 10340 w 20000"/>
                    <a:gd name="T51" fmla="*/ 19858 h 20000"/>
                    <a:gd name="T52" fmla="*/ 10748 w 20000"/>
                    <a:gd name="T53" fmla="*/ 19539 h 20000"/>
                    <a:gd name="T54" fmla="*/ 11293 w 20000"/>
                    <a:gd name="T55" fmla="*/ 19113 h 20000"/>
                    <a:gd name="T56" fmla="*/ 11837 w 20000"/>
                    <a:gd name="T57" fmla="*/ 18546 h 20000"/>
                    <a:gd name="T58" fmla="*/ 12109 w 20000"/>
                    <a:gd name="T59" fmla="*/ 17872 h 20000"/>
                    <a:gd name="T60" fmla="*/ 12653 w 20000"/>
                    <a:gd name="T61" fmla="*/ 17163 h 20000"/>
                    <a:gd name="T62" fmla="*/ 13197 w 20000"/>
                    <a:gd name="T63" fmla="*/ 16277 h 20000"/>
                    <a:gd name="T64" fmla="*/ 13741 w 20000"/>
                    <a:gd name="T65" fmla="*/ 15355 h 20000"/>
                    <a:gd name="T66" fmla="*/ 14150 w 20000"/>
                    <a:gd name="T67" fmla="*/ 14326 h 20000"/>
                    <a:gd name="T68" fmla="*/ 14694 w 20000"/>
                    <a:gd name="T69" fmla="*/ 13298 h 20000"/>
                    <a:gd name="T70" fmla="*/ 15238 w 20000"/>
                    <a:gd name="T71" fmla="*/ 12199 h 20000"/>
                    <a:gd name="T72" fmla="*/ 15646 w 20000"/>
                    <a:gd name="T73" fmla="*/ 11099 h 20000"/>
                    <a:gd name="T74" fmla="*/ 16054 w 20000"/>
                    <a:gd name="T75" fmla="*/ 10035 h 20000"/>
                    <a:gd name="T76" fmla="*/ 16599 w 20000"/>
                    <a:gd name="T77" fmla="*/ 8901 h 20000"/>
                    <a:gd name="T78" fmla="*/ 17007 w 20000"/>
                    <a:gd name="T79" fmla="*/ 7801 h 20000"/>
                    <a:gd name="T80" fmla="*/ 17415 w 20000"/>
                    <a:gd name="T81" fmla="*/ 6773 h 20000"/>
                    <a:gd name="T82" fmla="*/ 17823 w 20000"/>
                    <a:gd name="T83" fmla="*/ 5709 h 20000"/>
                    <a:gd name="T84" fmla="*/ 18231 w 20000"/>
                    <a:gd name="T85" fmla="*/ 4752 h 20000"/>
                    <a:gd name="T86" fmla="*/ 18776 w 20000"/>
                    <a:gd name="T87" fmla="*/ 3865 h 20000"/>
                    <a:gd name="T88" fmla="*/ 19048 w 20000"/>
                    <a:gd name="T89" fmla="*/ 3014 h 20000"/>
                    <a:gd name="T90" fmla="*/ 19320 w 20000"/>
                    <a:gd name="T91" fmla="*/ 2234 h 20000"/>
                    <a:gd name="T92" fmla="*/ 19592 w 20000"/>
                    <a:gd name="T93" fmla="*/ 1631 h 20000"/>
                    <a:gd name="T94" fmla="*/ 19728 w 20000"/>
                    <a:gd name="T95" fmla="*/ 1028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000" h="20000">
                      <a:moveTo>
                        <a:pt x="0" y="0"/>
                      </a:moveTo>
                      <a:lnTo>
                        <a:pt x="272" y="638"/>
                      </a:lnTo>
                      <a:lnTo>
                        <a:pt x="408" y="1241"/>
                      </a:lnTo>
                      <a:lnTo>
                        <a:pt x="544" y="1879"/>
                      </a:lnTo>
                      <a:lnTo>
                        <a:pt x="816" y="2518"/>
                      </a:lnTo>
                      <a:lnTo>
                        <a:pt x="952" y="3121"/>
                      </a:lnTo>
                      <a:lnTo>
                        <a:pt x="1224" y="3723"/>
                      </a:lnTo>
                      <a:lnTo>
                        <a:pt x="1361" y="4326"/>
                      </a:lnTo>
                      <a:lnTo>
                        <a:pt x="1633" y="4965"/>
                      </a:lnTo>
                      <a:lnTo>
                        <a:pt x="1769" y="5567"/>
                      </a:lnTo>
                      <a:lnTo>
                        <a:pt x="2041" y="6135"/>
                      </a:lnTo>
                      <a:lnTo>
                        <a:pt x="2177" y="6738"/>
                      </a:lnTo>
                      <a:lnTo>
                        <a:pt x="2449" y="7305"/>
                      </a:lnTo>
                      <a:lnTo>
                        <a:pt x="2585" y="7908"/>
                      </a:lnTo>
                      <a:lnTo>
                        <a:pt x="2721" y="8475"/>
                      </a:lnTo>
                      <a:lnTo>
                        <a:pt x="2993" y="9007"/>
                      </a:lnTo>
                      <a:lnTo>
                        <a:pt x="3265" y="9610"/>
                      </a:lnTo>
                      <a:lnTo>
                        <a:pt x="3265" y="10142"/>
                      </a:lnTo>
                      <a:lnTo>
                        <a:pt x="3537" y="10674"/>
                      </a:lnTo>
                      <a:lnTo>
                        <a:pt x="3810" y="11206"/>
                      </a:lnTo>
                      <a:lnTo>
                        <a:pt x="3946" y="11702"/>
                      </a:lnTo>
                      <a:lnTo>
                        <a:pt x="4082" y="12199"/>
                      </a:lnTo>
                      <a:lnTo>
                        <a:pt x="4354" y="12730"/>
                      </a:lnTo>
                      <a:lnTo>
                        <a:pt x="4626" y="13191"/>
                      </a:lnTo>
                      <a:lnTo>
                        <a:pt x="4626" y="13688"/>
                      </a:lnTo>
                      <a:lnTo>
                        <a:pt x="5034" y="14113"/>
                      </a:lnTo>
                      <a:lnTo>
                        <a:pt x="5170" y="14574"/>
                      </a:lnTo>
                      <a:lnTo>
                        <a:pt x="5306" y="15000"/>
                      </a:lnTo>
                      <a:lnTo>
                        <a:pt x="5578" y="15461"/>
                      </a:lnTo>
                      <a:lnTo>
                        <a:pt x="5714" y="15851"/>
                      </a:lnTo>
                      <a:lnTo>
                        <a:pt x="6122" y="16206"/>
                      </a:lnTo>
                      <a:lnTo>
                        <a:pt x="6122" y="16596"/>
                      </a:lnTo>
                      <a:lnTo>
                        <a:pt x="6395" y="16950"/>
                      </a:lnTo>
                      <a:lnTo>
                        <a:pt x="6667" y="17270"/>
                      </a:lnTo>
                      <a:lnTo>
                        <a:pt x="6803" y="17624"/>
                      </a:lnTo>
                      <a:lnTo>
                        <a:pt x="6939" y="17908"/>
                      </a:lnTo>
                      <a:lnTo>
                        <a:pt x="7211" y="18156"/>
                      </a:lnTo>
                      <a:lnTo>
                        <a:pt x="7483" y="18475"/>
                      </a:lnTo>
                      <a:lnTo>
                        <a:pt x="7483" y="18723"/>
                      </a:lnTo>
                      <a:lnTo>
                        <a:pt x="7891" y="18972"/>
                      </a:lnTo>
                      <a:lnTo>
                        <a:pt x="8027" y="19149"/>
                      </a:lnTo>
                      <a:lnTo>
                        <a:pt x="8163" y="19326"/>
                      </a:lnTo>
                      <a:lnTo>
                        <a:pt x="8435" y="19468"/>
                      </a:lnTo>
                      <a:lnTo>
                        <a:pt x="8571" y="19645"/>
                      </a:lnTo>
                      <a:lnTo>
                        <a:pt x="8980" y="19752"/>
                      </a:lnTo>
                      <a:lnTo>
                        <a:pt x="8980" y="19858"/>
                      </a:lnTo>
                      <a:lnTo>
                        <a:pt x="9252" y="19894"/>
                      </a:lnTo>
                      <a:lnTo>
                        <a:pt x="9524" y="19965"/>
                      </a:lnTo>
                      <a:lnTo>
                        <a:pt x="9660" y="19965"/>
                      </a:lnTo>
                      <a:lnTo>
                        <a:pt x="9932" y="19965"/>
                      </a:lnTo>
                      <a:lnTo>
                        <a:pt x="10068" y="19929"/>
                      </a:lnTo>
                      <a:lnTo>
                        <a:pt x="10340" y="19858"/>
                      </a:lnTo>
                      <a:lnTo>
                        <a:pt x="10476" y="19716"/>
                      </a:lnTo>
                      <a:lnTo>
                        <a:pt x="10748" y="19539"/>
                      </a:lnTo>
                      <a:lnTo>
                        <a:pt x="11020" y="19326"/>
                      </a:lnTo>
                      <a:lnTo>
                        <a:pt x="11293" y="19113"/>
                      </a:lnTo>
                      <a:lnTo>
                        <a:pt x="11429" y="18865"/>
                      </a:lnTo>
                      <a:lnTo>
                        <a:pt x="11837" y="18546"/>
                      </a:lnTo>
                      <a:lnTo>
                        <a:pt x="11973" y="18262"/>
                      </a:lnTo>
                      <a:lnTo>
                        <a:pt x="12109" y="17872"/>
                      </a:lnTo>
                      <a:lnTo>
                        <a:pt x="12517" y="17482"/>
                      </a:lnTo>
                      <a:lnTo>
                        <a:pt x="12653" y="17163"/>
                      </a:lnTo>
                      <a:lnTo>
                        <a:pt x="12925" y="16738"/>
                      </a:lnTo>
                      <a:lnTo>
                        <a:pt x="13197" y="16277"/>
                      </a:lnTo>
                      <a:lnTo>
                        <a:pt x="13333" y="15816"/>
                      </a:lnTo>
                      <a:lnTo>
                        <a:pt x="13741" y="15355"/>
                      </a:lnTo>
                      <a:lnTo>
                        <a:pt x="13878" y="14858"/>
                      </a:lnTo>
                      <a:lnTo>
                        <a:pt x="14150" y="14326"/>
                      </a:lnTo>
                      <a:lnTo>
                        <a:pt x="14422" y="13830"/>
                      </a:lnTo>
                      <a:lnTo>
                        <a:pt x="14694" y="13298"/>
                      </a:lnTo>
                      <a:lnTo>
                        <a:pt x="14830" y="12801"/>
                      </a:lnTo>
                      <a:lnTo>
                        <a:pt x="15238" y="12199"/>
                      </a:lnTo>
                      <a:lnTo>
                        <a:pt x="15374" y="11667"/>
                      </a:lnTo>
                      <a:lnTo>
                        <a:pt x="15646" y="11099"/>
                      </a:lnTo>
                      <a:lnTo>
                        <a:pt x="15918" y="10567"/>
                      </a:lnTo>
                      <a:lnTo>
                        <a:pt x="16054" y="10035"/>
                      </a:lnTo>
                      <a:lnTo>
                        <a:pt x="16327" y="9468"/>
                      </a:lnTo>
                      <a:lnTo>
                        <a:pt x="16599" y="8901"/>
                      </a:lnTo>
                      <a:lnTo>
                        <a:pt x="16735" y="8369"/>
                      </a:lnTo>
                      <a:lnTo>
                        <a:pt x="17007" y="7801"/>
                      </a:lnTo>
                      <a:lnTo>
                        <a:pt x="17279" y="7270"/>
                      </a:lnTo>
                      <a:lnTo>
                        <a:pt x="17415" y="6773"/>
                      </a:lnTo>
                      <a:lnTo>
                        <a:pt x="17687" y="6241"/>
                      </a:lnTo>
                      <a:lnTo>
                        <a:pt x="17823" y="5709"/>
                      </a:lnTo>
                      <a:lnTo>
                        <a:pt x="18231" y="5213"/>
                      </a:lnTo>
                      <a:lnTo>
                        <a:pt x="18231" y="4752"/>
                      </a:lnTo>
                      <a:lnTo>
                        <a:pt x="18367" y="4291"/>
                      </a:lnTo>
                      <a:lnTo>
                        <a:pt x="18776" y="3865"/>
                      </a:lnTo>
                      <a:lnTo>
                        <a:pt x="18912" y="3404"/>
                      </a:lnTo>
                      <a:lnTo>
                        <a:pt x="19048" y="3014"/>
                      </a:lnTo>
                      <a:lnTo>
                        <a:pt x="19184" y="2624"/>
                      </a:lnTo>
                      <a:lnTo>
                        <a:pt x="19320" y="2234"/>
                      </a:lnTo>
                      <a:lnTo>
                        <a:pt x="19456" y="1915"/>
                      </a:lnTo>
                      <a:lnTo>
                        <a:pt x="19592" y="1631"/>
                      </a:lnTo>
                      <a:lnTo>
                        <a:pt x="19728" y="1348"/>
                      </a:lnTo>
                      <a:lnTo>
                        <a:pt x="19728" y="1028"/>
                      </a:lnTo>
                      <a:lnTo>
                        <a:pt x="19864" y="851"/>
                      </a:lnTo>
                    </a:path>
                  </a:pathLst>
                </a:custGeom>
                <a:noFill/>
                <a:ln w="34925" cap="flat">
                  <a:solidFill>
                    <a:srgbClr val="00FF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p>
              </p:txBody>
            </p:sp>
          </p:grpSp>
          <p:sp>
            <p:nvSpPr>
              <p:cNvPr id="25" name="Freeform 90"/>
              <p:cNvSpPr>
                <a:spLocks/>
              </p:cNvSpPr>
              <p:nvPr/>
            </p:nvSpPr>
            <p:spPr bwMode="auto">
              <a:xfrm flipV="1">
                <a:off x="453" y="2959"/>
                <a:ext cx="477" cy="471"/>
              </a:xfrm>
              <a:custGeom>
                <a:avLst/>
                <a:gdLst>
                  <a:gd name="T0" fmla="*/ 290 w 20000"/>
                  <a:gd name="T1" fmla="*/ 18493 h 20000"/>
                  <a:gd name="T2" fmla="*/ 725 w 20000"/>
                  <a:gd name="T3" fmla="*/ 17295 h 20000"/>
                  <a:gd name="T4" fmla="*/ 1159 w 20000"/>
                  <a:gd name="T5" fmla="*/ 16062 h 20000"/>
                  <a:gd name="T6" fmla="*/ 1594 w 20000"/>
                  <a:gd name="T7" fmla="*/ 14897 h 20000"/>
                  <a:gd name="T8" fmla="*/ 1884 w 20000"/>
                  <a:gd name="T9" fmla="*/ 13699 h 20000"/>
                  <a:gd name="T10" fmla="*/ 2464 w 20000"/>
                  <a:gd name="T11" fmla="*/ 12568 h 20000"/>
                  <a:gd name="T12" fmla="*/ 2899 w 20000"/>
                  <a:gd name="T13" fmla="*/ 11473 h 20000"/>
                  <a:gd name="T14" fmla="*/ 3333 w 20000"/>
                  <a:gd name="T15" fmla="*/ 10342 h 20000"/>
                  <a:gd name="T16" fmla="*/ 3768 w 20000"/>
                  <a:gd name="T17" fmla="*/ 9281 h 20000"/>
                  <a:gd name="T18" fmla="*/ 4203 w 20000"/>
                  <a:gd name="T19" fmla="*/ 8219 h 20000"/>
                  <a:gd name="T20" fmla="*/ 4783 w 20000"/>
                  <a:gd name="T21" fmla="*/ 7260 h 20000"/>
                  <a:gd name="T22" fmla="*/ 5072 w 20000"/>
                  <a:gd name="T23" fmla="*/ 6336 h 20000"/>
                  <a:gd name="T24" fmla="*/ 5507 w 20000"/>
                  <a:gd name="T25" fmla="*/ 5445 h 20000"/>
                  <a:gd name="T26" fmla="*/ 5797 w 20000"/>
                  <a:gd name="T27" fmla="*/ 4555 h 20000"/>
                  <a:gd name="T28" fmla="*/ 6522 w 20000"/>
                  <a:gd name="T29" fmla="*/ 3767 h 20000"/>
                  <a:gd name="T30" fmla="*/ 6957 w 20000"/>
                  <a:gd name="T31" fmla="*/ 3048 h 20000"/>
                  <a:gd name="T32" fmla="*/ 7246 w 20000"/>
                  <a:gd name="T33" fmla="*/ 2432 h 20000"/>
                  <a:gd name="T34" fmla="*/ 7681 w 20000"/>
                  <a:gd name="T35" fmla="*/ 1815 h 20000"/>
                  <a:gd name="T36" fmla="*/ 8116 w 20000"/>
                  <a:gd name="T37" fmla="*/ 1301 h 20000"/>
                  <a:gd name="T38" fmla="*/ 8551 w 20000"/>
                  <a:gd name="T39" fmla="*/ 856 h 20000"/>
                  <a:gd name="T40" fmla="*/ 8986 w 20000"/>
                  <a:gd name="T41" fmla="*/ 514 h 20000"/>
                  <a:gd name="T42" fmla="*/ 9565 w 20000"/>
                  <a:gd name="T43" fmla="*/ 240 h 20000"/>
                  <a:gd name="T44" fmla="*/ 9855 w 20000"/>
                  <a:gd name="T45" fmla="*/ 103 h 20000"/>
                  <a:gd name="T46" fmla="*/ 10290 w 20000"/>
                  <a:gd name="T47" fmla="*/ 0 h 20000"/>
                  <a:gd name="T48" fmla="*/ 10725 w 20000"/>
                  <a:gd name="T49" fmla="*/ 34 h 20000"/>
                  <a:gd name="T50" fmla="*/ 11159 w 20000"/>
                  <a:gd name="T51" fmla="*/ 205 h 20000"/>
                  <a:gd name="T52" fmla="*/ 11594 w 20000"/>
                  <a:gd name="T53" fmla="*/ 514 h 20000"/>
                  <a:gd name="T54" fmla="*/ 12029 w 20000"/>
                  <a:gd name="T55" fmla="*/ 993 h 20000"/>
                  <a:gd name="T56" fmla="*/ 12464 w 20000"/>
                  <a:gd name="T57" fmla="*/ 1575 h 20000"/>
                  <a:gd name="T58" fmla="*/ 12899 w 20000"/>
                  <a:gd name="T59" fmla="*/ 2260 h 20000"/>
                  <a:gd name="T60" fmla="*/ 13478 w 20000"/>
                  <a:gd name="T61" fmla="*/ 3116 h 20000"/>
                  <a:gd name="T62" fmla="*/ 13768 w 20000"/>
                  <a:gd name="T63" fmla="*/ 4007 h 20000"/>
                  <a:gd name="T64" fmla="*/ 14203 w 20000"/>
                  <a:gd name="T65" fmla="*/ 4966 h 20000"/>
                  <a:gd name="T66" fmla="*/ 14783 w 20000"/>
                  <a:gd name="T67" fmla="*/ 5993 h 20000"/>
                  <a:gd name="T68" fmla="*/ 15072 w 20000"/>
                  <a:gd name="T69" fmla="*/ 7055 h 20000"/>
                  <a:gd name="T70" fmla="*/ 15652 w 20000"/>
                  <a:gd name="T71" fmla="*/ 8185 h 20000"/>
                  <a:gd name="T72" fmla="*/ 16087 w 20000"/>
                  <a:gd name="T73" fmla="*/ 9349 h 20000"/>
                  <a:gd name="T74" fmla="*/ 16522 w 20000"/>
                  <a:gd name="T75" fmla="*/ 10445 h 20000"/>
                  <a:gd name="T76" fmla="*/ 16957 w 20000"/>
                  <a:gd name="T77" fmla="*/ 11610 h 20000"/>
                  <a:gd name="T78" fmla="*/ 17246 w 20000"/>
                  <a:gd name="T79" fmla="*/ 12740 h 20000"/>
                  <a:gd name="T80" fmla="*/ 17681 w 20000"/>
                  <a:gd name="T81" fmla="*/ 13870 h 20000"/>
                  <a:gd name="T82" fmla="*/ 18116 w 20000"/>
                  <a:gd name="T83" fmla="*/ 14966 h 20000"/>
                  <a:gd name="T84" fmla="*/ 18406 w 20000"/>
                  <a:gd name="T85" fmla="*/ 15925 h 20000"/>
                  <a:gd name="T86" fmla="*/ 18841 w 20000"/>
                  <a:gd name="T87" fmla="*/ 16884 h 20000"/>
                  <a:gd name="T88" fmla="*/ 19130 w 20000"/>
                  <a:gd name="T89" fmla="*/ 17740 h 20000"/>
                  <a:gd name="T90" fmla="*/ 19420 w 20000"/>
                  <a:gd name="T91" fmla="*/ 18527 h 20000"/>
                  <a:gd name="T92" fmla="*/ 19565 w 20000"/>
                  <a:gd name="T93" fmla="*/ 19178 h 20000"/>
                  <a:gd name="T94" fmla="*/ 19855 w 20000"/>
                  <a:gd name="T95" fmla="*/ 1976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000" h="20000">
                    <a:moveTo>
                      <a:pt x="0" y="19075"/>
                    </a:moveTo>
                    <a:lnTo>
                      <a:pt x="290" y="18493"/>
                    </a:lnTo>
                    <a:lnTo>
                      <a:pt x="435" y="17877"/>
                    </a:lnTo>
                    <a:lnTo>
                      <a:pt x="725" y="17295"/>
                    </a:lnTo>
                    <a:lnTo>
                      <a:pt x="870" y="16678"/>
                    </a:lnTo>
                    <a:lnTo>
                      <a:pt x="1159" y="16062"/>
                    </a:lnTo>
                    <a:lnTo>
                      <a:pt x="1304" y="15479"/>
                    </a:lnTo>
                    <a:lnTo>
                      <a:pt x="1594" y="14897"/>
                    </a:lnTo>
                    <a:lnTo>
                      <a:pt x="1884" y="14281"/>
                    </a:lnTo>
                    <a:lnTo>
                      <a:pt x="1884" y="13699"/>
                    </a:lnTo>
                    <a:lnTo>
                      <a:pt x="2174" y="13151"/>
                    </a:lnTo>
                    <a:lnTo>
                      <a:pt x="2464" y="12568"/>
                    </a:lnTo>
                    <a:lnTo>
                      <a:pt x="2754" y="12021"/>
                    </a:lnTo>
                    <a:lnTo>
                      <a:pt x="2899" y="11473"/>
                    </a:lnTo>
                    <a:lnTo>
                      <a:pt x="3043" y="10890"/>
                    </a:lnTo>
                    <a:lnTo>
                      <a:pt x="3333" y="10342"/>
                    </a:lnTo>
                    <a:lnTo>
                      <a:pt x="3478" y="9795"/>
                    </a:lnTo>
                    <a:lnTo>
                      <a:pt x="3768" y="9281"/>
                    </a:lnTo>
                    <a:lnTo>
                      <a:pt x="4058" y="8733"/>
                    </a:lnTo>
                    <a:lnTo>
                      <a:pt x="4203" y="8219"/>
                    </a:lnTo>
                    <a:lnTo>
                      <a:pt x="4348" y="7740"/>
                    </a:lnTo>
                    <a:lnTo>
                      <a:pt x="4783" y="7260"/>
                    </a:lnTo>
                    <a:lnTo>
                      <a:pt x="4928" y="6781"/>
                    </a:lnTo>
                    <a:lnTo>
                      <a:pt x="5072" y="6336"/>
                    </a:lnTo>
                    <a:lnTo>
                      <a:pt x="5362" y="5890"/>
                    </a:lnTo>
                    <a:lnTo>
                      <a:pt x="5507" y="5445"/>
                    </a:lnTo>
                    <a:lnTo>
                      <a:pt x="5797" y="5000"/>
                    </a:lnTo>
                    <a:lnTo>
                      <a:pt x="5797" y="4555"/>
                    </a:lnTo>
                    <a:lnTo>
                      <a:pt x="6232" y="4178"/>
                    </a:lnTo>
                    <a:lnTo>
                      <a:pt x="6522" y="3767"/>
                    </a:lnTo>
                    <a:lnTo>
                      <a:pt x="6522" y="3425"/>
                    </a:lnTo>
                    <a:lnTo>
                      <a:pt x="6957" y="3048"/>
                    </a:lnTo>
                    <a:lnTo>
                      <a:pt x="7101" y="2705"/>
                    </a:lnTo>
                    <a:lnTo>
                      <a:pt x="7246" y="2432"/>
                    </a:lnTo>
                    <a:lnTo>
                      <a:pt x="7391" y="2089"/>
                    </a:lnTo>
                    <a:lnTo>
                      <a:pt x="7681" y="1815"/>
                    </a:lnTo>
                    <a:lnTo>
                      <a:pt x="7971" y="1575"/>
                    </a:lnTo>
                    <a:lnTo>
                      <a:pt x="8116" y="1301"/>
                    </a:lnTo>
                    <a:lnTo>
                      <a:pt x="8406" y="1062"/>
                    </a:lnTo>
                    <a:lnTo>
                      <a:pt x="8551" y="856"/>
                    </a:lnTo>
                    <a:lnTo>
                      <a:pt x="8841" y="685"/>
                    </a:lnTo>
                    <a:lnTo>
                      <a:pt x="8986" y="514"/>
                    </a:lnTo>
                    <a:lnTo>
                      <a:pt x="9130" y="377"/>
                    </a:lnTo>
                    <a:lnTo>
                      <a:pt x="9565" y="240"/>
                    </a:lnTo>
                    <a:lnTo>
                      <a:pt x="9565" y="137"/>
                    </a:lnTo>
                    <a:lnTo>
                      <a:pt x="9855" y="103"/>
                    </a:lnTo>
                    <a:lnTo>
                      <a:pt x="10000" y="34"/>
                    </a:lnTo>
                    <a:lnTo>
                      <a:pt x="10290" y="0"/>
                    </a:lnTo>
                    <a:lnTo>
                      <a:pt x="10435" y="34"/>
                    </a:lnTo>
                    <a:lnTo>
                      <a:pt x="10725" y="34"/>
                    </a:lnTo>
                    <a:lnTo>
                      <a:pt x="10870" y="103"/>
                    </a:lnTo>
                    <a:lnTo>
                      <a:pt x="11159" y="205"/>
                    </a:lnTo>
                    <a:lnTo>
                      <a:pt x="11304" y="342"/>
                    </a:lnTo>
                    <a:lnTo>
                      <a:pt x="11594" y="514"/>
                    </a:lnTo>
                    <a:lnTo>
                      <a:pt x="11884" y="753"/>
                    </a:lnTo>
                    <a:lnTo>
                      <a:pt x="12029" y="993"/>
                    </a:lnTo>
                    <a:lnTo>
                      <a:pt x="12174" y="1267"/>
                    </a:lnTo>
                    <a:lnTo>
                      <a:pt x="12464" y="1575"/>
                    </a:lnTo>
                    <a:lnTo>
                      <a:pt x="12754" y="1884"/>
                    </a:lnTo>
                    <a:lnTo>
                      <a:pt x="12899" y="2260"/>
                    </a:lnTo>
                    <a:lnTo>
                      <a:pt x="13043" y="2705"/>
                    </a:lnTo>
                    <a:lnTo>
                      <a:pt x="13478" y="3116"/>
                    </a:lnTo>
                    <a:lnTo>
                      <a:pt x="13478" y="3527"/>
                    </a:lnTo>
                    <a:lnTo>
                      <a:pt x="13768" y="4007"/>
                    </a:lnTo>
                    <a:lnTo>
                      <a:pt x="14203" y="4418"/>
                    </a:lnTo>
                    <a:lnTo>
                      <a:pt x="14203" y="4966"/>
                    </a:lnTo>
                    <a:lnTo>
                      <a:pt x="14493" y="5479"/>
                    </a:lnTo>
                    <a:lnTo>
                      <a:pt x="14783" y="5993"/>
                    </a:lnTo>
                    <a:lnTo>
                      <a:pt x="15072" y="6507"/>
                    </a:lnTo>
                    <a:lnTo>
                      <a:pt x="15072" y="7055"/>
                    </a:lnTo>
                    <a:lnTo>
                      <a:pt x="15362" y="7637"/>
                    </a:lnTo>
                    <a:lnTo>
                      <a:pt x="15652" y="8185"/>
                    </a:lnTo>
                    <a:lnTo>
                      <a:pt x="15797" y="8767"/>
                    </a:lnTo>
                    <a:lnTo>
                      <a:pt x="16087" y="9349"/>
                    </a:lnTo>
                    <a:lnTo>
                      <a:pt x="16232" y="9897"/>
                    </a:lnTo>
                    <a:lnTo>
                      <a:pt x="16522" y="10445"/>
                    </a:lnTo>
                    <a:lnTo>
                      <a:pt x="16667" y="11027"/>
                    </a:lnTo>
                    <a:lnTo>
                      <a:pt x="16957" y="11610"/>
                    </a:lnTo>
                    <a:lnTo>
                      <a:pt x="17246" y="12158"/>
                    </a:lnTo>
                    <a:lnTo>
                      <a:pt x="17246" y="12740"/>
                    </a:lnTo>
                    <a:lnTo>
                      <a:pt x="17536" y="13288"/>
                    </a:lnTo>
                    <a:lnTo>
                      <a:pt x="17681" y="13870"/>
                    </a:lnTo>
                    <a:lnTo>
                      <a:pt x="17971" y="14384"/>
                    </a:lnTo>
                    <a:lnTo>
                      <a:pt x="18116" y="14966"/>
                    </a:lnTo>
                    <a:lnTo>
                      <a:pt x="18261" y="15445"/>
                    </a:lnTo>
                    <a:lnTo>
                      <a:pt x="18406" y="15925"/>
                    </a:lnTo>
                    <a:lnTo>
                      <a:pt x="18696" y="16438"/>
                    </a:lnTo>
                    <a:lnTo>
                      <a:pt x="18841" y="16884"/>
                    </a:lnTo>
                    <a:lnTo>
                      <a:pt x="18986" y="17329"/>
                    </a:lnTo>
                    <a:lnTo>
                      <a:pt x="19130" y="17740"/>
                    </a:lnTo>
                    <a:lnTo>
                      <a:pt x="19275" y="18151"/>
                    </a:lnTo>
                    <a:lnTo>
                      <a:pt x="19420" y="18527"/>
                    </a:lnTo>
                    <a:lnTo>
                      <a:pt x="19565" y="18904"/>
                    </a:lnTo>
                    <a:lnTo>
                      <a:pt x="19565" y="19178"/>
                    </a:lnTo>
                    <a:lnTo>
                      <a:pt x="19710" y="19486"/>
                    </a:lnTo>
                    <a:lnTo>
                      <a:pt x="19855" y="19760"/>
                    </a:lnTo>
                    <a:lnTo>
                      <a:pt x="19855" y="19966"/>
                    </a:lnTo>
                  </a:path>
                </a:pathLst>
              </a:custGeom>
              <a:noFill/>
              <a:ln w="34925" cap="flat">
                <a:solidFill>
                  <a:srgbClr val="00FF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6" name="Rectangle 92"/>
              <p:cNvSpPr>
                <a:spLocks noChangeArrowheads="1"/>
              </p:cNvSpPr>
              <p:nvPr/>
            </p:nvSpPr>
            <p:spPr bwMode="auto">
              <a:xfrm>
                <a:off x="341" y="2840"/>
                <a:ext cx="362" cy="77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 name="Group 60"/>
            <p:cNvGrpSpPr>
              <a:grpSpLocks/>
            </p:cNvGrpSpPr>
            <p:nvPr/>
          </p:nvGrpSpPr>
          <p:grpSpPr bwMode="auto">
            <a:xfrm>
              <a:off x="3053" y="1031"/>
              <a:ext cx="1960" cy="907"/>
              <a:chOff x="1165" y="2115"/>
              <a:chExt cx="1727" cy="1056"/>
            </a:xfrm>
          </p:grpSpPr>
          <p:sp>
            <p:nvSpPr>
              <p:cNvPr id="20" name="Freeform 61"/>
              <p:cNvSpPr>
                <a:spLocks/>
              </p:cNvSpPr>
              <p:nvPr/>
            </p:nvSpPr>
            <p:spPr bwMode="auto">
              <a:xfrm flipV="1">
                <a:off x="2472" y="2614"/>
                <a:ext cx="420" cy="548"/>
              </a:xfrm>
              <a:custGeom>
                <a:avLst/>
                <a:gdLst>
                  <a:gd name="T0" fmla="*/ 290 w 20000"/>
                  <a:gd name="T1" fmla="*/ 18493 h 20000"/>
                  <a:gd name="T2" fmla="*/ 725 w 20000"/>
                  <a:gd name="T3" fmla="*/ 17295 h 20000"/>
                  <a:gd name="T4" fmla="*/ 1159 w 20000"/>
                  <a:gd name="T5" fmla="*/ 16062 h 20000"/>
                  <a:gd name="T6" fmla="*/ 1594 w 20000"/>
                  <a:gd name="T7" fmla="*/ 14897 h 20000"/>
                  <a:gd name="T8" fmla="*/ 1884 w 20000"/>
                  <a:gd name="T9" fmla="*/ 13699 h 20000"/>
                  <a:gd name="T10" fmla="*/ 2464 w 20000"/>
                  <a:gd name="T11" fmla="*/ 12568 h 20000"/>
                  <a:gd name="T12" fmla="*/ 2899 w 20000"/>
                  <a:gd name="T13" fmla="*/ 11473 h 20000"/>
                  <a:gd name="T14" fmla="*/ 3333 w 20000"/>
                  <a:gd name="T15" fmla="*/ 10342 h 20000"/>
                  <a:gd name="T16" fmla="*/ 3768 w 20000"/>
                  <a:gd name="T17" fmla="*/ 9281 h 20000"/>
                  <a:gd name="T18" fmla="*/ 4203 w 20000"/>
                  <a:gd name="T19" fmla="*/ 8219 h 20000"/>
                  <a:gd name="T20" fmla="*/ 4783 w 20000"/>
                  <a:gd name="T21" fmla="*/ 7260 h 20000"/>
                  <a:gd name="T22" fmla="*/ 5072 w 20000"/>
                  <a:gd name="T23" fmla="*/ 6336 h 20000"/>
                  <a:gd name="T24" fmla="*/ 5507 w 20000"/>
                  <a:gd name="T25" fmla="*/ 5445 h 20000"/>
                  <a:gd name="T26" fmla="*/ 5797 w 20000"/>
                  <a:gd name="T27" fmla="*/ 4555 h 20000"/>
                  <a:gd name="T28" fmla="*/ 6522 w 20000"/>
                  <a:gd name="T29" fmla="*/ 3767 h 20000"/>
                  <a:gd name="T30" fmla="*/ 6957 w 20000"/>
                  <a:gd name="T31" fmla="*/ 3048 h 20000"/>
                  <a:gd name="T32" fmla="*/ 7246 w 20000"/>
                  <a:gd name="T33" fmla="*/ 2432 h 20000"/>
                  <a:gd name="T34" fmla="*/ 7681 w 20000"/>
                  <a:gd name="T35" fmla="*/ 1815 h 20000"/>
                  <a:gd name="T36" fmla="*/ 8116 w 20000"/>
                  <a:gd name="T37" fmla="*/ 1301 h 20000"/>
                  <a:gd name="T38" fmla="*/ 8551 w 20000"/>
                  <a:gd name="T39" fmla="*/ 856 h 20000"/>
                  <a:gd name="T40" fmla="*/ 8986 w 20000"/>
                  <a:gd name="T41" fmla="*/ 514 h 20000"/>
                  <a:gd name="T42" fmla="*/ 9565 w 20000"/>
                  <a:gd name="T43" fmla="*/ 240 h 20000"/>
                  <a:gd name="T44" fmla="*/ 9855 w 20000"/>
                  <a:gd name="T45" fmla="*/ 103 h 20000"/>
                  <a:gd name="T46" fmla="*/ 10290 w 20000"/>
                  <a:gd name="T47" fmla="*/ 0 h 20000"/>
                  <a:gd name="T48" fmla="*/ 10725 w 20000"/>
                  <a:gd name="T49" fmla="*/ 34 h 20000"/>
                  <a:gd name="T50" fmla="*/ 11159 w 20000"/>
                  <a:gd name="T51" fmla="*/ 205 h 20000"/>
                  <a:gd name="T52" fmla="*/ 11594 w 20000"/>
                  <a:gd name="T53" fmla="*/ 514 h 20000"/>
                  <a:gd name="T54" fmla="*/ 12029 w 20000"/>
                  <a:gd name="T55" fmla="*/ 993 h 20000"/>
                  <a:gd name="T56" fmla="*/ 12464 w 20000"/>
                  <a:gd name="T57" fmla="*/ 1575 h 20000"/>
                  <a:gd name="T58" fmla="*/ 12899 w 20000"/>
                  <a:gd name="T59" fmla="*/ 2260 h 20000"/>
                  <a:gd name="T60" fmla="*/ 13478 w 20000"/>
                  <a:gd name="T61" fmla="*/ 3116 h 20000"/>
                  <a:gd name="T62" fmla="*/ 13768 w 20000"/>
                  <a:gd name="T63" fmla="*/ 4007 h 20000"/>
                  <a:gd name="T64" fmla="*/ 14203 w 20000"/>
                  <a:gd name="T65" fmla="*/ 4966 h 20000"/>
                  <a:gd name="T66" fmla="*/ 14783 w 20000"/>
                  <a:gd name="T67" fmla="*/ 5993 h 20000"/>
                  <a:gd name="T68" fmla="*/ 15072 w 20000"/>
                  <a:gd name="T69" fmla="*/ 7055 h 20000"/>
                  <a:gd name="T70" fmla="*/ 15652 w 20000"/>
                  <a:gd name="T71" fmla="*/ 8185 h 20000"/>
                  <a:gd name="T72" fmla="*/ 16087 w 20000"/>
                  <a:gd name="T73" fmla="*/ 9349 h 20000"/>
                  <a:gd name="T74" fmla="*/ 16522 w 20000"/>
                  <a:gd name="T75" fmla="*/ 10445 h 20000"/>
                  <a:gd name="T76" fmla="*/ 16957 w 20000"/>
                  <a:gd name="T77" fmla="*/ 11610 h 20000"/>
                  <a:gd name="T78" fmla="*/ 17246 w 20000"/>
                  <a:gd name="T79" fmla="*/ 12740 h 20000"/>
                  <a:gd name="T80" fmla="*/ 17681 w 20000"/>
                  <a:gd name="T81" fmla="*/ 13870 h 20000"/>
                  <a:gd name="T82" fmla="*/ 18116 w 20000"/>
                  <a:gd name="T83" fmla="*/ 14966 h 20000"/>
                  <a:gd name="T84" fmla="*/ 18406 w 20000"/>
                  <a:gd name="T85" fmla="*/ 15925 h 20000"/>
                  <a:gd name="T86" fmla="*/ 18841 w 20000"/>
                  <a:gd name="T87" fmla="*/ 16884 h 20000"/>
                  <a:gd name="T88" fmla="*/ 19130 w 20000"/>
                  <a:gd name="T89" fmla="*/ 17740 h 20000"/>
                  <a:gd name="T90" fmla="*/ 19420 w 20000"/>
                  <a:gd name="T91" fmla="*/ 18527 h 20000"/>
                  <a:gd name="T92" fmla="*/ 19565 w 20000"/>
                  <a:gd name="T93" fmla="*/ 19178 h 20000"/>
                  <a:gd name="T94" fmla="*/ 19855 w 20000"/>
                  <a:gd name="T95" fmla="*/ 1976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000" h="20000">
                    <a:moveTo>
                      <a:pt x="0" y="19075"/>
                    </a:moveTo>
                    <a:lnTo>
                      <a:pt x="290" y="18493"/>
                    </a:lnTo>
                    <a:lnTo>
                      <a:pt x="435" y="17877"/>
                    </a:lnTo>
                    <a:lnTo>
                      <a:pt x="725" y="17295"/>
                    </a:lnTo>
                    <a:lnTo>
                      <a:pt x="870" y="16678"/>
                    </a:lnTo>
                    <a:lnTo>
                      <a:pt x="1159" y="16062"/>
                    </a:lnTo>
                    <a:lnTo>
                      <a:pt x="1304" y="15479"/>
                    </a:lnTo>
                    <a:lnTo>
                      <a:pt x="1594" y="14897"/>
                    </a:lnTo>
                    <a:lnTo>
                      <a:pt x="1884" y="14281"/>
                    </a:lnTo>
                    <a:lnTo>
                      <a:pt x="1884" y="13699"/>
                    </a:lnTo>
                    <a:lnTo>
                      <a:pt x="2174" y="13151"/>
                    </a:lnTo>
                    <a:lnTo>
                      <a:pt x="2464" y="12568"/>
                    </a:lnTo>
                    <a:lnTo>
                      <a:pt x="2754" y="12021"/>
                    </a:lnTo>
                    <a:lnTo>
                      <a:pt x="2899" y="11473"/>
                    </a:lnTo>
                    <a:lnTo>
                      <a:pt x="3043" y="10890"/>
                    </a:lnTo>
                    <a:lnTo>
                      <a:pt x="3333" y="10342"/>
                    </a:lnTo>
                    <a:lnTo>
                      <a:pt x="3478" y="9795"/>
                    </a:lnTo>
                    <a:lnTo>
                      <a:pt x="3768" y="9281"/>
                    </a:lnTo>
                    <a:lnTo>
                      <a:pt x="4058" y="8733"/>
                    </a:lnTo>
                    <a:lnTo>
                      <a:pt x="4203" y="8219"/>
                    </a:lnTo>
                    <a:lnTo>
                      <a:pt x="4348" y="7740"/>
                    </a:lnTo>
                    <a:lnTo>
                      <a:pt x="4783" y="7260"/>
                    </a:lnTo>
                    <a:lnTo>
                      <a:pt x="4928" y="6781"/>
                    </a:lnTo>
                    <a:lnTo>
                      <a:pt x="5072" y="6336"/>
                    </a:lnTo>
                    <a:lnTo>
                      <a:pt x="5362" y="5890"/>
                    </a:lnTo>
                    <a:lnTo>
                      <a:pt x="5507" y="5445"/>
                    </a:lnTo>
                    <a:lnTo>
                      <a:pt x="5797" y="5000"/>
                    </a:lnTo>
                    <a:lnTo>
                      <a:pt x="5797" y="4555"/>
                    </a:lnTo>
                    <a:lnTo>
                      <a:pt x="6232" y="4178"/>
                    </a:lnTo>
                    <a:lnTo>
                      <a:pt x="6522" y="3767"/>
                    </a:lnTo>
                    <a:lnTo>
                      <a:pt x="6522" y="3425"/>
                    </a:lnTo>
                    <a:lnTo>
                      <a:pt x="6957" y="3048"/>
                    </a:lnTo>
                    <a:lnTo>
                      <a:pt x="7101" y="2705"/>
                    </a:lnTo>
                    <a:lnTo>
                      <a:pt x="7246" y="2432"/>
                    </a:lnTo>
                    <a:lnTo>
                      <a:pt x="7391" y="2089"/>
                    </a:lnTo>
                    <a:lnTo>
                      <a:pt x="7681" y="1815"/>
                    </a:lnTo>
                    <a:lnTo>
                      <a:pt x="7971" y="1575"/>
                    </a:lnTo>
                    <a:lnTo>
                      <a:pt x="8116" y="1301"/>
                    </a:lnTo>
                    <a:lnTo>
                      <a:pt x="8406" y="1062"/>
                    </a:lnTo>
                    <a:lnTo>
                      <a:pt x="8551" y="856"/>
                    </a:lnTo>
                    <a:lnTo>
                      <a:pt x="8841" y="685"/>
                    </a:lnTo>
                    <a:lnTo>
                      <a:pt x="8986" y="514"/>
                    </a:lnTo>
                    <a:lnTo>
                      <a:pt x="9130" y="377"/>
                    </a:lnTo>
                    <a:lnTo>
                      <a:pt x="9565" y="240"/>
                    </a:lnTo>
                    <a:lnTo>
                      <a:pt x="9565" y="137"/>
                    </a:lnTo>
                    <a:lnTo>
                      <a:pt x="9855" y="103"/>
                    </a:lnTo>
                    <a:lnTo>
                      <a:pt x="10000" y="34"/>
                    </a:lnTo>
                    <a:lnTo>
                      <a:pt x="10290" y="0"/>
                    </a:lnTo>
                    <a:lnTo>
                      <a:pt x="10435" y="34"/>
                    </a:lnTo>
                    <a:lnTo>
                      <a:pt x="10725" y="34"/>
                    </a:lnTo>
                    <a:lnTo>
                      <a:pt x="10870" y="103"/>
                    </a:lnTo>
                    <a:lnTo>
                      <a:pt x="11159" y="205"/>
                    </a:lnTo>
                    <a:lnTo>
                      <a:pt x="11304" y="342"/>
                    </a:lnTo>
                    <a:lnTo>
                      <a:pt x="11594" y="514"/>
                    </a:lnTo>
                    <a:lnTo>
                      <a:pt x="11884" y="753"/>
                    </a:lnTo>
                    <a:lnTo>
                      <a:pt x="12029" y="993"/>
                    </a:lnTo>
                    <a:lnTo>
                      <a:pt x="12174" y="1267"/>
                    </a:lnTo>
                    <a:lnTo>
                      <a:pt x="12464" y="1575"/>
                    </a:lnTo>
                    <a:lnTo>
                      <a:pt x="12754" y="1884"/>
                    </a:lnTo>
                    <a:lnTo>
                      <a:pt x="12899" y="2260"/>
                    </a:lnTo>
                    <a:lnTo>
                      <a:pt x="13043" y="2705"/>
                    </a:lnTo>
                    <a:lnTo>
                      <a:pt x="13478" y="3116"/>
                    </a:lnTo>
                    <a:lnTo>
                      <a:pt x="13478" y="3527"/>
                    </a:lnTo>
                    <a:lnTo>
                      <a:pt x="13768" y="4007"/>
                    </a:lnTo>
                    <a:lnTo>
                      <a:pt x="14203" y="4418"/>
                    </a:lnTo>
                    <a:lnTo>
                      <a:pt x="14203" y="4966"/>
                    </a:lnTo>
                    <a:lnTo>
                      <a:pt x="14493" y="5479"/>
                    </a:lnTo>
                    <a:lnTo>
                      <a:pt x="14783" y="5993"/>
                    </a:lnTo>
                    <a:lnTo>
                      <a:pt x="15072" y="6507"/>
                    </a:lnTo>
                    <a:lnTo>
                      <a:pt x="15072" y="7055"/>
                    </a:lnTo>
                    <a:lnTo>
                      <a:pt x="15362" y="7637"/>
                    </a:lnTo>
                    <a:lnTo>
                      <a:pt x="15652" y="8185"/>
                    </a:lnTo>
                    <a:lnTo>
                      <a:pt x="15797" y="8767"/>
                    </a:lnTo>
                    <a:lnTo>
                      <a:pt x="16087" y="9349"/>
                    </a:lnTo>
                    <a:lnTo>
                      <a:pt x="16232" y="9897"/>
                    </a:lnTo>
                    <a:lnTo>
                      <a:pt x="16522" y="10445"/>
                    </a:lnTo>
                    <a:lnTo>
                      <a:pt x="16667" y="11027"/>
                    </a:lnTo>
                    <a:lnTo>
                      <a:pt x="16957" y="11610"/>
                    </a:lnTo>
                    <a:lnTo>
                      <a:pt x="17246" y="12158"/>
                    </a:lnTo>
                    <a:lnTo>
                      <a:pt x="17246" y="12740"/>
                    </a:lnTo>
                    <a:lnTo>
                      <a:pt x="17536" y="13288"/>
                    </a:lnTo>
                    <a:lnTo>
                      <a:pt x="17681" y="13870"/>
                    </a:lnTo>
                    <a:lnTo>
                      <a:pt x="17971" y="14384"/>
                    </a:lnTo>
                    <a:lnTo>
                      <a:pt x="18116" y="14966"/>
                    </a:lnTo>
                    <a:lnTo>
                      <a:pt x="18261" y="15445"/>
                    </a:lnTo>
                    <a:lnTo>
                      <a:pt x="18406" y="15925"/>
                    </a:lnTo>
                    <a:lnTo>
                      <a:pt x="18696" y="16438"/>
                    </a:lnTo>
                    <a:lnTo>
                      <a:pt x="18841" y="16884"/>
                    </a:lnTo>
                    <a:lnTo>
                      <a:pt x="18986" y="17329"/>
                    </a:lnTo>
                    <a:lnTo>
                      <a:pt x="19130" y="17740"/>
                    </a:lnTo>
                    <a:lnTo>
                      <a:pt x="19275" y="18151"/>
                    </a:lnTo>
                    <a:lnTo>
                      <a:pt x="19420" y="18527"/>
                    </a:lnTo>
                    <a:lnTo>
                      <a:pt x="19565" y="18904"/>
                    </a:lnTo>
                    <a:lnTo>
                      <a:pt x="19565" y="19178"/>
                    </a:lnTo>
                    <a:lnTo>
                      <a:pt x="19710" y="19486"/>
                    </a:lnTo>
                    <a:lnTo>
                      <a:pt x="19855" y="19760"/>
                    </a:lnTo>
                    <a:lnTo>
                      <a:pt x="19855" y="19966"/>
                    </a:lnTo>
                  </a:path>
                </a:pathLst>
              </a:custGeom>
              <a:noFill/>
              <a:ln w="34925" cap="flat">
                <a:solidFill>
                  <a:srgbClr val="FFFF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 name="Freeform 62"/>
              <p:cNvSpPr>
                <a:spLocks/>
              </p:cNvSpPr>
              <p:nvPr/>
            </p:nvSpPr>
            <p:spPr bwMode="auto">
              <a:xfrm flipV="1">
                <a:off x="1165" y="2115"/>
                <a:ext cx="447" cy="529"/>
              </a:xfrm>
              <a:custGeom>
                <a:avLst/>
                <a:gdLst>
                  <a:gd name="T0" fmla="*/ 272 w 20000"/>
                  <a:gd name="T1" fmla="*/ 638 h 20000"/>
                  <a:gd name="T2" fmla="*/ 544 w 20000"/>
                  <a:gd name="T3" fmla="*/ 1879 h 20000"/>
                  <a:gd name="T4" fmla="*/ 952 w 20000"/>
                  <a:gd name="T5" fmla="*/ 3121 h 20000"/>
                  <a:gd name="T6" fmla="*/ 1361 w 20000"/>
                  <a:gd name="T7" fmla="*/ 4326 h 20000"/>
                  <a:gd name="T8" fmla="*/ 1769 w 20000"/>
                  <a:gd name="T9" fmla="*/ 5567 h 20000"/>
                  <a:gd name="T10" fmla="*/ 2177 w 20000"/>
                  <a:gd name="T11" fmla="*/ 6738 h 20000"/>
                  <a:gd name="T12" fmla="*/ 2585 w 20000"/>
                  <a:gd name="T13" fmla="*/ 7908 h 20000"/>
                  <a:gd name="T14" fmla="*/ 2993 w 20000"/>
                  <a:gd name="T15" fmla="*/ 9007 h 20000"/>
                  <a:gd name="T16" fmla="*/ 3265 w 20000"/>
                  <a:gd name="T17" fmla="*/ 10142 h 20000"/>
                  <a:gd name="T18" fmla="*/ 3810 w 20000"/>
                  <a:gd name="T19" fmla="*/ 11206 h 20000"/>
                  <a:gd name="T20" fmla="*/ 4082 w 20000"/>
                  <a:gd name="T21" fmla="*/ 12199 h 20000"/>
                  <a:gd name="T22" fmla="*/ 4626 w 20000"/>
                  <a:gd name="T23" fmla="*/ 13191 h 20000"/>
                  <a:gd name="T24" fmla="*/ 5034 w 20000"/>
                  <a:gd name="T25" fmla="*/ 14113 h 20000"/>
                  <a:gd name="T26" fmla="*/ 5306 w 20000"/>
                  <a:gd name="T27" fmla="*/ 15000 h 20000"/>
                  <a:gd name="T28" fmla="*/ 5714 w 20000"/>
                  <a:gd name="T29" fmla="*/ 15851 h 20000"/>
                  <a:gd name="T30" fmla="*/ 6122 w 20000"/>
                  <a:gd name="T31" fmla="*/ 16596 h 20000"/>
                  <a:gd name="T32" fmla="*/ 6667 w 20000"/>
                  <a:gd name="T33" fmla="*/ 17270 h 20000"/>
                  <a:gd name="T34" fmla="*/ 6939 w 20000"/>
                  <a:gd name="T35" fmla="*/ 17908 h 20000"/>
                  <a:gd name="T36" fmla="*/ 7483 w 20000"/>
                  <a:gd name="T37" fmla="*/ 18475 h 20000"/>
                  <a:gd name="T38" fmla="*/ 7891 w 20000"/>
                  <a:gd name="T39" fmla="*/ 18972 h 20000"/>
                  <a:gd name="T40" fmla="*/ 8163 w 20000"/>
                  <a:gd name="T41" fmla="*/ 19326 h 20000"/>
                  <a:gd name="T42" fmla="*/ 8571 w 20000"/>
                  <a:gd name="T43" fmla="*/ 19645 h 20000"/>
                  <a:gd name="T44" fmla="*/ 8980 w 20000"/>
                  <a:gd name="T45" fmla="*/ 19858 h 20000"/>
                  <a:gd name="T46" fmla="*/ 9524 w 20000"/>
                  <a:gd name="T47" fmla="*/ 19965 h 20000"/>
                  <a:gd name="T48" fmla="*/ 9932 w 20000"/>
                  <a:gd name="T49" fmla="*/ 19965 h 20000"/>
                  <a:gd name="T50" fmla="*/ 10340 w 20000"/>
                  <a:gd name="T51" fmla="*/ 19858 h 20000"/>
                  <a:gd name="T52" fmla="*/ 10748 w 20000"/>
                  <a:gd name="T53" fmla="*/ 19539 h 20000"/>
                  <a:gd name="T54" fmla="*/ 11293 w 20000"/>
                  <a:gd name="T55" fmla="*/ 19113 h 20000"/>
                  <a:gd name="T56" fmla="*/ 11837 w 20000"/>
                  <a:gd name="T57" fmla="*/ 18546 h 20000"/>
                  <a:gd name="T58" fmla="*/ 12109 w 20000"/>
                  <a:gd name="T59" fmla="*/ 17872 h 20000"/>
                  <a:gd name="T60" fmla="*/ 12653 w 20000"/>
                  <a:gd name="T61" fmla="*/ 17163 h 20000"/>
                  <a:gd name="T62" fmla="*/ 13197 w 20000"/>
                  <a:gd name="T63" fmla="*/ 16277 h 20000"/>
                  <a:gd name="T64" fmla="*/ 13741 w 20000"/>
                  <a:gd name="T65" fmla="*/ 15355 h 20000"/>
                  <a:gd name="T66" fmla="*/ 14150 w 20000"/>
                  <a:gd name="T67" fmla="*/ 14326 h 20000"/>
                  <a:gd name="T68" fmla="*/ 14694 w 20000"/>
                  <a:gd name="T69" fmla="*/ 13298 h 20000"/>
                  <a:gd name="T70" fmla="*/ 15238 w 20000"/>
                  <a:gd name="T71" fmla="*/ 12199 h 20000"/>
                  <a:gd name="T72" fmla="*/ 15646 w 20000"/>
                  <a:gd name="T73" fmla="*/ 11099 h 20000"/>
                  <a:gd name="T74" fmla="*/ 16054 w 20000"/>
                  <a:gd name="T75" fmla="*/ 10035 h 20000"/>
                  <a:gd name="T76" fmla="*/ 16599 w 20000"/>
                  <a:gd name="T77" fmla="*/ 8901 h 20000"/>
                  <a:gd name="T78" fmla="*/ 17007 w 20000"/>
                  <a:gd name="T79" fmla="*/ 7801 h 20000"/>
                  <a:gd name="T80" fmla="*/ 17415 w 20000"/>
                  <a:gd name="T81" fmla="*/ 6773 h 20000"/>
                  <a:gd name="T82" fmla="*/ 17823 w 20000"/>
                  <a:gd name="T83" fmla="*/ 5709 h 20000"/>
                  <a:gd name="T84" fmla="*/ 18231 w 20000"/>
                  <a:gd name="T85" fmla="*/ 4752 h 20000"/>
                  <a:gd name="T86" fmla="*/ 18776 w 20000"/>
                  <a:gd name="T87" fmla="*/ 3865 h 20000"/>
                  <a:gd name="T88" fmla="*/ 19048 w 20000"/>
                  <a:gd name="T89" fmla="*/ 3014 h 20000"/>
                  <a:gd name="T90" fmla="*/ 19320 w 20000"/>
                  <a:gd name="T91" fmla="*/ 2234 h 20000"/>
                  <a:gd name="T92" fmla="*/ 19592 w 20000"/>
                  <a:gd name="T93" fmla="*/ 1631 h 20000"/>
                  <a:gd name="T94" fmla="*/ 19728 w 20000"/>
                  <a:gd name="T95" fmla="*/ 1028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000" h="20000">
                    <a:moveTo>
                      <a:pt x="0" y="0"/>
                    </a:moveTo>
                    <a:lnTo>
                      <a:pt x="272" y="638"/>
                    </a:lnTo>
                    <a:lnTo>
                      <a:pt x="408" y="1241"/>
                    </a:lnTo>
                    <a:lnTo>
                      <a:pt x="544" y="1879"/>
                    </a:lnTo>
                    <a:lnTo>
                      <a:pt x="816" y="2518"/>
                    </a:lnTo>
                    <a:lnTo>
                      <a:pt x="952" y="3121"/>
                    </a:lnTo>
                    <a:lnTo>
                      <a:pt x="1224" y="3723"/>
                    </a:lnTo>
                    <a:lnTo>
                      <a:pt x="1361" y="4326"/>
                    </a:lnTo>
                    <a:lnTo>
                      <a:pt x="1633" y="4965"/>
                    </a:lnTo>
                    <a:lnTo>
                      <a:pt x="1769" y="5567"/>
                    </a:lnTo>
                    <a:lnTo>
                      <a:pt x="2041" y="6135"/>
                    </a:lnTo>
                    <a:lnTo>
                      <a:pt x="2177" y="6738"/>
                    </a:lnTo>
                    <a:lnTo>
                      <a:pt x="2449" y="7305"/>
                    </a:lnTo>
                    <a:lnTo>
                      <a:pt x="2585" y="7908"/>
                    </a:lnTo>
                    <a:lnTo>
                      <a:pt x="2721" y="8475"/>
                    </a:lnTo>
                    <a:lnTo>
                      <a:pt x="2993" y="9007"/>
                    </a:lnTo>
                    <a:lnTo>
                      <a:pt x="3265" y="9610"/>
                    </a:lnTo>
                    <a:lnTo>
                      <a:pt x="3265" y="10142"/>
                    </a:lnTo>
                    <a:lnTo>
                      <a:pt x="3537" y="10674"/>
                    </a:lnTo>
                    <a:lnTo>
                      <a:pt x="3810" y="11206"/>
                    </a:lnTo>
                    <a:lnTo>
                      <a:pt x="3946" y="11702"/>
                    </a:lnTo>
                    <a:lnTo>
                      <a:pt x="4082" y="12199"/>
                    </a:lnTo>
                    <a:lnTo>
                      <a:pt x="4354" y="12730"/>
                    </a:lnTo>
                    <a:lnTo>
                      <a:pt x="4626" y="13191"/>
                    </a:lnTo>
                    <a:lnTo>
                      <a:pt x="4626" y="13688"/>
                    </a:lnTo>
                    <a:lnTo>
                      <a:pt x="5034" y="14113"/>
                    </a:lnTo>
                    <a:lnTo>
                      <a:pt x="5170" y="14574"/>
                    </a:lnTo>
                    <a:lnTo>
                      <a:pt x="5306" y="15000"/>
                    </a:lnTo>
                    <a:lnTo>
                      <a:pt x="5578" y="15461"/>
                    </a:lnTo>
                    <a:lnTo>
                      <a:pt x="5714" y="15851"/>
                    </a:lnTo>
                    <a:lnTo>
                      <a:pt x="6122" y="16206"/>
                    </a:lnTo>
                    <a:lnTo>
                      <a:pt x="6122" y="16596"/>
                    </a:lnTo>
                    <a:lnTo>
                      <a:pt x="6395" y="16950"/>
                    </a:lnTo>
                    <a:lnTo>
                      <a:pt x="6667" y="17270"/>
                    </a:lnTo>
                    <a:lnTo>
                      <a:pt x="6803" y="17624"/>
                    </a:lnTo>
                    <a:lnTo>
                      <a:pt x="6939" y="17908"/>
                    </a:lnTo>
                    <a:lnTo>
                      <a:pt x="7211" y="18156"/>
                    </a:lnTo>
                    <a:lnTo>
                      <a:pt x="7483" y="18475"/>
                    </a:lnTo>
                    <a:lnTo>
                      <a:pt x="7483" y="18723"/>
                    </a:lnTo>
                    <a:lnTo>
                      <a:pt x="7891" y="18972"/>
                    </a:lnTo>
                    <a:lnTo>
                      <a:pt x="8027" y="19149"/>
                    </a:lnTo>
                    <a:lnTo>
                      <a:pt x="8163" y="19326"/>
                    </a:lnTo>
                    <a:lnTo>
                      <a:pt x="8435" y="19468"/>
                    </a:lnTo>
                    <a:lnTo>
                      <a:pt x="8571" y="19645"/>
                    </a:lnTo>
                    <a:lnTo>
                      <a:pt x="8980" y="19752"/>
                    </a:lnTo>
                    <a:lnTo>
                      <a:pt x="8980" y="19858"/>
                    </a:lnTo>
                    <a:lnTo>
                      <a:pt x="9252" y="19894"/>
                    </a:lnTo>
                    <a:lnTo>
                      <a:pt x="9524" y="19965"/>
                    </a:lnTo>
                    <a:lnTo>
                      <a:pt x="9660" y="19965"/>
                    </a:lnTo>
                    <a:lnTo>
                      <a:pt x="9932" y="19965"/>
                    </a:lnTo>
                    <a:lnTo>
                      <a:pt x="10068" y="19929"/>
                    </a:lnTo>
                    <a:lnTo>
                      <a:pt x="10340" y="19858"/>
                    </a:lnTo>
                    <a:lnTo>
                      <a:pt x="10476" y="19716"/>
                    </a:lnTo>
                    <a:lnTo>
                      <a:pt x="10748" y="19539"/>
                    </a:lnTo>
                    <a:lnTo>
                      <a:pt x="11020" y="19326"/>
                    </a:lnTo>
                    <a:lnTo>
                      <a:pt x="11293" y="19113"/>
                    </a:lnTo>
                    <a:lnTo>
                      <a:pt x="11429" y="18865"/>
                    </a:lnTo>
                    <a:lnTo>
                      <a:pt x="11837" y="18546"/>
                    </a:lnTo>
                    <a:lnTo>
                      <a:pt x="11973" y="18262"/>
                    </a:lnTo>
                    <a:lnTo>
                      <a:pt x="12109" y="17872"/>
                    </a:lnTo>
                    <a:lnTo>
                      <a:pt x="12517" y="17482"/>
                    </a:lnTo>
                    <a:lnTo>
                      <a:pt x="12653" y="17163"/>
                    </a:lnTo>
                    <a:lnTo>
                      <a:pt x="12925" y="16738"/>
                    </a:lnTo>
                    <a:lnTo>
                      <a:pt x="13197" y="16277"/>
                    </a:lnTo>
                    <a:lnTo>
                      <a:pt x="13333" y="15816"/>
                    </a:lnTo>
                    <a:lnTo>
                      <a:pt x="13741" y="15355"/>
                    </a:lnTo>
                    <a:lnTo>
                      <a:pt x="13878" y="14858"/>
                    </a:lnTo>
                    <a:lnTo>
                      <a:pt x="14150" y="14326"/>
                    </a:lnTo>
                    <a:lnTo>
                      <a:pt x="14422" y="13830"/>
                    </a:lnTo>
                    <a:lnTo>
                      <a:pt x="14694" y="13298"/>
                    </a:lnTo>
                    <a:lnTo>
                      <a:pt x="14830" y="12801"/>
                    </a:lnTo>
                    <a:lnTo>
                      <a:pt x="15238" y="12199"/>
                    </a:lnTo>
                    <a:lnTo>
                      <a:pt x="15374" y="11667"/>
                    </a:lnTo>
                    <a:lnTo>
                      <a:pt x="15646" y="11099"/>
                    </a:lnTo>
                    <a:lnTo>
                      <a:pt x="15918" y="10567"/>
                    </a:lnTo>
                    <a:lnTo>
                      <a:pt x="16054" y="10035"/>
                    </a:lnTo>
                    <a:lnTo>
                      <a:pt x="16327" y="9468"/>
                    </a:lnTo>
                    <a:lnTo>
                      <a:pt x="16599" y="8901"/>
                    </a:lnTo>
                    <a:lnTo>
                      <a:pt x="16735" y="8369"/>
                    </a:lnTo>
                    <a:lnTo>
                      <a:pt x="17007" y="7801"/>
                    </a:lnTo>
                    <a:lnTo>
                      <a:pt x="17279" y="7270"/>
                    </a:lnTo>
                    <a:lnTo>
                      <a:pt x="17415" y="6773"/>
                    </a:lnTo>
                    <a:lnTo>
                      <a:pt x="17687" y="6241"/>
                    </a:lnTo>
                    <a:lnTo>
                      <a:pt x="17823" y="5709"/>
                    </a:lnTo>
                    <a:lnTo>
                      <a:pt x="18231" y="5213"/>
                    </a:lnTo>
                    <a:lnTo>
                      <a:pt x="18231" y="4752"/>
                    </a:lnTo>
                    <a:lnTo>
                      <a:pt x="18367" y="4291"/>
                    </a:lnTo>
                    <a:lnTo>
                      <a:pt x="18776" y="3865"/>
                    </a:lnTo>
                    <a:lnTo>
                      <a:pt x="18912" y="3404"/>
                    </a:lnTo>
                    <a:lnTo>
                      <a:pt x="19048" y="3014"/>
                    </a:lnTo>
                    <a:lnTo>
                      <a:pt x="19184" y="2624"/>
                    </a:lnTo>
                    <a:lnTo>
                      <a:pt x="19320" y="2234"/>
                    </a:lnTo>
                    <a:lnTo>
                      <a:pt x="19456" y="1915"/>
                    </a:lnTo>
                    <a:lnTo>
                      <a:pt x="19592" y="1631"/>
                    </a:lnTo>
                    <a:lnTo>
                      <a:pt x="19728" y="1348"/>
                    </a:lnTo>
                    <a:lnTo>
                      <a:pt x="19728" y="1028"/>
                    </a:lnTo>
                    <a:lnTo>
                      <a:pt x="19864" y="851"/>
                    </a:lnTo>
                  </a:path>
                </a:pathLst>
              </a:custGeom>
              <a:noFill/>
              <a:ln w="34925" cap="flat">
                <a:solidFill>
                  <a:srgbClr val="FFFF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2" name="Freeform 63"/>
              <p:cNvSpPr>
                <a:spLocks/>
              </p:cNvSpPr>
              <p:nvPr/>
            </p:nvSpPr>
            <p:spPr bwMode="auto">
              <a:xfrm flipV="1">
                <a:off x="1612" y="2623"/>
                <a:ext cx="420" cy="548"/>
              </a:xfrm>
              <a:custGeom>
                <a:avLst/>
                <a:gdLst>
                  <a:gd name="T0" fmla="*/ 290 w 20000"/>
                  <a:gd name="T1" fmla="*/ 18493 h 20000"/>
                  <a:gd name="T2" fmla="*/ 725 w 20000"/>
                  <a:gd name="T3" fmla="*/ 17295 h 20000"/>
                  <a:gd name="T4" fmla="*/ 1159 w 20000"/>
                  <a:gd name="T5" fmla="*/ 16062 h 20000"/>
                  <a:gd name="T6" fmla="*/ 1594 w 20000"/>
                  <a:gd name="T7" fmla="*/ 14897 h 20000"/>
                  <a:gd name="T8" fmla="*/ 1884 w 20000"/>
                  <a:gd name="T9" fmla="*/ 13699 h 20000"/>
                  <a:gd name="T10" fmla="*/ 2464 w 20000"/>
                  <a:gd name="T11" fmla="*/ 12568 h 20000"/>
                  <a:gd name="T12" fmla="*/ 2899 w 20000"/>
                  <a:gd name="T13" fmla="*/ 11473 h 20000"/>
                  <a:gd name="T14" fmla="*/ 3333 w 20000"/>
                  <a:gd name="T15" fmla="*/ 10342 h 20000"/>
                  <a:gd name="T16" fmla="*/ 3768 w 20000"/>
                  <a:gd name="T17" fmla="*/ 9281 h 20000"/>
                  <a:gd name="T18" fmla="*/ 4203 w 20000"/>
                  <a:gd name="T19" fmla="*/ 8219 h 20000"/>
                  <a:gd name="T20" fmla="*/ 4783 w 20000"/>
                  <a:gd name="T21" fmla="*/ 7260 h 20000"/>
                  <a:gd name="T22" fmla="*/ 5072 w 20000"/>
                  <a:gd name="T23" fmla="*/ 6336 h 20000"/>
                  <a:gd name="T24" fmla="*/ 5507 w 20000"/>
                  <a:gd name="T25" fmla="*/ 5445 h 20000"/>
                  <a:gd name="T26" fmla="*/ 5797 w 20000"/>
                  <a:gd name="T27" fmla="*/ 4555 h 20000"/>
                  <a:gd name="T28" fmla="*/ 6522 w 20000"/>
                  <a:gd name="T29" fmla="*/ 3767 h 20000"/>
                  <a:gd name="T30" fmla="*/ 6957 w 20000"/>
                  <a:gd name="T31" fmla="*/ 3048 h 20000"/>
                  <a:gd name="T32" fmla="*/ 7246 w 20000"/>
                  <a:gd name="T33" fmla="*/ 2432 h 20000"/>
                  <a:gd name="T34" fmla="*/ 7681 w 20000"/>
                  <a:gd name="T35" fmla="*/ 1815 h 20000"/>
                  <a:gd name="T36" fmla="*/ 8116 w 20000"/>
                  <a:gd name="T37" fmla="*/ 1301 h 20000"/>
                  <a:gd name="T38" fmla="*/ 8551 w 20000"/>
                  <a:gd name="T39" fmla="*/ 856 h 20000"/>
                  <a:gd name="T40" fmla="*/ 8986 w 20000"/>
                  <a:gd name="T41" fmla="*/ 514 h 20000"/>
                  <a:gd name="T42" fmla="*/ 9565 w 20000"/>
                  <a:gd name="T43" fmla="*/ 240 h 20000"/>
                  <a:gd name="T44" fmla="*/ 9855 w 20000"/>
                  <a:gd name="T45" fmla="*/ 103 h 20000"/>
                  <a:gd name="T46" fmla="*/ 10290 w 20000"/>
                  <a:gd name="T47" fmla="*/ 0 h 20000"/>
                  <a:gd name="T48" fmla="*/ 10725 w 20000"/>
                  <a:gd name="T49" fmla="*/ 34 h 20000"/>
                  <a:gd name="T50" fmla="*/ 11159 w 20000"/>
                  <a:gd name="T51" fmla="*/ 205 h 20000"/>
                  <a:gd name="T52" fmla="*/ 11594 w 20000"/>
                  <a:gd name="T53" fmla="*/ 514 h 20000"/>
                  <a:gd name="T54" fmla="*/ 12029 w 20000"/>
                  <a:gd name="T55" fmla="*/ 993 h 20000"/>
                  <a:gd name="T56" fmla="*/ 12464 w 20000"/>
                  <a:gd name="T57" fmla="*/ 1575 h 20000"/>
                  <a:gd name="T58" fmla="*/ 12899 w 20000"/>
                  <a:gd name="T59" fmla="*/ 2260 h 20000"/>
                  <a:gd name="T60" fmla="*/ 13478 w 20000"/>
                  <a:gd name="T61" fmla="*/ 3116 h 20000"/>
                  <a:gd name="T62" fmla="*/ 13768 w 20000"/>
                  <a:gd name="T63" fmla="*/ 4007 h 20000"/>
                  <a:gd name="T64" fmla="*/ 14203 w 20000"/>
                  <a:gd name="T65" fmla="*/ 4966 h 20000"/>
                  <a:gd name="T66" fmla="*/ 14783 w 20000"/>
                  <a:gd name="T67" fmla="*/ 5993 h 20000"/>
                  <a:gd name="T68" fmla="*/ 15072 w 20000"/>
                  <a:gd name="T69" fmla="*/ 7055 h 20000"/>
                  <a:gd name="T70" fmla="*/ 15652 w 20000"/>
                  <a:gd name="T71" fmla="*/ 8185 h 20000"/>
                  <a:gd name="T72" fmla="*/ 16087 w 20000"/>
                  <a:gd name="T73" fmla="*/ 9349 h 20000"/>
                  <a:gd name="T74" fmla="*/ 16522 w 20000"/>
                  <a:gd name="T75" fmla="*/ 10445 h 20000"/>
                  <a:gd name="T76" fmla="*/ 16957 w 20000"/>
                  <a:gd name="T77" fmla="*/ 11610 h 20000"/>
                  <a:gd name="T78" fmla="*/ 17246 w 20000"/>
                  <a:gd name="T79" fmla="*/ 12740 h 20000"/>
                  <a:gd name="T80" fmla="*/ 17681 w 20000"/>
                  <a:gd name="T81" fmla="*/ 13870 h 20000"/>
                  <a:gd name="T82" fmla="*/ 18116 w 20000"/>
                  <a:gd name="T83" fmla="*/ 14966 h 20000"/>
                  <a:gd name="T84" fmla="*/ 18406 w 20000"/>
                  <a:gd name="T85" fmla="*/ 15925 h 20000"/>
                  <a:gd name="T86" fmla="*/ 18841 w 20000"/>
                  <a:gd name="T87" fmla="*/ 16884 h 20000"/>
                  <a:gd name="T88" fmla="*/ 19130 w 20000"/>
                  <a:gd name="T89" fmla="*/ 17740 h 20000"/>
                  <a:gd name="T90" fmla="*/ 19420 w 20000"/>
                  <a:gd name="T91" fmla="*/ 18527 h 20000"/>
                  <a:gd name="T92" fmla="*/ 19565 w 20000"/>
                  <a:gd name="T93" fmla="*/ 19178 h 20000"/>
                  <a:gd name="T94" fmla="*/ 19855 w 20000"/>
                  <a:gd name="T95" fmla="*/ 1976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000" h="20000">
                    <a:moveTo>
                      <a:pt x="0" y="19075"/>
                    </a:moveTo>
                    <a:lnTo>
                      <a:pt x="290" y="18493"/>
                    </a:lnTo>
                    <a:lnTo>
                      <a:pt x="435" y="17877"/>
                    </a:lnTo>
                    <a:lnTo>
                      <a:pt x="725" y="17295"/>
                    </a:lnTo>
                    <a:lnTo>
                      <a:pt x="870" y="16678"/>
                    </a:lnTo>
                    <a:lnTo>
                      <a:pt x="1159" y="16062"/>
                    </a:lnTo>
                    <a:lnTo>
                      <a:pt x="1304" y="15479"/>
                    </a:lnTo>
                    <a:lnTo>
                      <a:pt x="1594" y="14897"/>
                    </a:lnTo>
                    <a:lnTo>
                      <a:pt x="1884" y="14281"/>
                    </a:lnTo>
                    <a:lnTo>
                      <a:pt x="1884" y="13699"/>
                    </a:lnTo>
                    <a:lnTo>
                      <a:pt x="2174" y="13151"/>
                    </a:lnTo>
                    <a:lnTo>
                      <a:pt x="2464" y="12568"/>
                    </a:lnTo>
                    <a:lnTo>
                      <a:pt x="2754" y="12021"/>
                    </a:lnTo>
                    <a:lnTo>
                      <a:pt x="2899" y="11473"/>
                    </a:lnTo>
                    <a:lnTo>
                      <a:pt x="3043" y="10890"/>
                    </a:lnTo>
                    <a:lnTo>
                      <a:pt x="3333" y="10342"/>
                    </a:lnTo>
                    <a:lnTo>
                      <a:pt x="3478" y="9795"/>
                    </a:lnTo>
                    <a:lnTo>
                      <a:pt x="3768" y="9281"/>
                    </a:lnTo>
                    <a:lnTo>
                      <a:pt x="4058" y="8733"/>
                    </a:lnTo>
                    <a:lnTo>
                      <a:pt x="4203" y="8219"/>
                    </a:lnTo>
                    <a:lnTo>
                      <a:pt x="4348" y="7740"/>
                    </a:lnTo>
                    <a:lnTo>
                      <a:pt x="4783" y="7260"/>
                    </a:lnTo>
                    <a:lnTo>
                      <a:pt x="4928" y="6781"/>
                    </a:lnTo>
                    <a:lnTo>
                      <a:pt x="5072" y="6336"/>
                    </a:lnTo>
                    <a:lnTo>
                      <a:pt x="5362" y="5890"/>
                    </a:lnTo>
                    <a:lnTo>
                      <a:pt x="5507" y="5445"/>
                    </a:lnTo>
                    <a:lnTo>
                      <a:pt x="5797" y="5000"/>
                    </a:lnTo>
                    <a:lnTo>
                      <a:pt x="5797" y="4555"/>
                    </a:lnTo>
                    <a:lnTo>
                      <a:pt x="6232" y="4178"/>
                    </a:lnTo>
                    <a:lnTo>
                      <a:pt x="6522" y="3767"/>
                    </a:lnTo>
                    <a:lnTo>
                      <a:pt x="6522" y="3425"/>
                    </a:lnTo>
                    <a:lnTo>
                      <a:pt x="6957" y="3048"/>
                    </a:lnTo>
                    <a:lnTo>
                      <a:pt x="7101" y="2705"/>
                    </a:lnTo>
                    <a:lnTo>
                      <a:pt x="7246" y="2432"/>
                    </a:lnTo>
                    <a:lnTo>
                      <a:pt x="7391" y="2089"/>
                    </a:lnTo>
                    <a:lnTo>
                      <a:pt x="7681" y="1815"/>
                    </a:lnTo>
                    <a:lnTo>
                      <a:pt x="7971" y="1575"/>
                    </a:lnTo>
                    <a:lnTo>
                      <a:pt x="8116" y="1301"/>
                    </a:lnTo>
                    <a:lnTo>
                      <a:pt x="8406" y="1062"/>
                    </a:lnTo>
                    <a:lnTo>
                      <a:pt x="8551" y="856"/>
                    </a:lnTo>
                    <a:lnTo>
                      <a:pt x="8841" y="685"/>
                    </a:lnTo>
                    <a:lnTo>
                      <a:pt x="8986" y="514"/>
                    </a:lnTo>
                    <a:lnTo>
                      <a:pt x="9130" y="377"/>
                    </a:lnTo>
                    <a:lnTo>
                      <a:pt x="9565" y="240"/>
                    </a:lnTo>
                    <a:lnTo>
                      <a:pt x="9565" y="137"/>
                    </a:lnTo>
                    <a:lnTo>
                      <a:pt x="9855" y="103"/>
                    </a:lnTo>
                    <a:lnTo>
                      <a:pt x="10000" y="34"/>
                    </a:lnTo>
                    <a:lnTo>
                      <a:pt x="10290" y="0"/>
                    </a:lnTo>
                    <a:lnTo>
                      <a:pt x="10435" y="34"/>
                    </a:lnTo>
                    <a:lnTo>
                      <a:pt x="10725" y="34"/>
                    </a:lnTo>
                    <a:lnTo>
                      <a:pt x="10870" y="103"/>
                    </a:lnTo>
                    <a:lnTo>
                      <a:pt x="11159" y="205"/>
                    </a:lnTo>
                    <a:lnTo>
                      <a:pt x="11304" y="342"/>
                    </a:lnTo>
                    <a:lnTo>
                      <a:pt x="11594" y="514"/>
                    </a:lnTo>
                    <a:lnTo>
                      <a:pt x="11884" y="753"/>
                    </a:lnTo>
                    <a:lnTo>
                      <a:pt x="12029" y="993"/>
                    </a:lnTo>
                    <a:lnTo>
                      <a:pt x="12174" y="1267"/>
                    </a:lnTo>
                    <a:lnTo>
                      <a:pt x="12464" y="1575"/>
                    </a:lnTo>
                    <a:lnTo>
                      <a:pt x="12754" y="1884"/>
                    </a:lnTo>
                    <a:lnTo>
                      <a:pt x="12899" y="2260"/>
                    </a:lnTo>
                    <a:lnTo>
                      <a:pt x="13043" y="2705"/>
                    </a:lnTo>
                    <a:lnTo>
                      <a:pt x="13478" y="3116"/>
                    </a:lnTo>
                    <a:lnTo>
                      <a:pt x="13478" y="3527"/>
                    </a:lnTo>
                    <a:lnTo>
                      <a:pt x="13768" y="4007"/>
                    </a:lnTo>
                    <a:lnTo>
                      <a:pt x="14203" y="4418"/>
                    </a:lnTo>
                    <a:lnTo>
                      <a:pt x="14203" y="4966"/>
                    </a:lnTo>
                    <a:lnTo>
                      <a:pt x="14493" y="5479"/>
                    </a:lnTo>
                    <a:lnTo>
                      <a:pt x="14783" y="5993"/>
                    </a:lnTo>
                    <a:lnTo>
                      <a:pt x="15072" y="6507"/>
                    </a:lnTo>
                    <a:lnTo>
                      <a:pt x="15072" y="7055"/>
                    </a:lnTo>
                    <a:lnTo>
                      <a:pt x="15362" y="7637"/>
                    </a:lnTo>
                    <a:lnTo>
                      <a:pt x="15652" y="8185"/>
                    </a:lnTo>
                    <a:lnTo>
                      <a:pt x="15797" y="8767"/>
                    </a:lnTo>
                    <a:lnTo>
                      <a:pt x="16087" y="9349"/>
                    </a:lnTo>
                    <a:lnTo>
                      <a:pt x="16232" y="9897"/>
                    </a:lnTo>
                    <a:lnTo>
                      <a:pt x="16522" y="10445"/>
                    </a:lnTo>
                    <a:lnTo>
                      <a:pt x="16667" y="11027"/>
                    </a:lnTo>
                    <a:lnTo>
                      <a:pt x="16957" y="11610"/>
                    </a:lnTo>
                    <a:lnTo>
                      <a:pt x="17246" y="12158"/>
                    </a:lnTo>
                    <a:lnTo>
                      <a:pt x="17246" y="12740"/>
                    </a:lnTo>
                    <a:lnTo>
                      <a:pt x="17536" y="13288"/>
                    </a:lnTo>
                    <a:lnTo>
                      <a:pt x="17681" y="13870"/>
                    </a:lnTo>
                    <a:lnTo>
                      <a:pt x="17971" y="14384"/>
                    </a:lnTo>
                    <a:lnTo>
                      <a:pt x="18116" y="14966"/>
                    </a:lnTo>
                    <a:lnTo>
                      <a:pt x="18261" y="15445"/>
                    </a:lnTo>
                    <a:lnTo>
                      <a:pt x="18406" y="15925"/>
                    </a:lnTo>
                    <a:lnTo>
                      <a:pt x="18696" y="16438"/>
                    </a:lnTo>
                    <a:lnTo>
                      <a:pt x="18841" y="16884"/>
                    </a:lnTo>
                    <a:lnTo>
                      <a:pt x="18986" y="17329"/>
                    </a:lnTo>
                    <a:lnTo>
                      <a:pt x="19130" y="17740"/>
                    </a:lnTo>
                    <a:lnTo>
                      <a:pt x="19275" y="18151"/>
                    </a:lnTo>
                    <a:lnTo>
                      <a:pt x="19420" y="18527"/>
                    </a:lnTo>
                    <a:lnTo>
                      <a:pt x="19565" y="18904"/>
                    </a:lnTo>
                    <a:lnTo>
                      <a:pt x="19565" y="19178"/>
                    </a:lnTo>
                    <a:lnTo>
                      <a:pt x="19710" y="19486"/>
                    </a:lnTo>
                    <a:lnTo>
                      <a:pt x="19855" y="19760"/>
                    </a:lnTo>
                    <a:lnTo>
                      <a:pt x="19855" y="19966"/>
                    </a:lnTo>
                  </a:path>
                </a:pathLst>
              </a:custGeom>
              <a:noFill/>
              <a:ln w="34925" cap="flat">
                <a:solidFill>
                  <a:srgbClr val="FFFF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3" name="Freeform 64"/>
              <p:cNvSpPr>
                <a:spLocks/>
              </p:cNvSpPr>
              <p:nvPr/>
            </p:nvSpPr>
            <p:spPr bwMode="auto">
              <a:xfrm flipV="1">
                <a:off x="2029" y="2115"/>
                <a:ext cx="447" cy="529"/>
              </a:xfrm>
              <a:custGeom>
                <a:avLst/>
                <a:gdLst>
                  <a:gd name="T0" fmla="*/ 272 w 20000"/>
                  <a:gd name="T1" fmla="*/ 638 h 20000"/>
                  <a:gd name="T2" fmla="*/ 544 w 20000"/>
                  <a:gd name="T3" fmla="*/ 1879 h 20000"/>
                  <a:gd name="T4" fmla="*/ 952 w 20000"/>
                  <a:gd name="T5" fmla="*/ 3121 h 20000"/>
                  <a:gd name="T6" fmla="*/ 1361 w 20000"/>
                  <a:gd name="T7" fmla="*/ 4326 h 20000"/>
                  <a:gd name="T8" fmla="*/ 1769 w 20000"/>
                  <a:gd name="T9" fmla="*/ 5567 h 20000"/>
                  <a:gd name="T10" fmla="*/ 2177 w 20000"/>
                  <a:gd name="T11" fmla="*/ 6738 h 20000"/>
                  <a:gd name="T12" fmla="*/ 2585 w 20000"/>
                  <a:gd name="T13" fmla="*/ 7908 h 20000"/>
                  <a:gd name="T14" fmla="*/ 2993 w 20000"/>
                  <a:gd name="T15" fmla="*/ 9007 h 20000"/>
                  <a:gd name="T16" fmla="*/ 3265 w 20000"/>
                  <a:gd name="T17" fmla="*/ 10142 h 20000"/>
                  <a:gd name="T18" fmla="*/ 3810 w 20000"/>
                  <a:gd name="T19" fmla="*/ 11206 h 20000"/>
                  <a:gd name="T20" fmla="*/ 4082 w 20000"/>
                  <a:gd name="T21" fmla="*/ 12199 h 20000"/>
                  <a:gd name="T22" fmla="*/ 4626 w 20000"/>
                  <a:gd name="T23" fmla="*/ 13191 h 20000"/>
                  <a:gd name="T24" fmla="*/ 5034 w 20000"/>
                  <a:gd name="T25" fmla="*/ 14113 h 20000"/>
                  <a:gd name="T26" fmla="*/ 5306 w 20000"/>
                  <a:gd name="T27" fmla="*/ 15000 h 20000"/>
                  <a:gd name="T28" fmla="*/ 5714 w 20000"/>
                  <a:gd name="T29" fmla="*/ 15851 h 20000"/>
                  <a:gd name="T30" fmla="*/ 6122 w 20000"/>
                  <a:gd name="T31" fmla="*/ 16596 h 20000"/>
                  <a:gd name="T32" fmla="*/ 6667 w 20000"/>
                  <a:gd name="T33" fmla="*/ 17270 h 20000"/>
                  <a:gd name="T34" fmla="*/ 6939 w 20000"/>
                  <a:gd name="T35" fmla="*/ 17908 h 20000"/>
                  <a:gd name="T36" fmla="*/ 7483 w 20000"/>
                  <a:gd name="T37" fmla="*/ 18475 h 20000"/>
                  <a:gd name="T38" fmla="*/ 7891 w 20000"/>
                  <a:gd name="T39" fmla="*/ 18972 h 20000"/>
                  <a:gd name="T40" fmla="*/ 8163 w 20000"/>
                  <a:gd name="T41" fmla="*/ 19326 h 20000"/>
                  <a:gd name="T42" fmla="*/ 8571 w 20000"/>
                  <a:gd name="T43" fmla="*/ 19645 h 20000"/>
                  <a:gd name="T44" fmla="*/ 8980 w 20000"/>
                  <a:gd name="T45" fmla="*/ 19858 h 20000"/>
                  <a:gd name="T46" fmla="*/ 9524 w 20000"/>
                  <a:gd name="T47" fmla="*/ 19965 h 20000"/>
                  <a:gd name="T48" fmla="*/ 9932 w 20000"/>
                  <a:gd name="T49" fmla="*/ 19965 h 20000"/>
                  <a:gd name="T50" fmla="*/ 10340 w 20000"/>
                  <a:gd name="T51" fmla="*/ 19858 h 20000"/>
                  <a:gd name="T52" fmla="*/ 10748 w 20000"/>
                  <a:gd name="T53" fmla="*/ 19539 h 20000"/>
                  <a:gd name="T54" fmla="*/ 11293 w 20000"/>
                  <a:gd name="T55" fmla="*/ 19113 h 20000"/>
                  <a:gd name="T56" fmla="*/ 11837 w 20000"/>
                  <a:gd name="T57" fmla="*/ 18546 h 20000"/>
                  <a:gd name="T58" fmla="*/ 12109 w 20000"/>
                  <a:gd name="T59" fmla="*/ 17872 h 20000"/>
                  <a:gd name="T60" fmla="*/ 12653 w 20000"/>
                  <a:gd name="T61" fmla="*/ 17163 h 20000"/>
                  <a:gd name="T62" fmla="*/ 13197 w 20000"/>
                  <a:gd name="T63" fmla="*/ 16277 h 20000"/>
                  <a:gd name="T64" fmla="*/ 13741 w 20000"/>
                  <a:gd name="T65" fmla="*/ 15355 h 20000"/>
                  <a:gd name="T66" fmla="*/ 14150 w 20000"/>
                  <a:gd name="T67" fmla="*/ 14326 h 20000"/>
                  <a:gd name="T68" fmla="*/ 14694 w 20000"/>
                  <a:gd name="T69" fmla="*/ 13298 h 20000"/>
                  <a:gd name="T70" fmla="*/ 15238 w 20000"/>
                  <a:gd name="T71" fmla="*/ 12199 h 20000"/>
                  <a:gd name="T72" fmla="*/ 15646 w 20000"/>
                  <a:gd name="T73" fmla="*/ 11099 h 20000"/>
                  <a:gd name="T74" fmla="*/ 16054 w 20000"/>
                  <a:gd name="T75" fmla="*/ 10035 h 20000"/>
                  <a:gd name="T76" fmla="*/ 16599 w 20000"/>
                  <a:gd name="T77" fmla="*/ 8901 h 20000"/>
                  <a:gd name="T78" fmla="*/ 17007 w 20000"/>
                  <a:gd name="T79" fmla="*/ 7801 h 20000"/>
                  <a:gd name="T80" fmla="*/ 17415 w 20000"/>
                  <a:gd name="T81" fmla="*/ 6773 h 20000"/>
                  <a:gd name="T82" fmla="*/ 17823 w 20000"/>
                  <a:gd name="T83" fmla="*/ 5709 h 20000"/>
                  <a:gd name="T84" fmla="*/ 18231 w 20000"/>
                  <a:gd name="T85" fmla="*/ 4752 h 20000"/>
                  <a:gd name="T86" fmla="*/ 18776 w 20000"/>
                  <a:gd name="T87" fmla="*/ 3865 h 20000"/>
                  <a:gd name="T88" fmla="*/ 19048 w 20000"/>
                  <a:gd name="T89" fmla="*/ 3014 h 20000"/>
                  <a:gd name="T90" fmla="*/ 19320 w 20000"/>
                  <a:gd name="T91" fmla="*/ 2234 h 20000"/>
                  <a:gd name="T92" fmla="*/ 19592 w 20000"/>
                  <a:gd name="T93" fmla="*/ 1631 h 20000"/>
                  <a:gd name="T94" fmla="*/ 19728 w 20000"/>
                  <a:gd name="T95" fmla="*/ 1028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000" h="20000">
                    <a:moveTo>
                      <a:pt x="0" y="0"/>
                    </a:moveTo>
                    <a:lnTo>
                      <a:pt x="272" y="638"/>
                    </a:lnTo>
                    <a:lnTo>
                      <a:pt x="408" y="1241"/>
                    </a:lnTo>
                    <a:lnTo>
                      <a:pt x="544" y="1879"/>
                    </a:lnTo>
                    <a:lnTo>
                      <a:pt x="816" y="2518"/>
                    </a:lnTo>
                    <a:lnTo>
                      <a:pt x="952" y="3121"/>
                    </a:lnTo>
                    <a:lnTo>
                      <a:pt x="1224" y="3723"/>
                    </a:lnTo>
                    <a:lnTo>
                      <a:pt x="1361" y="4326"/>
                    </a:lnTo>
                    <a:lnTo>
                      <a:pt x="1633" y="4965"/>
                    </a:lnTo>
                    <a:lnTo>
                      <a:pt x="1769" y="5567"/>
                    </a:lnTo>
                    <a:lnTo>
                      <a:pt x="2041" y="6135"/>
                    </a:lnTo>
                    <a:lnTo>
                      <a:pt x="2177" y="6738"/>
                    </a:lnTo>
                    <a:lnTo>
                      <a:pt x="2449" y="7305"/>
                    </a:lnTo>
                    <a:lnTo>
                      <a:pt x="2585" y="7908"/>
                    </a:lnTo>
                    <a:lnTo>
                      <a:pt x="2721" y="8475"/>
                    </a:lnTo>
                    <a:lnTo>
                      <a:pt x="2993" y="9007"/>
                    </a:lnTo>
                    <a:lnTo>
                      <a:pt x="3265" y="9610"/>
                    </a:lnTo>
                    <a:lnTo>
                      <a:pt x="3265" y="10142"/>
                    </a:lnTo>
                    <a:lnTo>
                      <a:pt x="3537" y="10674"/>
                    </a:lnTo>
                    <a:lnTo>
                      <a:pt x="3810" y="11206"/>
                    </a:lnTo>
                    <a:lnTo>
                      <a:pt x="3946" y="11702"/>
                    </a:lnTo>
                    <a:lnTo>
                      <a:pt x="4082" y="12199"/>
                    </a:lnTo>
                    <a:lnTo>
                      <a:pt x="4354" y="12730"/>
                    </a:lnTo>
                    <a:lnTo>
                      <a:pt x="4626" y="13191"/>
                    </a:lnTo>
                    <a:lnTo>
                      <a:pt x="4626" y="13688"/>
                    </a:lnTo>
                    <a:lnTo>
                      <a:pt x="5034" y="14113"/>
                    </a:lnTo>
                    <a:lnTo>
                      <a:pt x="5170" y="14574"/>
                    </a:lnTo>
                    <a:lnTo>
                      <a:pt x="5306" y="15000"/>
                    </a:lnTo>
                    <a:lnTo>
                      <a:pt x="5578" y="15461"/>
                    </a:lnTo>
                    <a:lnTo>
                      <a:pt x="5714" y="15851"/>
                    </a:lnTo>
                    <a:lnTo>
                      <a:pt x="6122" y="16206"/>
                    </a:lnTo>
                    <a:lnTo>
                      <a:pt x="6122" y="16596"/>
                    </a:lnTo>
                    <a:lnTo>
                      <a:pt x="6395" y="16950"/>
                    </a:lnTo>
                    <a:lnTo>
                      <a:pt x="6667" y="17270"/>
                    </a:lnTo>
                    <a:lnTo>
                      <a:pt x="6803" y="17624"/>
                    </a:lnTo>
                    <a:lnTo>
                      <a:pt x="6939" y="17908"/>
                    </a:lnTo>
                    <a:lnTo>
                      <a:pt x="7211" y="18156"/>
                    </a:lnTo>
                    <a:lnTo>
                      <a:pt x="7483" y="18475"/>
                    </a:lnTo>
                    <a:lnTo>
                      <a:pt x="7483" y="18723"/>
                    </a:lnTo>
                    <a:lnTo>
                      <a:pt x="7891" y="18972"/>
                    </a:lnTo>
                    <a:lnTo>
                      <a:pt x="8027" y="19149"/>
                    </a:lnTo>
                    <a:lnTo>
                      <a:pt x="8163" y="19326"/>
                    </a:lnTo>
                    <a:lnTo>
                      <a:pt x="8435" y="19468"/>
                    </a:lnTo>
                    <a:lnTo>
                      <a:pt x="8571" y="19645"/>
                    </a:lnTo>
                    <a:lnTo>
                      <a:pt x="8980" y="19752"/>
                    </a:lnTo>
                    <a:lnTo>
                      <a:pt x="8980" y="19858"/>
                    </a:lnTo>
                    <a:lnTo>
                      <a:pt x="9252" y="19894"/>
                    </a:lnTo>
                    <a:lnTo>
                      <a:pt x="9524" y="19965"/>
                    </a:lnTo>
                    <a:lnTo>
                      <a:pt x="9660" y="19965"/>
                    </a:lnTo>
                    <a:lnTo>
                      <a:pt x="9932" y="19965"/>
                    </a:lnTo>
                    <a:lnTo>
                      <a:pt x="10068" y="19929"/>
                    </a:lnTo>
                    <a:lnTo>
                      <a:pt x="10340" y="19858"/>
                    </a:lnTo>
                    <a:lnTo>
                      <a:pt x="10476" y="19716"/>
                    </a:lnTo>
                    <a:lnTo>
                      <a:pt x="10748" y="19539"/>
                    </a:lnTo>
                    <a:lnTo>
                      <a:pt x="11020" y="19326"/>
                    </a:lnTo>
                    <a:lnTo>
                      <a:pt x="11293" y="19113"/>
                    </a:lnTo>
                    <a:lnTo>
                      <a:pt x="11429" y="18865"/>
                    </a:lnTo>
                    <a:lnTo>
                      <a:pt x="11837" y="18546"/>
                    </a:lnTo>
                    <a:lnTo>
                      <a:pt x="11973" y="18262"/>
                    </a:lnTo>
                    <a:lnTo>
                      <a:pt x="12109" y="17872"/>
                    </a:lnTo>
                    <a:lnTo>
                      <a:pt x="12517" y="17482"/>
                    </a:lnTo>
                    <a:lnTo>
                      <a:pt x="12653" y="17163"/>
                    </a:lnTo>
                    <a:lnTo>
                      <a:pt x="12925" y="16738"/>
                    </a:lnTo>
                    <a:lnTo>
                      <a:pt x="13197" y="16277"/>
                    </a:lnTo>
                    <a:lnTo>
                      <a:pt x="13333" y="15816"/>
                    </a:lnTo>
                    <a:lnTo>
                      <a:pt x="13741" y="15355"/>
                    </a:lnTo>
                    <a:lnTo>
                      <a:pt x="13878" y="14858"/>
                    </a:lnTo>
                    <a:lnTo>
                      <a:pt x="14150" y="14326"/>
                    </a:lnTo>
                    <a:lnTo>
                      <a:pt x="14422" y="13830"/>
                    </a:lnTo>
                    <a:lnTo>
                      <a:pt x="14694" y="13298"/>
                    </a:lnTo>
                    <a:lnTo>
                      <a:pt x="14830" y="12801"/>
                    </a:lnTo>
                    <a:lnTo>
                      <a:pt x="15238" y="12199"/>
                    </a:lnTo>
                    <a:lnTo>
                      <a:pt x="15374" y="11667"/>
                    </a:lnTo>
                    <a:lnTo>
                      <a:pt x="15646" y="11099"/>
                    </a:lnTo>
                    <a:lnTo>
                      <a:pt x="15918" y="10567"/>
                    </a:lnTo>
                    <a:lnTo>
                      <a:pt x="16054" y="10035"/>
                    </a:lnTo>
                    <a:lnTo>
                      <a:pt x="16327" y="9468"/>
                    </a:lnTo>
                    <a:lnTo>
                      <a:pt x="16599" y="8901"/>
                    </a:lnTo>
                    <a:lnTo>
                      <a:pt x="16735" y="8369"/>
                    </a:lnTo>
                    <a:lnTo>
                      <a:pt x="17007" y="7801"/>
                    </a:lnTo>
                    <a:lnTo>
                      <a:pt x="17279" y="7270"/>
                    </a:lnTo>
                    <a:lnTo>
                      <a:pt x="17415" y="6773"/>
                    </a:lnTo>
                    <a:lnTo>
                      <a:pt x="17687" y="6241"/>
                    </a:lnTo>
                    <a:lnTo>
                      <a:pt x="17823" y="5709"/>
                    </a:lnTo>
                    <a:lnTo>
                      <a:pt x="18231" y="5213"/>
                    </a:lnTo>
                    <a:lnTo>
                      <a:pt x="18231" y="4752"/>
                    </a:lnTo>
                    <a:lnTo>
                      <a:pt x="18367" y="4291"/>
                    </a:lnTo>
                    <a:lnTo>
                      <a:pt x="18776" y="3865"/>
                    </a:lnTo>
                    <a:lnTo>
                      <a:pt x="18912" y="3404"/>
                    </a:lnTo>
                    <a:lnTo>
                      <a:pt x="19048" y="3014"/>
                    </a:lnTo>
                    <a:lnTo>
                      <a:pt x="19184" y="2624"/>
                    </a:lnTo>
                    <a:lnTo>
                      <a:pt x="19320" y="2234"/>
                    </a:lnTo>
                    <a:lnTo>
                      <a:pt x="19456" y="1915"/>
                    </a:lnTo>
                    <a:lnTo>
                      <a:pt x="19592" y="1631"/>
                    </a:lnTo>
                    <a:lnTo>
                      <a:pt x="19728" y="1348"/>
                    </a:lnTo>
                    <a:lnTo>
                      <a:pt x="19728" y="1028"/>
                    </a:lnTo>
                    <a:lnTo>
                      <a:pt x="19864" y="851"/>
                    </a:lnTo>
                  </a:path>
                </a:pathLst>
              </a:custGeom>
              <a:noFill/>
              <a:ln w="34925" cap="flat">
                <a:solidFill>
                  <a:srgbClr val="FFFF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8" name="Rectangle 65"/>
            <p:cNvSpPr>
              <a:spLocks noChangeArrowheads="1"/>
            </p:cNvSpPr>
            <p:nvPr/>
          </p:nvSpPr>
          <p:spPr bwMode="auto">
            <a:xfrm>
              <a:off x="2426" y="2024"/>
              <a:ext cx="453" cy="68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66"/>
            <p:cNvSpPr>
              <a:spLocks noChangeShapeType="1"/>
            </p:cNvSpPr>
            <p:nvPr/>
          </p:nvSpPr>
          <p:spPr bwMode="auto">
            <a:xfrm flipV="1">
              <a:off x="3042" y="758"/>
              <a:ext cx="11" cy="140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67"/>
            <p:cNvSpPr>
              <a:spLocks noChangeShapeType="1"/>
            </p:cNvSpPr>
            <p:nvPr/>
          </p:nvSpPr>
          <p:spPr bwMode="auto">
            <a:xfrm flipV="1">
              <a:off x="3011" y="1480"/>
              <a:ext cx="2591" cy="1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1" name="Object 68"/>
            <p:cNvGraphicFramePr>
              <a:graphicFrameLocks noChangeAspect="1"/>
            </p:cNvGraphicFramePr>
            <p:nvPr/>
          </p:nvGraphicFramePr>
          <p:xfrm>
            <a:off x="2865" y="1398"/>
            <a:ext cx="236" cy="264"/>
          </p:xfrm>
          <a:graphic>
            <a:graphicData uri="http://schemas.openxmlformats.org/presentationml/2006/ole">
              <mc:AlternateContent xmlns:mc="http://schemas.openxmlformats.org/markup-compatibility/2006">
                <mc:Choice xmlns:v="urn:schemas-microsoft-com:vml" Requires="v">
                  <p:oleObj spid="_x0000_s1455" name="Equation" r:id="rId3" imgW="126720" imgH="139680" progId="Equation.DSMT4">
                    <p:embed/>
                  </p:oleObj>
                </mc:Choice>
                <mc:Fallback>
                  <p:oleObj name="Equation" r:id="rId3" imgW="126720" imgH="139680" progId="Equation.DSMT4">
                    <p:embed/>
                    <p:pic>
                      <p:nvPicPr>
                        <p:cNvPr id="11" name="Object 6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5" y="1398"/>
                          <a:ext cx="236"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69"/>
            <p:cNvGraphicFramePr>
              <a:graphicFrameLocks noChangeAspect="1"/>
            </p:cNvGraphicFramePr>
            <p:nvPr/>
          </p:nvGraphicFramePr>
          <p:xfrm>
            <a:off x="3108" y="663"/>
            <a:ext cx="501" cy="258"/>
          </p:xfrm>
          <a:graphic>
            <a:graphicData uri="http://schemas.openxmlformats.org/presentationml/2006/ole">
              <mc:AlternateContent xmlns:mc="http://schemas.openxmlformats.org/markup-compatibility/2006">
                <mc:Choice xmlns:v="urn:schemas-microsoft-com:vml" Requires="v">
                  <p:oleObj spid="_x0000_s1456" name="Equation" r:id="rId5" imgW="406080" imgH="203040" progId="Equation.DSMT4">
                    <p:embed/>
                  </p:oleObj>
                </mc:Choice>
                <mc:Fallback>
                  <p:oleObj name="Equation" r:id="rId5" imgW="406080" imgH="203040" progId="Equation.DSMT4">
                    <p:embed/>
                    <p:pic>
                      <p:nvPicPr>
                        <p:cNvPr id="12" name="Object 6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8" y="663"/>
                          <a:ext cx="501"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70"/>
            <p:cNvGraphicFramePr>
              <a:graphicFrameLocks noChangeAspect="1"/>
            </p:cNvGraphicFramePr>
            <p:nvPr/>
          </p:nvGraphicFramePr>
          <p:xfrm>
            <a:off x="5375" y="1524"/>
            <a:ext cx="340" cy="266"/>
          </p:xfrm>
          <a:graphic>
            <a:graphicData uri="http://schemas.openxmlformats.org/presentationml/2006/ole">
              <mc:AlternateContent xmlns:mc="http://schemas.openxmlformats.org/markup-compatibility/2006">
                <mc:Choice xmlns:v="urn:schemas-microsoft-com:vml" Requires="v">
                  <p:oleObj spid="_x0000_s1457" name="Equation" r:id="rId7" imgW="266400" imgH="203040" progId="Equation.DSMT4">
                    <p:embed/>
                  </p:oleObj>
                </mc:Choice>
                <mc:Fallback>
                  <p:oleObj name="Equation" r:id="rId7" imgW="266400" imgH="203040" progId="Equation.DSMT4">
                    <p:embed/>
                    <p:pic>
                      <p:nvPicPr>
                        <p:cNvPr id="13" name="Object 7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75" y="1524"/>
                          <a:ext cx="340" cy="2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73"/>
            <p:cNvGraphicFramePr>
              <a:graphicFrameLocks noChangeAspect="1"/>
            </p:cNvGraphicFramePr>
            <p:nvPr/>
          </p:nvGraphicFramePr>
          <p:xfrm>
            <a:off x="3470" y="1479"/>
            <a:ext cx="96" cy="182"/>
          </p:xfrm>
          <a:graphic>
            <a:graphicData uri="http://schemas.openxmlformats.org/presentationml/2006/ole">
              <mc:AlternateContent xmlns:mc="http://schemas.openxmlformats.org/markup-compatibility/2006">
                <mc:Choice xmlns:v="urn:schemas-microsoft-com:vml" Requires="v">
                  <p:oleObj spid="_x0000_s1458" name="Equation" r:id="rId9" imgW="88560" imgH="164880" progId="Equation.DSMT4">
                    <p:embed/>
                  </p:oleObj>
                </mc:Choice>
                <mc:Fallback>
                  <p:oleObj name="Equation" r:id="rId9" imgW="88560" imgH="164880" progId="Equation.DSMT4">
                    <p:embed/>
                    <p:pic>
                      <p:nvPicPr>
                        <p:cNvPr id="14" name="Object 7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70" y="1479"/>
                          <a:ext cx="96"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Line 74"/>
            <p:cNvSpPr>
              <a:spLocks noChangeShapeType="1"/>
            </p:cNvSpPr>
            <p:nvPr/>
          </p:nvSpPr>
          <p:spPr bwMode="auto">
            <a:xfrm flipH="1">
              <a:off x="3042" y="1031"/>
              <a:ext cx="1134"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16" name="Object 75"/>
            <p:cNvGraphicFramePr>
              <a:graphicFrameLocks noChangeAspect="1"/>
            </p:cNvGraphicFramePr>
            <p:nvPr/>
          </p:nvGraphicFramePr>
          <p:xfrm>
            <a:off x="2817" y="932"/>
            <a:ext cx="163" cy="260"/>
          </p:xfrm>
          <a:graphic>
            <a:graphicData uri="http://schemas.openxmlformats.org/presentationml/2006/ole">
              <mc:AlternateContent xmlns:mc="http://schemas.openxmlformats.org/markup-compatibility/2006">
                <mc:Choice xmlns:v="urn:schemas-microsoft-com:vml" Requires="v">
                  <p:oleObj spid="_x0000_s1459" name="Equation" r:id="rId11" imgW="114120" imgH="177480" progId="Equation.DSMT4">
                    <p:embed/>
                  </p:oleObj>
                </mc:Choice>
                <mc:Fallback>
                  <p:oleObj name="Equation" r:id="rId11" imgW="114120" imgH="177480" progId="Equation.DSMT4">
                    <p:embed/>
                    <p:pic>
                      <p:nvPicPr>
                        <p:cNvPr id="16" name="Object 7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17" y="932"/>
                          <a:ext cx="163"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94"/>
            <p:cNvGraphicFramePr>
              <a:graphicFrameLocks noChangeAspect="1"/>
            </p:cNvGraphicFramePr>
            <p:nvPr/>
          </p:nvGraphicFramePr>
          <p:xfrm>
            <a:off x="2726" y="1842"/>
            <a:ext cx="290" cy="260"/>
          </p:xfrm>
          <a:graphic>
            <a:graphicData uri="http://schemas.openxmlformats.org/presentationml/2006/ole">
              <mc:AlternateContent xmlns:mc="http://schemas.openxmlformats.org/markup-compatibility/2006">
                <mc:Choice xmlns:v="urn:schemas-microsoft-com:vml" Requires="v">
                  <p:oleObj spid="_x0000_s1460" name="Equation" r:id="rId13" imgW="203040" imgH="177480" progId="Equation.DSMT4">
                    <p:embed/>
                  </p:oleObj>
                </mc:Choice>
                <mc:Fallback>
                  <p:oleObj name="Equation" r:id="rId13" imgW="203040" imgH="177480" progId="Equation.DSMT4">
                    <p:embed/>
                    <p:pic>
                      <p:nvPicPr>
                        <p:cNvPr id="17" name="Object 9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26" y="1842"/>
                          <a:ext cx="290"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95"/>
            <p:cNvGraphicFramePr>
              <a:graphicFrameLocks noChangeAspect="1"/>
            </p:cNvGraphicFramePr>
            <p:nvPr/>
          </p:nvGraphicFramePr>
          <p:xfrm>
            <a:off x="3989" y="1479"/>
            <a:ext cx="137" cy="182"/>
          </p:xfrm>
          <a:graphic>
            <a:graphicData uri="http://schemas.openxmlformats.org/presentationml/2006/ole">
              <mc:AlternateContent xmlns:mc="http://schemas.openxmlformats.org/markup-compatibility/2006">
                <mc:Choice xmlns:v="urn:schemas-microsoft-com:vml" Requires="v">
                  <p:oleObj spid="_x0000_s1461" name="Equation" r:id="rId15" imgW="126720" imgH="164880" progId="Equation.DSMT4">
                    <p:embed/>
                  </p:oleObj>
                </mc:Choice>
                <mc:Fallback>
                  <p:oleObj name="Equation" r:id="rId15" imgW="126720" imgH="164880" progId="Equation.DSMT4">
                    <p:embed/>
                    <p:pic>
                      <p:nvPicPr>
                        <p:cNvPr id="18" name="Object 9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89" y="1479"/>
                          <a:ext cx="137"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96"/>
            <p:cNvGraphicFramePr>
              <a:graphicFrameLocks noChangeAspect="1"/>
            </p:cNvGraphicFramePr>
            <p:nvPr/>
          </p:nvGraphicFramePr>
          <p:xfrm>
            <a:off x="4429" y="1473"/>
            <a:ext cx="123" cy="196"/>
          </p:xfrm>
          <a:graphic>
            <a:graphicData uri="http://schemas.openxmlformats.org/presentationml/2006/ole">
              <mc:AlternateContent xmlns:mc="http://schemas.openxmlformats.org/markup-compatibility/2006">
                <mc:Choice xmlns:v="urn:schemas-microsoft-com:vml" Requires="v">
                  <p:oleObj spid="_x0000_s1462" name="Equation" r:id="rId17" imgW="114120" imgH="177480" progId="Equation.DSMT4">
                    <p:embed/>
                  </p:oleObj>
                </mc:Choice>
                <mc:Fallback>
                  <p:oleObj name="Equation" r:id="rId17" imgW="114120" imgH="177480" progId="Equation.DSMT4">
                    <p:embed/>
                    <p:pic>
                      <p:nvPicPr>
                        <p:cNvPr id="19" name="Object 9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29" y="1473"/>
                          <a:ext cx="123" cy="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1" name="Group 113"/>
          <p:cNvGrpSpPr>
            <a:grpSpLocks/>
          </p:cNvGrpSpPr>
          <p:nvPr/>
        </p:nvGrpSpPr>
        <p:grpSpPr bwMode="auto">
          <a:xfrm>
            <a:off x="6071868" y="1915550"/>
            <a:ext cx="552450" cy="863600"/>
            <a:chOff x="4286" y="527"/>
            <a:chExt cx="348" cy="544"/>
          </a:xfrm>
        </p:grpSpPr>
        <p:sp>
          <p:nvSpPr>
            <p:cNvPr id="32" name="Line 106"/>
            <p:cNvSpPr>
              <a:spLocks noChangeShapeType="1"/>
            </p:cNvSpPr>
            <p:nvPr/>
          </p:nvSpPr>
          <p:spPr bwMode="auto">
            <a:xfrm flipH="1">
              <a:off x="4286" y="799"/>
              <a:ext cx="227" cy="272"/>
            </a:xfrm>
            <a:prstGeom prst="line">
              <a:avLst/>
            </a:prstGeom>
            <a:noFill/>
            <a:ln w="34925">
              <a:solidFill>
                <a:srgbClr val="FFFF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33" name="Object 107"/>
            <p:cNvGraphicFramePr>
              <a:graphicFrameLocks noChangeAspect="1"/>
            </p:cNvGraphicFramePr>
            <p:nvPr/>
          </p:nvGraphicFramePr>
          <p:xfrm>
            <a:off x="4513" y="527"/>
            <a:ext cx="121" cy="233"/>
          </p:xfrm>
          <a:graphic>
            <a:graphicData uri="http://schemas.openxmlformats.org/presentationml/2006/ole">
              <mc:AlternateContent xmlns:mc="http://schemas.openxmlformats.org/markup-compatibility/2006">
                <mc:Choice xmlns:v="urn:schemas-microsoft-com:vml" Requires="v">
                  <p:oleObj spid="_x0000_s1463" name="Equation" r:id="rId18" imgW="88560" imgH="164880" progId="Equation.DSMT4">
                    <p:embed/>
                  </p:oleObj>
                </mc:Choice>
                <mc:Fallback>
                  <p:oleObj name="Equation" r:id="rId18" imgW="88560" imgH="164880" progId="Equation.DSMT4">
                    <p:embed/>
                    <p:pic>
                      <p:nvPicPr>
                        <p:cNvPr id="33" name="Object 10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513" y="527"/>
                          <a:ext cx="121"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4" name="Group 114"/>
          <p:cNvGrpSpPr>
            <a:grpSpLocks/>
          </p:cNvGrpSpPr>
          <p:nvPr/>
        </p:nvGrpSpPr>
        <p:grpSpPr bwMode="auto">
          <a:xfrm>
            <a:off x="6576693" y="2129862"/>
            <a:ext cx="762000" cy="865188"/>
            <a:chOff x="4604" y="662"/>
            <a:chExt cx="480" cy="545"/>
          </a:xfrm>
        </p:grpSpPr>
        <p:sp>
          <p:nvSpPr>
            <p:cNvPr id="35" name="Line 108"/>
            <p:cNvSpPr>
              <a:spLocks noChangeShapeType="1"/>
            </p:cNvSpPr>
            <p:nvPr/>
          </p:nvSpPr>
          <p:spPr bwMode="auto">
            <a:xfrm flipH="1">
              <a:off x="4604" y="935"/>
              <a:ext cx="227" cy="272"/>
            </a:xfrm>
            <a:prstGeom prst="line">
              <a:avLst/>
            </a:prstGeom>
            <a:noFill/>
            <a:ln w="34925">
              <a:solidFill>
                <a:srgbClr val="00FF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36" name="Object 109"/>
            <p:cNvGraphicFramePr>
              <a:graphicFrameLocks noChangeAspect="1"/>
            </p:cNvGraphicFramePr>
            <p:nvPr/>
          </p:nvGraphicFramePr>
          <p:xfrm>
            <a:off x="4910" y="662"/>
            <a:ext cx="174" cy="234"/>
          </p:xfrm>
          <a:graphic>
            <a:graphicData uri="http://schemas.openxmlformats.org/presentationml/2006/ole">
              <mc:AlternateContent xmlns:mc="http://schemas.openxmlformats.org/markup-compatibility/2006">
                <mc:Choice xmlns:v="urn:schemas-microsoft-com:vml" Requires="v">
                  <p:oleObj spid="_x0000_s1464" name="Equation" r:id="rId20" imgW="126720" imgH="164880" progId="Equation.DSMT4">
                    <p:embed/>
                  </p:oleObj>
                </mc:Choice>
                <mc:Fallback>
                  <p:oleObj name="Equation" r:id="rId20" imgW="126720" imgH="164880" progId="Equation.DSMT4">
                    <p:embed/>
                    <p:pic>
                      <p:nvPicPr>
                        <p:cNvPr id="36" name="Object 10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910" y="662"/>
                          <a:ext cx="174"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7" name="Oval 76"/>
          <p:cNvSpPr>
            <a:spLocks noChangeArrowheads="1"/>
          </p:cNvSpPr>
          <p:nvPr/>
        </p:nvSpPr>
        <p:spPr bwMode="auto">
          <a:xfrm rot="5400000">
            <a:off x="719857" y="2812573"/>
            <a:ext cx="1438275" cy="1366838"/>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Line 77"/>
          <p:cNvSpPr>
            <a:spLocks noChangeShapeType="1"/>
          </p:cNvSpPr>
          <p:nvPr/>
        </p:nvSpPr>
        <p:spPr bwMode="auto">
          <a:xfrm rot="5400000" flipV="1">
            <a:off x="2015258" y="2907073"/>
            <a:ext cx="0" cy="11525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39" name="Object 78"/>
          <p:cNvGraphicFramePr>
            <a:graphicFrameLocks noChangeAspect="1"/>
          </p:cNvGraphicFramePr>
          <p:nvPr>
            <p:extLst>
              <p:ext uri="{D42A27DB-BD31-4B8C-83A1-F6EECF244321}">
                <p14:modId xmlns:p14="http://schemas.microsoft.com/office/powerpoint/2010/main" val="2180502713"/>
              </p:ext>
            </p:extLst>
          </p:nvPr>
        </p:nvGraphicFramePr>
        <p:xfrm>
          <a:off x="2584827" y="3313625"/>
          <a:ext cx="315912" cy="358775"/>
        </p:xfrm>
        <a:graphic>
          <a:graphicData uri="http://schemas.openxmlformats.org/presentationml/2006/ole">
            <mc:AlternateContent xmlns:mc="http://schemas.openxmlformats.org/markup-compatibility/2006">
              <mc:Choice xmlns:v="urn:schemas-microsoft-com:vml" Requires="v">
                <p:oleObj spid="_x0000_s1465" name="Equation" r:id="rId22" imgW="126720" imgH="139680" progId="Equation.DSMT4">
                  <p:embed/>
                </p:oleObj>
              </mc:Choice>
              <mc:Fallback>
                <p:oleObj name="Equation" r:id="rId22" imgW="126720" imgH="139680" progId="Equation.DSMT4">
                  <p:embed/>
                  <p:pic>
                    <p:nvPicPr>
                      <p:cNvPr id="39" name="Object 7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584827" y="3313625"/>
                        <a:ext cx="315912"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 name="Line 79"/>
          <p:cNvSpPr>
            <a:spLocks noChangeShapeType="1"/>
          </p:cNvSpPr>
          <p:nvPr/>
        </p:nvSpPr>
        <p:spPr bwMode="auto">
          <a:xfrm rot="5400000" flipV="1">
            <a:off x="1079425" y="3136422"/>
            <a:ext cx="0" cy="719138"/>
          </a:xfrm>
          <a:prstGeom prst="line">
            <a:avLst/>
          </a:prstGeom>
          <a:noFill/>
          <a:ln w="28575">
            <a:solidFill>
              <a:srgbClr val="00FF00"/>
            </a:solidFill>
            <a:round/>
            <a:headEnd type="arrow"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Arc 81"/>
          <p:cNvSpPr>
            <a:spLocks/>
          </p:cNvSpPr>
          <p:nvPr/>
        </p:nvSpPr>
        <p:spPr bwMode="auto">
          <a:xfrm rot="152856" flipH="1">
            <a:off x="503957" y="2647473"/>
            <a:ext cx="576263" cy="546100"/>
          </a:xfrm>
          <a:custGeom>
            <a:avLst/>
            <a:gdLst>
              <a:gd name="G0" fmla="+- 0 0 0"/>
              <a:gd name="G1" fmla="+- 20331 0 0"/>
              <a:gd name="G2" fmla="+- 21600 0 0"/>
              <a:gd name="T0" fmla="*/ 7294 w 21600"/>
              <a:gd name="T1" fmla="*/ 0 h 20331"/>
              <a:gd name="T2" fmla="*/ 21600 w 21600"/>
              <a:gd name="T3" fmla="*/ 20331 h 20331"/>
              <a:gd name="T4" fmla="*/ 0 w 21600"/>
              <a:gd name="T5" fmla="*/ 20331 h 20331"/>
            </a:gdLst>
            <a:ahLst/>
            <a:cxnLst>
              <a:cxn ang="0">
                <a:pos x="T0" y="T1"/>
              </a:cxn>
              <a:cxn ang="0">
                <a:pos x="T2" y="T3"/>
              </a:cxn>
              <a:cxn ang="0">
                <a:pos x="T4" y="T5"/>
              </a:cxn>
            </a:cxnLst>
            <a:rect l="0" t="0" r="r" b="b"/>
            <a:pathLst>
              <a:path w="21600" h="20331" fill="none" extrusionOk="0">
                <a:moveTo>
                  <a:pt x="7294" y="-1"/>
                </a:moveTo>
                <a:cubicBezTo>
                  <a:pt x="15875" y="3078"/>
                  <a:pt x="21600" y="11213"/>
                  <a:pt x="21600" y="20331"/>
                </a:cubicBezTo>
              </a:path>
              <a:path w="21600" h="20331" stroke="0" extrusionOk="0">
                <a:moveTo>
                  <a:pt x="7294" y="-1"/>
                </a:moveTo>
                <a:cubicBezTo>
                  <a:pt x="15875" y="3078"/>
                  <a:pt x="21600" y="11213"/>
                  <a:pt x="21600" y="20331"/>
                </a:cubicBezTo>
                <a:lnTo>
                  <a:pt x="0" y="20331"/>
                </a:lnTo>
                <a:close/>
              </a:path>
            </a:pathLst>
          </a:custGeom>
          <a:noFill/>
          <a:ln w="28575">
            <a:solidFill>
              <a:schemeClr val="bg2"/>
            </a:solidFill>
            <a:round/>
            <a:headEnd/>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Line 101"/>
          <p:cNvSpPr>
            <a:spLocks noChangeShapeType="1"/>
          </p:cNvSpPr>
          <p:nvPr/>
        </p:nvSpPr>
        <p:spPr bwMode="auto">
          <a:xfrm rot="5400000">
            <a:off x="1079425" y="3855561"/>
            <a:ext cx="719138" cy="0"/>
          </a:xfrm>
          <a:prstGeom prst="line">
            <a:avLst/>
          </a:prstGeom>
          <a:noFill/>
          <a:ln w="31750">
            <a:solidFill>
              <a:srgbClr val="FFFF00"/>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mc:AlternateContent xmlns:mc="http://schemas.openxmlformats.org/markup-compatibility/2006" xmlns:a14="http://schemas.microsoft.com/office/drawing/2010/main">
        <mc:Choice Requires="a14">
          <p:sp>
            <p:nvSpPr>
              <p:cNvPr id="43" name="TextBox 42"/>
              <p:cNvSpPr txBox="1"/>
              <p:nvPr/>
            </p:nvSpPr>
            <p:spPr>
              <a:xfrm>
                <a:off x="1026294" y="4783111"/>
                <a:ext cx="22354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𝜙</m:t>
                                  </m:r>
                                </m:e>
                                <m:sub>
                                  <m:r>
                                    <a:rPr lang="en-US" b="0" i="1" smtClean="0">
                                      <a:latin typeface="Cambria Math" panose="02040503050406030204" pitchFamily="18" charset="0"/>
                                      <a:ea typeface="Cambria Math" panose="02040503050406030204" pitchFamily="18" charset="0"/>
                                    </a:rPr>
                                    <m:t>1</m:t>
                                  </m:r>
                                </m:sub>
                              </m:sSub>
                            </m:e>
                          </m:d>
                        </m:e>
                      </m:func>
                    </m:oMath>
                  </m:oMathPara>
                </a14:m>
                <a:endParaRPr lang="en-US" dirty="0"/>
              </a:p>
            </p:txBody>
          </p:sp>
        </mc:Choice>
        <mc:Fallback xmlns="">
          <p:sp>
            <p:nvSpPr>
              <p:cNvPr id="43" name="TextBox 42"/>
              <p:cNvSpPr txBox="1">
                <a:spLocks noRot="1" noChangeAspect="1" noMove="1" noResize="1" noEditPoints="1" noAdjustHandles="1" noChangeArrowheads="1" noChangeShapeType="1" noTextEdit="1"/>
              </p:cNvSpPr>
              <p:nvPr/>
            </p:nvSpPr>
            <p:spPr>
              <a:xfrm>
                <a:off x="1026294" y="4783111"/>
                <a:ext cx="2235484" cy="276999"/>
              </a:xfrm>
              <a:prstGeom prst="rect">
                <a:avLst/>
              </a:prstGeom>
              <a:blipFill>
                <a:blip r:embed="rId24"/>
                <a:stretch>
                  <a:fillRect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1026294" y="5371537"/>
                <a:ext cx="224625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𝜙</m:t>
                                  </m:r>
                                </m:e>
                                <m:sub>
                                  <m:r>
                                    <a:rPr lang="en-US" b="0" i="1" smtClean="0">
                                      <a:latin typeface="Cambria Math" panose="02040503050406030204" pitchFamily="18" charset="0"/>
                                      <a:ea typeface="Cambria Math" panose="02040503050406030204" pitchFamily="18" charset="0"/>
                                    </a:rPr>
                                    <m:t>2</m:t>
                                  </m:r>
                                </m:sub>
                              </m:sSub>
                            </m:e>
                          </m:d>
                        </m:e>
                      </m:func>
                    </m:oMath>
                  </m:oMathPara>
                </a14:m>
                <a:endParaRPr lang="en-US" dirty="0"/>
              </a:p>
            </p:txBody>
          </p:sp>
        </mc:Choice>
        <mc:Fallback xmlns="">
          <p:sp>
            <p:nvSpPr>
              <p:cNvPr id="44" name="TextBox 43"/>
              <p:cNvSpPr txBox="1">
                <a:spLocks noRot="1" noChangeAspect="1" noMove="1" noResize="1" noEditPoints="1" noAdjustHandles="1" noChangeArrowheads="1" noChangeShapeType="1" noTextEdit="1"/>
              </p:cNvSpPr>
              <p:nvPr/>
            </p:nvSpPr>
            <p:spPr>
              <a:xfrm>
                <a:off x="1026294" y="5371537"/>
                <a:ext cx="2246256" cy="276999"/>
              </a:xfrm>
              <a:prstGeom prst="rect">
                <a:avLst/>
              </a:prstGeom>
              <a:blipFill>
                <a:blip r:embed="rId25"/>
                <a:stretch>
                  <a:fillRect b="-34783"/>
                </a:stretch>
              </a:blipFill>
            </p:spPr>
            <p:txBody>
              <a:bodyPr/>
              <a:lstStyle/>
              <a:p>
                <a:r>
                  <a:rPr lang="en-US">
                    <a:noFill/>
                  </a:rPr>
                  <a:t> </a:t>
                </a:r>
              </a:p>
            </p:txBody>
          </p:sp>
        </mc:Fallback>
      </mc:AlternateContent>
      <p:sp>
        <p:nvSpPr>
          <p:cNvPr id="45" name="TextBox 44"/>
          <p:cNvSpPr txBox="1"/>
          <p:nvPr/>
        </p:nvSpPr>
        <p:spPr>
          <a:xfrm>
            <a:off x="3973214" y="5060110"/>
            <a:ext cx="1768433" cy="369332"/>
          </a:xfrm>
          <a:prstGeom prst="rect">
            <a:avLst/>
          </a:prstGeom>
          <a:noFill/>
        </p:spPr>
        <p:txBody>
          <a:bodyPr wrap="none" rtlCol="0">
            <a:spAutoFit/>
          </a:bodyPr>
          <a:lstStyle/>
          <a:p>
            <a:r>
              <a:rPr lang="en-US" dirty="0"/>
              <a:t>Phase difference: </a:t>
            </a:r>
          </a:p>
        </p:txBody>
      </p:sp>
      <mc:AlternateContent xmlns:mc="http://schemas.openxmlformats.org/markup-compatibility/2006" xmlns:a14="http://schemas.microsoft.com/office/drawing/2010/main">
        <mc:Choice Requires="a14">
          <p:sp>
            <p:nvSpPr>
              <p:cNvPr id="46" name="TextBox 45"/>
              <p:cNvSpPr txBox="1"/>
              <p:nvPr/>
            </p:nvSpPr>
            <p:spPr>
              <a:xfrm>
                <a:off x="5730231" y="5072530"/>
                <a:ext cx="14582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ea typeface="Cambria Math" panose="02040503050406030204" pitchFamily="18" charset="0"/>
                        </a:rPr>
                        <m:t>Δ</m:t>
                      </m:r>
                      <m:r>
                        <a:rPr lang="el-GR" i="1" smtClean="0">
                          <a:latin typeface="Cambria Math" panose="02040503050406030204" pitchFamily="18" charset="0"/>
                          <a:ea typeface="Cambria Math" panose="02040503050406030204" pitchFamily="18" charset="0"/>
                        </a:rPr>
                        <m:t>𝜙</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𝜙</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𝜙</m:t>
                          </m:r>
                        </m:e>
                        <m:sub>
                          <m:r>
                            <a:rPr lang="en-US"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46" name="TextBox 45"/>
              <p:cNvSpPr txBox="1">
                <a:spLocks noRot="1" noChangeAspect="1" noMove="1" noResize="1" noEditPoints="1" noAdjustHandles="1" noChangeArrowheads="1" noChangeShapeType="1" noTextEdit="1"/>
              </p:cNvSpPr>
              <p:nvPr/>
            </p:nvSpPr>
            <p:spPr>
              <a:xfrm>
                <a:off x="5730231" y="5072530"/>
                <a:ext cx="1458220" cy="276999"/>
              </a:xfrm>
              <a:prstGeom prst="rect">
                <a:avLst/>
              </a:prstGeom>
              <a:blipFill>
                <a:blip r:embed="rId26"/>
                <a:stretch>
                  <a:fillRect l="-3347" r="-837" b="-347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797774" y="1975475"/>
                <a:ext cx="47750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m:oMathPara>
                </a14:m>
                <a:endParaRPr lang="en-US" dirty="0"/>
              </a:p>
            </p:txBody>
          </p:sp>
        </mc:Choice>
        <mc:Fallback xmlns="">
          <p:sp>
            <p:nvSpPr>
              <p:cNvPr id="48" name="TextBox 47"/>
              <p:cNvSpPr txBox="1">
                <a:spLocks noRot="1" noChangeAspect="1" noMove="1" noResize="1" noEditPoints="1" noAdjustHandles="1" noChangeArrowheads="1" noChangeShapeType="1" noTextEdit="1"/>
              </p:cNvSpPr>
              <p:nvPr/>
            </p:nvSpPr>
            <p:spPr>
              <a:xfrm>
                <a:off x="3797774" y="1975475"/>
                <a:ext cx="477503" cy="276999"/>
              </a:xfrm>
              <a:prstGeom prst="rect">
                <a:avLst/>
              </a:prstGeom>
              <a:blipFill>
                <a:blip r:embed="rId27"/>
                <a:stretch>
                  <a:fillRect l="-6410" r="-17949" b="-34783"/>
                </a:stretch>
              </a:blipFill>
            </p:spPr>
            <p:txBody>
              <a:bodyPr/>
              <a:lstStyle/>
              <a:p>
                <a:r>
                  <a:rPr lang="en-US">
                    <a:noFill/>
                  </a:rPr>
                  <a:t> </a:t>
                </a:r>
              </a:p>
            </p:txBody>
          </p:sp>
        </mc:Fallback>
      </mc:AlternateContent>
      <p:sp>
        <p:nvSpPr>
          <p:cNvPr id="49" name="TextBox 48"/>
          <p:cNvSpPr txBox="1"/>
          <p:nvPr/>
        </p:nvSpPr>
        <p:spPr>
          <a:xfrm>
            <a:off x="492104" y="2113974"/>
            <a:ext cx="3515817" cy="369332"/>
          </a:xfrm>
          <a:prstGeom prst="rect">
            <a:avLst/>
          </a:prstGeom>
          <a:noFill/>
        </p:spPr>
        <p:txBody>
          <a:bodyPr wrap="square" rtlCol="0">
            <a:spAutoFit/>
          </a:bodyPr>
          <a:lstStyle/>
          <a:p>
            <a:r>
              <a:rPr lang="en-GB" dirty="0"/>
              <a:t>Reference circle:</a:t>
            </a:r>
            <a:endParaRPr lang="en-US" dirty="0"/>
          </a:p>
        </p:txBody>
      </p:sp>
      <mc:AlternateContent xmlns:mc="http://schemas.openxmlformats.org/markup-compatibility/2006" xmlns:a14="http://schemas.microsoft.com/office/drawing/2010/main">
        <mc:Choice Requires="a14">
          <p:sp>
            <p:nvSpPr>
              <p:cNvPr id="50" name="TextBox 49"/>
              <p:cNvSpPr txBox="1"/>
              <p:nvPr/>
            </p:nvSpPr>
            <p:spPr>
              <a:xfrm>
                <a:off x="1026294" y="6032321"/>
                <a:ext cx="2649380" cy="276999"/>
              </a:xfrm>
              <a:prstGeom prst="rect">
                <a:avLst/>
              </a:prstGeom>
              <a:noFill/>
            </p:spPr>
            <p:txBody>
              <a:bodyPr wrap="none" lIns="0" tIns="0" rIns="0" bIns="0" rtlCol="0">
                <a:spAutoFit/>
              </a:bodyPr>
              <a:lstStyle/>
              <a:p>
                <a:r>
                  <a:rPr lang="en-GB" dirty="0">
                    <a:ea typeface="Cambria Math" panose="02040503050406030204" pitchFamily="18" charset="0"/>
                  </a:rPr>
                  <a:t>Here,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Δ</m:t>
                    </m:r>
                    <m:r>
                      <a:rPr lang="el-GR" i="1" smtClean="0">
                        <a:latin typeface="Cambria Math" panose="02040503050406030204" pitchFamily="18" charset="0"/>
                        <a:ea typeface="Cambria Math" panose="02040503050406030204" pitchFamily="18" charset="0"/>
                      </a:rPr>
                      <m:t>𝜙</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𝜙</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𝜙</m:t>
                        </m:r>
                      </m:e>
                      <m:sub>
                        <m:r>
                          <a:rPr lang="en-US" b="0" i="1" smtClean="0">
                            <a:latin typeface="Cambria Math" panose="02040503050406030204" pitchFamily="18" charset="0"/>
                            <a:ea typeface="Cambria Math" panose="02040503050406030204" pitchFamily="18" charset="0"/>
                          </a:rPr>
                          <m:t>1</m:t>
                        </m:r>
                      </m:sub>
                    </m:sSub>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𝜋</m:t>
                    </m:r>
                    <m:r>
                      <a:rPr lang="en-GB" b="0" i="1" smtClean="0">
                        <a:latin typeface="Cambria Math" panose="02040503050406030204" pitchFamily="18" charset="0"/>
                        <a:ea typeface="Cambria Math" panose="02040503050406030204" pitchFamily="18" charset="0"/>
                      </a:rPr>
                      <m:t>/2</m:t>
                    </m:r>
                  </m:oMath>
                </a14:m>
                <a:endParaRPr lang="en-US" dirty="0"/>
              </a:p>
            </p:txBody>
          </p:sp>
        </mc:Choice>
        <mc:Fallback xmlns="">
          <p:sp>
            <p:nvSpPr>
              <p:cNvPr id="50" name="TextBox 49"/>
              <p:cNvSpPr txBox="1">
                <a:spLocks noRot="1" noChangeAspect="1" noMove="1" noResize="1" noEditPoints="1" noAdjustHandles="1" noChangeArrowheads="1" noChangeShapeType="1" noTextEdit="1"/>
              </p:cNvSpPr>
              <p:nvPr/>
            </p:nvSpPr>
            <p:spPr>
              <a:xfrm>
                <a:off x="1026294" y="6032321"/>
                <a:ext cx="2649380" cy="276999"/>
              </a:xfrm>
              <a:prstGeom prst="rect">
                <a:avLst/>
              </a:prstGeom>
              <a:blipFill>
                <a:blip r:embed="rId28"/>
                <a:stretch>
                  <a:fillRect l="-5287" t="-28889" r="-2299" b="-51111"/>
                </a:stretch>
              </a:blipFill>
            </p:spPr>
            <p:txBody>
              <a:bodyPr/>
              <a:lstStyle/>
              <a:p>
                <a:r>
                  <a:rPr lang="en-US">
                    <a:noFill/>
                  </a:rPr>
                  <a:t> </a:t>
                </a:r>
              </a:p>
            </p:txBody>
          </p:sp>
        </mc:Fallback>
      </mc:AlternateContent>
      <p:sp>
        <p:nvSpPr>
          <p:cNvPr id="51" name="TextBox 50"/>
          <p:cNvSpPr txBox="1"/>
          <p:nvPr/>
        </p:nvSpPr>
        <p:spPr>
          <a:xfrm>
            <a:off x="694749" y="1268524"/>
            <a:ext cx="8108384" cy="646331"/>
          </a:xfrm>
          <a:prstGeom prst="rect">
            <a:avLst/>
          </a:prstGeom>
          <a:noFill/>
        </p:spPr>
        <p:txBody>
          <a:bodyPr wrap="square" rtlCol="0">
            <a:spAutoFit/>
          </a:bodyPr>
          <a:lstStyle/>
          <a:p>
            <a:r>
              <a:rPr lang="en-GB" dirty="0"/>
              <a:t>We wish to study the motion of two gliders in horizontal motion associated with spring. The origin of time must be the same for both motions ! </a:t>
            </a:r>
            <a:endParaRPr lang="en-US"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DC89819-6239-435C-A66C-231F411CF251}"/>
                  </a:ext>
                </a:extLst>
              </p:cNvPr>
              <p:cNvSpPr txBox="1"/>
              <p:nvPr/>
            </p:nvSpPr>
            <p:spPr>
              <a:xfrm>
                <a:off x="8113295" y="3368394"/>
                <a:ext cx="15472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oMath>
                  </m:oMathPara>
                </a14:m>
                <a:endParaRPr lang="en-US" dirty="0"/>
              </a:p>
            </p:txBody>
          </p:sp>
        </mc:Choice>
        <mc:Fallback xmlns="">
          <p:sp>
            <p:nvSpPr>
              <p:cNvPr id="3" name="TextBox 2">
                <a:extLst>
                  <a:ext uri="{FF2B5EF4-FFF2-40B4-BE49-F238E27FC236}">
                    <a16:creationId xmlns:a16="http://schemas.microsoft.com/office/drawing/2014/main" id="{CDC89819-6239-435C-A66C-231F411CF251}"/>
                  </a:ext>
                </a:extLst>
              </p:cNvPr>
              <p:cNvSpPr txBox="1">
                <a:spLocks noRot="1" noChangeAspect="1" noMove="1" noResize="1" noEditPoints="1" noAdjustHandles="1" noChangeArrowheads="1" noChangeShapeType="1" noTextEdit="1"/>
              </p:cNvSpPr>
              <p:nvPr/>
            </p:nvSpPr>
            <p:spPr>
              <a:xfrm>
                <a:off x="8113295" y="3368394"/>
                <a:ext cx="154722" cy="276999"/>
              </a:xfrm>
              <a:prstGeom prst="rect">
                <a:avLst/>
              </a:prstGeom>
              <a:blipFill>
                <a:blip r:embed="rId29"/>
                <a:stretch>
                  <a:fillRect l="-32000" r="-28000" b="-6667"/>
                </a:stretch>
              </a:blipFill>
            </p:spPr>
            <p:txBody>
              <a:bodyPr/>
              <a:lstStyle/>
              <a:p>
                <a:r>
                  <a:rPr lang="en-US">
                    <a:noFill/>
                  </a:rPr>
                  <a:t> </a:t>
                </a:r>
              </a:p>
            </p:txBody>
          </p:sp>
        </mc:Fallback>
      </mc:AlternateContent>
    </p:spTree>
    <p:extLst>
      <p:ext uri="{BB962C8B-B14F-4D97-AF65-F5344CB8AC3E}">
        <p14:creationId xmlns:p14="http://schemas.microsoft.com/office/powerpoint/2010/main" val="4103675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2" fill="hold" nodeType="click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slide(fromRight)">
                                      <p:cBhvr>
                                        <p:cTn id="13" dur="500"/>
                                        <p:tgtEl>
                                          <p:spTgt spid="31"/>
                                        </p:tgtEl>
                                      </p:cBhvr>
                                    </p:animEffect>
                                  </p:childTnLst>
                                </p:cTn>
                              </p:par>
                              <p:par>
                                <p:cTn id="14" presetID="12" presetClass="entr" presetSubtype="2" fill="hold"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slide(fromRight)">
                                      <p:cBhvr>
                                        <p:cTn id="16" dur="500"/>
                                        <p:tgtEl>
                                          <p:spTgt spid="34"/>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blinds(horizontal)">
                                      <p:cBhvr>
                                        <p:cTn id="21" dur="500"/>
                                        <p:tgtEl>
                                          <p:spTgt spid="3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wipe(down)">
                                      <p:cBhvr>
                                        <p:cTn id="26" dur="500"/>
                                        <p:tgtEl>
                                          <p:spTgt spid="38"/>
                                        </p:tgtEl>
                                      </p:cBhvr>
                                    </p:animEffect>
                                  </p:childTnLst>
                                </p:cTn>
                              </p:par>
                            </p:childTnLst>
                          </p:cTn>
                        </p:par>
                        <p:par>
                          <p:cTn id="27" fill="hold">
                            <p:stCondLst>
                              <p:cond delay="500"/>
                            </p:stCondLst>
                            <p:childTnLst>
                              <p:par>
                                <p:cTn id="28" presetID="3" presetClass="entr" presetSubtype="10" fill="hold" nodeType="after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blinds(horizontal)">
                                      <p:cBhvr>
                                        <p:cTn id="30" dur="500"/>
                                        <p:tgtEl>
                                          <p:spTgt spid="3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wipe(up)">
                                      <p:cBhvr>
                                        <p:cTn id="35" dur="500"/>
                                        <p:tgtEl>
                                          <p:spTgt spid="4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wipe(left)">
                                      <p:cBhvr>
                                        <p:cTn id="40" dur="500"/>
                                        <p:tgtEl>
                                          <p:spTgt spid="4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wipe(up)">
                                      <p:cBhvr>
                                        <p:cTn id="4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42133"/>
            <a:ext cx="8229600" cy="1143000"/>
          </a:xfrm>
        </p:spPr>
        <p:txBody>
          <a:bodyPr/>
          <a:lstStyle/>
          <a:p>
            <a:r>
              <a:rPr lang="en-GB" dirty="0"/>
              <a:t>Other examples of SHM</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27</a:t>
            </a:fld>
            <a:endParaRPr lang="en-US" altLang="zh-CN"/>
          </a:p>
        </p:txBody>
      </p:sp>
      <p:sp>
        <p:nvSpPr>
          <p:cNvPr id="5" name="Rectangle 4"/>
          <p:cNvSpPr/>
          <p:nvPr/>
        </p:nvSpPr>
        <p:spPr bwMode="auto">
          <a:xfrm>
            <a:off x="817240" y="2009626"/>
            <a:ext cx="1944216" cy="7200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6" name="Freeform 5"/>
          <p:cNvSpPr/>
          <p:nvPr/>
        </p:nvSpPr>
        <p:spPr bwMode="auto">
          <a:xfrm rot="3375318">
            <a:off x="6148556" y="1739312"/>
            <a:ext cx="447333" cy="1234356"/>
          </a:xfrm>
          <a:custGeom>
            <a:avLst/>
            <a:gdLst>
              <a:gd name="connsiteX0" fmla="*/ 166958 w 447333"/>
              <a:gd name="connsiteY0" fmla="*/ 15156 h 1234356"/>
              <a:gd name="connsiteX1" fmla="*/ 444049 w 447333"/>
              <a:gd name="connsiteY1" fmla="*/ 29010 h 1234356"/>
              <a:gd name="connsiteX2" fmla="*/ 704 w 447333"/>
              <a:gd name="connsiteY2" fmla="*/ 278392 h 1234356"/>
              <a:gd name="connsiteX3" fmla="*/ 333213 w 447333"/>
              <a:gd name="connsiteY3" fmla="*/ 444646 h 1234356"/>
              <a:gd name="connsiteX4" fmla="*/ 704 w 447333"/>
              <a:gd name="connsiteY4" fmla="*/ 707883 h 1234356"/>
              <a:gd name="connsiteX5" fmla="*/ 305504 w 447333"/>
              <a:gd name="connsiteY5" fmla="*/ 943410 h 1234356"/>
              <a:gd name="connsiteX6" fmla="*/ 42267 w 447333"/>
              <a:gd name="connsiteY6" fmla="*/ 1234356 h 123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7333" h="1234356">
                <a:moveTo>
                  <a:pt x="166958" y="15156"/>
                </a:moveTo>
                <a:cubicBezTo>
                  <a:pt x="319358" y="146"/>
                  <a:pt x="471758" y="-14863"/>
                  <a:pt x="444049" y="29010"/>
                </a:cubicBezTo>
                <a:cubicBezTo>
                  <a:pt x="416340" y="72883"/>
                  <a:pt x="19177" y="209119"/>
                  <a:pt x="704" y="278392"/>
                </a:cubicBezTo>
                <a:cubicBezTo>
                  <a:pt x="-17769" y="347665"/>
                  <a:pt x="333213" y="373064"/>
                  <a:pt x="333213" y="444646"/>
                </a:cubicBezTo>
                <a:cubicBezTo>
                  <a:pt x="333213" y="516228"/>
                  <a:pt x="5322" y="624756"/>
                  <a:pt x="704" y="707883"/>
                </a:cubicBezTo>
                <a:cubicBezTo>
                  <a:pt x="-3914" y="791010"/>
                  <a:pt x="298577" y="855665"/>
                  <a:pt x="305504" y="943410"/>
                </a:cubicBezTo>
                <a:cubicBezTo>
                  <a:pt x="312431" y="1031155"/>
                  <a:pt x="177349" y="1132755"/>
                  <a:pt x="42267" y="1234356"/>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7" name="Rectangle 6"/>
          <p:cNvSpPr/>
          <p:nvPr/>
        </p:nvSpPr>
        <p:spPr bwMode="auto">
          <a:xfrm>
            <a:off x="1512195" y="3106234"/>
            <a:ext cx="351656" cy="357542"/>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8" name="Rectangle 7"/>
          <p:cNvSpPr/>
          <p:nvPr/>
        </p:nvSpPr>
        <p:spPr bwMode="auto">
          <a:xfrm rot="3470006">
            <a:off x="6600672" y="1926740"/>
            <a:ext cx="575669" cy="75795"/>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9" name="Freeform 8"/>
          <p:cNvSpPr/>
          <p:nvPr/>
        </p:nvSpPr>
        <p:spPr bwMode="auto">
          <a:xfrm rot="16200000">
            <a:off x="1309665" y="4942674"/>
            <a:ext cx="249507" cy="1234356"/>
          </a:xfrm>
          <a:custGeom>
            <a:avLst/>
            <a:gdLst>
              <a:gd name="connsiteX0" fmla="*/ 166958 w 447333"/>
              <a:gd name="connsiteY0" fmla="*/ 15156 h 1234356"/>
              <a:gd name="connsiteX1" fmla="*/ 444049 w 447333"/>
              <a:gd name="connsiteY1" fmla="*/ 29010 h 1234356"/>
              <a:gd name="connsiteX2" fmla="*/ 704 w 447333"/>
              <a:gd name="connsiteY2" fmla="*/ 278392 h 1234356"/>
              <a:gd name="connsiteX3" fmla="*/ 333213 w 447333"/>
              <a:gd name="connsiteY3" fmla="*/ 444646 h 1234356"/>
              <a:gd name="connsiteX4" fmla="*/ 704 w 447333"/>
              <a:gd name="connsiteY4" fmla="*/ 707883 h 1234356"/>
              <a:gd name="connsiteX5" fmla="*/ 305504 w 447333"/>
              <a:gd name="connsiteY5" fmla="*/ 943410 h 1234356"/>
              <a:gd name="connsiteX6" fmla="*/ 42267 w 447333"/>
              <a:gd name="connsiteY6" fmla="*/ 1234356 h 123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7333" h="1234356">
                <a:moveTo>
                  <a:pt x="166958" y="15156"/>
                </a:moveTo>
                <a:cubicBezTo>
                  <a:pt x="319358" y="146"/>
                  <a:pt x="471758" y="-14863"/>
                  <a:pt x="444049" y="29010"/>
                </a:cubicBezTo>
                <a:cubicBezTo>
                  <a:pt x="416340" y="72883"/>
                  <a:pt x="19177" y="209119"/>
                  <a:pt x="704" y="278392"/>
                </a:cubicBezTo>
                <a:cubicBezTo>
                  <a:pt x="-17769" y="347665"/>
                  <a:pt x="333213" y="373064"/>
                  <a:pt x="333213" y="444646"/>
                </a:cubicBezTo>
                <a:cubicBezTo>
                  <a:pt x="333213" y="516228"/>
                  <a:pt x="5322" y="624756"/>
                  <a:pt x="704" y="707883"/>
                </a:cubicBezTo>
                <a:cubicBezTo>
                  <a:pt x="-3914" y="791010"/>
                  <a:pt x="298577" y="855665"/>
                  <a:pt x="305504" y="943410"/>
                </a:cubicBezTo>
                <a:cubicBezTo>
                  <a:pt x="312431" y="1031155"/>
                  <a:pt x="177349" y="1132755"/>
                  <a:pt x="42267" y="1234356"/>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0" name="Rectangle 9"/>
          <p:cNvSpPr/>
          <p:nvPr/>
        </p:nvSpPr>
        <p:spPr bwMode="auto">
          <a:xfrm rot="3431067">
            <a:off x="5354569" y="2415441"/>
            <a:ext cx="719556" cy="503819"/>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1" name="Rectangle 10"/>
          <p:cNvSpPr/>
          <p:nvPr/>
        </p:nvSpPr>
        <p:spPr bwMode="auto">
          <a:xfrm rot="3413799">
            <a:off x="6116308" y="1710048"/>
            <a:ext cx="186853" cy="232912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2" name="Freeform 11"/>
          <p:cNvSpPr/>
          <p:nvPr/>
        </p:nvSpPr>
        <p:spPr bwMode="auto">
          <a:xfrm rot="10800000">
            <a:off x="5816855" y="4461464"/>
            <a:ext cx="447333" cy="1234356"/>
          </a:xfrm>
          <a:custGeom>
            <a:avLst/>
            <a:gdLst>
              <a:gd name="connsiteX0" fmla="*/ 166958 w 447333"/>
              <a:gd name="connsiteY0" fmla="*/ 15156 h 1234356"/>
              <a:gd name="connsiteX1" fmla="*/ 444049 w 447333"/>
              <a:gd name="connsiteY1" fmla="*/ 29010 h 1234356"/>
              <a:gd name="connsiteX2" fmla="*/ 704 w 447333"/>
              <a:gd name="connsiteY2" fmla="*/ 278392 h 1234356"/>
              <a:gd name="connsiteX3" fmla="*/ 333213 w 447333"/>
              <a:gd name="connsiteY3" fmla="*/ 444646 h 1234356"/>
              <a:gd name="connsiteX4" fmla="*/ 704 w 447333"/>
              <a:gd name="connsiteY4" fmla="*/ 707883 h 1234356"/>
              <a:gd name="connsiteX5" fmla="*/ 305504 w 447333"/>
              <a:gd name="connsiteY5" fmla="*/ 943410 h 1234356"/>
              <a:gd name="connsiteX6" fmla="*/ 42267 w 447333"/>
              <a:gd name="connsiteY6" fmla="*/ 1234356 h 123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7333" h="1234356">
                <a:moveTo>
                  <a:pt x="166958" y="15156"/>
                </a:moveTo>
                <a:cubicBezTo>
                  <a:pt x="319358" y="146"/>
                  <a:pt x="471758" y="-14863"/>
                  <a:pt x="444049" y="29010"/>
                </a:cubicBezTo>
                <a:cubicBezTo>
                  <a:pt x="416340" y="72883"/>
                  <a:pt x="19177" y="209119"/>
                  <a:pt x="704" y="278392"/>
                </a:cubicBezTo>
                <a:cubicBezTo>
                  <a:pt x="-17769" y="347665"/>
                  <a:pt x="333213" y="373064"/>
                  <a:pt x="333213" y="444646"/>
                </a:cubicBezTo>
                <a:cubicBezTo>
                  <a:pt x="333213" y="516228"/>
                  <a:pt x="5322" y="624756"/>
                  <a:pt x="704" y="707883"/>
                </a:cubicBezTo>
                <a:cubicBezTo>
                  <a:pt x="-3914" y="791010"/>
                  <a:pt x="298577" y="855665"/>
                  <a:pt x="305504" y="943410"/>
                </a:cubicBezTo>
                <a:cubicBezTo>
                  <a:pt x="312431" y="1031155"/>
                  <a:pt x="177349" y="1132755"/>
                  <a:pt x="42267" y="1234356"/>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3" name="Rectangle 12"/>
          <p:cNvSpPr/>
          <p:nvPr/>
        </p:nvSpPr>
        <p:spPr bwMode="auto">
          <a:xfrm>
            <a:off x="5292080" y="5661248"/>
            <a:ext cx="1944216" cy="7200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4" name="Rectangle 13"/>
          <p:cNvSpPr/>
          <p:nvPr/>
        </p:nvSpPr>
        <p:spPr bwMode="auto">
          <a:xfrm>
            <a:off x="5912532" y="4197477"/>
            <a:ext cx="351656" cy="357542"/>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5" name="Rectangle 14"/>
          <p:cNvSpPr/>
          <p:nvPr/>
        </p:nvSpPr>
        <p:spPr bwMode="auto">
          <a:xfrm>
            <a:off x="715915" y="5805264"/>
            <a:ext cx="1944216" cy="7200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6" name="Rectangle 15"/>
          <p:cNvSpPr/>
          <p:nvPr/>
        </p:nvSpPr>
        <p:spPr bwMode="auto">
          <a:xfrm rot="5400000">
            <a:off x="592262" y="5541379"/>
            <a:ext cx="499595" cy="45719"/>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7" name="Freeform 16"/>
          <p:cNvSpPr/>
          <p:nvPr/>
        </p:nvSpPr>
        <p:spPr bwMode="auto">
          <a:xfrm>
            <a:off x="1664801" y="2045630"/>
            <a:ext cx="447333" cy="1234356"/>
          </a:xfrm>
          <a:custGeom>
            <a:avLst/>
            <a:gdLst>
              <a:gd name="connsiteX0" fmla="*/ 166958 w 447333"/>
              <a:gd name="connsiteY0" fmla="*/ 15156 h 1234356"/>
              <a:gd name="connsiteX1" fmla="*/ 444049 w 447333"/>
              <a:gd name="connsiteY1" fmla="*/ 29010 h 1234356"/>
              <a:gd name="connsiteX2" fmla="*/ 704 w 447333"/>
              <a:gd name="connsiteY2" fmla="*/ 278392 h 1234356"/>
              <a:gd name="connsiteX3" fmla="*/ 333213 w 447333"/>
              <a:gd name="connsiteY3" fmla="*/ 444646 h 1234356"/>
              <a:gd name="connsiteX4" fmla="*/ 704 w 447333"/>
              <a:gd name="connsiteY4" fmla="*/ 707883 h 1234356"/>
              <a:gd name="connsiteX5" fmla="*/ 305504 w 447333"/>
              <a:gd name="connsiteY5" fmla="*/ 943410 h 1234356"/>
              <a:gd name="connsiteX6" fmla="*/ 42267 w 447333"/>
              <a:gd name="connsiteY6" fmla="*/ 1234356 h 123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7333" h="1234356">
                <a:moveTo>
                  <a:pt x="166958" y="15156"/>
                </a:moveTo>
                <a:cubicBezTo>
                  <a:pt x="319358" y="146"/>
                  <a:pt x="471758" y="-14863"/>
                  <a:pt x="444049" y="29010"/>
                </a:cubicBezTo>
                <a:cubicBezTo>
                  <a:pt x="416340" y="72883"/>
                  <a:pt x="19177" y="209119"/>
                  <a:pt x="704" y="278392"/>
                </a:cubicBezTo>
                <a:cubicBezTo>
                  <a:pt x="-17769" y="347665"/>
                  <a:pt x="333213" y="373064"/>
                  <a:pt x="333213" y="444646"/>
                </a:cubicBezTo>
                <a:cubicBezTo>
                  <a:pt x="333213" y="516228"/>
                  <a:pt x="5322" y="624756"/>
                  <a:pt x="704" y="707883"/>
                </a:cubicBezTo>
                <a:cubicBezTo>
                  <a:pt x="-3914" y="791010"/>
                  <a:pt x="298577" y="855665"/>
                  <a:pt x="305504" y="943410"/>
                </a:cubicBezTo>
                <a:cubicBezTo>
                  <a:pt x="312431" y="1031155"/>
                  <a:pt x="177349" y="1132755"/>
                  <a:pt x="42267" y="1234356"/>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8" name="Rectangle 17"/>
          <p:cNvSpPr/>
          <p:nvPr/>
        </p:nvSpPr>
        <p:spPr bwMode="auto">
          <a:xfrm>
            <a:off x="1888467" y="5421383"/>
            <a:ext cx="351656" cy="357542"/>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p:sp>
        <p:nvSpPr>
          <p:cNvPr id="19" name="TextBox 18"/>
          <p:cNvSpPr txBox="1"/>
          <p:nvPr/>
        </p:nvSpPr>
        <p:spPr>
          <a:xfrm flipH="1">
            <a:off x="715915" y="955148"/>
            <a:ext cx="6736404" cy="646331"/>
          </a:xfrm>
          <a:prstGeom prst="rect">
            <a:avLst/>
          </a:prstGeom>
          <a:noFill/>
        </p:spPr>
        <p:txBody>
          <a:bodyPr wrap="square" rtlCol="0">
            <a:spAutoFit/>
          </a:bodyPr>
          <a:lstStyle/>
          <a:p>
            <a:r>
              <a:rPr lang="en-GB" dirty="0"/>
              <a:t>Different kinds of spring-mass systems, here the weight and/or the normal force could be involved …</a:t>
            </a:r>
            <a:endParaRPr lang="en-US" dirty="0"/>
          </a:p>
        </p:txBody>
      </p:sp>
    </p:spTree>
    <p:extLst>
      <p:ext uri="{BB962C8B-B14F-4D97-AF65-F5344CB8AC3E}">
        <p14:creationId xmlns:p14="http://schemas.microsoft.com/office/powerpoint/2010/main" val="11336380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28</a:t>
            </a:fld>
            <a:endParaRPr lang="en-US" altLang="zh-CN"/>
          </a:p>
        </p:txBody>
      </p:sp>
      <p:pic>
        <p:nvPicPr>
          <p:cNvPr id="5" name="Picture 4"/>
          <p:cNvPicPr>
            <a:picLocks noChangeAspect="1"/>
          </p:cNvPicPr>
          <p:nvPr/>
        </p:nvPicPr>
        <p:blipFill>
          <a:blip r:embed="rId2"/>
          <a:stretch>
            <a:fillRect/>
          </a:stretch>
        </p:blipFill>
        <p:spPr>
          <a:xfrm>
            <a:off x="5505536" y="1417638"/>
            <a:ext cx="2882888" cy="4577919"/>
          </a:xfrm>
          <a:prstGeom prst="rect">
            <a:avLst/>
          </a:prstGeom>
        </p:spPr>
      </p:pic>
      <p:sp>
        <p:nvSpPr>
          <p:cNvPr id="6" name="Title 1"/>
          <p:cNvSpPr txBox="1">
            <a:spLocks/>
          </p:cNvSpPr>
          <p:nvPr/>
        </p:nvSpPr>
        <p:spPr>
          <a:xfrm>
            <a:off x="1043608" y="30047"/>
            <a:ext cx="8229600" cy="11430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r>
              <a:rPr lang="en-US" sz="3600" kern="0" dirty="0"/>
              <a:t>Angular SHM with a torsion pendulum (friction ignored)</a:t>
            </a:r>
          </a:p>
        </p:txBody>
      </p:sp>
      <p:sp>
        <p:nvSpPr>
          <p:cNvPr id="7" name="TextBox 6"/>
          <p:cNvSpPr txBox="1"/>
          <p:nvPr/>
        </p:nvSpPr>
        <p:spPr>
          <a:xfrm flipH="1">
            <a:off x="6352914" y="2609329"/>
            <a:ext cx="1188132" cy="369332"/>
          </a:xfrm>
          <a:prstGeom prst="rect">
            <a:avLst/>
          </a:prstGeom>
          <a:noFill/>
        </p:spPr>
        <p:txBody>
          <a:bodyPr wrap="square" rtlCol="0">
            <a:spAutoFit/>
          </a:bodyPr>
          <a:lstStyle/>
          <a:p>
            <a:r>
              <a:rPr lang="en-US" dirty="0">
                <a:solidFill>
                  <a:schemeClr val="bg2"/>
                </a:solidFill>
              </a:rPr>
              <a:t>wire</a:t>
            </a:r>
          </a:p>
        </p:txBody>
      </p:sp>
      <p:sp>
        <p:nvSpPr>
          <p:cNvPr id="8" name="TextBox 7"/>
          <p:cNvSpPr txBox="1"/>
          <p:nvPr/>
        </p:nvSpPr>
        <p:spPr>
          <a:xfrm>
            <a:off x="6994101" y="3803124"/>
            <a:ext cx="546945" cy="369332"/>
          </a:xfrm>
          <a:prstGeom prst="rect">
            <a:avLst/>
          </a:prstGeom>
          <a:noFill/>
        </p:spPr>
        <p:txBody>
          <a:bodyPr wrap="none" rtlCol="0">
            <a:spAutoFit/>
          </a:bodyPr>
          <a:lstStyle/>
          <a:p>
            <a:r>
              <a:rPr lang="en-US" dirty="0">
                <a:solidFill>
                  <a:schemeClr val="bg2"/>
                </a:solidFill>
              </a:rPr>
              <a:t>disk</a:t>
            </a:r>
          </a:p>
        </p:txBody>
      </p:sp>
      <mc:AlternateContent xmlns:mc="http://schemas.openxmlformats.org/markup-compatibility/2006" xmlns:a14="http://schemas.microsoft.com/office/drawing/2010/main">
        <mc:Choice Requires="a14">
          <p:sp>
            <p:nvSpPr>
              <p:cNvPr id="9" name="TextBox 8"/>
              <p:cNvSpPr txBox="1"/>
              <p:nvPr/>
            </p:nvSpPr>
            <p:spPr>
              <a:xfrm>
                <a:off x="234605" y="1670481"/>
                <a:ext cx="4769444" cy="1323439"/>
              </a:xfrm>
              <a:prstGeom prst="rect">
                <a:avLst/>
              </a:prstGeom>
              <a:noFill/>
            </p:spPr>
            <p:txBody>
              <a:bodyPr wrap="square" rtlCol="0">
                <a:spAutoFit/>
              </a:bodyPr>
              <a:lstStyle/>
              <a:p>
                <a:r>
                  <a:rPr lang="en-US" sz="2000" dirty="0"/>
                  <a:t>If you rotate the disk out of his position of equilibrium, the wire is twisted and a torsion torque </a:t>
                </a:r>
                <a14:m>
                  <m:oMath xmlns:m="http://schemas.openxmlformats.org/officeDocument/2006/math">
                    <m:r>
                      <a:rPr lang="en-US" sz="2000" i="1" smtClean="0">
                        <a:latin typeface="Cambria Math" panose="02040503050406030204" pitchFamily="18" charset="0"/>
                        <a:ea typeface="Cambria Math" panose="02040503050406030204" pitchFamily="18" charset="0"/>
                      </a:rPr>
                      <m:t>𝜏</m:t>
                    </m:r>
                  </m:oMath>
                </a14:m>
                <a:r>
                  <a:rPr lang="en-US" sz="2000" dirty="0"/>
                  <a:t> is exerted on the disk by the wire, proportional to the angular twist </a:t>
                </a:r>
                <a14:m>
                  <m:oMath xmlns:m="http://schemas.openxmlformats.org/officeDocument/2006/math">
                    <m:r>
                      <a:rPr lang="en-US" sz="2000" i="1" smtClean="0">
                        <a:latin typeface="Cambria Math" panose="02040503050406030204" pitchFamily="18" charset="0"/>
                        <a:ea typeface="Cambria Math" panose="02040503050406030204" pitchFamily="18" charset="0"/>
                      </a:rPr>
                      <m:t>𝜃</m:t>
                    </m:r>
                  </m:oMath>
                </a14:m>
                <a:r>
                  <a:rPr lang="en-US" sz="2000" dirty="0"/>
                  <a:t>:</a:t>
                </a:r>
              </a:p>
            </p:txBody>
          </p:sp>
        </mc:Choice>
        <mc:Fallback xmlns="">
          <p:sp>
            <p:nvSpPr>
              <p:cNvPr id="9" name="TextBox 8"/>
              <p:cNvSpPr txBox="1">
                <a:spLocks noRot="1" noChangeAspect="1" noMove="1" noResize="1" noEditPoints="1" noAdjustHandles="1" noChangeArrowheads="1" noChangeShapeType="1" noTextEdit="1"/>
              </p:cNvSpPr>
              <p:nvPr/>
            </p:nvSpPr>
            <p:spPr>
              <a:xfrm>
                <a:off x="234605" y="1670481"/>
                <a:ext cx="4769444" cy="1323439"/>
              </a:xfrm>
              <a:prstGeom prst="rect">
                <a:avLst/>
              </a:prstGeom>
              <a:blipFill>
                <a:blip r:embed="rId3"/>
                <a:stretch>
                  <a:fillRect l="-1277" t="-2304" r="-1533" b="-7373"/>
                </a:stretch>
              </a:blipFill>
            </p:spPr>
            <p:txBody>
              <a:bodyPr/>
              <a:lstStyle/>
              <a:p>
                <a:r>
                  <a:rPr lang="en-US">
                    <a:noFill/>
                  </a:rPr>
                  <a:t> </a:t>
                </a:r>
              </a:p>
            </p:txBody>
          </p:sp>
        </mc:Fallback>
      </mc:AlternateContent>
      <p:cxnSp>
        <p:nvCxnSpPr>
          <p:cNvPr id="10" name="Straight Arrow Connector 9"/>
          <p:cNvCxnSpPr/>
          <p:nvPr/>
        </p:nvCxnSpPr>
        <p:spPr bwMode="auto">
          <a:xfrm>
            <a:off x="6994101" y="4365104"/>
            <a:ext cx="1692699" cy="0"/>
          </a:xfrm>
          <a:prstGeom prst="straightConnector1">
            <a:avLst/>
          </a:prstGeom>
          <a:solidFill>
            <a:schemeClr val="accent1"/>
          </a:solidFill>
          <a:ln w="9525" cap="flat" cmpd="sng" algn="ctr">
            <a:solidFill>
              <a:schemeClr val="bg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p:cNvCxnSpPr/>
          <p:nvPr/>
        </p:nvCxnSpPr>
        <p:spPr bwMode="auto">
          <a:xfrm>
            <a:off x="6994101" y="4365104"/>
            <a:ext cx="1394323" cy="1080120"/>
          </a:xfrm>
          <a:prstGeom prst="straightConnector1">
            <a:avLst/>
          </a:prstGeom>
          <a:solidFill>
            <a:schemeClr val="accent1"/>
          </a:solidFill>
          <a:ln w="9525" cap="flat" cmpd="sng" algn="ctr">
            <a:solidFill>
              <a:schemeClr val="bg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Freeform 11"/>
          <p:cNvSpPr/>
          <p:nvPr/>
        </p:nvSpPr>
        <p:spPr bwMode="auto">
          <a:xfrm>
            <a:off x="7952509" y="4364182"/>
            <a:ext cx="300478" cy="748145"/>
          </a:xfrm>
          <a:custGeom>
            <a:avLst/>
            <a:gdLst>
              <a:gd name="connsiteX0" fmla="*/ 0 w 300478"/>
              <a:gd name="connsiteY0" fmla="*/ 748145 h 748145"/>
              <a:gd name="connsiteX1" fmla="*/ 290946 w 300478"/>
              <a:gd name="connsiteY1" fmla="*/ 415636 h 748145"/>
              <a:gd name="connsiteX2" fmla="*/ 235527 w 300478"/>
              <a:gd name="connsiteY2" fmla="*/ 0 h 748145"/>
              <a:gd name="connsiteX3" fmla="*/ 235527 w 300478"/>
              <a:gd name="connsiteY3" fmla="*/ 0 h 748145"/>
            </a:gdLst>
            <a:ahLst/>
            <a:cxnLst>
              <a:cxn ang="0">
                <a:pos x="connsiteX0" y="connsiteY0"/>
              </a:cxn>
              <a:cxn ang="0">
                <a:pos x="connsiteX1" y="connsiteY1"/>
              </a:cxn>
              <a:cxn ang="0">
                <a:pos x="connsiteX2" y="connsiteY2"/>
              </a:cxn>
              <a:cxn ang="0">
                <a:pos x="connsiteX3" y="connsiteY3"/>
              </a:cxn>
            </a:cxnLst>
            <a:rect l="l" t="t" r="r" b="b"/>
            <a:pathLst>
              <a:path w="300478" h="748145">
                <a:moveTo>
                  <a:pt x="0" y="748145"/>
                </a:moveTo>
                <a:cubicBezTo>
                  <a:pt x="125846" y="644236"/>
                  <a:pt x="251692" y="540327"/>
                  <a:pt x="290946" y="415636"/>
                </a:cubicBezTo>
                <a:cubicBezTo>
                  <a:pt x="330200" y="290945"/>
                  <a:pt x="235527" y="0"/>
                  <a:pt x="235527" y="0"/>
                </a:cubicBezTo>
                <a:lnTo>
                  <a:pt x="235527" y="0"/>
                </a:lnTo>
              </a:path>
            </a:pathLst>
          </a:custGeom>
          <a:noFill/>
          <a:ln w="9525"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anose="02020404030301010803" pitchFamily="18" charset="0"/>
              <a:ea typeface="楷体_GB2312" pitchFamily="49" charset="-122"/>
            </a:endParaRPr>
          </a:p>
        </p:txBody>
      </p:sp>
      <mc:AlternateContent xmlns:mc="http://schemas.openxmlformats.org/markup-compatibility/2006" xmlns:a14="http://schemas.microsoft.com/office/drawing/2010/main">
        <mc:Choice Requires="a14">
          <p:sp>
            <p:nvSpPr>
              <p:cNvPr id="13" name="TextBox 12"/>
              <p:cNvSpPr txBox="1"/>
              <p:nvPr/>
            </p:nvSpPr>
            <p:spPr>
              <a:xfrm>
                <a:off x="8261859" y="4835328"/>
                <a:ext cx="1942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bg2"/>
                          </a:solidFill>
                          <a:latin typeface="Cambria Math" panose="02040503050406030204" pitchFamily="18" charset="0"/>
                          <a:ea typeface="Cambria Math" panose="02040503050406030204" pitchFamily="18" charset="0"/>
                        </a:rPr>
                        <m:t>𝜃</m:t>
                      </m:r>
                    </m:oMath>
                  </m:oMathPara>
                </a14:m>
                <a:endParaRPr lang="en-US" dirty="0">
                  <a:solidFill>
                    <a:schemeClr val="bg2"/>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8261859" y="4835328"/>
                <a:ext cx="194284" cy="276999"/>
              </a:xfrm>
              <a:prstGeom prst="rect">
                <a:avLst/>
              </a:prstGeom>
              <a:blipFill>
                <a:blip r:embed="rId4"/>
                <a:stretch>
                  <a:fillRect l="-25000" r="-25000" b="-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1736208" y="3246763"/>
                <a:ext cx="140397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𝜏</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𝜅𝜃</m:t>
                      </m:r>
                    </m:oMath>
                  </m:oMathPara>
                </a14:m>
                <a:endParaRPr lang="en-US" sz="2800" dirty="0"/>
              </a:p>
            </p:txBody>
          </p:sp>
        </mc:Choice>
        <mc:Fallback xmlns="">
          <p:sp>
            <p:nvSpPr>
              <p:cNvPr id="14" name="TextBox 13"/>
              <p:cNvSpPr txBox="1">
                <a:spLocks noRot="1" noChangeAspect="1" noMove="1" noResize="1" noEditPoints="1" noAdjustHandles="1" noChangeArrowheads="1" noChangeShapeType="1" noTextEdit="1"/>
              </p:cNvSpPr>
              <p:nvPr/>
            </p:nvSpPr>
            <p:spPr>
              <a:xfrm>
                <a:off x="1736208" y="3246763"/>
                <a:ext cx="1403974" cy="430887"/>
              </a:xfrm>
              <a:prstGeom prst="rect">
                <a:avLst/>
              </a:prstGeom>
              <a:blipFill>
                <a:blip r:embed="rId5"/>
                <a:stretch>
                  <a:fillRect/>
                </a:stretch>
              </a:blipFill>
            </p:spPr>
            <p:txBody>
              <a:bodyPr/>
              <a:lstStyle/>
              <a:p>
                <a:r>
                  <a:rPr lang="en-US">
                    <a:noFill/>
                  </a:rPr>
                  <a:t> </a:t>
                </a:r>
              </a:p>
            </p:txBody>
          </p:sp>
        </mc:Fallback>
      </mc:AlternateContent>
      <p:sp>
        <p:nvSpPr>
          <p:cNvPr id="15" name="TextBox 14"/>
          <p:cNvSpPr txBox="1"/>
          <p:nvPr/>
        </p:nvSpPr>
        <p:spPr>
          <a:xfrm>
            <a:off x="3660166" y="6081638"/>
            <a:ext cx="8360568" cy="400110"/>
          </a:xfrm>
          <a:prstGeom prst="rect">
            <a:avLst/>
          </a:prstGeom>
          <a:noFill/>
        </p:spPr>
        <p:txBody>
          <a:bodyPr wrap="square" rtlCol="0">
            <a:spAutoFit/>
          </a:bodyPr>
          <a:lstStyle/>
          <a:p>
            <a:r>
              <a:rPr lang="en-US" sz="1000" dirty="0">
                <a:hlinkClick r:id="rId6"/>
              </a:rPr>
              <a:t>http://physics.kenyon.edu/EarlyApparatus/Mechanics/Torsion_Pendulum/Torsion_Pendulum.html</a:t>
            </a:r>
            <a:endParaRPr lang="en-US" sz="1000" dirty="0"/>
          </a:p>
          <a:p>
            <a:endParaRPr lang="en-US" sz="1000" dirty="0"/>
          </a:p>
        </p:txBody>
      </p:sp>
      <p:sp>
        <p:nvSpPr>
          <p:cNvPr id="17" name="TextBox 16"/>
          <p:cNvSpPr txBox="1"/>
          <p:nvPr/>
        </p:nvSpPr>
        <p:spPr>
          <a:xfrm>
            <a:off x="522834" y="3803124"/>
            <a:ext cx="3884710" cy="923330"/>
          </a:xfrm>
          <a:prstGeom prst="rect">
            <a:avLst/>
          </a:prstGeom>
          <a:noFill/>
        </p:spPr>
        <p:txBody>
          <a:bodyPr wrap="square" rtlCol="0">
            <a:spAutoFit/>
          </a:bodyPr>
          <a:lstStyle/>
          <a:p>
            <a:r>
              <a:rPr lang="en-US" dirty="0"/>
              <a:t>Using the rotational equivalent to the Newton’s 2</a:t>
            </a:r>
            <a:r>
              <a:rPr lang="en-US" baseline="30000" dirty="0"/>
              <a:t>nd</a:t>
            </a:r>
            <a:r>
              <a:rPr lang="en-US" dirty="0"/>
              <a:t> law, we obtain the angular acceleration described by:</a:t>
            </a:r>
          </a:p>
        </p:txBody>
      </p:sp>
      <mc:AlternateContent xmlns:mc="http://schemas.openxmlformats.org/markup-compatibility/2006" xmlns:a14="http://schemas.microsoft.com/office/drawing/2010/main">
        <mc:Choice Requires="a14">
          <p:sp>
            <p:nvSpPr>
              <p:cNvPr id="18" name="TextBox 17"/>
              <p:cNvSpPr txBox="1"/>
              <p:nvPr/>
            </p:nvSpPr>
            <p:spPr>
              <a:xfrm>
                <a:off x="698632" y="4728817"/>
                <a:ext cx="1678536" cy="7411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𝑑</m:t>
                              </m:r>
                            </m:e>
                            <m:sup>
                              <m:r>
                                <a:rPr lang="en-US" sz="2400" b="0" i="1" smtClean="0">
                                  <a:latin typeface="Cambria Math" panose="02040503050406030204" pitchFamily="18" charset="0"/>
                                </a:rPr>
                                <m:t>2</m:t>
                              </m:r>
                            </m:sup>
                          </m:sSup>
                          <m:r>
                            <a:rPr lang="en-US" sz="2400" b="0" i="1" smtClean="0">
                              <a:latin typeface="Cambria Math" panose="02040503050406030204" pitchFamily="18" charset="0"/>
                              <a:ea typeface="Cambria Math" panose="02040503050406030204" pitchFamily="18" charset="0"/>
                            </a:rPr>
                            <m:t>𝜃</m:t>
                          </m:r>
                        </m:num>
                        <m:den>
                          <m:r>
                            <a:rPr lang="en-US" sz="2400" b="0" i="1" smtClean="0">
                              <a:latin typeface="Cambria Math" panose="02040503050406030204" pitchFamily="18" charset="0"/>
                            </a:rPr>
                            <m:t>𝑑</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𝑡</m:t>
                              </m:r>
                            </m:e>
                            <m:sup>
                              <m:r>
                                <a:rPr lang="en-US" sz="2400" b="0" i="1" smtClean="0">
                                  <a:latin typeface="Cambria Math" panose="02040503050406030204" pitchFamily="18" charset="0"/>
                                </a:rPr>
                                <m:t>2</m:t>
                              </m:r>
                            </m:sup>
                          </m:sSup>
                        </m:den>
                      </m:f>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𝜅</m:t>
                          </m:r>
                        </m:num>
                        <m:den>
                          <m:r>
                            <a:rPr lang="en-GB" sz="2400" b="0" i="1" smtClean="0">
                              <a:latin typeface="Cambria Math" panose="02040503050406030204" pitchFamily="18" charset="0"/>
                              <a:ea typeface="Cambria Math" panose="02040503050406030204" pitchFamily="18" charset="0"/>
                            </a:rPr>
                            <m:t>𝐼</m:t>
                          </m:r>
                        </m:den>
                      </m:f>
                      <m:r>
                        <a:rPr lang="en-US" sz="2400" b="0" i="1" smtClean="0">
                          <a:latin typeface="Cambria Math" panose="02040503050406030204" pitchFamily="18" charset="0"/>
                          <a:ea typeface="Cambria Math" panose="02040503050406030204" pitchFamily="18" charset="0"/>
                        </a:rPr>
                        <m:t>𝜃</m:t>
                      </m:r>
                    </m:oMath>
                  </m:oMathPara>
                </a14:m>
                <a:endParaRPr lang="en-US" sz="2400" dirty="0"/>
              </a:p>
            </p:txBody>
          </p:sp>
        </mc:Choice>
        <mc:Fallback xmlns="">
          <p:sp>
            <p:nvSpPr>
              <p:cNvPr id="18" name="TextBox 17"/>
              <p:cNvSpPr txBox="1">
                <a:spLocks noRot="1" noChangeAspect="1" noMove="1" noResize="1" noEditPoints="1" noAdjustHandles="1" noChangeArrowheads="1" noChangeShapeType="1" noTextEdit="1"/>
              </p:cNvSpPr>
              <p:nvPr/>
            </p:nvSpPr>
            <p:spPr>
              <a:xfrm>
                <a:off x="698632" y="4728817"/>
                <a:ext cx="1678536" cy="741100"/>
              </a:xfrm>
              <a:prstGeom prst="rect">
                <a:avLst/>
              </a:prstGeom>
              <a:blipFill>
                <a:blip r:embed="rId7"/>
                <a:stretch>
                  <a:fillRect/>
                </a:stretch>
              </a:blipFill>
            </p:spPr>
            <p:txBody>
              <a:bodyPr/>
              <a:lstStyle/>
              <a:p>
                <a:r>
                  <a:rPr lang="en-US">
                    <a:noFill/>
                  </a:rPr>
                  <a:t> </a:t>
                </a:r>
              </a:p>
            </p:txBody>
          </p:sp>
        </mc:Fallback>
      </mc:AlternateContent>
      <p:sp>
        <p:nvSpPr>
          <p:cNvPr id="19" name="TextBox 18"/>
          <p:cNvSpPr txBox="1"/>
          <p:nvPr/>
        </p:nvSpPr>
        <p:spPr>
          <a:xfrm flipH="1">
            <a:off x="557078" y="5722843"/>
            <a:ext cx="3194641" cy="923330"/>
          </a:xfrm>
          <a:prstGeom prst="rect">
            <a:avLst/>
          </a:prstGeom>
          <a:noFill/>
        </p:spPr>
        <p:txBody>
          <a:bodyPr wrap="square" rtlCol="0">
            <a:spAutoFit/>
          </a:bodyPr>
          <a:lstStyle/>
          <a:p>
            <a:r>
              <a:rPr lang="en-GB" dirty="0"/>
              <a:t>Where I is the moment of inertia of the disk about the axis of rotation</a:t>
            </a:r>
            <a:endParaRPr lang="en-US" dirty="0"/>
          </a:p>
        </p:txBody>
      </p:sp>
    </p:spTree>
    <p:extLst>
      <p:ext uri="{BB962C8B-B14F-4D97-AF65-F5344CB8AC3E}">
        <p14:creationId xmlns:p14="http://schemas.microsoft.com/office/powerpoint/2010/main" val="3231208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7875"/>
            <a:ext cx="8229600" cy="1143000"/>
          </a:xfrm>
        </p:spPr>
        <p:txBody>
          <a:bodyPr/>
          <a:lstStyle/>
          <a:p>
            <a:r>
              <a:rPr lang="en-GB" dirty="0"/>
              <a:t>Ex: A vertical spring-mass system (friction ignored)</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29</a:t>
            </a:fld>
            <a:endParaRPr lang="en-US" altLang="zh-CN"/>
          </a:p>
        </p:txBody>
      </p:sp>
      <mc:AlternateContent xmlns:mc="http://schemas.openxmlformats.org/markup-compatibility/2006" xmlns:a14="http://schemas.microsoft.com/office/drawing/2010/main">
        <mc:Choice Requires="a14">
          <p:sp>
            <p:nvSpPr>
              <p:cNvPr id="6" name="TextBox 5"/>
              <p:cNvSpPr txBox="1"/>
              <p:nvPr/>
            </p:nvSpPr>
            <p:spPr>
              <a:xfrm>
                <a:off x="390364" y="5004611"/>
                <a:ext cx="8795320" cy="1477328"/>
              </a:xfrm>
              <a:prstGeom prst="rect">
                <a:avLst/>
              </a:prstGeom>
              <a:noFill/>
            </p:spPr>
            <p:txBody>
              <a:bodyPr wrap="square" rtlCol="0">
                <a:spAutoFit/>
              </a:bodyPr>
              <a:lstStyle/>
              <a:p>
                <a:r>
                  <a:rPr lang="en-GB" dirty="0"/>
                  <a:t>A block of mass </a:t>
                </a:r>
                <a14:m>
                  <m:oMath xmlns:m="http://schemas.openxmlformats.org/officeDocument/2006/math">
                    <m:r>
                      <a:rPr lang="en-GB" b="0" i="1" smtClean="0">
                        <a:latin typeface="Cambria Math" panose="02040503050406030204" pitchFamily="18" charset="0"/>
                      </a:rPr>
                      <m:t>𝑚</m:t>
                    </m:r>
                  </m:oMath>
                </a14:m>
                <a:r>
                  <a:rPr lang="en-GB" dirty="0"/>
                  <a:t> is attached to an ideal mass-less spring (of spring coefficient </a:t>
                </a:r>
                <a14:m>
                  <m:oMath xmlns:m="http://schemas.openxmlformats.org/officeDocument/2006/math">
                    <m:r>
                      <a:rPr lang="en-GB" b="0" i="1" smtClean="0">
                        <a:latin typeface="Cambria Math" panose="02040503050406030204" pitchFamily="18" charset="0"/>
                      </a:rPr>
                      <m:t>𝑘</m:t>
                    </m:r>
                  </m:oMath>
                </a14:m>
                <a:r>
                  <a:rPr lang="en-GB" dirty="0"/>
                  <a:t>). The spring has a length </a:t>
                </a:r>
                <a14:m>
                  <m:oMath xmlns:m="http://schemas.openxmlformats.org/officeDocument/2006/math">
                    <m:r>
                      <a:rPr lang="en-GB" b="0" i="1" smtClean="0">
                        <a:latin typeface="Cambria Math" panose="02040503050406030204" pitchFamily="18" charset="0"/>
                      </a:rPr>
                      <m:t>𝑙</m:t>
                    </m:r>
                  </m:oMath>
                </a14:m>
                <a:r>
                  <a:rPr lang="en-GB" dirty="0"/>
                  <a:t> if not stretched nor compressed.  Because of weight of the block, at the equilibrium position (corresponding to the position </a:t>
                </a:r>
                <a14:m>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=0</m:t>
                    </m:r>
                  </m:oMath>
                </a14:m>
                <a:r>
                  <a:rPr lang="en-GB" dirty="0"/>
                  <a:t>), the spring has the length </a:t>
                </a:r>
                <a14:m>
                  <m:oMath xmlns:m="http://schemas.openxmlformats.org/officeDocument/2006/math">
                    <m:r>
                      <a:rPr lang="en-GB" b="0" i="1" smtClean="0">
                        <a:latin typeface="Cambria Math" panose="02040503050406030204" pitchFamily="18" charset="0"/>
                      </a:rPr>
                      <m:t>𝑙</m:t>
                    </m:r>
                    <m:r>
                      <a:rPr lang="en-GB"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Δ</m:t>
                    </m:r>
                    <m:r>
                      <a:rPr lang="en-GB" b="0" i="1" smtClean="0">
                        <a:latin typeface="Cambria Math" panose="02040503050406030204" pitchFamily="18" charset="0"/>
                        <a:ea typeface="Cambria Math" panose="02040503050406030204" pitchFamily="18" charset="0"/>
                      </a:rPr>
                      <m:t>𝑙</m:t>
                    </m:r>
                  </m:oMath>
                </a14:m>
                <a:r>
                  <a:rPr lang="en-US" dirty="0"/>
                  <a:t>. From equilibrium position, the block is pushed upward and then released at time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=0</m:t>
                    </m:r>
                  </m:oMath>
                </a14:m>
                <a:r>
                  <a:rPr lang="en-US" dirty="0"/>
                  <a:t>. </a:t>
                </a:r>
              </a:p>
              <a:p>
                <a:r>
                  <a:rPr lang="en-US" dirty="0"/>
                  <a:t>Describe the motion of the block (the displacement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a:t>
                </a:r>
              </a:p>
            </p:txBody>
          </p:sp>
        </mc:Choice>
        <mc:Fallback xmlns="">
          <p:sp>
            <p:nvSpPr>
              <p:cNvPr id="6" name="TextBox 5"/>
              <p:cNvSpPr txBox="1">
                <a:spLocks noRot="1" noChangeAspect="1" noMove="1" noResize="1" noEditPoints="1" noAdjustHandles="1" noChangeArrowheads="1" noChangeShapeType="1" noTextEdit="1"/>
              </p:cNvSpPr>
              <p:nvPr/>
            </p:nvSpPr>
            <p:spPr>
              <a:xfrm>
                <a:off x="390364" y="5004611"/>
                <a:ext cx="8795320" cy="1477328"/>
              </a:xfrm>
              <a:prstGeom prst="rect">
                <a:avLst/>
              </a:prstGeom>
              <a:blipFill>
                <a:blip r:embed="rId2"/>
                <a:stretch>
                  <a:fillRect l="-554" t="-2479" b="-5785"/>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3400928" y="1588571"/>
            <a:ext cx="1012349" cy="3462527"/>
          </a:xfrm>
          <a:prstGeom prst="rect">
            <a:avLst/>
          </a:prstGeom>
        </p:spPr>
      </p:pic>
      <p:cxnSp>
        <p:nvCxnSpPr>
          <p:cNvPr id="8" name="Straight Arrow Connector 7"/>
          <p:cNvCxnSpPr/>
          <p:nvPr/>
        </p:nvCxnSpPr>
        <p:spPr bwMode="auto">
          <a:xfrm>
            <a:off x="3043191" y="1764268"/>
            <a:ext cx="0" cy="1347217"/>
          </a:xfrm>
          <a:prstGeom prst="straightConnector1">
            <a:avLst/>
          </a:prstGeom>
          <a:solidFill>
            <a:schemeClr val="accent1"/>
          </a:solidFill>
          <a:ln w="9525" cap="flat" cmpd="sng" algn="ctr">
            <a:solidFill>
              <a:srgbClr val="FF000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9" name="TextBox 8"/>
              <p:cNvSpPr txBox="1"/>
              <p:nvPr/>
            </p:nvSpPr>
            <p:spPr>
              <a:xfrm flipH="1">
                <a:off x="2196448" y="2222432"/>
                <a:ext cx="137217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rgbClr val="FF0000"/>
                          </a:solidFill>
                          <a:latin typeface="Cambria Math" panose="02040503050406030204" pitchFamily="18" charset="0"/>
                        </a:rPr>
                        <m:t>𝑙</m:t>
                      </m:r>
                    </m:oMath>
                  </m:oMathPara>
                </a14:m>
                <a:endParaRPr lang="en-US" sz="2800" dirty="0">
                  <a:solidFill>
                    <a:srgbClr val="FF0000"/>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flipH="1">
                <a:off x="2196448" y="2222432"/>
                <a:ext cx="1372172" cy="430887"/>
              </a:xfrm>
              <a:prstGeom prst="rect">
                <a:avLst/>
              </a:prstGeom>
              <a:blipFill>
                <a:blip r:embed="rId4"/>
                <a:stretch>
                  <a:fillRect/>
                </a:stretch>
              </a:blipFill>
            </p:spPr>
            <p:txBody>
              <a:bodyPr/>
              <a:lstStyle/>
              <a:p>
                <a:r>
                  <a:rPr lang="en-US">
                    <a:noFill/>
                  </a:rPr>
                  <a:t> </a:t>
                </a:r>
              </a:p>
            </p:txBody>
          </p:sp>
        </mc:Fallback>
      </mc:AlternateContent>
      <p:cxnSp>
        <p:nvCxnSpPr>
          <p:cNvPr id="10" name="Straight Arrow Connector 9"/>
          <p:cNvCxnSpPr/>
          <p:nvPr/>
        </p:nvCxnSpPr>
        <p:spPr bwMode="auto">
          <a:xfrm>
            <a:off x="3043191" y="3111485"/>
            <a:ext cx="0" cy="1211092"/>
          </a:xfrm>
          <a:prstGeom prst="straightConnector1">
            <a:avLst/>
          </a:prstGeom>
          <a:solidFill>
            <a:schemeClr val="accent1"/>
          </a:solidFill>
          <a:ln w="9525" cap="flat" cmpd="sng" algn="ctr">
            <a:solidFill>
              <a:srgbClr val="FF000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1" name="TextBox 10"/>
              <p:cNvSpPr txBox="1"/>
              <p:nvPr/>
            </p:nvSpPr>
            <p:spPr>
              <a:xfrm>
                <a:off x="2679777" y="3506524"/>
                <a:ext cx="27501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rgbClr val="FF0000"/>
                          </a:solidFill>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𝑙</m:t>
                      </m:r>
                    </m:oMath>
                  </m:oMathPara>
                </a14:m>
                <a:endParaRPr lang="en-US" dirty="0">
                  <a:solidFill>
                    <a:srgbClr val="FF000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2679777" y="3506524"/>
                <a:ext cx="275012" cy="276999"/>
              </a:xfrm>
              <a:prstGeom prst="rect">
                <a:avLst/>
              </a:prstGeom>
              <a:blipFill>
                <a:blip r:embed="rId5"/>
                <a:stretch>
                  <a:fillRect l="-20000" r="-20000" b="-8696"/>
                </a:stretch>
              </a:blipFill>
            </p:spPr>
            <p:txBody>
              <a:bodyPr/>
              <a:lstStyle/>
              <a:p>
                <a:r>
                  <a:rPr lang="en-US">
                    <a:noFill/>
                  </a:rPr>
                  <a:t> </a:t>
                </a:r>
              </a:p>
            </p:txBody>
          </p:sp>
        </mc:Fallback>
      </mc:AlternateContent>
      <p:cxnSp>
        <p:nvCxnSpPr>
          <p:cNvPr id="12" name="Straight Arrow Connector 11"/>
          <p:cNvCxnSpPr/>
          <p:nvPr/>
        </p:nvCxnSpPr>
        <p:spPr bwMode="auto">
          <a:xfrm flipV="1">
            <a:off x="3815920" y="1484784"/>
            <a:ext cx="0" cy="2837793"/>
          </a:xfrm>
          <a:prstGeom prst="straightConnector1">
            <a:avLst/>
          </a:prstGeom>
          <a:solidFill>
            <a:schemeClr val="accent1"/>
          </a:solidFill>
          <a:ln w="9525" cap="flat" cmpd="sng" algn="ctr">
            <a:solidFill>
              <a:schemeClr val="bg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a:off x="2882534" y="4322577"/>
            <a:ext cx="1744833" cy="0"/>
          </a:xfrm>
          <a:prstGeom prst="line">
            <a:avLst/>
          </a:prstGeom>
          <a:solidFill>
            <a:schemeClr val="accent1"/>
          </a:solidFill>
          <a:ln w="9525"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4" name="TextBox 13"/>
              <p:cNvSpPr txBox="1"/>
              <p:nvPr/>
            </p:nvSpPr>
            <p:spPr>
              <a:xfrm>
                <a:off x="2241019" y="4173453"/>
                <a:ext cx="6177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2"/>
                          </a:solidFill>
                          <a:latin typeface="Cambria Math" panose="02040503050406030204" pitchFamily="18" charset="0"/>
                        </a:rPr>
                        <m:t>𝑥</m:t>
                      </m:r>
                      <m:r>
                        <a:rPr lang="en-US" b="0" i="1" smtClean="0">
                          <a:solidFill>
                            <a:schemeClr val="bg2"/>
                          </a:solidFill>
                          <a:latin typeface="Cambria Math" panose="02040503050406030204" pitchFamily="18" charset="0"/>
                        </a:rPr>
                        <m:t>=0</m:t>
                      </m:r>
                    </m:oMath>
                  </m:oMathPara>
                </a14:m>
                <a:endParaRPr lang="en-US" dirty="0">
                  <a:solidFill>
                    <a:schemeClr val="bg2"/>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2241019" y="4173453"/>
                <a:ext cx="617733" cy="276999"/>
              </a:xfrm>
              <a:prstGeom prst="rect">
                <a:avLst/>
              </a:prstGeom>
              <a:blipFill>
                <a:blip r:embed="rId6"/>
                <a:stretch>
                  <a:fillRect l="-4950" r="-7921" b="-8889"/>
                </a:stretch>
              </a:blipFill>
            </p:spPr>
            <p:txBody>
              <a:bodyPr/>
              <a:lstStyle/>
              <a:p>
                <a:r>
                  <a:rPr lang="en-US">
                    <a:noFill/>
                  </a:rPr>
                  <a:t> </a:t>
                </a:r>
              </a:p>
            </p:txBody>
          </p:sp>
        </mc:Fallback>
      </mc:AlternateContent>
      <p:cxnSp>
        <p:nvCxnSpPr>
          <p:cNvPr id="15" name="Straight Connector 14"/>
          <p:cNvCxnSpPr/>
          <p:nvPr/>
        </p:nvCxnSpPr>
        <p:spPr bwMode="auto">
          <a:xfrm flipH="1">
            <a:off x="2416739" y="3686822"/>
            <a:ext cx="2371285" cy="0"/>
          </a:xfrm>
          <a:prstGeom prst="line">
            <a:avLst/>
          </a:prstGeom>
          <a:solidFill>
            <a:schemeClr val="accent1"/>
          </a:solidFill>
          <a:ln w="9525" cap="flat" cmpd="sng" algn="ctr">
            <a:solidFill>
              <a:schemeClr val="bg2"/>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6" name="TextBox 15"/>
              <p:cNvSpPr txBox="1"/>
              <p:nvPr/>
            </p:nvSpPr>
            <p:spPr>
              <a:xfrm>
                <a:off x="1686388" y="3536154"/>
                <a:ext cx="128753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2"/>
                          </a:solidFill>
                          <a:latin typeface="Cambria Math" panose="02040503050406030204" pitchFamily="18" charset="0"/>
                        </a:rPr>
                        <m:t>𝑥</m:t>
                      </m:r>
                    </m:oMath>
                  </m:oMathPara>
                </a14:m>
                <a:endParaRPr lang="en-US" dirty="0">
                  <a:solidFill>
                    <a:schemeClr val="bg2"/>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1686388" y="3536154"/>
                <a:ext cx="1287534" cy="276999"/>
              </a:xfrm>
              <a:prstGeom prst="rect">
                <a:avLst/>
              </a:prstGeom>
              <a:blipFill>
                <a:blip r:embed="rId7"/>
                <a:stretch>
                  <a:fillRect/>
                </a:stretch>
              </a:blipFill>
            </p:spPr>
            <p:txBody>
              <a:bodyPr/>
              <a:lstStyle/>
              <a:p>
                <a:r>
                  <a:rPr lang="en-US">
                    <a:noFill/>
                  </a:rPr>
                  <a:t> </a:t>
                </a:r>
              </a:p>
            </p:txBody>
          </p:sp>
        </mc:Fallback>
      </mc:AlternateContent>
      <p:sp>
        <p:nvSpPr>
          <p:cNvPr id="17" name="TextBox 16"/>
          <p:cNvSpPr txBox="1"/>
          <p:nvPr/>
        </p:nvSpPr>
        <p:spPr>
          <a:xfrm>
            <a:off x="5076056" y="2173315"/>
            <a:ext cx="3938625" cy="1200329"/>
          </a:xfrm>
          <a:prstGeom prst="rect">
            <a:avLst/>
          </a:prstGeom>
          <a:noFill/>
        </p:spPr>
        <p:txBody>
          <a:bodyPr wrap="square" rtlCol="0">
            <a:spAutoFit/>
          </a:bodyPr>
          <a:lstStyle/>
          <a:p>
            <a:r>
              <a:rPr lang="en-GB" dirty="0"/>
              <a:t>Take care that at equilibrium position, there is a spring force exerted on the block because the spring has been stretched.</a:t>
            </a:r>
            <a:endParaRPr lang="en-US" dirty="0"/>
          </a:p>
        </p:txBody>
      </p:sp>
    </p:spTree>
    <p:extLst>
      <p:ext uri="{BB962C8B-B14F-4D97-AF65-F5344CB8AC3E}">
        <p14:creationId xmlns:p14="http://schemas.microsoft.com/office/powerpoint/2010/main" val="1975828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9C6A9-BC18-4749-BB69-8B9BCC31C31E}"/>
              </a:ext>
            </a:extLst>
          </p:cNvPr>
          <p:cNvSpPr>
            <a:spLocks noGrp="1"/>
          </p:cNvSpPr>
          <p:nvPr>
            <p:ph type="title"/>
          </p:nvPr>
        </p:nvSpPr>
        <p:spPr>
          <a:xfrm>
            <a:off x="914400" y="-169862"/>
            <a:ext cx="8229600" cy="1143000"/>
          </a:xfrm>
        </p:spPr>
        <p:txBody>
          <a:bodyPr/>
          <a:lstStyle/>
          <a:p>
            <a:r>
              <a:rPr lang="en-US" dirty="0"/>
              <a:t>About quick test of Wednesday </a:t>
            </a:r>
          </a:p>
        </p:txBody>
      </p:sp>
      <p:sp>
        <p:nvSpPr>
          <p:cNvPr id="3" name="Content Placeholder 2">
            <a:extLst>
              <a:ext uri="{FF2B5EF4-FFF2-40B4-BE49-F238E27FC236}">
                <a16:creationId xmlns:a16="http://schemas.microsoft.com/office/drawing/2014/main" id="{2D57B633-1D57-4C07-8FDE-65DA423237C8}"/>
              </a:ext>
            </a:extLst>
          </p:cNvPr>
          <p:cNvSpPr>
            <a:spLocks noGrp="1"/>
          </p:cNvSpPr>
          <p:nvPr>
            <p:ph idx="1"/>
          </p:nvPr>
        </p:nvSpPr>
        <p:spPr>
          <a:xfrm>
            <a:off x="457200" y="973138"/>
            <a:ext cx="8229600" cy="4525963"/>
          </a:xfrm>
        </p:spPr>
        <p:txBody>
          <a:bodyPr/>
          <a:lstStyle/>
          <a:p>
            <a:r>
              <a:rPr lang="en-US" sz="2800" dirty="0"/>
              <a:t>Duration of the quick test: 45 minutes </a:t>
            </a:r>
          </a:p>
          <a:p>
            <a:pPr algn="just"/>
            <a:endParaRPr lang="en-US" sz="2800" dirty="0"/>
          </a:p>
          <a:p>
            <a:pPr algn="just"/>
            <a:r>
              <a:rPr lang="en-US" sz="2800" dirty="0"/>
              <a:t>Rules: same than for examination:</a:t>
            </a:r>
          </a:p>
          <a:p>
            <a:pPr lvl="1" algn="just"/>
            <a:r>
              <a:rPr lang="en-US" sz="2400" dirty="0"/>
              <a:t>Chinese-English dictionary allowed</a:t>
            </a:r>
          </a:p>
          <a:p>
            <a:pPr lvl="1" algn="just"/>
            <a:r>
              <a:rPr lang="en-US" sz="2400" dirty="0"/>
              <a:t>Calculator without memory allowed (you could have forgotten to buy one, or you could forgot to take it at the test, in that case, you try to calculate the result by yourself)</a:t>
            </a:r>
          </a:p>
          <a:p>
            <a:pPr lvl="1" algn="just"/>
            <a:r>
              <a:rPr lang="en-US" sz="2400" dirty="0"/>
              <a:t>Phones and calculators with memory </a:t>
            </a:r>
            <a:r>
              <a:rPr lang="en-US" sz="2400" b="1" dirty="0"/>
              <a:t>not allowed </a:t>
            </a:r>
          </a:p>
          <a:p>
            <a:pPr lvl="1" algn="just"/>
            <a:r>
              <a:rPr lang="en-US" sz="2400" dirty="0"/>
              <a:t>You have to remember the equations needed to solve the exercises (I say you in classroom what are the important equations to remember).</a:t>
            </a:r>
          </a:p>
          <a:p>
            <a:pPr marL="0" indent="0">
              <a:buNone/>
            </a:pPr>
            <a:r>
              <a:rPr lang="en-US" sz="2800" dirty="0"/>
              <a:t>	</a:t>
            </a:r>
          </a:p>
        </p:txBody>
      </p:sp>
      <p:sp>
        <p:nvSpPr>
          <p:cNvPr id="4" name="Slide Number Placeholder 3">
            <a:extLst>
              <a:ext uri="{FF2B5EF4-FFF2-40B4-BE49-F238E27FC236}">
                <a16:creationId xmlns:a16="http://schemas.microsoft.com/office/drawing/2014/main" id="{235E434D-A936-485D-9F73-B4165CEFEFB5}"/>
              </a:ext>
            </a:extLst>
          </p:cNvPr>
          <p:cNvSpPr>
            <a:spLocks noGrp="1"/>
          </p:cNvSpPr>
          <p:nvPr>
            <p:ph type="sldNum" sz="quarter" idx="10"/>
          </p:nvPr>
        </p:nvSpPr>
        <p:spPr/>
        <p:txBody>
          <a:bodyPr/>
          <a:lstStyle/>
          <a:p>
            <a:fld id="{41A7B2A6-4997-4D6A-A223-B65D77C6B4A9}" type="slidenum">
              <a:rPr lang="en-US" altLang="zh-CN" smtClean="0"/>
              <a:pPr/>
              <a:t>3</a:t>
            </a:fld>
            <a:endParaRPr lang="en-US" altLang="zh-CN"/>
          </a:p>
        </p:txBody>
      </p:sp>
    </p:spTree>
    <p:extLst>
      <p:ext uri="{BB962C8B-B14F-4D97-AF65-F5344CB8AC3E}">
        <p14:creationId xmlns:p14="http://schemas.microsoft.com/office/powerpoint/2010/main" val="2025293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7875"/>
            <a:ext cx="8229600" cy="1143000"/>
          </a:xfrm>
        </p:spPr>
        <p:txBody>
          <a:bodyPr/>
          <a:lstStyle/>
          <a:p>
            <a:r>
              <a:rPr lang="en-GB" dirty="0"/>
              <a:t>Ex: A vertical spring-mass system (friction ignored)</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30</a:t>
            </a:fld>
            <a:endParaRPr lang="en-US" altLang="zh-CN"/>
          </a:p>
        </p:txBody>
      </p:sp>
      <p:pic>
        <p:nvPicPr>
          <p:cNvPr id="7" name="Picture 6"/>
          <p:cNvPicPr>
            <a:picLocks noChangeAspect="1"/>
          </p:cNvPicPr>
          <p:nvPr/>
        </p:nvPicPr>
        <p:blipFill>
          <a:blip r:embed="rId2"/>
          <a:stretch>
            <a:fillRect/>
          </a:stretch>
        </p:blipFill>
        <p:spPr>
          <a:xfrm>
            <a:off x="1606020" y="1588571"/>
            <a:ext cx="1012349" cy="3462527"/>
          </a:xfrm>
          <a:prstGeom prst="rect">
            <a:avLst/>
          </a:prstGeom>
        </p:spPr>
      </p:pic>
      <p:cxnSp>
        <p:nvCxnSpPr>
          <p:cNvPr id="8" name="Straight Arrow Connector 7"/>
          <p:cNvCxnSpPr/>
          <p:nvPr/>
        </p:nvCxnSpPr>
        <p:spPr bwMode="auto">
          <a:xfrm>
            <a:off x="1248283" y="1764268"/>
            <a:ext cx="0" cy="1347217"/>
          </a:xfrm>
          <a:prstGeom prst="straightConnector1">
            <a:avLst/>
          </a:prstGeom>
          <a:solidFill>
            <a:schemeClr val="accent1"/>
          </a:solidFill>
          <a:ln w="9525" cap="flat" cmpd="sng" algn="ctr">
            <a:solidFill>
              <a:srgbClr val="FF000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9" name="TextBox 8"/>
              <p:cNvSpPr txBox="1"/>
              <p:nvPr/>
            </p:nvSpPr>
            <p:spPr>
              <a:xfrm flipH="1">
                <a:off x="401540" y="2222432"/>
                <a:ext cx="137217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rgbClr val="FF0000"/>
                          </a:solidFill>
                          <a:latin typeface="Cambria Math" panose="02040503050406030204" pitchFamily="18" charset="0"/>
                        </a:rPr>
                        <m:t>𝑙</m:t>
                      </m:r>
                    </m:oMath>
                  </m:oMathPara>
                </a14:m>
                <a:endParaRPr lang="en-US" sz="2800" dirty="0">
                  <a:solidFill>
                    <a:srgbClr val="FF0000"/>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flipH="1">
                <a:off x="401540" y="2222432"/>
                <a:ext cx="1372172" cy="430887"/>
              </a:xfrm>
              <a:prstGeom prst="rect">
                <a:avLst/>
              </a:prstGeom>
              <a:blipFill>
                <a:blip r:embed="rId3"/>
                <a:stretch>
                  <a:fillRect/>
                </a:stretch>
              </a:blipFill>
            </p:spPr>
            <p:txBody>
              <a:bodyPr/>
              <a:lstStyle/>
              <a:p>
                <a:r>
                  <a:rPr lang="en-US">
                    <a:noFill/>
                  </a:rPr>
                  <a:t> </a:t>
                </a:r>
              </a:p>
            </p:txBody>
          </p:sp>
        </mc:Fallback>
      </mc:AlternateContent>
      <p:cxnSp>
        <p:nvCxnSpPr>
          <p:cNvPr id="10" name="Straight Arrow Connector 9"/>
          <p:cNvCxnSpPr/>
          <p:nvPr/>
        </p:nvCxnSpPr>
        <p:spPr bwMode="auto">
          <a:xfrm>
            <a:off x="1248283" y="3111485"/>
            <a:ext cx="0" cy="1211092"/>
          </a:xfrm>
          <a:prstGeom prst="straightConnector1">
            <a:avLst/>
          </a:prstGeom>
          <a:solidFill>
            <a:schemeClr val="accent1"/>
          </a:solidFill>
          <a:ln w="9525" cap="flat" cmpd="sng" algn="ctr">
            <a:solidFill>
              <a:srgbClr val="FF000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1" name="TextBox 10"/>
              <p:cNvSpPr txBox="1"/>
              <p:nvPr/>
            </p:nvSpPr>
            <p:spPr>
              <a:xfrm>
                <a:off x="884869" y="3506524"/>
                <a:ext cx="27501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rgbClr val="FF0000"/>
                          </a:solidFill>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𝑙</m:t>
                      </m:r>
                    </m:oMath>
                  </m:oMathPara>
                </a14:m>
                <a:endParaRPr lang="en-US" dirty="0">
                  <a:solidFill>
                    <a:srgbClr val="FF000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884869" y="3506524"/>
                <a:ext cx="275012" cy="276999"/>
              </a:xfrm>
              <a:prstGeom prst="rect">
                <a:avLst/>
              </a:prstGeom>
              <a:blipFill>
                <a:blip r:embed="rId4"/>
                <a:stretch>
                  <a:fillRect l="-17778" r="-20000" b="-8696"/>
                </a:stretch>
              </a:blipFill>
            </p:spPr>
            <p:txBody>
              <a:bodyPr/>
              <a:lstStyle/>
              <a:p>
                <a:r>
                  <a:rPr lang="en-US">
                    <a:noFill/>
                  </a:rPr>
                  <a:t> </a:t>
                </a:r>
              </a:p>
            </p:txBody>
          </p:sp>
        </mc:Fallback>
      </mc:AlternateContent>
      <p:cxnSp>
        <p:nvCxnSpPr>
          <p:cNvPr id="12" name="Straight Arrow Connector 11"/>
          <p:cNvCxnSpPr/>
          <p:nvPr/>
        </p:nvCxnSpPr>
        <p:spPr bwMode="auto">
          <a:xfrm flipV="1">
            <a:off x="2021012" y="1484784"/>
            <a:ext cx="0" cy="2837793"/>
          </a:xfrm>
          <a:prstGeom prst="straightConnector1">
            <a:avLst/>
          </a:prstGeom>
          <a:solidFill>
            <a:schemeClr val="accent1"/>
          </a:solidFill>
          <a:ln w="9525" cap="flat" cmpd="sng" algn="ctr">
            <a:solidFill>
              <a:schemeClr val="bg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a:off x="1087626" y="4322577"/>
            <a:ext cx="1744833" cy="0"/>
          </a:xfrm>
          <a:prstGeom prst="line">
            <a:avLst/>
          </a:prstGeom>
          <a:solidFill>
            <a:schemeClr val="accent1"/>
          </a:solidFill>
          <a:ln w="9525"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4" name="TextBox 13"/>
              <p:cNvSpPr txBox="1"/>
              <p:nvPr/>
            </p:nvSpPr>
            <p:spPr>
              <a:xfrm>
                <a:off x="446111" y="4173453"/>
                <a:ext cx="6177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2"/>
                          </a:solidFill>
                          <a:latin typeface="Cambria Math" panose="02040503050406030204" pitchFamily="18" charset="0"/>
                        </a:rPr>
                        <m:t>𝑥</m:t>
                      </m:r>
                      <m:r>
                        <a:rPr lang="en-US" b="0" i="1" smtClean="0">
                          <a:solidFill>
                            <a:schemeClr val="bg2"/>
                          </a:solidFill>
                          <a:latin typeface="Cambria Math" panose="02040503050406030204" pitchFamily="18" charset="0"/>
                        </a:rPr>
                        <m:t>=0</m:t>
                      </m:r>
                    </m:oMath>
                  </m:oMathPara>
                </a14:m>
                <a:endParaRPr lang="en-US" dirty="0">
                  <a:solidFill>
                    <a:schemeClr val="bg2"/>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446111" y="4173453"/>
                <a:ext cx="617733" cy="276999"/>
              </a:xfrm>
              <a:prstGeom prst="rect">
                <a:avLst/>
              </a:prstGeom>
              <a:blipFill>
                <a:blip r:embed="rId5"/>
                <a:stretch>
                  <a:fillRect l="-4902" r="-7843" b="-8889"/>
                </a:stretch>
              </a:blipFill>
            </p:spPr>
            <p:txBody>
              <a:bodyPr/>
              <a:lstStyle/>
              <a:p>
                <a:r>
                  <a:rPr lang="en-US">
                    <a:noFill/>
                  </a:rPr>
                  <a:t> </a:t>
                </a:r>
              </a:p>
            </p:txBody>
          </p:sp>
        </mc:Fallback>
      </mc:AlternateContent>
      <p:cxnSp>
        <p:nvCxnSpPr>
          <p:cNvPr id="15" name="Straight Connector 14"/>
          <p:cNvCxnSpPr/>
          <p:nvPr/>
        </p:nvCxnSpPr>
        <p:spPr bwMode="auto">
          <a:xfrm flipH="1">
            <a:off x="621831" y="3686822"/>
            <a:ext cx="2371285" cy="0"/>
          </a:xfrm>
          <a:prstGeom prst="line">
            <a:avLst/>
          </a:prstGeom>
          <a:solidFill>
            <a:schemeClr val="accent1"/>
          </a:solidFill>
          <a:ln w="9525" cap="flat" cmpd="sng" algn="ctr">
            <a:solidFill>
              <a:schemeClr val="bg2"/>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6" name="TextBox 15"/>
              <p:cNvSpPr txBox="1"/>
              <p:nvPr/>
            </p:nvSpPr>
            <p:spPr>
              <a:xfrm>
                <a:off x="-108520" y="3536154"/>
                <a:ext cx="128753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2"/>
                          </a:solidFill>
                          <a:latin typeface="Cambria Math" panose="02040503050406030204" pitchFamily="18" charset="0"/>
                        </a:rPr>
                        <m:t>𝑥</m:t>
                      </m:r>
                    </m:oMath>
                  </m:oMathPara>
                </a14:m>
                <a:endParaRPr lang="en-US" dirty="0">
                  <a:solidFill>
                    <a:schemeClr val="bg2"/>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108520" y="3536154"/>
                <a:ext cx="1287534" cy="276999"/>
              </a:xfrm>
              <a:prstGeom prst="rect">
                <a:avLst/>
              </a:prstGeom>
              <a:blipFill>
                <a:blip r:embed="rId6"/>
                <a:stretch>
                  <a:fillRect/>
                </a:stretch>
              </a:blipFill>
            </p:spPr>
            <p:txBody>
              <a:bodyPr/>
              <a:lstStyle/>
              <a:p>
                <a:r>
                  <a:rPr lang="en-US">
                    <a:noFill/>
                  </a:rPr>
                  <a:t> </a:t>
                </a:r>
              </a:p>
            </p:txBody>
          </p:sp>
        </mc:Fallback>
      </mc:AlternateContent>
      <p:sp>
        <p:nvSpPr>
          <p:cNvPr id="17" name="TextBox 16"/>
          <p:cNvSpPr txBox="1"/>
          <p:nvPr/>
        </p:nvSpPr>
        <p:spPr>
          <a:xfrm>
            <a:off x="3480991" y="2780928"/>
            <a:ext cx="3985578" cy="461665"/>
          </a:xfrm>
          <a:prstGeom prst="rect">
            <a:avLst/>
          </a:prstGeom>
          <a:noFill/>
        </p:spPr>
        <p:txBody>
          <a:bodyPr wrap="none" rtlCol="0">
            <a:spAutoFit/>
          </a:bodyPr>
          <a:lstStyle/>
          <a:p>
            <a:r>
              <a:rPr lang="en-US" sz="2400" dirty="0"/>
              <a:t>Using the Newton’s second law:</a:t>
            </a:r>
          </a:p>
        </p:txBody>
      </p:sp>
      <mc:AlternateContent xmlns:mc="http://schemas.openxmlformats.org/markup-compatibility/2006" xmlns:a14="http://schemas.microsoft.com/office/drawing/2010/main">
        <mc:Choice Requires="a14">
          <p:sp>
            <p:nvSpPr>
              <p:cNvPr id="18" name="TextBox 17"/>
              <p:cNvSpPr txBox="1"/>
              <p:nvPr/>
            </p:nvSpPr>
            <p:spPr>
              <a:xfrm>
                <a:off x="3480991" y="3455059"/>
                <a:ext cx="2736775" cy="553998"/>
              </a:xfrm>
              <a:prstGeom prst="rect">
                <a:avLst/>
              </a:prstGeom>
              <a:noFill/>
            </p:spPr>
            <p:txBody>
              <a:bodyPr wrap="none" lIns="0" tIns="0" rIns="0" bIns="0" rtlCol="0">
                <a:spAutoFit/>
              </a:bodyPr>
              <a:lstStyle/>
              <a:p>
                <a14:m>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𝑚𝑎</m:t>
                        </m:r>
                      </m:e>
                      <m:sub>
                        <m:r>
                          <a:rPr lang="en-US" sz="3600" b="0" i="1" smtClean="0">
                            <a:latin typeface="Cambria Math" panose="02040503050406030204" pitchFamily="18" charset="0"/>
                          </a:rPr>
                          <m:t>𝑥</m:t>
                        </m:r>
                      </m:sub>
                    </m:sSub>
                    <m:r>
                      <a:rPr lang="en-US" sz="3600" b="0" i="1" smtClean="0">
                        <a:latin typeface="Cambria Math" panose="02040503050406030204" pitchFamily="18" charset="0"/>
                      </a:rPr>
                      <m:t>=</m:t>
                    </m:r>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𝐹</m:t>
                        </m:r>
                      </m:e>
                      <m:sub>
                        <m:r>
                          <a:rPr lang="en-US" sz="3600" b="0" i="1" smtClean="0">
                            <a:latin typeface="Cambria Math" panose="02040503050406030204" pitchFamily="18" charset="0"/>
                          </a:rPr>
                          <m:t>𝑥</m:t>
                        </m:r>
                      </m:sub>
                    </m:sSub>
                  </m:oMath>
                </a14:m>
                <a:r>
                  <a:rPr lang="en-US" sz="3600" dirty="0"/>
                  <a:t>+</a:t>
                </a:r>
                <a14:m>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𝑤</m:t>
                        </m:r>
                      </m:e>
                      <m:sub>
                        <m:r>
                          <a:rPr lang="en-US" sz="3600" b="0" i="1" smtClean="0">
                            <a:latin typeface="Cambria Math" panose="02040503050406030204" pitchFamily="18" charset="0"/>
                          </a:rPr>
                          <m:t>𝑥</m:t>
                        </m:r>
                      </m:sub>
                    </m:sSub>
                  </m:oMath>
                </a14:m>
                <a:endParaRPr lang="en-US" sz="3600" dirty="0"/>
              </a:p>
            </p:txBody>
          </p:sp>
        </mc:Choice>
        <mc:Fallback xmlns="">
          <p:sp>
            <p:nvSpPr>
              <p:cNvPr id="18" name="TextBox 17"/>
              <p:cNvSpPr txBox="1">
                <a:spLocks noRot="1" noChangeAspect="1" noMove="1" noResize="1" noEditPoints="1" noAdjustHandles="1" noChangeArrowheads="1" noChangeShapeType="1" noTextEdit="1"/>
              </p:cNvSpPr>
              <p:nvPr/>
            </p:nvSpPr>
            <p:spPr>
              <a:xfrm>
                <a:off x="3480991" y="3455059"/>
                <a:ext cx="2736775" cy="553998"/>
              </a:xfrm>
              <a:prstGeom prst="rect">
                <a:avLst/>
              </a:prstGeom>
              <a:blipFill>
                <a:blip r:embed="rId7"/>
                <a:stretch>
                  <a:fillRect t="-26374" b="-472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373168" y="4732109"/>
                <a:ext cx="2801088" cy="646331"/>
              </a:xfrm>
              <a:prstGeom prst="rect">
                <a:avLst/>
              </a:prstGeom>
              <a:noFill/>
            </p:spPr>
            <p:txBody>
              <a:bodyPr wrap="square" rtlCol="0">
                <a:spAutoFit/>
              </a:bodyPr>
              <a:lstStyle/>
              <a:p>
                <a:r>
                  <a:rPr lang="en-US" sz="1200" dirty="0"/>
                  <a:t>The block is set above or bellow its equilibrium position (the spring length is </a:t>
                </a:r>
                <a14:m>
                  <m:oMath xmlns:m="http://schemas.openxmlformats.org/officeDocument/2006/math">
                    <m:r>
                      <a:rPr lang="en-US" sz="1200" b="0" i="1" smtClean="0">
                        <a:latin typeface="Cambria Math" panose="02040503050406030204" pitchFamily="18" charset="0"/>
                      </a:rPr>
                      <m:t>𝑙</m:t>
                    </m:r>
                    <m:r>
                      <a:rPr lang="en-US" sz="1200" b="0" i="1" smtClean="0">
                        <a:latin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𝑙</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𝑥</m:t>
                    </m:r>
                  </m:oMath>
                </a14:m>
                <a:r>
                  <a:rPr lang="en-US" sz="1200" dirty="0"/>
                  <a:t>)</a:t>
                </a:r>
              </a:p>
            </p:txBody>
          </p:sp>
        </mc:Choice>
        <mc:Fallback xmlns="">
          <p:sp>
            <p:nvSpPr>
              <p:cNvPr id="19" name="TextBox 18"/>
              <p:cNvSpPr txBox="1">
                <a:spLocks noRot="1" noChangeAspect="1" noMove="1" noResize="1" noEditPoints="1" noAdjustHandles="1" noChangeArrowheads="1" noChangeShapeType="1" noTextEdit="1"/>
              </p:cNvSpPr>
              <p:nvPr/>
            </p:nvSpPr>
            <p:spPr>
              <a:xfrm>
                <a:off x="373168" y="4732109"/>
                <a:ext cx="2801088" cy="646331"/>
              </a:xfrm>
              <a:prstGeom prst="rect">
                <a:avLst/>
              </a:prstGeom>
              <a:blipFill>
                <a:blip r:embed="rId8"/>
                <a:stretch>
                  <a:fillRect b="-66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3348655" y="4210953"/>
                <a:ext cx="4894097"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𝑚𝑎</m:t>
                          </m:r>
                        </m:e>
                        <m:sub>
                          <m:r>
                            <a:rPr lang="en-US" sz="3600" b="0" i="1" smtClean="0">
                              <a:latin typeface="Cambria Math" panose="02040503050406030204" pitchFamily="18" charset="0"/>
                            </a:rPr>
                            <m:t>𝑥</m:t>
                          </m:r>
                        </m:sub>
                      </m:sSub>
                      <m:r>
                        <a:rPr lang="en-US" sz="3600" b="0" i="1" smtClean="0">
                          <a:latin typeface="Cambria Math" panose="02040503050406030204" pitchFamily="18" charset="0"/>
                        </a:rPr>
                        <m:t>=</m:t>
                      </m:r>
                      <m:r>
                        <a:rPr lang="en-US" sz="3600" b="0" i="1" smtClean="0">
                          <a:latin typeface="Cambria Math" panose="02040503050406030204" pitchFamily="18" charset="0"/>
                        </a:rPr>
                        <m:t>𝑘</m:t>
                      </m:r>
                      <m:d>
                        <m:dPr>
                          <m:ctrlPr>
                            <a:rPr lang="en-US" sz="3600" b="0" i="1" smtClean="0">
                              <a:latin typeface="Cambria Math" panose="02040503050406030204" pitchFamily="18" charset="0"/>
                            </a:rPr>
                          </m:ctrlPr>
                        </m:dPr>
                        <m:e>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𝑙</m:t>
                          </m:r>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𝑥</m:t>
                          </m:r>
                        </m:e>
                      </m:d>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𝑚𝑔</m:t>
                      </m:r>
                    </m:oMath>
                  </m:oMathPara>
                </a14:m>
                <a:endParaRPr lang="en-US" sz="3600" dirty="0"/>
              </a:p>
            </p:txBody>
          </p:sp>
        </mc:Choice>
        <mc:Fallback xmlns="">
          <p:sp>
            <p:nvSpPr>
              <p:cNvPr id="20" name="Rectangle 19"/>
              <p:cNvSpPr>
                <a:spLocks noRot="1" noChangeAspect="1" noMove="1" noResize="1" noEditPoints="1" noAdjustHandles="1" noChangeArrowheads="1" noChangeShapeType="1" noTextEdit="1"/>
              </p:cNvSpPr>
              <p:nvPr/>
            </p:nvSpPr>
            <p:spPr>
              <a:xfrm>
                <a:off x="3348655" y="4210953"/>
                <a:ext cx="4894097" cy="646331"/>
              </a:xfrm>
              <a:prstGeom prst="rect">
                <a:avLst/>
              </a:prstGeom>
              <a:blipFill>
                <a:blip r:embed="rId9"/>
                <a:stretch>
                  <a:fillRect/>
                </a:stretch>
              </a:blipFill>
            </p:spPr>
            <p:txBody>
              <a:bodyPr/>
              <a:lstStyle/>
              <a:p>
                <a:r>
                  <a:rPr lang="en-US">
                    <a:noFill/>
                  </a:rPr>
                  <a:t> </a:t>
                </a:r>
              </a:p>
            </p:txBody>
          </p:sp>
        </mc:Fallback>
      </mc:AlternateContent>
      <p:cxnSp>
        <p:nvCxnSpPr>
          <p:cNvPr id="22" name="Straight Arrow Connector 21"/>
          <p:cNvCxnSpPr/>
          <p:nvPr/>
        </p:nvCxnSpPr>
        <p:spPr bwMode="auto">
          <a:xfrm flipV="1">
            <a:off x="4057055" y="4939543"/>
            <a:ext cx="0" cy="59022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TextBox 22"/>
          <p:cNvSpPr txBox="1"/>
          <p:nvPr/>
        </p:nvSpPr>
        <p:spPr>
          <a:xfrm flipH="1">
            <a:off x="3034636" y="5437616"/>
            <a:ext cx="3133448" cy="369332"/>
          </a:xfrm>
          <a:prstGeom prst="rect">
            <a:avLst/>
          </a:prstGeom>
          <a:noFill/>
        </p:spPr>
        <p:txBody>
          <a:bodyPr wrap="square" rtlCol="0">
            <a:spAutoFit/>
          </a:bodyPr>
          <a:lstStyle/>
          <a:p>
            <a:r>
              <a:rPr lang="en-US" dirty="0"/>
              <a:t>x-component of the acceleration</a:t>
            </a:r>
          </a:p>
        </p:txBody>
      </p:sp>
      <mc:AlternateContent xmlns:mc="http://schemas.openxmlformats.org/markup-compatibility/2006" xmlns:a14="http://schemas.microsoft.com/office/drawing/2010/main">
        <mc:Choice Requires="a14">
          <p:sp>
            <p:nvSpPr>
              <p:cNvPr id="24" name="Content Placeholder 2"/>
              <p:cNvSpPr>
                <a:spLocks noGrp="1"/>
              </p:cNvSpPr>
              <p:nvPr>
                <p:ph idx="1"/>
              </p:nvPr>
            </p:nvSpPr>
            <p:spPr>
              <a:xfrm>
                <a:off x="3240416" y="1454049"/>
                <a:ext cx="5446384" cy="1124983"/>
              </a:xfrm>
            </p:spPr>
            <p:txBody>
              <a:bodyPr/>
              <a:lstStyle/>
              <a:p>
                <a:pPr marL="0" indent="0">
                  <a:buNone/>
                </a:pPr>
                <a:r>
                  <a:rPr lang="en-US" sz="1600" dirty="0"/>
                  <a:t>Forces exerted on the block we set above or bellow its equilibrium position (x-component):</a:t>
                </a:r>
              </a:p>
              <a:p>
                <a:pPr marL="457200" lvl="1" indent="0">
                  <a:buNone/>
                </a:pPr>
                <a:r>
                  <a:rPr lang="en-US" sz="1400" dirty="0"/>
                  <a:t>Weight: </a:t>
                </a:r>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𝑥</m:t>
                        </m:r>
                      </m:sub>
                    </m:sSub>
                    <m:r>
                      <a:rPr lang="en-US" sz="1400" b="0" i="1" smtClean="0">
                        <a:latin typeface="Cambria Math" panose="02040503050406030204" pitchFamily="18" charset="0"/>
                      </a:rPr>
                      <m:t>=−</m:t>
                    </m:r>
                    <m:r>
                      <a:rPr lang="en-US" sz="1400" b="0" i="1" smtClean="0">
                        <a:latin typeface="Cambria Math" panose="02040503050406030204" pitchFamily="18" charset="0"/>
                      </a:rPr>
                      <m:t>𝑚𝑔</m:t>
                    </m:r>
                  </m:oMath>
                </a14:m>
                <a:endParaRPr lang="en-US" sz="1400" dirty="0"/>
              </a:p>
              <a:p>
                <a:pPr marL="457200" lvl="1" indent="0">
                  <a:buNone/>
                </a:pPr>
                <a:r>
                  <a:rPr lang="en-US" sz="1400" dirty="0"/>
                  <a:t>Spring force: </a:t>
                </a:r>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𝐹</m:t>
                        </m:r>
                      </m:e>
                      <m:sub>
                        <m:r>
                          <a:rPr lang="en-US" sz="1400" b="0" i="1" smtClean="0">
                            <a:latin typeface="Cambria Math" panose="02040503050406030204" pitchFamily="18" charset="0"/>
                          </a:rPr>
                          <m:t>𝑥</m:t>
                        </m:r>
                      </m:sub>
                    </m:sSub>
                    <m:r>
                      <a:rPr lang="en-US" sz="1400" b="0" i="1" smtClean="0">
                        <a:latin typeface="Cambria Math" panose="02040503050406030204" pitchFamily="18" charset="0"/>
                      </a:rPr>
                      <m:t>=</m:t>
                    </m:r>
                    <m:r>
                      <a:rPr lang="en-US" sz="1400" b="0" i="1" smtClean="0">
                        <a:latin typeface="Cambria Math" panose="02040503050406030204" pitchFamily="18" charset="0"/>
                      </a:rPr>
                      <m:t>𝑘</m:t>
                    </m:r>
                    <m:d>
                      <m:dPr>
                        <m:ctrlPr>
                          <a:rPr lang="en-US" sz="1400" b="0" i="1" smtClean="0">
                            <a:latin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𝑙</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𝑥</m:t>
                        </m:r>
                      </m:e>
                    </m:d>
                  </m:oMath>
                </a14:m>
                <a:endParaRPr lang="en-US" sz="1400" dirty="0"/>
              </a:p>
            </p:txBody>
          </p:sp>
        </mc:Choice>
        <mc:Fallback xmlns="">
          <p:sp>
            <p:nvSpPr>
              <p:cNvPr id="24" name="Content Placeholder 2"/>
              <p:cNvSpPr>
                <a:spLocks noGrp="1" noRot="1" noChangeAspect="1" noMove="1" noResize="1" noEditPoints="1" noAdjustHandles="1" noChangeArrowheads="1" noChangeShapeType="1" noTextEdit="1"/>
              </p:cNvSpPr>
              <p:nvPr>
                <p:ph idx="1"/>
              </p:nvPr>
            </p:nvSpPr>
            <p:spPr>
              <a:xfrm>
                <a:off x="3240416" y="1454049"/>
                <a:ext cx="5446384" cy="1124983"/>
              </a:xfrm>
              <a:blipFill>
                <a:blip r:embed="rId10"/>
                <a:stretch>
                  <a:fillRect l="-672" t="-1630" b="-2717"/>
                </a:stretch>
              </a:blipFill>
            </p:spPr>
            <p:txBody>
              <a:bodyPr/>
              <a:lstStyle/>
              <a:p>
                <a:r>
                  <a:rPr lang="en-US">
                    <a:noFill/>
                  </a:rPr>
                  <a:t> </a:t>
                </a:r>
              </a:p>
            </p:txBody>
          </p:sp>
        </mc:Fallback>
      </mc:AlternateContent>
    </p:spTree>
    <p:extLst>
      <p:ext uri="{BB962C8B-B14F-4D97-AF65-F5344CB8AC3E}">
        <p14:creationId xmlns:p14="http://schemas.microsoft.com/office/powerpoint/2010/main" val="684908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0" grpId="0"/>
      <p:bldP spid="2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7875"/>
            <a:ext cx="8229600" cy="1143000"/>
          </a:xfrm>
        </p:spPr>
        <p:txBody>
          <a:bodyPr/>
          <a:lstStyle/>
          <a:p>
            <a:r>
              <a:rPr lang="en-GB" dirty="0"/>
              <a:t>Ex: A vertical spring-mass system (friction ignored)</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31</a:t>
            </a:fld>
            <a:endParaRPr lang="en-US" altLang="zh-CN"/>
          </a:p>
        </p:txBody>
      </p:sp>
      <p:pic>
        <p:nvPicPr>
          <p:cNvPr id="7" name="Picture 6"/>
          <p:cNvPicPr>
            <a:picLocks noChangeAspect="1"/>
          </p:cNvPicPr>
          <p:nvPr/>
        </p:nvPicPr>
        <p:blipFill>
          <a:blip r:embed="rId2"/>
          <a:stretch>
            <a:fillRect/>
          </a:stretch>
        </p:blipFill>
        <p:spPr>
          <a:xfrm>
            <a:off x="1606020" y="1588571"/>
            <a:ext cx="1012349" cy="3462527"/>
          </a:xfrm>
          <a:prstGeom prst="rect">
            <a:avLst/>
          </a:prstGeom>
        </p:spPr>
      </p:pic>
      <p:cxnSp>
        <p:nvCxnSpPr>
          <p:cNvPr id="8" name="Straight Arrow Connector 7"/>
          <p:cNvCxnSpPr/>
          <p:nvPr/>
        </p:nvCxnSpPr>
        <p:spPr bwMode="auto">
          <a:xfrm>
            <a:off x="1248283" y="1764268"/>
            <a:ext cx="0" cy="1347217"/>
          </a:xfrm>
          <a:prstGeom prst="straightConnector1">
            <a:avLst/>
          </a:prstGeom>
          <a:solidFill>
            <a:schemeClr val="accent1"/>
          </a:solidFill>
          <a:ln w="9525" cap="flat" cmpd="sng" algn="ctr">
            <a:solidFill>
              <a:srgbClr val="FF000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9" name="TextBox 8"/>
              <p:cNvSpPr txBox="1"/>
              <p:nvPr/>
            </p:nvSpPr>
            <p:spPr>
              <a:xfrm flipH="1">
                <a:off x="401540" y="2222432"/>
                <a:ext cx="137217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rgbClr val="FF0000"/>
                          </a:solidFill>
                          <a:latin typeface="Cambria Math" panose="02040503050406030204" pitchFamily="18" charset="0"/>
                        </a:rPr>
                        <m:t>𝑙</m:t>
                      </m:r>
                    </m:oMath>
                  </m:oMathPara>
                </a14:m>
                <a:endParaRPr lang="en-US" sz="2800" dirty="0">
                  <a:solidFill>
                    <a:srgbClr val="FF0000"/>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flipH="1">
                <a:off x="401540" y="2222432"/>
                <a:ext cx="1372172" cy="430887"/>
              </a:xfrm>
              <a:prstGeom prst="rect">
                <a:avLst/>
              </a:prstGeom>
              <a:blipFill>
                <a:blip r:embed="rId3"/>
                <a:stretch>
                  <a:fillRect/>
                </a:stretch>
              </a:blipFill>
            </p:spPr>
            <p:txBody>
              <a:bodyPr/>
              <a:lstStyle/>
              <a:p>
                <a:r>
                  <a:rPr lang="en-US">
                    <a:noFill/>
                  </a:rPr>
                  <a:t> </a:t>
                </a:r>
              </a:p>
            </p:txBody>
          </p:sp>
        </mc:Fallback>
      </mc:AlternateContent>
      <p:cxnSp>
        <p:nvCxnSpPr>
          <p:cNvPr id="10" name="Straight Arrow Connector 9"/>
          <p:cNvCxnSpPr/>
          <p:nvPr/>
        </p:nvCxnSpPr>
        <p:spPr bwMode="auto">
          <a:xfrm>
            <a:off x="1248283" y="3111485"/>
            <a:ext cx="0" cy="1211092"/>
          </a:xfrm>
          <a:prstGeom prst="straightConnector1">
            <a:avLst/>
          </a:prstGeom>
          <a:solidFill>
            <a:schemeClr val="accent1"/>
          </a:solidFill>
          <a:ln w="9525" cap="flat" cmpd="sng" algn="ctr">
            <a:solidFill>
              <a:srgbClr val="FF000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1" name="TextBox 10"/>
              <p:cNvSpPr txBox="1"/>
              <p:nvPr/>
            </p:nvSpPr>
            <p:spPr>
              <a:xfrm>
                <a:off x="884869" y="3506524"/>
                <a:ext cx="27501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rgbClr val="FF0000"/>
                          </a:solidFill>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𝑙</m:t>
                      </m:r>
                    </m:oMath>
                  </m:oMathPara>
                </a14:m>
                <a:endParaRPr lang="en-US" dirty="0">
                  <a:solidFill>
                    <a:srgbClr val="FF000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884869" y="3506524"/>
                <a:ext cx="275012" cy="276999"/>
              </a:xfrm>
              <a:prstGeom prst="rect">
                <a:avLst/>
              </a:prstGeom>
              <a:blipFill>
                <a:blip r:embed="rId4"/>
                <a:stretch>
                  <a:fillRect l="-17778" r="-20000" b="-8696"/>
                </a:stretch>
              </a:blipFill>
            </p:spPr>
            <p:txBody>
              <a:bodyPr/>
              <a:lstStyle/>
              <a:p>
                <a:r>
                  <a:rPr lang="en-US">
                    <a:noFill/>
                  </a:rPr>
                  <a:t> </a:t>
                </a:r>
              </a:p>
            </p:txBody>
          </p:sp>
        </mc:Fallback>
      </mc:AlternateContent>
      <p:cxnSp>
        <p:nvCxnSpPr>
          <p:cNvPr id="12" name="Straight Arrow Connector 11"/>
          <p:cNvCxnSpPr/>
          <p:nvPr/>
        </p:nvCxnSpPr>
        <p:spPr bwMode="auto">
          <a:xfrm flipV="1">
            <a:off x="2021012" y="1484784"/>
            <a:ext cx="0" cy="2837793"/>
          </a:xfrm>
          <a:prstGeom prst="straightConnector1">
            <a:avLst/>
          </a:prstGeom>
          <a:solidFill>
            <a:schemeClr val="accent1"/>
          </a:solidFill>
          <a:ln w="9525" cap="flat" cmpd="sng" algn="ctr">
            <a:solidFill>
              <a:schemeClr val="bg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a:off x="1087626" y="4322577"/>
            <a:ext cx="1744833" cy="0"/>
          </a:xfrm>
          <a:prstGeom prst="line">
            <a:avLst/>
          </a:prstGeom>
          <a:solidFill>
            <a:schemeClr val="accent1"/>
          </a:solidFill>
          <a:ln w="9525"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4" name="TextBox 13"/>
              <p:cNvSpPr txBox="1"/>
              <p:nvPr/>
            </p:nvSpPr>
            <p:spPr>
              <a:xfrm>
                <a:off x="446111" y="4173453"/>
                <a:ext cx="6177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2"/>
                          </a:solidFill>
                          <a:latin typeface="Cambria Math" panose="02040503050406030204" pitchFamily="18" charset="0"/>
                        </a:rPr>
                        <m:t>𝑥</m:t>
                      </m:r>
                      <m:r>
                        <a:rPr lang="en-US" b="0" i="1" smtClean="0">
                          <a:solidFill>
                            <a:schemeClr val="bg2"/>
                          </a:solidFill>
                          <a:latin typeface="Cambria Math" panose="02040503050406030204" pitchFamily="18" charset="0"/>
                        </a:rPr>
                        <m:t>=0</m:t>
                      </m:r>
                    </m:oMath>
                  </m:oMathPara>
                </a14:m>
                <a:endParaRPr lang="en-US" dirty="0">
                  <a:solidFill>
                    <a:schemeClr val="bg2"/>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446111" y="4173453"/>
                <a:ext cx="617733" cy="276999"/>
              </a:xfrm>
              <a:prstGeom prst="rect">
                <a:avLst/>
              </a:prstGeom>
              <a:blipFill>
                <a:blip r:embed="rId5"/>
                <a:stretch>
                  <a:fillRect l="-4902" r="-7843" b="-8889"/>
                </a:stretch>
              </a:blipFill>
            </p:spPr>
            <p:txBody>
              <a:bodyPr/>
              <a:lstStyle/>
              <a:p>
                <a:r>
                  <a:rPr lang="en-US">
                    <a:noFill/>
                  </a:rPr>
                  <a:t> </a:t>
                </a:r>
              </a:p>
            </p:txBody>
          </p:sp>
        </mc:Fallback>
      </mc:AlternateContent>
      <p:cxnSp>
        <p:nvCxnSpPr>
          <p:cNvPr id="15" name="Straight Connector 14"/>
          <p:cNvCxnSpPr/>
          <p:nvPr/>
        </p:nvCxnSpPr>
        <p:spPr bwMode="auto">
          <a:xfrm flipH="1">
            <a:off x="621831" y="3686822"/>
            <a:ext cx="2371285" cy="0"/>
          </a:xfrm>
          <a:prstGeom prst="line">
            <a:avLst/>
          </a:prstGeom>
          <a:solidFill>
            <a:schemeClr val="accent1"/>
          </a:solidFill>
          <a:ln w="9525" cap="flat" cmpd="sng" algn="ctr">
            <a:solidFill>
              <a:schemeClr val="bg2"/>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6" name="TextBox 15"/>
              <p:cNvSpPr txBox="1"/>
              <p:nvPr/>
            </p:nvSpPr>
            <p:spPr>
              <a:xfrm>
                <a:off x="-108520" y="3536154"/>
                <a:ext cx="128753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2"/>
                          </a:solidFill>
                          <a:latin typeface="Cambria Math" panose="02040503050406030204" pitchFamily="18" charset="0"/>
                        </a:rPr>
                        <m:t>𝑥</m:t>
                      </m:r>
                    </m:oMath>
                  </m:oMathPara>
                </a14:m>
                <a:endParaRPr lang="en-US" dirty="0">
                  <a:solidFill>
                    <a:schemeClr val="bg2"/>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108520" y="3536154"/>
                <a:ext cx="1287534" cy="27699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3408108" y="3150906"/>
                <a:ext cx="4894097"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𝑚𝑎</m:t>
                          </m:r>
                        </m:e>
                        <m:sub>
                          <m:r>
                            <a:rPr lang="en-US" sz="3600" b="0" i="1" smtClean="0">
                              <a:latin typeface="Cambria Math" panose="02040503050406030204" pitchFamily="18" charset="0"/>
                            </a:rPr>
                            <m:t>𝑥</m:t>
                          </m:r>
                        </m:sub>
                      </m:sSub>
                      <m:r>
                        <a:rPr lang="en-US" sz="3600" b="0" i="1" smtClean="0">
                          <a:latin typeface="Cambria Math" panose="02040503050406030204" pitchFamily="18" charset="0"/>
                        </a:rPr>
                        <m:t>=</m:t>
                      </m:r>
                      <m:r>
                        <a:rPr lang="en-US" sz="3600" b="0" i="1" smtClean="0">
                          <a:latin typeface="Cambria Math" panose="02040503050406030204" pitchFamily="18" charset="0"/>
                        </a:rPr>
                        <m:t>𝑘</m:t>
                      </m:r>
                      <m:d>
                        <m:dPr>
                          <m:ctrlPr>
                            <a:rPr lang="en-US" sz="3600" b="0" i="1" smtClean="0">
                              <a:latin typeface="Cambria Math" panose="02040503050406030204" pitchFamily="18" charset="0"/>
                            </a:rPr>
                          </m:ctrlPr>
                        </m:dPr>
                        <m:e>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𝑙</m:t>
                          </m:r>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𝑥</m:t>
                          </m:r>
                        </m:e>
                      </m:d>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𝑚𝑔</m:t>
                      </m:r>
                    </m:oMath>
                  </m:oMathPara>
                </a14:m>
                <a:endParaRPr lang="en-US" sz="3600" dirty="0"/>
              </a:p>
            </p:txBody>
          </p:sp>
        </mc:Choice>
        <mc:Fallback xmlns="">
          <p:sp>
            <p:nvSpPr>
              <p:cNvPr id="20" name="Rectangle 19"/>
              <p:cNvSpPr>
                <a:spLocks noRot="1" noChangeAspect="1" noMove="1" noResize="1" noEditPoints="1" noAdjustHandles="1" noChangeArrowheads="1" noChangeShapeType="1" noTextEdit="1"/>
              </p:cNvSpPr>
              <p:nvPr/>
            </p:nvSpPr>
            <p:spPr>
              <a:xfrm>
                <a:off x="3408108" y="3150906"/>
                <a:ext cx="4894097" cy="64633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p:cNvSpPr/>
              <p:nvPr/>
            </p:nvSpPr>
            <p:spPr>
              <a:xfrm>
                <a:off x="3994418" y="2222432"/>
                <a:ext cx="3060581"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3600" b="0" i="0" smtClean="0">
                          <a:latin typeface="Cambria Math" panose="02040503050406030204" pitchFamily="18" charset="0"/>
                        </a:rPr>
                        <m:t>k</m:t>
                      </m:r>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𝑙</m:t>
                      </m:r>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𝑚𝑔</m:t>
                      </m:r>
                      <m:r>
                        <a:rPr lang="en-US" sz="3600" b="0" i="1" smtClean="0">
                          <a:latin typeface="Cambria Math" panose="02040503050406030204" pitchFamily="18" charset="0"/>
                          <a:ea typeface="Cambria Math" panose="02040503050406030204" pitchFamily="18" charset="0"/>
                        </a:rPr>
                        <m:t>=0</m:t>
                      </m:r>
                    </m:oMath>
                  </m:oMathPara>
                </a14:m>
                <a:endParaRPr lang="en-US" sz="3600" dirty="0"/>
              </a:p>
            </p:txBody>
          </p:sp>
        </mc:Choice>
        <mc:Fallback xmlns="">
          <p:sp>
            <p:nvSpPr>
              <p:cNvPr id="25" name="Rectangle 24"/>
              <p:cNvSpPr>
                <a:spLocks noRot="1" noChangeAspect="1" noMove="1" noResize="1" noEditPoints="1" noAdjustHandles="1" noChangeArrowheads="1" noChangeShapeType="1" noTextEdit="1"/>
              </p:cNvSpPr>
              <p:nvPr/>
            </p:nvSpPr>
            <p:spPr>
              <a:xfrm>
                <a:off x="3994418" y="2222432"/>
                <a:ext cx="3060581" cy="646331"/>
              </a:xfrm>
              <a:prstGeom prst="rect">
                <a:avLst/>
              </a:prstGeom>
              <a:blipFill>
                <a:blip r:embed="rId8"/>
                <a:stretch>
                  <a:fillRect/>
                </a:stretch>
              </a:blipFill>
            </p:spPr>
            <p:txBody>
              <a:bodyPr/>
              <a:lstStyle/>
              <a:p>
                <a:r>
                  <a:rPr lang="en-US">
                    <a:noFill/>
                  </a:rPr>
                  <a:t> </a:t>
                </a:r>
              </a:p>
            </p:txBody>
          </p:sp>
        </mc:Fallback>
      </mc:AlternateContent>
      <p:sp>
        <p:nvSpPr>
          <p:cNvPr id="26" name="Content Placeholder 2"/>
          <p:cNvSpPr>
            <a:spLocks noGrp="1"/>
          </p:cNvSpPr>
          <p:nvPr>
            <p:ph idx="1"/>
          </p:nvPr>
        </p:nvSpPr>
        <p:spPr>
          <a:xfrm>
            <a:off x="3562745" y="1273172"/>
            <a:ext cx="3923928" cy="4525963"/>
          </a:xfrm>
        </p:spPr>
        <p:txBody>
          <a:bodyPr/>
          <a:lstStyle/>
          <a:p>
            <a:pPr marL="0" indent="0">
              <a:buNone/>
            </a:pPr>
            <a:r>
              <a:rPr lang="en-US" sz="1800" dirty="0"/>
              <a:t>And by applying Newton’s 2</a:t>
            </a:r>
            <a:r>
              <a:rPr lang="en-US" sz="1800" baseline="30000" dirty="0"/>
              <a:t>nd</a:t>
            </a:r>
            <a:r>
              <a:rPr lang="en-US" sz="1800" dirty="0"/>
              <a:t> law when the block is at equilibrium position:</a:t>
            </a:r>
          </a:p>
        </p:txBody>
      </p:sp>
      <p:sp>
        <p:nvSpPr>
          <p:cNvPr id="5" name="Down Arrow 4"/>
          <p:cNvSpPr/>
          <p:nvPr/>
        </p:nvSpPr>
        <p:spPr>
          <a:xfrm>
            <a:off x="5135076" y="3986168"/>
            <a:ext cx="720080" cy="72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7" name="Rectangle 26"/>
              <p:cNvSpPr/>
              <p:nvPr/>
            </p:nvSpPr>
            <p:spPr>
              <a:xfrm>
                <a:off x="4187200" y="4784614"/>
                <a:ext cx="3119636" cy="9831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𝑥</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𝑘</m:t>
                          </m:r>
                        </m:num>
                        <m:den>
                          <m:r>
                            <a:rPr lang="en-US" sz="2800" b="0" i="1" smtClean="0">
                              <a:latin typeface="Cambria Math" panose="02040503050406030204" pitchFamily="18" charset="0"/>
                            </a:rPr>
                            <m:t>𝑚</m:t>
                          </m:r>
                        </m:den>
                      </m:f>
                      <m:r>
                        <a:rPr lang="en-US" sz="2800" b="0" i="1" smtClean="0">
                          <a:latin typeface="Cambria Math" panose="02040503050406030204" pitchFamily="18" charset="0"/>
                        </a:rPr>
                        <m:t>𝑥</m:t>
                      </m:r>
                      <m:r>
                        <a:rPr lang="en-GB" sz="2800" b="0" i="1" smtClean="0">
                          <a:latin typeface="Cambria Math" panose="02040503050406030204" pitchFamily="18" charset="0"/>
                        </a:rPr>
                        <m:t>=</m:t>
                      </m:r>
                      <m:f>
                        <m:fPr>
                          <m:ctrlPr>
                            <a:rPr lang="en-GB" sz="2800" b="0" i="1" smtClean="0">
                              <a:latin typeface="Cambria Math" panose="02040503050406030204" pitchFamily="18" charset="0"/>
                            </a:rPr>
                          </m:ctrlPr>
                        </m:fPr>
                        <m:num>
                          <m:sSup>
                            <m:sSupPr>
                              <m:ctrlPr>
                                <a:rPr lang="en-GB" sz="2800" b="0" i="1" smtClean="0">
                                  <a:latin typeface="Cambria Math" panose="02040503050406030204" pitchFamily="18" charset="0"/>
                                </a:rPr>
                              </m:ctrlPr>
                            </m:sSupPr>
                            <m:e>
                              <m:r>
                                <a:rPr lang="en-GB" sz="2800" b="0" i="1" smtClean="0">
                                  <a:latin typeface="Cambria Math" panose="02040503050406030204" pitchFamily="18" charset="0"/>
                                </a:rPr>
                                <m:t>𝑑</m:t>
                              </m:r>
                            </m:e>
                            <m:sup>
                              <m:r>
                                <a:rPr lang="en-GB" sz="2800" b="0" i="1" smtClean="0">
                                  <a:latin typeface="Cambria Math" panose="02040503050406030204" pitchFamily="18" charset="0"/>
                                </a:rPr>
                                <m:t>2</m:t>
                              </m:r>
                            </m:sup>
                          </m:sSup>
                          <m:r>
                            <a:rPr lang="en-GB" sz="2800" b="0" i="1" smtClean="0">
                              <a:latin typeface="Cambria Math" panose="02040503050406030204" pitchFamily="18" charset="0"/>
                            </a:rPr>
                            <m:t>𝑥</m:t>
                          </m:r>
                        </m:num>
                        <m:den>
                          <m:r>
                            <a:rPr lang="en-GB" sz="2800" b="0" i="1" smtClean="0">
                              <a:latin typeface="Cambria Math" panose="02040503050406030204" pitchFamily="18" charset="0"/>
                            </a:rPr>
                            <m:t>𝑑</m:t>
                          </m:r>
                          <m:sSup>
                            <m:sSupPr>
                              <m:ctrlPr>
                                <a:rPr lang="en-GB" sz="2800" b="0" i="1" smtClean="0">
                                  <a:latin typeface="Cambria Math" panose="02040503050406030204" pitchFamily="18" charset="0"/>
                                </a:rPr>
                              </m:ctrlPr>
                            </m:sSupPr>
                            <m:e>
                              <m:r>
                                <a:rPr lang="en-GB" sz="2800" b="0" i="1" smtClean="0">
                                  <a:latin typeface="Cambria Math" panose="02040503050406030204" pitchFamily="18" charset="0"/>
                                </a:rPr>
                                <m:t>𝑡</m:t>
                              </m:r>
                            </m:e>
                            <m:sup>
                              <m:r>
                                <a:rPr lang="en-GB" sz="2800" b="0" i="1" smtClean="0">
                                  <a:latin typeface="Cambria Math" panose="02040503050406030204" pitchFamily="18" charset="0"/>
                                </a:rPr>
                                <m:t>2</m:t>
                              </m:r>
                            </m:sup>
                          </m:sSup>
                        </m:den>
                      </m:f>
                    </m:oMath>
                  </m:oMathPara>
                </a14:m>
                <a:endParaRPr lang="en-US" sz="2800" dirty="0"/>
              </a:p>
            </p:txBody>
          </p:sp>
        </mc:Choice>
        <mc:Fallback xmlns="">
          <p:sp>
            <p:nvSpPr>
              <p:cNvPr id="27" name="Rectangle 26"/>
              <p:cNvSpPr>
                <a:spLocks noRot="1" noChangeAspect="1" noMove="1" noResize="1" noEditPoints="1" noAdjustHandles="1" noChangeArrowheads="1" noChangeShapeType="1" noTextEdit="1"/>
              </p:cNvSpPr>
              <p:nvPr/>
            </p:nvSpPr>
            <p:spPr>
              <a:xfrm>
                <a:off x="4187200" y="4784614"/>
                <a:ext cx="3119636" cy="983154"/>
              </a:xfrm>
              <a:prstGeom prst="rect">
                <a:avLst/>
              </a:prstGeom>
              <a:blipFill>
                <a:blip r:embed="rId9"/>
                <a:stretch>
                  <a:fillRect/>
                </a:stretch>
              </a:blipFill>
            </p:spPr>
            <p:txBody>
              <a:bodyPr/>
              <a:lstStyle/>
              <a:p>
                <a:r>
                  <a:rPr lang="en-US">
                    <a:noFill/>
                  </a:rPr>
                  <a:t> </a:t>
                </a:r>
              </a:p>
            </p:txBody>
          </p:sp>
        </mc:Fallback>
      </mc:AlternateContent>
      <p:sp>
        <p:nvSpPr>
          <p:cNvPr id="6" name="Right Arrow 5"/>
          <p:cNvSpPr/>
          <p:nvPr/>
        </p:nvSpPr>
        <p:spPr>
          <a:xfrm>
            <a:off x="452558" y="5750448"/>
            <a:ext cx="888843"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TextBox 20"/>
              <p:cNvSpPr txBox="1"/>
              <p:nvPr/>
            </p:nvSpPr>
            <p:spPr>
              <a:xfrm>
                <a:off x="1578212" y="5823835"/>
                <a:ext cx="1507977" cy="8327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sSup>
                            <m:sSupPr>
                              <m:ctrlPr>
                                <a:rPr lang="en-GB" i="1">
                                  <a:latin typeface="Cambria Math" panose="02040503050406030204" pitchFamily="18" charset="0"/>
                                </a:rPr>
                              </m:ctrlPr>
                            </m:sSupPr>
                            <m:e>
                              <m:r>
                                <a:rPr lang="en-GB" i="1">
                                  <a:latin typeface="Cambria Math" panose="02040503050406030204" pitchFamily="18" charset="0"/>
                                </a:rPr>
                                <m:t>𝑑</m:t>
                              </m:r>
                            </m:e>
                            <m:sup>
                              <m:r>
                                <a:rPr lang="en-GB" i="1">
                                  <a:latin typeface="Cambria Math" panose="02040503050406030204" pitchFamily="18" charset="0"/>
                                </a:rPr>
                                <m:t>2</m:t>
                              </m:r>
                            </m:sup>
                          </m:sSup>
                          <m:r>
                            <a:rPr lang="en-GB" i="1">
                              <a:latin typeface="Cambria Math" panose="02040503050406030204" pitchFamily="18" charset="0"/>
                            </a:rPr>
                            <m:t>𝑥</m:t>
                          </m:r>
                        </m:num>
                        <m:den>
                          <m:r>
                            <a:rPr lang="en-GB" i="1">
                              <a:latin typeface="Cambria Math" panose="02040503050406030204" pitchFamily="18" charset="0"/>
                            </a:rPr>
                            <m:t>𝑑</m:t>
                          </m:r>
                          <m:sSup>
                            <m:sSupPr>
                              <m:ctrlPr>
                                <a:rPr lang="en-GB" i="1">
                                  <a:latin typeface="Cambria Math" panose="02040503050406030204" pitchFamily="18" charset="0"/>
                                </a:rPr>
                              </m:ctrlPr>
                            </m:sSupPr>
                            <m:e>
                              <m:r>
                                <a:rPr lang="en-GB" i="1">
                                  <a:latin typeface="Cambria Math" panose="02040503050406030204" pitchFamily="18" charset="0"/>
                                </a:rPr>
                                <m:t>𝑡</m:t>
                              </m:r>
                            </m:e>
                            <m:sup>
                              <m:r>
                                <a:rPr lang="en-GB" i="1">
                                  <a:latin typeface="Cambria Math" panose="02040503050406030204" pitchFamily="18" charset="0"/>
                                </a:rPr>
                                <m:t>2</m:t>
                              </m:r>
                            </m:sup>
                          </m:sSup>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𝑘</m:t>
                          </m:r>
                        </m:num>
                        <m:den>
                          <m:r>
                            <a:rPr lang="en-GB" b="0" i="1" smtClean="0">
                              <a:latin typeface="Cambria Math" panose="02040503050406030204" pitchFamily="18" charset="0"/>
                            </a:rPr>
                            <m:t>𝑚</m:t>
                          </m:r>
                        </m:den>
                      </m:f>
                      <m:r>
                        <a:rPr lang="en-GB" b="0" i="1" smtClean="0">
                          <a:latin typeface="Cambria Math" panose="02040503050406030204" pitchFamily="18" charset="0"/>
                        </a:rPr>
                        <m:t>𝑥</m:t>
                      </m:r>
                      <m:r>
                        <a:rPr lang="en-GB" b="0" i="1" smtClean="0">
                          <a:latin typeface="Cambria Math" panose="02040503050406030204" pitchFamily="18" charset="0"/>
                        </a:rPr>
                        <m:t>=0</m:t>
                      </m:r>
                    </m:oMath>
                  </m:oMathPara>
                </a14:m>
                <a:endParaRPr lang="en-US" dirty="0"/>
              </a:p>
              <a:p>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1578212" y="5823835"/>
                <a:ext cx="1507977" cy="832792"/>
              </a:xfrm>
              <a:prstGeom prst="rect">
                <a:avLst/>
              </a:prstGeom>
              <a:blipFill>
                <a:blip r:embed="rId10"/>
                <a:stretch>
                  <a:fillRect/>
                </a:stretch>
              </a:blipFill>
            </p:spPr>
            <p:txBody>
              <a:bodyPr/>
              <a:lstStyle/>
              <a:p>
                <a:r>
                  <a:rPr lang="en-US">
                    <a:noFill/>
                  </a:rPr>
                  <a:t> </a:t>
                </a:r>
              </a:p>
            </p:txBody>
          </p:sp>
        </mc:Fallback>
      </mc:AlternateContent>
      <p:sp>
        <p:nvSpPr>
          <p:cNvPr id="28" name="Right Arrow 27"/>
          <p:cNvSpPr/>
          <p:nvPr/>
        </p:nvSpPr>
        <p:spPr>
          <a:xfrm>
            <a:off x="3136772" y="5823835"/>
            <a:ext cx="888843"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TextBox 28"/>
              <p:cNvSpPr txBox="1"/>
              <p:nvPr/>
            </p:nvSpPr>
            <p:spPr>
              <a:xfrm>
                <a:off x="4187200" y="5935984"/>
                <a:ext cx="217995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𝐴</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cos</m:t>
                          </m:r>
                        </m:fName>
                        <m:e>
                          <m:d>
                            <m:dPr>
                              <m:ctrlPr>
                                <a:rPr lang="en-GB" b="0" i="1" smtClean="0">
                                  <a:latin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𝜔</m:t>
                              </m:r>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𝜙</m:t>
                              </m:r>
                            </m:e>
                          </m:d>
                        </m:e>
                      </m:func>
                    </m:oMath>
                  </m:oMathPara>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4187200" y="5935984"/>
                <a:ext cx="2179956" cy="276999"/>
              </a:xfrm>
              <a:prstGeom prst="rect">
                <a:avLst/>
              </a:prstGeom>
              <a:blipFill>
                <a:blip r:embed="rId11"/>
                <a:stretch>
                  <a:fillRect l="-1120"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4414085" y="6349832"/>
                <a:ext cx="1147430" cy="3354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𝜔</m:t>
                      </m:r>
                      <m:r>
                        <a:rPr lang="en-GB" b="0" i="1" smtClean="0">
                          <a:latin typeface="Cambria Math" panose="02040503050406030204" pitchFamily="18" charset="0"/>
                          <a:ea typeface="Cambria Math" panose="02040503050406030204" pitchFamily="18" charset="0"/>
                        </a:rPr>
                        <m:t>=</m:t>
                      </m:r>
                      <m:rad>
                        <m:radPr>
                          <m:degHide m:val="on"/>
                          <m:ctrlPr>
                            <a:rPr lang="en-GB" b="0" i="1" smtClean="0">
                              <a:latin typeface="Cambria Math" panose="02040503050406030204" pitchFamily="18" charset="0"/>
                              <a:ea typeface="Cambria Math" panose="02040503050406030204" pitchFamily="18" charset="0"/>
                            </a:rPr>
                          </m:ctrlPr>
                        </m:radPr>
                        <m:deg/>
                        <m:e>
                          <m:r>
                            <a:rPr lang="en-GB" b="0" i="1" smtClean="0">
                              <a:latin typeface="Cambria Math" panose="02040503050406030204" pitchFamily="18" charset="0"/>
                              <a:ea typeface="Cambria Math" panose="02040503050406030204" pitchFamily="18" charset="0"/>
                            </a:rPr>
                            <m:t>𝑘</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𝑚</m:t>
                          </m:r>
                        </m:e>
                      </m:rad>
                    </m:oMath>
                  </m:oMathPara>
                </a14:m>
                <a:endParaRPr lang="en-US" dirty="0"/>
              </a:p>
            </p:txBody>
          </p:sp>
        </mc:Choice>
        <mc:Fallback xmlns="">
          <p:sp>
            <p:nvSpPr>
              <p:cNvPr id="32" name="TextBox 31"/>
              <p:cNvSpPr txBox="1">
                <a:spLocks noRot="1" noChangeAspect="1" noMove="1" noResize="1" noEditPoints="1" noAdjustHandles="1" noChangeArrowheads="1" noChangeShapeType="1" noTextEdit="1"/>
              </p:cNvSpPr>
              <p:nvPr/>
            </p:nvSpPr>
            <p:spPr>
              <a:xfrm>
                <a:off x="4414085" y="6349832"/>
                <a:ext cx="1147430" cy="335413"/>
              </a:xfrm>
              <a:prstGeom prst="rect">
                <a:avLst/>
              </a:prstGeom>
              <a:blipFill>
                <a:blip r:embed="rId12"/>
                <a:stretch>
                  <a:fillRect l="-2660" r="-2660" b="-25455"/>
                </a:stretch>
              </a:blipFill>
            </p:spPr>
            <p:txBody>
              <a:bodyPr/>
              <a:lstStyle/>
              <a:p>
                <a:r>
                  <a:rPr lang="en-US">
                    <a:noFill/>
                  </a:rPr>
                  <a:t> </a:t>
                </a:r>
              </a:p>
            </p:txBody>
          </p:sp>
        </mc:Fallback>
      </mc:AlternateContent>
    </p:spTree>
    <p:extLst>
      <p:ext uri="{BB962C8B-B14F-4D97-AF65-F5344CB8AC3E}">
        <p14:creationId xmlns:p14="http://schemas.microsoft.com/office/powerpoint/2010/main" val="207560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500"/>
                                        <p:tgtEl>
                                          <p:spTgt spid="2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5" grpId="0" animBg="1"/>
      <p:bldP spid="27" grpId="0"/>
      <p:bldP spid="6" grpId="0" animBg="1"/>
      <p:bldP spid="21" grpId="0"/>
      <p:bldP spid="28" grpId="0" animBg="1"/>
      <p:bldP spid="29" grpId="0"/>
      <p:bldP spid="3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7B768-8648-42CF-A5DD-BB6101E4A87A}"/>
              </a:ext>
            </a:extLst>
          </p:cNvPr>
          <p:cNvSpPr>
            <a:spLocks noGrp="1"/>
          </p:cNvSpPr>
          <p:nvPr>
            <p:ph type="title"/>
          </p:nvPr>
        </p:nvSpPr>
        <p:spPr>
          <a:xfrm>
            <a:off x="457200" y="2348880"/>
            <a:ext cx="8229600" cy="1143000"/>
          </a:xfrm>
        </p:spPr>
        <p:txBody>
          <a:bodyPr/>
          <a:lstStyle/>
          <a:p>
            <a:r>
              <a:rPr lang="en-US" dirty="0"/>
              <a:t>End of the lecture 11</a:t>
            </a:r>
          </a:p>
        </p:txBody>
      </p:sp>
      <p:sp>
        <p:nvSpPr>
          <p:cNvPr id="4" name="Slide Number Placeholder 3">
            <a:extLst>
              <a:ext uri="{FF2B5EF4-FFF2-40B4-BE49-F238E27FC236}">
                <a16:creationId xmlns:a16="http://schemas.microsoft.com/office/drawing/2014/main" id="{979FBCE1-6395-4084-BF95-7DEB69E36943}"/>
              </a:ext>
            </a:extLst>
          </p:cNvPr>
          <p:cNvSpPr>
            <a:spLocks noGrp="1"/>
          </p:cNvSpPr>
          <p:nvPr>
            <p:ph type="sldNum" sz="quarter" idx="10"/>
          </p:nvPr>
        </p:nvSpPr>
        <p:spPr/>
        <p:txBody>
          <a:bodyPr/>
          <a:lstStyle/>
          <a:p>
            <a:fld id="{41A7B2A6-4997-4D6A-A223-B65D77C6B4A9}" type="slidenum">
              <a:rPr lang="en-US" altLang="zh-CN" smtClean="0"/>
              <a:pPr/>
              <a:t>32</a:t>
            </a:fld>
            <a:endParaRPr lang="en-US" altLang="zh-CN"/>
          </a:p>
        </p:txBody>
      </p:sp>
    </p:spTree>
    <p:extLst>
      <p:ext uri="{BB962C8B-B14F-4D97-AF65-F5344CB8AC3E}">
        <p14:creationId xmlns:p14="http://schemas.microsoft.com/office/powerpoint/2010/main" val="3189740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9C6A9-BC18-4749-BB69-8B9BCC31C31E}"/>
              </a:ext>
            </a:extLst>
          </p:cNvPr>
          <p:cNvSpPr>
            <a:spLocks noGrp="1"/>
          </p:cNvSpPr>
          <p:nvPr>
            <p:ph type="title"/>
          </p:nvPr>
        </p:nvSpPr>
        <p:spPr>
          <a:xfrm>
            <a:off x="914400" y="-169862"/>
            <a:ext cx="8229600" cy="1143000"/>
          </a:xfrm>
        </p:spPr>
        <p:txBody>
          <a:bodyPr/>
          <a:lstStyle/>
          <a:p>
            <a:r>
              <a:rPr lang="en-US" dirty="0"/>
              <a:t>About quick tests</a:t>
            </a:r>
          </a:p>
        </p:txBody>
      </p:sp>
      <p:sp>
        <p:nvSpPr>
          <p:cNvPr id="4" name="Slide Number Placeholder 3">
            <a:extLst>
              <a:ext uri="{FF2B5EF4-FFF2-40B4-BE49-F238E27FC236}">
                <a16:creationId xmlns:a16="http://schemas.microsoft.com/office/drawing/2014/main" id="{235E434D-A936-485D-9F73-B4165CEFEFB5}"/>
              </a:ext>
            </a:extLst>
          </p:cNvPr>
          <p:cNvSpPr>
            <a:spLocks noGrp="1"/>
          </p:cNvSpPr>
          <p:nvPr>
            <p:ph type="sldNum" sz="quarter" idx="10"/>
          </p:nvPr>
        </p:nvSpPr>
        <p:spPr/>
        <p:txBody>
          <a:bodyPr/>
          <a:lstStyle/>
          <a:p>
            <a:fld id="{41A7B2A6-4997-4D6A-A223-B65D77C6B4A9}" type="slidenum">
              <a:rPr lang="en-US" altLang="zh-CN" smtClean="0"/>
              <a:pPr/>
              <a:t>4</a:t>
            </a:fld>
            <a:endParaRPr lang="en-US" altLang="zh-CN"/>
          </a:p>
        </p:txBody>
      </p:sp>
      <p:sp>
        <p:nvSpPr>
          <p:cNvPr id="6" name="Content Placeholder 5">
            <a:extLst>
              <a:ext uri="{FF2B5EF4-FFF2-40B4-BE49-F238E27FC236}">
                <a16:creationId xmlns:a16="http://schemas.microsoft.com/office/drawing/2014/main" id="{454AAE9B-C3A0-4AED-9BA4-163EF2DA1E84}"/>
              </a:ext>
            </a:extLst>
          </p:cNvPr>
          <p:cNvSpPr>
            <a:spLocks noGrp="1"/>
          </p:cNvSpPr>
          <p:nvPr>
            <p:ph idx="1"/>
          </p:nvPr>
        </p:nvSpPr>
        <p:spPr>
          <a:xfrm>
            <a:off x="457200" y="984902"/>
            <a:ext cx="8229600" cy="4525963"/>
          </a:xfrm>
        </p:spPr>
        <p:txBody>
          <a:bodyPr/>
          <a:lstStyle/>
          <a:p>
            <a:r>
              <a:rPr lang="en-US" dirty="0"/>
              <a:t>The purpose of quick tests is to help you to prepare examination. </a:t>
            </a:r>
          </a:p>
          <a:p>
            <a:endParaRPr lang="en-US" dirty="0"/>
          </a:p>
          <a:p>
            <a:r>
              <a:rPr lang="en-US" dirty="0"/>
              <a:t>But don’t wait a quick test to begin to prepare an exam, you should do it during the whole semester. </a:t>
            </a:r>
          </a:p>
          <a:p>
            <a:pPr lvl="1"/>
            <a:r>
              <a:rPr lang="en-US" dirty="0"/>
              <a:t>In classroom and with your homework, you do half of the work </a:t>
            </a:r>
          </a:p>
          <a:p>
            <a:pPr lvl="1"/>
            <a:r>
              <a:rPr lang="en-US" dirty="0"/>
              <a:t>The second half is to practice by yourself (depending to the time available you have).</a:t>
            </a:r>
          </a:p>
        </p:txBody>
      </p:sp>
    </p:spTree>
    <p:extLst>
      <p:ext uri="{BB962C8B-B14F-4D97-AF65-F5344CB8AC3E}">
        <p14:creationId xmlns:p14="http://schemas.microsoft.com/office/powerpoint/2010/main" val="127616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fade">
                                      <p:cBhvr>
                                        <p:cTn id="12" dur="500"/>
                                        <p:tgtEl>
                                          <p:spTgt spid="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F02F9686-08D4-436C-A058-1FED9066E80D}"/>
              </a:ext>
            </a:extLst>
          </p:cNvPr>
          <p:cNvSpPr/>
          <p:nvPr/>
        </p:nvSpPr>
        <p:spPr>
          <a:xfrm>
            <a:off x="2483768" y="5589240"/>
            <a:ext cx="4119974"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75307F-FAB1-4D76-92D5-4660C1343D8F}"/>
              </a:ext>
            </a:extLst>
          </p:cNvPr>
          <p:cNvSpPr>
            <a:spLocks noGrp="1"/>
          </p:cNvSpPr>
          <p:nvPr>
            <p:ph type="title"/>
          </p:nvPr>
        </p:nvSpPr>
        <p:spPr>
          <a:xfrm>
            <a:off x="914400" y="-169862"/>
            <a:ext cx="8229600" cy="1143000"/>
          </a:xfrm>
        </p:spPr>
        <p:txBody>
          <a:bodyPr/>
          <a:lstStyle/>
          <a:p>
            <a:r>
              <a:rPr lang="en-US" dirty="0"/>
              <a:t>Reminder of previous lecture</a:t>
            </a:r>
          </a:p>
        </p:txBody>
      </p:sp>
      <p:sp>
        <p:nvSpPr>
          <p:cNvPr id="4" name="Slide Number Placeholder 3">
            <a:extLst>
              <a:ext uri="{FF2B5EF4-FFF2-40B4-BE49-F238E27FC236}">
                <a16:creationId xmlns:a16="http://schemas.microsoft.com/office/drawing/2014/main" id="{36074EB2-7653-4620-851D-229E83F23257}"/>
              </a:ext>
            </a:extLst>
          </p:cNvPr>
          <p:cNvSpPr>
            <a:spLocks noGrp="1"/>
          </p:cNvSpPr>
          <p:nvPr>
            <p:ph type="sldNum" sz="quarter" idx="10"/>
          </p:nvPr>
        </p:nvSpPr>
        <p:spPr/>
        <p:txBody>
          <a:bodyPr/>
          <a:lstStyle/>
          <a:p>
            <a:fld id="{41A7B2A6-4997-4D6A-A223-B65D77C6B4A9}" type="slidenum">
              <a:rPr lang="en-US" altLang="zh-CN" smtClean="0"/>
              <a:pPr/>
              <a:t>5</a:t>
            </a:fld>
            <a:endParaRPr lang="en-US" altLang="zh-CN"/>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C844B43-B00E-4EBD-8E91-C27E9FBB0733}"/>
                  </a:ext>
                </a:extLst>
              </p:cNvPr>
              <p:cNvSpPr txBox="1"/>
              <p:nvPr/>
            </p:nvSpPr>
            <p:spPr>
              <a:xfrm>
                <a:off x="5724128" y="2873174"/>
                <a:ext cx="3008003" cy="11116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3600" i="1" smtClean="0">
                              <a:latin typeface="Cambria Math" panose="02040503050406030204" pitchFamily="18" charset="0"/>
                            </a:rPr>
                          </m:ctrlPr>
                        </m:fPr>
                        <m:num>
                          <m:sSup>
                            <m:sSupPr>
                              <m:ctrlPr>
                                <a:rPr lang="en-US" sz="3600" i="1" smtClean="0">
                                  <a:latin typeface="Cambria Math" panose="02040503050406030204" pitchFamily="18" charset="0"/>
                                </a:rPr>
                              </m:ctrlPr>
                            </m:sSupPr>
                            <m:e>
                              <m:r>
                                <a:rPr lang="en-GB" sz="3600" b="0" i="1" smtClean="0">
                                  <a:latin typeface="Cambria Math" panose="02040503050406030204" pitchFamily="18" charset="0"/>
                                </a:rPr>
                                <m:t>𝑑</m:t>
                              </m:r>
                            </m:e>
                            <m:sup>
                              <m:r>
                                <a:rPr lang="en-GB" sz="3600" b="0" i="1" smtClean="0">
                                  <a:latin typeface="Cambria Math" panose="02040503050406030204" pitchFamily="18" charset="0"/>
                                </a:rPr>
                                <m:t>2</m:t>
                              </m:r>
                            </m:sup>
                          </m:sSup>
                          <m:r>
                            <a:rPr lang="en-GB" sz="3600" b="0" i="1" smtClean="0">
                              <a:latin typeface="Cambria Math" panose="02040503050406030204" pitchFamily="18" charset="0"/>
                            </a:rPr>
                            <m:t>𝑥</m:t>
                          </m:r>
                        </m:num>
                        <m:den>
                          <m:r>
                            <a:rPr lang="en-GB" sz="3600" b="0" i="1" smtClean="0">
                              <a:latin typeface="Cambria Math" panose="02040503050406030204" pitchFamily="18" charset="0"/>
                            </a:rPr>
                            <m:t>𝑑</m:t>
                          </m:r>
                          <m:sSup>
                            <m:sSupPr>
                              <m:ctrlPr>
                                <a:rPr lang="en-GB" sz="3600" b="0" i="1" smtClean="0">
                                  <a:latin typeface="Cambria Math" panose="02040503050406030204" pitchFamily="18" charset="0"/>
                                </a:rPr>
                              </m:ctrlPr>
                            </m:sSupPr>
                            <m:e>
                              <m:r>
                                <a:rPr lang="en-US" sz="3600" b="0" i="1" smtClean="0">
                                  <a:latin typeface="Cambria Math" panose="02040503050406030204" pitchFamily="18" charset="0"/>
                                </a:rPr>
                                <m:t>𝑡</m:t>
                              </m:r>
                            </m:e>
                            <m:sup>
                              <m:r>
                                <a:rPr lang="en-US" sz="3600" b="0" i="1" smtClean="0">
                                  <a:latin typeface="Cambria Math" panose="02040503050406030204" pitchFamily="18" charset="0"/>
                                </a:rPr>
                                <m:t>2</m:t>
                              </m:r>
                            </m:sup>
                          </m:sSup>
                        </m:den>
                      </m:f>
                      <m:r>
                        <a:rPr lang="en-GB" sz="3600" b="0" i="1" smtClean="0">
                          <a:latin typeface="Cambria Math" panose="02040503050406030204" pitchFamily="18" charset="0"/>
                        </a:rPr>
                        <m:t>+</m:t>
                      </m:r>
                      <m:f>
                        <m:fPr>
                          <m:ctrlPr>
                            <a:rPr lang="en-GB" sz="3600" b="0" i="1" smtClean="0">
                              <a:latin typeface="Cambria Math" panose="02040503050406030204" pitchFamily="18" charset="0"/>
                            </a:rPr>
                          </m:ctrlPr>
                        </m:fPr>
                        <m:num>
                          <m:r>
                            <a:rPr lang="en-GB" sz="3600" b="0" i="1" smtClean="0">
                              <a:latin typeface="Cambria Math" panose="02040503050406030204" pitchFamily="18" charset="0"/>
                            </a:rPr>
                            <m:t>𝑘</m:t>
                          </m:r>
                        </m:num>
                        <m:den>
                          <m:r>
                            <a:rPr lang="en-GB" sz="3600" b="0" i="1" smtClean="0">
                              <a:latin typeface="Cambria Math" panose="02040503050406030204" pitchFamily="18" charset="0"/>
                            </a:rPr>
                            <m:t>𝑚</m:t>
                          </m:r>
                        </m:den>
                      </m:f>
                      <m:r>
                        <a:rPr lang="en-GB" sz="3600" b="0" i="1" smtClean="0">
                          <a:latin typeface="Cambria Math" panose="02040503050406030204" pitchFamily="18" charset="0"/>
                        </a:rPr>
                        <m:t>𝑥</m:t>
                      </m:r>
                      <m:r>
                        <a:rPr lang="en-GB" sz="3600" b="0" i="1" smtClean="0">
                          <a:latin typeface="Cambria Math" panose="02040503050406030204" pitchFamily="18" charset="0"/>
                        </a:rPr>
                        <m:t>=0</m:t>
                      </m:r>
                    </m:oMath>
                  </m:oMathPara>
                </a14:m>
                <a:endParaRPr lang="en-US" sz="3600" dirty="0"/>
              </a:p>
            </p:txBody>
          </p:sp>
        </mc:Choice>
        <mc:Fallback xmlns="">
          <p:sp>
            <p:nvSpPr>
              <p:cNvPr id="5" name="TextBox 4">
                <a:extLst>
                  <a:ext uri="{FF2B5EF4-FFF2-40B4-BE49-F238E27FC236}">
                    <a16:creationId xmlns:a16="http://schemas.microsoft.com/office/drawing/2014/main" id="{6C844B43-B00E-4EBD-8E91-C27E9FBB0733}"/>
                  </a:ext>
                </a:extLst>
              </p:cNvPr>
              <p:cNvSpPr txBox="1">
                <a:spLocks noRot="1" noChangeAspect="1" noMove="1" noResize="1" noEditPoints="1" noAdjustHandles="1" noChangeArrowheads="1" noChangeShapeType="1" noTextEdit="1"/>
              </p:cNvSpPr>
              <p:nvPr/>
            </p:nvSpPr>
            <p:spPr>
              <a:xfrm>
                <a:off x="5724128" y="2873174"/>
                <a:ext cx="3008003" cy="1111651"/>
              </a:xfrm>
              <a:prstGeom prst="rect">
                <a:avLst/>
              </a:prstGeom>
              <a:blipFill>
                <a:blip r:embed="rId2"/>
                <a:stretch>
                  <a:fillRect/>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C3468B84-EF3C-4840-B1BE-E733969435EE}"/>
              </a:ext>
            </a:extLst>
          </p:cNvPr>
          <p:cNvPicPr>
            <a:picLocks noChangeAspect="1"/>
          </p:cNvPicPr>
          <p:nvPr/>
        </p:nvPicPr>
        <p:blipFill>
          <a:blip r:embed="rId3"/>
          <a:stretch>
            <a:fillRect/>
          </a:stretch>
        </p:blipFill>
        <p:spPr>
          <a:xfrm>
            <a:off x="1403648" y="962114"/>
            <a:ext cx="3262128" cy="1772486"/>
          </a:xfrm>
          <a:prstGeom prst="rect">
            <a:avLst/>
          </a:prstGeom>
        </p:spPr>
      </p:pic>
      <p:sp>
        <p:nvSpPr>
          <p:cNvPr id="8" name="TextBox 7">
            <a:extLst>
              <a:ext uri="{FF2B5EF4-FFF2-40B4-BE49-F238E27FC236}">
                <a16:creationId xmlns:a16="http://schemas.microsoft.com/office/drawing/2014/main" id="{1032EAC9-1A09-44BE-BD32-1E5D1F7142C8}"/>
              </a:ext>
            </a:extLst>
          </p:cNvPr>
          <p:cNvSpPr txBox="1"/>
          <p:nvPr/>
        </p:nvSpPr>
        <p:spPr>
          <a:xfrm flipH="1">
            <a:off x="971600" y="664747"/>
            <a:ext cx="6552728" cy="369332"/>
          </a:xfrm>
          <a:prstGeom prst="rect">
            <a:avLst/>
          </a:prstGeom>
          <a:noFill/>
        </p:spPr>
        <p:txBody>
          <a:bodyPr wrap="square" rtlCol="0">
            <a:spAutoFit/>
          </a:bodyPr>
          <a:lstStyle/>
          <a:p>
            <a:r>
              <a:rPr lang="en-US" dirty="0"/>
              <a:t>Example of horizontal simple harmonic motion (SHM): </a:t>
            </a:r>
          </a:p>
        </p:txBody>
      </p:sp>
      <p:sp>
        <p:nvSpPr>
          <p:cNvPr id="9" name="TextBox 8">
            <a:extLst>
              <a:ext uri="{FF2B5EF4-FFF2-40B4-BE49-F238E27FC236}">
                <a16:creationId xmlns:a16="http://schemas.microsoft.com/office/drawing/2014/main" id="{CD1566BB-3660-4215-AFE8-9B1791F7B6B9}"/>
              </a:ext>
            </a:extLst>
          </p:cNvPr>
          <p:cNvSpPr txBox="1"/>
          <p:nvPr/>
        </p:nvSpPr>
        <p:spPr>
          <a:xfrm>
            <a:off x="914400" y="3068960"/>
            <a:ext cx="5457800" cy="646331"/>
          </a:xfrm>
          <a:prstGeom prst="rect">
            <a:avLst/>
          </a:prstGeom>
          <a:noFill/>
        </p:spPr>
        <p:txBody>
          <a:bodyPr wrap="square" rtlCol="0">
            <a:spAutoFit/>
          </a:bodyPr>
          <a:lstStyle/>
          <a:p>
            <a:r>
              <a:rPr lang="en-US" dirty="0"/>
              <a:t>Using the Newton’s second law and ignoring all frictions: </a:t>
            </a:r>
          </a:p>
        </p:txBody>
      </p:sp>
      <p:cxnSp>
        <p:nvCxnSpPr>
          <p:cNvPr id="11" name="Straight Arrow Connector 10">
            <a:extLst>
              <a:ext uri="{FF2B5EF4-FFF2-40B4-BE49-F238E27FC236}">
                <a16:creationId xmlns:a16="http://schemas.microsoft.com/office/drawing/2014/main" id="{E45CE5E0-0FE3-436A-B82C-4E16E6CD7DA6}"/>
              </a:ext>
            </a:extLst>
          </p:cNvPr>
          <p:cNvCxnSpPr>
            <a:endCxn id="5" idx="0"/>
          </p:cNvCxnSpPr>
          <p:nvPr/>
        </p:nvCxnSpPr>
        <p:spPr>
          <a:xfrm flipH="1">
            <a:off x="7228130" y="2276872"/>
            <a:ext cx="152182" cy="5963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DCE2BEA-8F96-4F58-B3D4-BBA0A50BBBC9}"/>
              </a:ext>
            </a:extLst>
          </p:cNvPr>
          <p:cNvSpPr txBox="1"/>
          <p:nvPr/>
        </p:nvSpPr>
        <p:spPr>
          <a:xfrm flipH="1">
            <a:off x="6979462" y="1469243"/>
            <a:ext cx="1639851" cy="923330"/>
          </a:xfrm>
          <a:prstGeom prst="rect">
            <a:avLst/>
          </a:prstGeom>
          <a:noFill/>
        </p:spPr>
        <p:txBody>
          <a:bodyPr wrap="square" rtlCol="0">
            <a:spAutoFit/>
          </a:bodyPr>
          <a:lstStyle/>
          <a:p>
            <a:r>
              <a:rPr lang="en-US" dirty="0"/>
              <a:t>Spring constant (or spring coefficient)</a:t>
            </a:r>
          </a:p>
        </p:txBody>
      </p:sp>
      <p:cxnSp>
        <p:nvCxnSpPr>
          <p:cNvPr id="14" name="Straight Arrow Connector 13">
            <a:extLst>
              <a:ext uri="{FF2B5EF4-FFF2-40B4-BE49-F238E27FC236}">
                <a16:creationId xmlns:a16="http://schemas.microsoft.com/office/drawing/2014/main" id="{389C9EE0-D59D-47C5-AEF3-D6EE71831D0E}"/>
              </a:ext>
            </a:extLst>
          </p:cNvPr>
          <p:cNvCxnSpPr/>
          <p:nvPr/>
        </p:nvCxnSpPr>
        <p:spPr>
          <a:xfrm flipV="1">
            <a:off x="7092280" y="4935894"/>
            <a:ext cx="36308" cy="5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68C435D-C596-439C-B082-4D44330F8EFC}"/>
              </a:ext>
            </a:extLst>
          </p:cNvPr>
          <p:cNvCxnSpPr/>
          <p:nvPr/>
        </p:nvCxnSpPr>
        <p:spPr>
          <a:xfrm flipH="1" flipV="1">
            <a:off x="7304221" y="4076585"/>
            <a:ext cx="144016" cy="4320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2F5C9E1-6877-402B-9C2D-BF54555B1C57}"/>
              </a:ext>
            </a:extLst>
          </p:cNvPr>
          <p:cNvSpPr txBox="1"/>
          <p:nvPr/>
        </p:nvSpPr>
        <p:spPr>
          <a:xfrm>
            <a:off x="6372200" y="4584413"/>
            <a:ext cx="2710012" cy="369332"/>
          </a:xfrm>
          <a:prstGeom prst="rect">
            <a:avLst/>
          </a:prstGeom>
          <a:noFill/>
        </p:spPr>
        <p:txBody>
          <a:bodyPr wrap="square" rtlCol="0">
            <a:spAutoFit/>
          </a:bodyPr>
          <a:lstStyle/>
          <a:p>
            <a:r>
              <a:rPr lang="en-US" dirty="0"/>
              <a:t>Mass of the glider</a:t>
            </a:r>
          </a:p>
        </p:txBody>
      </p:sp>
      <p:sp>
        <p:nvSpPr>
          <p:cNvPr id="18" name="TextBox 17">
            <a:extLst>
              <a:ext uri="{FF2B5EF4-FFF2-40B4-BE49-F238E27FC236}">
                <a16:creationId xmlns:a16="http://schemas.microsoft.com/office/drawing/2014/main" id="{038FF0FE-F6D3-4591-9FFB-884D61FA6F5A}"/>
              </a:ext>
            </a:extLst>
          </p:cNvPr>
          <p:cNvSpPr txBox="1"/>
          <p:nvPr/>
        </p:nvSpPr>
        <p:spPr>
          <a:xfrm flipH="1">
            <a:off x="971600" y="4935894"/>
            <a:ext cx="4348942" cy="369332"/>
          </a:xfrm>
          <a:prstGeom prst="rect">
            <a:avLst/>
          </a:prstGeom>
          <a:noFill/>
        </p:spPr>
        <p:txBody>
          <a:bodyPr wrap="square" rtlCol="0">
            <a:spAutoFit/>
          </a:bodyPr>
          <a:lstStyle/>
          <a:p>
            <a:r>
              <a:rPr lang="en-US" dirty="0"/>
              <a:t>Which the solution is:  </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8C54586-E628-40D6-A66E-29317E579BEA}"/>
                  </a:ext>
                </a:extLst>
              </p:cNvPr>
              <p:cNvSpPr txBox="1"/>
              <p:nvPr/>
            </p:nvSpPr>
            <p:spPr>
              <a:xfrm>
                <a:off x="2727809" y="5681905"/>
                <a:ext cx="3875933"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𝑥</m:t>
                      </m:r>
                      <m:d>
                        <m:dPr>
                          <m:ctrlPr>
                            <a:rPr lang="en-GB" sz="3200" b="0" i="1" smtClean="0">
                              <a:latin typeface="Cambria Math" panose="02040503050406030204" pitchFamily="18" charset="0"/>
                            </a:rPr>
                          </m:ctrlPr>
                        </m:dPr>
                        <m:e>
                          <m:r>
                            <a:rPr lang="en-GB" sz="3200" b="0" i="1" smtClean="0">
                              <a:latin typeface="Cambria Math" panose="02040503050406030204" pitchFamily="18" charset="0"/>
                            </a:rPr>
                            <m:t>𝑡</m:t>
                          </m:r>
                        </m:e>
                      </m:d>
                      <m:r>
                        <a:rPr lang="en-GB" sz="3200" b="0" i="1" smtClean="0">
                          <a:latin typeface="Cambria Math" panose="02040503050406030204" pitchFamily="18" charset="0"/>
                        </a:rPr>
                        <m:t>=</m:t>
                      </m:r>
                      <m:r>
                        <a:rPr lang="en-GB" sz="3200" b="0" i="1" smtClean="0">
                          <a:latin typeface="Cambria Math" panose="02040503050406030204" pitchFamily="18" charset="0"/>
                        </a:rPr>
                        <m:t>𝐴</m:t>
                      </m:r>
                      <m:func>
                        <m:funcPr>
                          <m:ctrlPr>
                            <a:rPr lang="en-GB" sz="3200" b="0" i="1" smtClean="0">
                              <a:latin typeface="Cambria Math" panose="02040503050406030204" pitchFamily="18" charset="0"/>
                            </a:rPr>
                          </m:ctrlPr>
                        </m:funcPr>
                        <m:fName>
                          <m:r>
                            <m:rPr>
                              <m:sty m:val="p"/>
                            </m:rPr>
                            <a:rPr lang="en-GB" sz="3200" b="0" i="0" smtClean="0">
                              <a:latin typeface="Cambria Math" panose="02040503050406030204" pitchFamily="18" charset="0"/>
                            </a:rPr>
                            <m:t>cos</m:t>
                          </m:r>
                        </m:fName>
                        <m:e>
                          <m:d>
                            <m:dPr>
                              <m:ctrlPr>
                                <a:rPr lang="en-GB" sz="3200" b="0" i="1" smtClean="0">
                                  <a:latin typeface="Cambria Math" panose="02040503050406030204" pitchFamily="18" charset="0"/>
                                </a:rPr>
                              </m:ctrlPr>
                            </m:dPr>
                            <m:e>
                              <m:r>
                                <a:rPr lang="en-GB" sz="3200" b="0" i="1" smtClean="0">
                                  <a:latin typeface="Cambria Math" panose="02040503050406030204" pitchFamily="18" charset="0"/>
                                  <a:ea typeface="Cambria Math" panose="02040503050406030204" pitchFamily="18" charset="0"/>
                                </a:rPr>
                                <m:t>𝜔</m:t>
                              </m:r>
                              <m:r>
                                <a:rPr lang="en-GB" sz="3200" b="0" i="1" smtClean="0">
                                  <a:latin typeface="Cambria Math" panose="02040503050406030204" pitchFamily="18" charset="0"/>
                                  <a:ea typeface="Cambria Math" panose="02040503050406030204" pitchFamily="18" charset="0"/>
                                </a:rPr>
                                <m:t>𝑡</m:t>
                              </m:r>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𝜙</m:t>
                              </m:r>
                            </m:e>
                          </m:d>
                        </m:e>
                      </m:func>
                    </m:oMath>
                  </m:oMathPara>
                </a14:m>
                <a:endParaRPr lang="en-US" sz="3200" dirty="0"/>
              </a:p>
            </p:txBody>
          </p:sp>
        </mc:Choice>
        <mc:Fallback xmlns="">
          <p:sp>
            <p:nvSpPr>
              <p:cNvPr id="19" name="TextBox 18">
                <a:extLst>
                  <a:ext uri="{FF2B5EF4-FFF2-40B4-BE49-F238E27FC236}">
                    <a16:creationId xmlns:a16="http://schemas.microsoft.com/office/drawing/2014/main" id="{68C54586-E628-40D6-A66E-29317E579BEA}"/>
                  </a:ext>
                </a:extLst>
              </p:cNvPr>
              <p:cNvSpPr txBox="1">
                <a:spLocks noRot="1" noChangeAspect="1" noMove="1" noResize="1" noEditPoints="1" noAdjustHandles="1" noChangeArrowheads="1" noChangeShapeType="1" noTextEdit="1"/>
              </p:cNvSpPr>
              <p:nvPr/>
            </p:nvSpPr>
            <p:spPr>
              <a:xfrm>
                <a:off x="2727809" y="5681905"/>
                <a:ext cx="3875933" cy="492443"/>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52287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F02F9686-08D4-436C-A058-1FED9066E80D}"/>
              </a:ext>
            </a:extLst>
          </p:cNvPr>
          <p:cNvSpPr/>
          <p:nvPr/>
        </p:nvSpPr>
        <p:spPr>
          <a:xfrm>
            <a:off x="2843808" y="836712"/>
            <a:ext cx="4119974"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75307F-FAB1-4D76-92D5-4660C1343D8F}"/>
              </a:ext>
            </a:extLst>
          </p:cNvPr>
          <p:cNvSpPr>
            <a:spLocks noGrp="1"/>
          </p:cNvSpPr>
          <p:nvPr>
            <p:ph type="title"/>
          </p:nvPr>
        </p:nvSpPr>
        <p:spPr>
          <a:xfrm>
            <a:off x="914400" y="-169862"/>
            <a:ext cx="8229600" cy="1143000"/>
          </a:xfrm>
        </p:spPr>
        <p:txBody>
          <a:bodyPr/>
          <a:lstStyle/>
          <a:p>
            <a:r>
              <a:rPr lang="en-US" dirty="0"/>
              <a:t>Reminder of previous lecture</a:t>
            </a:r>
          </a:p>
        </p:txBody>
      </p:sp>
      <p:sp>
        <p:nvSpPr>
          <p:cNvPr id="4" name="Slide Number Placeholder 3">
            <a:extLst>
              <a:ext uri="{FF2B5EF4-FFF2-40B4-BE49-F238E27FC236}">
                <a16:creationId xmlns:a16="http://schemas.microsoft.com/office/drawing/2014/main" id="{36074EB2-7653-4620-851D-229E83F23257}"/>
              </a:ext>
            </a:extLst>
          </p:cNvPr>
          <p:cNvSpPr>
            <a:spLocks noGrp="1"/>
          </p:cNvSpPr>
          <p:nvPr>
            <p:ph type="sldNum" sz="quarter" idx="10"/>
          </p:nvPr>
        </p:nvSpPr>
        <p:spPr/>
        <p:txBody>
          <a:bodyPr/>
          <a:lstStyle/>
          <a:p>
            <a:fld id="{41A7B2A6-4997-4D6A-A223-B65D77C6B4A9}" type="slidenum">
              <a:rPr lang="en-US" altLang="zh-CN" smtClean="0"/>
              <a:pPr/>
              <a:t>6</a:t>
            </a:fld>
            <a:endParaRPr lang="en-US" altLang="zh-CN"/>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8C54586-E628-40D6-A66E-29317E579BEA}"/>
                  </a:ext>
                </a:extLst>
              </p:cNvPr>
              <p:cNvSpPr txBox="1"/>
              <p:nvPr/>
            </p:nvSpPr>
            <p:spPr>
              <a:xfrm>
                <a:off x="3087849" y="929377"/>
                <a:ext cx="3875933"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𝑥</m:t>
                      </m:r>
                      <m:d>
                        <m:dPr>
                          <m:ctrlPr>
                            <a:rPr lang="en-GB" sz="3200" b="0" i="1" smtClean="0">
                              <a:latin typeface="Cambria Math" panose="02040503050406030204" pitchFamily="18" charset="0"/>
                            </a:rPr>
                          </m:ctrlPr>
                        </m:dPr>
                        <m:e>
                          <m:r>
                            <a:rPr lang="en-GB" sz="3200" b="0" i="1" smtClean="0">
                              <a:latin typeface="Cambria Math" panose="02040503050406030204" pitchFamily="18" charset="0"/>
                            </a:rPr>
                            <m:t>𝑡</m:t>
                          </m:r>
                        </m:e>
                      </m:d>
                      <m:r>
                        <a:rPr lang="en-GB" sz="3200" b="0" i="1" smtClean="0">
                          <a:latin typeface="Cambria Math" panose="02040503050406030204" pitchFamily="18" charset="0"/>
                        </a:rPr>
                        <m:t>=</m:t>
                      </m:r>
                      <m:r>
                        <a:rPr lang="en-GB" sz="3200" b="0" i="1" smtClean="0">
                          <a:latin typeface="Cambria Math" panose="02040503050406030204" pitchFamily="18" charset="0"/>
                        </a:rPr>
                        <m:t>𝐴</m:t>
                      </m:r>
                      <m:func>
                        <m:funcPr>
                          <m:ctrlPr>
                            <a:rPr lang="en-GB" sz="3200" b="0" i="1" smtClean="0">
                              <a:latin typeface="Cambria Math" panose="02040503050406030204" pitchFamily="18" charset="0"/>
                            </a:rPr>
                          </m:ctrlPr>
                        </m:funcPr>
                        <m:fName>
                          <m:r>
                            <m:rPr>
                              <m:sty m:val="p"/>
                            </m:rPr>
                            <a:rPr lang="en-GB" sz="3200" b="0" i="0" smtClean="0">
                              <a:latin typeface="Cambria Math" panose="02040503050406030204" pitchFamily="18" charset="0"/>
                            </a:rPr>
                            <m:t>cos</m:t>
                          </m:r>
                        </m:fName>
                        <m:e>
                          <m:d>
                            <m:dPr>
                              <m:ctrlPr>
                                <a:rPr lang="en-GB" sz="3200" b="0" i="1" smtClean="0">
                                  <a:latin typeface="Cambria Math" panose="02040503050406030204" pitchFamily="18" charset="0"/>
                                </a:rPr>
                              </m:ctrlPr>
                            </m:dPr>
                            <m:e>
                              <m:r>
                                <a:rPr lang="en-GB" sz="3200" b="0" i="1" smtClean="0">
                                  <a:latin typeface="Cambria Math" panose="02040503050406030204" pitchFamily="18" charset="0"/>
                                  <a:ea typeface="Cambria Math" panose="02040503050406030204" pitchFamily="18" charset="0"/>
                                </a:rPr>
                                <m:t>𝜔</m:t>
                              </m:r>
                              <m:r>
                                <a:rPr lang="en-GB" sz="3200" b="0" i="1" smtClean="0">
                                  <a:latin typeface="Cambria Math" panose="02040503050406030204" pitchFamily="18" charset="0"/>
                                  <a:ea typeface="Cambria Math" panose="02040503050406030204" pitchFamily="18" charset="0"/>
                                </a:rPr>
                                <m:t>𝑡</m:t>
                              </m:r>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𝜙</m:t>
                              </m:r>
                            </m:e>
                          </m:d>
                        </m:e>
                      </m:func>
                    </m:oMath>
                  </m:oMathPara>
                </a14:m>
                <a:endParaRPr lang="en-US" sz="3200" dirty="0"/>
              </a:p>
            </p:txBody>
          </p:sp>
        </mc:Choice>
        <mc:Fallback xmlns="">
          <p:sp>
            <p:nvSpPr>
              <p:cNvPr id="19" name="TextBox 18">
                <a:extLst>
                  <a:ext uri="{FF2B5EF4-FFF2-40B4-BE49-F238E27FC236}">
                    <a16:creationId xmlns:a16="http://schemas.microsoft.com/office/drawing/2014/main" id="{68C54586-E628-40D6-A66E-29317E579BEA}"/>
                  </a:ext>
                </a:extLst>
              </p:cNvPr>
              <p:cNvSpPr txBox="1">
                <a:spLocks noRot="1" noChangeAspect="1" noMove="1" noResize="1" noEditPoints="1" noAdjustHandles="1" noChangeArrowheads="1" noChangeShapeType="1" noTextEdit="1"/>
              </p:cNvSpPr>
              <p:nvPr/>
            </p:nvSpPr>
            <p:spPr>
              <a:xfrm>
                <a:off x="3087849" y="929377"/>
                <a:ext cx="3875933" cy="492443"/>
              </a:xfrm>
              <a:prstGeom prst="rect">
                <a:avLst/>
              </a:prstGeom>
              <a:blipFill>
                <a:blip r:embed="rId2"/>
                <a:stretch>
                  <a:fillRect/>
                </a:stretch>
              </a:blipFill>
            </p:spPr>
            <p:txBody>
              <a:bodyPr/>
              <a:lstStyle/>
              <a:p>
                <a:r>
                  <a:rPr lang="en-US">
                    <a:noFill/>
                  </a:rPr>
                  <a:t> </a:t>
                </a:r>
              </a:p>
            </p:txBody>
          </p:sp>
        </mc:Fallback>
      </mc:AlternateContent>
      <p:pic>
        <p:nvPicPr>
          <p:cNvPr id="21" name="Picture 20">
            <a:extLst>
              <a:ext uri="{FF2B5EF4-FFF2-40B4-BE49-F238E27FC236}">
                <a16:creationId xmlns:a16="http://schemas.microsoft.com/office/drawing/2014/main" id="{AFBEEBAA-A550-4EF0-A428-322F483DF430}"/>
              </a:ext>
            </a:extLst>
          </p:cNvPr>
          <p:cNvPicPr>
            <a:picLocks noChangeAspect="1"/>
          </p:cNvPicPr>
          <p:nvPr/>
        </p:nvPicPr>
        <p:blipFill>
          <a:blip r:embed="rId3"/>
          <a:stretch>
            <a:fillRect/>
          </a:stretch>
        </p:blipFill>
        <p:spPr>
          <a:xfrm>
            <a:off x="827584" y="1943663"/>
            <a:ext cx="6864056" cy="2595430"/>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5FE1994-6AD2-45E7-A563-0825C35B864A}"/>
                  </a:ext>
                </a:extLst>
              </p:cNvPr>
              <p:cNvSpPr txBox="1"/>
              <p:nvPr/>
            </p:nvSpPr>
            <p:spPr>
              <a:xfrm>
                <a:off x="1043608" y="4781948"/>
                <a:ext cx="6702669" cy="1846659"/>
              </a:xfrm>
              <a:prstGeom prst="rect">
                <a:avLst/>
              </a:prstGeom>
              <a:noFill/>
            </p:spPr>
            <p:txBody>
              <a:bodyPr wrap="none" lIns="0" tIns="0" rIns="0" bIns="0" rtlCol="0">
                <a:spAutoFit/>
              </a:bodyPr>
              <a:lstStyle/>
              <a:p>
                <a14:m>
                  <m:oMath xmlns:m="http://schemas.openxmlformats.org/officeDocument/2006/math">
                    <m:r>
                      <a:rPr lang="en-US" sz="2400" b="0" i="1" smtClean="0">
                        <a:latin typeface="Cambria Math" panose="02040503050406030204" pitchFamily="18" charset="0"/>
                      </a:rPr>
                      <m:t>𝐴</m:t>
                    </m:r>
                  </m:oMath>
                </a14:m>
                <a:r>
                  <a:rPr lang="en-US" sz="2400" dirty="0"/>
                  <a:t> is the amplitude of the SHM (SI unit: </a:t>
                </a:r>
                <a14:m>
                  <m:oMath xmlns:m="http://schemas.openxmlformats.org/officeDocument/2006/math">
                    <m:r>
                      <a:rPr lang="en-US" sz="2400" i="1" dirty="0" smtClean="0">
                        <a:latin typeface="Cambria Math" panose="02040503050406030204" pitchFamily="18" charset="0"/>
                      </a:rPr>
                      <m:t>𝑚</m:t>
                    </m:r>
                  </m:oMath>
                </a14:m>
                <a:r>
                  <a:rPr lang="en-US" sz="2400" dirty="0"/>
                  <a:t>)</a:t>
                </a:r>
              </a:p>
              <a:p>
                <a14:m>
                  <m:oMath xmlns:m="http://schemas.openxmlformats.org/officeDocument/2006/math">
                    <m:r>
                      <a:rPr lang="en-US" sz="2400" i="1" smtClean="0">
                        <a:latin typeface="Cambria Math" panose="02040503050406030204" pitchFamily="18" charset="0"/>
                        <a:ea typeface="Cambria Math" panose="02040503050406030204" pitchFamily="18" charset="0"/>
                      </a:rPr>
                      <m:t>𝜔</m:t>
                    </m:r>
                  </m:oMath>
                </a14:m>
                <a:r>
                  <a:rPr lang="en-US" sz="2400" dirty="0"/>
                  <a:t> is angular frequency of the SHM (SI unit: </a:t>
                </a:r>
                <a14:m>
                  <m:oMath xmlns:m="http://schemas.openxmlformats.org/officeDocument/2006/math">
                    <m:r>
                      <a:rPr lang="en-US" sz="2400" i="1" dirty="0" smtClean="0">
                        <a:latin typeface="Cambria Math" panose="02040503050406030204" pitchFamily="18" charset="0"/>
                      </a:rPr>
                      <m:t>𝑟𝑎𝑑</m:t>
                    </m:r>
                    <m:r>
                      <a:rPr lang="en-US" sz="2400" i="1" dirty="0" smtClean="0">
                        <a:latin typeface="Cambria Math" panose="02040503050406030204" pitchFamily="18" charset="0"/>
                      </a:rPr>
                      <m:t>.</m:t>
                    </m:r>
                    <m:sSup>
                      <m:sSupPr>
                        <m:ctrlPr>
                          <a:rPr lang="en-US" sz="2400" i="1" dirty="0" smtClean="0">
                            <a:latin typeface="Cambria Math" panose="02040503050406030204" pitchFamily="18" charset="0"/>
                          </a:rPr>
                        </m:ctrlPr>
                      </m:sSupPr>
                      <m:e>
                        <m:r>
                          <a:rPr lang="en-US" sz="2400" b="0" i="1" dirty="0" smtClean="0">
                            <a:latin typeface="Cambria Math" panose="02040503050406030204" pitchFamily="18" charset="0"/>
                          </a:rPr>
                          <m:t>𝑠</m:t>
                        </m:r>
                      </m:e>
                      <m:sup>
                        <m:r>
                          <a:rPr lang="en-US" sz="2400" b="0" i="1" dirty="0" smtClean="0">
                            <a:latin typeface="Cambria Math" panose="02040503050406030204" pitchFamily="18" charset="0"/>
                          </a:rPr>
                          <m:t>−1</m:t>
                        </m:r>
                      </m:sup>
                    </m:sSup>
                  </m:oMath>
                </a14:m>
                <a:r>
                  <a:rPr lang="en-US" sz="2400" dirty="0"/>
                  <a:t>)</a:t>
                </a:r>
              </a:p>
              <a:p>
                <a14:m>
                  <m:oMath xmlns:m="http://schemas.openxmlformats.org/officeDocument/2006/math">
                    <m:r>
                      <a:rPr lang="en-US" sz="2400" b="0" i="1" smtClean="0">
                        <a:latin typeface="Cambria Math" panose="02040503050406030204" pitchFamily="18" charset="0"/>
                      </a:rPr>
                      <m:t>𝑡</m:t>
                    </m:r>
                  </m:oMath>
                </a14:m>
                <a:r>
                  <a:rPr lang="en-US" sz="2400" dirty="0"/>
                  <a:t> is the time (SI unit: s)</a:t>
                </a:r>
              </a:p>
              <a:p>
                <a14:m>
                  <m:oMath xmlns:m="http://schemas.openxmlformats.org/officeDocument/2006/math">
                    <m:r>
                      <a:rPr lang="en-US" sz="2400" i="1" smtClean="0">
                        <a:latin typeface="Cambria Math" panose="02040503050406030204" pitchFamily="18" charset="0"/>
                        <a:ea typeface="Cambria Math" panose="02040503050406030204" pitchFamily="18" charset="0"/>
                      </a:rPr>
                      <m:t>𝜙</m:t>
                    </m:r>
                  </m:oMath>
                </a14:m>
                <a:r>
                  <a:rPr lang="en-US" sz="2400" dirty="0"/>
                  <a:t> is the phase at origin or phase offset of the SHM  </a:t>
                </a:r>
              </a:p>
              <a:p>
                <a14:m>
                  <m:oMath xmlns:m="http://schemas.openxmlformats.org/officeDocument/2006/math">
                    <m:r>
                      <a:rPr lang="en-US" sz="2400" b="0" i="1" smtClean="0">
                        <a:latin typeface="Cambria Math" panose="02040503050406030204" pitchFamily="18" charset="0"/>
                      </a:rPr>
                      <m:t>𝑇</m:t>
                    </m:r>
                    <m:r>
                      <a:rPr lang="en-US" sz="2400" b="0" i="1" smtClean="0">
                        <a:latin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𝜋</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𝜔</m:t>
                    </m:r>
                  </m:oMath>
                </a14:m>
                <a:r>
                  <a:rPr lang="en-US" sz="2400" dirty="0"/>
                  <a:t> is the period of the SHM</a:t>
                </a:r>
              </a:p>
            </p:txBody>
          </p:sp>
        </mc:Choice>
        <mc:Fallback xmlns="">
          <p:sp>
            <p:nvSpPr>
              <p:cNvPr id="3" name="TextBox 2">
                <a:extLst>
                  <a:ext uri="{FF2B5EF4-FFF2-40B4-BE49-F238E27FC236}">
                    <a16:creationId xmlns:a16="http://schemas.microsoft.com/office/drawing/2014/main" id="{C5FE1994-6AD2-45E7-A563-0825C35B864A}"/>
                  </a:ext>
                </a:extLst>
              </p:cNvPr>
              <p:cNvSpPr txBox="1">
                <a:spLocks noRot="1" noChangeAspect="1" noMove="1" noResize="1" noEditPoints="1" noAdjustHandles="1" noChangeArrowheads="1" noChangeShapeType="1" noTextEdit="1"/>
              </p:cNvSpPr>
              <p:nvPr/>
            </p:nvSpPr>
            <p:spPr>
              <a:xfrm>
                <a:off x="1043608" y="4781948"/>
                <a:ext cx="6702669" cy="1846659"/>
              </a:xfrm>
              <a:prstGeom prst="rect">
                <a:avLst/>
              </a:prstGeom>
              <a:blipFill>
                <a:blip r:embed="rId4"/>
                <a:stretch>
                  <a:fillRect l="-2091" t="-4950" r="-1818" b="-9241"/>
                </a:stretch>
              </a:blipFill>
            </p:spPr>
            <p:txBody>
              <a:bodyPr/>
              <a:lstStyle/>
              <a:p>
                <a:r>
                  <a:rPr lang="en-US">
                    <a:noFill/>
                  </a:rPr>
                  <a:t> </a:t>
                </a:r>
              </a:p>
            </p:txBody>
          </p:sp>
        </mc:Fallback>
      </mc:AlternateContent>
    </p:spTree>
    <p:extLst>
      <p:ext uri="{BB962C8B-B14F-4D97-AF65-F5344CB8AC3E}">
        <p14:creationId xmlns:p14="http://schemas.microsoft.com/office/powerpoint/2010/main" val="884437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161" y="-93365"/>
            <a:ext cx="8229600" cy="1143000"/>
          </a:xfrm>
        </p:spPr>
        <p:txBody>
          <a:bodyPr/>
          <a:lstStyle/>
          <a:p>
            <a:r>
              <a:rPr lang="en-GB" sz="4000" dirty="0"/>
              <a:t>Phase (or phase angle) of a SHM</a:t>
            </a:r>
            <a:endParaRPr lang="en-US" sz="40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7</a:t>
            </a:fld>
            <a:endParaRPr lang="en-US" altLang="zh-CN"/>
          </a:p>
        </p:txBody>
      </p:sp>
      <mc:AlternateContent xmlns:mc="http://schemas.openxmlformats.org/markup-compatibility/2006" xmlns:a14="http://schemas.microsoft.com/office/drawing/2010/main">
        <mc:Choice Requires="a14">
          <p:sp>
            <p:nvSpPr>
              <p:cNvPr id="5" name="TextBox 4"/>
              <p:cNvSpPr txBox="1"/>
              <p:nvPr/>
            </p:nvSpPr>
            <p:spPr>
              <a:xfrm>
                <a:off x="2195736" y="973138"/>
                <a:ext cx="3875933"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𝑥</m:t>
                      </m:r>
                      <m:d>
                        <m:dPr>
                          <m:ctrlPr>
                            <a:rPr lang="en-GB" sz="3200" b="0" i="1" smtClean="0">
                              <a:latin typeface="Cambria Math" panose="02040503050406030204" pitchFamily="18" charset="0"/>
                            </a:rPr>
                          </m:ctrlPr>
                        </m:dPr>
                        <m:e>
                          <m:r>
                            <a:rPr lang="en-GB" sz="3200" b="0" i="1" smtClean="0">
                              <a:latin typeface="Cambria Math" panose="02040503050406030204" pitchFamily="18" charset="0"/>
                            </a:rPr>
                            <m:t>𝑡</m:t>
                          </m:r>
                        </m:e>
                      </m:d>
                      <m:r>
                        <a:rPr lang="en-GB" sz="3200" b="0" i="1" smtClean="0">
                          <a:latin typeface="Cambria Math" panose="02040503050406030204" pitchFamily="18" charset="0"/>
                        </a:rPr>
                        <m:t>=</m:t>
                      </m:r>
                      <m:r>
                        <a:rPr lang="en-GB" sz="3200" b="0" i="1" smtClean="0">
                          <a:latin typeface="Cambria Math" panose="02040503050406030204" pitchFamily="18" charset="0"/>
                        </a:rPr>
                        <m:t>𝐴</m:t>
                      </m:r>
                      <m:func>
                        <m:funcPr>
                          <m:ctrlPr>
                            <a:rPr lang="en-GB" sz="3200" b="0" i="1" smtClean="0">
                              <a:latin typeface="Cambria Math" panose="02040503050406030204" pitchFamily="18" charset="0"/>
                            </a:rPr>
                          </m:ctrlPr>
                        </m:funcPr>
                        <m:fName>
                          <m:r>
                            <m:rPr>
                              <m:sty m:val="p"/>
                            </m:rPr>
                            <a:rPr lang="en-GB" sz="3200" b="0" i="0" smtClean="0">
                              <a:latin typeface="Cambria Math" panose="02040503050406030204" pitchFamily="18" charset="0"/>
                            </a:rPr>
                            <m:t>cos</m:t>
                          </m:r>
                        </m:fName>
                        <m:e>
                          <m:d>
                            <m:dPr>
                              <m:ctrlPr>
                                <a:rPr lang="en-GB" sz="3200" b="0" i="1" smtClean="0">
                                  <a:latin typeface="Cambria Math" panose="02040503050406030204" pitchFamily="18" charset="0"/>
                                </a:rPr>
                              </m:ctrlPr>
                            </m:dPr>
                            <m:e>
                              <m:r>
                                <a:rPr lang="en-GB" sz="3200" b="0" i="1" smtClean="0">
                                  <a:latin typeface="Cambria Math" panose="02040503050406030204" pitchFamily="18" charset="0"/>
                                  <a:ea typeface="Cambria Math" panose="02040503050406030204" pitchFamily="18" charset="0"/>
                                </a:rPr>
                                <m:t>𝜔</m:t>
                              </m:r>
                              <m:r>
                                <a:rPr lang="en-GB" sz="3200" b="0" i="1" smtClean="0">
                                  <a:latin typeface="Cambria Math" panose="02040503050406030204" pitchFamily="18" charset="0"/>
                                  <a:ea typeface="Cambria Math" panose="02040503050406030204" pitchFamily="18" charset="0"/>
                                </a:rPr>
                                <m:t>𝑡</m:t>
                              </m:r>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𝜙</m:t>
                              </m:r>
                            </m:e>
                          </m:d>
                        </m:e>
                      </m:func>
                    </m:oMath>
                  </m:oMathPara>
                </a14:m>
                <a:endParaRPr lang="en-US" sz="3200" dirty="0"/>
              </a:p>
            </p:txBody>
          </p:sp>
        </mc:Choice>
        <mc:Fallback xmlns="">
          <p:sp>
            <p:nvSpPr>
              <p:cNvPr id="5" name="TextBox 4"/>
              <p:cNvSpPr txBox="1">
                <a:spLocks noRot="1" noChangeAspect="1" noMove="1" noResize="1" noEditPoints="1" noAdjustHandles="1" noChangeArrowheads="1" noChangeShapeType="1" noTextEdit="1"/>
              </p:cNvSpPr>
              <p:nvPr/>
            </p:nvSpPr>
            <p:spPr>
              <a:xfrm>
                <a:off x="2195736" y="973138"/>
                <a:ext cx="3875933" cy="492443"/>
              </a:xfrm>
              <a:prstGeom prst="rect">
                <a:avLst/>
              </a:prstGeom>
              <a:blipFill>
                <a:blip r:embed="rId2"/>
                <a:stretch>
                  <a:fillRect/>
                </a:stretch>
              </a:blipFill>
            </p:spPr>
            <p:txBody>
              <a:bodyPr/>
              <a:lstStyle/>
              <a:p>
                <a:r>
                  <a:rPr lang="en-US">
                    <a:noFill/>
                  </a:rPr>
                  <a:t> </a:t>
                </a:r>
              </a:p>
            </p:txBody>
          </p:sp>
        </mc:Fallback>
      </mc:AlternateContent>
      <p:sp>
        <p:nvSpPr>
          <p:cNvPr id="6" name="Left Brace 5">
            <a:extLst>
              <a:ext uri="{FF2B5EF4-FFF2-40B4-BE49-F238E27FC236}">
                <a16:creationId xmlns:a16="http://schemas.microsoft.com/office/drawing/2014/main" id="{1470B39C-0CA5-46D6-A5CE-647863E22A84}"/>
              </a:ext>
            </a:extLst>
          </p:cNvPr>
          <p:cNvSpPr/>
          <p:nvPr/>
        </p:nvSpPr>
        <p:spPr>
          <a:xfrm rot="16200000">
            <a:off x="5112060" y="1104841"/>
            <a:ext cx="216024" cy="144016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623A96FF-0DE5-40F2-A568-25C053E302FC}"/>
              </a:ext>
            </a:extLst>
          </p:cNvPr>
          <p:cNvSpPr txBox="1"/>
          <p:nvPr/>
        </p:nvSpPr>
        <p:spPr>
          <a:xfrm>
            <a:off x="4310257" y="2132856"/>
            <a:ext cx="2422331" cy="1477328"/>
          </a:xfrm>
          <a:prstGeom prst="rect">
            <a:avLst/>
          </a:prstGeom>
          <a:noFill/>
        </p:spPr>
        <p:txBody>
          <a:bodyPr wrap="square" rtlCol="0">
            <a:spAutoFit/>
          </a:bodyPr>
          <a:lstStyle/>
          <a:p>
            <a:r>
              <a:rPr lang="en-US" dirty="0"/>
              <a:t>The term inside the cosines is an angle, named the “phase” or “phase angle” of the SHM </a:t>
            </a:r>
          </a:p>
        </p:txBody>
      </p:sp>
      <p:sp>
        <p:nvSpPr>
          <p:cNvPr id="11" name="Oval 10">
            <a:extLst>
              <a:ext uri="{FF2B5EF4-FFF2-40B4-BE49-F238E27FC236}">
                <a16:creationId xmlns:a16="http://schemas.microsoft.com/office/drawing/2014/main" id="{CA0B6943-66A2-4340-AF66-AE3AB31FF296}"/>
              </a:ext>
            </a:extLst>
          </p:cNvPr>
          <p:cNvSpPr/>
          <p:nvPr/>
        </p:nvSpPr>
        <p:spPr>
          <a:xfrm>
            <a:off x="2483768" y="4077072"/>
            <a:ext cx="1826489" cy="2304256"/>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537CF5B4-907F-4F7B-B678-ED71C73F36EA}"/>
              </a:ext>
            </a:extLst>
          </p:cNvPr>
          <p:cNvCxnSpPr/>
          <p:nvPr/>
        </p:nvCxnSpPr>
        <p:spPr>
          <a:xfrm>
            <a:off x="3419872" y="5301208"/>
            <a:ext cx="23042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7CB184B-A14C-41F7-BC90-D7CF316855D1}"/>
              </a:ext>
            </a:extLst>
          </p:cNvPr>
          <p:cNvCxnSpPr/>
          <p:nvPr/>
        </p:nvCxnSpPr>
        <p:spPr>
          <a:xfrm flipV="1">
            <a:off x="3419872" y="4005064"/>
            <a:ext cx="1368152" cy="1296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Freeform: Shape 22">
            <a:extLst>
              <a:ext uri="{FF2B5EF4-FFF2-40B4-BE49-F238E27FC236}">
                <a16:creationId xmlns:a16="http://schemas.microsoft.com/office/drawing/2014/main" id="{517C9E37-AA38-4276-9150-0141A2D8D4EA}"/>
              </a:ext>
            </a:extLst>
          </p:cNvPr>
          <p:cNvSpPr/>
          <p:nvPr/>
        </p:nvSpPr>
        <p:spPr>
          <a:xfrm>
            <a:off x="4627984" y="4245429"/>
            <a:ext cx="286237" cy="1054359"/>
          </a:xfrm>
          <a:custGeom>
            <a:avLst/>
            <a:gdLst>
              <a:gd name="connsiteX0" fmla="*/ 167951 w 286237"/>
              <a:gd name="connsiteY0" fmla="*/ 1054359 h 1054359"/>
              <a:gd name="connsiteX1" fmla="*/ 279918 w 286237"/>
              <a:gd name="connsiteY1" fmla="*/ 513183 h 1054359"/>
              <a:gd name="connsiteX2" fmla="*/ 0 w 286237"/>
              <a:gd name="connsiteY2" fmla="*/ 0 h 1054359"/>
              <a:gd name="connsiteX3" fmla="*/ 0 w 286237"/>
              <a:gd name="connsiteY3" fmla="*/ 0 h 1054359"/>
            </a:gdLst>
            <a:ahLst/>
            <a:cxnLst>
              <a:cxn ang="0">
                <a:pos x="connsiteX0" y="connsiteY0"/>
              </a:cxn>
              <a:cxn ang="0">
                <a:pos x="connsiteX1" y="connsiteY1"/>
              </a:cxn>
              <a:cxn ang="0">
                <a:pos x="connsiteX2" y="connsiteY2"/>
              </a:cxn>
              <a:cxn ang="0">
                <a:pos x="connsiteX3" y="connsiteY3"/>
              </a:cxn>
            </a:cxnLst>
            <a:rect l="l" t="t" r="r" b="b"/>
            <a:pathLst>
              <a:path w="286237" h="1054359">
                <a:moveTo>
                  <a:pt x="167951" y="1054359"/>
                </a:moveTo>
                <a:cubicBezTo>
                  <a:pt x="237930" y="871634"/>
                  <a:pt x="307910" y="688910"/>
                  <a:pt x="279918" y="513183"/>
                </a:cubicBezTo>
                <a:cubicBezTo>
                  <a:pt x="251926" y="337456"/>
                  <a:pt x="0" y="0"/>
                  <a:pt x="0" y="0"/>
                </a:cubicBez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0F9EED9-DC2F-47D1-95E8-E6589071881D}"/>
                  </a:ext>
                </a:extLst>
              </p:cNvPr>
              <p:cNvSpPr txBox="1"/>
              <p:nvPr/>
            </p:nvSpPr>
            <p:spPr>
              <a:xfrm>
                <a:off x="5060975" y="4560037"/>
                <a:ext cx="75918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𝜙</m:t>
                      </m:r>
                    </m:oMath>
                  </m:oMathPara>
                </a14:m>
                <a:endParaRPr lang="en-US" dirty="0"/>
              </a:p>
            </p:txBody>
          </p:sp>
        </mc:Choice>
        <mc:Fallback xmlns="">
          <p:sp>
            <p:nvSpPr>
              <p:cNvPr id="24" name="TextBox 23">
                <a:extLst>
                  <a:ext uri="{FF2B5EF4-FFF2-40B4-BE49-F238E27FC236}">
                    <a16:creationId xmlns:a16="http://schemas.microsoft.com/office/drawing/2014/main" id="{F0F9EED9-DC2F-47D1-95E8-E6589071881D}"/>
                  </a:ext>
                </a:extLst>
              </p:cNvPr>
              <p:cNvSpPr txBox="1">
                <a:spLocks noRot="1" noChangeAspect="1" noMove="1" noResize="1" noEditPoints="1" noAdjustHandles="1" noChangeArrowheads="1" noChangeShapeType="1" noTextEdit="1"/>
              </p:cNvSpPr>
              <p:nvPr/>
            </p:nvSpPr>
            <p:spPr>
              <a:xfrm>
                <a:off x="5060975" y="4560037"/>
                <a:ext cx="759182" cy="276999"/>
              </a:xfrm>
              <a:prstGeom prst="rect">
                <a:avLst/>
              </a:prstGeom>
              <a:blipFill>
                <a:blip r:embed="rId3"/>
                <a:stretch>
                  <a:fillRect l="-4000" r="-9600" b="-37778"/>
                </a:stretch>
              </a:blipFill>
            </p:spPr>
            <p:txBody>
              <a:bodyPr/>
              <a:lstStyle/>
              <a:p>
                <a:r>
                  <a:rPr lang="en-US">
                    <a:noFill/>
                  </a:rPr>
                  <a:t> </a:t>
                </a:r>
              </a:p>
            </p:txBody>
          </p:sp>
        </mc:Fallback>
      </mc:AlternateContent>
      <p:sp>
        <p:nvSpPr>
          <p:cNvPr id="25" name="Arrow: Right 24">
            <a:extLst>
              <a:ext uri="{FF2B5EF4-FFF2-40B4-BE49-F238E27FC236}">
                <a16:creationId xmlns:a16="http://schemas.microsoft.com/office/drawing/2014/main" id="{F0099EC5-8A76-4DB9-9D76-4CBF38A09E7E}"/>
              </a:ext>
            </a:extLst>
          </p:cNvPr>
          <p:cNvSpPr/>
          <p:nvPr/>
        </p:nvSpPr>
        <p:spPr>
          <a:xfrm>
            <a:off x="4788024" y="5661248"/>
            <a:ext cx="648072" cy="3999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89C3DE7C-D216-4A19-8694-FD20A748C821}"/>
              </a:ext>
            </a:extLst>
          </p:cNvPr>
          <p:cNvSpPr txBox="1"/>
          <p:nvPr/>
        </p:nvSpPr>
        <p:spPr>
          <a:xfrm flipH="1">
            <a:off x="5481206" y="5625846"/>
            <a:ext cx="3220914" cy="646331"/>
          </a:xfrm>
          <a:prstGeom prst="rect">
            <a:avLst/>
          </a:prstGeom>
          <a:noFill/>
        </p:spPr>
        <p:txBody>
          <a:bodyPr wrap="square" rtlCol="0">
            <a:spAutoFit/>
          </a:bodyPr>
          <a:lstStyle/>
          <a:p>
            <a:r>
              <a:rPr lang="en-US" dirty="0"/>
              <a:t>SHM  is related with a uniform circular motion  </a:t>
            </a:r>
          </a:p>
        </p:txBody>
      </p:sp>
      <p:cxnSp>
        <p:nvCxnSpPr>
          <p:cNvPr id="28" name="Straight Arrow Connector 27">
            <a:extLst>
              <a:ext uri="{FF2B5EF4-FFF2-40B4-BE49-F238E27FC236}">
                <a16:creationId xmlns:a16="http://schemas.microsoft.com/office/drawing/2014/main" id="{5C2A592A-ED8E-4C4B-99F4-49703CA74785}"/>
              </a:ext>
            </a:extLst>
          </p:cNvPr>
          <p:cNvCxnSpPr/>
          <p:nvPr/>
        </p:nvCxnSpPr>
        <p:spPr>
          <a:xfrm>
            <a:off x="1979712" y="3610184"/>
            <a:ext cx="648072" cy="6352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420DEB9-CF7B-46B6-AB1D-B48FA3199334}"/>
              </a:ext>
            </a:extLst>
          </p:cNvPr>
          <p:cNvSpPr txBox="1"/>
          <p:nvPr/>
        </p:nvSpPr>
        <p:spPr>
          <a:xfrm>
            <a:off x="1139167" y="2920298"/>
            <a:ext cx="1488617" cy="923330"/>
          </a:xfrm>
          <a:prstGeom prst="rect">
            <a:avLst/>
          </a:prstGeom>
          <a:noFill/>
        </p:spPr>
        <p:txBody>
          <a:bodyPr wrap="square" rtlCol="0">
            <a:spAutoFit/>
          </a:bodyPr>
          <a:lstStyle/>
          <a:p>
            <a:r>
              <a:rPr lang="en-US" dirty="0"/>
              <a:t>Reference circle of the SHM </a:t>
            </a:r>
          </a:p>
        </p:txBody>
      </p:sp>
    </p:spTree>
    <p:extLst>
      <p:ext uri="{BB962C8B-B14F-4D97-AF65-F5344CB8AC3E}">
        <p14:creationId xmlns:p14="http://schemas.microsoft.com/office/powerpoint/2010/main" val="4113142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616" y="-169862"/>
            <a:ext cx="8229600" cy="1143000"/>
          </a:xfrm>
        </p:spPr>
        <p:txBody>
          <a:bodyPr/>
          <a:lstStyle/>
          <a:p>
            <a:r>
              <a:rPr lang="en-GB" dirty="0"/>
              <a:t>Circular motion and SHM: introduction</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8</a:t>
            </a:fld>
            <a:endParaRPr lang="en-US" altLang="zh-CN"/>
          </a:p>
        </p:txBody>
      </p:sp>
      <p:sp>
        <p:nvSpPr>
          <p:cNvPr id="6" name="Oval 5"/>
          <p:cNvSpPr/>
          <p:nvPr/>
        </p:nvSpPr>
        <p:spPr>
          <a:xfrm>
            <a:off x="3059832" y="1772816"/>
            <a:ext cx="2520280" cy="295232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p:cNvSpPr txBox="1"/>
              <p:nvPr/>
            </p:nvSpPr>
            <p:spPr>
              <a:xfrm>
                <a:off x="1259632" y="4797152"/>
                <a:ext cx="7200800" cy="1569660"/>
              </a:xfrm>
              <a:prstGeom prst="rect">
                <a:avLst/>
              </a:prstGeom>
              <a:noFill/>
            </p:spPr>
            <p:txBody>
              <a:bodyPr wrap="square" rtlCol="0">
                <a:spAutoFit/>
              </a:bodyPr>
              <a:lstStyle/>
              <a:p>
                <a:r>
                  <a:rPr lang="en-GB" sz="2400" dirty="0"/>
                  <a:t>We consider the uniform circular motion of a particle, moving at constant angular velocity </a:t>
                </a:r>
                <a14:m>
                  <m:oMath xmlns:m="http://schemas.openxmlformats.org/officeDocument/2006/math">
                    <m:r>
                      <a:rPr lang="en-GB" sz="2400" i="1" smtClean="0">
                        <a:latin typeface="Cambria Math" panose="02040503050406030204" pitchFamily="18" charset="0"/>
                        <a:ea typeface="Cambria Math" panose="02040503050406030204" pitchFamily="18" charset="0"/>
                      </a:rPr>
                      <m:t>𝜔</m:t>
                    </m:r>
                  </m:oMath>
                </a14:m>
                <a:r>
                  <a:rPr lang="en-GB" sz="2400" dirty="0"/>
                  <a:t>. What is the </a:t>
                </a:r>
                <a14:m>
                  <m:oMath xmlns:m="http://schemas.openxmlformats.org/officeDocument/2006/math">
                    <m:r>
                      <a:rPr lang="en-GB" sz="2400" i="1" dirty="0" smtClean="0">
                        <a:latin typeface="Cambria Math" panose="02040503050406030204" pitchFamily="18" charset="0"/>
                      </a:rPr>
                      <m:t>𝑥</m:t>
                    </m:r>
                  </m:oMath>
                </a14:m>
                <a:r>
                  <a:rPr lang="en-GB" sz="2400" dirty="0"/>
                  <a:t>-coordinate of this particle in respect to time ? Does it reminds you something ? (</a:t>
                </a:r>
                <a:r>
                  <a:rPr lang="en-GB" sz="2400" b="1" dirty="0"/>
                  <a:t>2 minutes</a:t>
                </a:r>
                <a:r>
                  <a:rPr lang="en-GB" sz="2400" dirty="0"/>
                  <a:t>)</a:t>
                </a:r>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1259632" y="4797152"/>
                <a:ext cx="7200800" cy="1569660"/>
              </a:xfrm>
              <a:prstGeom prst="rect">
                <a:avLst/>
              </a:prstGeom>
              <a:blipFill>
                <a:blip r:embed="rId2"/>
                <a:stretch>
                  <a:fillRect l="-1355" t="-3113" b="-8171"/>
                </a:stretch>
              </a:blipFill>
            </p:spPr>
            <p:txBody>
              <a:bodyPr/>
              <a:lstStyle/>
              <a:p>
                <a:r>
                  <a:rPr lang="en-US">
                    <a:noFill/>
                  </a:rPr>
                  <a:t> </a:t>
                </a:r>
              </a:p>
            </p:txBody>
          </p:sp>
        </mc:Fallback>
      </mc:AlternateContent>
      <p:sp>
        <p:nvSpPr>
          <p:cNvPr id="8" name="Oval 7"/>
          <p:cNvSpPr/>
          <p:nvPr/>
        </p:nvSpPr>
        <p:spPr>
          <a:xfrm>
            <a:off x="4932040" y="1988840"/>
            <a:ext cx="288032"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4355976" y="3356992"/>
            <a:ext cx="252028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4355976" y="1484784"/>
            <a:ext cx="0" cy="18722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4"/>
          </p:cNvCxnSpPr>
          <p:nvPr/>
        </p:nvCxnSpPr>
        <p:spPr>
          <a:xfrm>
            <a:off x="5076056" y="2204864"/>
            <a:ext cx="0" cy="115212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p:cNvSpPr txBox="1"/>
              <p:nvPr/>
            </p:nvSpPr>
            <p:spPr>
              <a:xfrm>
                <a:off x="4670175" y="3429000"/>
                <a:ext cx="8117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4670175" y="3429000"/>
                <a:ext cx="811761" cy="276999"/>
              </a:xfrm>
              <a:prstGeom prst="rect">
                <a:avLst/>
              </a:prstGeom>
              <a:blipFill>
                <a:blip r:embed="rId3"/>
                <a:stretch>
                  <a:fillRect l="-3759" r="-6767"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6876256" y="3248980"/>
                <a:ext cx="1881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6876256" y="3248980"/>
                <a:ext cx="188128" cy="276999"/>
              </a:xfrm>
              <a:prstGeom prst="rect">
                <a:avLst/>
              </a:prstGeom>
              <a:blipFill>
                <a:blip r:embed="rId4"/>
                <a:stretch>
                  <a:fillRect l="-16129" r="-12903" b="-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4128446" y="1234477"/>
                <a:ext cx="19152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4128446" y="1234477"/>
                <a:ext cx="191526" cy="276999"/>
              </a:xfrm>
              <a:prstGeom prst="rect">
                <a:avLst/>
              </a:prstGeom>
              <a:blipFill>
                <a:blip r:embed="rId5"/>
                <a:stretch>
                  <a:fillRect l="-28125" r="-25000" b="-2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5608008" y="3342937"/>
                <a:ext cx="55521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𝑚𝑎𝑥</m:t>
                          </m:r>
                        </m:sub>
                      </m:sSub>
                    </m:oMath>
                  </m:oMathPara>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5608008" y="3342937"/>
                <a:ext cx="555217" cy="276999"/>
              </a:xfrm>
              <a:prstGeom prst="rect">
                <a:avLst/>
              </a:prstGeom>
              <a:blipFill>
                <a:blip r:embed="rId6"/>
                <a:stretch>
                  <a:fillRect l="-5495" r="-1099" b="-13043"/>
                </a:stretch>
              </a:blipFill>
            </p:spPr>
            <p:txBody>
              <a:bodyPr/>
              <a:lstStyle/>
              <a:p>
                <a:r>
                  <a:rPr lang="en-US">
                    <a:noFill/>
                  </a:rPr>
                  <a:t> </a:t>
                </a:r>
              </a:p>
            </p:txBody>
          </p:sp>
        </mc:Fallback>
      </mc:AlternateContent>
    </p:spTree>
    <p:extLst>
      <p:ext uri="{BB962C8B-B14F-4D97-AF65-F5344CB8AC3E}">
        <p14:creationId xmlns:p14="http://schemas.microsoft.com/office/powerpoint/2010/main" val="957188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31"/>
          <p:cNvSpPr/>
          <p:nvPr/>
        </p:nvSpPr>
        <p:spPr>
          <a:xfrm>
            <a:off x="1615781" y="6030788"/>
            <a:ext cx="5116459" cy="5543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1043608" y="4340134"/>
            <a:ext cx="7078840" cy="7450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67616" y="-169862"/>
            <a:ext cx="8229600" cy="1143000"/>
          </a:xfrm>
        </p:spPr>
        <p:txBody>
          <a:bodyPr/>
          <a:lstStyle/>
          <a:p>
            <a:r>
              <a:rPr lang="en-GB" dirty="0"/>
              <a:t>Circular motion and SHM</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9</a:t>
            </a:fld>
            <a:endParaRPr lang="en-US" altLang="zh-CN"/>
          </a:p>
        </p:txBody>
      </p:sp>
      <p:sp>
        <p:nvSpPr>
          <p:cNvPr id="6" name="Oval 5"/>
          <p:cNvSpPr/>
          <p:nvPr/>
        </p:nvSpPr>
        <p:spPr>
          <a:xfrm>
            <a:off x="2915816" y="1087019"/>
            <a:ext cx="2520280" cy="295232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788024" y="1303043"/>
            <a:ext cx="288032"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1043608" y="2671195"/>
            <a:ext cx="568863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4211960" y="798987"/>
            <a:ext cx="0" cy="18722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4"/>
          </p:cNvCxnSpPr>
          <p:nvPr/>
        </p:nvCxnSpPr>
        <p:spPr>
          <a:xfrm>
            <a:off x="4932040" y="1519067"/>
            <a:ext cx="0" cy="115212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p:cNvSpPr txBox="1"/>
              <p:nvPr/>
            </p:nvSpPr>
            <p:spPr>
              <a:xfrm>
                <a:off x="4734945" y="2701682"/>
                <a:ext cx="4767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4734945" y="2701682"/>
                <a:ext cx="476733" cy="276999"/>
              </a:xfrm>
              <a:prstGeom prst="rect">
                <a:avLst/>
              </a:prstGeom>
              <a:blipFill>
                <a:blip r:embed="rId2"/>
                <a:stretch>
                  <a:fillRect l="-6410"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6732240" y="2563183"/>
                <a:ext cx="1881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6732240" y="2563183"/>
                <a:ext cx="188128" cy="276999"/>
              </a:xfrm>
              <a:prstGeom prst="rect">
                <a:avLst/>
              </a:prstGeom>
              <a:blipFill>
                <a:blip r:embed="rId3"/>
                <a:stretch>
                  <a:fillRect l="-16129" r="-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3984430" y="548680"/>
                <a:ext cx="19152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3984430" y="548680"/>
                <a:ext cx="191526" cy="276999"/>
              </a:xfrm>
              <a:prstGeom prst="rect">
                <a:avLst/>
              </a:prstGeom>
              <a:blipFill>
                <a:blip r:embed="rId4"/>
                <a:stretch>
                  <a:fillRect l="-29032" r="-29032" b="-2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5821605" y="3060355"/>
                <a:ext cx="10046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𝑚𝑎𝑥</m:t>
                          </m:r>
                        </m:sub>
                      </m:sSub>
                      <m:r>
                        <a:rPr lang="en-GB" b="0" i="1" smtClean="0">
                          <a:latin typeface="Cambria Math" panose="02040503050406030204" pitchFamily="18" charset="0"/>
                        </a:rPr>
                        <m:t>=</m:t>
                      </m:r>
                      <m:r>
                        <a:rPr lang="en-GB" b="0" i="1" smtClean="0">
                          <a:latin typeface="Cambria Math" panose="02040503050406030204" pitchFamily="18" charset="0"/>
                        </a:rPr>
                        <m:t>𝐴</m:t>
                      </m:r>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5821605" y="3060355"/>
                <a:ext cx="1004699" cy="276999"/>
              </a:xfrm>
              <a:prstGeom prst="rect">
                <a:avLst/>
              </a:prstGeom>
              <a:blipFill>
                <a:blip r:embed="rId5"/>
                <a:stretch>
                  <a:fillRect l="-3030" r="-4242"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1331640" y="4430805"/>
                <a:ext cx="6264696" cy="646331"/>
              </a:xfrm>
              <a:prstGeom prst="rect">
                <a:avLst/>
              </a:prstGeom>
              <a:noFill/>
            </p:spPr>
            <p:txBody>
              <a:bodyPr wrap="square" rtlCol="0">
                <a:spAutoFit/>
              </a:bodyPr>
              <a:lstStyle/>
              <a:p>
                <a:r>
                  <a:rPr lang="en-GB" dirty="0"/>
                  <a:t>A SHM is the projection of a uniform circular motion of radius </a:t>
                </a:r>
                <a14:m>
                  <m:oMath xmlns:m="http://schemas.openxmlformats.org/officeDocument/2006/math">
                    <m:r>
                      <a:rPr lang="en-GB" b="0" i="1" smtClean="0">
                        <a:latin typeface="Cambria Math" panose="02040503050406030204" pitchFamily="18" charset="0"/>
                      </a:rPr>
                      <m:t>𝐴</m:t>
                    </m:r>
                  </m:oMath>
                </a14:m>
                <a:r>
                  <a:rPr lang="en-US" dirty="0"/>
                  <a:t> and angular velocity </a:t>
                </a:r>
                <a14:m>
                  <m:oMath xmlns:m="http://schemas.openxmlformats.org/officeDocument/2006/math">
                    <m:r>
                      <a:rPr lang="en-US" i="1" smtClean="0">
                        <a:latin typeface="Cambria Math" panose="02040503050406030204" pitchFamily="18" charset="0"/>
                        <a:ea typeface="Cambria Math" panose="02040503050406030204" pitchFamily="18" charset="0"/>
                      </a:rPr>
                      <m:t>𝜔</m:t>
                    </m:r>
                  </m:oMath>
                </a14:m>
                <a:r>
                  <a:rPr lang="en-US" dirty="0"/>
                  <a:t> </a:t>
                </a:r>
                <a:r>
                  <a:rPr lang="en-GB" dirty="0"/>
                  <a:t>onto a diameter </a:t>
                </a: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1331640" y="4430805"/>
                <a:ext cx="6264696" cy="646331"/>
              </a:xfrm>
              <a:prstGeom prst="rect">
                <a:avLst/>
              </a:prstGeom>
              <a:blipFill>
                <a:blip r:embed="rId6"/>
                <a:stretch>
                  <a:fillRect l="-778" t="-5660" b="-14151"/>
                </a:stretch>
              </a:blipFill>
            </p:spPr>
            <p:txBody>
              <a:bodyPr/>
              <a:lstStyle/>
              <a:p>
                <a:r>
                  <a:rPr lang="en-US">
                    <a:noFill/>
                  </a:rPr>
                  <a:t> </a:t>
                </a:r>
              </a:p>
            </p:txBody>
          </p:sp>
        </mc:Fallback>
      </mc:AlternateContent>
      <p:cxnSp>
        <p:nvCxnSpPr>
          <p:cNvPr id="9" name="Straight Connector 8"/>
          <p:cNvCxnSpPr>
            <a:endCxn id="8" idx="0"/>
          </p:cNvCxnSpPr>
          <p:nvPr/>
        </p:nvCxnSpPr>
        <p:spPr>
          <a:xfrm flipV="1">
            <a:off x="4211960" y="1303043"/>
            <a:ext cx="720080" cy="13986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eeform 14"/>
          <p:cNvSpPr/>
          <p:nvPr/>
        </p:nvSpPr>
        <p:spPr>
          <a:xfrm>
            <a:off x="4572000" y="2103120"/>
            <a:ext cx="153850" cy="561703"/>
          </a:xfrm>
          <a:custGeom>
            <a:avLst/>
            <a:gdLst>
              <a:gd name="connsiteX0" fmla="*/ 130628 w 153850"/>
              <a:gd name="connsiteY0" fmla="*/ 561703 h 561703"/>
              <a:gd name="connsiteX1" fmla="*/ 143691 w 153850"/>
              <a:gd name="connsiteY1" fmla="*/ 352697 h 561703"/>
              <a:gd name="connsiteX2" fmla="*/ 0 w 153850"/>
              <a:gd name="connsiteY2" fmla="*/ 0 h 561703"/>
              <a:gd name="connsiteX3" fmla="*/ 0 w 153850"/>
              <a:gd name="connsiteY3" fmla="*/ 0 h 561703"/>
              <a:gd name="connsiteX4" fmla="*/ 0 w 153850"/>
              <a:gd name="connsiteY4" fmla="*/ 0 h 561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50" h="561703">
                <a:moveTo>
                  <a:pt x="130628" y="561703"/>
                </a:moveTo>
                <a:cubicBezTo>
                  <a:pt x="148045" y="504008"/>
                  <a:pt x="165462" y="446314"/>
                  <a:pt x="143691" y="352697"/>
                </a:cubicBezTo>
                <a:cubicBezTo>
                  <a:pt x="121920" y="259080"/>
                  <a:pt x="0" y="0"/>
                  <a:pt x="0" y="0"/>
                </a:cubicBezTo>
                <a:lnTo>
                  <a:pt x="0" y="0"/>
                </a:lnTo>
                <a:lnTo>
                  <a:pt x="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TextBox 18"/>
              <p:cNvSpPr txBox="1"/>
              <p:nvPr/>
            </p:nvSpPr>
            <p:spPr>
              <a:xfrm>
                <a:off x="4729236" y="2174023"/>
                <a:ext cx="14857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𝑡</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𝜔</m:t>
                      </m:r>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𝜙</m:t>
                      </m:r>
                    </m:oMath>
                  </m:oMathPara>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4729236" y="2174023"/>
                <a:ext cx="1485728" cy="276999"/>
              </a:xfrm>
              <a:prstGeom prst="rect">
                <a:avLst/>
              </a:prstGeom>
              <a:blipFill>
                <a:blip r:embed="rId7"/>
                <a:stretch>
                  <a:fillRect l="-3279" r="-4098" b="-35556"/>
                </a:stretch>
              </a:blipFill>
            </p:spPr>
            <p:txBody>
              <a:bodyPr/>
              <a:lstStyle/>
              <a:p>
                <a:r>
                  <a:rPr lang="en-US">
                    <a:noFill/>
                  </a:rPr>
                  <a:t> </a:t>
                </a:r>
              </a:p>
            </p:txBody>
          </p:sp>
        </mc:Fallback>
      </mc:AlternateContent>
      <p:cxnSp>
        <p:nvCxnSpPr>
          <p:cNvPr id="24" name="Straight Arrow Connector 23"/>
          <p:cNvCxnSpPr/>
          <p:nvPr/>
        </p:nvCxnSpPr>
        <p:spPr>
          <a:xfrm flipH="1" flipV="1">
            <a:off x="5472100" y="2719951"/>
            <a:ext cx="349505" cy="4789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1707048" y="2719951"/>
            <a:ext cx="1121392" cy="4314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p:cNvSpPr txBox="1"/>
              <p:nvPr/>
            </p:nvSpPr>
            <p:spPr>
              <a:xfrm>
                <a:off x="940308" y="3198854"/>
                <a:ext cx="135094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sSub>
                        <m:sSubPr>
                          <m:ctrlPr>
                            <a:rPr lang="en-US"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𝑚𝑎𝑥</m:t>
                          </m:r>
                        </m:sub>
                      </m:sSub>
                      <m:r>
                        <a:rPr lang="en-GB" b="0" i="1" smtClean="0">
                          <a:latin typeface="Cambria Math" panose="02040503050406030204" pitchFamily="18" charset="0"/>
                        </a:rPr>
                        <m:t>=−</m:t>
                      </m:r>
                      <m:r>
                        <a:rPr lang="en-GB" b="0" i="1" smtClean="0">
                          <a:latin typeface="Cambria Math" panose="02040503050406030204" pitchFamily="18" charset="0"/>
                        </a:rPr>
                        <m:t>𝐴</m:t>
                      </m:r>
                    </m:oMath>
                  </m:oMathPara>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940308" y="3198854"/>
                <a:ext cx="1350947" cy="276999"/>
              </a:xfrm>
              <a:prstGeom prst="rect">
                <a:avLst/>
              </a:prstGeom>
              <a:blipFill>
                <a:blip r:embed="rId8"/>
                <a:stretch>
                  <a:fillRect r="-3604"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251520" y="5325575"/>
                <a:ext cx="7128792"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𝑥</m:t>
                      </m:r>
                      <m:d>
                        <m:dPr>
                          <m:ctrlPr>
                            <a:rPr lang="en-GB" sz="3200" b="0" i="1" smtClean="0">
                              <a:latin typeface="Cambria Math" panose="02040503050406030204" pitchFamily="18" charset="0"/>
                            </a:rPr>
                          </m:ctrlPr>
                        </m:dPr>
                        <m:e>
                          <m:r>
                            <a:rPr lang="en-GB" sz="3200" b="0" i="1" smtClean="0">
                              <a:latin typeface="Cambria Math" panose="02040503050406030204" pitchFamily="18" charset="0"/>
                            </a:rPr>
                            <m:t>𝑡</m:t>
                          </m:r>
                        </m:e>
                      </m:d>
                      <m:r>
                        <a:rPr lang="en-GB" sz="3200" b="0" i="1" smtClean="0">
                          <a:latin typeface="Cambria Math" panose="02040503050406030204" pitchFamily="18" charset="0"/>
                        </a:rPr>
                        <m:t>=</m:t>
                      </m:r>
                      <m:r>
                        <a:rPr lang="en-GB" sz="3200" i="1">
                          <a:latin typeface="Cambria Math" panose="02040503050406030204" pitchFamily="18" charset="0"/>
                        </a:rPr>
                        <m:t>𝐴</m:t>
                      </m:r>
                      <m:func>
                        <m:funcPr>
                          <m:ctrlPr>
                            <a:rPr lang="en-GB" sz="3200" i="1">
                              <a:latin typeface="Cambria Math" panose="02040503050406030204" pitchFamily="18" charset="0"/>
                            </a:rPr>
                          </m:ctrlPr>
                        </m:funcPr>
                        <m:fName>
                          <m:r>
                            <m:rPr>
                              <m:sty m:val="p"/>
                            </m:rPr>
                            <a:rPr lang="en-GB" sz="3200">
                              <a:latin typeface="Cambria Math" panose="02040503050406030204" pitchFamily="18" charset="0"/>
                            </a:rPr>
                            <m:t>cos</m:t>
                          </m:r>
                        </m:fName>
                        <m:e>
                          <m:r>
                            <a:rPr lang="en-GB" sz="3200" i="1" smtClean="0">
                              <a:latin typeface="Cambria Math" panose="02040503050406030204" pitchFamily="18" charset="0"/>
                              <a:ea typeface="Cambria Math" panose="02040503050406030204" pitchFamily="18" charset="0"/>
                            </a:rPr>
                            <m:t>𝜃</m:t>
                          </m:r>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𝑡</m:t>
                          </m:r>
                          <m:r>
                            <a:rPr lang="en-GB" sz="3200" b="0" i="1" smtClean="0">
                              <a:latin typeface="Cambria Math" panose="02040503050406030204" pitchFamily="18" charset="0"/>
                              <a:ea typeface="Cambria Math" panose="02040503050406030204" pitchFamily="18" charset="0"/>
                            </a:rPr>
                            <m:t>)</m:t>
                          </m:r>
                        </m:e>
                      </m:func>
                      <m:r>
                        <a:rPr lang="en-GB" sz="3200" b="0" i="1" smtClean="0">
                          <a:latin typeface="Cambria Math" panose="02040503050406030204" pitchFamily="18" charset="0"/>
                        </a:rPr>
                        <m:t>=</m:t>
                      </m:r>
                      <m:r>
                        <a:rPr lang="en-GB" sz="3200" b="0" i="1" smtClean="0">
                          <a:latin typeface="Cambria Math" panose="02040503050406030204" pitchFamily="18" charset="0"/>
                        </a:rPr>
                        <m:t>𝐴</m:t>
                      </m:r>
                      <m:func>
                        <m:funcPr>
                          <m:ctrlPr>
                            <a:rPr lang="en-GB" sz="3200" b="0" i="1" smtClean="0">
                              <a:latin typeface="Cambria Math" panose="02040503050406030204" pitchFamily="18" charset="0"/>
                            </a:rPr>
                          </m:ctrlPr>
                        </m:funcPr>
                        <m:fName>
                          <m:r>
                            <m:rPr>
                              <m:sty m:val="p"/>
                            </m:rPr>
                            <a:rPr lang="en-GB" sz="3200" b="0" i="0" smtClean="0">
                              <a:latin typeface="Cambria Math" panose="02040503050406030204" pitchFamily="18" charset="0"/>
                            </a:rPr>
                            <m:t>cos</m:t>
                          </m:r>
                        </m:fName>
                        <m:e>
                          <m:d>
                            <m:dPr>
                              <m:ctrlPr>
                                <a:rPr lang="en-GB" sz="3200" b="0" i="1" smtClean="0">
                                  <a:latin typeface="Cambria Math" panose="02040503050406030204" pitchFamily="18" charset="0"/>
                                </a:rPr>
                              </m:ctrlPr>
                            </m:dPr>
                            <m:e>
                              <m:r>
                                <a:rPr lang="en-GB" sz="3200" b="0" i="1" smtClean="0">
                                  <a:latin typeface="Cambria Math" panose="02040503050406030204" pitchFamily="18" charset="0"/>
                                  <a:ea typeface="Cambria Math" panose="02040503050406030204" pitchFamily="18" charset="0"/>
                                </a:rPr>
                                <m:t>𝜔</m:t>
                              </m:r>
                              <m:r>
                                <a:rPr lang="en-GB" sz="3200" b="0" i="1" smtClean="0">
                                  <a:latin typeface="Cambria Math" panose="02040503050406030204" pitchFamily="18" charset="0"/>
                                  <a:ea typeface="Cambria Math" panose="02040503050406030204" pitchFamily="18" charset="0"/>
                                </a:rPr>
                                <m:t>𝑡</m:t>
                              </m:r>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𝜙</m:t>
                              </m:r>
                            </m:e>
                          </m:d>
                        </m:e>
                      </m:func>
                    </m:oMath>
                  </m:oMathPara>
                </a14:m>
                <a:endParaRPr lang="en-US" sz="3200" dirty="0"/>
              </a:p>
            </p:txBody>
          </p:sp>
        </mc:Choice>
        <mc:Fallback xmlns="">
          <p:sp>
            <p:nvSpPr>
              <p:cNvPr id="29" name="TextBox 28"/>
              <p:cNvSpPr txBox="1">
                <a:spLocks noRot="1" noChangeAspect="1" noMove="1" noResize="1" noEditPoints="1" noAdjustHandles="1" noChangeArrowheads="1" noChangeShapeType="1" noTextEdit="1"/>
              </p:cNvSpPr>
              <p:nvPr/>
            </p:nvSpPr>
            <p:spPr>
              <a:xfrm>
                <a:off x="251520" y="5325575"/>
                <a:ext cx="7128792" cy="492443"/>
              </a:xfrm>
              <a:prstGeom prst="rect">
                <a:avLst/>
              </a:prstGeom>
              <a:blipFill>
                <a:blip r:embed="rId9"/>
                <a:stretch>
                  <a:fillRect/>
                </a:stretch>
              </a:blipFill>
            </p:spPr>
            <p:txBody>
              <a:bodyPr/>
              <a:lstStyle/>
              <a:p>
                <a:r>
                  <a:rPr lang="en-US">
                    <a:noFill/>
                  </a:rPr>
                  <a:t> </a:t>
                </a:r>
              </a:p>
            </p:txBody>
          </p:sp>
        </mc:Fallback>
      </mc:AlternateContent>
      <p:sp>
        <p:nvSpPr>
          <p:cNvPr id="30" name="Oval 29"/>
          <p:cNvSpPr/>
          <p:nvPr/>
        </p:nvSpPr>
        <p:spPr>
          <a:xfrm>
            <a:off x="4804366" y="2536236"/>
            <a:ext cx="288032" cy="2769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615781" y="6095690"/>
            <a:ext cx="4948791" cy="369332"/>
          </a:xfrm>
          <a:prstGeom prst="rect">
            <a:avLst/>
          </a:prstGeom>
          <a:noFill/>
        </p:spPr>
        <p:txBody>
          <a:bodyPr wrap="none" rtlCol="0">
            <a:spAutoFit/>
          </a:bodyPr>
          <a:lstStyle/>
          <a:p>
            <a:r>
              <a:rPr lang="en-GB" dirty="0"/>
              <a:t>This circle is named “reference circle of the SHM ”</a:t>
            </a:r>
            <a:endParaRPr lang="en-US" dirty="0"/>
          </a:p>
        </p:txBody>
      </p:sp>
    </p:spTree>
    <p:extLst>
      <p:ext uri="{BB962C8B-B14F-4D97-AF65-F5344CB8AC3E}">
        <p14:creationId xmlns:p14="http://schemas.microsoft.com/office/powerpoint/2010/main" val="1801032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29" grpId="0"/>
      <p:bldP spid="31" grpId="0"/>
    </p:bldLst>
  </p:timing>
</p:sld>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162436</TotalTime>
  <Words>2104</Words>
  <Application>Microsoft Office PowerPoint</Application>
  <PresentationFormat>On-screen Show (4:3)</PresentationFormat>
  <Paragraphs>351</Paragraphs>
  <Slides>32</Slides>
  <Notes>2</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32</vt:i4>
      </vt:variant>
    </vt:vector>
  </HeadingPairs>
  <TitlesOfParts>
    <vt:vector size="39" baseType="lpstr">
      <vt:lpstr>Arial</vt:lpstr>
      <vt:lpstr>Cambria Math</vt:lpstr>
      <vt:lpstr>Garamond</vt:lpstr>
      <vt:lpstr>Times New Roman</vt:lpstr>
      <vt:lpstr>自定义设计方案</vt:lpstr>
      <vt:lpstr>默认设计模板</vt:lpstr>
      <vt:lpstr>Equation</vt:lpstr>
      <vt:lpstr>Lecture 11, still lesson 8: Simple harmonic motion </vt:lpstr>
      <vt:lpstr>About quick test of Wednesday </vt:lpstr>
      <vt:lpstr>About quick test of Wednesday </vt:lpstr>
      <vt:lpstr>About quick tests</vt:lpstr>
      <vt:lpstr>Reminder of previous lecture</vt:lpstr>
      <vt:lpstr>Reminder of previous lecture</vt:lpstr>
      <vt:lpstr>Phase (or phase angle) of a SHM</vt:lpstr>
      <vt:lpstr>Circular motion and SHM: introduction</vt:lpstr>
      <vt:lpstr>Circular motion and SHM</vt:lpstr>
      <vt:lpstr>Circular motion and SHM</vt:lpstr>
      <vt:lpstr>Phase angle in the reference circle</vt:lpstr>
      <vt:lpstr>Summary</vt:lpstr>
      <vt:lpstr> Graph of displacement x versus time t in a SHM (5 minutes)</vt:lpstr>
      <vt:lpstr> Graph of displacement x versus time t in a SHM: Solution</vt:lpstr>
      <vt:lpstr> Graph of displacement x versus time t in a SHM</vt:lpstr>
      <vt:lpstr>SHM with non-zero initial velocity </vt:lpstr>
      <vt:lpstr>SHM with non-zero initial velocity </vt:lpstr>
      <vt:lpstr>Energy involved in SHM</vt:lpstr>
      <vt:lpstr>Energy involved in SHM</vt:lpstr>
      <vt:lpstr>Energy involved in SHM</vt:lpstr>
      <vt:lpstr>Energy involved in SHM</vt:lpstr>
      <vt:lpstr>Energy involved in SHM</vt:lpstr>
      <vt:lpstr>Energy involved in SHM</vt:lpstr>
      <vt:lpstr>Energy involved in SHM</vt:lpstr>
      <vt:lpstr>Phase difference between two SHMs</vt:lpstr>
      <vt:lpstr>Phase difference between two SHMs</vt:lpstr>
      <vt:lpstr>Other examples of SHM</vt:lpstr>
      <vt:lpstr>PowerPoint Presentation</vt:lpstr>
      <vt:lpstr>Ex: A vertical spring-mass system (friction ignored)</vt:lpstr>
      <vt:lpstr>Ex: A vertical spring-mass system (friction ignored)</vt:lpstr>
      <vt:lpstr>Ex: A vertical spring-mass system (friction ignored)</vt:lpstr>
      <vt:lpstr>End of the lecture 11</vt:lpstr>
    </vt:vector>
  </TitlesOfParts>
  <Company>江南大学物理系理学院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11-9衍射光栅</dc:title>
  <dc:creator>吴亚敏</dc:creator>
  <cp:lastModifiedBy>Paul Briard</cp:lastModifiedBy>
  <cp:revision>1409</cp:revision>
  <dcterms:created xsi:type="dcterms:W3CDTF">2005-09-11T15:39:18Z</dcterms:created>
  <dcterms:modified xsi:type="dcterms:W3CDTF">2022-03-28T04:00:27Z</dcterms:modified>
</cp:coreProperties>
</file>