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48" r:id="rId2"/>
  </p:sldMasterIdLst>
  <p:notesMasterIdLst>
    <p:notesMasterId r:id="rId74"/>
  </p:notesMasterIdLst>
  <p:sldIdLst>
    <p:sldId id="1125" r:id="rId3"/>
    <p:sldId id="1124" r:id="rId4"/>
    <p:sldId id="1176" r:id="rId5"/>
    <p:sldId id="1126" r:id="rId6"/>
    <p:sldId id="1181" r:id="rId7"/>
    <p:sldId id="1137" r:id="rId8"/>
    <p:sldId id="1138" r:id="rId9"/>
    <p:sldId id="1127" r:id="rId10"/>
    <p:sldId id="1128" r:id="rId11"/>
    <p:sldId id="1139" r:id="rId12"/>
    <p:sldId id="1140" r:id="rId13"/>
    <p:sldId id="1141" r:id="rId14"/>
    <p:sldId id="1142" r:id="rId15"/>
    <p:sldId id="1143" r:id="rId16"/>
    <p:sldId id="1144" r:id="rId17"/>
    <p:sldId id="1145" r:id="rId18"/>
    <p:sldId id="1129" r:id="rId19"/>
    <p:sldId id="1130" r:id="rId20"/>
    <p:sldId id="1146" r:id="rId21"/>
    <p:sldId id="1182" r:id="rId22"/>
    <p:sldId id="1406" r:id="rId23"/>
    <p:sldId id="1407" r:id="rId24"/>
    <p:sldId id="1408" r:id="rId25"/>
    <p:sldId id="1183" r:id="rId26"/>
    <p:sldId id="1184" r:id="rId27"/>
    <p:sldId id="1404" r:id="rId28"/>
    <p:sldId id="1131" r:id="rId29"/>
    <p:sldId id="1147" r:id="rId30"/>
    <p:sldId id="1148" r:id="rId31"/>
    <p:sldId id="1149" r:id="rId32"/>
    <p:sldId id="1150" r:id="rId33"/>
    <p:sldId id="1159" r:id="rId34"/>
    <p:sldId id="1160" r:id="rId35"/>
    <p:sldId id="1161" r:id="rId36"/>
    <p:sldId id="1132" r:id="rId37"/>
    <p:sldId id="1151" r:id="rId38"/>
    <p:sldId id="1133" r:id="rId39"/>
    <p:sldId id="1152" r:id="rId40"/>
    <p:sldId id="1155" r:id="rId41"/>
    <p:sldId id="1156" r:id="rId42"/>
    <p:sldId id="1157" r:id="rId43"/>
    <p:sldId id="1158" r:id="rId44"/>
    <p:sldId id="1134" r:id="rId45"/>
    <p:sldId id="1164" r:id="rId46"/>
    <p:sldId id="1163" r:id="rId47"/>
    <p:sldId id="1166" r:id="rId48"/>
    <p:sldId id="1165" r:id="rId49"/>
    <p:sldId id="1167" r:id="rId50"/>
    <p:sldId id="1168" r:id="rId51"/>
    <p:sldId id="1169" r:id="rId52"/>
    <p:sldId id="1409" r:id="rId53"/>
    <p:sldId id="1410" r:id="rId54"/>
    <p:sldId id="1422" r:id="rId55"/>
    <p:sldId id="1177" r:id="rId56"/>
    <p:sldId id="1417" r:id="rId57"/>
    <p:sldId id="1178" r:id="rId58"/>
    <p:sldId id="1416" r:id="rId59"/>
    <p:sldId id="1179" r:id="rId60"/>
    <p:sldId id="1420" r:id="rId61"/>
    <p:sldId id="1415" r:id="rId62"/>
    <p:sldId id="1418" r:id="rId63"/>
    <p:sldId id="1419" r:id="rId64"/>
    <p:sldId id="1171" r:id="rId65"/>
    <p:sldId id="1412" r:id="rId66"/>
    <p:sldId id="1413" r:id="rId67"/>
    <p:sldId id="1421" r:id="rId68"/>
    <p:sldId id="1173" r:id="rId69"/>
    <p:sldId id="1174" r:id="rId70"/>
    <p:sldId id="1405" r:id="rId71"/>
    <p:sldId id="1411" r:id="rId72"/>
    <p:sldId id="1172"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900FF"/>
    <a:srgbClr val="FF3300"/>
    <a:srgbClr val="6699FF"/>
    <a:srgbClr val="660066"/>
    <a:srgbClr val="000066"/>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61" autoAdjust="0"/>
  </p:normalViewPr>
  <p:slideViewPr>
    <p:cSldViewPr>
      <p:cViewPr varScale="1">
        <p:scale>
          <a:sx n="83" d="100"/>
          <a:sy n="83" d="100"/>
        </p:scale>
        <p:origin x="1515" y="92"/>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10" Type="http://schemas.openxmlformats.org/officeDocument/2006/relationships/image" Target="../media/image137.wmf"/><Relationship Id="rId4" Type="http://schemas.openxmlformats.org/officeDocument/2006/relationships/image" Target="../media/image131.wmf"/><Relationship Id="rId9" Type="http://schemas.openxmlformats.org/officeDocument/2006/relationships/image" Target="../media/image1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10F409-A10B-44F7-B7D1-A786867E4831}" type="slidenum">
              <a:rPr lang="en-US" altLang="zh-CN" smtClean="0"/>
              <a:pPr>
                <a:defRPr/>
              </a:pPr>
              <a:t>32</a:t>
            </a:fld>
            <a:endParaRPr lang="en-US" altLang="zh-CN"/>
          </a:p>
        </p:txBody>
      </p:sp>
    </p:spTree>
    <p:extLst>
      <p:ext uri="{BB962C8B-B14F-4D97-AF65-F5344CB8AC3E}">
        <p14:creationId xmlns:p14="http://schemas.microsoft.com/office/powerpoint/2010/main" val="263411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10F409-A10B-44F7-B7D1-A786867E4831}" type="slidenum">
              <a:rPr lang="en-US" altLang="zh-CN" smtClean="0"/>
              <a:pPr>
                <a:defRPr/>
              </a:pPr>
              <a:t>33</a:t>
            </a:fld>
            <a:endParaRPr lang="en-US" altLang="zh-CN"/>
          </a:p>
        </p:txBody>
      </p:sp>
    </p:spTree>
    <p:extLst>
      <p:ext uri="{BB962C8B-B14F-4D97-AF65-F5344CB8AC3E}">
        <p14:creationId xmlns:p14="http://schemas.microsoft.com/office/powerpoint/2010/main" val="397999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FDF768F-7CA8-4B26-9E2B-CB2AABA300C0}"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12EC6D7-8CFF-4976-BDD2-CE5C1AC89925}" type="slidenum">
              <a:rPr lang="en-US" altLang="zh-CN"/>
              <a:pPr/>
              <a:t>‹#›</a:t>
            </a:fld>
            <a:endParaRPr lang="en-US" altLang="zh-CN"/>
          </a:p>
        </p:txBody>
      </p:sp>
    </p:spTree>
    <p:extLst>
      <p:ext uri="{BB962C8B-B14F-4D97-AF65-F5344CB8AC3E}">
        <p14:creationId xmlns:p14="http://schemas.microsoft.com/office/powerpoint/2010/main" val="287746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17B03FF-6E29-4467-823F-510ED1A40179}"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A16DD32-F0A7-4E7A-AB09-41ABC18D2FC5}" type="slidenum">
              <a:rPr lang="en-US" altLang="zh-CN"/>
              <a:pPr/>
              <a:t>‹#›</a:t>
            </a:fld>
            <a:endParaRPr lang="en-US" altLang="zh-CN"/>
          </a:p>
        </p:txBody>
      </p:sp>
    </p:spTree>
    <p:extLst>
      <p:ext uri="{BB962C8B-B14F-4D97-AF65-F5344CB8AC3E}">
        <p14:creationId xmlns:p14="http://schemas.microsoft.com/office/powerpoint/2010/main" val="37122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DD270F-9468-4E53-9DD2-F96636D2A2AC}"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9752B2-3234-43A8-A2CD-6D3BC228498F}" type="slidenum">
              <a:rPr lang="en-US" altLang="zh-CN"/>
              <a:pPr/>
              <a:t>‹#›</a:t>
            </a:fld>
            <a:endParaRPr lang="en-US" altLang="zh-CN"/>
          </a:p>
        </p:txBody>
      </p:sp>
    </p:spTree>
    <p:extLst>
      <p:ext uri="{BB962C8B-B14F-4D97-AF65-F5344CB8AC3E}">
        <p14:creationId xmlns:p14="http://schemas.microsoft.com/office/powerpoint/2010/main" val="7046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fld id="{0B7A7220-6437-4F88-BAF1-8819291E4B4B}" type="slidenum">
              <a:rPr lang="en-US" altLang="zh-CN"/>
              <a:pPr/>
              <a:t>‹#›</a:t>
            </a:fld>
            <a:endParaRPr lang="en-US" altLang="zh-CN"/>
          </a:p>
        </p:txBody>
      </p:sp>
    </p:spTree>
    <p:extLst>
      <p:ext uri="{BB962C8B-B14F-4D97-AF65-F5344CB8AC3E}">
        <p14:creationId xmlns:p14="http://schemas.microsoft.com/office/powerpoint/2010/main" val="2635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41A7B2A6-4997-4D6A-A223-B65D77C6B4A9}" type="slidenum">
              <a:rPr lang="en-US" altLang="zh-CN"/>
              <a:pPr/>
              <a:t>‹#›</a:t>
            </a:fld>
            <a:endParaRPr lang="en-US" altLang="zh-CN"/>
          </a:p>
        </p:txBody>
      </p:sp>
    </p:spTree>
    <p:extLst>
      <p:ext uri="{BB962C8B-B14F-4D97-AF65-F5344CB8AC3E}">
        <p14:creationId xmlns:p14="http://schemas.microsoft.com/office/powerpoint/2010/main" val="404671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C0AA7FCB-25E0-4642-9FC5-15584412CD88}" type="slidenum">
              <a:rPr lang="en-US" altLang="zh-CN"/>
              <a:pPr/>
              <a:t>‹#›</a:t>
            </a:fld>
            <a:endParaRPr lang="en-US" altLang="zh-CN"/>
          </a:p>
        </p:txBody>
      </p:sp>
    </p:spTree>
    <p:extLst>
      <p:ext uri="{BB962C8B-B14F-4D97-AF65-F5344CB8AC3E}">
        <p14:creationId xmlns:p14="http://schemas.microsoft.com/office/powerpoint/2010/main" val="36462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832778DB-10FB-4A2D-9448-1B600B50E2E3}" type="slidenum">
              <a:rPr lang="en-US" altLang="zh-CN"/>
              <a:pPr/>
              <a:t>‹#›</a:t>
            </a:fld>
            <a:endParaRPr lang="en-US" altLang="zh-CN"/>
          </a:p>
        </p:txBody>
      </p:sp>
    </p:spTree>
    <p:extLst>
      <p:ext uri="{BB962C8B-B14F-4D97-AF65-F5344CB8AC3E}">
        <p14:creationId xmlns:p14="http://schemas.microsoft.com/office/powerpoint/2010/main" val="258575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4F49718D-E2D3-4725-A5E2-2F5322F353DC}" type="slidenum">
              <a:rPr lang="en-US" altLang="zh-CN"/>
              <a:pPr/>
              <a:t>‹#›</a:t>
            </a:fld>
            <a:endParaRPr lang="en-US" altLang="zh-CN"/>
          </a:p>
        </p:txBody>
      </p:sp>
    </p:spTree>
    <p:extLst>
      <p:ext uri="{BB962C8B-B14F-4D97-AF65-F5344CB8AC3E}">
        <p14:creationId xmlns:p14="http://schemas.microsoft.com/office/powerpoint/2010/main" val="40018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E15AE13C-F5BB-4430-9442-93650DD5431A}" type="slidenum">
              <a:rPr lang="en-US" altLang="zh-CN"/>
              <a:pPr/>
              <a:t>‹#›</a:t>
            </a:fld>
            <a:endParaRPr lang="en-US" altLang="zh-CN"/>
          </a:p>
        </p:txBody>
      </p:sp>
    </p:spTree>
    <p:extLst>
      <p:ext uri="{BB962C8B-B14F-4D97-AF65-F5344CB8AC3E}">
        <p14:creationId xmlns:p14="http://schemas.microsoft.com/office/powerpoint/2010/main" val="183917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F6A5F0E-E60F-40BD-BC8B-FC0730CB25A7}" type="slidenum">
              <a:rPr lang="en-US" altLang="zh-CN"/>
              <a:pPr/>
              <a:t>‹#›</a:t>
            </a:fld>
            <a:endParaRPr lang="en-US" altLang="zh-CN"/>
          </a:p>
        </p:txBody>
      </p:sp>
    </p:spTree>
    <p:extLst>
      <p:ext uri="{BB962C8B-B14F-4D97-AF65-F5344CB8AC3E}">
        <p14:creationId xmlns:p14="http://schemas.microsoft.com/office/powerpoint/2010/main" val="82103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6ABD4CD9-0989-422B-9E86-4088C485D669}" type="slidenum">
              <a:rPr lang="en-US" altLang="zh-CN"/>
              <a:pPr/>
              <a:t>‹#›</a:t>
            </a:fld>
            <a:endParaRPr lang="en-US" altLang="zh-CN"/>
          </a:p>
        </p:txBody>
      </p:sp>
    </p:spTree>
    <p:extLst>
      <p:ext uri="{BB962C8B-B14F-4D97-AF65-F5344CB8AC3E}">
        <p14:creationId xmlns:p14="http://schemas.microsoft.com/office/powerpoint/2010/main" val="29265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E085847-AE31-4ED9-A95B-B00EF22FCFC8}"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C2ABFA4-10C2-4FE8-88E0-8ED92AAC6A7C}" type="slidenum">
              <a:rPr lang="en-US" altLang="zh-CN"/>
              <a:pPr/>
              <a:t>‹#›</a:t>
            </a:fld>
            <a:endParaRPr lang="en-US" altLang="zh-CN"/>
          </a:p>
        </p:txBody>
      </p:sp>
    </p:spTree>
    <p:extLst>
      <p:ext uri="{BB962C8B-B14F-4D97-AF65-F5344CB8AC3E}">
        <p14:creationId xmlns:p14="http://schemas.microsoft.com/office/powerpoint/2010/main" val="135754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CD426218-9703-410F-BF68-E4DC0EE5DB1A}" type="slidenum">
              <a:rPr lang="en-US" altLang="zh-CN"/>
              <a:pPr/>
              <a:t>‹#›</a:t>
            </a:fld>
            <a:endParaRPr lang="en-US" altLang="zh-CN"/>
          </a:p>
        </p:txBody>
      </p:sp>
    </p:spTree>
    <p:extLst>
      <p:ext uri="{BB962C8B-B14F-4D97-AF65-F5344CB8AC3E}">
        <p14:creationId xmlns:p14="http://schemas.microsoft.com/office/powerpoint/2010/main" val="155710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65DA7419-65A3-4AF2-9D91-BDFD9602CE81}" type="slidenum">
              <a:rPr lang="en-US" altLang="zh-CN"/>
              <a:pPr/>
              <a:t>‹#›</a:t>
            </a:fld>
            <a:endParaRPr lang="en-US" altLang="zh-CN"/>
          </a:p>
        </p:txBody>
      </p:sp>
    </p:spTree>
    <p:extLst>
      <p:ext uri="{BB962C8B-B14F-4D97-AF65-F5344CB8AC3E}">
        <p14:creationId xmlns:p14="http://schemas.microsoft.com/office/powerpoint/2010/main" val="2763626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53E622E8-026F-4F02-8533-DBEBE3584F4A}" type="slidenum">
              <a:rPr lang="en-US" altLang="zh-CN"/>
              <a:pPr/>
              <a:t>‹#›</a:t>
            </a:fld>
            <a:endParaRPr lang="en-US" altLang="zh-CN"/>
          </a:p>
        </p:txBody>
      </p:sp>
    </p:spTree>
    <p:extLst>
      <p:ext uri="{BB962C8B-B14F-4D97-AF65-F5344CB8AC3E}">
        <p14:creationId xmlns:p14="http://schemas.microsoft.com/office/powerpoint/2010/main" val="15992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fld id="{A8896DC2-B477-4822-AAA8-629893319401}" type="slidenum">
              <a:rPr lang="en-US" altLang="zh-CN"/>
              <a:pPr/>
              <a:t>‹#›</a:t>
            </a:fld>
            <a:endParaRPr lang="en-US" altLang="zh-CN"/>
          </a:p>
        </p:txBody>
      </p:sp>
    </p:spTree>
    <p:extLst>
      <p:ext uri="{BB962C8B-B14F-4D97-AF65-F5344CB8AC3E}">
        <p14:creationId xmlns:p14="http://schemas.microsoft.com/office/powerpoint/2010/main" val="37698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6AB0FE3-F487-4B14-8710-963B66AB09BF}"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0B106F-69AD-445D-93E5-C269F8A89581}" type="slidenum">
              <a:rPr lang="en-US" altLang="zh-CN"/>
              <a:pPr/>
              <a:t>‹#›</a:t>
            </a:fld>
            <a:endParaRPr lang="en-US" altLang="zh-CN"/>
          </a:p>
        </p:txBody>
      </p:sp>
    </p:spTree>
    <p:extLst>
      <p:ext uri="{BB962C8B-B14F-4D97-AF65-F5344CB8AC3E}">
        <p14:creationId xmlns:p14="http://schemas.microsoft.com/office/powerpoint/2010/main" val="135146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EA24EDE-F396-4068-9A17-2AF7669B3DDB}" type="datetime1">
              <a:rPr lang="zh-CN" altLang="en-US"/>
              <a:pPr>
                <a:defRPr/>
              </a:pPr>
              <a:t>2022/3/28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71297C2-F457-4F43-9679-88564384D7C4}" type="slidenum">
              <a:rPr lang="en-US" altLang="zh-CN"/>
              <a:pPr/>
              <a:t>‹#›</a:t>
            </a:fld>
            <a:endParaRPr lang="en-US" altLang="zh-CN"/>
          </a:p>
        </p:txBody>
      </p:sp>
    </p:spTree>
    <p:extLst>
      <p:ext uri="{BB962C8B-B14F-4D97-AF65-F5344CB8AC3E}">
        <p14:creationId xmlns:p14="http://schemas.microsoft.com/office/powerpoint/2010/main" val="32553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484CABC-5624-4211-81E7-658FC5E28B93}" type="datetime1">
              <a:rPr lang="zh-CN" altLang="en-US"/>
              <a:pPr>
                <a:defRPr/>
              </a:pPr>
              <a:t>2022/3/28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FA11104-6BCF-44D1-B09C-AC73D1E1FAAB}" type="slidenum">
              <a:rPr lang="en-US" altLang="zh-CN"/>
              <a:pPr/>
              <a:t>‹#›</a:t>
            </a:fld>
            <a:endParaRPr lang="en-US" altLang="zh-CN"/>
          </a:p>
        </p:txBody>
      </p:sp>
    </p:spTree>
    <p:extLst>
      <p:ext uri="{BB962C8B-B14F-4D97-AF65-F5344CB8AC3E}">
        <p14:creationId xmlns:p14="http://schemas.microsoft.com/office/powerpoint/2010/main" val="6508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C29175-4D35-41C3-A8F6-92F11549C079}" type="datetime1">
              <a:rPr lang="zh-CN" altLang="en-US"/>
              <a:pPr>
                <a:defRPr/>
              </a:pPr>
              <a:t>2022/3/28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A7C27AC-EE6E-44BE-9CC1-C3536CB38AC5}" type="slidenum">
              <a:rPr lang="en-US" altLang="zh-CN"/>
              <a:pPr/>
              <a:t>‹#›</a:t>
            </a:fld>
            <a:endParaRPr lang="en-US" altLang="zh-CN"/>
          </a:p>
        </p:txBody>
      </p:sp>
    </p:spTree>
    <p:extLst>
      <p:ext uri="{BB962C8B-B14F-4D97-AF65-F5344CB8AC3E}">
        <p14:creationId xmlns:p14="http://schemas.microsoft.com/office/powerpoint/2010/main" val="24298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3995A-1257-48F6-BD21-856BB70ABD58}" type="datetime1">
              <a:rPr lang="zh-CN" altLang="en-US"/>
              <a:pPr>
                <a:defRPr/>
              </a:pPr>
              <a:t>2022/3/28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1F686C9-9BF1-44F7-AA95-1DD17F3594B2}" type="slidenum">
              <a:rPr lang="en-US" altLang="zh-CN"/>
              <a:pPr/>
              <a:t>‹#›</a:t>
            </a:fld>
            <a:endParaRPr lang="en-US" altLang="zh-CN"/>
          </a:p>
        </p:txBody>
      </p:sp>
    </p:spTree>
    <p:extLst>
      <p:ext uri="{BB962C8B-B14F-4D97-AF65-F5344CB8AC3E}">
        <p14:creationId xmlns:p14="http://schemas.microsoft.com/office/powerpoint/2010/main" val="16821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673362D-1655-4209-B1AC-3D73B79B601E}" type="datetime1">
              <a:rPr lang="zh-CN" altLang="en-US"/>
              <a:pPr>
                <a:defRPr/>
              </a:pPr>
              <a:t>2022/3/28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4DE65FD-825F-439D-BF48-95742B95CD1D}" type="slidenum">
              <a:rPr lang="en-US" altLang="zh-CN"/>
              <a:pPr/>
              <a:t>‹#›</a:t>
            </a:fld>
            <a:endParaRPr lang="en-US" altLang="zh-CN"/>
          </a:p>
        </p:txBody>
      </p:sp>
    </p:spTree>
    <p:extLst>
      <p:ext uri="{BB962C8B-B14F-4D97-AF65-F5344CB8AC3E}">
        <p14:creationId xmlns:p14="http://schemas.microsoft.com/office/powerpoint/2010/main" val="3270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D90CBAD-8FF6-4F49-8242-C98165052A60}" type="datetime1">
              <a:rPr lang="zh-CN" altLang="en-US"/>
              <a:pPr>
                <a:defRPr/>
              </a:pPr>
              <a:t>2022/3/28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457F9F-9E6F-4E6A-85E9-D0A6E1DBD651}" type="slidenum">
              <a:rPr lang="en-US" altLang="zh-CN"/>
              <a:pPr/>
              <a:t>‹#›</a:t>
            </a:fld>
            <a:endParaRPr lang="en-US" altLang="zh-CN"/>
          </a:p>
        </p:txBody>
      </p:sp>
    </p:spTree>
    <p:extLst>
      <p:ext uri="{BB962C8B-B14F-4D97-AF65-F5344CB8AC3E}">
        <p14:creationId xmlns:p14="http://schemas.microsoft.com/office/powerpoint/2010/main" val="2013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fld id="{48A79F31-419B-492A-B622-CBCBF58D5741}" type="datetime1">
              <a:rPr lang="zh-CN" altLang="en-US"/>
              <a:pPr>
                <a:defRPr/>
              </a:pPr>
              <a:t>2022/3/28</a:t>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pPr/>
              <a:t>‹#›</a:t>
            </a:fld>
            <a:endParaRPr lang="en-US" altLang="zh-CN"/>
          </a:p>
        </p:txBody>
      </p:sp>
      <p:pic>
        <p:nvPicPr>
          <p:cNvPr id="9223" name="Picture 7" descr="图片1"/>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pPr/>
              <a:t>‹#›</a:t>
            </a:fld>
            <a:endParaRPr lang="en-US" altLang="zh-CN"/>
          </a:p>
        </p:txBody>
      </p:sp>
      <p:grpSp>
        <p:nvGrpSpPr>
          <p:cNvPr id="10243" name="Group 17"/>
          <p:cNvGrpSpPr>
            <a:grpSpLocks/>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9.png"/><Relationship Id="rId7" Type="http://schemas.openxmlformats.org/officeDocument/2006/relationships/image" Target="../media/image49.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0.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4.png"/><Relationship Id="rId2" Type="http://schemas.openxmlformats.org/officeDocument/2006/relationships/image" Target="../media/image67.png"/><Relationship Id="rId1" Type="http://schemas.openxmlformats.org/officeDocument/2006/relationships/slideLayout" Target="../slideLayouts/slideLayout13.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5.png"/><Relationship Id="rId1" Type="http://schemas.openxmlformats.org/officeDocument/2006/relationships/slideLayout" Target="../slideLayouts/slideLayout13.xml"/><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7.png"/><Relationship Id="rId1" Type="http://schemas.openxmlformats.org/officeDocument/2006/relationships/slideLayout" Target="../slideLayouts/slideLayout13.xml"/><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75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61.png"/><Relationship Id="rId2" Type="http://schemas.openxmlformats.org/officeDocument/2006/relationships/image" Target="../media/image79.png"/><Relationship Id="rId1" Type="http://schemas.openxmlformats.org/officeDocument/2006/relationships/slideLayout" Target="../slideLayouts/slideLayout13.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2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7.png"/></Relationships>
</file>

<file path=ppt/slides/_rels/slide2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1.png"/><Relationship Id="rId7" Type="http://schemas.openxmlformats.org/officeDocument/2006/relationships/image" Target="../media/image86.png"/><Relationship Id="rId12" Type="http://schemas.openxmlformats.org/officeDocument/2006/relationships/image" Target="../media/image92.png"/><Relationship Id="rId2" Type="http://schemas.openxmlformats.org/officeDocument/2006/relationships/image" Target="../media/image80.png"/><Relationship Id="rId1" Type="http://schemas.openxmlformats.org/officeDocument/2006/relationships/slideLayout" Target="../slideLayouts/slideLayout13.xml"/><Relationship Id="rId6" Type="http://schemas.openxmlformats.org/officeDocument/2006/relationships/image" Target="../media/image85.png"/><Relationship Id="rId11" Type="http://schemas.openxmlformats.org/officeDocument/2006/relationships/image" Target="../media/image91.png"/><Relationship Id="rId5" Type="http://schemas.openxmlformats.org/officeDocument/2006/relationships/image" Target="../media/image83.png"/><Relationship Id="rId10" Type="http://schemas.openxmlformats.org/officeDocument/2006/relationships/image" Target="../media/image90.png"/><Relationship Id="rId4" Type="http://schemas.openxmlformats.org/officeDocument/2006/relationships/image" Target="../media/image82.png"/><Relationship Id="rId9" Type="http://schemas.openxmlformats.org/officeDocument/2006/relationships/image" Target="../media/image8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81.png"/><Relationship Id="rId7" Type="http://schemas.openxmlformats.org/officeDocument/2006/relationships/image" Target="../media/image95.png"/><Relationship Id="rId2" Type="http://schemas.openxmlformats.org/officeDocument/2006/relationships/image" Target="../media/image80.png"/><Relationship Id="rId1" Type="http://schemas.openxmlformats.org/officeDocument/2006/relationships/slideLayout" Target="../slideLayouts/slideLayout13.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82.png"/><Relationship Id="rId9" Type="http://schemas.openxmlformats.org/officeDocument/2006/relationships/image" Target="../media/image97.png"/></Relationships>
</file>

<file path=ppt/slides/_rels/slide3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3.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3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05.png"/></Relationships>
</file>

<file path=ppt/slides/_rels/slide33.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670.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7" Type="http://schemas.openxmlformats.org/officeDocument/2006/relationships/image" Target="../media/image720.png"/><Relationship Id="rId2" Type="http://schemas.openxmlformats.org/officeDocument/2006/relationships/image" Target="../media/image99.png"/><Relationship Id="rId1" Type="http://schemas.openxmlformats.org/officeDocument/2006/relationships/slideLayout" Target="../slideLayouts/slideLayout13.xml"/><Relationship Id="rId6" Type="http://schemas.openxmlformats.org/officeDocument/2006/relationships/image" Target="../media/image710.png"/><Relationship Id="rId5" Type="http://schemas.openxmlformats.org/officeDocument/2006/relationships/image" Target="../media/image700.png"/><Relationship Id="rId4" Type="http://schemas.openxmlformats.org/officeDocument/2006/relationships/image" Target="../media/image690.png"/></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0.png"/><Relationship Id="rId7"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09.png"/><Relationship Id="rId11" Type="http://schemas.openxmlformats.org/officeDocument/2006/relationships/image" Target="../media/image114.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0.png"/><Relationship Id="rId9" Type="http://schemas.openxmlformats.org/officeDocument/2006/relationships/image" Target="../media/image112.png"/></Relationships>
</file>

<file path=ppt/slides/_rels/slide36.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7.png"/><Relationship Id="rId2" Type="http://schemas.openxmlformats.org/officeDocument/2006/relationships/image" Target="../media/image1060.png"/><Relationship Id="rId1" Type="http://schemas.openxmlformats.org/officeDocument/2006/relationships/slideLayout" Target="../slideLayouts/slideLayout13.xml"/><Relationship Id="rId6" Type="http://schemas.openxmlformats.org/officeDocument/2006/relationships/image" Target="../media/image116.png"/><Relationship Id="rId5" Type="http://schemas.openxmlformats.org/officeDocument/2006/relationships/image" Target="../media/image114.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3.xml"/><Relationship Id="rId6" Type="http://schemas.openxmlformats.org/officeDocument/2006/relationships/image" Target="../media/image122.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20.png"/><Relationship Id="rId9" Type="http://schemas.openxmlformats.org/officeDocument/2006/relationships/image" Target="../media/image125.png"/></Relationships>
</file>

<file path=ppt/slides/_rels/slide38.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127.png"/><Relationship Id="rId16" Type="http://schemas.openxmlformats.org/officeDocument/2006/relationships/image" Target="../media/image141.png"/><Relationship Id="rId20" Type="http://schemas.openxmlformats.org/officeDocument/2006/relationships/image" Target="../media/image145.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4.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39.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12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5.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12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6.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41.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12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5.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42.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12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7.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43.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13.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 Id="rId9" Type="http://schemas.openxmlformats.org/officeDocument/2006/relationships/image" Target="../media/image155.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45.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6.bin"/><Relationship Id="rId18" Type="http://schemas.openxmlformats.org/officeDocument/2006/relationships/oleObject" Target="../embeddings/oleObject9.bin"/><Relationship Id="rId26" Type="http://schemas.openxmlformats.org/officeDocument/2006/relationships/image" Target="../media/image171.png"/><Relationship Id="rId3" Type="http://schemas.openxmlformats.org/officeDocument/2006/relationships/oleObject" Target="../embeddings/oleObject1.bin"/><Relationship Id="rId21" Type="http://schemas.openxmlformats.org/officeDocument/2006/relationships/image" Target="../media/image136.emf"/><Relationship Id="rId7" Type="http://schemas.openxmlformats.org/officeDocument/2006/relationships/oleObject" Target="../embeddings/oleObject3.bin"/><Relationship Id="rId12" Type="http://schemas.openxmlformats.org/officeDocument/2006/relationships/image" Target="../media/image132.wmf"/><Relationship Id="rId17" Type="http://schemas.openxmlformats.org/officeDocument/2006/relationships/oleObject" Target="../embeddings/oleObject8.bin"/><Relationship Id="rId25" Type="http://schemas.openxmlformats.org/officeDocument/2006/relationships/image" Target="../media/image170.png"/><Relationship Id="rId2" Type="http://schemas.openxmlformats.org/officeDocument/2006/relationships/slideLayout" Target="../slideLayouts/slideLayout13.xml"/><Relationship Id="rId16" Type="http://schemas.openxmlformats.org/officeDocument/2006/relationships/image" Target="../media/image134.wmf"/><Relationship Id="rId20" Type="http://schemas.openxmlformats.org/officeDocument/2006/relationships/oleObject" Target="../embeddings/oleObject10.bin"/><Relationship Id="rId29" Type="http://schemas.openxmlformats.org/officeDocument/2006/relationships/image" Target="../media/image159.png"/><Relationship Id="rId1" Type="http://schemas.openxmlformats.org/officeDocument/2006/relationships/vmlDrawing" Target="../drawings/vmlDrawing1.vml"/><Relationship Id="rId6" Type="http://schemas.openxmlformats.org/officeDocument/2006/relationships/image" Target="../media/image129.wmf"/><Relationship Id="rId11" Type="http://schemas.openxmlformats.org/officeDocument/2006/relationships/oleObject" Target="../embeddings/oleObject5.bin"/><Relationship Id="rId24" Type="http://schemas.openxmlformats.org/officeDocument/2006/relationships/image" Target="../media/image169.png"/><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37.wmf"/><Relationship Id="rId28" Type="http://schemas.openxmlformats.org/officeDocument/2006/relationships/image" Target="../media/image173.png"/><Relationship Id="rId10" Type="http://schemas.openxmlformats.org/officeDocument/2006/relationships/image" Target="../media/image131.wmf"/><Relationship Id="rId19" Type="http://schemas.openxmlformats.org/officeDocument/2006/relationships/image" Target="../media/image135.emf"/><Relationship Id="rId4" Type="http://schemas.openxmlformats.org/officeDocument/2006/relationships/image" Target="../media/image128.wmf"/><Relationship Id="rId9" Type="http://schemas.openxmlformats.org/officeDocument/2006/relationships/oleObject" Target="../embeddings/oleObject4.bin"/><Relationship Id="rId14" Type="http://schemas.openxmlformats.org/officeDocument/2006/relationships/image" Target="../media/image133.wmf"/><Relationship Id="rId22" Type="http://schemas.openxmlformats.org/officeDocument/2006/relationships/oleObject" Target="../embeddings/oleObject11.bin"/><Relationship Id="rId27" Type="http://schemas.openxmlformats.org/officeDocument/2006/relationships/image" Target="../media/image1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75.png"/><Relationship Id="rId7" Type="http://schemas.openxmlformats.org/officeDocument/2006/relationships/image" Target="../media/image178.png"/><Relationship Id="rId2" Type="http://schemas.openxmlformats.org/officeDocument/2006/relationships/image" Target="../media/image160.png"/><Relationship Id="rId1" Type="http://schemas.openxmlformats.org/officeDocument/2006/relationships/slideLayout" Target="../slideLayouts/slideLayout13.xml"/><Relationship Id="rId6" Type="http://schemas.openxmlformats.org/officeDocument/2006/relationships/hyperlink" Target="http://physics.kenyon.edu/EarlyApparatus/Mechanics/Torsion_Pendulum/Torsion_Pendulum.html" TargetMode="External"/><Relationship Id="rId5" Type="http://schemas.openxmlformats.org/officeDocument/2006/relationships/image" Target="../media/image177.png"/><Relationship Id="rId4" Type="http://schemas.openxmlformats.org/officeDocument/2006/relationships/image" Target="../media/image176.png"/></Relationships>
</file>

<file path=ppt/slides/_rels/slide48.xml.rels><?xml version="1.0" encoding="UTF-8" standalone="yes"?>
<Relationships xmlns="http://schemas.openxmlformats.org/package/2006/relationships"><Relationship Id="rId3" Type="http://schemas.openxmlformats.org/officeDocument/2006/relationships/image" Target="../media/image161.png"/><Relationship Id="rId7" Type="http://schemas.openxmlformats.org/officeDocument/2006/relationships/image" Target="../media/image184.png"/><Relationship Id="rId2" Type="http://schemas.openxmlformats.org/officeDocument/2006/relationships/image" Target="../media/image1600.png"/><Relationship Id="rId1" Type="http://schemas.openxmlformats.org/officeDocument/2006/relationships/slideLayout" Target="../slideLayouts/slideLayout13.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s>
</file>

<file path=ppt/slides/_rels/slide49.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85.png"/><Relationship Id="rId7" Type="http://schemas.openxmlformats.org/officeDocument/2006/relationships/image" Target="../media/image189.png"/><Relationship Id="rId2" Type="http://schemas.openxmlformats.org/officeDocument/2006/relationships/image" Target="../media/image161.png"/><Relationship Id="rId1" Type="http://schemas.openxmlformats.org/officeDocument/2006/relationships/slideLayout" Target="../slideLayouts/slideLayout13.xml"/><Relationship Id="rId6" Type="http://schemas.openxmlformats.org/officeDocument/2006/relationships/image" Target="../media/image188.png"/><Relationship Id="rId5" Type="http://schemas.openxmlformats.org/officeDocument/2006/relationships/image" Target="../media/image187.png"/><Relationship Id="rId10" Type="http://schemas.openxmlformats.org/officeDocument/2006/relationships/image" Target="../media/image192.png"/><Relationship Id="rId4" Type="http://schemas.openxmlformats.org/officeDocument/2006/relationships/image" Target="../media/image186.png"/><Relationship Id="rId9" Type="http://schemas.openxmlformats.org/officeDocument/2006/relationships/image" Target="../media/image19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ilibili.com/video/BV1Fx411G7PU?from=search&amp;seid=14076031412413100379&amp;spm_id_from=333.337.0.0" TargetMode="Externa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image" Target="../media/image194.png"/><Relationship Id="rId3" Type="http://schemas.openxmlformats.org/officeDocument/2006/relationships/image" Target="../media/image185.png"/><Relationship Id="rId7" Type="http://schemas.openxmlformats.org/officeDocument/2006/relationships/image" Target="../media/image193.png"/><Relationship Id="rId12" Type="http://schemas.openxmlformats.org/officeDocument/2006/relationships/image" Target="../media/image198.png"/><Relationship Id="rId2" Type="http://schemas.openxmlformats.org/officeDocument/2006/relationships/image" Target="../media/image161.png"/><Relationship Id="rId1" Type="http://schemas.openxmlformats.org/officeDocument/2006/relationships/slideLayout" Target="../slideLayouts/slideLayout13.xml"/><Relationship Id="rId6" Type="http://schemas.openxmlformats.org/officeDocument/2006/relationships/image" Target="../media/image188.png"/><Relationship Id="rId11" Type="http://schemas.openxmlformats.org/officeDocument/2006/relationships/image" Target="../media/image197.png"/><Relationship Id="rId5" Type="http://schemas.openxmlformats.org/officeDocument/2006/relationships/image" Target="../media/image187.png"/><Relationship Id="rId10" Type="http://schemas.openxmlformats.org/officeDocument/2006/relationships/image" Target="../media/image196.png"/><Relationship Id="rId4" Type="http://schemas.openxmlformats.org/officeDocument/2006/relationships/image" Target="../media/image186.png"/><Relationship Id="rId9" Type="http://schemas.openxmlformats.org/officeDocument/2006/relationships/image" Target="../media/image19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63.png"/><Relationship Id="rId7" Type="http://schemas.openxmlformats.org/officeDocument/2006/relationships/image" Target="../media/image204.png"/><Relationship Id="rId2" Type="http://schemas.openxmlformats.org/officeDocument/2006/relationships/image" Target="../media/image162.png"/><Relationship Id="rId1" Type="http://schemas.openxmlformats.org/officeDocument/2006/relationships/slideLayout" Target="../slideLayouts/slideLayout13.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55.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206.png"/><Relationship Id="rId3" Type="http://schemas.openxmlformats.org/officeDocument/2006/relationships/image" Target="../media/image165.png"/><Relationship Id="rId7" Type="http://schemas.openxmlformats.org/officeDocument/2006/relationships/image" Target="../media/image174.png"/><Relationship Id="rId12" Type="http://schemas.openxmlformats.org/officeDocument/2006/relationships/image" Target="../media/image205.png"/><Relationship Id="rId2" Type="http://schemas.openxmlformats.org/officeDocument/2006/relationships/image" Target="../media/image164.png"/><Relationship Id="rId1" Type="http://schemas.openxmlformats.org/officeDocument/2006/relationships/slideLayout" Target="../slideLayouts/slideLayout13.xml"/><Relationship Id="rId6" Type="http://schemas.openxmlformats.org/officeDocument/2006/relationships/image" Target="../media/image168.png"/><Relationship Id="rId11" Type="http://schemas.openxmlformats.org/officeDocument/2006/relationships/image" Target="../media/image200.png"/><Relationship Id="rId5" Type="http://schemas.openxmlformats.org/officeDocument/2006/relationships/image" Target="../media/image167.png"/><Relationship Id="rId15" Type="http://schemas.openxmlformats.org/officeDocument/2006/relationships/image" Target="../media/image208.png"/><Relationship Id="rId10" Type="http://schemas.openxmlformats.org/officeDocument/2006/relationships/image" Target="../media/image199.png"/><Relationship Id="rId4" Type="http://schemas.openxmlformats.org/officeDocument/2006/relationships/image" Target="../media/image166.png"/><Relationship Id="rId9" Type="http://schemas.openxmlformats.org/officeDocument/2006/relationships/image" Target="../media/image180.png"/><Relationship Id="rId14" Type="http://schemas.openxmlformats.org/officeDocument/2006/relationships/image" Target="../media/image207.png"/></Relationships>
</file>

<file path=ppt/slides/_rels/slide56.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2.png"/><Relationship Id="rId18" Type="http://schemas.openxmlformats.org/officeDocument/2006/relationships/image" Target="../media/image217.png"/><Relationship Id="rId3" Type="http://schemas.openxmlformats.org/officeDocument/2006/relationships/image" Target="../media/image2060.png"/><Relationship Id="rId12" Type="http://schemas.openxmlformats.org/officeDocument/2006/relationships/image" Target="../media/image210.png"/><Relationship Id="rId17" Type="http://schemas.openxmlformats.org/officeDocument/2006/relationships/image" Target="../media/image216.png"/><Relationship Id="rId2" Type="http://schemas.openxmlformats.org/officeDocument/2006/relationships/image" Target="../media/image164.png"/><Relationship Id="rId16" Type="http://schemas.openxmlformats.org/officeDocument/2006/relationships/image" Target="../media/image199.png"/><Relationship Id="rId1" Type="http://schemas.openxmlformats.org/officeDocument/2006/relationships/slideLayout" Target="../slideLayouts/slideLayout13.xml"/><Relationship Id="rId11" Type="http://schemas.openxmlformats.org/officeDocument/2006/relationships/image" Target="../media/image214.png"/><Relationship Id="rId5" Type="http://schemas.openxmlformats.org/officeDocument/2006/relationships/image" Target="../media/image2080.png"/><Relationship Id="rId15" Type="http://schemas.openxmlformats.org/officeDocument/2006/relationships/image" Target="../media/image215.png"/><Relationship Id="rId4" Type="http://schemas.openxmlformats.org/officeDocument/2006/relationships/image" Target="../media/image2070.png"/><Relationship Id="rId9" Type="http://schemas.openxmlformats.org/officeDocument/2006/relationships/image" Target="../media/image209.png"/><Relationship Id="rId14" Type="http://schemas.openxmlformats.org/officeDocument/2006/relationships/image" Target="../media/image213.png"/></Relationships>
</file>

<file path=ppt/slides/_rels/slide57.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3" Type="http://schemas.openxmlformats.org/officeDocument/2006/relationships/image" Target="../media/image219.png"/><Relationship Id="rId7" Type="http://schemas.openxmlformats.org/officeDocument/2006/relationships/image" Target="../media/image223.png"/><Relationship Id="rId12" Type="http://schemas.openxmlformats.org/officeDocument/2006/relationships/image" Target="../media/image228.png"/><Relationship Id="rId2" Type="http://schemas.openxmlformats.org/officeDocument/2006/relationships/image" Target="../media/image218.png"/><Relationship Id="rId1" Type="http://schemas.openxmlformats.org/officeDocument/2006/relationships/slideLayout" Target="../slideLayouts/slideLayout13.xml"/><Relationship Id="rId6" Type="http://schemas.openxmlformats.org/officeDocument/2006/relationships/image" Target="../media/image222.png"/><Relationship Id="rId11" Type="http://schemas.openxmlformats.org/officeDocument/2006/relationships/image" Target="../media/image227.png"/><Relationship Id="rId5" Type="http://schemas.openxmlformats.org/officeDocument/2006/relationships/image" Target="../media/image221.png"/><Relationship Id="rId10" Type="http://schemas.openxmlformats.org/officeDocument/2006/relationships/image" Target="../media/image226.png"/><Relationship Id="rId4" Type="http://schemas.openxmlformats.org/officeDocument/2006/relationships/image" Target="../media/image220.png"/><Relationship Id="rId9" Type="http://schemas.openxmlformats.org/officeDocument/2006/relationships/image" Target="../media/image225.png"/><Relationship Id="rId14" Type="http://schemas.openxmlformats.org/officeDocument/2006/relationships/image" Target="../media/image230.png"/></Relationships>
</file>

<file path=ppt/slides/_rels/slide58.xml.rels><?xml version="1.0" encoding="UTF-8" standalone="yes"?>
<Relationships xmlns="http://schemas.openxmlformats.org/package/2006/relationships"><Relationship Id="rId8" Type="http://schemas.openxmlformats.org/officeDocument/2006/relationships/image" Target="../media/image236.png"/><Relationship Id="rId3" Type="http://schemas.openxmlformats.org/officeDocument/2006/relationships/image" Target="../media/image231.png"/><Relationship Id="rId7" Type="http://schemas.openxmlformats.org/officeDocument/2006/relationships/image" Target="../media/image235.png"/><Relationship Id="rId12" Type="http://schemas.openxmlformats.org/officeDocument/2006/relationships/image" Target="../media/image240.png"/><Relationship Id="rId2" Type="http://schemas.openxmlformats.org/officeDocument/2006/relationships/image" Target="../media/image2180.png"/><Relationship Id="rId1" Type="http://schemas.openxmlformats.org/officeDocument/2006/relationships/slideLayout" Target="../slideLayouts/slideLayout13.xml"/><Relationship Id="rId6" Type="http://schemas.openxmlformats.org/officeDocument/2006/relationships/image" Target="../media/image234.png"/><Relationship Id="rId11" Type="http://schemas.openxmlformats.org/officeDocument/2006/relationships/image" Target="../media/image239.png"/><Relationship Id="rId5" Type="http://schemas.openxmlformats.org/officeDocument/2006/relationships/image" Target="../media/image233.png"/><Relationship Id="rId10" Type="http://schemas.openxmlformats.org/officeDocument/2006/relationships/image" Target="../media/image238.png"/><Relationship Id="rId4" Type="http://schemas.openxmlformats.org/officeDocument/2006/relationships/image" Target="../media/image232.png"/><Relationship Id="rId9" Type="http://schemas.openxmlformats.org/officeDocument/2006/relationships/image" Target="../media/image237.png"/></Relationships>
</file>

<file path=ppt/slides/_rels/slide59.xml.rels><?xml version="1.0" encoding="UTF-8" standalone="yes"?>
<Relationships xmlns="http://schemas.openxmlformats.org/package/2006/relationships"><Relationship Id="rId8" Type="http://schemas.openxmlformats.org/officeDocument/2006/relationships/image" Target="../media/image247.png"/><Relationship Id="rId3" Type="http://schemas.openxmlformats.org/officeDocument/2006/relationships/image" Target="../media/image242.png"/><Relationship Id="rId7" Type="http://schemas.openxmlformats.org/officeDocument/2006/relationships/image" Target="../media/image246.png"/><Relationship Id="rId2" Type="http://schemas.openxmlformats.org/officeDocument/2006/relationships/image" Target="../media/image241.png"/><Relationship Id="rId1" Type="http://schemas.openxmlformats.org/officeDocument/2006/relationships/slideLayout" Target="../slideLayouts/slideLayout13.xml"/><Relationship Id="rId6" Type="http://schemas.openxmlformats.org/officeDocument/2006/relationships/image" Target="../media/image245.png"/><Relationship Id="rId5" Type="http://schemas.openxmlformats.org/officeDocument/2006/relationships/image" Target="../media/image244.png"/><Relationship Id="rId10" Type="http://schemas.openxmlformats.org/officeDocument/2006/relationships/image" Target="../media/image249.png"/><Relationship Id="rId4" Type="http://schemas.openxmlformats.org/officeDocument/2006/relationships/image" Target="../media/image243.png"/><Relationship Id="rId9" Type="http://schemas.openxmlformats.org/officeDocument/2006/relationships/image" Target="../media/image24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50.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8" Type="http://schemas.openxmlformats.org/officeDocument/2006/relationships/image" Target="../media/image257.png"/><Relationship Id="rId3" Type="http://schemas.openxmlformats.org/officeDocument/2006/relationships/image" Target="../media/image252.png"/><Relationship Id="rId7" Type="http://schemas.openxmlformats.org/officeDocument/2006/relationships/image" Target="../media/image256.png"/><Relationship Id="rId2" Type="http://schemas.openxmlformats.org/officeDocument/2006/relationships/image" Target="../media/image250.png"/><Relationship Id="rId1" Type="http://schemas.openxmlformats.org/officeDocument/2006/relationships/slideLayout" Target="../slideLayouts/slideLayout13.xml"/><Relationship Id="rId6" Type="http://schemas.openxmlformats.org/officeDocument/2006/relationships/image" Target="../media/image255.png"/><Relationship Id="rId5" Type="http://schemas.openxmlformats.org/officeDocument/2006/relationships/image" Target="../media/image254.png"/><Relationship Id="rId4" Type="http://schemas.openxmlformats.org/officeDocument/2006/relationships/image" Target="../media/image253.png"/></Relationships>
</file>

<file path=ppt/slides/_rels/slide62.xml.rels><?xml version="1.0" encoding="UTF-8" standalone="yes"?>
<Relationships xmlns="http://schemas.openxmlformats.org/package/2006/relationships"><Relationship Id="rId8" Type="http://schemas.openxmlformats.org/officeDocument/2006/relationships/image" Target="../media/image263.png"/><Relationship Id="rId3" Type="http://schemas.openxmlformats.org/officeDocument/2006/relationships/image" Target="../media/image258.png"/><Relationship Id="rId7" Type="http://schemas.openxmlformats.org/officeDocument/2006/relationships/image" Target="../media/image262.png"/><Relationship Id="rId2" Type="http://schemas.openxmlformats.org/officeDocument/2006/relationships/image" Target="../media/image250.png"/><Relationship Id="rId1" Type="http://schemas.openxmlformats.org/officeDocument/2006/relationships/slideLayout" Target="../slideLayouts/slideLayout13.xml"/><Relationship Id="rId6" Type="http://schemas.openxmlformats.org/officeDocument/2006/relationships/image" Target="../media/image261.png"/><Relationship Id="rId5" Type="http://schemas.openxmlformats.org/officeDocument/2006/relationships/image" Target="../media/image260.png"/><Relationship Id="rId4" Type="http://schemas.openxmlformats.org/officeDocument/2006/relationships/image" Target="../media/image25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65.png"/><Relationship Id="rId7" Type="http://schemas.openxmlformats.org/officeDocument/2006/relationships/image" Target="../media/image269.png"/><Relationship Id="rId2" Type="http://schemas.openxmlformats.org/officeDocument/2006/relationships/image" Target="../media/image264.png"/><Relationship Id="rId1" Type="http://schemas.openxmlformats.org/officeDocument/2006/relationships/slideLayout" Target="../slideLayouts/slideLayout13.xml"/><Relationship Id="rId6" Type="http://schemas.openxmlformats.org/officeDocument/2006/relationships/image" Target="../media/image268.png"/><Relationship Id="rId11" Type="http://schemas.openxmlformats.org/officeDocument/2006/relationships/image" Target="../media/image273.png"/><Relationship Id="rId5" Type="http://schemas.openxmlformats.org/officeDocument/2006/relationships/image" Target="../media/image267.png"/><Relationship Id="rId10" Type="http://schemas.openxmlformats.org/officeDocument/2006/relationships/image" Target="../media/image272.png"/><Relationship Id="rId4" Type="http://schemas.openxmlformats.org/officeDocument/2006/relationships/image" Target="../media/image266.png"/><Relationship Id="rId9" Type="http://schemas.openxmlformats.org/officeDocument/2006/relationships/image" Target="../media/image271.png"/></Relationships>
</file>

<file path=ppt/slides/_rels/slide65.xml.rels><?xml version="1.0" encoding="UTF-8" standalone="yes"?>
<Relationships xmlns="http://schemas.openxmlformats.org/package/2006/relationships"><Relationship Id="rId3" Type="http://schemas.openxmlformats.org/officeDocument/2006/relationships/image" Target="../media/image275.png"/><Relationship Id="rId7" Type="http://schemas.openxmlformats.org/officeDocument/2006/relationships/image" Target="../media/image279.png"/><Relationship Id="rId2" Type="http://schemas.openxmlformats.org/officeDocument/2006/relationships/image" Target="../media/image274.png"/><Relationship Id="rId1" Type="http://schemas.openxmlformats.org/officeDocument/2006/relationships/slideLayout" Target="../slideLayouts/slideLayout13.xml"/><Relationship Id="rId6" Type="http://schemas.openxmlformats.org/officeDocument/2006/relationships/image" Target="../media/image278.png"/><Relationship Id="rId5" Type="http://schemas.openxmlformats.org/officeDocument/2006/relationships/image" Target="../media/image277.png"/><Relationship Id="rId4" Type="http://schemas.openxmlformats.org/officeDocument/2006/relationships/image" Target="../media/image276.png"/></Relationships>
</file>

<file path=ppt/slides/_rels/slide66.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80.png"/><Relationship Id="rId1" Type="http://schemas.openxmlformats.org/officeDocument/2006/relationships/slideLayout" Target="../slideLayouts/slideLayout13.xml"/><Relationship Id="rId5" Type="http://schemas.openxmlformats.org/officeDocument/2006/relationships/image" Target="../media/image283.png"/><Relationship Id="rId4" Type="http://schemas.openxmlformats.org/officeDocument/2006/relationships/image" Target="../media/image282.png"/></Relationships>
</file>

<file path=ppt/slides/_rels/slide67.xml.rels><?xml version="1.0" encoding="UTF-8" standalone="yes"?>
<Relationships xmlns="http://schemas.openxmlformats.org/package/2006/relationships"><Relationship Id="rId3" Type="http://schemas.openxmlformats.org/officeDocument/2006/relationships/image" Target="../media/image1630.png"/><Relationship Id="rId2" Type="http://schemas.openxmlformats.org/officeDocument/2006/relationships/image" Target="../media/image1620.png"/><Relationship Id="rId1" Type="http://schemas.openxmlformats.org/officeDocument/2006/relationships/slideLayout" Target="../slideLayouts/slideLayout13.xml"/><Relationship Id="rId5" Type="http://schemas.openxmlformats.org/officeDocument/2006/relationships/image" Target="../media/image284.png"/><Relationship Id="rId4" Type="http://schemas.openxmlformats.org/officeDocument/2006/relationships/image" Target="../media/image1640.png"/></Relationships>
</file>

<file path=ppt/slides/_rels/slide68.xml.rels><?xml version="1.0" encoding="UTF-8" standalone="yes"?>
<Relationships xmlns="http://schemas.openxmlformats.org/package/2006/relationships"><Relationship Id="rId8" Type="http://schemas.openxmlformats.org/officeDocument/2006/relationships/image" Target="../media/image291.png"/><Relationship Id="rId3" Type="http://schemas.openxmlformats.org/officeDocument/2006/relationships/image" Target="../media/image286.png"/><Relationship Id="rId7" Type="http://schemas.openxmlformats.org/officeDocument/2006/relationships/image" Target="../media/image290.png"/><Relationship Id="rId2" Type="http://schemas.openxmlformats.org/officeDocument/2006/relationships/image" Target="../media/image285.png"/><Relationship Id="rId1" Type="http://schemas.openxmlformats.org/officeDocument/2006/relationships/slideLayout" Target="../slideLayouts/slideLayout13.xml"/><Relationship Id="rId6" Type="http://schemas.openxmlformats.org/officeDocument/2006/relationships/image" Target="../media/image289.png"/><Relationship Id="rId5" Type="http://schemas.openxmlformats.org/officeDocument/2006/relationships/image" Target="../media/image288.png"/><Relationship Id="rId10" Type="http://schemas.openxmlformats.org/officeDocument/2006/relationships/image" Target="../media/image293.png"/><Relationship Id="rId4" Type="http://schemas.openxmlformats.org/officeDocument/2006/relationships/image" Target="../media/image287.png"/><Relationship Id="rId9" Type="http://schemas.openxmlformats.org/officeDocument/2006/relationships/image" Target="../media/image292.png"/></Relationships>
</file>

<file path=ppt/slides/_rels/slide69.xml.rels><?xml version="1.0" encoding="UTF-8" standalone="yes"?>
<Relationships xmlns="http://schemas.openxmlformats.org/package/2006/relationships"><Relationship Id="rId8" Type="http://schemas.openxmlformats.org/officeDocument/2006/relationships/image" Target="../media/image294.png"/><Relationship Id="rId3" Type="http://schemas.openxmlformats.org/officeDocument/2006/relationships/image" Target="../media/image1680.png"/><Relationship Id="rId7" Type="http://schemas.openxmlformats.org/officeDocument/2006/relationships/image" Target="../media/image2310.png"/><Relationship Id="rId2" Type="http://schemas.openxmlformats.org/officeDocument/2006/relationships/image" Target="../media/image1670.png"/><Relationship Id="rId1" Type="http://schemas.openxmlformats.org/officeDocument/2006/relationships/slideLayout" Target="../slideLayouts/slideLayout13.xml"/><Relationship Id="rId6" Type="http://schemas.openxmlformats.org/officeDocument/2006/relationships/image" Target="../media/image1800.png"/><Relationship Id="rId5" Type="http://schemas.openxmlformats.org/officeDocument/2006/relationships/image" Target="../media/image1790.png"/><Relationship Id="rId4" Type="http://schemas.openxmlformats.org/officeDocument/2006/relationships/image" Target="../media/image174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10.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a:t>
            </a:fld>
            <a:endParaRPr lang="en-US" altLang="zh-CN"/>
          </a:p>
        </p:txBody>
      </p:sp>
      <p:sp>
        <p:nvSpPr>
          <p:cNvPr id="3" name="Title 2"/>
          <p:cNvSpPr>
            <a:spLocks noGrp="1"/>
          </p:cNvSpPr>
          <p:nvPr>
            <p:ph type="title"/>
          </p:nvPr>
        </p:nvSpPr>
        <p:spPr>
          <a:xfrm>
            <a:off x="630421" y="-99392"/>
            <a:ext cx="8229600" cy="1143000"/>
          </a:xfrm>
        </p:spPr>
        <p:txBody>
          <a:bodyPr/>
          <a:lstStyle/>
          <a:p>
            <a:r>
              <a:rPr lang="en-GB" dirty="0"/>
              <a:t>Preparation du cours</a:t>
            </a:r>
            <a:endParaRPr lang="en-US" dirty="0"/>
          </a:p>
        </p:txBody>
      </p:sp>
      <p:sp>
        <p:nvSpPr>
          <p:cNvPr id="6" name="TextBox 5"/>
          <p:cNvSpPr txBox="1"/>
          <p:nvPr/>
        </p:nvSpPr>
        <p:spPr>
          <a:xfrm>
            <a:off x="3203848" y="1196752"/>
            <a:ext cx="4397584" cy="1200329"/>
          </a:xfrm>
          <a:prstGeom prst="rect">
            <a:avLst/>
          </a:prstGeom>
          <a:noFill/>
        </p:spPr>
        <p:txBody>
          <a:bodyPr wrap="square" rtlCol="0">
            <a:spAutoFit/>
          </a:bodyPr>
          <a:lstStyle/>
          <a:p>
            <a:r>
              <a:rPr lang="en-GB" dirty="0">
                <a:solidFill>
                  <a:srgbClr val="FF0000"/>
                </a:solidFill>
              </a:rPr>
              <a:t>Cours </a:t>
            </a:r>
            <a:r>
              <a:rPr lang="en-GB" dirty="0" err="1">
                <a:solidFill>
                  <a:srgbClr val="FF0000"/>
                </a:solidFill>
              </a:rPr>
              <a:t>deja</a:t>
            </a:r>
            <a:r>
              <a:rPr lang="en-GB" dirty="0">
                <a:solidFill>
                  <a:srgbClr val="FF0000"/>
                </a:solidFill>
              </a:rPr>
              <a:t> </a:t>
            </a:r>
            <a:r>
              <a:rPr lang="en-GB" dirty="0" err="1">
                <a:solidFill>
                  <a:srgbClr val="FF0000"/>
                </a:solidFill>
              </a:rPr>
              <a:t>donnee</a:t>
            </a:r>
            <a:r>
              <a:rPr lang="en-GB" dirty="0">
                <a:solidFill>
                  <a:srgbClr val="FF0000"/>
                </a:solidFill>
              </a:rPr>
              <a:t> en 2019 (</a:t>
            </a:r>
            <a:r>
              <a:rPr lang="en-GB" dirty="0" err="1">
                <a:solidFill>
                  <a:srgbClr val="FF0000"/>
                </a:solidFill>
              </a:rPr>
              <a:t>ppt</a:t>
            </a:r>
            <a:r>
              <a:rPr lang="en-GB" dirty="0">
                <a:solidFill>
                  <a:srgbClr val="FF0000"/>
                </a:solidFill>
              </a:rPr>
              <a:t> bleu en 2019) mais peut-etre </a:t>
            </a:r>
            <a:r>
              <a:rPr lang="en-GB" dirty="0" err="1">
                <a:solidFill>
                  <a:srgbClr val="FF0000"/>
                </a:solidFill>
              </a:rPr>
              <a:t>amelioree</a:t>
            </a:r>
            <a:r>
              <a:rPr lang="en-GB" dirty="0">
                <a:solidFill>
                  <a:srgbClr val="FF0000"/>
                </a:solidFill>
              </a:rPr>
              <a:t>. Me baser plutot sur </a:t>
            </a:r>
            <a:r>
              <a:rPr lang="en-GB" dirty="0" err="1">
                <a:solidFill>
                  <a:srgbClr val="FF0000"/>
                </a:solidFill>
              </a:rPr>
              <a:t>Zemansky</a:t>
            </a:r>
            <a:r>
              <a:rPr lang="en-GB" dirty="0">
                <a:solidFill>
                  <a:srgbClr val="FF0000"/>
                </a:solidFill>
              </a:rPr>
              <a:t>, plutot que sur </a:t>
            </a:r>
            <a:r>
              <a:rPr lang="en-GB" dirty="0" err="1">
                <a:solidFill>
                  <a:srgbClr val="FF0000"/>
                </a:solidFill>
              </a:rPr>
              <a:t>ppt</a:t>
            </a:r>
            <a:r>
              <a:rPr lang="en-GB" dirty="0">
                <a:solidFill>
                  <a:srgbClr val="FF0000"/>
                </a:solidFill>
              </a:rPr>
              <a:t> chinois. </a:t>
            </a:r>
            <a:endParaRPr lang="en-US" dirty="0">
              <a:solidFill>
                <a:srgbClr val="FF0000"/>
              </a:solidFill>
            </a:endParaRPr>
          </a:p>
        </p:txBody>
      </p:sp>
    </p:spTree>
    <p:extLst>
      <p:ext uri="{BB962C8B-B14F-4D97-AF65-F5344CB8AC3E}">
        <p14:creationId xmlns:p14="http://schemas.microsoft.com/office/powerpoint/2010/main" val="301365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a:xfrm>
            <a:off x="2475674" y="5742548"/>
            <a:ext cx="2816406" cy="998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10</a:t>
            </a:fld>
            <a:endParaRPr lang="en-US" altLang="zh-CN"/>
          </a:p>
        </p:txBody>
      </p:sp>
      <mc:AlternateContent xmlns:mc="http://schemas.openxmlformats.org/markup-compatibility/2006" xmlns:a14="http://schemas.microsoft.com/office/drawing/2010/main">
        <mc:Choice Requires="a14">
          <p:sp>
            <p:nvSpPr>
              <p:cNvPr id="5" name="Rectangle 4"/>
              <p:cNvSpPr/>
              <p:nvPr/>
            </p:nvSpPr>
            <p:spPr>
              <a:xfrm>
                <a:off x="3708962" y="1288654"/>
                <a:ext cx="1030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𝑤</m:t>
                          </m:r>
                        </m:e>
                      </m:acc>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708962" y="1288654"/>
                <a:ext cx="1030539" cy="369332"/>
              </a:xfrm>
              <a:prstGeom prst="rect">
                <a:avLst/>
              </a:prstGeom>
              <a:blipFill>
                <a:blip r:embed="rId2"/>
                <a:stretch>
                  <a:fillRect/>
                </a:stretch>
              </a:blipFill>
            </p:spPr>
            <p:txBody>
              <a:bodyPr/>
              <a:lstStyle/>
              <a:p>
                <a:r>
                  <a:rPr lang="en-US">
                    <a:noFill/>
                  </a:rPr>
                  <a:t> </a:t>
                </a:r>
              </a:p>
            </p:txBody>
          </p:sp>
        </mc:Fallback>
      </mc:AlternateContent>
      <p:sp>
        <p:nvSpPr>
          <p:cNvPr id="14" name="TextBox 13"/>
          <p:cNvSpPr txBox="1"/>
          <p:nvPr/>
        </p:nvSpPr>
        <p:spPr>
          <a:xfrm>
            <a:off x="612861" y="1288654"/>
            <a:ext cx="3172728" cy="369332"/>
          </a:xfrm>
          <a:prstGeom prst="rect">
            <a:avLst/>
          </a:prstGeom>
          <a:noFill/>
        </p:spPr>
        <p:txBody>
          <a:bodyPr wrap="none" rtlCol="0">
            <a:spAutoFit/>
          </a:bodyPr>
          <a:lstStyle/>
          <a:p>
            <a:r>
              <a:rPr lang="en-GB" dirty="0"/>
              <a:t>Using the Newton’s second law:</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1547664" y="1892795"/>
                <a:ext cx="1856021" cy="5280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𝐹</m:t>
                              </m:r>
                            </m:e>
                          </m:acc>
                        </m:e>
                        <m:sub>
                          <m:r>
                            <a:rPr lang="en-GB" sz="2800" b="0" i="1" smtClean="0">
                              <a:latin typeface="Cambria Math" panose="02040503050406030204" pitchFamily="18" charset="0"/>
                            </a:rPr>
                            <m:t>𝑠𝑝𝑟𝑖𝑛𝑔</m:t>
                          </m:r>
                        </m:sub>
                      </m:sSub>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547664" y="1892795"/>
                <a:ext cx="1856021" cy="528093"/>
              </a:xfrm>
              <a:prstGeom prst="rect">
                <a:avLst/>
              </a:prstGeom>
              <a:blipFill>
                <a:blip r:embed="rId3"/>
                <a:stretch>
                  <a:fillRect/>
                </a:stretch>
              </a:blipFill>
            </p:spPr>
            <p:txBody>
              <a:bodyPr/>
              <a:lstStyle/>
              <a:p>
                <a:r>
                  <a:rPr lang="en-US">
                    <a:noFill/>
                  </a:rPr>
                  <a:t> </a:t>
                </a:r>
              </a:p>
            </p:txBody>
          </p:sp>
        </mc:Fallback>
      </mc:AlternateContent>
      <p:sp>
        <p:nvSpPr>
          <p:cNvPr id="16" name="Right Arrow 15"/>
          <p:cNvSpPr/>
          <p:nvPr/>
        </p:nvSpPr>
        <p:spPr>
          <a:xfrm>
            <a:off x="899592" y="1988840"/>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flipH="1">
                <a:off x="3708962" y="1989039"/>
                <a:ext cx="5858937" cy="431849"/>
              </a:xfrm>
              <a:prstGeom prst="rect">
                <a:avLst/>
              </a:prstGeom>
              <a:noFill/>
            </p:spPr>
            <p:txBody>
              <a:bodyPr wrap="square" rtlCol="0">
                <a:spAutoFit/>
              </a:bodyPr>
              <a:lstStyle/>
              <a:p>
                <a:r>
                  <a:rPr lang="en-GB" dirty="0"/>
                  <a:t>where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𝑛</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𝑠𝑝𝑟𝑖𝑛𝑔</m:t>
                        </m:r>
                      </m:sub>
                    </m:sSub>
                  </m:oMath>
                </a14:m>
                <a:r>
                  <a:rPr lang="en-US" dirty="0"/>
                  <a:t> is the net force on the glider.</a:t>
                </a:r>
              </a:p>
            </p:txBody>
          </p:sp>
        </mc:Choice>
        <mc:Fallback xmlns="">
          <p:sp>
            <p:nvSpPr>
              <p:cNvPr id="19" name="TextBox 18"/>
              <p:cNvSpPr txBox="1">
                <a:spLocks noRot="1" noChangeAspect="1" noMove="1" noResize="1" noEditPoints="1" noAdjustHandles="1" noChangeArrowheads="1" noChangeShapeType="1" noTextEdit="1"/>
              </p:cNvSpPr>
              <p:nvPr/>
            </p:nvSpPr>
            <p:spPr>
              <a:xfrm flipH="1">
                <a:off x="3708962" y="1989039"/>
                <a:ext cx="5858937" cy="431849"/>
              </a:xfrm>
              <a:prstGeom prst="rect">
                <a:avLst/>
              </a:prstGeom>
              <a:blipFill>
                <a:blip r:embed="rId4"/>
                <a:stretch>
                  <a:fillRect l="-832" t="-19718" b="-15493"/>
                </a:stretch>
              </a:blipFill>
            </p:spPr>
            <p:txBody>
              <a:bodyPr/>
              <a:lstStyle/>
              <a:p>
                <a:r>
                  <a:rPr lang="en-US">
                    <a:noFill/>
                  </a:rPr>
                  <a:t> </a:t>
                </a:r>
              </a:p>
            </p:txBody>
          </p:sp>
        </mc:Fallback>
      </mc:AlternateContent>
      <p:sp>
        <p:nvSpPr>
          <p:cNvPr id="20" name="TextBox 19"/>
          <p:cNvSpPr txBox="1"/>
          <p:nvPr/>
        </p:nvSpPr>
        <p:spPr>
          <a:xfrm>
            <a:off x="432045" y="2866534"/>
            <a:ext cx="8434143" cy="369332"/>
          </a:xfrm>
          <a:prstGeom prst="rect">
            <a:avLst/>
          </a:prstGeom>
          <a:noFill/>
        </p:spPr>
        <p:txBody>
          <a:bodyPr wrap="square" rtlCol="0">
            <a:spAutoFit/>
          </a:bodyPr>
          <a:lstStyle/>
          <a:p>
            <a:r>
              <a:rPr lang="en-GB" dirty="0"/>
              <a:t>The x-component of the force exerted by the spring (ideal, massless) on the glider is:</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2647133" y="3381943"/>
                <a:ext cx="2826799" cy="3994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𝑠𝑝𝑟𝑖𝑛𝑔</m:t>
                          </m:r>
                          <m:r>
                            <a:rPr lang="en-GB" sz="2400" b="0" i="1" smtClean="0">
                              <a:latin typeface="Cambria Math" panose="02040503050406030204" pitchFamily="18" charset="0"/>
                            </a:rPr>
                            <m:t>,</m:t>
                          </m:r>
                          <m:r>
                            <a:rPr lang="en-GB" sz="2400" b="0" i="1" smtClean="0">
                              <a:latin typeface="Cambria Math" panose="02040503050406030204" pitchFamily="18" charset="0"/>
                            </a:rPr>
                            <m:t>𝑥</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r>
                        <a:rPr lang="en-GB" sz="2400" b="0" i="1" smtClean="0">
                          <a:latin typeface="Cambria Math" panose="02040503050406030204" pitchFamily="18" charset="0"/>
                        </a:rPr>
                        <m:t>𝑘𝑥</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647133" y="3381943"/>
                <a:ext cx="2826799" cy="399405"/>
              </a:xfrm>
              <a:prstGeom prst="rect">
                <a:avLst/>
              </a:prstGeom>
              <a:blipFill>
                <a:blip r:embed="rId5"/>
                <a:stretch>
                  <a:fillRect l="-1940" r="-1724"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2044" y="4070498"/>
                <a:ext cx="7164291" cy="369332"/>
              </a:xfrm>
              <a:prstGeom prst="rect">
                <a:avLst/>
              </a:prstGeom>
              <a:noFill/>
            </p:spPr>
            <p:txBody>
              <a:bodyPr wrap="square" rtlCol="0">
                <a:spAutoFit/>
              </a:bodyPr>
              <a:lstStyle/>
              <a:p>
                <a:r>
                  <a:rPr lang="en-GB" dirty="0"/>
                  <a:t>The acceleration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 </m:t>
                    </m:r>
                  </m:oMath>
                </a14:m>
                <a:r>
                  <a:rPr lang="en-GB" dirty="0"/>
                  <a:t>of the glider is described by (m is its mass): </a:t>
                </a:r>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32044" y="4070498"/>
                <a:ext cx="7164291" cy="369332"/>
              </a:xfrm>
              <a:prstGeom prst="rect">
                <a:avLst/>
              </a:prstGeom>
              <a:blipFill>
                <a:blip r:embed="rId6"/>
                <a:stretch>
                  <a:fillRect l="-766" t="-21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160663" y="4615980"/>
                <a:ext cx="1853526" cy="4140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𝑚</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𝑎</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𝐹</m:t>
                          </m:r>
                        </m:e>
                      </m:acc>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160663" y="4615980"/>
                <a:ext cx="1853526" cy="414088"/>
              </a:xfrm>
              <a:prstGeom prst="rect">
                <a:avLst/>
              </a:prstGeom>
              <a:blipFill>
                <a:blip r:embed="rId7"/>
                <a:stretch>
                  <a:fillRect/>
                </a:stretch>
              </a:blipFill>
            </p:spPr>
            <p:txBody>
              <a:bodyPr/>
              <a:lstStyle/>
              <a:p>
                <a:r>
                  <a:rPr lang="en-US">
                    <a:noFill/>
                  </a:rPr>
                  <a:t> </a:t>
                </a:r>
              </a:p>
            </p:txBody>
          </p:sp>
        </mc:Fallback>
      </mc:AlternateContent>
      <p:sp>
        <p:nvSpPr>
          <p:cNvPr id="39" name="Right Arrow 38"/>
          <p:cNvSpPr/>
          <p:nvPr/>
        </p:nvSpPr>
        <p:spPr>
          <a:xfrm>
            <a:off x="3923928" y="4615980"/>
            <a:ext cx="576064" cy="541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4623964" y="4615980"/>
                <a:ext cx="15692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𝑚</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𝑥</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𝐹</m:t>
                          </m:r>
                        </m:e>
                        <m:sub>
                          <m:r>
                            <a:rPr lang="en-GB" sz="2800" b="0" i="1" smtClean="0">
                              <a:latin typeface="Cambria Math" panose="02040503050406030204" pitchFamily="18" charset="0"/>
                            </a:rPr>
                            <m:t>𝑥</m:t>
                          </m:r>
                        </m:sub>
                      </m:sSub>
                    </m:oMath>
                  </m:oMathPara>
                </a14:m>
                <a:endParaRPr lang="en-US"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623964" y="4615980"/>
                <a:ext cx="1569212" cy="430887"/>
              </a:xfrm>
              <a:prstGeom prst="rect">
                <a:avLst/>
              </a:prstGeom>
              <a:blipFill>
                <a:blip r:embed="rId8"/>
                <a:stretch>
                  <a:fillRect/>
                </a:stretch>
              </a:blipFill>
            </p:spPr>
            <p:txBody>
              <a:bodyPr/>
              <a:lstStyle/>
              <a:p>
                <a:r>
                  <a:rPr lang="en-US">
                    <a:noFill/>
                  </a:rPr>
                  <a:t> </a:t>
                </a:r>
              </a:p>
            </p:txBody>
          </p:sp>
        </mc:Fallback>
      </mc:AlternateContent>
      <p:sp>
        <p:nvSpPr>
          <p:cNvPr id="42" name="TextBox 41"/>
          <p:cNvSpPr txBox="1"/>
          <p:nvPr/>
        </p:nvSpPr>
        <p:spPr>
          <a:xfrm>
            <a:off x="612861" y="5373216"/>
            <a:ext cx="8155566" cy="369332"/>
          </a:xfrm>
          <a:prstGeom prst="rect">
            <a:avLst/>
          </a:prstGeom>
          <a:noFill/>
        </p:spPr>
        <p:txBody>
          <a:bodyPr wrap="none" rtlCol="0">
            <a:spAutoFit/>
          </a:bodyPr>
          <a:lstStyle/>
          <a:p>
            <a:r>
              <a:rPr lang="en-GB" dirty="0"/>
              <a:t>We obtain a relation between the acceleration and the displacement from equilibrium: </a:t>
            </a:r>
            <a:endParaRPr lang="en-US" dirty="0"/>
          </a:p>
        </p:txBody>
      </p:sp>
      <mc:AlternateContent xmlns:mc="http://schemas.openxmlformats.org/markup-compatibility/2006" xmlns:a14="http://schemas.microsoft.com/office/drawing/2010/main">
        <mc:Choice Requires="a14">
          <p:sp>
            <p:nvSpPr>
              <p:cNvPr id="43" name="TextBox 42"/>
              <p:cNvSpPr txBox="1"/>
              <p:nvPr/>
            </p:nvSpPr>
            <p:spPr>
              <a:xfrm>
                <a:off x="2799966" y="5873362"/>
                <a:ext cx="2247923"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𝑥</m:t>
                              </m:r>
                            </m:sub>
                          </m:sSub>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799966" y="5873362"/>
                <a:ext cx="2247923" cy="701282"/>
              </a:xfrm>
              <a:prstGeom prst="rect">
                <a:avLst/>
              </a:prstGeom>
              <a:blipFill>
                <a:blip r:embed="rId9"/>
                <a:stretch>
                  <a:fillRect/>
                </a:stretch>
              </a:blipFill>
            </p:spPr>
            <p:txBody>
              <a:bodyPr/>
              <a:lstStyle/>
              <a:p>
                <a:r>
                  <a:rPr lang="en-US">
                    <a:noFill/>
                  </a:rPr>
                  <a:t> </a:t>
                </a:r>
              </a:p>
            </p:txBody>
          </p:sp>
        </mc:Fallback>
      </mc:AlternateContent>
      <p:sp>
        <p:nvSpPr>
          <p:cNvPr id="45" name="TextBox 44"/>
          <p:cNvSpPr txBox="1"/>
          <p:nvPr/>
        </p:nvSpPr>
        <p:spPr>
          <a:xfrm>
            <a:off x="6482053" y="3453796"/>
            <a:ext cx="2738891" cy="369332"/>
          </a:xfrm>
          <a:prstGeom prst="rect">
            <a:avLst/>
          </a:prstGeom>
          <a:noFill/>
        </p:spPr>
        <p:txBody>
          <a:bodyPr wrap="none" rtlCol="0">
            <a:spAutoFit/>
          </a:bodyPr>
          <a:lstStyle/>
          <a:p>
            <a:r>
              <a:rPr lang="en-GB" dirty="0"/>
              <a:t>(k is the spring coefficient) </a:t>
            </a:r>
            <a:endParaRPr lang="en-US" dirty="0"/>
          </a:p>
        </p:txBody>
      </p:sp>
    </p:spTree>
    <p:extLst>
      <p:ext uri="{BB962C8B-B14F-4D97-AF65-F5344CB8AC3E}">
        <p14:creationId xmlns:p14="http://schemas.microsoft.com/office/powerpoint/2010/main" val="13033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5" grpId="0"/>
      <p:bldP spid="16" grpId="0" animBg="1"/>
      <p:bldP spid="19" grpId="0"/>
      <p:bldP spid="20" grpId="0"/>
      <p:bldP spid="21" grpId="0"/>
      <p:bldP spid="25" grpId="0"/>
      <p:bldP spid="37" grpId="0"/>
      <p:bldP spid="39" grpId="0" animBg="1"/>
      <p:bldP spid="41" grpId="0"/>
      <p:bldP spid="42" grpId="0"/>
      <p:bldP spid="43"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11</a:t>
            </a:fld>
            <a:endParaRPr lang="en-US" altLang="zh-CN"/>
          </a:p>
        </p:txBody>
      </p:sp>
      <mc:AlternateContent xmlns:mc="http://schemas.openxmlformats.org/markup-compatibility/2006" xmlns:a14="http://schemas.microsoft.com/office/drawing/2010/main">
        <mc:Choice Requires="a14">
          <p:sp>
            <p:nvSpPr>
              <p:cNvPr id="43" name="TextBox 42"/>
              <p:cNvSpPr txBox="1"/>
              <p:nvPr/>
            </p:nvSpPr>
            <p:spPr>
              <a:xfrm>
                <a:off x="1007860" y="1471582"/>
                <a:ext cx="2247923"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𝑥</m:t>
                              </m:r>
                            </m:sub>
                          </m:sSub>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07860" y="1471582"/>
                <a:ext cx="2247923" cy="701282"/>
              </a:xfrm>
              <a:prstGeom prst="rect">
                <a:avLst/>
              </a:prstGeom>
              <a:blipFill>
                <a:blip r:embed="rId2"/>
                <a:stretch>
                  <a:fillRect/>
                </a:stretch>
              </a:blipFill>
            </p:spPr>
            <p:txBody>
              <a:bodyPr/>
              <a:lstStyle/>
              <a:p>
                <a:r>
                  <a:rPr lang="en-US">
                    <a:noFill/>
                  </a:rPr>
                  <a:t> </a:t>
                </a:r>
              </a:p>
            </p:txBody>
          </p:sp>
        </mc:Fallback>
      </mc:AlternateContent>
      <p:sp>
        <p:nvSpPr>
          <p:cNvPr id="3" name="Left-Right Arrow 2"/>
          <p:cNvSpPr/>
          <p:nvPr/>
        </p:nvSpPr>
        <p:spPr>
          <a:xfrm>
            <a:off x="3635896" y="1700808"/>
            <a:ext cx="1080120" cy="472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4932040" y="1471582"/>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932040" y="1471582"/>
                <a:ext cx="2046842" cy="763542"/>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flipH="1">
            <a:off x="781996" y="2573337"/>
            <a:ext cx="7020524" cy="707886"/>
          </a:xfrm>
          <a:prstGeom prst="rect">
            <a:avLst/>
          </a:prstGeom>
          <a:noFill/>
        </p:spPr>
        <p:txBody>
          <a:bodyPr wrap="square" rtlCol="0">
            <a:spAutoFit/>
          </a:bodyPr>
          <a:lstStyle/>
          <a:p>
            <a:r>
              <a:rPr lang="en-GB" sz="2000" dirty="0"/>
              <a:t>This equation, where the acceleration is proportional to the displacement describe a “simple harmonic motion” or SHM  </a:t>
            </a:r>
            <a:endParaRPr lang="en-US" sz="2000" dirty="0"/>
          </a:p>
        </p:txBody>
      </p:sp>
      <p:sp>
        <p:nvSpPr>
          <p:cNvPr id="9" name="TextBox 8"/>
          <p:cNvSpPr txBox="1"/>
          <p:nvPr/>
        </p:nvSpPr>
        <p:spPr>
          <a:xfrm>
            <a:off x="760292" y="3731275"/>
            <a:ext cx="7596951" cy="369332"/>
          </a:xfrm>
          <a:prstGeom prst="rect">
            <a:avLst/>
          </a:prstGeom>
          <a:noFill/>
        </p:spPr>
        <p:txBody>
          <a:bodyPr wrap="none" rtlCol="0">
            <a:spAutoFit/>
          </a:bodyPr>
          <a:lstStyle/>
          <a:p>
            <a:r>
              <a:rPr lang="en-GB" dirty="0"/>
              <a:t>It is due to a restoring force proportional to the displacement from equilibrium. </a:t>
            </a:r>
            <a:endParaRPr lang="en-US" dirty="0"/>
          </a:p>
        </p:txBody>
      </p:sp>
      <p:sp>
        <p:nvSpPr>
          <p:cNvPr id="10" name="Right Arrow 9"/>
          <p:cNvSpPr/>
          <p:nvPr/>
        </p:nvSpPr>
        <p:spPr>
          <a:xfrm>
            <a:off x="576745" y="4581128"/>
            <a:ext cx="68382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70058" y="4581128"/>
            <a:ext cx="7354899" cy="461665"/>
          </a:xfrm>
          <a:prstGeom prst="rect">
            <a:avLst/>
          </a:prstGeom>
          <a:noFill/>
        </p:spPr>
        <p:txBody>
          <a:bodyPr wrap="none" rtlCol="0">
            <a:spAutoFit/>
          </a:bodyPr>
          <a:lstStyle/>
          <a:p>
            <a:r>
              <a:rPr lang="en-GB" sz="2400" dirty="0"/>
              <a:t>It describes an oscillation around the equilibrium position.</a:t>
            </a:r>
            <a:endParaRPr lang="en-US" sz="2400" dirty="0"/>
          </a:p>
        </p:txBody>
      </p:sp>
    </p:spTree>
    <p:extLst>
      <p:ext uri="{BB962C8B-B14F-4D97-AF65-F5344CB8AC3E}">
        <p14:creationId xmlns:p14="http://schemas.microsoft.com/office/powerpoint/2010/main" val="213438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9" grpId="0"/>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12</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2483768" y="1252938"/>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483768" y="1252938"/>
                <a:ext cx="2046842"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3529" y="2204642"/>
                <a:ext cx="8820472" cy="646331"/>
              </a:xfrm>
              <a:prstGeom prst="rect">
                <a:avLst/>
              </a:prstGeom>
              <a:noFill/>
            </p:spPr>
            <p:txBody>
              <a:bodyPr wrap="square" rtlCol="0">
                <a:spAutoFit/>
              </a:bodyPr>
              <a:lstStyle/>
              <a:p>
                <a:r>
                  <a:rPr lang="en-GB" dirty="0"/>
                  <a:t>Solutions of this equation are in the form (A,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𝜙</m:t>
                    </m:r>
                  </m:oMath>
                </a14:m>
                <a:r>
                  <a:rPr lang="en-GB" dirty="0"/>
                  <a:t> are constants,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&gt;0</m:t>
                    </m:r>
                  </m:oMath>
                </a14:m>
                <a:r>
                  <a:rPr lang="en-GB" dirty="0"/>
                  <a:t>, and by convention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&gt;0</m:t>
                    </m:r>
                  </m:oMath>
                </a14:m>
                <a:r>
                  <a:rPr lang="en-GB" dirty="0"/>
                  <a:t>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9" y="2204642"/>
                <a:ext cx="8820472" cy="646331"/>
              </a:xfrm>
              <a:prstGeom prst="rect">
                <a:avLst/>
              </a:prstGeom>
              <a:blipFill>
                <a:blip r:embed="rId3"/>
                <a:stretch>
                  <a:fillRect l="-553"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07704" y="286222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1907704" y="2862228"/>
                <a:ext cx="3875933" cy="492443"/>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620313" y="3569371"/>
            <a:ext cx="8184595" cy="646331"/>
          </a:xfrm>
          <a:prstGeom prst="rect">
            <a:avLst/>
          </a:prstGeom>
          <a:noFill/>
        </p:spPr>
        <p:txBody>
          <a:bodyPr wrap="square" rtlCol="0">
            <a:spAutoFit/>
          </a:bodyPr>
          <a:lstStyle/>
          <a:p>
            <a:r>
              <a:rPr lang="en-GB" dirty="0"/>
              <a:t>(I don’t describe now how we obtain the solutions, because it could be a bit complicated, I will say it later, when you will be more familiar with SHM  )</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flipH="1">
                <a:off x="873302" y="4797152"/>
                <a:ext cx="7443113" cy="1200329"/>
              </a:xfrm>
              <a:prstGeom prst="rect">
                <a:avLst/>
              </a:prstGeom>
              <a:noFill/>
            </p:spPr>
            <p:txBody>
              <a:bodyPr wrap="square" rtlCol="0">
                <a:spAutoFit/>
              </a:bodyPr>
              <a:lstStyle/>
              <a:p>
                <a:r>
                  <a:rPr lang="en-GB" b="1" dirty="0"/>
                  <a:t>Exercise (5 minutes):</a:t>
                </a:r>
              </a:p>
              <a:p>
                <a:r>
                  <a:rPr lang="en-GB" dirty="0"/>
                  <a:t>(a)Describe the </a:t>
                </a:r>
                <a14:m>
                  <m:oMath xmlns:m="http://schemas.openxmlformats.org/officeDocument/2006/math">
                    <m:r>
                      <a:rPr lang="en-GB" i="1" dirty="0" smtClean="0">
                        <a:latin typeface="Cambria Math" panose="02040503050406030204" pitchFamily="18" charset="0"/>
                      </a:rPr>
                      <m:t>𝑥</m:t>
                    </m:r>
                  </m:oMath>
                </a14:m>
                <a:r>
                  <a:rPr lang="en-GB" dirty="0"/>
                  <a:t>-velocity of the glider, then verify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a:t> is really a solution of this differential equation. (b) Describe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in respect to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𝑚</m:t>
                    </m:r>
                  </m:oMath>
                </a14:m>
                <a:r>
                  <a:rPr lang="en-GB" dirty="0"/>
                  <a:t>. At what correspond the constant A ?  </a:t>
                </a:r>
              </a:p>
            </p:txBody>
          </p:sp>
        </mc:Choice>
        <mc:Fallback xmlns="">
          <p:sp>
            <p:nvSpPr>
              <p:cNvPr id="13" name="TextBox 12"/>
              <p:cNvSpPr txBox="1">
                <a:spLocks noRot="1" noChangeAspect="1" noMove="1" noResize="1" noEditPoints="1" noAdjustHandles="1" noChangeArrowheads="1" noChangeShapeType="1" noTextEdit="1"/>
              </p:cNvSpPr>
              <p:nvPr/>
            </p:nvSpPr>
            <p:spPr>
              <a:xfrm flipH="1">
                <a:off x="873302" y="4797152"/>
                <a:ext cx="7443113" cy="1200329"/>
              </a:xfrm>
              <a:prstGeom prst="rect">
                <a:avLst/>
              </a:prstGeom>
              <a:blipFill>
                <a:blip r:embed="rId5"/>
                <a:stretch>
                  <a:fillRect l="-655"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271138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13</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608572" y="836712"/>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08572" y="836712"/>
                <a:ext cx="2046842"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94365" y="1060932"/>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3894365" y="1060932"/>
                <a:ext cx="387593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flipH="1">
                <a:off x="634628" y="1628800"/>
                <a:ext cx="7443113" cy="1200329"/>
              </a:xfrm>
              <a:prstGeom prst="rect">
                <a:avLst/>
              </a:prstGeom>
              <a:noFill/>
            </p:spPr>
            <p:txBody>
              <a:bodyPr wrap="square" rtlCol="0">
                <a:spAutoFit/>
              </a:bodyPr>
              <a:lstStyle/>
              <a:p>
                <a:r>
                  <a:rPr lang="en-GB" b="1" dirty="0"/>
                  <a:t>Exercise (5 minutes):</a:t>
                </a:r>
              </a:p>
              <a:p>
                <a:r>
                  <a:rPr lang="en-GB" dirty="0"/>
                  <a:t>(a)Describe the </a:t>
                </a:r>
                <a14:m>
                  <m:oMath xmlns:m="http://schemas.openxmlformats.org/officeDocument/2006/math">
                    <m:r>
                      <a:rPr lang="en-GB" i="1" dirty="0" smtClean="0">
                        <a:latin typeface="Cambria Math" panose="02040503050406030204" pitchFamily="18" charset="0"/>
                      </a:rPr>
                      <m:t>𝑥</m:t>
                    </m:r>
                  </m:oMath>
                </a14:m>
                <a:r>
                  <a:rPr lang="en-GB" dirty="0"/>
                  <a:t>-velocity of the glider, then verify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a:t> is really a solution of this differential equation. (b) Describe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in respect to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𝑚</m:t>
                    </m:r>
                  </m:oMath>
                </a14:m>
                <a:r>
                  <a:rPr lang="en-GB" dirty="0"/>
                  <a:t>. At what correspond the constant A ?  </a:t>
                </a:r>
              </a:p>
            </p:txBody>
          </p:sp>
        </mc:Choice>
        <mc:Fallback xmlns="">
          <p:sp>
            <p:nvSpPr>
              <p:cNvPr id="13" name="TextBox 12"/>
              <p:cNvSpPr txBox="1">
                <a:spLocks noRot="1" noChangeAspect="1" noMove="1" noResize="1" noEditPoints="1" noAdjustHandles="1" noChangeArrowheads="1" noChangeShapeType="1" noTextEdit="1"/>
              </p:cNvSpPr>
              <p:nvPr/>
            </p:nvSpPr>
            <p:spPr>
              <a:xfrm flipH="1">
                <a:off x="634628" y="1628800"/>
                <a:ext cx="7443113" cy="1200329"/>
              </a:xfrm>
              <a:prstGeom prst="rect">
                <a:avLst/>
              </a:prstGeom>
              <a:blipFill>
                <a:blip r:embed="rId4"/>
                <a:stretch>
                  <a:fillRect l="-655" t="-2538" b="-7107"/>
                </a:stretch>
              </a:blipFill>
            </p:spPr>
            <p:txBody>
              <a:bodyPr/>
              <a:lstStyle/>
              <a:p>
                <a:r>
                  <a:rPr lang="en-US">
                    <a:noFill/>
                  </a:rPr>
                  <a:t> </a:t>
                </a:r>
              </a:p>
            </p:txBody>
          </p:sp>
        </mc:Fallback>
      </mc:AlternateContent>
      <p:sp>
        <p:nvSpPr>
          <p:cNvPr id="3" name="Right Arrow 2"/>
          <p:cNvSpPr/>
          <p:nvPr/>
        </p:nvSpPr>
        <p:spPr>
          <a:xfrm>
            <a:off x="2843808" y="1078117"/>
            <a:ext cx="864096" cy="475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587924" y="2904554"/>
                <a:ext cx="4901470"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𝑥</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𝑑𝑥</m:t>
                          </m:r>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ea typeface="Cambria Math" panose="02040503050406030204" pitchFamily="18" charset="0"/>
                        </a:rPr>
                        <m:t>𝜔</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sin</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𝜙</m:t>
                              </m:r>
                            </m:e>
                          </m:d>
                        </m:e>
                      </m:func>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587924" y="2904554"/>
                <a:ext cx="4901470" cy="8180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69195" y="3828401"/>
                <a:ext cx="5309402"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𝑥</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𝑥</m:t>
                              </m:r>
                            </m:sub>
                          </m:sSub>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r>
                        <a:rPr lang="en-GB" sz="2800" b="0" i="1" smtClean="0">
                          <a:latin typeface="Cambria Math" panose="02040503050406030204" pitchFamily="18" charset="0"/>
                        </a:rPr>
                        <m:t>𝐴</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𝜔</m:t>
                          </m:r>
                        </m:e>
                        <m:sup>
                          <m:r>
                            <a:rPr lang="en-GB" sz="2800" b="0" i="1" smtClean="0">
                              <a:latin typeface="Cambria Math" panose="02040503050406030204" pitchFamily="18" charset="0"/>
                            </a:rPr>
                            <m:t>2</m:t>
                          </m:r>
                        </m:sup>
                      </m:sSup>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𝜙</m:t>
                              </m:r>
                            </m:e>
                          </m:d>
                        </m:e>
                      </m:func>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569195" y="3828401"/>
                <a:ext cx="5309402" cy="81804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315766" y="4755315"/>
                <a:ext cx="5675015"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r>
                        <a:rPr lang="en-GB" sz="2400" i="1" smtClean="0">
                          <a:latin typeface="Cambria Math" panose="02040503050406030204" pitchFamily="18" charset="0"/>
                        </a:rPr>
                        <m:t>𝐴</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cos</m:t>
                          </m:r>
                        </m:fName>
                        <m:e>
                          <m:d>
                            <m:dPr>
                              <m:ctrlPr>
                                <a:rPr lang="en-GB" sz="2400" i="1">
                                  <a:latin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ea typeface="Cambria Math" panose="02040503050406030204" pitchFamily="18" charset="0"/>
                                </a:rPr>
                                <m:t>𝑡</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𝜙</m:t>
                              </m:r>
                            </m:e>
                          </m:d>
                        </m:e>
                      </m:func>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𝐴</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cos</m:t>
                          </m:r>
                        </m:fName>
                        <m:e>
                          <m:d>
                            <m:dPr>
                              <m:ctrlPr>
                                <a:rPr lang="en-GB" sz="2400" i="1">
                                  <a:latin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ea typeface="Cambria Math" panose="02040503050406030204" pitchFamily="18" charset="0"/>
                                </a:rPr>
                                <m:t>𝑡</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𝜙</m:t>
                              </m:r>
                            </m:e>
                          </m:d>
                        </m:e>
                      </m:func>
                      <m:r>
                        <a:rPr lang="en-GB" sz="2400" b="0" i="1" smtClean="0">
                          <a:latin typeface="Cambria Math" panose="02040503050406030204" pitchFamily="18" charset="0"/>
                        </a:rPr>
                        <m:t>=0</m:t>
                      </m:r>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315766" y="4755315"/>
                <a:ext cx="5675015" cy="7012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160837" y="5742381"/>
                <a:ext cx="1877822"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=0</m:t>
                      </m:r>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160837" y="5742381"/>
                <a:ext cx="1877822" cy="701282"/>
              </a:xfrm>
              <a:prstGeom prst="rect">
                <a:avLst/>
              </a:prstGeom>
              <a:blipFill>
                <a:blip r:embed="rId8"/>
                <a:stretch>
                  <a:fillRect/>
                </a:stretch>
              </a:blipFill>
            </p:spPr>
            <p:txBody>
              <a:bodyPr/>
              <a:lstStyle/>
              <a:p>
                <a:r>
                  <a:rPr lang="en-US">
                    <a:noFill/>
                  </a:rPr>
                  <a:t> </a:t>
                </a:r>
              </a:p>
            </p:txBody>
          </p:sp>
        </mc:Fallback>
      </mc:AlternateContent>
      <p:sp>
        <p:nvSpPr>
          <p:cNvPr id="9" name="Right Arrow 8"/>
          <p:cNvSpPr/>
          <p:nvPr/>
        </p:nvSpPr>
        <p:spPr>
          <a:xfrm>
            <a:off x="4149631" y="5826616"/>
            <a:ext cx="719872" cy="70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4932040" y="5456597"/>
                <a:ext cx="1408271"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ea typeface="Cambria Math" panose="02040503050406030204" pitchFamily="18" charset="0"/>
                        </a:rPr>
                        <m:t>=</m:t>
                      </m:r>
                      <m:rad>
                        <m:radPr>
                          <m:degHide m:val="on"/>
                          <m:ctrlPr>
                            <a:rPr lang="en-GB" sz="2800" b="0" i="1" smtClean="0">
                              <a:latin typeface="Cambria Math" panose="02040503050406030204" pitchFamily="18" charset="0"/>
                              <a:ea typeface="Cambria Math" panose="02040503050406030204" pitchFamily="18" charset="0"/>
                            </a:rPr>
                          </m:ctrlPr>
                        </m:radPr>
                        <m:deg/>
                        <m:e>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𝑘</m:t>
                              </m:r>
                            </m:num>
                            <m:den>
                              <m:r>
                                <a:rPr lang="en-GB" sz="2800" b="0" i="1" smtClean="0">
                                  <a:latin typeface="Cambria Math" panose="02040503050406030204" pitchFamily="18" charset="0"/>
                                  <a:ea typeface="Cambria Math" panose="02040503050406030204" pitchFamily="18" charset="0"/>
                                </a:rPr>
                                <m:t>𝑚</m:t>
                              </m:r>
                            </m:den>
                          </m:f>
                        </m:e>
                      </m:ra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932040" y="5456597"/>
                <a:ext cx="1408271" cy="12730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03879" y="5419189"/>
                <a:ext cx="4100418" cy="307777"/>
              </a:xfrm>
              <a:prstGeom prst="rect">
                <a:avLst/>
              </a:prstGeom>
              <a:noFill/>
            </p:spPr>
            <p:txBody>
              <a:bodyPr wrap="none" lIns="0" tIns="0" rIns="0" bIns="0" rtlCol="0">
                <a:spAutoFit/>
              </a:bodyPr>
              <a:lstStyle/>
              <a:p>
                <a14:m>
                  <m:oMath xmlns:m="http://schemas.openxmlformats.org/officeDocument/2006/math">
                    <m:r>
                      <a:rPr lang="en-GB" sz="2000" b="0" i="1" smtClean="0">
                        <a:latin typeface="Cambria Math" panose="02040503050406030204" pitchFamily="18" charset="0"/>
                      </a:rPr>
                      <m:t>𝑥</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𝐴</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cos</m:t>
                        </m:r>
                      </m:fName>
                      <m:e>
                        <m:d>
                          <m:dPr>
                            <m:ctrlPr>
                              <a:rPr lang="en-GB" sz="2000" b="0" i="1" smtClean="0">
                                <a:latin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𝜔</m:t>
                            </m:r>
                            <m:r>
                              <a:rPr lang="en-GB" sz="2000" b="0" i="1" smtClean="0">
                                <a:latin typeface="Cambria Math" panose="02040503050406030204" pitchFamily="18" charset="0"/>
                                <a:ea typeface="Cambria Math" panose="02040503050406030204" pitchFamily="18" charset="0"/>
                              </a:rPr>
                              <m:t>𝑡</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𝜙</m:t>
                            </m:r>
                          </m:e>
                        </m:d>
                      </m:e>
                    </m:func>
                    <m:r>
                      <a:rPr lang="en-GB" sz="2000" b="0" i="1" smtClean="0">
                        <a:latin typeface="Cambria Math" panose="02040503050406030204" pitchFamily="18" charset="0"/>
                      </a:rPr>
                      <m:t> </m:t>
                    </m:r>
                  </m:oMath>
                </a14:m>
                <a:r>
                  <a:rPr lang="en-US" sz="2000" dirty="0"/>
                  <a:t> is solution and, </a:t>
                </a:r>
              </a:p>
            </p:txBody>
          </p:sp>
        </mc:Choice>
        <mc:Fallback xmlns="">
          <p:sp>
            <p:nvSpPr>
              <p:cNvPr id="16" name="TextBox 15"/>
              <p:cNvSpPr txBox="1">
                <a:spLocks noRot="1" noChangeAspect="1" noMove="1" noResize="1" noEditPoints="1" noAdjustHandles="1" noChangeArrowheads="1" noChangeShapeType="1" noTextEdit="1"/>
              </p:cNvSpPr>
              <p:nvPr/>
            </p:nvSpPr>
            <p:spPr>
              <a:xfrm>
                <a:off x="503879" y="5419189"/>
                <a:ext cx="4100418" cy="307777"/>
              </a:xfrm>
              <a:prstGeom prst="rect">
                <a:avLst/>
              </a:prstGeom>
              <a:blipFill>
                <a:blip r:embed="rId10"/>
                <a:stretch>
                  <a:fillRect l="-1637" t="-26000" r="-2827" b="-50000"/>
                </a:stretch>
              </a:blipFill>
            </p:spPr>
            <p:txBody>
              <a:bodyPr/>
              <a:lstStyle/>
              <a:p>
                <a:r>
                  <a:rPr lang="en-US">
                    <a:noFill/>
                  </a:rPr>
                  <a:t> </a:t>
                </a:r>
              </a:p>
            </p:txBody>
          </p:sp>
        </mc:Fallback>
      </mc:AlternateContent>
    </p:spTree>
    <p:extLst>
      <p:ext uri="{BB962C8B-B14F-4D97-AF65-F5344CB8AC3E}">
        <p14:creationId xmlns:p14="http://schemas.microsoft.com/office/powerpoint/2010/main" val="280073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5" grpId="0"/>
      <p:bldP spid="9" grpId="0" animBg="1"/>
      <p:bldP spid="10"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14</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608572" y="836712"/>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08572" y="836712"/>
                <a:ext cx="2046842"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94365" y="1060932"/>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3894365" y="1060932"/>
                <a:ext cx="387593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flipH="1">
                <a:off x="634628" y="1628800"/>
                <a:ext cx="7443113" cy="1200329"/>
              </a:xfrm>
              <a:prstGeom prst="rect">
                <a:avLst/>
              </a:prstGeom>
              <a:noFill/>
            </p:spPr>
            <p:txBody>
              <a:bodyPr wrap="square" rtlCol="0">
                <a:spAutoFit/>
              </a:bodyPr>
              <a:lstStyle/>
              <a:p>
                <a:r>
                  <a:rPr lang="en-GB" b="1" dirty="0"/>
                  <a:t>Exercise (5 minutes):</a:t>
                </a:r>
              </a:p>
              <a:p>
                <a:r>
                  <a:rPr lang="en-GB" dirty="0"/>
                  <a:t>(a)Describe the </a:t>
                </a:r>
                <a14:m>
                  <m:oMath xmlns:m="http://schemas.openxmlformats.org/officeDocument/2006/math">
                    <m:r>
                      <a:rPr lang="en-GB" i="1" dirty="0" smtClean="0">
                        <a:latin typeface="Cambria Math" panose="02040503050406030204" pitchFamily="18" charset="0"/>
                      </a:rPr>
                      <m:t>𝑥</m:t>
                    </m:r>
                  </m:oMath>
                </a14:m>
                <a:r>
                  <a:rPr lang="en-GB" dirty="0"/>
                  <a:t>-velocity of the glider, then verify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a:t> is really a solution of this differential equation. (b) Describe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in respect to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𝑚</m:t>
                    </m:r>
                  </m:oMath>
                </a14:m>
                <a:r>
                  <a:rPr lang="en-GB" dirty="0"/>
                  <a:t>. At what correspond the constant A ?  </a:t>
                </a:r>
              </a:p>
            </p:txBody>
          </p:sp>
        </mc:Choice>
        <mc:Fallback xmlns="">
          <p:sp>
            <p:nvSpPr>
              <p:cNvPr id="13" name="TextBox 12"/>
              <p:cNvSpPr txBox="1">
                <a:spLocks noRot="1" noChangeAspect="1" noMove="1" noResize="1" noEditPoints="1" noAdjustHandles="1" noChangeArrowheads="1" noChangeShapeType="1" noTextEdit="1"/>
              </p:cNvSpPr>
              <p:nvPr/>
            </p:nvSpPr>
            <p:spPr>
              <a:xfrm flipH="1">
                <a:off x="634628" y="1628800"/>
                <a:ext cx="7443113" cy="1200329"/>
              </a:xfrm>
              <a:prstGeom prst="rect">
                <a:avLst/>
              </a:prstGeom>
              <a:blipFill>
                <a:blip r:embed="rId4"/>
                <a:stretch>
                  <a:fillRect l="-655" t="-2538" b="-7107"/>
                </a:stretch>
              </a:blipFill>
            </p:spPr>
            <p:txBody>
              <a:bodyPr/>
              <a:lstStyle/>
              <a:p>
                <a:r>
                  <a:rPr lang="en-US">
                    <a:noFill/>
                  </a:rPr>
                  <a:t> </a:t>
                </a:r>
              </a:p>
            </p:txBody>
          </p:sp>
        </mc:Fallback>
      </mc:AlternateContent>
      <p:sp>
        <p:nvSpPr>
          <p:cNvPr id="3" name="Right Arrow 2"/>
          <p:cNvSpPr/>
          <p:nvPr/>
        </p:nvSpPr>
        <p:spPr>
          <a:xfrm>
            <a:off x="2843808" y="1078117"/>
            <a:ext cx="864096" cy="475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2612197" y="3284984"/>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612197" y="3284984"/>
                <a:ext cx="3875933"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346560" y="4048616"/>
                <a:ext cx="4009624" cy="369332"/>
              </a:xfrm>
              <a:prstGeom prst="rect">
                <a:avLst/>
              </a:prstGeom>
              <a:noFill/>
            </p:spPr>
            <p:txBody>
              <a:bodyPr wrap="none" rtlCol="0">
                <a:spAutoFit/>
              </a:bodyPr>
              <a:lstStyle/>
              <a:p>
                <a:r>
                  <a:rPr lang="en-GB" dirty="0"/>
                  <a:t>The maximum value of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𝜔</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𝜙</m:t>
                            </m:r>
                          </m:e>
                        </m:d>
                      </m:e>
                    </m:func>
                  </m:oMath>
                </a14:m>
                <a:r>
                  <a:rPr lang="en-US" dirty="0"/>
                  <a:t> is</a:t>
                </a:r>
                <a14:m>
                  <m:oMath xmlns:m="http://schemas.openxmlformats.org/officeDocument/2006/math">
                    <m:r>
                      <a:rPr lang="en-GB" i="1" dirty="0">
                        <a:latin typeface="Cambria Math" panose="02040503050406030204" pitchFamily="18" charset="0"/>
                      </a:rPr>
                      <m:t> </m:t>
                    </m:r>
                    <m:r>
                      <a:rPr lang="en-GB" b="0" i="1" smtClean="0">
                        <a:latin typeface="Cambria Math" panose="02040503050406030204" pitchFamily="18" charset="0"/>
                      </a:rPr>
                      <m:t>1</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46560" y="4048616"/>
                <a:ext cx="4009624" cy="369332"/>
              </a:xfrm>
              <a:prstGeom prst="rect">
                <a:avLst/>
              </a:prstGeom>
              <a:blipFill>
                <a:blip r:embed="rId6"/>
                <a:stretch>
                  <a:fillRect l="-1368" t="-8197" b="-24590"/>
                </a:stretch>
              </a:blipFill>
            </p:spPr>
            <p:txBody>
              <a:bodyPr/>
              <a:lstStyle/>
              <a:p>
                <a:r>
                  <a:rPr lang="en-US">
                    <a:noFill/>
                  </a:rPr>
                  <a:t> </a:t>
                </a:r>
              </a:p>
            </p:txBody>
          </p:sp>
        </mc:Fallback>
      </mc:AlternateContent>
      <p:sp>
        <p:nvSpPr>
          <p:cNvPr id="5" name="Right Arrow 4"/>
          <p:cNvSpPr/>
          <p:nvPr/>
        </p:nvSpPr>
        <p:spPr>
          <a:xfrm>
            <a:off x="4356184" y="4048616"/>
            <a:ext cx="5758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4932040" y="3971672"/>
                <a:ext cx="11744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𝑥</m:t>
                      </m:r>
                      <m:r>
                        <a:rPr lang="en-GB" sz="2800" i="1">
                          <a:latin typeface="Cambria Math" panose="02040503050406030204" pitchFamily="18" charset="0"/>
                        </a:rPr>
                        <m:t>=</m:t>
                      </m:r>
                      <m:r>
                        <a:rPr lang="en-GB" sz="2800" i="1">
                          <a:latin typeface="Cambria Math" panose="02040503050406030204" pitchFamily="18" charset="0"/>
                        </a:rPr>
                        <m:t>𝐴</m:t>
                      </m:r>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4932040" y="3971672"/>
                <a:ext cx="1174489"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2401" y="4627582"/>
                <a:ext cx="4144276" cy="369332"/>
              </a:xfrm>
              <a:prstGeom prst="rect">
                <a:avLst/>
              </a:prstGeom>
              <a:noFill/>
            </p:spPr>
            <p:txBody>
              <a:bodyPr wrap="none" rtlCol="0">
                <a:spAutoFit/>
              </a:bodyPr>
              <a:lstStyle/>
              <a:p>
                <a:r>
                  <a:rPr lang="en-GB" dirty="0"/>
                  <a:t>The minimum value of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𝜔</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𝜙</m:t>
                            </m:r>
                          </m:e>
                        </m:d>
                      </m:e>
                    </m:func>
                  </m:oMath>
                </a14:m>
                <a:r>
                  <a:rPr lang="en-US" dirty="0"/>
                  <a:t> is</a:t>
                </a:r>
                <a14:m>
                  <m:oMath xmlns:m="http://schemas.openxmlformats.org/officeDocument/2006/math">
                    <m:r>
                      <a:rPr lang="en-GB" i="1" dirty="0">
                        <a:latin typeface="Cambria Math" panose="02040503050406030204" pitchFamily="18" charset="0"/>
                      </a:rPr>
                      <m:t> </m:t>
                    </m:r>
                    <m:r>
                      <a:rPr lang="en-GB" b="0" i="1" dirty="0" smtClean="0">
                        <a:latin typeface="Cambria Math" panose="02040503050406030204" pitchFamily="18" charset="0"/>
                      </a:rPr>
                      <m:t>−</m:t>
                    </m:r>
                    <m:r>
                      <a:rPr lang="en-GB" b="0" i="1" smtClean="0">
                        <a:latin typeface="Cambria Math" panose="02040503050406030204" pitchFamily="18" charset="0"/>
                      </a:rPr>
                      <m:t>1</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32401" y="4627582"/>
                <a:ext cx="4144276" cy="369332"/>
              </a:xfrm>
              <a:prstGeom prst="rect">
                <a:avLst/>
              </a:prstGeom>
              <a:blipFill>
                <a:blip r:embed="rId8"/>
                <a:stretch>
                  <a:fillRect l="-1325" t="-8197" b="-24590"/>
                </a:stretch>
              </a:blipFill>
            </p:spPr>
            <p:txBody>
              <a:bodyPr/>
              <a:lstStyle/>
              <a:p>
                <a:r>
                  <a:rPr lang="en-US">
                    <a:noFill/>
                  </a:rPr>
                  <a:t> </a:t>
                </a:r>
              </a:p>
            </p:txBody>
          </p:sp>
        </mc:Fallback>
      </mc:AlternateContent>
      <p:sp>
        <p:nvSpPr>
          <p:cNvPr id="18" name="Right Arrow 17"/>
          <p:cNvSpPr/>
          <p:nvPr/>
        </p:nvSpPr>
        <p:spPr>
          <a:xfrm>
            <a:off x="4611942" y="4689137"/>
            <a:ext cx="5758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5187798" y="4535249"/>
                <a:ext cx="144219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𝑥</m:t>
                      </m:r>
                      <m:r>
                        <a:rPr lang="en-GB" sz="2800" i="1" smtClean="0">
                          <a:latin typeface="Cambria Math" panose="02040503050406030204" pitchFamily="18" charset="0"/>
                        </a:rPr>
                        <m:t>=−</m:t>
                      </m:r>
                      <m:r>
                        <a:rPr lang="en-GB" sz="2800" i="1">
                          <a:latin typeface="Cambria Math" panose="02040503050406030204" pitchFamily="18" charset="0"/>
                        </a:rPr>
                        <m:t>𝐴</m:t>
                      </m:r>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5187798" y="4535249"/>
                <a:ext cx="1442190"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55575" y="5301208"/>
                <a:ext cx="7322165" cy="369332"/>
              </a:xfrm>
              <a:prstGeom prst="rect">
                <a:avLst/>
              </a:prstGeom>
              <a:noFill/>
            </p:spPr>
            <p:txBody>
              <a:bodyPr wrap="square" rtlCol="0">
                <a:spAutoFit/>
              </a:bodyPr>
              <a:lstStyle/>
              <a:p>
                <a:r>
                  <a:rPr lang="en-GB" dirty="0"/>
                  <a:t>The glider oscillates between the positions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a:t>
                </a:r>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55575" y="5301208"/>
                <a:ext cx="7322165" cy="369332"/>
              </a:xfrm>
              <a:prstGeom prst="rect">
                <a:avLst/>
              </a:prstGeom>
              <a:blipFill>
                <a:blip r:embed="rId10"/>
                <a:stretch>
                  <a:fillRect l="-74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90945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2" grpId="0"/>
      <p:bldP spid="17" grpId="0"/>
      <p:bldP spid="18" grpId="0" animBg="1"/>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15</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2483768" y="1615299"/>
                <a:ext cx="2104359"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483768" y="1615299"/>
                <a:ext cx="2104359"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3528" y="2567003"/>
                <a:ext cx="8230969" cy="646331"/>
              </a:xfrm>
              <a:prstGeom prst="rect">
                <a:avLst/>
              </a:prstGeom>
              <a:noFill/>
            </p:spPr>
            <p:txBody>
              <a:bodyPr wrap="square" rtlCol="0">
                <a:spAutoFit/>
              </a:bodyPr>
              <a:lstStyle/>
              <a:p>
                <a:r>
                  <a:rPr lang="en-GB" dirty="0"/>
                  <a:t>Solutions of this equation are in the form (A,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𝜙</m:t>
                    </m:r>
                  </m:oMath>
                </a14:m>
                <a:r>
                  <a:rPr lang="en-GB" dirty="0"/>
                  <a:t> are constants ), it is named also “sinusoidal motion”:</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8" y="2567003"/>
                <a:ext cx="8230969" cy="646331"/>
              </a:xfrm>
              <a:prstGeom prst="rect">
                <a:avLst/>
              </a:prstGeom>
              <a:blipFill>
                <a:blip r:embed="rId3"/>
                <a:stretch>
                  <a:fillRect l="-59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07704" y="3224589"/>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1907704" y="3224589"/>
                <a:ext cx="3875933" cy="492443"/>
              </a:xfrm>
              <a:prstGeom prst="rect">
                <a:avLst/>
              </a:prstGeom>
              <a:blipFill>
                <a:blip r:embed="rId4"/>
                <a:stretch>
                  <a:fillRect/>
                </a:stretch>
              </a:blipFill>
            </p:spPr>
            <p:txBody>
              <a:bodyPr/>
              <a:lstStyle/>
              <a:p>
                <a:r>
                  <a:rPr lang="en-US">
                    <a:noFill/>
                  </a:rPr>
                  <a:t> </a:t>
                </a:r>
              </a:p>
            </p:txBody>
          </p:sp>
        </mc:Fallback>
      </mc:AlternateContent>
      <p:sp>
        <p:nvSpPr>
          <p:cNvPr id="3" name="TextBox 2"/>
          <p:cNvSpPr txBox="1"/>
          <p:nvPr/>
        </p:nvSpPr>
        <p:spPr>
          <a:xfrm flipH="1">
            <a:off x="535320" y="1228409"/>
            <a:ext cx="8019177" cy="369332"/>
          </a:xfrm>
          <a:prstGeom prst="rect">
            <a:avLst/>
          </a:prstGeom>
          <a:noFill/>
        </p:spPr>
        <p:txBody>
          <a:bodyPr wrap="square" rtlCol="0">
            <a:spAutoFit/>
          </a:bodyPr>
          <a:lstStyle/>
          <a:p>
            <a:r>
              <a:rPr lang="en-GB" dirty="0"/>
              <a:t>Single harmonic motion is the +x-direction is described by:</a:t>
            </a:r>
            <a:endParaRPr lang="en-US" dirty="0"/>
          </a:p>
        </p:txBody>
      </p:sp>
      <p:pic>
        <p:nvPicPr>
          <p:cNvPr id="9" name="Picture 8"/>
          <p:cNvPicPr>
            <a:picLocks noChangeAspect="1"/>
          </p:cNvPicPr>
          <p:nvPr/>
        </p:nvPicPr>
        <p:blipFill>
          <a:blip r:embed="rId5"/>
          <a:stretch>
            <a:fillRect/>
          </a:stretch>
        </p:blipFill>
        <p:spPr>
          <a:xfrm>
            <a:off x="1187624" y="3944515"/>
            <a:ext cx="5909137" cy="2234357"/>
          </a:xfrm>
          <a:prstGeom prst="rect">
            <a:avLst/>
          </a:prstGeom>
        </p:spPr>
      </p:pic>
      <p:sp>
        <p:nvSpPr>
          <p:cNvPr id="10" name="Oval 9"/>
          <p:cNvSpPr/>
          <p:nvPr/>
        </p:nvSpPr>
        <p:spPr>
          <a:xfrm>
            <a:off x="1619672" y="4201176"/>
            <a:ext cx="136815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43608" y="5530800"/>
            <a:ext cx="205222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48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16</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395536" y="1360057"/>
                <a:ext cx="8230969" cy="646331"/>
              </a:xfrm>
              <a:prstGeom prst="rect">
                <a:avLst/>
              </a:prstGeom>
              <a:noFill/>
            </p:spPr>
            <p:txBody>
              <a:bodyPr wrap="square" rtlCol="0">
                <a:spAutoFit/>
              </a:bodyPr>
              <a:lstStyle/>
              <a:p>
                <a:r>
                  <a:rPr lang="en-GB" dirty="0"/>
                  <a:t>Solutions of this equation are in the form (A,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𝜙</m:t>
                    </m:r>
                  </m:oMath>
                </a14:m>
                <a:r>
                  <a:rPr lang="en-GB" dirty="0"/>
                  <a:t> are constants ), it is named also “sinusoidal motion”:</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1360057"/>
                <a:ext cx="8230969" cy="646331"/>
              </a:xfrm>
              <a:prstGeom prst="rect">
                <a:avLst/>
              </a:prstGeom>
              <a:blipFill>
                <a:blip r:embed="rId2"/>
                <a:stretch>
                  <a:fillRect l="-667"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204225" y="200638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2204225" y="2006388"/>
                <a:ext cx="3875933" cy="492443"/>
              </a:xfrm>
              <a:prstGeom prst="rect">
                <a:avLst/>
              </a:prstGeom>
              <a:blipFill>
                <a:blip r:embed="rId3"/>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87624" y="2498831"/>
            <a:ext cx="6864056" cy="2595430"/>
          </a:xfrm>
          <a:prstGeom prst="rect">
            <a:avLst/>
          </a:prstGeom>
        </p:spPr>
      </p:pic>
      <p:sp>
        <p:nvSpPr>
          <p:cNvPr id="7" name="TextBox 6"/>
          <p:cNvSpPr txBox="1"/>
          <p:nvPr/>
        </p:nvSpPr>
        <p:spPr>
          <a:xfrm>
            <a:off x="624701" y="5183855"/>
            <a:ext cx="8590878" cy="369332"/>
          </a:xfrm>
          <a:prstGeom prst="rect">
            <a:avLst/>
          </a:prstGeom>
          <a:noFill/>
        </p:spPr>
        <p:txBody>
          <a:bodyPr wrap="none" rtlCol="0">
            <a:spAutoFit/>
          </a:bodyPr>
          <a:lstStyle/>
          <a:p>
            <a:r>
              <a:rPr lang="en-GB" dirty="0"/>
              <a:t>A is </a:t>
            </a:r>
            <a:r>
              <a:rPr lang="en-GB" b="1" dirty="0"/>
              <a:t>the amplitude </a:t>
            </a:r>
            <a:r>
              <a:rPr lang="en-GB" dirty="0"/>
              <a:t>of the SHM (SI unit: m), corresponding to extremum of displacement. </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949703" y="5683290"/>
                <a:ext cx="7339897"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is the </a:t>
                </a:r>
                <a:r>
                  <a:rPr lang="en-US" b="1" dirty="0"/>
                  <a:t>angular frequency </a:t>
                </a:r>
                <a:r>
                  <a:rPr lang="en-US" dirty="0"/>
                  <a:t>of the SHM (unit:</a:t>
                </a:r>
                <a14:m>
                  <m:oMath xmlns:m="http://schemas.openxmlformats.org/officeDocument/2006/math">
                    <m:r>
                      <m:rPr>
                        <m:sty m:val="p"/>
                      </m:rPr>
                      <a:rPr lang="en-GB" b="0" i="0" smtClean="0">
                        <a:latin typeface="Cambria Math" panose="02040503050406030204" pitchFamily="18" charset="0"/>
                      </a:rPr>
                      <m:t>rad</m:t>
                    </m:r>
                    <m:r>
                      <a:rPr lang="en-GB" b="0" i="0" smtClean="0">
                        <a:latin typeface="Cambria Math" panose="02040503050406030204" pitchFamily="18" charset="0"/>
                      </a:rPr>
                      <m:t>.</m:t>
                    </m:r>
                    <m:sSup>
                      <m:sSupPr>
                        <m:ctrlPr>
                          <a:rPr lang="en-US"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−1</m:t>
                        </m:r>
                      </m:sup>
                    </m:sSup>
                  </m:oMath>
                </a14:m>
                <a:r>
                  <a:rPr lang="en-US" dirty="0"/>
                  <a:t>) (as angular frequency, also named angular velocity in a circular motion, we will see why …)</a:t>
                </a:r>
              </a:p>
            </p:txBody>
          </p:sp>
        </mc:Choice>
        <mc:Fallback xmlns="">
          <p:sp>
            <p:nvSpPr>
              <p:cNvPr id="10" name="TextBox 9"/>
              <p:cNvSpPr txBox="1">
                <a:spLocks noRot="1" noChangeAspect="1" noMove="1" noResize="1" noEditPoints="1" noAdjustHandles="1" noChangeArrowheads="1" noChangeShapeType="1" noTextEdit="1"/>
              </p:cNvSpPr>
              <p:nvPr/>
            </p:nvSpPr>
            <p:spPr>
              <a:xfrm>
                <a:off x="949703" y="5683290"/>
                <a:ext cx="7339897" cy="553998"/>
              </a:xfrm>
              <a:prstGeom prst="rect">
                <a:avLst/>
              </a:prstGeom>
              <a:blipFill>
                <a:blip r:embed="rId5"/>
                <a:stretch>
                  <a:fillRect l="-1993" t="-14286" r="-415"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49703" y="6305163"/>
                <a:ext cx="3981924" cy="393185"/>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𝜔</m:t>
                        </m:r>
                      </m:den>
                    </m:f>
                    <m:r>
                      <a:rPr lang="en-GB" b="0" i="1" smtClean="0">
                        <a:latin typeface="Cambria Math" panose="02040503050406030204" pitchFamily="18" charset="0"/>
                        <a:ea typeface="Cambria Math" panose="02040503050406030204" pitchFamily="18" charset="0"/>
                      </a:rPr>
                      <m:t> </m:t>
                    </m:r>
                  </m:oMath>
                </a14:m>
                <a:r>
                  <a:rPr lang="en-US" dirty="0"/>
                  <a:t> is </a:t>
                </a:r>
                <a:r>
                  <a:rPr lang="en-US" b="1" dirty="0"/>
                  <a:t>the period </a:t>
                </a:r>
                <a:r>
                  <a:rPr lang="en-US" dirty="0"/>
                  <a:t>of the SHM (unit: s)</a:t>
                </a:r>
              </a:p>
            </p:txBody>
          </p:sp>
        </mc:Choice>
        <mc:Fallback xmlns="">
          <p:sp>
            <p:nvSpPr>
              <p:cNvPr id="11" name="TextBox 10"/>
              <p:cNvSpPr txBox="1">
                <a:spLocks noRot="1" noChangeAspect="1" noMove="1" noResize="1" noEditPoints="1" noAdjustHandles="1" noChangeArrowheads="1" noChangeShapeType="1" noTextEdit="1"/>
              </p:cNvSpPr>
              <p:nvPr/>
            </p:nvSpPr>
            <p:spPr>
              <a:xfrm>
                <a:off x="949703" y="6305163"/>
                <a:ext cx="3981924" cy="393185"/>
              </a:xfrm>
              <a:prstGeom prst="rect">
                <a:avLst/>
              </a:prstGeom>
              <a:blipFill>
                <a:blip r:embed="rId6"/>
                <a:stretch>
                  <a:fillRect l="-2144" t="-6154" r="-1072" b="-20000"/>
                </a:stretch>
              </a:blipFill>
            </p:spPr>
            <p:txBody>
              <a:bodyPr/>
              <a:lstStyle/>
              <a:p>
                <a:r>
                  <a:rPr lang="en-US">
                    <a:noFill/>
                  </a:rPr>
                  <a:t> </a:t>
                </a:r>
              </a:p>
            </p:txBody>
          </p:sp>
        </mc:Fallback>
      </mc:AlternateContent>
    </p:spTree>
    <p:extLst>
      <p:ext uri="{BB962C8B-B14F-4D97-AF65-F5344CB8AC3E}">
        <p14:creationId xmlns:p14="http://schemas.microsoft.com/office/powerpoint/2010/main" val="9125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6205643" y="6237288"/>
            <a:ext cx="1004583" cy="461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75656" y="4437112"/>
            <a:ext cx="613341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449" y="-169862"/>
            <a:ext cx="8229600" cy="1143000"/>
          </a:xfrm>
        </p:spPr>
        <p:txBody>
          <a:bodyPr/>
          <a:lstStyle/>
          <a:p>
            <a:r>
              <a:rPr lang="en-GB" dirty="0"/>
              <a:t>About the period of a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17</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1475656" y="692696"/>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475656" y="692696"/>
                <a:ext cx="3875933"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02958" y="1405604"/>
                <a:ext cx="570726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𝑇</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1502958" y="1405604"/>
                <a:ext cx="5707268"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45278" y="1995035"/>
                <a:ext cx="6133410"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f>
                                <m:fPr>
                                  <m:ctrlPr>
                                    <a:rPr lang="en-GB" sz="3200" i="1">
                                      <a:latin typeface="Cambria Math" panose="02040503050406030204" pitchFamily="18" charset="0"/>
                                      <a:ea typeface="Cambria Math" panose="02040503050406030204" pitchFamily="18" charset="0"/>
                                    </a:rPr>
                                  </m:ctrlPr>
                                </m:fPr>
                                <m:num>
                                  <m:r>
                                    <a:rPr lang="en-GB" sz="3200" i="1">
                                      <a:latin typeface="Cambria Math" panose="02040503050406030204" pitchFamily="18" charset="0"/>
                                    </a:rPr>
                                    <m:t>2</m:t>
                                  </m:r>
                                  <m:r>
                                    <a:rPr lang="en-GB" sz="3200" i="1">
                                      <a:latin typeface="Cambria Math" panose="02040503050406030204" pitchFamily="18" charset="0"/>
                                      <a:ea typeface="Cambria Math" panose="02040503050406030204" pitchFamily="18" charset="0"/>
                                    </a:rPr>
                                    <m:t>𝜋</m:t>
                                  </m:r>
                                </m:num>
                                <m:den>
                                  <m:r>
                                    <a:rPr lang="en-GB" sz="3200" i="1">
                                      <a:latin typeface="Cambria Math" panose="02040503050406030204" pitchFamily="18" charset="0"/>
                                      <a:ea typeface="Cambria Math" panose="02040503050406030204" pitchFamily="18" charset="0"/>
                                    </a:rPr>
                                    <m:t>𝜔</m:t>
                                  </m:r>
                                </m:den>
                              </m:f>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1445278" y="1995035"/>
                <a:ext cx="6133410" cy="11065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97238" y="3198544"/>
                <a:ext cx="558582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+2</m:t>
                              </m:r>
                              <m:r>
                                <a:rPr lang="en-GB" sz="3200" b="0" i="1" smtClean="0">
                                  <a:latin typeface="Cambria Math" panose="02040503050406030204" pitchFamily="18" charset="0"/>
                                  <a:ea typeface="Cambria Math" panose="02040503050406030204" pitchFamily="18" charset="0"/>
                                </a:rPr>
                                <m:t>𝜋</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1497238" y="3198544"/>
                <a:ext cx="5585825"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97238" y="4577887"/>
                <a:ext cx="589353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m:t>
                          </m:r>
                          <m:r>
                            <a:rPr lang="en-GB" sz="3200" b="0" i="1" smtClean="0">
                              <a:latin typeface="Cambria Math" panose="02040503050406030204" pitchFamily="18" charset="0"/>
                            </a:rPr>
                            <m:t>𝑡</m:t>
                          </m:r>
                          <m:r>
                            <a:rPr lang="en-GB" sz="3200" b="0" i="1" smtClean="0">
                              <a:latin typeface="Cambria Math" panose="02040503050406030204" pitchFamily="18" charset="0"/>
                            </a:rPr>
                            <m:t>)</m:t>
                          </m:r>
                        </m:e>
                      </m:func>
                    </m:oMath>
                  </m:oMathPara>
                </a14:m>
                <a:endParaRPr lang="en-US"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497238" y="4577887"/>
                <a:ext cx="5893536" cy="492443"/>
              </a:xfrm>
              <a:prstGeom prst="rect">
                <a:avLst/>
              </a:prstGeom>
              <a:blipFill>
                <a:blip r:embed="rId6"/>
                <a:stretch>
                  <a:fillRect/>
                </a:stretch>
              </a:blipFill>
            </p:spPr>
            <p:txBody>
              <a:bodyPr/>
              <a:lstStyle/>
              <a:p>
                <a:r>
                  <a:rPr lang="en-US">
                    <a:noFill/>
                  </a:rPr>
                  <a:t> </a:t>
                </a:r>
              </a:p>
            </p:txBody>
          </p:sp>
        </mc:Fallback>
      </mc:AlternateContent>
      <p:sp>
        <p:nvSpPr>
          <p:cNvPr id="12" name="Down Arrow 11"/>
          <p:cNvSpPr/>
          <p:nvPr/>
        </p:nvSpPr>
        <p:spPr>
          <a:xfrm>
            <a:off x="3816436" y="3847681"/>
            <a:ext cx="42579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2196" y="5405934"/>
            <a:ext cx="7128792" cy="923330"/>
          </a:xfrm>
          <a:prstGeom prst="rect">
            <a:avLst/>
          </a:prstGeom>
          <a:noFill/>
        </p:spPr>
        <p:txBody>
          <a:bodyPr wrap="square" rtlCol="0">
            <a:spAutoFit/>
          </a:bodyPr>
          <a:lstStyle/>
          <a:p>
            <a:r>
              <a:rPr lang="en-GB" dirty="0"/>
              <a:t>After a period T (we say also “after a cycle”), the body in SHM has returns to the same displacement, velocity, and acceleration (it is possible because friction has been ignored)</a:t>
            </a:r>
            <a:endParaRPr lang="en-US" dirty="0"/>
          </a:p>
        </p:txBody>
      </p:sp>
      <p:sp>
        <p:nvSpPr>
          <p:cNvPr id="15" name="TextBox 14"/>
          <p:cNvSpPr txBox="1"/>
          <p:nvPr/>
        </p:nvSpPr>
        <p:spPr>
          <a:xfrm>
            <a:off x="792196" y="6329264"/>
            <a:ext cx="5940392" cy="369332"/>
          </a:xfrm>
          <a:prstGeom prst="rect">
            <a:avLst/>
          </a:prstGeom>
          <a:noFill/>
        </p:spPr>
        <p:txBody>
          <a:bodyPr wrap="square" rtlCol="0">
            <a:spAutoFit/>
          </a:bodyPr>
          <a:lstStyle/>
          <a:p>
            <a:r>
              <a:rPr lang="en-GB" dirty="0"/>
              <a:t>Number of cycles per second is the frequency (unit: Hz ) </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6205643" y="6377589"/>
                <a:ext cx="877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=1/</m:t>
                      </m:r>
                      <m:r>
                        <a:rPr lang="en-GB" b="0" i="1" smtClean="0">
                          <a:latin typeface="Cambria Math" panose="02040503050406030204" pitchFamily="18" charset="0"/>
                        </a:rPr>
                        <m:t>𝑇</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205643" y="6377589"/>
                <a:ext cx="877420" cy="276999"/>
              </a:xfrm>
              <a:prstGeom prst="rect">
                <a:avLst/>
              </a:prstGeom>
              <a:blipFill>
                <a:blip r:embed="rId7"/>
                <a:stretch>
                  <a:fillRect l="-9028" r="-5556" b="-34783"/>
                </a:stretch>
              </a:blipFill>
            </p:spPr>
            <p:txBody>
              <a:bodyPr/>
              <a:lstStyle/>
              <a:p>
                <a:r>
                  <a:rPr lang="en-US">
                    <a:noFill/>
                  </a:rPr>
                  <a:t> </a:t>
                </a:r>
              </a:p>
            </p:txBody>
          </p:sp>
        </mc:Fallback>
      </mc:AlternateContent>
    </p:spTree>
    <p:extLst>
      <p:ext uri="{BB962C8B-B14F-4D97-AF65-F5344CB8AC3E}">
        <p14:creationId xmlns:p14="http://schemas.microsoft.com/office/powerpoint/2010/main" val="336581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7" grpId="0"/>
      <p:bldP spid="9" grpId="0"/>
      <p:bldP spid="10" grpId="0"/>
      <p:bldP spid="11" grpId="0"/>
      <p:bldP spid="12" grpId="0" animBg="1"/>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437" y="-169862"/>
            <a:ext cx="8229600" cy="1143000"/>
          </a:xfrm>
        </p:spPr>
        <p:txBody>
          <a:bodyPr/>
          <a:lstStyle/>
          <a:p>
            <a:r>
              <a:rPr lang="en-GB" dirty="0"/>
              <a:t>Phase of a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18</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195736" y="97313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195736" y="973138"/>
                <a:ext cx="3875933" cy="492443"/>
              </a:xfrm>
              <a:prstGeom prst="rect">
                <a:avLst/>
              </a:prstGeom>
              <a:blipFill>
                <a:blip r:embed="rId2"/>
                <a:stretch>
                  <a:fillRect/>
                </a:stretch>
              </a:blipFill>
            </p:spPr>
            <p:txBody>
              <a:bodyPr/>
              <a:lstStyle/>
              <a:p>
                <a:r>
                  <a:rPr lang="en-US">
                    <a:noFill/>
                  </a:rPr>
                  <a:t> </a:t>
                </a:r>
              </a:p>
            </p:txBody>
          </p:sp>
        </mc:Fallback>
      </mc:AlternateContent>
      <p:cxnSp>
        <p:nvCxnSpPr>
          <p:cNvPr id="7" name="Straight Arrow Connector 6"/>
          <p:cNvCxnSpPr/>
          <p:nvPr/>
        </p:nvCxnSpPr>
        <p:spPr>
          <a:xfrm flipV="1">
            <a:off x="5652120" y="1628800"/>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24347" y="2332383"/>
            <a:ext cx="4806690" cy="646331"/>
          </a:xfrm>
          <a:prstGeom prst="rect">
            <a:avLst/>
          </a:prstGeom>
          <a:noFill/>
        </p:spPr>
        <p:txBody>
          <a:bodyPr wrap="square" rtlCol="0">
            <a:spAutoFit/>
          </a:bodyPr>
          <a:lstStyle/>
          <a:p>
            <a:r>
              <a:rPr lang="en-GB" dirty="0"/>
              <a:t>Phase at origin of the SHM (unit: rad), also named “phase offset” </a:t>
            </a:r>
            <a:endParaRPr lang="en-US" dirty="0"/>
          </a:p>
        </p:txBody>
      </p:sp>
      <p:sp>
        <p:nvSpPr>
          <p:cNvPr id="9" name="TextBox 8"/>
          <p:cNvSpPr txBox="1"/>
          <p:nvPr/>
        </p:nvSpPr>
        <p:spPr>
          <a:xfrm>
            <a:off x="727898" y="2951208"/>
            <a:ext cx="6308137" cy="369332"/>
          </a:xfrm>
          <a:prstGeom prst="rect">
            <a:avLst/>
          </a:prstGeom>
          <a:noFill/>
        </p:spPr>
        <p:txBody>
          <a:bodyPr wrap="none" rtlCol="0">
            <a:spAutoFit/>
          </a:bodyPr>
          <a:lstStyle/>
          <a:p>
            <a:r>
              <a:rPr lang="en-GB" dirty="0"/>
              <a:t>The phase of the SHM depends to the choice of the origin of time: </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635623" y="3389769"/>
                <a:ext cx="290768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r>
                            <a:rPr lang="en-GB" sz="2800" b="0" i="1" smtClean="0">
                              <a:latin typeface="Cambria Math" panose="02040503050406030204" pitchFamily="18" charset="0"/>
                              <a:ea typeface="Cambria Math" panose="02040503050406030204" pitchFamily="18" charset="0"/>
                            </a:rPr>
                            <m:t>𝜙</m:t>
                          </m:r>
                        </m:e>
                      </m:func>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635623" y="3389769"/>
                <a:ext cx="2907683" cy="430887"/>
              </a:xfrm>
              <a:prstGeom prst="rect">
                <a:avLst/>
              </a:prstGeom>
              <a:blipFill>
                <a:blip r:embed="rId3"/>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4"/>
          <a:stretch>
            <a:fillRect/>
          </a:stretch>
        </p:blipFill>
        <p:spPr>
          <a:xfrm>
            <a:off x="727898" y="3989185"/>
            <a:ext cx="6864056" cy="2595430"/>
          </a:xfrm>
          <a:prstGeom prst="rect">
            <a:avLst/>
          </a:prstGeom>
        </p:spPr>
      </p:pic>
      <p:cxnSp>
        <p:nvCxnSpPr>
          <p:cNvPr id="13" name="Straight Connector 12"/>
          <p:cNvCxnSpPr/>
          <p:nvPr/>
        </p:nvCxnSpPr>
        <p:spPr>
          <a:xfrm>
            <a:off x="5543306" y="4509120"/>
            <a:ext cx="0" cy="1728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5359956" y="6237288"/>
                <a:ext cx="5843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359956" y="6237288"/>
                <a:ext cx="584327" cy="276999"/>
              </a:xfrm>
              <a:prstGeom prst="rect">
                <a:avLst/>
              </a:prstGeom>
              <a:blipFill>
                <a:blip r:embed="rId5"/>
                <a:stretch>
                  <a:fillRect l="-7292" r="-9375" b="-8696"/>
                </a:stretch>
              </a:blipFill>
            </p:spPr>
            <p:txBody>
              <a:bodyPr/>
              <a:lstStyle/>
              <a:p>
                <a:r>
                  <a:rPr lang="en-US">
                    <a:noFill/>
                  </a:rPr>
                  <a:t> </a:t>
                </a:r>
              </a:p>
            </p:txBody>
          </p:sp>
        </mc:Fallback>
      </mc:AlternateContent>
      <p:sp>
        <p:nvSpPr>
          <p:cNvPr id="16" name="TextBox 15"/>
          <p:cNvSpPr txBox="1"/>
          <p:nvPr/>
        </p:nvSpPr>
        <p:spPr>
          <a:xfrm>
            <a:off x="4059498" y="6468568"/>
            <a:ext cx="4806690" cy="369332"/>
          </a:xfrm>
          <a:prstGeom prst="rect">
            <a:avLst/>
          </a:prstGeom>
          <a:noFill/>
        </p:spPr>
        <p:txBody>
          <a:bodyPr wrap="square" rtlCol="0">
            <a:spAutoFit/>
          </a:bodyPr>
          <a:lstStyle/>
          <a:p>
            <a:r>
              <a:rPr lang="en-GB" dirty="0"/>
              <a:t>If we choose the origin of time here  </a:t>
            </a:r>
            <a:endParaRPr lang="en-US" dirty="0"/>
          </a:p>
        </p:txBody>
      </p:sp>
      <p:cxnSp>
        <p:nvCxnSpPr>
          <p:cNvPr id="18" name="Straight Arrow Connector 17"/>
          <p:cNvCxnSpPr/>
          <p:nvPr/>
        </p:nvCxnSpPr>
        <p:spPr>
          <a:xfrm flipH="1">
            <a:off x="5558950" y="4200005"/>
            <a:ext cx="648072"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6071669" y="3892382"/>
                <a:ext cx="21016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𝑥</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=0</m:t>
                          </m:r>
                        </m:e>
                      </m:d>
                      <m:r>
                        <a:rPr lang="en-GB" i="1">
                          <a:latin typeface="Cambria Math" panose="02040503050406030204" pitchFamily="18" charset="0"/>
                        </a:rPr>
                        <m:t>=</m:t>
                      </m:r>
                      <m:r>
                        <a:rPr lang="en-GB" i="1">
                          <a:latin typeface="Cambria Math" panose="02040503050406030204" pitchFamily="18" charset="0"/>
                        </a:rPr>
                        <m:t>𝐴</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ea typeface="Cambria Math" panose="02040503050406030204" pitchFamily="18" charset="0"/>
                            </a:rPr>
                            <m:t>𝜙</m:t>
                          </m:r>
                        </m:e>
                      </m:func>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071669" y="3892382"/>
                <a:ext cx="2101665" cy="369332"/>
              </a:xfrm>
              <a:prstGeom prst="rect">
                <a:avLst/>
              </a:prstGeom>
              <a:blipFill>
                <a:blip r:embed="rId6"/>
                <a:stretch>
                  <a:fillRect b="-15000"/>
                </a:stretch>
              </a:blipFill>
            </p:spPr>
            <p:txBody>
              <a:bodyPr/>
              <a:lstStyle/>
              <a:p>
                <a:r>
                  <a:rPr lang="en-US">
                    <a:noFill/>
                  </a:rPr>
                  <a:t> </a:t>
                </a:r>
              </a:p>
            </p:txBody>
          </p:sp>
        </mc:Fallback>
      </mc:AlternateContent>
    </p:spTree>
    <p:extLst>
      <p:ext uri="{BB962C8B-B14F-4D97-AF65-F5344CB8AC3E}">
        <p14:creationId xmlns:p14="http://schemas.microsoft.com/office/powerpoint/2010/main" val="272289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5" grpId="0"/>
      <p:bldP spid="16"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61" y="-93365"/>
            <a:ext cx="8229600" cy="1143000"/>
          </a:xfrm>
        </p:spPr>
        <p:txBody>
          <a:bodyPr/>
          <a:lstStyle/>
          <a:p>
            <a:r>
              <a:rPr lang="en-GB" sz="4000" dirty="0"/>
              <a:t>Phase (or phase angle) of a SHM</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19</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195736" y="97313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195736" y="973138"/>
                <a:ext cx="3875933" cy="492443"/>
              </a:xfrm>
              <a:prstGeom prst="rect">
                <a:avLst/>
              </a:prstGeom>
              <a:blipFill>
                <a:blip r:embed="rId2"/>
                <a:stretch>
                  <a:fillRect/>
                </a:stretch>
              </a:blipFill>
            </p:spPr>
            <p:txBody>
              <a:bodyPr/>
              <a:lstStyle/>
              <a:p>
                <a:r>
                  <a:rPr lang="en-US">
                    <a:noFill/>
                  </a:rPr>
                  <a:t> </a:t>
                </a:r>
              </a:p>
            </p:txBody>
          </p:sp>
        </mc:Fallback>
      </mc:AlternateContent>
      <p:cxnSp>
        <p:nvCxnSpPr>
          <p:cNvPr id="7" name="Straight Arrow Connector 6"/>
          <p:cNvCxnSpPr/>
          <p:nvPr/>
        </p:nvCxnSpPr>
        <p:spPr>
          <a:xfrm flipV="1">
            <a:off x="5652120" y="1628800"/>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7898" y="2951208"/>
            <a:ext cx="6308137" cy="369332"/>
          </a:xfrm>
          <a:prstGeom prst="rect">
            <a:avLst/>
          </a:prstGeom>
          <a:noFill/>
        </p:spPr>
        <p:txBody>
          <a:bodyPr wrap="none" rtlCol="0">
            <a:spAutoFit/>
          </a:bodyPr>
          <a:lstStyle/>
          <a:p>
            <a:r>
              <a:rPr lang="en-GB" dirty="0"/>
              <a:t>The phase of the SHM depends to the choice of the origin of time: </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635623" y="3389769"/>
                <a:ext cx="290768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r>
                            <a:rPr lang="en-GB" sz="2800" b="0" i="1" smtClean="0">
                              <a:latin typeface="Cambria Math" panose="02040503050406030204" pitchFamily="18" charset="0"/>
                              <a:ea typeface="Cambria Math" panose="02040503050406030204" pitchFamily="18" charset="0"/>
                            </a:rPr>
                            <m:t>𝜙</m:t>
                          </m:r>
                        </m:e>
                      </m:func>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635623" y="3389769"/>
                <a:ext cx="290768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0512" y="4092666"/>
                <a:ext cx="7966596" cy="646331"/>
              </a:xfrm>
              <a:prstGeom prst="rect">
                <a:avLst/>
              </a:prstGeom>
              <a:noFill/>
            </p:spPr>
            <p:txBody>
              <a:bodyPr wrap="square" rtlCol="0">
                <a:spAutoFit/>
              </a:bodyPr>
              <a:lstStyle/>
              <a:p>
                <a:r>
                  <a:rPr lang="en-GB" dirty="0"/>
                  <a:t>However, we have seen that the choice of the origin of time is arbitrary, so we can say “the origin of time is such as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20512" y="4092666"/>
                <a:ext cx="7966596" cy="646331"/>
              </a:xfrm>
              <a:prstGeom prst="rect">
                <a:avLst/>
              </a:prstGeom>
              <a:blipFill>
                <a:blip r:embed="rId4"/>
                <a:stretch>
                  <a:fillRect l="-6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2526" y="4768516"/>
                <a:ext cx="480141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r>
                            <a:rPr lang="en-GB" sz="2800" b="0" i="1" smtClean="0">
                              <a:latin typeface="Cambria Math" panose="02040503050406030204" pitchFamily="18" charset="0"/>
                              <a:ea typeface="Cambria Math" panose="02040503050406030204" pitchFamily="18" charset="0"/>
                            </a:rPr>
                            <m:t>𝜙</m:t>
                          </m:r>
                        </m:e>
                      </m:func>
                      <m:r>
                        <a:rPr lang="en-GB" sz="2800" b="0" i="1" smtClean="0">
                          <a:latin typeface="Cambria Math" panose="02040503050406030204" pitchFamily="18" charset="0"/>
                        </a:rPr>
                        <m:t>=</m:t>
                      </m:r>
                      <m:r>
                        <a:rPr lang="en-GB" sz="2800" b="0" i="1" smtClean="0">
                          <a:latin typeface="Cambria Math" panose="02040503050406030204" pitchFamily="18" charset="0"/>
                        </a:rPr>
                        <m:t>𝐴</m:t>
                      </m:r>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32526" y="4768516"/>
                <a:ext cx="480141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636096" y="4855870"/>
                <a:ext cx="15324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GB" sz="2400" i="1" smtClean="0">
                              <a:latin typeface="Cambria Math" panose="02040503050406030204" pitchFamily="18" charset="0"/>
                            </a:rPr>
                          </m:ctrlPr>
                        </m:funcPr>
                        <m:fName>
                          <m:r>
                            <m:rPr>
                              <m:sty m:val="p"/>
                            </m:rPr>
                            <a:rPr lang="en-GB" sz="2400">
                              <a:latin typeface="Cambria Math" panose="02040503050406030204" pitchFamily="18" charset="0"/>
                            </a:rPr>
                            <m:t>cos</m:t>
                          </m:r>
                        </m:fName>
                        <m:e>
                          <m:r>
                            <a:rPr lang="en-GB" sz="2400" i="1">
                              <a:latin typeface="Cambria Math" panose="02040503050406030204" pitchFamily="18" charset="0"/>
                              <a:ea typeface="Cambria Math" panose="02040503050406030204" pitchFamily="18" charset="0"/>
                            </a:rPr>
                            <m:t>𝜙</m:t>
                          </m:r>
                        </m:e>
                      </m:func>
                      <m:r>
                        <a:rPr lang="en-GB" sz="2400" b="0" i="1" smtClean="0">
                          <a:latin typeface="Cambria Math" panose="02040503050406030204" pitchFamily="18" charset="0"/>
                          <a:ea typeface="Cambria Math" panose="02040503050406030204" pitchFamily="18" charset="0"/>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5636096" y="4855870"/>
                <a:ext cx="1532407" cy="461665"/>
              </a:xfrm>
              <a:prstGeom prst="rect">
                <a:avLst/>
              </a:prstGeom>
              <a:blipFill>
                <a:blip r:embed="rId6"/>
                <a:stretch>
                  <a:fillRect b="-18667"/>
                </a:stretch>
              </a:blipFill>
            </p:spPr>
            <p:txBody>
              <a:bodyPr/>
              <a:lstStyle/>
              <a:p>
                <a:r>
                  <a:rPr lang="en-US">
                    <a:noFill/>
                  </a:rPr>
                  <a:t> </a:t>
                </a:r>
              </a:p>
            </p:txBody>
          </p:sp>
        </mc:Fallback>
      </mc:AlternateContent>
      <p:sp>
        <p:nvSpPr>
          <p:cNvPr id="14" name="Left-Right Arrow 13"/>
          <p:cNvSpPr/>
          <p:nvPr/>
        </p:nvSpPr>
        <p:spPr>
          <a:xfrm>
            <a:off x="4840943" y="4916345"/>
            <a:ext cx="720080" cy="287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01437" y="5563983"/>
            <a:ext cx="3121367" cy="369332"/>
          </a:xfrm>
          <a:prstGeom prst="rect">
            <a:avLst/>
          </a:prstGeom>
          <a:noFill/>
        </p:spPr>
        <p:txBody>
          <a:bodyPr wrap="none" rtlCol="0">
            <a:spAutoFit/>
          </a:bodyPr>
          <a:lstStyle/>
          <a:p>
            <a:r>
              <a:rPr lang="en-GB" dirty="0"/>
              <a:t>The SHM is then described by: </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3551388" y="5466129"/>
                <a:ext cx="309802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e>
                          </m:d>
                        </m:e>
                      </m:func>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551388" y="5466129"/>
                <a:ext cx="3098028" cy="492443"/>
              </a:xfrm>
              <a:prstGeom prst="rect">
                <a:avLst/>
              </a:prstGeom>
              <a:blipFill>
                <a:blip r:embed="rId7"/>
                <a:stretch>
                  <a:fillRect/>
                </a:stretch>
              </a:blipFill>
            </p:spPr>
            <p:txBody>
              <a:bodyPr/>
              <a:lstStyle/>
              <a:p>
                <a:r>
                  <a:rPr lang="en-US">
                    <a:noFill/>
                  </a:rPr>
                  <a:t> </a:t>
                </a:r>
              </a:p>
            </p:txBody>
          </p:sp>
        </mc:Fallback>
      </mc:AlternateContent>
      <p:sp>
        <p:nvSpPr>
          <p:cNvPr id="22" name="TextBox 21"/>
          <p:cNvSpPr txBox="1"/>
          <p:nvPr/>
        </p:nvSpPr>
        <p:spPr>
          <a:xfrm>
            <a:off x="730021" y="6179762"/>
            <a:ext cx="7488832" cy="646331"/>
          </a:xfrm>
          <a:prstGeom prst="rect">
            <a:avLst/>
          </a:prstGeom>
          <a:noFill/>
        </p:spPr>
        <p:txBody>
          <a:bodyPr wrap="square" rtlCol="0">
            <a:spAutoFit/>
          </a:bodyPr>
          <a:lstStyle/>
          <a:p>
            <a:r>
              <a:rPr lang="en-GB" b="1" dirty="0">
                <a:solidFill>
                  <a:srgbClr val="FF0000"/>
                </a:solidFill>
              </a:rPr>
              <a:t>Warning:</a:t>
            </a:r>
            <a:r>
              <a:rPr lang="en-GB" dirty="0"/>
              <a:t> For only one SHM, we don’t mind of the phase. But take care if more that one SHM are studied ! </a:t>
            </a:r>
            <a:endParaRPr lang="en-US" dirty="0"/>
          </a:p>
        </p:txBody>
      </p:sp>
      <p:sp>
        <p:nvSpPr>
          <p:cNvPr id="16" name="TextBox 15">
            <a:extLst>
              <a:ext uri="{FF2B5EF4-FFF2-40B4-BE49-F238E27FC236}">
                <a16:creationId xmlns:a16="http://schemas.microsoft.com/office/drawing/2014/main" id="{D9D7B593-441C-42A9-8CBD-5E38CF925E29}"/>
              </a:ext>
            </a:extLst>
          </p:cNvPr>
          <p:cNvSpPr txBox="1"/>
          <p:nvPr/>
        </p:nvSpPr>
        <p:spPr>
          <a:xfrm>
            <a:off x="4024347" y="2332383"/>
            <a:ext cx="4806690" cy="646331"/>
          </a:xfrm>
          <a:prstGeom prst="rect">
            <a:avLst/>
          </a:prstGeom>
          <a:noFill/>
        </p:spPr>
        <p:txBody>
          <a:bodyPr wrap="square" rtlCol="0">
            <a:spAutoFit/>
          </a:bodyPr>
          <a:lstStyle/>
          <a:p>
            <a:r>
              <a:rPr lang="en-GB" dirty="0"/>
              <a:t>Phase at origin of the SHM (unit: rad), also named “phase offset” </a:t>
            </a:r>
            <a:endParaRPr lang="en-US" dirty="0"/>
          </a:p>
        </p:txBody>
      </p:sp>
    </p:spTree>
    <p:extLst>
      <p:ext uri="{BB962C8B-B14F-4D97-AF65-F5344CB8AC3E}">
        <p14:creationId xmlns:p14="http://schemas.microsoft.com/office/powerpoint/2010/main" val="369537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2" grpId="0"/>
      <p:bldP spid="14" grpId="0" animBg="1"/>
      <p:bldP spid="20" grpId="0"/>
      <p:bldP spid="21" grpId="0"/>
      <p:bldP spid="22"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a:t>
            </a:fld>
            <a:endParaRPr lang="en-US" altLang="zh-CN"/>
          </a:p>
        </p:txBody>
      </p:sp>
      <p:sp>
        <p:nvSpPr>
          <p:cNvPr id="5" name="Rounded Rectangle 4"/>
          <p:cNvSpPr/>
          <p:nvPr/>
        </p:nvSpPr>
        <p:spPr>
          <a:xfrm>
            <a:off x="1187624" y="1700808"/>
            <a:ext cx="6984776"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655676" y="1916832"/>
            <a:ext cx="6048672" cy="1143000"/>
          </a:xfrm>
        </p:spPr>
        <p:txBody>
          <a:bodyPr/>
          <a:lstStyle/>
          <a:p>
            <a:r>
              <a:rPr lang="en-GB" dirty="0"/>
              <a:t>Lesson 8: About the simple harmonic motion</a:t>
            </a:r>
            <a:endParaRPr lang="en-US" dirty="0"/>
          </a:p>
        </p:txBody>
      </p:sp>
      <p:sp>
        <p:nvSpPr>
          <p:cNvPr id="7" name="TextBox 6"/>
          <p:cNvSpPr txBox="1"/>
          <p:nvPr/>
        </p:nvSpPr>
        <p:spPr>
          <a:xfrm>
            <a:off x="3203848" y="4823852"/>
            <a:ext cx="2438488" cy="369332"/>
          </a:xfrm>
          <a:prstGeom prst="rect">
            <a:avLst/>
          </a:prstGeom>
          <a:noFill/>
        </p:spPr>
        <p:txBody>
          <a:bodyPr wrap="none" rtlCol="0">
            <a:spAutoFit/>
          </a:bodyPr>
          <a:lstStyle/>
          <a:p>
            <a:r>
              <a:rPr lang="en-GB" dirty="0"/>
              <a:t>Teacher: </a:t>
            </a:r>
            <a:r>
              <a:rPr lang="en-GB" dirty="0" err="1"/>
              <a:t>Dr.</a:t>
            </a:r>
            <a:r>
              <a:rPr lang="en-GB" dirty="0"/>
              <a:t> Paul Briard</a:t>
            </a:r>
            <a:endParaRPr lang="en-US" dirty="0"/>
          </a:p>
        </p:txBody>
      </p:sp>
    </p:spTree>
    <p:extLst>
      <p:ext uri="{BB962C8B-B14F-4D97-AF65-F5344CB8AC3E}">
        <p14:creationId xmlns:p14="http://schemas.microsoft.com/office/powerpoint/2010/main" val="371154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90EFA51-51C9-4DF9-91E5-F13376D8C3FA}"/>
              </a:ext>
            </a:extLst>
          </p:cNvPr>
          <p:cNvSpPr/>
          <p:nvPr/>
        </p:nvSpPr>
        <p:spPr>
          <a:xfrm>
            <a:off x="539552" y="1700808"/>
            <a:ext cx="8229600"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D9C32-F548-4B2C-9E3D-93FDBE68FFBC}"/>
              </a:ext>
            </a:extLst>
          </p:cNvPr>
          <p:cNvSpPr>
            <a:spLocks noGrp="1"/>
          </p:cNvSpPr>
          <p:nvPr>
            <p:ph type="title"/>
          </p:nvPr>
        </p:nvSpPr>
        <p:spPr>
          <a:xfrm>
            <a:off x="636588" y="1844824"/>
            <a:ext cx="8229600" cy="1143000"/>
          </a:xfrm>
        </p:spPr>
        <p:txBody>
          <a:bodyPr/>
          <a:lstStyle/>
          <a:p>
            <a:r>
              <a:rPr lang="en-US" dirty="0"/>
              <a:t>Lecture 11, still lesson 8: Simple harmonic motion </a:t>
            </a:r>
          </a:p>
        </p:txBody>
      </p:sp>
      <p:sp>
        <p:nvSpPr>
          <p:cNvPr id="4" name="Slide Number Placeholder 3">
            <a:extLst>
              <a:ext uri="{FF2B5EF4-FFF2-40B4-BE49-F238E27FC236}">
                <a16:creationId xmlns:a16="http://schemas.microsoft.com/office/drawing/2014/main" id="{67DC7FEA-4E78-4576-97FB-052705C3C01B}"/>
              </a:ext>
            </a:extLst>
          </p:cNvPr>
          <p:cNvSpPr>
            <a:spLocks noGrp="1"/>
          </p:cNvSpPr>
          <p:nvPr>
            <p:ph type="sldNum" sz="quarter" idx="10"/>
          </p:nvPr>
        </p:nvSpPr>
        <p:spPr/>
        <p:txBody>
          <a:bodyPr/>
          <a:lstStyle/>
          <a:p>
            <a:fld id="{41A7B2A6-4997-4D6A-A223-B65D77C6B4A9}" type="slidenum">
              <a:rPr lang="en-US" altLang="zh-CN" smtClean="0"/>
              <a:pPr/>
              <a:t>20</a:t>
            </a:fld>
            <a:endParaRPr lang="en-US" altLang="zh-CN"/>
          </a:p>
        </p:txBody>
      </p:sp>
      <p:sp>
        <p:nvSpPr>
          <p:cNvPr id="6" name="TextBox 5">
            <a:extLst>
              <a:ext uri="{FF2B5EF4-FFF2-40B4-BE49-F238E27FC236}">
                <a16:creationId xmlns:a16="http://schemas.microsoft.com/office/drawing/2014/main" id="{032A3CE3-ED5B-4A71-B9E0-614392EC783F}"/>
              </a:ext>
            </a:extLst>
          </p:cNvPr>
          <p:cNvSpPr txBox="1"/>
          <p:nvPr/>
        </p:nvSpPr>
        <p:spPr>
          <a:xfrm flipH="1">
            <a:off x="3635896" y="4289390"/>
            <a:ext cx="2402553" cy="646331"/>
          </a:xfrm>
          <a:prstGeom prst="rect">
            <a:avLst/>
          </a:prstGeom>
          <a:noFill/>
        </p:spPr>
        <p:txBody>
          <a:bodyPr wrap="square" rtlCol="0">
            <a:spAutoFit/>
          </a:bodyPr>
          <a:lstStyle/>
          <a:p>
            <a:r>
              <a:rPr lang="en-US" dirty="0"/>
              <a:t>Teacher: Paul Briard</a:t>
            </a:r>
          </a:p>
          <a:p>
            <a:endParaRPr lang="en-US" dirty="0"/>
          </a:p>
        </p:txBody>
      </p:sp>
    </p:spTree>
    <p:extLst>
      <p:ext uri="{BB962C8B-B14F-4D97-AF65-F5344CB8AC3E}">
        <p14:creationId xmlns:p14="http://schemas.microsoft.com/office/powerpoint/2010/main" val="515713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C6A9-BC18-4749-BB69-8B9BCC31C31E}"/>
              </a:ext>
            </a:extLst>
          </p:cNvPr>
          <p:cNvSpPr>
            <a:spLocks noGrp="1"/>
          </p:cNvSpPr>
          <p:nvPr>
            <p:ph type="title"/>
          </p:nvPr>
        </p:nvSpPr>
        <p:spPr>
          <a:xfrm>
            <a:off x="914400" y="-169862"/>
            <a:ext cx="8229600" cy="1143000"/>
          </a:xfrm>
        </p:spPr>
        <p:txBody>
          <a:bodyPr/>
          <a:lstStyle/>
          <a:p>
            <a:r>
              <a:rPr lang="en-US" dirty="0"/>
              <a:t>About quick test of Wednesday </a:t>
            </a:r>
          </a:p>
        </p:txBody>
      </p:sp>
      <p:sp>
        <p:nvSpPr>
          <p:cNvPr id="3" name="Content Placeholder 2">
            <a:extLst>
              <a:ext uri="{FF2B5EF4-FFF2-40B4-BE49-F238E27FC236}">
                <a16:creationId xmlns:a16="http://schemas.microsoft.com/office/drawing/2014/main" id="{2D57B633-1D57-4C07-8FDE-65DA423237C8}"/>
              </a:ext>
            </a:extLst>
          </p:cNvPr>
          <p:cNvSpPr>
            <a:spLocks noGrp="1"/>
          </p:cNvSpPr>
          <p:nvPr>
            <p:ph idx="1"/>
          </p:nvPr>
        </p:nvSpPr>
        <p:spPr>
          <a:xfrm>
            <a:off x="457200" y="1006403"/>
            <a:ext cx="8229600" cy="4525963"/>
          </a:xfrm>
        </p:spPr>
        <p:txBody>
          <a:bodyPr/>
          <a:lstStyle/>
          <a:p>
            <a:r>
              <a:rPr lang="en-US" dirty="0"/>
              <a:t>Everything we have seen together until now, </a:t>
            </a:r>
          </a:p>
          <a:p>
            <a:pPr lvl="1"/>
            <a:r>
              <a:rPr lang="en-US" dirty="0"/>
              <a:t>Included the rotation of rigid bodies (and included the angular momentum we have described last week) </a:t>
            </a:r>
          </a:p>
          <a:p>
            <a:pPr lvl="1"/>
            <a:r>
              <a:rPr lang="en-US" dirty="0"/>
              <a:t>excluded the simple harmonic motion. </a:t>
            </a:r>
          </a:p>
          <a:p>
            <a:pPr marL="0" indent="0">
              <a:buNone/>
            </a:pPr>
            <a:r>
              <a:rPr lang="en-US" dirty="0"/>
              <a:t>	</a:t>
            </a:r>
          </a:p>
        </p:txBody>
      </p:sp>
      <p:sp>
        <p:nvSpPr>
          <p:cNvPr id="4" name="Slide Number Placeholder 3">
            <a:extLst>
              <a:ext uri="{FF2B5EF4-FFF2-40B4-BE49-F238E27FC236}">
                <a16:creationId xmlns:a16="http://schemas.microsoft.com/office/drawing/2014/main" id="{235E434D-A936-485D-9F73-B4165CEFEFB5}"/>
              </a:ext>
            </a:extLst>
          </p:cNvPr>
          <p:cNvSpPr>
            <a:spLocks noGrp="1"/>
          </p:cNvSpPr>
          <p:nvPr>
            <p:ph type="sldNum" sz="quarter" idx="10"/>
          </p:nvPr>
        </p:nvSpPr>
        <p:spPr/>
        <p:txBody>
          <a:bodyPr/>
          <a:lstStyle/>
          <a:p>
            <a:fld id="{41A7B2A6-4997-4D6A-A223-B65D77C6B4A9}" type="slidenum">
              <a:rPr lang="en-US" altLang="zh-CN" smtClean="0"/>
              <a:pPr/>
              <a:t>21</a:t>
            </a:fld>
            <a:endParaRPr lang="en-US" altLang="zh-CN"/>
          </a:p>
        </p:txBody>
      </p:sp>
    </p:spTree>
    <p:extLst>
      <p:ext uri="{BB962C8B-B14F-4D97-AF65-F5344CB8AC3E}">
        <p14:creationId xmlns:p14="http://schemas.microsoft.com/office/powerpoint/2010/main" val="3189380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C6A9-BC18-4749-BB69-8B9BCC31C31E}"/>
              </a:ext>
            </a:extLst>
          </p:cNvPr>
          <p:cNvSpPr>
            <a:spLocks noGrp="1"/>
          </p:cNvSpPr>
          <p:nvPr>
            <p:ph type="title"/>
          </p:nvPr>
        </p:nvSpPr>
        <p:spPr>
          <a:xfrm>
            <a:off x="914400" y="-169862"/>
            <a:ext cx="8229600" cy="1143000"/>
          </a:xfrm>
        </p:spPr>
        <p:txBody>
          <a:bodyPr/>
          <a:lstStyle/>
          <a:p>
            <a:r>
              <a:rPr lang="en-US" dirty="0"/>
              <a:t>About quick test of Wednesday </a:t>
            </a:r>
          </a:p>
        </p:txBody>
      </p:sp>
      <p:sp>
        <p:nvSpPr>
          <p:cNvPr id="3" name="Content Placeholder 2">
            <a:extLst>
              <a:ext uri="{FF2B5EF4-FFF2-40B4-BE49-F238E27FC236}">
                <a16:creationId xmlns:a16="http://schemas.microsoft.com/office/drawing/2014/main" id="{2D57B633-1D57-4C07-8FDE-65DA423237C8}"/>
              </a:ext>
            </a:extLst>
          </p:cNvPr>
          <p:cNvSpPr>
            <a:spLocks noGrp="1"/>
          </p:cNvSpPr>
          <p:nvPr>
            <p:ph idx="1"/>
          </p:nvPr>
        </p:nvSpPr>
        <p:spPr>
          <a:xfrm>
            <a:off x="457200" y="973138"/>
            <a:ext cx="8229600" cy="4525963"/>
          </a:xfrm>
        </p:spPr>
        <p:txBody>
          <a:bodyPr/>
          <a:lstStyle/>
          <a:p>
            <a:r>
              <a:rPr lang="en-US" sz="2800" dirty="0"/>
              <a:t>Duration of the quick test: 45 minutes </a:t>
            </a:r>
          </a:p>
          <a:p>
            <a:pPr algn="just"/>
            <a:endParaRPr lang="en-US" sz="2800" dirty="0"/>
          </a:p>
          <a:p>
            <a:pPr algn="just"/>
            <a:r>
              <a:rPr lang="en-US" sz="2800" dirty="0"/>
              <a:t>Rules: same than for examination:</a:t>
            </a:r>
          </a:p>
          <a:p>
            <a:pPr lvl="1" algn="just"/>
            <a:r>
              <a:rPr lang="en-US" sz="2400" dirty="0"/>
              <a:t>Chinese-English dictionary allowed</a:t>
            </a:r>
          </a:p>
          <a:p>
            <a:pPr lvl="1" algn="just"/>
            <a:r>
              <a:rPr lang="en-US" sz="2400" dirty="0"/>
              <a:t>Calculator without memory allowed (you could have forgotten to buy one, or you could forgot to take it at the test, in that case, you try to calculate the result by yourself)</a:t>
            </a:r>
          </a:p>
          <a:p>
            <a:pPr lvl="1" algn="just"/>
            <a:r>
              <a:rPr lang="en-US" sz="2400" dirty="0"/>
              <a:t>Phones and calculators with memory </a:t>
            </a:r>
            <a:r>
              <a:rPr lang="en-US" sz="2400" b="1" dirty="0"/>
              <a:t>not allowed </a:t>
            </a:r>
          </a:p>
          <a:p>
            <a:pPr lvl="1" algn="just"/>
            <a:r>
              <a:rPr lang="en-US" sz="2400" dirty="0"/>
              <a:t>You have to remember the equations needed to solve the exercises (I say you in classroom what are the important equations to remember).</a:t>
            </a:r>
          </a:p>
          <a:p>
            <a:pPr marL="0" indent="0">
              <a:buNone/>
            </a:pPr>
            <a:r>
              <a:rPr lang="en-US" sz="2800" dirty="0"/>
              <a:t>	</a:t>
            </a:r>
          </a:p>
        </p:txBody>
      </p:sp>
      <p:sp>
        <p:nvSpPr>
          <p:cNvPr id="4" name="Slide Number Placeholder 3">
            <a:extLst>
              <a:ext uri="{FF2B5EF4-FFF2-40B4-BE49-F238E27FC236}">
                <a16:creationId xmlns:a16="http://schemas.microsoft.com/office/drawing/2014/main" id="{235E434D-A936-485D-9F73-B4165CEFEFB5}"/>
              </a:ext>
            </a:extLst>
          </p:cNvPr>
          <p:cNvSpPr>
            <a:spLocks noGrp="1"/>
          </p:cNvSpPr>
          <p:nvPr>
            <p:ph type="sldNum" sz="quarter" idx="10"/>
          </p:nvPr>
        </p:nvSpPr>
        <p:spPr/>
        <p:txBody>
          <a:bodyPr/>
          <a:lstStyle/>
          <a:p>
            <a:fld id="{41A7B2A6-4997-4D6A-A223-B65D77C6B4A9}" type="slidenum">
              <a:rPr lang="en-US" altLang="zh-CN" smtClean="0"/>
              <a:pPr/>
              <a:t>22</a:t>
            </a:fld>
            <a:endParaRPr lang="en-US" altLang="zh-CN"/>
          </a:p>
        </p:txBody>
      </p:sp>
    </p:spTree>
    <p:extLst>
      <p:ext uri="{BB962C8B-B14F-4D97-AF65-F5344CB8AC3E}">
        <p14:creationId xmlns:p14="http://schemas.microsoft.com/office/powerpoint/2010/main" val="202529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C6A9-BC18-4749-BB69-8B9BCC31C31E}"/>
              </a:ext>
            </a:extLst>
          </p:cNvPr>
          <p:cNvSpPr>
            <a:spLocks noGrp="1"/>
          </p:cNvSpPr>
          <p:nvPr>
            <p:ph type="title"/>
          </p:nvPr>
        </p:nvSpPr>
        <p:spPr>
          <a:xfrm>
            <a:off x="914400" y="-169862"/>
            <a:ext cx="8229600" cy="1143000"/>
          </a:xfrm>
        </p:spPr>
        <p:txBody>
          <a:bodyPr/>
          <a:lstStyle/>
          <a:p>
            <a:r>
              <a:rPr lang="en-US" dirty="0"/>
              <a:t>About quick tests</a:t>
            </a:r>
          </a:p>
        </p:txBody>
      </p:sp>
      <p:sp>
        <p:nvSpPr>
          <p:cNvPr id="4" name="Slide Number Placeholder 3">
            <a:extLst>
              <a:ext uri="{FF2B5EF4-FFF2-40B4-BE49-F238E27FC236}">
                <a16:creationId xmlns:a16="http://schemas.microsoft.com/office/drawing/2014/main" id="{235E434D-A936-485D-9F73-B4165CEFEFB5}"/>
              </a:ext>
            </a:extLst>
          </p:cNvPr>
          <p:cNvSpPr>
            <a:spLocks noGrp="1"/>
          </p:cNvSpPr>
          <p:nvPr>
            <p:ph type="sldNum" sz="quarter" idx="10"/>
          </p:nvPr>
        </p:nvSpPr>
        <p:spPr/>
        <p:txBody>
          <a:bodyPr/>
          <a:lstStyle/>
          <a:p>
            <a:fld id="{41A7B2A6-4997-4D6A-A223-B65D77C6B4A9}" type="slidenum">
              <a:rPr lang="en-US" altLang="zh-CN" smtClean="0"/>
              <a:pPr/>
              <a:t>23</a:t>
            </a:fld>
            <a:endParaRPr lang="en-US" altLang="zh-CN"/>
          </a:p>
        </p:txBody>
      </p:sp>
      <p:sp>
        <p:nvSpPr>
          <p:cNvPr id="6" name="Content Placeholder 5">
            <a:extLst>
              <a:ext uri="{FF2B5EF4-FFF2-40B4-BE49-F238E27FC236}">
                <a16:creationId xmlns:a16="http://schemas.microsoft.com/office/drawing/2014/main" id="{454AAE9B-C3A0-4AED-9BA4-163EF2DA1E84}"/>
              </a:ext>
            </a:extLst>
          </p:cNvPr>
          <p:cNvSpPr>
            <a:spLocks noGrp="1"/>
          </p:cNvSpPr>
          <p:nvPr>
            <p:ph idx="1"/>
          </p:nvPr>
        </p:nvSpPr>
        <p:spPr>
          <a:xfrm>
            <a:off x="457200" y="984902"/>
            <a:ext cx="8229600" cy="4525963"/>
          </a:xfrm>
        </p:spPr>
        <p:txBody>
          <a:bodyPr/>
          <a:lstStyle/>
          <a:p>
            <a:r>
              <a:rPr lang="en-US" dirty="0"/>
              <a:t>The purpose of quick tests is to help you to prepare examination. </a:t>
            </a:r>
          </a:p>
          <a:p>
            <a:endParaRPr lang="en-US" dirty="0"/>
          </a:p>
          <a:p>
            <a:r>
              <a:rPr lang="en-US" dirty="0"/>
              <a:t>But don’t wait a quick test to begin to prepare an exam, you should do it during the whole semester. </a:t>
            </a:r>
          </a:p>
          <a:p>
            <a:pPr lvl="1"/>
            <a:r>
              <a:rPr lang="en-US" dirty="0"/>
              <a:t>In classroom and with your homework, you do half of the work </a:t>
            </a:r>
          </a:p>
          <a:p>
            <a:pPr lvl="1"/>
            <a:r>
              <a:rPr lang="en-US" dirty="0"/>
              <a:t>The second half is to practice by yourself (depending to the time available you have).</a:t>
            </a:r>
          </a:p>
        </p:txBody>
      </p:sp>
    </p:spTree>
    <p:extLst>
      <p:ext uri="{BB962C8B-B14F-4D97-AF65-F5344CB8AC3E}">
        <p14:creationId xmlns:p14="http://schemas.microsoft.com/office/powerpoint/2010/main" val="127616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02F9686-08D4-436C-A058-1FED9066E80D}"/>
              </a:ext>
            </a:extLst>
          </p:cNvPr>
          <p:cNvSpPr/>
          <p:nvPr/>
        </p:nvSpPr>
        <p:spPr>
          <a:xfrm>
            <a:off x="2483768" y="5589240"/>
            <a:ext cx="411997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5307F-FAB1-4D76-92D5-4660C1343D8F}"/>
              </a:ext>
            </a:extLst>
          </p:cNvPr>
          <p:cNvSpPr>
            <a:spLocks noGrp="1"/>
          </p:cNvSpPr>
          <p:nvPr>
            <p:ph type="title"/>
          </p:nvPr>
        </p:nvSpPr>
        <p:spPr>
          <a:xfrm>
            <a:off x="914400" y="-169862"/>
            <a:ext cx="8229600" cy="1143000"/>
          </a:xfrm>
        </p:spPr>
        <p:txBody>
          <a:bodyPr/>
          <a:lstStyle/>
          <a:p>
            <a:r>
              <a:rPr lang="en-US" dirty="0"/>
              <a:t>Reminder of previous lecture</a:t>
            </a:r>
          </a:p>
        </p:txBody>
      </p:sp>
      <p:sp>
        <p:nvSpPr>
          <p:cNvPr id="4" name="Slide Number Placeholder 3">
            <a:extLst>
              <a:ext uri="{FF2B5EF4-FFF2-40B4-BE49-F238E27FC236}">
                <a16:creationId xmlns:a16="http://schemas.microsoft.com/office/drawing/2014/main" id="{36074EB2-7653-4620-851D-229E83F23257}"/>
              </a:ext>
            </a:extLst>
          </p:cNvPr>
          <p:cNvSpPr>
            <a:spLocks noGrp="1"/>
          </p:cNvSpPr>
          <p:nvPr>
            <p:ph type="sldNum" sz="quarter" idx="10"/>
          </p:nvPr>
        </p:nvSpPr>
        <p:spPr/>
        <p:txBody>
          <a:bodyPr/>
          <a:lstStyle/>
          <a:p>
            <a:fld id="{41A7B2A6-4997-4D6A-A223-B65D77C6B4A9}" type="slidenum">
              <a:rPr lang="en-US" altLang="zh-CN" smtClean="0"/>
              <a:pPr/>
              <a:t>24</a:t>
            </a:fld>
            <a:endParaRPr lang="en-US" altLang="zh-C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844B43-B00E-4EBD-8E91-C27E9FBB0733}"/>
                  </a:ext>
                </a:extLst>
              </p:cNvPr>
              <p:cNvSpPr txBox="1"/>
              <p:nvPr/>
            </p:nvSpPr>
            <p:spPr>
              <a:xfrm>
                <a:off x="5724128" y="2873174"/>
                <a:ext cx="3008003" cy="11116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sSup>
                            <m:sSupPr>
                              <m:ctrlPr>
                                <a:rPr lang="en-US" sz="360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𝑥</m:t>
                          </m:r>
                        </m:num>
                        <m:den>
                          <m:r>
                            <a:rPr lang="en-GB" sz="3600" b="0" i="1" smtClean="0">
                              <a:latin typeface="Cambria Math" panose="02040503050406030204" pitchFamily="18" charset="0"/>
                            </a:rPr>
                            <m:t>𝑑</m:t>
                          </m:r>
                          <m:sSup>
                            <m:sSupPr>
                              <m:ctrlPr>
                                <a:rPr lang="en-GB" sz="3600" b="0" i="1" smtClean="0">
                                  <a:latin typeface="Cambria Math" panose="02040503050406030204" pitchFamily="18" charset="0"/>
                                </a:rPr>
                              </m:ctrlPr>
                            </m:sSupPr>
                            <m:e>
                              <m:r>
                                <a:rPr lang="en-US" sz="3600" b="0" i="1" smtClean="0">
                                  <a:latin typeface="Cambria Math" panose="02040503050406030204" pitchFamily="18" charset="0"/>
                                </a:rPr>
                                <m:t>𝑡</m:t>
                              </m:r>
                            </m:e>
                            <m:sup>
                              <m:r>
                                <a:rPr lang="en-US" sz="3600" b="0" i="1" smtClean="0">
                                  <a:latin typeface="Cambria Math" panose="02040503050406030204" pitchFamily="18" charset="0"/>
                                </a:rPr>
                                <m:t>2</m:t>
                              </m:r>
                            </m:sup>
                          </m:sSup>
                        </m:den>
                      </m:f>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𝑘</m:t>
                          </m:r>
                        </m:num>
                        <m:den>
                          <m:r>
                            <a:rPr lang="en-GB" sz="3600" b="0" i="1" smtClean="0">
                              <a:latin typeface="Cambria Math" panose="02040503050406030204" pitchFamily="18" charset="0"/>
                            </a:rPr>
                            <m:t>𝑚</m:t>
                          </m:r>
                        </m:den>
                      </m:f>
                      <m:r>
                        <a:rPr lang="en-GB" sz="3600" b="0" i="1" smtClean="0">
                          <a:latin typeface="Cambria Math" panose="02040503050406030204" pitchFamily="18" charset="0"/>
                        </a:rPr>
                        <m:t>𝑥</m:t>
                      </m:r>
                      <m:r>
                        <a:rPr lang="en-GB" sz="3600" b="0" i="1" smtClean="0">
                          <a:latin typeface="Cambria Math" panose="02040503050406030204" pitchFamily="18" charset="0"/>
                        </a:rPr>
                        <m:t>=0</m:t>
                      </m:r>
                    </m:oMath>
                  </m:oMathPara>
                </a14:m>
                <a:endParaRPr lang="en-US" sz="3600" dirty="0"/>
              </a:p>
            </p:txBody>
          </p:sp>
        </mc:Choice>
        <mc:Fallback xmlns="">
          <p:sp>
            <p:nvSpPr>
              <p:cNvPr id="5" name="TextBox 4">
                <a:extLst>
                  <a:ext uri="{FF2B5EF4-FFF2-40B4-BE49-F238E27FC236}">
                    <a16:creationId xmlns:a16="http://schemas.microsoft.com/office/drawing/2014/main" id="{6C844B43-B00E-4EBD-8E91-C27E9FBB0733}"/>
                  </a:ext>
                </a:extLst>
              </p:cNvPr>
              <p:cNvSpPr txBox="1">
                <a:spLocks noRot="1" noChangeAspect="1" noMove="1" noResize="1" noEditPoints="1" noAdjustHandles="1" noChangeArrowheads="1" noChangeShapeType="1" noTextEdit="1"/>
              </p:cNvSpPr>
              <p:nvPr/>
            </p:nvSpPr>
            <p:spPr>
              <a:xfrm>
                <a:off x="5724128" y="2873174"/>
                <a:ext cx="3008003" cy="1111651"/>
              </a:xfrm>
              <a:prstGeom prst="rect">
                <a:avLst/>
              </a:prstGeo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3468B84-EF3C-4840-B1BE-E733969435EE}"/>
              </a:ext>
            </a:extLst>
          </p:cNvPr>
          <p:cNvPicPr>
            <a:picLocks noChangeAspect="1"/>
          </p:cNvPicPr>
          <p:nvPr/>
        </p:nvPicPr>
        <p:blipFill>
          <a:blip r:embed="rId3"/>
          <a:stretch>
            <a:fillRect/>
          </a:stretch>
        </p:blipFill>
        <p:spPr>
          <a:xfrm>
            <a:off x="1403648" y="962114"/>
            <a:ext cx="3262128" cy="1772486"/>
          </a:xfrm>
          <a:prstGeom prst="rect">
            <a:avLst/>
          </a:prstGeom>
        </p:spPr>
      </p:pic>
      <p:sp>
        <p:nvSpPr>
          <p:cNvPr id="8" name="TextBox 7">
            <a:extLst>
              <a:ext uri="{FF2B5EF4-FFF2-40B4-BE49-F238E27FC236}">
                <a16:creationId xmlns:a16="http://schemas.microsoft.com/office/drawing/2014/main" id="{1032EAC9-1A09-44BE-BD32-1E5D1F7142C8}"/>
              </a:ext>
            </a:extLst>
          </p:cNvPr>
          <p:cNvSpPr txBox="1"/>
          <p:nvPr/>
        </p:nvSpPr>
        <p:spPr>
          <a:xfrm flipH="1">
            <a:off x="971600" y="664747"/>
            <a:ext cx="6552728" cy="369332"/>
          </a:xfrm>
          <a:prstGeom prst="rect">
            <a:avLst/>
          </a:prstGeom>
          <a:noFill/>
        </p:spPr>
        <p:txBody>
          <a:bodyPr wrap="square" rtlCol="0">
            <a:spAutoFit/>
          </a:bodyPr>
          <a:lstStyle/>
          <a:p>
            <a:r>
              <a:rPr lang="en-US" dirty="0"/>
              <a:t>Example of horizontal simple harmonic motion (SHM): </a:t>
            </a:r>
          </a:p>
        </p:txBody>
      </p:sp>
      <p:sp>
        <p:nvSpPr>
          <p:cNvPr id="9" name="TextBox 8">
            <a:extLst>
              <a:ext uri="{FF2B5EF4-FFF2-40B4-BE49-F238E27FC236}">
                <a16:creationId xmlns:a16="http://schemas.microsoft.com/office/drawing/2014/main" id="{CD1566BB-3660-4215-AFE8-9B1791F7B6B9}"/>
              </a:ext>
            </a:extLst>
          </p:cNvPr>
          <p:cNvSpPr txBox="1"/>
          <p:nvPr/>
        </p:nvSpPr>
        <p:spPr>
          <a:xfrm>
            <a:off x="914400" y="3068960"/>
            <a:ext cx="5457800" cy="646331"/>
          </a:xfrm>
          <a:prstGeom prst="rect">
            <a:avLst/>
          </a:prstGeom>
          <a:noFill/>
        </p:spPr>
        <p:txBody>
          <a:bodyPr wrap="square" rtlCol="0">
            <a:spAutoFit/>
          </a:bodyPr>
          <a:lstStyle/>
          <a:p>
            <a:r>
              <a:rPr lang="en-US" dirty="0"/>
              <a:t>Using the Newton’s second law and ignoring all frictions: </a:t>
            </a:r>
          </a:p>
        </p:txBody>
      </p:sp>
      <p:cxnSp>
        <p:nvCxnSpPr>
          <p:cNvPr id="11" name="Straight Arrow Connector 10">
            <a:extLst>
              <a:ext uri="{FF2B5EF4-FFF2-40B4-BE49-F238E27FC236}">
                <a16:creationId xmlns:a16="http://schemas.microsoft.com/office/drawing/2014/main" id="{E45CE5E0-0FE3-436A-B82C-4E16E6CD7DA6}"/>
              </a:ext>
            </a:extLst>
          </p:cNvPr>
          <p:cNvCxnSpPr>
            <a:endCxn id="5" idx="0"/>
          </p:cNvCxnSpPr>
          <p:nvPr/>
        </p:nvCxnSpPr>
        <p:spPr>
          <a:xfrm flipH="1">
            <a:off x="7228130" y="2276872"/>
            <a:ext cx="152182" cy="596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CE2BEA-8F96-4F58-B3D4-BBA0A50BBBC9}"/>
              </a:ext>
            </a:extLst>
          </p:cNvPr>
          <p:cNvSpPr txBox="1"/>
          <p:nvPr/>
        </p:nvSpPr>
        <p:spPr>
          <a:xfrm flipH="1">
            <a:off x="6979462" y="1469243"/>
            <a:ext cx="1639851" cy="923330"/>
          </a:xfrm>
          <a:prstGeom prst="rect">
            <a:avLst/>
          </a:prstGeom>
          <a:noFill/>
        </p:spPr>
        <p:txBody>
          <a:bodyPr wrap="square" rtlCol="0">
            <a:spAutoFit/>
          </a:bodyPr>
          <a:lstStyle/>
          <a:p>
            <a:r>
              <a:rPr lang="en-US" dirty="0"/>
              <a:t>Spring constant (or spring coefficient)</a:t>
            </a:r>
          </a:p>
        </p:txBody>
      </p:sp>
      <p:cxnSp>
        <p:nvCxnSpPr>
          <p:cNvPr id="14" name="Straight Arrow Connector 13">
            <a:extLst>
              <a:ext uri="{FF2B5EF4-FFF2-40B4-BE49-F238E27FC236}">
                <a16:creationId xmlns:a16="http://schemas.microsoft.com/office/drawing/2014/main" id="{389C9EE0-D59D-47C5-AEF3-D6EE71831D0E}"/>
              </a:ext>
            </a:extLst>
          </p:cNvPr>
          <p:cNvCxnSpPr/>
          <p:nvPr/>
        </p:nvCxnSpPr>
        <p:spPr>
          <a:xfrm flipV="1">
            <a:off x="7092280" y="4935894"/>
            <a:ext cx="36308" cy="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8C435D-C596-439C-B082-4D44330F8EFC}"/>
              </a:ext>
            </a:extLst>
          </p:cNvPr>
          <p:cNvCxnSpPr/>
          <p:nvPr/>
        </p:nvCxnSpPr>
        <p:spPr>
          <a:xfrm flipH="1" flipV="1">
            <a:off x="7304221" y="4076585"/>
            <a:ext cx="144016" cy="432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F5C9E1-6877-402B-9C2D-BF54555B1C57}"/>
              </a:ext>
            </a:extLst>
          </p:cNvPr>
          <p:cNvSpPr txBox="1"/>
          <p:nvPr/>
        </p:nvSpPr>
        <p:spPr>
          <a:xfrm>
            <a:off x="6372200" y="4584413"/>
            <a:ext cx="2710012" cy="369332"/>
          </a:xfrm>
          <a:prstGeom prst="rect">
            <a:avLst/>
          </a:prstGeom>
          <a:noFill/>
        </p:spPr>
        <p:txBody>
          <a:bodyPr wrap="square" rtlCol="0">
            <a:spAutoFit/>
          </a:bodyPr>
          <a:lstStyle/>
          <a:p>
            <a:r>
              <a:rPr lang="en-US" dirty="0"/>
              <a:t>Mass of the glider</a:t>
            </a:r>
          </a:p>
        </p:txBody>
      </p:sp>
      <p:sp>
        <p:nvSpPr>
          <p:cNvPr id="18" name="TextBox 17">
            <a:extLst>
              <a:ext uri="{FF2B5EF4-FFF2-40B4-BE49-F238E27FC236}">
                <a16:creationId xmlns:a16="http://schemas.microsoft.com/office/drawing/2014/main" id="{038FF0FE-F6D3-4591-9FFB-884D61FA6F5A}"/>
              </a:ext>
            </a:extLst>
          </p:cNvPr>
          <p:cNvSpPr txBox="1"/>
          <p:nvPr/>
        </p:nvSpPr>
        <p:spPr>
          <a:xfrm flipH="1">
            <a:off x="971600" y="4935894"/>
            <a:ext cx="4348942" cy="369332"/>
          </a:xfrm>
          <a:prstGeom prst="rect">
            <a:avLst/>
          </a:prstGeom>
          <a:noFill/>
        </p:spPr>
        <p:txBody>
          <a:bodyPr wrap="square" rtlCol="0">
            <a:spAutoFit/>
          </a:bodyPr>
          <a:lstStyle/>
          <a:p>
            <a:r>
              <a:rPr lang="en-US" dirty="0"/>
              <a:t>Which the solution is: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8C54586-E628-40D6-A66E-29317E579BEA}"/>
                  </a:ext>
                </a:extLst>
              </p:cNvPr>
              <p:cNvSpPr txBox="1"/>
              <p:nvPr/>
            </p:nvSpPr>
            <p:spPr>
              <a:xfrm>
                <a:off x="2727809" y="5681905"/>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9" name="TextBox 18">
                <a:extLst>
                  <a:ext uri="{FF2B5EF4-FFF2-40B4-BE49-F238E27FC236}">
                    <a16:creationId xmlns:a16="http://schemas.microsoft.com/office/drawing/2014/main" id="{68C54586-E628-40D6-A66E-29317E579BEA}"/>
                  </a:ext>
                </a:extLst>
              </p:cNvPr>
              <p:cNvSpPr txBox="1">
                <a:spLocks noRot="1" noChangeAspect="1" noMove="1" noResize="1" noEditPoints="1" noAdjustHandles="1" noChangeArrowheads="1" noChangeShapeType="1" noTextEdit="1"/>
              </p:cNvSpPr>
              <p:nvPr/>
            </p:nvSpPr>
            <p:spPr>
              <a:xfrm>
                <a:off x="2727809" y="5681905"/>
                <a:ext cx="3875933" cy="49244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228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02F9686-08D4-436C-A058-1FED9066E80D}"/>
              </a:ext>
            </a:extLst>
          </p:cNvPr>
          <p:cNvSpPr/>
          <p:nvPr/>
        </p:nvSpPr>
        <p:spPr>
          <a:xfrm>
            <a:off x="2843808" y="836712"/>
            <a:ext cx="411997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5307F-FAB1-4D76-92D5-4660C1343D8F}"/>
              </a:ext>
            </a:extLst>
          </p:cNvPr>
          <p:cNvSpPr>
            <a:spLocks noGrp="1"/>
          </p:cNvSpPr>
          <p:nvPr>
            <p:ph type="title"/>
          </p:nvPr>
        </p:nvSpPr>
        <p:spPr>
          <a:xfrm>
            <a:off x="914400" y="-169862"/>
            <a:ext cx="8229600" cy="1143000"/>
          </a:xfrm>
        </p:spPr>
        <p:txBody>
          <a:bodyPr/>
          <a:lstStyle/>
          <a:p>
            <a:r>
              <a:rPr lang="en-US" dirty="0"/>
              <a:t>Reminder of previous lecture</a:t>
            </a:r>
          </a:p>
        </p:txBody>
      </p:sp>
      <p:sp>
        <p:nvSpPr>
          <p:cNvPr id="4" name="Slide Number Placeholder 3">
            <a:extLst>
              <a:ext uri="{FF2B5EF4-FFF2-40B4-BE49-F238E27FC236}">
                <a16:creationId xmlns:a16="http://schemas.microsoft.com/office/drawing/2014/main" id="{36074EB2-7653-4620-851D-229E83F23257}"/>
              </a:ext>
            </a:extLst>
          </p:cNvPr>
          <p:cNvSpPr>
            <a:spLocks noGrp="1"/>
          </p:cNvSpPr>
          <p:nvPr>
            <p:ph type="sldNum" sz="quarter" idx="10"/>
          </p:nvPr>
        </p:nvSpPr>
        <p:spPr/>
        <p:txBody>
          <a:bodyPr/>
          <a:lstStyle/>
          <a:p>
            <a:fld id="{41A7B2A6-4997-4D6A-A223-B65D77C6B4A9}" type="slidenum">
              <a:rPr lang="en-US" altLang="zh-CN" smtClean="0"/>
              <a:pPr/>
              <a:t>25</a:t>
            </a:fld>
            <a:endParaRPr lang="en-US" altLang="zh-CN"/>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8C54586-E628-40D6-A66E-29317E579BEA}"/>
                  </a:ext>
                </a:extLst>
              </p:cNvPr>
              <p:cNvSpPr txBox="1"/>
              <p:nvPr/>
            </p:nvSpPr>
            <p:spPr>
              <a:xfrm>
                <a:off x="3087849" y="929377"/>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9" name="TextBox 18">
                <a:extLst>
                  <a:ext uri="{FF2B5EF4-FFF2-40B4-BE49-F238E27FC236}">
                    <a16:creationId xmlns:a16="http://schemas.microsoft.com/office/drawing/2014/main" id="{68C54586-E628-40D6-A66E-29317E579BEA}"/>
                  </a:ext>
                </a:extLst>
              </p:cNvPr>
              <p:cNvSpPr txBox="1">
                <a:spLocks noRot="1" noChangeAspect="1" noMove="1" noResize="1" noEditPoints="1" noAdjustHandles="1" noChangeArrowheads="1" noChangeShapeType="1" noTextEdit="1"/>
              </p:cNvSpPr>
              <p:nvPr/>
            </p:nvSpPr>
            <p:spPr>
              <a:xfrm>
                <a:off x="3087849" y="929377"/>
                <a:ext cx="3875933" cy="492443"/>
              </a:xfrm>
              <a:prstGeom prst="rect">
                <a:avLst/>
              </a:prstGeom>
              <a:blipFill>
                <a:blip r:embed="rId2"/>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AFBEEBAA-A550-4EF0-A428-322F483DF430}"/>
              </a:ext>
            </a:extLst>
          </p:cNvPr>
          <p:cNvPicPr>
            <a:picLocks noChangeAspect="1"/>
          </p:cNvPicPr>
          <p:nvPr/>
        </p:nvPicPr>
        <p:blipFill>
          <a:blip r:embed="rId3"/>
          <a:stretch>
            <a:fillRect/>
          </a:stretch>
        </p:blipFill>
        <p:spPr>
          <a:xfrm>
            <a:off x="827584" y="1943663"/>
            <a:ext cx="6864056" cy="259543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5FE1994-6AD2-45E7-A563-0825C35B864A}"/>
                  </a:ext>
                </a:extLst>
              </p:cNvPr>
              <p:cNvSpPr txBox="1"/>
              <p:nvPr/>
            </p:nvSpPr>
            <p:spPr>
              <a:xfrm>
                <a:off x="1043608" y="4781948"/>
                <a:ext cx="6702669" cy="1846659"/>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𝐴</m:t>
                    </m:r>
                  </m:oMath>
                </a14:m>
                <a:r>
                  <a:rPr lang="en-US" sz="2400" dirty="0"/>
                  <a:t> is the amplitude of the SHM (SI unit: </a:t>
                </a:r>
                <a14:m>
                  <m:oMath xmlns:m="http://schemas.openxmlformats.org/officeDocument/2006/math">
                    <m:r>
                      <a:rPr lang="en-US" sz="2400" i="1" dirty="0" smtClean="0">
                        <a:latin typeface="Cambria Math" panose="02040503050406030204" pitchFamily="18" charset="0"/>
                      </a:rPr>
                      <m:t>𝑚</m:t>
                    </m:r>
                  </m:oMath>
                </a14:m>
                <a:r>
                  <a:rPr lang="en-US" sz="2400" dirty="0"/>
                  <a:t>)</a:t>
                </a:r>
              </a:p>
              <a:p>
                <a14:m>
                  <m:oMath xmlns:m="http://schemas.openxmlformats.org/officeDocument/2006/math">
                    <m:r>
                      <a:rPr lang="en-US" sz="2400" i="1" smtClean="0">
                        <a:latin typeface="Cambria Math" panose="02040503050406030204" pitchFamily="18" charset="0"/>
                        <a:ea typeface="Cambria Math" panose="02040503050406030204" pitchFamily="18" charset="0"/>
                      </a:rPr>
                      <m:t>𝜔</m:t>
                    </m:r>
                  </m:oMath>
                </a14:m>
                <a:r>
                  <a:rPr lang="en-US" sz="2400" dirty="0"/>
                  <a:t> is angular frequency of the SHM (SI unit: </a:t>
                </a:r>
                <a14:m>
                  <m:oMath xmlns:m="http://schemas.openxmlformats.org/officeDocument/2006/math">
                    <m:r>
                      <a:rPr lang="en-US" sz="2400" i="1" dirty="0" smtClean="0">
                        <a:latin typeface="Cambria Math" panose="02040503050406030204" pitchFamily="18" charset="0"/>
                      </a:rPr>
                      <m:t>𝑟𝑎𝑑</m:t>
                    </m:r>
                    <m:r>
                      <a:rPr lang="en-US" sz="2400" i="1" dirty="0" smtClean="0">
                        <a:latin typeface="Cambria Math" panose="02040503050406030204" pitchFamily="18" charset="0"/>
                      </a:rPr>
                      <m:t>.</m:t>
                    </m:r>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𝑠</m:t>
                        </m:r>
                      </m:e>
                      <m:sup>
                        <m:r>
                          <a:rPr lang="en-US" sz="2400" b="0" i="1" dirty="0" smtClean="0">
                            <a:latin typeface="Cambria Math" panose="02040503050406030204" pitchFamily="18" charset="0"/>
                          </a:rPr>
                          <m:t>−1</m:t>
                        </m:r>
                      </m:sup>
                    </m:sSup>
                  </m:oMath>
                </a14:m>
                <a:r>
                  <a:rPr lang="en-US" sz="2400" dirty="0"/>
                  <a:t>)</a:t>
                </a:r>
              </a:p>
              <a:p>
                <a14:m>
                  <m:oMath xmlns:m="http://schemas.openxmlformats.org/officeDocument/2006/math">
                    <m:r>
                      <a:rPr lang="en-US" sz="2400" b="0" i="1" smtClean="0">
                        <a:latin typeface="Cambria Math" panose="02040503050406030204" pitchFamily="18" charset="0"/>
                      </a:rPr>
                      <m:t>𝑡</m:t>
                    </m:r>
                  </m:oMath>
                </a14:m>
                <a:r>
                  <a:rPr lang="en-US" sz="2400" dirty="0"/>
                  <a:t> is the time (SI unit: s)</a:t>
                </a:r>
              </a:p>
              <a:p>
                <a14:m>
                  <m:oMath xmlns:m="http://schemas.openxmlformats.org/officeDocument/2006/math">
                    <m:r>
                      <a:rPr lang="en-US" sz="2400" i="1" smtClean="0">
                        <a:latin typeface="Cambria Math" panose="02040503050406030204" pitchFamily="18" charset="0"/>
                        <a:ea typeface="Cambria Math" panose="02040503050406030204" pitchFamily="18" charset="0"/>
                      </a:rPr>
                      <m:t>𝜙</m:t>
                    </m:r>
                  </m:oMath>
                </a14:m>
                <a:r>
                  <a:rPr lang="en-US" sz="2400" dirty="0"/>
                  <a:t> is the phase at origin or phase offset of the SHM  </a:t>
                </a:r>
              </a:p>
              <a:p>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𝜔</m:t>
                    </m:r>
                  </m:oMath>
                </a14:m>
                <a:r>
                  <a:rPr lang="en-US" sz="2400" dirty="0"/>
                  <a:t> is the period of the SHM</a:t>
                </a:r>
              </a:p>
            </p:txBody>
          </p:sp>
        </mc:Choice>
        <mc:Fallback xmlns="">
          <p:sp>
            <p:nvSpPr>
              <p:cNvPr id="3" name="TextBox 2">
                <a:extLst>
                  <a:ext uri="{FF2B5EF4-FFF2-40B4-BE49-F238E27FC236}">
                    <a16:creationId xmlns:a16="http://schemas.microsoft.com/office/drawing/2014/main" id="{C5FE1994-6AD2-45E7-A563-0825C35B864A}"/>
                  </a:ext>
                </a:extLst>
              </p:cNvPr>
              <p:cNvSpPr txBox="1">
                <a:spLocks noRot="1" noChangeAspect="1" noMove="1" noResize="1" noEditPoints="1" noAdjustHandles="1" noChangeArrowheads="1" noChangeShapeType="1" noTextEdit="1"/>
              </p:cNvSpPr>
              <p:nvPr/>
            </p:nvSpPr>
            <p:spPr>
              <a:xfrm>
                <a:off x="1043608" y="4781948"/>
                <a:ext cx="6702669" cy="1846659"/>
              </a:xfrm>
              <a:prstGeom prst="rect">
                <a:avLst/>
              </a:prstGeom>
              <a:blipFill>
                <a:blip r:embed="rId4"/>
                <a:stretch>
                  <a:fillRect l="-2091" t="-4950" r="-1818" b="-9241"/>
                </a:stretch>
              </a:blipFill>
            </p:spPr>
            <p:txBody>
              <a:bodyPr/>
              <a:lstStyle/>
              <a:p>
                <a:r>
                  <a:rPr lang="en-US">
                    <a:noFill/>
                  </a:rPr>
                  <a:t> </a:t>
                </a:r>
              </a:p>
            </p:txBody>
          </p:sp>
        </mc:Fallback>
      </mc:AlternateContent>
    </p:spTree>
    <p:extLst>
      <p:ext uri="{BB962C8B-B14F-4D97-AF65-F5344CB8AC3E}">
        <p14:creationId xmlns:p14="http://schemas.microsoft.com/office/powerpoint/2010/main" val="88443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61" y="-93365"/>
            <a:ext cx="8229600" cy="1143000"/>
          </a:xfrm>
        </p:spPr>
        <p:txBody>
          <a:bodyPr/>
          <a:lstStyle/>
          <a:p>
            <a:r>
              <a:rPr lang="en-GB" sz="4000" dirty="0"/>
              <a:t>Phase (or phase angle) of a SHM</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26</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195736" y="97313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195736" y="973138"/>
                <a:ext cx="3875933" cy="492443"/>
              </a:xfrm>
              <a:prstGeom prst="rect">
                <a:avLst/>
              </a:prstGeom>
              <a:blipFill>
                <a:blip r:embed="rId2"/>
                <a:stretch>
                  <a:fillRect/>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1470B39C-0CA5-46D6-A5CE-647863E22A84}"/>
              </a:ext>
            </a:extLst>
          </p:cNvPr>
          <p:cNvSpPr/>
          <p:nvPr/>
        </p:nvSpPr>
        <p:spPr>
          <a:xfrm rot="16200000">
            <a:off x="5112060" y="1104841"/>
            <a:ext cx="216024" cy="144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3A96FF-0DE5-40F2-A568-25C053E302FC}"/>
              </a:ext>
            </a:extLst>
          </p:cNvPr>
          <p:cNvSpPr txBox="1"/>
          <p:nvPr/>
        </p:nvSpPr>
        <p:spPr>
          <a:xfrm>
            <a:off x="4310257" y="2132856"/>
            <a:ext cx="2422331" cy="1477328"/>
          </a:xfrm>
          <a:prstGeom prst="rect">
            <a:avLst/>
          </a:prstGeom>
          <a:noFill/>
        </p:spPr>
        <p:txBody>
          <a:bodyPr wrap="square" rtlCol="0">
            <a:spAutoFit/>
          </a:bodyPr>
          <a:lstStyle/>
          <a:p>
            <a:r>
              <a:rPr lang="en-US" dirty="0"/>
              <a:t>The term inside the cosines is an angle, named the “phase” or “phase angle” of the SHM </a:t>
            </a:r>
          </a:p>
        </p:txBody>
      </p:sp>
      <p:sp>
        <p:nvSpPr>
          <p:cNvPr id="11" name="Oval 10">
            <a:extLst>
              <a:ext uri="{FF2B5EF4-FFF2-40B4-BE49-F238E27FC236}">
                <a16:creationId xmlns:a16="http://schemas.microsoft.com/office/drawing/2014/main" id="{CA0B6943-66A2-4340-AF66-AE3AB31FF296}"/>
              </a:ext>
            </a:extLst>
          </p:cNvPr>
          <p:cNvSpPr/>
          <p:nvPr/>
        </p:nvSpPr>
        <p:spPr>
          <a:xfrm>
            <a:off x="2483768" y="4077072"/>
            <a:ext cx="1826489" cy="230425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37CF5B4-907F-4F7B-B678-ED71C73F36EA}"/>
              </a:ext>
            </a:extLst>
          </p:cNvPr>
          <p:cNvCxnSpPr/>
          <p:nvPr/>
        </p:nvCxnSpPr>
        <p:spPr>
          <a:xfrm>
            <a:off x="3419872" y="5301208"/>
            <a:ext cx="2304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CB184B-A14C-41F7-BC90-D7CF316855D1}"/>
              </a:ext>
            </a:extLst>
          </p:cNvPr>
          <p:cNvCxnSpPr/>
          <p:nvPr/>
        </p:nvCxnSpPr>
        <p:spPr>
          <a:xfrm flipV="1">
            <a:off x="3419872" y="4005064"/>
            <a:ext cx="1368152"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517C9E37-AA38-4276-9150-0141A2D8D4EA}"/>
              </a:ext>
            </a:extLst>
          </p:cNvPr>
          <p:cNvSpPr/>
          <p:nvPr/>
        </p:nvSpPr>
        <p:spPr>
          <a:xfrm>
            <a:off x="4627984" y="4245429"/>
            <a:ext cx="286237" cy="1054359"/>
          </a:xfrm>
          <a:custGeom>
            <a:avLst/>
            <a:gdLst>
              <a:gd name="connsiteX0" fmla="*/ 167951 w 286237"/>
              <a:gd name="connsiteY0" fmla="*/ 1054359 h 1054359"/>
              <a:gd name="connsiteX1" fmla="*/ 279918 w 286237"/>
              <a:gd name="connsiteY1" fmla="*/ 513183 h 1054359"/>
              <a:gd name="connsiteX2" fmla="*/ 0 w 286237"/>
              <a:gd name="connsiteY2" fmla="*/ 0 h 1054359"/>
              <a:gd name="connsiteX3" fmla="*/ 0 w 286237"/>
              <a:gd name="connsiteY3" fmla="*/ 0 h 1054359"/>
            </a:gdLst>
            <a:ahLst/>
            <a:cxnLst>
              <a:cxn ang="0">
                <a:pos x="connsiteX0" y="connsiteY0"/>
              </a:cxn>
              <a:cxn ang="0">
                <a:pos x="connsiteX1" y="connsiteY1"/>
              </a:cxn>
              <a:cxn ang="0">
                <a:pos x="connsiteX2" y="connsiteY2"/>
              </a:cxn>
              <a:cxn ang="0">
                <a:pos x="connsiteX3" y="connsiteY3"/>
              </a:cxn>
            </a:cxnLst>
            <a:rect l="l" t="t" r="r" b="b"/>
            <a:pathLst>
              <a:path w="286237" h="1054359">
                <a:moveTo>
                  <a:pt x="167951" y="1054359"/>
                </a:moveTo>
                <a:cubicBezTo>
                  <a:pt x="237930" y="871634"/>
                  <a:pt x="307910" y="688910"/>
                  <a:pt x="279918" y="513183"/>
                </a:cubicBezTo>
                <a:cubicBezTo>
                  <a:pt x="251926" y="33745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0F9EED9-DC2F-47D1-95E8-E6589071881D}"/>
                  </a:ext>
                </a:extLst>
              </p:cNvPr>
              <p:cNvSpPr txBox="1"/>
              <p:nvPr/>
            </p:nvSpPr>
            <p:spPr>
              <a:xfrm>
                <a:off x="5060975" y="4560037"/>
                <a:ext cx="7591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4" name="TextBox 23">
                <a:extLst>
                  <a:ext uri="{FF2B5EF4-FFF2-40B4-BE49-F238E27FC236}">
                    <a16:creationId xmlns:a16="http://schemas.microsoft.com/office/drawing/2014/main" id="{F0F9EED9-DC2F-47D1-95E8-E6589071881D}"/>
                  </a:ext>
                </a:extLst>
              </p:cNvPr>
              <p:cNvSpPr txBox="1">
                <a:spLocks noRot="1" noChangeAspect="1" noMove="1" noResize="1" noEditPoints="1" noAdjustHandles="1" noChangeArrowheads="1" noChangeShapeType="1" noTextEdit="1"/>
              </p:cNvSpPr>
              <p:nvPr/>
            </p:nvSpPr>
            <p:spPr>
              <a:xfrm>
                <a:off x="5060975" y="4560037"/>
                <a:ext cx="759182" cy="276999"/>
              </a:xfrm>
              <a:prstGeom prst="rect">
                <a:avLst/>
              </a:prstGeom>
              <a:blipFill>
                <a:blip r:embed="rId3"/>
                <a:stretch>
                  <a:fillRect l="-4000" r="-9600" b="-37778"/>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F0099EC5-8A76-4DB9-9D76-4CBF38A09E7E}"/>
              </a:ext>
            </a:extLst>
          </p:cNvPr>
          <p:cNvSpPr/>
          <p:nvPr/>
        </p:nvSpPr>
        <p:spPr>
          <a:xfrm>
            <a:off x="4788024" y="5661248"/>
            <a:ext cx="648072" cy="399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9C3DE7C-D216-4A19-8694-FD20A748C821}"/>
              </a:ext>
            </a:extLst>
          </p:cNvPr>
          <p:cNvSpPr txBox="1"/>
          <p:nvPr/>
        </p:nvSpPr>
        <p:spPr>
          <a:xfrm flipH="1">
            <a:off x="5481206" y="5625846"/>
            <a:ext cx="3220914" cy="646331"/>
          </a:xfrm>
          <a:prstGeom prst="rect">
            <a:avLst/>
          </a:prstGeom>
          <a:noFill/>
        </p:spPr>
        <p:txBody>
          <a:bodyPr wrap="square" rtlCol="0">
            <a:spAutoFit/>
          </a:bodyPr>
          <a:lstStyle/>
          <a:p>
            <a:r>
              <a:rPr lang="en-US" dirty="0"/>
              <a:t>SHM  is related with a uniform circular motion  </a:t>
            </a:r>
          </a:p>
        </p:txBody>
      </p:sp>
      <p:cxnSp>
        <p:nvCxnSpPr>
          <p:cNvPr id="28" name="Straight Arrow Connector 27">
            <a:extLst>
              <a:ext uri="{FF2B5EF4-FFF2-40B4-BE49-F238E27FC236}">
                <a16:creationId xmlns:a16="http://schemas.microsoft.com/office/drawing/2014/main" id="{5C2A592A-ED8E-4C4B-99F4-49703CA74785}"/>
              </a:ext>
            </a:extLst>
          </p:cNvPr>
          <p:cNvCxnSpPr/>
          <p:nvPr/>
        </p:nvCxnSpPr>
        <p:spPr>
          <a:xfrm>
            <a:off x="1979712" y="3610184"/>
            <a:ext cx="648072" cy="635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20DEB9-CF7B-46B6-AB1D-B48FA3199334}"/>
              </a:ext>
            </a:extLst>
          </p:cNvPr>
          <p:cNvSpPr txBox="1"/>
          <p:nvPr/>
        </p:nvSpPr>
        <p:spPr>
          <a:xfrm>
            <a:off x="1139167" y="2920298"/>
            <a:ext cx="1488617" cy="923330"/>
          </a:xfrm>
          <a:prstGeom prst="rect">
            <a:avLst/>
          </a:prstGeom>
          <a:noFill/>
        </p:spPr>
        <p:txBody>
          <a:bodyPr wrap="square" rtlCol="0">
            <a:spAutoFit/>
          </a:bodyPr>
          <a:lstStyle/>
          <a:p>
            <a:r>
              <a:rPr lang="en-US" dirty="0"/>
              <a:t>Reference circle of the SHM </a:t>
            </a:r>
          </a:p>
        </p:txBody>
      </p:sp>
    </p:spTree>
    <p:extLst>
      <p:ext uri="{BB962C8B-B14F-4D97-AF65-F5344CB8AC3E}">
        <p14:creationId xmlns:p14="http://schemas.microsoft.com/office/powerpoint/2010/main" val="411314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16" y="-169862"/>
            <a:ext cx="8229600" cy="1143000"/>
          </a:xfrm>
        </p:spPr>
        <p:txBody>
          <a:bodyPr/>
          <a:lstStyle/>
          <a:p>
            <a:r>
              <a:rPr lang="en-GB" dirty="0"/>
              <a:t>Circular motion and SHM: 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27</a:t>
            </a:fld>
            <a:endParaRPr lang="en-US" altLang="zh-CN"/>
          </a:p>
        </p:txBody>
      </p:sp>
      <p:sp>
        <p:nvSpPr>
          <p:cNvPr id="6" name="Oval 5"/>
          <p:cNvSpPr/>
          <p:nvPr/>
        </p:nvSpPr>
        <p:spPr>
          <a:xfrm>
            <a:off x="3059832" y="1772816"/>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259632" y="4797152"/>
                <a:ext cx="7200800" cy="1569660"/>
              </a:xfrm>
              <a:prstGeom prst="rect">
                <a:avLst/>
              </a:prstGeom>
              <a:noFill/>
            </p:spPr>
            <p:txBody>
              <a:bodyPr wrap="square" rtlCol="0">
                <a:spAutoFit/>
              </a:bodyPr>
              <a:lstStyle/>
              <a:p>
                <a:r>
                  <a:rPr lang="en-GB" sz="2400" dirty="0"/>
                  <a:t>We consider the uniform circular motion of a particle, moving at constant angular velocity </a:t>
                </a:r>
                <a14:m>
                  <m:oMath xmlns:m="http://schemas.openxmlformats.org/officeDocument/2006/math">
                    <m:r>
                      <a:rPr lang="en-GB" sz="2400" i="1" smtClean="0">
                        <a:latin typeface="Cambria Math" panose="02040503050406030204" pitchFamily="18" charset="0"/>
                        <a:ea typeface="Cambria Math" panose="02040503050406030204" pitchFamily="18" charset="0"/>
                      </a:rPr>
                      <m:t>𝜔</m:t>
                    </m:r>
                  </m:oMath>
                </a14:m>
                <a:r>
                  <a:rPr lang="en-GB" sz="2400" dirty="0"/>
                  <a:t>. What is the </a:t>
                </a:r>
                <a14:m>
                  <m:oMath xmlns:m="http://schemas.openxmlformats.org/officeDocument/2006/math">
                    <m:r>
                      <a:rPr lang="en-GB" sz="2400" i="1" dirty="0" smtClean="0">
                        <a:latin typeface="Cambria Math" panose="02040503050406030204" pitchFamily="18" charset="0"/>
                      </a:rPr>
                      <m:t>𝑥</m:t>
                    </m:r>
                  </m:oMath>
                </a14:m>
                <a:r>
                  <a:rPr lang="en-GB" sz="2400" dirty="0"/>
                  <a:t>-coordinate of this particle in respect to time ? Does it reminds you something ? (</a:t>
                </a:r>
                <a:r>
                  <a:rPr lang="en-GB" sz="2400" b="1" dirty="0"/>
                  <a:t>2 minutes</a:t>
                </a:r>
                <a:r>
                  <a:rPr lang="en-GB" sz="2400" dirty="0"/>
                  <a:t>)</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259632" y="4797152"/>
                <a:ext cx="7200800" cy="1569660"/>
              </a:xfrm>
              <a:prstGeom prst="rect">
                <a:avLst/>
              </a:prstGeom>
              <a:blipFill>
                <a:blip r:embed="rId2"/>
                <a:stretch>
                  <a:fillRect l="-1355" t="-3113" b="-8171"/>
                </a:stretch>
              </a:blipFill>
            </p:spPr>
            <p:txBody>
              <a:bodyPr/>
              <a:lstStyle/>
              <a:p>
                <a:r>
                  <a:rPr lang="en-US">
                    <a:noFill/>
                  </a:rPr>
                  <a:t> </a:t>
                </a:r>
              </a:p>
            </p:txBody>
          </p:sp>
        </mc:Fallback>
      </mc:AlternateContent>
      <p:sp>
        <p:nvSpPr>
          <p:cNvPr id="8" name="Oval 7"/>
          <p:cNvSpPr/>
          <p:nvPr/>
        </p:nvSpPr>
        <p:spPr>
          <a:xfrm>
            <a:off x="4932040" y="198884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4355976" y="3356992"/>
            <a:ext cx="25202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55976" y="1484784"/>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4"/>
          </p:cNvCxnSpPr>
          <p:nvPr/>
        </p:nvCxnSpPr>
        <p:spPr>
          <a:xfrm>
            <a:off x="5076056" y="2204864"/>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670175" y="3429000"/>
                <a:ext cx="811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670175" y="3429000"/>
                <a:ext cx="811761" cy="276999"/>
              </a:xfrm>
              <a:prstGeom prst="rect">
                <a:avLst/>
              </a:prstGeom>
              <a:blipFill>
                <a:blip r:embed="rId3"/>
                <a:stretch>
                  <a:fillRect l="-3759" r="-6767"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876256" y="324898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876256" y="3248980"/>
                <a:ext cx="188128" cy="276999"/>
              </a:xfrm>
              <a:prstGeom prst="rect">
                <a:avLst/>
              </a:prstGeom>
              <a:blipFill>
                <a:blip r:embed="rId4"/>
                <a:stretch>
                  <a:fillRect l="-16129" r="-12903"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28446" y="1234477"/>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128446" y="1234477"/>
                <a:ext cx="191526" cy="276999"/>
              </a:xfrm>
              <a:prstGeom prst="rect">
                <a:avLst/>
              </a:prstGeom>
              <a:blipFill>
                <a:blip r:embed="rId5"/>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608008" y="3342937"/>
                <a:ext cx="555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608008" y="3342937"/>
                <a:ext cx="555217" cy="276999"/>
              </a:xfrm>
              <a:prstGeom prst="rect">
                <a:avLst/>
              </a:prstGeom>
              <a:blipFill>
                <a:blip r:embed="rId6"/>
                <a:stretch>
                  <a:fillRect l="-5495" r="-1099" b="-13043"/>
                </a:stretch>
              </a:blipFill>
            </p:spPr>
            <p:txBody>
              <a:bodyPr/>
              <a:lstStyle/>
              <a:p>
                <a:r>
                  <a:rPr lang="en-US">
                    <a:noFill/>
                  </a:rPr>
                  <a:t> </a:t>
                </a:r>
              </a:p>
            </p:txBody>
          </p:sp>
        </mc:Fallback>
      </mc:AlternateContent>
    </p:spTree>
    <p:extLst>
      <p:ext uri="{BB962C8B-B14F-4D97-AF65-F5344CB8AC3E}">
        <p14:creationId xmlns:p14="http://schemas.microsoft.com/office/powerpoint/2010/main" val="957188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615781" y="6030788"/>
            <a:ext cx="5116459" cy="554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043608" y="4340134"/>
            <a:ext cx="7078840" cy="745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7616" y="-169862"/>
            <a:ext cx="8229600" cy="1143000"/>
          </a:xfrm>
        </p:spPr>
        <p:txBody>
          <a:bodyPr/>
          <a:lstStyle/>
          <a:p>
            <a:r>
              <a:rPr lang="en-GB" dirty="0"/>
              <a:t>Circular motion and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28</a:t>
            </a:fld>
            <a:endParaRPr lang="en-US" altLang="zh-CN"/>
          </a:p>
        </p:txBody>
      </p:sp>
      <p:sp>
        <p:nvSpPr>
          <p:cNvPr id="6" name="Oval 5"/>
          <p:cNvSpPr/>
          <p:nvPr/>
        </p:nvSpPr>
        <p:spPr>
          <a:xfrm>
            <a:off x="2915816" y="1087019"/>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88024" y="1303043"/>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043608" y="2671195"/>
            <a:ext cx="56886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11960" y="798987"/>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4"/>
          </p:cNvCxnSpPr>
          <p:nvPr/>
        </p:nvCxnSpPr>
        <p:spPr>
          <a:xfrm>
            <a:off x="4932040" y="1519067"/>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734945" y="2701682"/>
                <a:ext cx="476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734945" y="2701682"/>
                <a:ext cx="476733" cy="276999"/>
              </a:xfrm>
              <a:prstGeom prst="rect">
                <a:avLst/>
              </a:prstGeom>
              <a:blipFill>
                <a:blip r:embed="rId2"/>
                <a:stretch>
                  <a:fillRect l="-641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32240" y="2563183"/>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32240" y="2563183"/>
                <a:ext cx="188128" cy="276999"/>
              </a:xfrm>
              <a:prstGeom prst="rect">
                <a:avLst/>
              </a:prstGeom>
              <a:blipFill>
                <a:blip r:embed="rId3"/>
                <a:stretch>
                  <a:fillRect l="-16129"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84430" y="5486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984430" y="548680"/>
                <a:ext cx="191526" cy="276999"/>
              </a:xfrm>
              <a:prstGeom prst="rect">
                <a:avLst/>
              </a:prstGeom>
              <a:blipFill>
                <a:blip r:embed="rId4"/>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821605" y="3060355"/>
                <a:ext cx="10046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821605" y="3060355"/>
                <a:ext cx="1004699" cy="276999"/>
              </a:xfrm>
              <a:prstGeom prst="rect">
                <a:avLst/>
              </a:prstGeom>
              <a:blipFill>
                <a:blip r:embed="rId5"/>
                <a:stretch>
                  <a:fillRect l="-3030" r="-424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331640" y="4430805"/>
                <a:ext cx="6264696" cy="646331"/>
              </a:xfrm>
              <a:prstGeom prst="rect">
                <a:avLst/>
              </a:prstGeom>
              <a:noFill/>
            </p:spPr>
            <p:txBody>
              <a:bodyPr wrap="square" rtlCol="0">
                <a:spAutoFit/>
              </a:bodyPr>
              <a:lstStyle/>
              <a:p>
                <a:r>
                  <a:rPr lang="en-GB" dirty="0"/>
                  <a:t>A SHM is the projection of a uniform circular motion of radius </a:t>
                </a:r>
                <a14:m>
                  <m:oMath xmlns:m="http://schemas.openxmlformats.org/officeDocument/2006/math">
                    <m:r>
                      <a:rPr lang="en-GB" b="0" i="1" smtClean="0">
                        <a:latin typeface="Cambria Math" panose="02040503050406030204" pitchFamily="18" charset="0"/>
                      </a:rPr>
                      <m:t>𝐴</m:t>
                    </m:r>
                  </m:oMath>
                </a14:m>
                <a:r>
                  <a:rPr lang="en-US" dirty="0"/>
                  <a:t> and angular velocity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t>
                </a:r>
                <a:r>
                  <a:rPr lang="en-GB" dirty="0"/>
                  <a:t>onto a diameter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31640" y="4430805"/>
                <a:ext cx="6264696" cy="646331"/>
              </a:xfrm>
              <a:prstGeom prst="rect">
                <a:avLst/>
              </a:prstGeom>
              <a:blipFill>
                <a:blip r:embed="rId6"/>
                <a:stretch>
                  <a:fillRect l="-778" t="-5660" b="-14151"/>
                </a:stretch>
              </a:blipFill>
            </p:spPr>
            <p:txBody>
              <a:bodyPr/>
              <a:lstStyle/>
              <a:p>
                <a:r>
                  <a:rPr lang="en-US">
                    <a:noFill/>
                  </a:rPr>
                  <a:t> </a:t>
                </a:r>
              </a:p>
            </p:txBody>
          </p:sp>
        </mc:Fallback>
      </mc:AlternateContent>
      <p:cxnSp>
        <p:nvCxnSpPr>
          <p:cNvPr id="9" name="Straight Connector 8"/>
          <p:cNvCxnSpPr>
            <a:endCxn id="8" idx="0"/>
          </p:cNvCxnSpPr>
          <p:nvPr/>
        </p:nvCxnSpPr>
        <p:spPr>
          <a:xfrm flipV="1">
            <a:off x="4211960" y="1303043"/>
            <a:ext cx="720080" cy="1398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572000" y="2103120"/>
            <a:ext cx="153850" cy="561703"/>
          </a:xfrm>
          <a:custGeom>
            <a:avLst/>
            <a:gdLst>
              <a:gd name="connsiteX0" fmla="*/ 130628 w 153850"/>
              <a:gd name="connsiteY0" fmla="*/ 561703 h 561703"/>
              <a:gd name="connsiteX1" fmla="*/ 143691 w 153850"/>
              <a:gd name="connsiteY1" fmla="*/ 352697 h 561703"/>
              <a:gd name="connsiteX2" fmla="*/ 0 w 153850"/>
              <a:gd name="connsiteY2" fmla="*/ 0 h 561703"/>
              <a:gd name="connsiteX3" fmla="*/ 0 w 153850"/>
              <a:gd name="connsiteY3" fmla="*/ 0 h 561703"/>
              <a:gd name="connsiteX4" fmla="*/ 0 w 153850"/>
              <a:gd name="connsiteY4" fmla="*/ 0 h 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0" h="561703">
                <a:moveTo>
                  <a:pt x="130628" y="561703"/>
                </a:moveTo>
                <a:cubicBezTo>
                  <a:pt x="148045" y="504008"/>
                  <a:pt x="165462" y="446314"/>
                  <a:pt x="143691" y="352697"/>
                </a:cubicBezTo>
                <a:cubicBezTo>
                  <a:pt x="121920" y="259080"/>
                  <a:pt x="0" y="0"/>
                  <a:pt x="0" y="0"/>
                </a:cubicBezTo>
                <a:lnTo>
                  <a:pt x="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729236" y="2174023"/>
                <a:ext cx="1485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9236" y="2174023"/>
                <a:ext cx="1485728" cy="276999"/>
              </a:xfrm>
              <a:prstGeom prst="rect">
                <a:avLst/>
              </a:prstGeom>
              <a:blipFill>
                <a:blip r:embed="rId7"/>
                <a:stretch>
                  <a:fillRect l="-3279" r="-4098" b="-35556"/>
                </a:stretch>
              </a:blipFill>
            </p:spPr>
            <p:txBody>
              <a:bodyPr/>
              <a:lstStyle/>
              <a:p>
                <a:r>
                  <a:rPr lang="en-US">
                    <a:noFill/>
                  </a:rPr>
                  <a:t> </a:t>
                </a:r>
              </a:p>
            </p:txBody>
          </p:sp>
        </mc:Fallback>
      </mc:AlternateContent>
      <p:cxnSp>
        <p:nvCxnSpPr>
          <p:cNvPr id="24" name="Straight Arrow Connector 23"/>
          <p:cNvCxnSpPr/>
          <p:nvPr/>
        </p:nvCxnSpPr>
        <p:spPr>
          <a:xfrm flipH="1" flipV="1">
            <a:off x="5472100" y="2719951"/>
            <a:ext cx="349505" cy="478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707048" y="2719951"/>
            <a:ext cx="1121392" cy="431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940308" y="3198854"/>
                <a:ext cx="1350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40308" y="3198854"/>
                <a:ext cx="1350947" cy="276999"/>
              </a:xfrm>
              <a:prstGeom prst="rect">
                <a:avLst/>
              </a:prstGeom>
              <a:blipFill>
                <a:blip r:embed="rId8"/>
                <a:stretch>
                  <a:fillRect r="-3604"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51520" y="5325575"/>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i="1">
                          <a:latin typeface="Cambria Math" panose="02040503050406030204" pitchFamily="18" charset="0"/>
                        </a:rPr>
                        <m:t>𝐴</m:t>
                      </m:r>
                      <m:func>
                        <m:funcPr>
                          <m:ctrlPr>
                            <a:rPr lang="en-GB" sz="3200" i="1">
                              <a:latin typeface="Cambria Math" panose="02040503050406030204" pitchFamily="18" charset="0"/>
                            </a:rPr>
                          </m:ctrlPr>
                        </m:funcPr>
                        <m:fName>
                          <m:r>
                            <m:rPr>
                              <m:sty m:val="p"/>
                            </m:rPr>
                            <a:rPr lang="en-GB" sz="3200">
                              <a:latin typeface="Cambria Math" panose="02040503050406030204" pitchFamily="18" charset="0"/>
                            </a:rPr>
                            <m:t>cos</m:t>
                          </m:r>
                        </m:fName>
                        <m:e>
                          <m:r>
                            <a:rPr lang="en-GB"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e>
                      </m:func>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251520" y="5325575"/>
                <a:ext cx="7128792" cy="492443"/>
              </a:xfrm>
              <a:prstGeom prst="rect">
                <a:avLst/>
              </a:prstGeom>
              <a:blipFill>
                <a:blip r:embed="rId9"/>
                <a:stretch>
                  <a:fillRect/>
                </a:stretch>
              </a:blipFill>
            </p:spPr>
            <p:txBody>
              <a:bodyPr/>
              <a:lstStyle/>
              <a:p>
                <a:r>
                  <a:rPr lang="en-US">
                    <a:noFill/>
                  </a:rPr>
                  <a:t> </a:t>
                </a:r>
              </a:p>
            </p:txBody>
          </p:sp>
        </mc:Fallback>
      </mc:AlternateContent>
      <p:sp>
        <p:nvSpPr>
          <p:cNvPr id="30" name="Oval 29"/>
          <p:cNvSpPr/>
          <p:nvPr/>
        </p:nvSpPr>
        <p:spPr>
          <a:xfrm>
            <a:off x="4804366" y="2536236"/>
            <a:ext cx="288032" cy="276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615781" y="6095690"/>
            <a:ext cx="4948791" cy="369332"/>
          </a:xfrm>
          <a:prstGeom prst="rect">
            <a:avLst/>
          </a:prstGeom>
          <a:noFill/>
        </p:spPr>
        <p:txBody>
          <a:bodyPr wrap="none" rtlCol="0">
            <a:spAutoFit/>
          </a:bodyPr>
          <a:lstStyle/>
          <a:p>
            <a:r>
              <a:rPr lang="en-GB" dirty="0"/>
              <a:t>This circle is named “reference circle of the SHM ”</a:t>
            </a:r>
            <a:endParaRPr lang="en-US" dirty="0"/>
          </a:p>
        </p:txBody>
      </p:sp>
    </p:spTree>
    <p:extLst>
      <p:ext uri="{BB962C8B-B14F-4D97-AF65-F5344CB8AC3E}">
        <p14:creationId xmlns:p14="http://schemas.microsoft.com/office/powerpoint/2010/main" val="18010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9" grpId="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16" y="-169862"/>
            <a:ext cx="8229600" cy="1143000"/>
          </a:xfrm>
        </p:spPr>
        <p:txBody>
          <a:bodyPr/>
          <a:lstStyle/>
          <a:p>
            <a:r>
              <a:rPr lang="en-GB" dirty="0"/>
              <a:t>Circular motion and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29</a:t>
            </a:fld>
            <a:endParaRPr lang="en-US" altLang="zh-CN"/>
          </a:p>
        </p:txBody>
      </p:sp>
      <p:sp>
        <p:nvSpPr>
          <p:cNvPr id="6" name="Oval 5"/>
          <p:cNvSpPr/>
          <p:nvPr/>
        </p:nvSpPr>
        <p:spPr>
          <a:xfrm>
            <a:off x="2915816" y="1087019"/>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043608" y="2671195"/>
            <a:ext cx="56886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11960" y="798987"/>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4"/>
          </p:cNvCxnSpPr>
          <p:nvPr/>
        </p:nvCxnSpPr>
        <p:spPr>
          <a:xfrm>
            <a:off x="4932040" y="1519067"/>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734945" y="2701682"/>
                <a:ext cx="476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734945" y="2701682"/>
                <a:ext cx="476733" cy="276999"/>
              </a:xfrm>
              <a:prstGeom prst="rect">
                <a:avLst/>
              </a:prstGeom>
              <a:blipFill>
                <a:blip r:embed="rId2"/>
                <a:stretch>
                  <a:fillRect l="-641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32240" y="2563183"/>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32240" y="2563183"/>
                <a:ext cx="188128" cy="276999"/>
              </a:xfrm>
              <a:prstGeom prst="rect">
                <a:avLst/>
              </a:prstGeom>
              <a:blipFill>
                <a:blip r:embed="rId3"/>
                <a:stretch>
                  <a:fillRect l="-16129"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84430" y="5486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984430" y="548680"/>
                <a:ext cx="191526" cy="276999"/>
              </a:xfrm>
              <a:prstGeom prst="rect">
                <a:avLst/>
              </a:prstGeom>
              <a:blipFill>
                <a:blip r:embed="rId4"/>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821605" y="3060355"/>
                <a:ext cx="10046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821605" y="3060355"/>
                <a:ext cx="1004699" cy="276999"/>
              </a:xfrm>
              <a:prstGeom prst="rect">
                <a:avLst/>
              </a:prstGeom>
              <a:blipFill>
                <a:blip r:embed="rId5"/>
                <a:stretch>
                  <a:fillRect l="-3030" r="-4242" b="-15556"/>
                </a:stretch>
              </a:blipFill>
            </p:spPr>
            <p:txBody>
              <a:bodyPr/>
              <a:lstStyle/>
              <a:p>
                <a:r>
                  <a:rPr lang="en-US">
                    <a:noFill/>
                  </a:rPr>
                  <a:t> </a:t>
                </a:r>
              </a:p>
            </p:txBody>
          </p:sp>
        </mc:Fallback>
      </mc:AlternateContent>
      <p:cxnSp>
        <p:nvCxnSpPr>
          <p:cNvPr id="9" name="Straight Connector 8"/>
          <p:cNvCxnSpPr>
            <a:endCxn id="8" idx="0"/>
          </p:cNvCxnSpPr>
          <p:nvPr/>
        </p:nvCxnSpPr>
        <p:spPr>
          <a:xfrm flipV="1">
            <a:off x="4211960" y="1303043"/>
            <a:ext cx="720080" cy="1398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572000" y="2103120"/>
            <a:ext cx="153850" cy="561703"/>
          </a:xfrm>
          <a:custGeom>
            <a:avLst/>
            <a:gdLst>
              <a:gd name="connsiteX0" fmla="*/ 130628 w 153850"/>
              <a:gd name="connsiteY0" fmla="*/ 561703 h 561703"/>
              <a:gd name="connsiteX1" fmla="*/ 143691 w 153850"/>
              <a:gd name="connsiteY1" fmla="*/ 352697 h 561703"/>
              <a:gd name="connsiteX2" fmla="*/ 0 w 153850"/>
              <a:gd name="connsiteY2" fmla="*/ 0 h 561703"/>
              <a:gd name="connsiteX3" fmla="*/ 0 w 153850"/>
              <a:gd name="connsiteY3" fmla="*/ 0 h 561703"/>
              <a:gd name="connsiteX4" fmla="*/ 0 w 153850"/>
              <a:gd name="connsiteY4" fmla="*/ 0 h 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0" h="561703">
                <a:moveTo>
                  <a:pt x="130628" y="561703"/>
                </a:moveTo>
                <a:cubicBezTo>
                  <a:pt x="148045" y="504008"/>
                  <a:pt x="165462" y="446314"/>
                  <a:pt x="143691" y="352697"/>
                </a:cubicBezTo>
                <a:cubicBezTo>
                  <a:pt x="121920" y="259080"/>
                  <a:pt x="0" y="0"/>
                  <a:pt x="0" y="0"/>
                </a:cubicBezTo>
                <a:lnTo>
                  <a:pt x="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729236" y="2174023"/>
                <a:ext cx="1485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9236" y="2174023"/>
                <a:ext cx="1485728" cy="276999"/>
              </a:xfrm>
              <a:prstGeom prst="rect">
                <a:avLst/>
              </a:prstGeom>
              <a:blipFill>
                <a:blip r:embed="rId6"/>
                <a:stretch>
                  <a:fillRect l="-3279" r="-4098" b="-35556"/>
                </a:stretch>
              </a:blipFill>
            </p:spPr>
            <p:txBody>
              <a:bodyPr/>
              <a:lstStyle/>
              <a:p>
                <a:r>
                  <a:rPr lang="en-US">
                    <a:noFill/>
                  </a:rPr>
                  <a:t> </a:t>
                </a:r>
              </a:p>
            </p:txBody>
          </p:sp>
        </mc:Fallback>
      </mc:AlternateContent>
      <p:cxnSp>
        <p:nvCxnSpPr>
          <p:cNvPr id="24" name="Straight Arrow Connector 23"/>
          <p:cNvCxnSpPr/>
          <p:nvPr/>
        </p:nvCxnSpPr>
        <p:spPr>
          <a:xfrm flipH="1" flipV="1">
            <a:off x="5472100" y="2719951"/>
            <a:ext cx="349505" cy="478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707048" y="2719951"/>
            <a:ext cx="1121392" cy="431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940308" y="3198854"/>
                <a:ext cx="1350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40308" y="3198854"/>
                <a:ext cx="1350947" cy="276999"/>
              </a:xfrm>
              <a:prstGeom prst="rect">
                <a:avLst/>
              </a:prstGeom>
              <a:blipFill>
                <a:blip r:embed="rId7"/>
                <a:stretch>
                  <a:fillRect r="-3604" b="-13333"/>
                </a:stretch>
              </a:blipFill>
            </p:spPr>
            <p:txBody>
              <a:bodyPr/>
              <a:lstStyle/>
              <a:p>
                <a:r>
                  <a:rPr lang="en-US">
                    <a:noFill/>
                  </a:rPr>
                  <a:t> </a:t>
                </a:r>
              </a:p>
            </p:txBody>
          </p:sp>
        </mc:Fallback>
      </mc:AlternateContent>
      <p:sp>
        <p:nvSpPr>
          <p:cNvPr id="30" name="Oval 29"/>
          <p:cNvSpPr/>
          <p:nvPr/>
        </p:nvSpPr>
        <p:spPr>
          <a:xfrm>
            <a:off x="4804366" y="2536236"/>
            <a:ext cx="288032" cy="276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18254" y="1032662"/>
            <a:ext cx="45719" cy="369332"/>
          </a:xfrm>
          <a:prstGeom prst="rect">
            <a:avLst/>
          </a:prstGeom>
          <a:noFill/>
        </p:spPr>
        <p:txBody>
          <a:bodyPr wrap="square" rtlCol="0">
            <a:spAutoFit/>
          </a:bodyPr>
          <a:lstStyle/>
          <a:p>
            <a:r>
              <a:rPr lang="en-GB" dirty="0"/>
              <a:t>Q</a:t>
            </a:r>
            <a:endParaRPr lang="en-US" dirty="0"/>
          </a:p>
        </p:txBody>
      </p:sp>
      <p:sp>
        <p:nvSpPr>
          <p:cNvPr id="7" name="TextBox 6"/>
          <p:cNvSpPr txBox="1"/>
          <p:nvPr/>
        </p:nvSpPr>
        <p:spPr>
          <a:xfrm>
            <a:off x="5108907" y="2516883"/>
            <a:ext cx="312906" cy="369332"/>
          </a:xfrm>
          <a:prstGeom prst="rect">
            <a:avLst/>
          </a:prstGeom>
          <a:noFill/>
        </p:spPr>
        <p:txBody>
          <a:bodyPr wrap="none" rtlCol="0">
            <a:spAutoFit/>
          </a:bodyPr>
          <a:lstStyle/>
          <a:p>
            <a:r>
              <a:rPr lang="en-GB" dirty="0">
                <a:solidFill>
                  <a:srgbClr val="FF0000"/>
                </a:solidFill>
              </a:rPr>
              <a:t>P</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647555" y="4978773"/>
                <a:ext cx="5938805" cy="369332"/>
              </a:xfrm>
              <a:prstGeom prst="rect">
                <a:avLst/>
              </a:prstGeom>
              <a:noFill/>
            </p:spPr>
            <p:txBody>
              <a:bodyPr wrap="none" rtlCol="0">
                <a:spAutoFit/>
              </a:bodyPr>
              <a:lstStyle/>
              <a:p>
                <a:r>
                  <a:rPr lang="en-GB" dirty="0"/>
                  <a:t>P and Q have the same acceleration along the x-direction: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7555" y="4978773"/>
                <a:ext cx="5938805" cy="369332"/>
              </a:xfrm>
              <a:prstGeom prst="rect">
                <a:avLst/>
              </a:prstGeom>
              <a:blipFill>
                <a:blip r:embed="rId8"/>
                <a:stretch>
                  <a:fillRect l="-82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260684" y="5370823"/>
                <a:ext cx="19491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260684" y="5370823"/>
                <a:ext cx="1949123" cy="369332"/>
              </a:xfrm>
              <a:prstGeom prst="rect">
                <a:avLst/>
              </a:prstGeom>
              <a:blipFill>
                <a:blip r:embed="rId9"/>
                <a:stretch>
                  <a:fillRect r="-1250" b="-11475"/>
                </a:stretch>
              </a:blipFill>
            </p:spPr>
            <p:txBody>
              <a:bodyPr/>
              <a:lstStyle/>
              <a:p>
                <a:r>
                  <a:rPr lang="en-US">
                    <a:noFill/>
                  </a:rPr>
                  <a:t> </a:t>
                </a:r>
              </a:p>
            </p:txBody>
          </p:sp>
        </mc:Fallback>
      </mc:AlternateContent>
      <p:sp>
        <p:nvSpPr>
          <p:cNvPr id="20" name="Right Arrow 19"/>
          <p:cNvSpPr/>
          <p:nvPr/>
        </p:nvSpPr>
        <p:spPr>
          <a:xfrm>
            <a:off x="3419872" y="5370823"/>
            <a:ext cx="660321" cy="506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4150232" y="5370823"/>
                <a:ext cx="38606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𝐴𝑐𝑜𝑠</m:t>
                      </m:r>
                      <m:r>
                        <a:rPr lang="en-GB" sz="2400" b="0" i="1" smtClean="0">
                          <a:latin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𝑡</m:t>
                      </m:r>
                      <m:r>
                        <a:rPr lang="en-GB"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150232" y="5370823"/>
                <a:ext cx="3860608" cy="369332"/>
              </a:xfrm>
              <a:prstGeom prst="rect">
                <a:avLst/>
              </a:prstGeom>
              <a:blipFill>
                <a:blip r:embed="rId10"/>
                <a:stretch>
                  <a:fillRect l="-632" r="-2212" b="-36066"/>
                </a:stretch>
              </a:blipFill>
            </p:spPr>
            <p:txBody>
              <a:bodyPr/>
              <a:lstStyle/>
              <a:p>
                <a:r>
                  <a:rPr lang="en-US">
                    <a:noFill/>
                  </a:rPr>
                  <a:t> </a:t>
                </a:r>
              </a:p>
            </p:txBody>
          </p:sp>
        </mc:Fallback>
      </mc:AlternateContent>
      <p:sp>
        <p:nvSpPr>
          <p:cNvPr id="22" name="TextBox 21"/>
          <p:cNvSpPr txBox="1"/>
          <p:nvPr/>
        </p:nvSpPr>
        <p:spPr>
          <a:xfrm>
            <a:off x="615182" y="4099670"/>
            <a:ext cx="6269699" cy="646331"/>
          </a:xfrm>
          <a:prstGeom prst="rect">
            <a:avLst/>
          </a:prstGeom>
          <a:noFill/>
        </p:spPr>
        <p:txBody>
          <a:bodyPr wrap="square" rtlCol="0">
            <a:spAutoFit/>
          </a:bodyPr>
          <a:lstStyle/>
          <a:p>
            <a:r>
              <a:rPr lang="en-GB" dirty="0"/>
              <a:t>Q has a uniform circular motion, i.e. its acceleration is directed toward the </a:t>
            </a:r>
            <a:r>
              <a:rPr lang="en-GB" dirty="0" err="1"/>
              <a:t>center</a:t>
            </a:r>
            <a:r>
              <a:rPr lang="en-GB" dirty="0"/>
              <a:t> of the circle and has magnitude</a:t>
            </a:r>
            <a:endParaRPr lang="en-US" dirty="0"/>
          </a:p>
        </p:txBody>
      </p:sp>
      <p:cxnSp>
        <p:nvCxnSpPr>
          <p:cNvPr id="26" name="Straight Arrow Connector 25"/>
          <p:cNvCxnSpPr/>
          <p:nvPr/>
        </p:nvCxnSpPr>
        <p:spPr>
          <a:xfrm flipH="1">
            <a:off x="4707703" y="1388204"/>
            <a:ext cx="206190" cy="32575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4505582" y="1259787"/>
                <a:ext cx="317010" cy="296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e>
                        <m:sub>
                          <m:r>
                            <a:rPr lang="en-GB" b="0" i="1" smtClean="0">
                              <a:latin typeface="Cambria Math" panose="02040503050406030204" pitchFamily="18" charset="0"/>
                            </a:rPr>
                            <m:t>𝑄</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505582" y="1259787"/>
                <a:ext cx="317010" cy="296556"/>
              </a:xfrm>
              <a:prstGeom prst="rect">
                <a:avLst/>
              </a:prstGeom>
              <a:blipFill>
                <a:blip r:embed="rId11"/>
                <a:stretch>
                  <a:fillRect l="-17308" t="-43750" r="-61538" b="-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306528" y="4422835"/>
                <a:ext cx="1030154" cy="303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𝑞</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r>
                        <a:rPr lang="en-GB" b="0" i="1" smtClean="0">
                          <a:latin typeface="Cambria Math" panose="02040503050406030204" pitchFamily="18" charset="0"/>
                        </a:rPr>
                        <m:t>𝐴</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306528" y="4422835"/>
                <a:ext cx="1030154" cy="303929"/>
              </a:xfrm>
              <a:prstGeom prst="rect">
                <a:avLst/>
              </a:prstGeom>
              <a:blipFill>
                <a:blip r:embed="rId12"/>
                <a:stretch>
                  <a:fillRect l="-2959" r="-5325" b="-22449"/>
                </a:stretch>
              </a:blipFill>
            </p:spPr>
            <p:txBody>
              <a:bodyPr/>
              <a:lstStyle/>
              <a:p>
                <a:r>
                  <a:rPr lang="en-US">
                    <a:noFill/>
                  </a:rPr>
                  <a:t> </a:t>
                </a:r>
              </a:p>
            </p:txBody>
          </p:sp>
        </mc:Fallback>
      </mc:AlternateContent>
    </p:spTree>
    <p:extLst>
      <p:ext uri="{BB962C8B-B14F-4D97-AF65-F5344CB8AC3E}">
        <p14:creationId xmlns:p14="http://schemas.microsoft.com/office/powerpoint/2010/main" val="83830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3" grpId="0"/>
      <p:bldP spid="20" grpId="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584" y="0"/>
            <a:ext cx="8229600" cy="1143000"/>
          </a:xfrm>
        </p:spPr>
        <p:txBody>
          <a:bodyPr/>
          <a:lstStyle/>
          <a:p>
            <a:r>
              <a:rPr lang="en-GB" sz="3200" dirty="0"/>
              <a:t>Harmonic oscillations are a big topic in Physics</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a:t>
            </a:fld>
            <a:endParaRPr lang="en-US" altLang="zh-CN"/>
          </a:p>
        </p:txBody>
      </p:sp>
      <p:sp>
        <p:nvSpPr>
          <p:cNvPr id="5" name="TextBox 4"/>
          <p:cNvSpPr txBox="1"/>
          <p:nvPr/>
        </p:nvSpPr>
        <p:spPr>
          <a:xfrm>
            <a:off x="1115616" y="1340768"/>
            <a:ext cx="7750572" cy="4832092"/>
          </a:xfrm>
          <a:prstGeom prst="rect">
            <a:avLst/>
          </a:prstGeom>
          <a:noFill/>
        </p:spPr>
        <p:txBody>
          <a:bodyPr wrap="square" rtlCol="0">
            <a:spAutoFit/>
          </a:bodyPr>
          <a:lstStyle/>
          <a:p>
            <a:endParaRPr lang="en-GB" sz="2800" dirty="0"/>
          </a:p>
          <a:p>
            <a:r>
              <a:rPr lang="en-GB" sz="2800" dirty="0"/>
              <a:t>The sound is harmonic oscillations which propagates (oscillation of the local pressure).</a:t>
            </a:r>
          </a:p>
          <a:p>
            <a:endParaRPr lang="en-GB" sz="2800" dirty="0"/>
          </a:p>
          <a:p>
            <a:r>
              <a:rPr lang="en-GB" sz="2800" dirty="0"/>
              <a:t>The light is also the propagation of oscillations (of an electromagnetic field).</a:t>
            </a:r>
          </a:p>
          <a:p>
            <a:endParaRPr lang="en-GB" sz="2800" dirty="0"/>
          </a:p>
          <a:p>
            <a:r>
              <a:rPr lang="en-GB" sz="2800" dirty="0"/>
              <a:t>Any signal (such as electric signal: electric tension or intensity) is a sum of harmonic oscillations.</a:t>
            </a:r>
          </a:p>
          <a:p>
            <a:endParaRPr lang="en-GB" sz="2800" dirty="0"/>
          </a:p>
          <a:p>
            <a:endParaRPr lang="en-US" sz="2800" dirty="0"/>
          </a:p>
        </p:txBody>
      </p:sp>
      <p:sp>
        <p:nvSpPr>
          <p:cNvPr id="6" name="Right Arrow 5"/>
          <p:cNvSpPr/>
          <p:nvPr/>
        </p:nvSpPr>
        <p:spPr>
          <a:xfrm>
            <a:off x="755576" y="5517232"/>
            <a:ext cx="720080" cy="720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flipH="1">
            <a:off x="1541416" y="5471513"/>
            <a:ext cx="6558975" cy="830997"/>
          </a:xfrm>
          <a:prstGeom prst="rect">
            <a:avLst/>
          </a:prstGeom>
          <a:noFill/>
        </p:spPr>
        <p:txBody>
          <a:bodyPr wrap="square" rtlCol="0">
            <a:spAutoFit/>
          </a:bodyPr>
          <a:lstStyle/>
          <a:p>
            <a:r>
              <a:rPr lang="en-GB" sz="2400" dirty="0"/>
              <a:t>The description of the simple harmonic motion will be useful for us later.</a:t>
            </a:r>
            <a:endParaRPr lang="en-US" sz="2400" dirty="0"/>
          </a:p>
        </p:txBody>
      </p:sp>
    </p:spTree>
    <p:extLst>
      <p:ext uri="{BB962C8B-B14F-4D97-AF65-F5344CB8AC3E}">
        <p14:creationId xmlns:p14="http://schemas.microsoft.com/office/powerpoint/2010/main" val="36271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16" y="-169862"/>
            <a:ext cx="8229600" cy="1143000"/>
          </a:xfrm>
        </p:spPr>
        <p:txBody>
          <a:bodyPr/>
          <a:lstStyle/>
          <a:p>
            <a:r>
              <a:rPr lang="en-GB" sz="3600" dirty="0"/>
              <a:t>Phase angle in the reference circle</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30</a:t>
            </a:fld>
            <a:endParaRPr lang="en-US" altLang="zh-CN"/>
          </a:p>
        </p:txBody>
      </p:sp>
      <p:sp>
        <p:nvSpPr>
          <p:cNvPr id="6" name="Oval 5"/>
          <p:cNvSpPr/>
          <p:nvPr/>
        </p:nvSpPr>
        <p:spPr>
          <a:xfrm>
            <a:off x="2915816" y="1087019"/>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043608" y="2671195"/>
            <a:ext cx="56886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11960" y="798987"/>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734945" y="2701682"/>
                <a:ext cx="476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734945" y="2701682"/>
                <a:ext cx="476733" cy="276999"/>
              </a:xfrm>
              <a:prstGeom prst="rect">
                <a:avLst/>
              </a:prstGeom>
              <a:blipFill>
                <a:blip r:embed="rId2"/>
                <a:stretch>
                  <a:fillRect l="-641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32240" y="2563183"/>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32240" y="2563183"/>
                <a:ext cx="188128" cy="276999"/>
              </a:xfrm>
              <a:prstGeom prst="rect">
                <a:avLst/>
              </a:prstGeom>
              <a:blipFill>
                <a:blip r:embed="rId3"/>
                <a:stretch>
                  <a:fillRect l="-16129"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84430" y="5486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984430" y="548680"/>
                <a:ext cx="191526" cy="276999"/>
              </a:xfrm>
              <a:prstGeom prst="rect">
                <a:avLst/>
              </a:prstGeom>
              <a:blipFill>
                <a:blip r:embed="rId4"/>
                <a:stretch>
                  <a:fillRect l="-29032" r="-29032" b="-28889"/>
                </a:stretch>
              </a:blipFill>
            </p:spPr>
            <p:txBody>
              <a:bodyPr/>
              <a:lstStyle/>
              <a:p>
                <a:r>
                  <a:rPr lang="en-US">
                    <a:noFill/>
                  </a:rPr>
                  <a:t> </a:t>
                </a:r>
              </a:p>
            </p:txBody>
          </p:sp>
        </mc:Fallback>
      </mc:AlternateContent>
      <p:cxnSp>
        <p:nvCxnSpPr>
          <p:cNvPr id="9" name="Straight Connector 8"/>
          <p:cNvCxnSpPr>
            <a:endCxn id="8" idx="0"/>
          </p:cNvCxnSpPr>
          <p:nvPr/>
        </p:nvCxnSpPr>
        <p:spPr>
          <a:xfrm flipV="1">
            <a:off x="4211960" y="1303043"/>
            <a:ext cx="720080" cy="1398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572000" y="2103120"/>
            <a:ext cx="153850" cy="561703"/>
          </a:xfrm>
          <a:custGeom>
            <a:avLst/>
            <a:gdLst>
              <a:gd name="connsiteX0" fmla="*/ 130628 w 153850"/>
              <a:gd name="connsiteY0" fmla="*/ 561703 h 561703"/>
              <a:gd name="connsiteX1" fmla="*/ 143691 w 153850"/>
              <a:gd name="connsiteY1" fmla="*/ 352697 h 561703"/>
              <a:gd name="connsiteX2" fmla="*/ 0 w 153850"/>
              <a:gd name="connsiteY2" fmla="*/ 0 h 561703"/>
              <a:gd name="connsiteX3" fmla="*/ 0 w 153850"/>
              <a:gd name="connsiteY3" fmla="*/ 0 h 561703"/>
              <a:gd name="connsiteX4" fmla="*/ 0 w 153850"/>
              <a:gd name="connsiteY4" fmla="*/ 0 h 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0" h="561703">
                <a:moveTo>
                  <a:pt x="130628" y="561703"/>
                </a:moveTo>
                <a:cubicBezTo>
                  <a:pt x="148045" y="504008"/>
                  <a:pt x="165462" y="446314"/>
                  <a:pt x="143691" y="352697"/>
                </a:cubicBezTo>
                <a:cubicBezTo>
                  <a:pt x="121920" y="259080"/>
                  <a:pt x="0" y="0"/>
                  <a:pt x="0" y="0"/>
                </a:cubicBezTo>
                <a:lnTo>
                  <a:pt x="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729236" y="2174023"/>
                <a:ext cx="482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9236" y="2174023"/>
                <a:ext cx="482889" cy="276999"/>
              </a:xfrm>
              <a:prstGeom prst="rect">
                <a:avLst/>
              </a:prstGeom>
              <a:blipFill>
                <a:blip r:embed="rId5"/>
                <a:stretch>
                  <a:fillRect l="-11392" b="-8889"/>
                </a:stretch>
              </a:blipFill>
            </p:spPr>
            <p:txBody>
              <a:bodyPr/>
              <a:lstStyle/>
              <a:p>
                <a:r>
                  <a:rPr lang="en-US">
                    <a:noFill/>
                  </a:rPr>
                  <a:t> </a:t>
                </a:r>
              </a:p>
            </p:txBody>
          </p:sp>
        </mc:Fallback>
      </mc:AlternateContent>
      <p:cxnSp>
        <p:nvCxnSpPr>
          <p:cNvPr id="8" name="Straight Connector 7"/>
          <p:cNvCxnSpPr/>
          <p:nvPr/>
        </p:nvCxnSpPr>
        <p:spPr>
          <a:xfrm flipV="1">
            <a:off x="4221836" y="830790"/>
            <a:ext cx="2531893" cy="1843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378171" y="1830308"/>
            <a:ext cx="792088" cy="114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6256349" y="1652227"/>
                <a:ext cx="2078326" cy="276999"/>
              </a:xfrm>
              <a:prstGeom prst="rect">
                <a:avLst/>
              </a:prstGeom>
              <a:noFill/>
            </p:spPr>
            <p:txBody>
              <a:bodyPr wrap="none" lIns="0" tIns="0" rIns="0" bIns="0" rtlCol="0">
                <a:spAutoFit/>
              </a:bodyPr>
              <a:lstStyle/>
              <a:p>
                <a:r>
                  <a:rPr lang="en-GB" b="0" dirty="0"/>
                  <a:t>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US" dirty="0"/>
                  <a:t>, for instance</a:t>
                </a:r>
              </a:p>
            </p:txBody>
          </p:sp>
        </mc:Choice>
        <mc:Fallback xmlns="">
          <p:sp>
            <p:nvSpPr>
              <p:cNvPr id="27" name="TextBox 26"/>
              <p:cNvSpPr txBox="1">
                <a:spLocks noRot="1" noChangeAspect="1" noMove="1" noResize="1" noEditPoints="1" noAdjustHandles="1" noChangeArrowheads="1" noChangeShapeType="1" noTextEdit="1"/>
              </p:cNvSpPr>
              <p:nvPr/>
            </p:nvSpPr>
            <p:spPr>
              <a:xfrm>
                <a:off x="6256349" y="1652227"/>
                <a:ext cx="2078326" cy="276999"/>
              </a:xfrm>
              <a:prstGeom prst="rect">
                <a:avLst/>
              </a:prstGeom>
              <a:blipFill>
                <a:blip r:embed="rId6"/>
                <a:stretch>
                  <a:fillRect l="-6745" t="-28889" r="-3812" b="-5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70596" y="4344807"/>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i="1">
                          <a:latin typeface="Cambria Math" panose="02040503050406030204" pitchFamily="18" charset="0"/>
                        </a:rPr>
                        <m:t>𝐴</m:t>
                      </m:r>
                      <m:func>
                        <m:funcPr>
                          <m:ctrlPr>
                            <a:rPr lang="en-GB" sz="3200" i="1">
                              <a:latin typeface="Cambria Math" panose="02040503050406030204" pitchFamily="18" charset="0"/>
                            </a:rPr>
                          </m:ctrlPr>
                        </m:funcPr>
                        <m:fName>
                          <m:r>
                            <m:rPr>
                              <m:sty m:val="p"/>
                            </m:rPr>
                            <a:rPr lang="en-GB" sz="3200">
                              <a:latin typeface="Cambria Math" panose="02040503050406030204" pitchFamily="18" charset="0"/>
                            </a:rPr>
                            <m:t>cos</m:t>
                          </m:r>
                        </m:fName>
                        <m:e>
                          <m:r>
                            <a:rPr lang="en-GB"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e>
                      </m:func>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37" name="TextBox 36"/>
              <p:cNvSpPr txBox="1">
                <a:spLocks noRot="1" noChangeAspect="1" noMove="1" noResize="1" noEditPoints="1" noAdjustHandles="1" noChangeArrowheads="1" noChangeShapeType="1" noTextEdit="1"/>
              </p:cNvSpPr>
              <p:nvPr/>
            </p:nvSpPr>
            <p:spPr>
              <a:xfrm>
                <a:off x="670596" y="4344807"/>
                <a:ext cx="7128792" cy="492443"/>
              </a:xfrm>
              <a:prstGeom prst="rect">
                <a:avLst/>
              </a:prstGeom>
              <a:blipFill>
                <a:blip r:embed="rId7"/>
                <a:stretch>
                  <a:fillRect/>
                </a:stretch>
              </a:blipFill>
            </p:spPr>
            <p:txBody>
              <a:bodyPr/>
              <a:lstStyle/>
              <a:p>
                <a:r>
                  <a:rPr lang="en-US">
                    <a:noFill/>
                  </a:rPr>
                  <a:t> </a:t>
                </a:r>
              </a:p>
            </p:txBody>
          </p:sp>
        </mc:Fallback>
      </mc:AlternateContent>
      <p:cxnSp>
        <p:nvCxnSpPr>
          <p:cNvPr id="38" name="Straight Connector 37"/>
          <p:cNvCxnSpPr/>
          <p:nvPr/>
        </p:nvCxnSpPr>
        <p:spPr>
          <a:xfrm>
            <a:off x="5292080" y="1556792"/>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5247395" y="2708920"/>
                <a:ext cx="9063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247395" y="2708920"/>
                <a:ext cx="906338" cy="276999"/>
              </a:xfrm>
              <a:prstGeom prst="rect">
                <a:avLst/>
              </a:prstGeom>
              <a:blipFill>
                <a:blip r:embed="rId8"/>
                <a:stretch>
                  <a:fillRect l="-3378" b="-8696"/>
                </a:stretch>
              </a:blipFill>
            </p:spPr>
            <p:txBody>
              <a:bodyPr/>
              <a:lstStyle/>
              <a:p>
                <a:r>
                  <a:rPr lang="en-US">
                    <a:noFill/>
                  </a:rPr>
                  <a:t> </a:t>
                </a:r>
              </a:p>
            </p:txBody>
          </p:sp>
        </mc:Fallback>
      </mc:AlternateContent>
      <p:cxnSp>
        <p:nvCxnSpPr>
          <p:cNvPr id="40" name="Straight Connector 39"/>
          <p:cNvCxnSpPr/>
          <p:nvPr/>
        </p:nvCxnSpPr>
        <p:spPr>
          <a:xfrm>
            <a:off x="4932040" y="1412776"/>
            <a:ext cx="0" cy="1296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2598591" y="5126351"/>
                <a:ext cx="21363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𝜃</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=0</m:t>
                          </m:r>
                        </m:e>
                      </m:d>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𝜙</m:t>
                      </m:r>
                    </m:oMath>
                  </m:oMathPara>
                </a14:m>
                <a:endParaRPr lang="en-US"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2598591" y="5126351"/>
                <a:ext cx="2136354" cy="430887"/>
              </a:xfrm>
              <a:prstGeom prst="rect">
                <a:avLst/>
              </a:prstGeom>
              <a:blipFill>
                <a:blip r:embed="rId9"/>
                <a:stretch>
                  <a:fillRect/>
                </a:stretch>
              </a:blipFill>
            </p:spPr>
            <p:txBody>
              <a:bodyPr/>
              <a:lstStyle/>
              <a:p>
                <a:r>
                  <a:rPr lang="en-US">
                    <a:noFill/>
                  </a:rPr>
                  <a:t> </a:t>
                </a:r>
              </a:p>
            </p:txBody>
          </p:sp>
        </mc:Fallback>
      </mc:AlternateContent>
      <p:sp>
        <p:nvSpPr>
          <p:cNvPr id="42" name="Right Arrow 41"/>
          <p:cNvSpPr/>
          <p:nvPr/>
        </p:nvSpPr>
        <p:spPr>
          <a:xfrm>
            <a:off x="1403648" y="5002337"/>
            <a:ext cx="936104" cy="678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5603966" y="1737360"/>
            <a:ext cx="170249" cy="953589"/>
          </a:xfrm>
          <a:custGeom>
            <a:avLst/>
            <a:gdLst>
              <a:gd name="connsiteX0" fmla="*/ 39188 w 170249"/>
              <a:gd name="connsiteY0" fmla="*/ 953589 h 953589"/>
              <a:gd name="connsiteX1" fmla="*/ 169817 w 170249"/>
              <a:gd name="connsiteY1" fmla="*/ 535577 h 953589"/>
              <a:gd name="connsiteX2" fmla="*/ 0 w 170249"/>
              <a:gd name="connsiteY2" fmla="*/ 0 h 953589"/>
              <a:gd name="connsiteX3" fmla="*/ 0 w 170249"/>
              <a:gd name="connsiteY3" fmla="*/ 0 h 953589"/>
            </a:gdLst>
            <a:ahLst/>
            <a:cxnLst>
              <a:cxn ang="0">
                <a:pos x="connsiteX0" y="connsiteY0"/>
              </a:cxn>
              <a:cxn ang="0">
                <a:pos x="connsiteX1" y="connsiteY1"/>
              </a:cxn>
              <a:cxn ang="0">
                <a:pos x="connsiteX2" y="connsiteY2"/>
              </a:cxn>
              <a:cxn ang="0">
                <a:pos x="connsiteX3" y="connsiteY3"/>
              </a:cxn>
            </a:cxnLst>
            <a:rect l="l" t="t" r="r" b="b"/>
            <a:pathLst>
              <a:path w="170249" h="953589">
                <a:moveTo>
                  <a:pt x="39188" y="953589"/>
                </a:moveTo>
                <a:cubicBezTo>
                  <a:pt x="107768" y="824048"/>
                  <a:pt x="176348" y="694508"/>
                  <a:pt x="169817" y="535577"/>
                </a:cubicBezTo>
                <a:cubicBezTo>
                  <a:pt x="163286" y="376646"/>
                  <a:pt x="0" y="0"/>
                  <a:pt x="0" y="0"/>
                </a:cubicBez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p:cNvSpPr txBox="1"/>
              <p:nvPr/>
            </p:nvSpPr>
            <p:spPr>
              <a:xfrm>
                <a:off x="5800111" y="2176549"/>
                <a:ext cx="1376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𝜙</m:t>
                      </m:r>
                      <m:r>
                        <a:rPr lang="en-GB" b="0" i="1" smtClean="0">
                          <a:solidFill>
                            <a:srgbClr val="FF0000"/>
                          </a:solidFill>
                          <a:latin typeface="Cambria Math" panose="02040503050406030204" pitchFamily="18" charset="0"/>
                          <a:ea typeface="Cambria Math" panose="02040503050406030204" pitchFamily="18" charset="0"/>
                        </a:rPr>
                        <m:t>=</m:t>
                      </m:r>
                      <m:r>
                        <a:rPr lang="en-GB" b="0" i="1" smtClean="0">
                          <a:solidFill>
                            <a:srgbClr val="FF0000"/>
                          </a:solidFill>
                          <a:latin typeface="Cambria Math" panose="02040503050406030204" pitchFamily="18" charset="0"/>
                          <a:ea typeface="Cambria Math" panose="02040503050406030204" pitchFamily="18" charset="0"/>
                        </a:rPr>
                        <m:t>𝜃</m:t>
                      </m:r>
                      <m:r>
                        <a:rPr lang="en-GB" b="0" i="1" smtClean="0">
                          <a:solidFill>
                            <a:srgbClr val="FF0000"/>
                          </a:solidFill>
                          <a:latin typeface="Cambria Math" panose="02040503050406030204" pitchFamily="18" charset="0"/>
                          <a:ea typeface="Cambria Math" panose="02040503050406030204" pitchFamily="18" charset="0"/>
                        </a:rPr>
                        <m:t>(</m:t>
                      </m:r>
                      <m:r>
                        <a:rPr lang="en-GB" b="0" i="1" smtClean="0">
                          <a:solidFill>
                            <a:srgbClr val="FF0000"/>
                          </a:solidFill>
                          <a:latin typeface="Cambria Math" panose="02040503050406030204" pitchFamily="18" charset="0"/>
                          <a:ea typeface="Cambria Math" panose="02040503050406030204" pitchFamily="18" charset="0"/>
                        </a:rPr>
                        <m:t>𝑡</m:t>
                      </m:r>
                      <m:r>
                        <a:rPr lang="en-GB" b="0" i="1" smtClean="0">
                          <a:solidFill>
                            <a:srgbClr val="FF0000"/>
                          </a:solidFill>
                          <a:latin typeface="Cambria Math" panose="02040503050406030204" pitchFamily="18" charset="0"/>
                          <a:ea typeface="Cambria Math" panose="02040503050406030204" pitchFamily="18" charset="0"/>
                        </a:rPr>
                        <m:t>=0)</m:t>
                      </m:r>
                    </m:oMath>
                  </m:oMathPara>
                </a14:m>
                <a:endParaRPr lang="en-US"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800111" y="2176549"/>
                <a:ext cx="1376659" cy="276999"/>
              </a:xfrm>
              <a:prstGeom prst="rect">
                <a:avLst/>
              </a:prstGeom>
              <a:blipFill>
                <a:blip r:embed="rId10"/>
                <a:stretch>
                  <a:fillRect l="-4867" r="-5752" b="-3777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5CF478F-0A04-415B-AC5F-5E84E1781E07}"/>
              </a:ext>
            </a:extLst>
          </p:cNvPr>
          <p:cNvCxnSpPr/>
          <p:nvPr/>
        </p:nvCxnSpPr>
        <p:spPr>
          <a:xfrm flipH="1" flipV="1">
            <a:off x="4734945" y="5557238"/>
            <a:ext cx="476733" cy="464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5674CA-C49A-406A-961F-E6C0B7445B0F}"/>
              </a:ext>
            </a:extLst>
          </p:cNvPr>
          <p:cNvSpPr txBox="1"/>
          <p:nvPr/>
        </p:nvSpPr>
        <p:spPr>
          <a:xfrm>
            <a:off x="5015899" y="5997619"/>
            <a:ext cx="3226277" cy="369332"/>
          </a:xfrm>
          <a:prstGeom prst="rect">
            <a:avLst/>
          </a:prstGeom>
          <a:noFill/>
        </p:spPr>
        <p:txBody>
          <a:bodyPr wrap="square" rtlCol="0">
            <a:spAutoFit/>
          </a:bodyPr>
          <a:lstStyle/>
          <a:p>
            <a:r>
              <a:rPr lang="en-US" dirty="0"/>
              <a:t>Phase at origin (or phase offset )</a:t>
            </a:r>
          </a:p>
        </p:txBody>
      </p:sp>
    </p:spTree>
    <p:extLst>
      <p:ext uri="{BB962C8B-B14F-4D97-AF65-F5344CB8AC3E}">
        <p14:creationId xmlns:p14="http://schemas.microsoft.com/office/powerpoint/2010/main" val="330077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31</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1547664" y="1590423"/>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547664" y="1590423"/>
                <a:ext cx="3875933"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31396" y="859891"/>
                <a:ext cx="7213011" cy="369332"/>
              </a:xfrm>
              <a:prstGeom prst="rect">
                <a:avLst/>
              </a:prstGeom>
              <a:noFill/>
            </p:spPr>
            <p:txBody>
              <a:bodyPr wrap="square" rtlCol="0">
                <a:spAutoFit/>
              </a:bodyPr>
              <a:lstStyle/>
              <a:p>
                <a:r>
                  <a:rPr lang="en-GB" dirty="0"/>
                  <a:t>Simple harmonic motion (SHM), in the </a:t>
                </a:r>
                <a14:m>
                  <m:oMath xmlns:m="http://schemas.openxmlformats.org/officeDocument/2006/math">
                    <m:r>
                      <a:rPr lang="en-GB" i="1" dirty="0" smtClean="0">
                        <a:latin typeface="Cambria Math" panose="02040503050406030204" pitchFamily="18" charset="0"/>
                      </a:rPr>
                      <m:t>𝑥</m:t>
                    </m:r>
                  </m:oMath>
                </a14:m>
                <a:r>
                  <a:rPr lang="en-GB" dirty="0"/>
                  <a:t>-direction: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31396" y="859891"/>
                <a:ext cx="7213011" cy="369332"/>
              </a:xfrm>
              <a:prstGeom prst="rect">
                <a:avLst/>
              </a:prstGeom>
              <a:blipFill>
                <a:blip r:embed="rId3"/>
                <a:stretch>
                  <a:fillRect l="-676" t="-8197" b="-24590"/>
                </a:stretch>
              </a:blipFill>
            </p:spPr>
            <p:txBody>
              <a:bodyPr/>
              <a:lstStyle/>
              <a:p>
                <a:r>
                  <a:rPr lang="en-US">
                    <a:noFill/>
                  </a:rPr>
                  <a:t> </a:t>
                </a:r>
              </a:p>
            </p:txBody>
          </p:sp>
        </mc:Fallback>
      </mc:AlternateContent>
      <p:sp>
        <p:nvSpPr>
          <p:cNvPr id="7" name="TextBox 6"/>
          <p:cNvSpPr txBox="1"/>
          <p:nvPr/>
        </p:nvSpPr>
        <p:spPr>
          <a:xfrm>
            <a:off x="6084168" y="1556792"/>
            <a:ext cx="2051720"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cxnSp>
        <p:nvCxnSpPr>
          <p:cNvPr id="9" name="Straight Arrow Connector 8"/>
          <p:cNvCxnSpPr/>
          <p:nvPr/>
        </p:nvCxnSpPr>
        <p:spPr>
          <a:xfrm flipV="1">
            <a:off x="2339752" y="2203123"/>
            <a:ext cx="576064" cy="971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47664" y="3174599"/>
            <a:ext cx="3096344" cy="369332"/>
          </a:xfrm>
          <a:prstGeom prst="rect">
            <a:avLst/>
          </a:prstGeom>
          <a:noFill/>
        </p:spPr>
        <p:txBody>
          <a:bodyPr wrap="square" rtlCol="0">
            <a:spAutoFit/>
          </a:bodyPr>
          <a:lstStyle/>
          <a:p>
            <a:r>
              <a:rPr lang="en-GB" dirty="0"/>
              <a:t>amplitude</a:t>
            </a:r>
            <a:endParaRPr lang="en-US" dirty="0"/>
          </a:p>
        </p:txBody>
      </p:sp>
      <p:cxnSp>
        <p:nvCxnSpPr>
          <p:cNvPr id="12" name="Straight Arrow Connector 11"/>
          <p:cNvCxnSpPr/>
          <p:nvPr/>
        </p:nvCxnSpPr>
        <p:spPr>
          <a:xfrm flipV="1">
            <a:off x="4067944" y="2082866"/>
            <a:ext cx="0" cy="1340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07904" y="3543931"/>
            <a:ext cx="1980029" cy="369332"/>
          </a:xfrm>
          <a:prstGeom prst="rect">
            <a:avLst/>
          </a:prstGeom>
          <a:noFill/>
        </p:spPr>
        <p:txBody>
          <a:bodyPr wrap="none" rtlCol="0">
            <a:spAutoFit/>
          </a:bodyPr>
          <a:lstStyle/>
          <a:p>
            <a:r>
              <a:rPr lang="en-GB" dirty="0"/>
              <a:t>Angular frequency</a:t>
            </a:r>
            <a:endParaRPr lang="en-US" dirty="0"/>
          </a:p>
        </p:txBody>
      </p:sp>
      <p:cxnSp>
        <p:nvCxnSpPr>
          <p:cNvPr id="14" name="Straight Arrow Connector 13"/>
          <p:cNvCxnSpPr/>
          <p:nvPr/>
        </p:nvCxnSpPr>
        <p:spPr>
          <a:xfrm flipH="1" flipV="1">
            <a:off x="5148064" y="2203123"/>
            <a:ext cx="1224136" cy="971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3423674"/>
            <a:ext cx="2664296" cy="646331"/>
          </a:xfrm>
          <a:prstGeom prst="rect">
            <a:avLst/>
          </a:prstGeom>
          <a:noFill/>
        </p:spPr>
        <p:txBody>
          <a:bodyPr wrap="square" rtlCol="0">
            <a:spAutoFit/>
          </a:bodyPr>
          <a:lstStyle/>
          <a:p>
            <a:r>
              <a:rPr lang="en-GB" dirty="0"/>
              <a:t>Phase at origin (or phase offset)</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885245" y="5568220"/>
                <a:ext cx="2061142"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885245" y="5568220"/>
                <a:ext cx="2061142" cy="741100"/>
              </a:xfrm>
              <a:prstGeom prst="rect">
                <a:avLst/>
              </a:prstGeom>
              <a:blipFill>
                <a:blip r:embed="rId4"/>
                <a:stretch>
                  <a:fillRect/>
                </a:stretch>
              </a:blipFill>
            </p:spPr>
            <p:txBody>
              <a:bodyPr/>
              <a:lstStyle/>
              <a:p>
                <a:r>
                  <a:rPr lang="en-US">
                    <a:noFill/>
                  </a:rPr>
                  <a:t> </a:t>
                </a:r>
              </a:p>
            </p:txBody>
          </p:sp>
        </mc:Fallback>
      </mc:AlternateContent>
      <p:sp>
        <p:nvSpPr>
          <p:cNvPr id="18" name="TextBox 17"/>
          <p:cNvSpPr txBox="1"/>
          <p:nvPr/>
        </p:nvSpPr>
        <p:spPr>
          <a:xfrm>
            <a:off x="611560" y="5084166"/>
            <a:ext cx="3096344" cy="369332"/>
          </a:xfrm>
          <a:prstGeom prst="rect">
            <a:avLst/>
          </a:prstGeom>
          <a:noFill/>
        </p:spPr>
        <p:txBody>
          <a:bodyPr wrap="square" rtlCol="0">
            <a:spAutoFit/>
          </a:bodyPr>
          <a:lstStyle/>
          <a:p>
            <a:r>
              <a:rPr lang="en-GB" dirty="0"/>
              <a:t>Solution of the equation:</a:t>
            </a:r>
            <a:endParaRPr lang="en-US" dirty="0"/>
          </a:p>
        </p:txBody>
      </p:sp>
      <p:sp>
        <p:nvSpPr>
          <p:cNvPr id="19" name="TextBox 18"/>
          <p:cNvSpPr txBox="1"/>
          <p:nvPr/>
        </p:nvSpPr>
        <p:spPr>
          <a:xfrm>
            <a:off x="4424829" y="5620491"/>
            <a:ext cx="2051720"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xmlns:a14="http://schemas.microsoft.com/office/drawing/2010/main">
        <mc:Choice Requires="a14">
          <p:sp>
            <p:nvSpPr>
              <p:cNvPr id="20" name="TextBox 19"/>
              <p:cNvSpPr txBox="1"/>
              <p:nvPr/>
            </p:nvSpPr>
            <p:spPr>
              <a:xfrm>
                <a:off x="3888144" y="4007030"/>
                <a:ext cx="149951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𝑇</m:t>
                          </m:r>
                        </m:den>
                      </m:f>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𝑓</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888144" y="4007030"/>
                <a:ext cx="1499513" cy="518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47380" y="4677595"/>
                <a:ext cx="8090741" cy="369332"/>
              </a:xfrm>
              <a:prstGeom prst="rect">
                <a:avLst/>
              </a:prstGeom>
              <a:noFill/>
            </p:spPr>
            <p:txBody>
              <a:bodyPr wrap="none" rtlCol="0">
                <a:spAutoFit/>
              </a:bodyPr>
              <a:lstStyle/>
              <a:p>
                <a14:m>
                  <m:oMath xmlns:m="http://schemas.openxmlformats.org/officeDocument/2006/math">
                    <m:r>
                      <a:rPr lang="en-GB" i="1" dirty="0" smtClean="0">
                        <a:latin typeface="Cambria Math" panose="02040503050406030204" pitchFamily="18" charset="0"/>
                      </a:rPr>
                      <m:t>𝑇</m:t>
                    </m:r>
                  </m:oMath>
                </a14:m>
                <a:r>
                  <a:rPr lang="en-GB" dirty="0"/>
                  <a:t> is the period of one cycle. </a:t>
                </a:r>
                <a14:m>
                  <m:oMath xmlns:m="http://schemas.openxmlformats.org/officeDocument/2006/math">
                    <m:r>
                      <a:rPr lang="en-GB" i="1" dirty="0" smtClean="0">
                        <a:latin typeface="Cambria Math" panose="02040503050406030204" pitchFamily="18" charset="0"/>
                      </a:rPr>
                      <m:t>𝑓</m:t>
                    </m:r>
                  </m:oMath>
                </a14:m>
                <a:r>
                  <a:rPr lang="en-GB" dirty="0"/>
                  <a:t> is the frequency, i.e. the number of cycles per unit time,</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047380" y="4677595"/>
                <a:ext cx="8090741" cy="369332"/>
              </a:xfrm>
              <a:prstGeom prst="rect">
                <a:avLst/>
              </a:prstGeom>
              <a:blipFill>
                <a:blip r:embed="rId6"/>
                <a:stretch>
                  <a:fillRect t="-8197" r="-678" b="-24590"/>
                </a:stretch>
              </a:blipFill>
            </p:spPr>
            <p:txBody>
              <a:bodyPr/>
              <a:lstStyle/>
              <a:p>
                <a:r>
                  <a:rPr lang="en-US">
                    <a:noFill/>
                  </a:rPr>
                  <a:t> </a:t>
                </a:r>
              </a:p>
            </p:txBody>
          </p:sp>
        </mc:Fallback>
      </mc:AlternateContent>
    </p:spTree>
    <p:extLst>
      <p:ext uri="{BB962C8B-B14F-4D97-AF65-F5344CB8AC3E}">
        <p14:creationId xmlns:p14="http://schemas.microsoft.com/office/powerpoint/2010/main" val="298055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652125" y="686437"/>
            <a:ext cx="8034675" cy="4614771"/>
          </a:xfrm>
          <a:prstGeom prst="rect">
            <a:avLst/>
          </a:prstGeom>
        </p:spPr>
      </p:pic>
      <p:sp>
        <p:nvSpPr>
          <p:cNvPr id="2" name="Title 1"/>
          <p:cNvSpPr>
            <a:spLocks noGrp="1"/>
          </p:cNvSpPr>
          <p:nvPr>
            <p:ph type="title"/>
          </p:nvPr>
        </p:nvSpPr>
        <p:spPr>
          <a:xfrm>
            <a:off x="457200" y="168143"/>
            <a:ext cx="8229600" cy="1143000"/>
          </a:xfrm>
        </p:spPr>
        <p:txBody>
          <a:bodyPr/>
          <a:lstStyle/>
          <a:p>
            <a:r>
              <a:rPr lang="en-US" sz="2000" dirty="0"/>
              <a:t> Graph of displacement x versus time t in a SHM (5 minutes)</a:t>
            </a:r>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23" name="TextBox 22"/>
          <p:cNvSpPr txBox="1"/>
          <p:nvPr/>
        </p:nvSpPr>
        <p:spPr>
          <a:xfrm>
            <a:off x="6084103" y="281247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36" name="TextBox 35"/>
              <p:cNvSpPr txBox="1"/>
              <p:nvPr/>
            </p:nvSpPr>
            <p:spPr>
              <a:xfrm flipH="1">
                <a:off x="219169" y="5549879"/>
                <a:ext cx="8964488" cy="1569660"/>
              </a:xfrm>
              <a:prstGeom prst="rect">
                <a:avLst/>
              </a:prstGeom>
              <a:noFill/>
            </p:spPr>
            <p:txBody>
              <a:bodyPr wrap="square" rtlCol="0">
                <a:spAutoFit/>
              </a:bodyPr>
              <a:lstStyle/>
              <a:p>
                <a:r>
                  <a:rPr lang="en-US" sz="1600" dirty="0"/>
                  <a:t>Considering the displacement x unit is “cm” and the time unit is the second “s”, gives the value of</a:t>
                </a:r>
              </a:p>
              <a:p>
                <a:r>
                  <a:rPr lang="en-US" sz="1600" dirty="0"/>
                  <a:t>1) The amplitude A (unit: cm)</a:t>
                </a:r>
              </a:p>
              <a:p>
                <a:r>
                  <a:rPr lang="en-US" sz="1600" dirty="0"/>
                  <a:t>2) The angular frequency </a:t>
                </a:r>
                <a14:m>
                  <m:oMath xmlns:m="http://schemas.openxmlformats.org/officeDocument/2006/math">
                    <m:r>
                      <a:rPr lang="en-US" sz="1600" i="1" smtClean="0">
                        <a:latin typeface="Cambria Math" panose="02040503050406030204" pitchFamily="18" charset="0"/>
                        <a:ea typeface="Cambria Math" panose="02040503050406030204" pitchFamily="18" charset="0"/>
                      </a:rPr>
                      <m:t>𝜔</m:t>
                    </m:r>
                    <m:r>
                      <a:rPr lang="en-US" sz="1600" b="0" i="1" smtClean="0">
                        <a:latin typeface="Cambria Math" panose="02040503050406030204" pitchFamily="18" charset="0"/>
                        <a:ea typeface="Cambria Math" panose="02040503050406030204" pitchFamily="18" charset="0"/>
                      </a:rPr>
                      <m:t> </m:t>
                    </m:r>
                  </m:oMath>
                </a14:m>
                <a:r>
                  <a:rPr lang="en-US" sz="1600" dirty="0">
                    <a:ea typeface="Cambria Math" panose="02040503050406030204" pitchFamily="18" charset="0"/>
                  </a:rPr>
                  <a:t>(unit: rad/s)</a:t>
                </a:r>
              </a:p>
              <a:p>
                <a:r>
                  <a:rPr lang="en-US" sz="1600" dirty="0"/>
                  <a:t>3) The phase angle at origin </a:t>
                </a:r>
                <a14:m>
                  <m:oMath xmlns:m="http://schemas.openxmlformats.org/officeDocument/2006/math">
                    <m:r>
                      <a:rPr lang="en-US" sz="1600" i="1" smtClean="0">
                        <a:latin typeface="Cambria Math" panose="02040503050406030204" pitchFamily="18" charset="0"/>
                        <a:ea typeface="Cambria Math" panose="02040503050406030204" pitchFamily="18" charset="0"/>
                      </a:rPr>
                      <m:t>𝜙</m:t>
                    </m:r>
                  </m:oMath>
                </a14:m>
                <a:r>
                  <a:rPr lang="en-US" sz="1600" dirty="0"/>
                  <a:t>(unit: rad) </a:t>
                </a:r>
              </a:p>
              <a:p>
                <a:r>
                  <a:rPr lang="en-US" sz="1600" dirty="0"/>
                  <a:t>(The shortest duration between 2 maxima is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=3.1415</m:t>
                    </m:r>
                  </m:oMath>
                </a14:m>
                <a:r>
                  <a:rPr lang="en-US" sz="1600" dirty="0"/>
                  <a:t> s and x(t=0)=2.1213)</a:t>
                </a:r>
              </a:p>
              <a:p>
                <a:pPr marL="342900" indent="-342900">
                  <a:buAutoNum type="arabicParenR"/>
                </a:pPr>
                <a:endParaRPr lang="en-US" sz="1600" dirty="0"/>
              </a:p>
            </p:txBody>
          </p:sp>
        </mc:Choice>
        <mc:Fallback>
          <p:sp>
            <p:nvSpPr>
              <p:cNvPr id="36" name="TextBox 35"/>
              <p:cNvSpPr txBox="1">
                <a:spLocks noRot="1" noChangeAspect="1" noMove="1" noResize="1" noEditPoints="1" noAdjustHandles="1" noChangeArrowheads="1" noChangeShapeType="1" noTextEdit="1"/>
              </p:cNvSpPr>
              <p:nvPr/>
            </p:nvSpPr>
            <p:spPr>
              <a:xfrm flipH="1">
                <a:off x="219169" y="5549879"/>
                <a:ext cx="8964488" cy="1569660"/>
              </a:xfrm>
              <a:prstGeom prst="rect">
                <a:avLst/>
              </a:prstGeom>
              <a:blipFill>
                <a:blip r:embed="rId4"/>
                <a:stretch>
                  <a:fillRect l="-408" t="-1163"/>
                </a:stretch>
              </a:blipFill>
            </p:spPr>
            <p:txBody>
              <a:bodyPr/>
              <a:lstStyle/>
              <a:p>
                <a:r>
                  <a:rPr lang="en-US">
                    <a:noFill/>
                  </a:rPr>
                  <a:t> </a:t>
                </a:r>
              </a:p>
            </p:txBody>
          </p:sp>
        </mc:Fallback>
      </mc:AlternateContent>
    </p:spTree>
    <p:extLst>
      <p:ext uri="{BB962C8B-B14F-4D97-AF65-F5344CB8AC3E}">
        <p14:creationId xmlns:p14="http://schemas.microsoft.com/office/powerpoint/2010/main" val="356677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467544" y="829018"/>
            <a:ext cx="6441063" cy="3767108"/>
          </a:xfrm>
          <a:prstGeom prst="rect">
            <a:avLst/>
          </a:prstGeom>
        </p:spPr>
      </p:pic>
      <p:sp>
        <p:nvSpPr>
          <p:cNvPr id="2" name="Title 1"/>
          <p:cNvSpPr>
            <a:spLocks noGrp="1"/>
          </p:cNvSpPr>
          <p:nvPr>
            <p:ph type="title"/>
          </p:nvPr>
        </p:nvSpPr>
        <p:spPr>
          <a:xfrm>
            <a:off x="295138" y="76071"/>
            <a:ext cx="8229600" cy="1143000"/>
          </a:xfrm>
        </p:spPr>
        <p:txBody>
          <a:bodyPr/>
          <a:lstStyle/>
          <a:p>
            <a:r>
              <a:rPr lang="en-US" sz="2000" dirty="0"/>
              <a:t> Graph of displacement x versus time t in a SHM: Solution</a:t>
            </a:r>
          </a:p>
        </p:txBody>
      </p:sp>
      <p:sp>
        <p:nvSpPr>
          <p:cNvPr id="4" name="Slide Number Placeholder 3"/>
          <p:cNvSpPr>
            <a:spLocks noGrp="1"/>
          </p:cNvSpPr>
          <p:nvPr>
            <p:ph type="sldNum" sz="quarter" idx="4294967295"/>
          </p:nvPr>
        </p:nvSpPr>
        <p:spPr/>
        <p:txBody>
          <a:bodyPr/>
          <a:lstStyle/>
          <a:p>
            <a:pPr>
              <a:defRPr/>
            </a:pPr>
            <a:fld id="{3C76BCED-983B-4975-B93D-90282543D9E3}" type="slidenum">
              <a:rPr lang="en-US" altLang="zh-CN" smtClean="0"/>
              <a:pPr>
                <a:defRPr/>
              </a:pPr>
              <a:t>33</a:t>
            </a:fld>
            <a:endParaRPr lang="en-US" altLang="zh-CN"/>
          </a:p>
        </p:txBody>
      </p:sp>
      <p:sp>
        <p:nvSpPr>
          <p:cNvPr id="23" name="TextBox 22"/>
          <p:cNvSpPr txBox="1"/>
          <p:nvPr/>
        </p:nvSpPr>
        <p:spPr>
          <a:xfrm>
            <a:off x="6084103" y="281247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36" name="TextBox 35"/>
              <p:cNvSpPr txBox="1"/>
              <p:nvPr/>
            </p:nvSpPr>
            <p:spPr>
              <a:xfrm flipH="1">
                <a:off x="179512" y="4827989"/>
                <a:ext cx="8964488" cy="1426673"/>
              </a:xfrm>
              <a:prstGeom prst="rect">
                <a:avLst/>
              </a:prstGeom>
              <a:noFill/>
            </p:spPr>
            <p:txBody>
              <a:bodyPr wrap="square" rtlCol="0">
                <a:spAutoFit/>
              </a:bodyPr>
              <a:lstStyle/>
              <a:p>
                <a:r>
                  <a:rPr lang="en-US" sz="1600" dirty="0"/>
                  <a:t>Considering the displacement x unit is “cm” and the time unit is the second “s”, gives the value of</a:t>
                </a:r>
              </a:p>
              <a:p>
                <a:r>
                  <a:rPr lang="en-US" sz="1600" dirty="0"/>
                  <a:t>1) The amplitude is A = 3 cm</a:t>
                </a:r>
              </a:p>
              <a:p>
                <a:r>
                  <a:rPr lang="en-US" sz="1600" dirty="0"/>
                  <a:t>2) The angular frequency </a:t>
                </a:r>
                <a14:m>
                  <m:oMath xmlns:m="http://schemas.openxmlformats.org/officeDocument/2006/math">
                    <m:r>
                      <a:rPr lang="en-US" sz="1600" i="1" smtClean="0">
                        <a:latin typeface="Cambria Math" panose="02040503050406030204" pitchFamily="18" charset="0"/>
                        <a:ea typeface="Cambria Math" panose="02040503050406030204" pitchFamily="18" charset="0"/>
                      </a:rPr>
                      <m:t>𝜔</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𝑇</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𝜋</m:t>
                        </m:r>
                      </m:den>
                    </m:f>
                    <m:r>
                      <a:rPr lang="en-US" sz="1600" b="0" i="1" smtClean="0">
                        <a:latin typeface="Cambria Math" panose="02040503050406030204" pitchFamily="18" charset="0"/>
                        <a:ea typeface="Cambria Math" panose="02040503050406030204" pitchFamily="18" charset="0"/>
                      </a:rPr>
                      <m:t>=2 </m:t>
                    </m:r>
                    <m:r>
                      <a:rPr lang="en-US" sz="1600" b="0" i="1" smtClean="0">
                        <a:latin typeface="Cambria Math" panose="02040503050406030204" pitchFamily="18" charset="0"/>
                        <a:ea typeface="Cambria Math" panose="02040503050406030204" pitchFamily="18" charset="0"/>
                      </a:rPr>
                      <m:t>𝑟𝑎𝑑</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oMath>
                </a14:m>
                <a:endParaRPr lang="en-US" sz="1600" dirty="0">
                  <a:ea typeface="Cambria Math" panose="02040503050406030204" pitchFamily="18" charset="0"/>
                </a:endParaRPr>
              </a:p>
              <a:p>
                <a:r>
                  <a:rPr lang="en-US" sz="1600" dirty="0"/>
                  <a:t>3) </a:t>
                </a:r>
                <a14:m>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𝐴</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=2.1213</m:t>
                        </m:r>
                      </m:e>
                    </m:func>
                  </m:oMath>
                </a14:m>
                <a:r>
                  <a:rPr lang="en-US" sz="1600" dirty="0"/>
                  <a:t> cm</a:t>
                </a:r>
              </a:p>
              <a:p>
                <a:pPr marL="342900" indent="-342900">
                  <a:buAutoNum type="arabicParenR"/>
                </a:pPr>
                <a:endParaRPr lang="en-US" sz="1600" dirty="0"/>
              </a:p>
            </p:txBody>
          </p:sp>
        </mc:Choice>
        <mc:Fallback>
          <p:sp>
            <p:nvSpPr>
              <p:cNvPr id="36" name="TextBox 35"/>
              <p:cNvSpPr txBox="1">
                <a:spLocks noRot="1" noChangeAspect="1" noMove="1" noResize="1" noEditPoints="1" noAdjustHandles="1" noChangeArrowheads="1" noChangeShapeType="1" noTextEdit="1"/>
              </p:cNvSpPr>
              <p:nvPr/>
            </p:nvSpPr>
            <p:spPr>
              <a:xfrm flipH="1">
                <a:off x="179512" y="4827989"/>
                <a:ext cx="8964488" cy="1426673"/>
              </a:xfrm>
              <a:prstGeom prst="rect">
                <a:avLst/>
              </a:prstGeom>
              <a:blipFill>
                <a:blip r:embed="rId4"/>
                <a:stretch>
                  <a:fillRect l="-340" t="-1282"/>
                </a:stretch>
              </a:blipFill>
            </p:spPr>
            <p:txBody>
              <a:bodyPr/>
              <a:lstStyle/>
              <a:p>
                <a:r>
                  <a:rPr lang="en-US">
                    <a:noFill/>
                  </a:rPr>
                  <a:t> </a:t>
                </a:r>
              </a:p>
            </p:txBody>
          </p:sp>
        </mc:Fallback>
      </mc:AlternateContent>
      <p:sp>
        <p:nvSpPr>
          <p:cNvPr id="3" name="Oval 2"/>
          <p:cNvSpPr/>
          <p:nvPr/>
        </p:nvSpPr>
        <p:spPr bwMode="auto">
          <a:xfrm>
            <a:off x="683568" y="829018"/>
            <a:ext cx="576064" cy="285163"/>
          </a:xfrm>
          <a:prstGeom prst="ellipse">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Right Arrow 4"/>
          <p:cNvSpPr/>
          <p:nvPr/>
        </p:nvSpPr>
        <p:spPr bwMode="auto">
          <a:xfrm>
            <a:off x="1259632" y="6218036"/>
            <a:ext cx="216024" cy="23812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6" name="TextBox 5"/>
              <p:cNvSpPr txBox="1"/>
              <p:nvPr/>
            </p:nvSpPr>
            <p:spPr>
              <a:xfrm flipH="1">
                <a:off x="783453" y="5979756"/>
                <a:ext cx="8037018"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𝑎𝑟𝑐𝑐𝑜𝑠</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num>
                            <m:den>
                              <m:r>
                                <a:rPr lang="en-US" b="0" i="1" smtClean="0">
                                  <a:latin typeface="Cambria Math" panose="02040503050406030204" pitchFamily="18" charset="0"/>
                                  <a:ea typeface="Cambria Math" panose="02040503050406030204" pitchFamily="18" charset="0"/>
                                </a:rPr>
                                <m:t>𝐴</m:t>
                              </m:r>
                            </m:den>
                          </m:f>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𝑎𝑟𝑐𝑐𝑜𝑠</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2.1213</m:t>
                              </m:r>
                            </m:num>
                            <m:den>
                              <m:r>
                                <a:rPr lang="en-US" b="0" i="1" smtClean="0">
                                  <a:latin typeface="Cambria Math" panose="02040503050406030204" pitchFamily="18" charset="0"/>
                                  <a:ea typeface="Cambria Math" panose="02040503050406030204" pitchFamily="18" charset="0"/>
                                </a:rPr>
                                <m:t>3</m:t>
                              </m:r>
                            </m:den>
                          </m:f>
                        </m:e>
                      </m:d>
                      <m:r>
                        <a:rPr lang="en-US" b="0" i="1" smtClean="0">
                          <a:latin typeface="Cambria Math" panose="02040503050406030204" pitchFamily="18" charset="0"/>
                          <a:ea typeface="Cambria Math" panose="02040503050406030204" pitchFamily="18" charset="0"/>
                        </a:rPr>
                        <m:t>=0.7854 </m:t>
                      </m:r>
                      <m:r>
                        <a:rPr lang="en-US" b="0" i="1" smtClean="0">
                          <a:latin typeface="Cambria Math" panose="02040503050406030204" pitchFamily="18" charset="0"/>
                          <a:ea typeface="Cambria Math" panose="02040503050406030204" pitchFamily="18" charset="0"/>
                        </a:rPr>
                        <m:t>𝑟𝑎𝑑</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𝑟𝑎𝑑</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783453" y="5979756"/>
                <a:ext cx="8037018" cy="714683"/>
              </a:xfrm>
              <a:prstGeom prst="rect">
                <a:avLst/>
              </a:prstGeom>
              <a:blipFill>
                <a:blip r:embed="rId5"/>
                <a:stretch>
                  <a:fillRect/>
                </a:stretch>
              </a:blipFill>
            </p:spPr>
            <p:txBody>
              <a:bodyPr/>
              <a:lstStyle/>
              <a:p>
                <a:r>
                  <a:rPr lang="en-US">
                    <a:noFill/>
                  </a:rPr>
                  <a:t> </a:t>
                </a:r>
              </a:p>
            </p:txBody>
          </p:sp>
        </mc:Fallback>
      </mc:AlternateContent>
      <p:cxnSp>
        <p:nvCxnSpPr>
          <p:cNvPr id="8" name="Straight Arrow Connector 7"/>
          <p:cNvCxnSpPr/>
          <p:nvPr/>
        </p:nvCxnSpPr>
        <p:spPr bwMode="auto">
          <a:xfrm>
            <a:off x="2555776" y="1412776"/>
            <a:ext cx="1854162" cy="0"/>
          </a:xfrm>
          <a:prstGeom prst="straightConnector1">
            <a:avLst/>
          </a:prstGeom>
          <a:solidFill>
            <a:schemeClr val="accent1"/>
          </a:solidFill>
          <a:ln w="9525" cap="flat" cmpd="sng" algn="ctr">
            <a:solidFill>
              <a:schemeClr val="bg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a:off x="2731121" y="1109270"/>
                <a:ext cx="1352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2"/>
                          </a:solidFill>
                          <a:latin typeface="Cambria Math" panose="02040503050406030204" pitchFamily="18" charset="0"/>
                          <a:ea typeface="Cambria Math" panose="02040503050406030204" pitchFamily="18" charset="0"/>
                        </a:rPr>
                        <m:t>𝜋</m:t>
                      </m:r>
                      <m:r>
                        <a:rPr lang="en-US" b="0" i="1" smtClean="0">
                          <a:solidFill>
                            <a:schemeClr val="bg2"/>
                          </a:solidFill>
                          <a:latin typeface="Cambria Math" panose="02040503050406030204" pitchFamily="18" charset="0"/>
                          <a:ea typeface="Cambria Math" panose="02040503050406030204" pitchFamily="18" charset="0"/>
                        </a:rPr>
                        <m:t>=3.1415 </m:t>
                      </m:r>
                      <m:r>
                        <a:rPr lang="en-US" b="0" i="1" smtClean="0">
                          <a:solidFill>
                            <a:schemeClr val="bg2"/>
                          </a:solidFill>
                          <a:latin typeface="Cambria Math" panose="02040503050406030204" pitchFamily="18" charset="0"/>
                          <a:ea typeface="Cambria Math" panose="02040503050406030204" pitchFamily="18" charset="0"/>
                        </a:rPr>
                        <m:t>𝑠</m:t>
                      </m:r>
                    </m:oMath>
                  </m:oMathPara>
                </a14:m>
                <a:endParaRPr lang="en-US" dirty="0">
                  <a:solidFill>
                    <a:schemeClr val="bg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731121" y="1109270"/>
                <a:ext cx="1352998" cy="276999"/>
              </a:xfrm>
              <a:prstGeom prst="rect">
                <a:avLst/>
              </a:prstGeom>
              <a:blipFill>
                <a:blip r:embed="rId7"/>
                <a:stretch>
                  <a:fillRect l="-1802" r="-1802" b="-8889"/>
                </a:stretch>
              </a:blipFill>
            </p:spPr>
            <p:txBody>
              <a:bodyPr/>
              <a:lstStyle/>
              <a:p>
                <a:r>
                  <a:rPr lang="en-US">
                    <a:noFill/>
                  </a:rPr>
                  <a:t> </a:t>
                </a:r>
              </a:p>
            </p:txBody>
          </p:sp>
        </mc:Fallback>
      </mc:AlternateContent>
      <p:sp>
        <p:nvSpPr>
          <p:cNvPr id="14" name="Oval 13"/>
          <p:cNvSpPr/>
          <p:nvPr/>
        </p:nvSpPr>
        <p:spPr bwMode="auto">
          <a:xfrm>
            <a:off x="771380" y="1386269"/>
            <a:ext cx="576064" cy="285163"/>
          </a:xfrm>
          <a:prstGeom prst="ellipse">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extLst>
      <p:ext uri="{BB962C8B-B14F-4D97-AF65-F5344CB8AC3E}">
        <p14:creationId xmlns:p14="http://schemas.microsoft.com/office/powerpoint/2010/main" val="110844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500"/>
                                        <p:tgtEl>
                                          <p:spTgt spid="3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stretch>
            <a:fillRect/>
          </a:stretch>
        </p:blipFill>
        <p:spPr>
          <a:xfrm>
            <a:off x="233799" y="681399"/>
            <a:ext cx="8849247" cy="4863442"/>
          </a:xfrm>
          <a:prstGeom prst="rect">
            <a:avLst/>
          </a:prstGeom>
        </p:spPr>
      </p:pic>
      <p:sp>
        <p:nvSpPr>
          <p:cNvPr id="2" name="Title 1"/>
          <p:cNvSpPr>
            <a:spLocks noGrp="1"/>
          </p:cNvSpPr>
          <p:nvPr>
            <p:ph type="title"/>
          </p:nvPr>
        </p:nvSpPr>
        <p:spPr>
          <a:xfrm>
            <a:off x="251520" y="-171400"/>
            <a:ext cx="8229600" cy="1143000"/>
          </a:xfrm>
        </p:spPr>
        <p:txBody>
          <a:bodyPr/>
          <a:lstStyle/>
          <a:p>
            <a:r>
              <a:rPr lang="en-US" sz="2000" dirty="0"/>
              <a:t> Graph of displacement x versus time t in a SHM</a:t>
            </a:r>
          </a:p>
        </p:txBody>
      </p:sp>
      <p:sp>
        <p:nvSpPr>
          <p:cNvPr id="4" name="Slide Number Placeholder 3"/>
          <p:cNvSpPr>
            <a:spLocks noGrp="1"/>
          </p:cNvSpPr>
          <p:nvPr>
            <p:ph type="sldNum" sz="quarter" idx="4294967295"/>
          </p:nvPr>
        </p:nvSpPr>
        <p:spPr/>
        <p:txBody>
          <a:bodyPr/>
          <a:lstStyle/>
          <a:p>
            <a:pPr>
              <a:defRPr/>
            </a:pPr>
            <a:fld id="{3C76BCED-983B-4975-B93D-90282543D9E3}" type="slidenum">
              <a:rPr lang="en-US" altLang="zh-CN" smtClean="0"/>
              <a:pPr>
                <a:defRPr/>
              </a:pPr>
              <a:t>34</a:t>
            </a:fld>
            <a:endParaRPr lang="en-US" altLang="zh-CN"/>
          </a:p>
        </p:txBody>
      </p:sp>
      <p:cxnSp>
        <p:nvCxnSpPr>
          <p:cNvPr id="10" name="Straight Arrow Connector 9"/>
          <p:cNvCxnSpPr/>
          <p:nvPr/>
        </p:nvCxnSpPr>
        <p:spPr bwMode="auto">
          <a:xfrm>
            <a:off x="3275856" y="1991782"/>
            <a:ext cx="2211353" cy="1488"/>
          </a:xfrm>
          <a:prstGeom prst="straightConnector1">
            <a:avLst/>
          </a:prstGeom>
          <a:solidFill>
            <a:schemeClr val="accent1"/>
          </a:solidFill>
          <a:ln w="9525" cap="flat" cmpd="sng" algn="ctr">
            <a:solidFill>
              <a:schemeClr val="bg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203848" y="686437"/>
            <a:ext cx="0" cy="2958587"/>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5508104" y="686437"/>
            <a:ext cx="0" cy="2958587"/>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flipH="1">
            <a:off x="2186336" y="1023957"/>
            <a:ext cx="1807" cy="3969568"/>
          </a:xfrm>
          <a:prstGeom prst="straightConnector1">
            <a:avLst/>
          </a:prstGeom>
          <a:solidFill>
            <a:schemeClr val="accent1"/>
          </a:solidFill>
          <a:ln w="9525" cap="flat" cmpd="sng" algn="ctr">
            <a:solidFill>
              <a:schemeClr val="bg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1781179" y="2639409"/>
            <a:ext cx="450764" cy="369332"/>
          </a:xfrm>
          <a:prstGeom prst="rect">
            <a:avLst/>
          </a:prstGeom>
          <a:noFill/>
        </p:spPr>
        <p:txBody>
          <a:bodyPr wrap="none" rtlCol="0">
            <a:spAutoFit/>
          </a:bodyPr>
          <a:lstStyle/>
          <a:p>
            <a:r>
              <a:rPr lang="en-US" dirty="0">
                <a:solidFill>
                  <a:schemeClr val="bg2"/>
                </a:solidFill>
              </a:rPr>
              <a:t>2A</a:t>
            </a:r>
          </a:p>
        </p:txBody>
      </p:sp>
      <p:sp>
        <p:nvSpPr>
          <p:cNvPr id="23" name="TextBox 22"/>
          <p:cNvSpPr txBox="1"/>
          <p:nvPr/>
        </p:nvSpPr>
        <p:spPr>
          <a:xfrm>
            <a:off x="6207224" y="281247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24" name="TextBox 23"/>
              <p:cNvSpPr txBox="1"/>
              <p:nvPr/>
            </p:nvSpPr>
            <p:spPr>
              <a:xfrm>
                <a:off x="3747777" y="2171610"/>
                <a:ext cx="1206164"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𝑇</m:t>
                      </m:r>
                      <m:r>
                        <a:rPr lang="en-US" b="0" i="1" smtClean="0">
                          <a:solidFill>
                            <a:schemeClr val="bg2"/>
                          </a:solidFill>
                          <a:latin typeface="Cambria Math" panose="02040503050406030204" pitchFamily="18" charset="0"/>
                        </a:rPr>
                        <m:t>=</m:t>
                      </m:r>
                      <m:f>
                        <m:fPr>
                          <m:ctrlPr>
                            <a:rPr lang="en-US" b="0" i="1" smtClean="0">
                              <a:solidFill>
                                <a:schemeClr val="bg2"/>
                              </a:solidFill>
                              <a:latin typeface="Cambria Math" panose="02040503050406030204" pitchFamily="18" charset="0"/>
                            </a:rPr>
                          </m:ctrlPr>
                        </m:fPr>
                        <m:num>
                          <m:r>
                            <a:rPr lang="en-US" b="0" i="1" smtClean="0">
                              <a:solidFill>
                                <a:schemeClr val="bg2"/>
                              </a:solidFill>
                              <a:latin typeface="Cambria Math" panose="02040503050406030204" pitchFamily="18" charset="0"/>
                            </a:rPr>
                            <m:t>1</m:t>
                          </m:r>
                        </m:num>
                        <m:den>
                          <m:r>
                            <a:rPr lang="en-US" b="0" i="1" smtClean="0">
                              <a:solidFill>
                                <a:schemeClr val="bg2"/>
                              </a:solidFill>
                              <a:latin typeface="Cambria Math" panose="02040503050406030204" pitchFamily="18" charset="0"/>
                            </a:rPr>
                            <m:t>𝑓</m:t>
                          </m:r>
                        </m:den>
                      </m:f>
                      <m:r>
                        <a:rPr lang="en-US" b="0" i="1" smtClean="0">
                          <a:solidFill>
                            <a:schemeClr val="bg2"/>
                          </a:solidFill>
                          <a:latin typeface="Cambria Math" panose="02040503050406030204" pitchFamily="18" charset="0"/>
                        </a:rPr>
                        <m:t>=</m:t>
                      </m:r>
                      <m:f>
                        <m:fPr>
                          <m:ctrlPr>
                            <a:rPr lang="en-US" b="0" i="1" smtClean="0">
                              <a:solidFill>
                                <a:schemeClr val="bg2"/>
                              </a:solidFill>
                              <a:latin typeface="Cambria Math" panose="02040503050406030204" pitchFamily="18" charset="0"/>
                            </a:rPr>
                          </m:ctrlPr>
                        </m:fPr>
                        <m:num>
                          <m:r>
                            <a:rPr lang="en-US" b="0" i="1" smtClean="0">
                              <a:solidFill>
                                <a:schemeClr val="bg2"/>
                              </a:solidFill>
                              <a:latin typeface="Cambria Math" panose="02040503050406030204" pitchFamily="18" charset="0"/>
                            </a:rPr>
                            <m:t>2</m:t>
                          </m:r>
                          <m:r>
                            <a:rPr lang="en-US" b="0" i="1" smtClean="0">
                              <a:solidFill>
                                <a:schemeClr val="bg2"/>
                              </a:solidFill>
                              <a:latin typeface="Cambria Math" panose="02040503050406030204" pitchFamily="18" charset="0"/>
                              <a:ea typeface="Cambria Math" panose="02040503050406030204" pitchFamily="18" charset="0"/>
                            </a:rPr>
                            <m:t>𝜋</m:t>
                          </m:r>
                        </m:num>
                        <m:den>
                          <m:r>
                            <a:rPr lang="en-US" b="0" i="1" smtClean="0">
                              <a:solidFill>
                                <a:schemeClr val="bg2"/>
                              </a:solidFill>
                              <a:latin typeface="Cambria Math" panose="02040503050406030204" pitchFamily="18" charset="0"/>
                              <a:ea typeface="Cambria Math" panose="02040503050406030204" pitchFamily="18" charset="0"/>
                            </a:rPr>
                            <m:t>𝜔</m:t>
                          </m:r>
                        </m:den>
                      </m:f>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747777" y="2171610"/>
                <a:ext cx="1206164" cy="5690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94374" y="1268421"/>
                <a:ext cx="12500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𝐴</m:t>
                      </m:r>
                      <m:func>
                        <m:funcPr>
                          <m:ctrlPr>
                            <a:rPr lang="en-US" b="0" i="1" smtClean="0">
                              <a:solidFill>
                                <a:schemeClr val="bg2"/>
                              </a:solidFill>
                              <a:latin typeface="Cambria Math" panose="02040503050406030204" pitchFamily="18" charset="0"/>
                            </a:rPr>
                          </m:ctrlPr>
                        </m:funcPr>
                        <m:fName>
                          <m:r>
                            <m:rPr>
                              <m:sty m:val="p"/>
                            </m:rPr>
                            <a:rPr lang="en-US" b="0" i="0" smtClean="0">
                              <a:solidFill>
                                <a:schemeClr val="bg2"/>
                              </a:solidFill>
                              <a:latin typeface="Cambria Math" panose="02040503050406030204" pitchFamily="18" charset="0"/>
                            </a:rPr>
                            <m:t>cos</m:t>
                          </m:r>
                        </m:fName>
                        <m:e>
                          <m:r>
                            <a:rPr lang="en-US" b="0" i="1" smtClean="0">
                              <a:solidFill>
                                <a:schemeClr val="bg2"/>
                              </a:solidFill>
                              <a:latin typeface="Cambria Math" panose="02040503050406030204" pitchFamily="18" charset="0"/>
                              <a:ea typeface="Cambria Math" panose="02040503050406030204" pitchFamily="18" charset="0"/>
                            </a:rPr>
                            <m:t>𝜑</m:t>
                          </m:r>
                        </m:e>
                      </m:func>
                      <m:r>
                        <a:rPr lang="en-US" b="0" i="1" smtClean="0">
                          <a:solidFill>
                            <a:schemeClr val="bg2"/>
                          </a:solidFill>
                          <a:latin typeface="Cambria Math" panose="02040503050406030204" pitchFamily="18" charset="0"/>
                        </a:rPr>
                        <m:t> </m:t>
                      </m:r>
                    </m:oMath>
                  </m:oMathPara>
                </a14:m>
                <a:endParaRPr lang="en-US" dirty="0">
                  <a:solidFill>
                    <a:schemeClr val="bg2"/>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94374" y="1268421"/>
                <a:ext cx="1250086" cy="276999"/>
              </a:xfrm>
              <a:prstGeom prst="rect">
                <a:avLst/>
              </a:prstGeom>
              <a:blipFill>
                <a:blip r:embed="rId5"/>
                <a:stretch>
                  <a:fillRect l="-1951" b="-23913"/>
                </a:stretch>
              </a:blipFill>
            </p:spPr>
            <p:txBody>
              <a:bodyPr/>
              <a:lstStyle/>
              <a:p>
                <a:r>
                  <a:rPr lang="en-US">
                    <a:noFill/>
                  </a:rPr>
                  <a:t> </a:t>
                </a:r>
              </a:p>
            </p:txBody>
          </p:sp>
        </mc:Fallback>
      </mc:AlternateContent>
      <p:cxnSp>
        <p:nvCxnSpPr>
          <p:cNvPr id="30" name="Straight Connector 29"/>
          <p:cNvCxnSpPr/>
          <p:nvPr/>
        </p:nvCxnSpPr>
        <p:spPr bwMode="auto">
          <a:xfrm>
            <a:off x="1224136" y="1545420"/>
            <a:ext cx="8100392"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3" name="TextBox 32"/>
              <p:cNvSpPr txBox="1"/>
              <p:nvPr/>
            </p:nvSpPr>
            <p:spPr>
              <a:xfrm flipH="1">
                <a:off x="948550" y="5801251"/>
                <a:ext cx="7871922" cy="369332"/>
              </a:xfrm>
              <a:prstGeom prst="rect">
                <a:avLst/>
              </a:prstGeom>
              <a:noFill/>
            </p:spPr>
            <p:txBody>
              <a:bodyPr wrap="square" rtlCol="0">
                <a:spAutoFit/>
              </a:bodyPr>
              <a:lstStyle/>
              <a:p>
                <a:r>
                  <a:rPr lang="en-US" dirty="0"/>
                  <a:t>Here, the function computed is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/4)</m:t>
                        </m:r>
                      </m:e>
                    </m:func>
                  </m:oMath>
                </a14:m>
                <a:r>
                  <a:rPr lang="en-US" dirty="0"/>
                  <a:t> </a:t>
                </a:r>
              </a:p>
            </p:txBody>
          </p:sp>
        </mc:Choice>
        <mc:Fallback xmlns="">
          <p:sp>
            <p:nvSpPr>
              <p:cNvPr id="33" name="TextBox 32"/>
              <p:cNvSpPr txBox="1">
                <a:spLocks noRot="1" noChangeAspect="1" noMove="1" noResize="1" noEditPoints="1" noAdjustHandles="1" noChangeArrowheads="1" noChangeShapeType="1" noTextEdit="1"/>
              </p:cNvSpPr>
              <p:nvPr/>
            </p:nvSpPr>
            <p:spPr>
              <a:xfrm flipH="1">
                <a:off x="948550" y="5801251"/>
                <a:ext cx="7871922" cy="369332"/>
              </a:xfrm>
              <a:prstGeom prst="rect">
                <a:avLst/>
              </a:prstGeom>
              <a:blipFill>
                <a:blip r:embed="rId6"/>
                <a:stretch>
                  <a:fillRect l="-697"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33799" y="783771"/>
                <a:ext cx="6376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𝐴</m:t>
                      </m:r>
                    </m:oMath>
                  </m:oMathPara>
                </a14:m>
                <a:endParaRPr lang="en-US" dirty="0">
                  <a:solidFill>
                    <a:schemeClr val="bg2"/>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3799" y="783771"/>
                <a:ext cx="637610" cy="276999"/>
              </a:xfrm>
              <a:prstGeom prst="rect">
                <a:avLst/>
              </a:prstGeom>
              <a:blipFill>
                <a:blip r:embed="rId7"/>
                <a:stretch>
                  <a:fillRect l="-4762" r="-7619" b="-6667"/>
                </a:stretch>
              </a:blipFill>
            </p:spPr>
            <p:txBody>
              <a:bodyPr/>
              <a:lstStyle/>
              <a:p>
                <a:r>
                  <a:rPr lang="en-US">
                    <a:noFill/>
                  </a:rPr>
                  <a:t> </a:t>
                </a:r>
              </a:p>
            </p:txBody>
          </p:sp>
        </mc:Fallback>
      </mc:AlternateContent>
      <p:sp>
        <p:nvSpPr>
          <p:cNvPr id="7" name="Oval 6"/>
          <p:cNvSpPr/>
          <p:nvPr/>
        </p:nvSpPr>
        <p:spPr bwMode="auto">
          <a:xfrm>
            <a:off x="857340" y="783771"/>
            <a:ext cx="352727" cy="27699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extLst>
      <p:ext uri="{BB962C8B-B14F-4D97-AF65-F5344CB8AC3E}">
        <p14:creationId xmlns:p14="http://schemas.microsoft.com/office/powerpoint/2010/main" val="1058964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8229600" cy="1143000"/>
          </a:xfrm>
        </p:spPr>
        <p:txBody>
          <a:bodyPr/>
          <a:lstStyle/>
          <a:p>
            <a:r>
              <a:rPr lang="en-GB" dirty="0"/>
              <a:t>SHM with non-zero initial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35</a:t>
            </a:fld>
            <a:endParaRPr lang="en-US" altLang="zh-CN"/>
          </a:p>
        </p:txBody>
      </p:sp>
      <p:pic>
        <p:nvPicPr>
          <p:cNvPr id="6" name="Picture 5"/>
          <p:cNvPicPr>
            <a:picLocks noChangeAspect="1"/>
          </p:cNvPicPr>
          <p:nvPr/>
        </p:nvPicPr>
        <p:blipFill>
          <a:blip r:embed="rId2"/>
          <a:stretch>
            <a:fillRect/>
          </a:stretch>
        </p:blipFill>
        <p:spPr>
          <a:xfrm>
            <a:off x="2364904" y="1621307"/>
            <a:ext cx="2664296" cy="144765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flipH="1">
                <a:off x="779490" y="1269791"/>
                <a:ext cx="5664717" cy="369332"/>
              </a:xfrm>
              <a:prstGeom prst="rect">
                <a:avLst/>
              </a:prstGeom>
              <a:noFill/>
            </p:spPr>
            <p:txBody>
              <a:bodyPr wrap="square" rtlCol="0">
                <a:spAutoFit/>
              </a:bodyPr>
              <a:lstStyle/>
              <a:p>
                <a:r>
                  <a:rPr lang="en-GB" dirty="0"/>
                  <a:t>What if the glider has a initial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=0)≠0</m:t>
                    </m:r>
                  </m:oMath>
                </a14:m>
                <a:r>
                  <a:rPr lang="en-GB" dirty="0"/>
                  <a:t> ?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flipH="1">
                <a:off x="779490" y="1269791"/>
                <a:ext cx="5664717" cy="369332"/>
              </a:xfrm>
              <a:prstGeom prst="rect">
                <a:avLst/>
              </a:prstGeom>
              <a:blipFill>
                <a:blip r:embed="rId3"/>
                <a:stretch>
                  <a:fillRect l="-96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99492" y="4401758"/>
                <a:ext cx="712879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0</m:t>
                          </m:r>
                        </m:sub>
                      </m:sSub>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𝜙</m:t>
                              </m:r>
                            </m:e>
                          </m:d>
                        </m:e>
                      </m:func>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199492" y="4401758"/>
                <a:ext cx="7128792" cy="430887"/>
              </a:xfrm>
              <a:prstGeom prst="rect">
                <a:avLst/>
              </a:prstGeom>
              <a:blipFill>
                <a:blip r:embed="rId4"/>
                <a:stretch>
                  <a:fillRect/>
                </a:stretch>
              </a:blipFill>
            </p:spPr>
            <p:txBody>
              <a:bodyPr/>
              <a:lstStyle/>
              <a:p>
                <a:r>
                  <a:rPr lang="en-US">
                    <a:noFill/>
                  </a:rPr>
                  <a:t> </a:t>
                </a:r>
              </a:p>
            </p:txBody>
          </p:sp>
        </mc:Fallback>
      </mc:AlternateContent>
      <p:sp>
        <p:nvSpPr>
          <p:cNvPr id="9" name="Right Arrow 8"/>
          <p:cNvSpPr/>
          <p:nvPr/>
        </p:nvSpPr>
        <p:spPr>
          <a:xfrm>
            <a:off x="4283968" y="3481768"/>
            <a:ext cx="1008112" cy="492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5295975" y="3546911"/>
                <a:ext cx="34451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𝑥</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𝐴</m:t>
                      </m:r>
                      <m:func>
                        <m:funcPr>
                          <m:ctrlPr>
                            <a:rPr lang="en-GB" sz="2400" b="0" i="1" smtClean="0">
                              <a:latin typeface="Cambria Math" panose="02040503050406030204" pitchFamily="18" charset="0"/>
                              <a:ea typeface="Cambria Math" panose="02040503050406030204" pitchFamily="18" charset="0"/>
                            </a:rPr>
                          </m:ctrlPr>
                        </m:funcPr>
                        <m:fName>
                          <m:r>
                            <m:rPr>
                              <m:sty m:val="p"/>
                            </m:rPr>
                            <a:rPr lang="en-GB" sz="2400" b="0" i="0" smtClean="0">
                              <a:latin typeface="Cambria Math" panose="02040503050406030204" pitchFamily="18" charset="0"/>
                              <a:ea typeface="Cambria Math" panose="02040503050406030204" pitchFamily="18" charset="0"/>
                            </a:rPr>
                            <m:t>sin</m:t>
                          </m:r>
                        </m:fName>
                        <m:e>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𝑡</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𝜙</m:t>
                          </m:r>
                          <m:r>
                            <a:rPr lang="en-GB" sz="2400" b="0" i="1" smtClean="0">
                              <a:latin typeface="Cambria Math" panose="02040503050406030204" pitchFamily="18" charset="0"/>
                              <a:ea typeface="Cambria Math" panose="02040503050406030204" pitchFamily="18" charset="0"/>
                            </a:rPr>
                            <m:t>)</m:t>
                          </m:r>
                        </m:e>
                      </m:func>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5295975" y="3546911"/>
                <a:ext cx="3445174" cy="369332"/>
              </a:xfrm>
              <a:prstGeom prst="rect">
                <a:avLst/>
              </a:prstGeom>
              <a:blipFill>
                <a:blip r:embed="rId5"/>
                <a:stretch>
                  <a:fillRect l="-708" r="-2478"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7544" y="4969534"/>
                <a:ext cx="4189095"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𝑥</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r>
                            <a:rPr lang="en-GB" sz="2400" b="0" i="1" smtClean="0">
                              <a:latin typeface="Cambria Math" panose="02040503050406030204" pitchFamily="18" charset="0"/>
                            </a:rPr>
                            <m:t>=0</m:t>
                          </m:r>
                        </m:e>
                      </m:d>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r>
                            <a:rPr lang="en-GB" sz="2400" b="0" i="1" smtClean="0">
                              <a:latin typeface="Cambria Math" panose="02040503050406030204" pitchFamily="18" charset="0"/>
                            </a:rPr>
                            <m:t>𝑥</m:t>
                          </m:r>
                        </m:sub>
                      </m:sSub>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𝐴</m:t>
                      </m:r>
                      <m:func>
                        <m:funcPr>
                          <m:ctrlPr>
                            <a:rPr lang="en-GB" sz="2400" b="0" i="1" smtClean="0">
                              <a:latin typeface="Cambria Math" panose="02040503050406030204" pitchFamily="18" charset="0"/>
                              <a:ea typeface="Cambria Math" panose="02040503050406030204" pitchFamily="18" charset="0"/>
                            </a:rPr>
                          </m:ctrlPr>
                        </m:funcPr>
                        <m:fName>
                          <m:r>
                            <m:rPr>
                              <m:sty m:val="p"/>
                            </m:rPr>
                            <a:rPr lang="en-GB" sz="2400" b="0" i="0" smtClean="0">
                              <a:latin typeface="Cambria Math" panose="02040503050406030204" pitchFamily="18" charset="0"/>
                              <a:ea typeface="Cambria Math" panose="02040503050406030204" pitchFamily="18" charset="0"/>
                            </a:rPr>
                            <m:t>sin</m:t>
                          </m:r>
                        </m:fName>
                        <m:e>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𝜙</m:t>
                          </m:r>
                          <m:r>
                            <a:rPr lang="en-GB" sz="2400" b="0" i="1" smtClean="0">
                              <a:latin typeface="Cambria Math" panose="02040503050406030204" pitchFamily="18" charset="0"/>
                              <a:ea typeface="Cambria Math" panose="02040503050406030204" pitchFamily="18" charset="0"/>
                            </a:rPr>
                            <m:t>)</m:t>
                          </m:r>
                        </m:e>
                      </m:func>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544" y="4969534"/>
                <a:ext cx="4189095" cy="385555"/>
              </a:xfrm>
              <a:prstGeom prst="rect">
                <a:avLst/>
              </a:prstGeom>
              <a:blipFill>
                <a:blip r:embed="rId6"/>
                <a:stretch>
                  <a:fillRect l="-582" r="-2038" b="-31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332656" y="3402808"/>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332656" y="3402808"/>
                <a:ext cx="7128792" cy="492443"/>
              </a:xfrm>
              <a:prstGeom prst="rect">
                <a:avLst/>
              </a:prstGeom>
              <a:blipFill>
                <a:blip r:embed="rId7"/>
                <a:stretch>
                  <a:fillRect/>
                </a:stretch>
              </a:blipFill>
            </p:spPr>
            <p:txBody>
              <a:bodyPr/>
              <a:lstStyle/>
              <a:p>
                <a:r>
                  <a:rPr lang="en-US">
                    <a:noFill/>
                  </a:rPr>
                  <a:t> </a:t>
                </a:r>
              </a:p>
            </p:txBody>
          </p:sp>
        </mc:Fallback>
      </mc:AlternateContent>
      <p:sp>
        <p:nvSpPr>
          <p:cNvPr id="20" name="Right Arrow 19"/>
          <p:cNvSpPr/>
          <p:nvPr/>
        </p:nvSpPr>
        <p:spPr>
          <a:xfrm>
            <a:off x="4656639" y="4401758"/>
            <a:ext cx="995481" cy="567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5796136" y="4605360"/>
                <a:ext cx="1470403" cy="282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𝑐𝑜𝑠</m:t>
                          </m:r>
                        </m:e>
                        <m:sup>
                          <m:r>
                            <a:rPr lang="en-GB" b="0" i="1" smtClean="0">
                              <a:latin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796136" y="4605360"/>
                <a:ext cx="1470403" cy="282450"/>
              </a:xfrm>
              <a:prstGeom prst="rect">
                <a:avLst/>
              </a:prstGeom>
              <a:blipFill>
                <a:blip r:embed="rId8"/>
                <a:stretch>
                  <a:fillRect l="-1660" r="-4979"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796136" y="5021086"/>
                <a:ext cx="1959767" cy="303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𝑠𝑖𝑛</m:t>
                          </m:r>
                        </m:e>
                        <m:sup>
                          <m:r>
                            <a:rPr lang="en-GB" b="0" i="1" smtClean="0">
                              <a:latin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796136" y="5021086"/>
                <a:ext cx="1959767" cy="303416"/>
              </a:xfrm>
              <a:prstGeom prst="rect">
                <a:avLst/>
              </a:prstGeom>
              <a:blipFill>
                <a:blip r:embed="rId9"/>
                <a:stretch>
                  <a:fillRect l="-1246" r="-3427" b="-28571"/>
                </a:stretch>
              </a:blipFill>
            </p:spPr>
            <p:txBody>
              <a:bodyPr/>
              <a:lstStyle/>
              <a:p>
                <a:r>
                  <a:rPr lang="en-US">
                    <a:noFill/>
                  </a:rPr>
                  <a:t> </a:t>
                </a:r>
              </a:p>
            </p:txBody>
          </p:sp>
        </mc:Fallback>
      </mc:AlternateContent>
      <p:sp>
        <p:nvSpPr>
          <p:cNvPr id="24" name="Right Arrow 23"/>
          <p:cNvSpPr/>
          <p:nvPr/>
        </p:nvSpPr>
        <p:spPr>
          <a:xfrm>
            <a:off x="2364904" y="5805264"/>
            <a:ext cx="766936" cy="432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3383224" y="5674955"/>
                <a:ext cx="4046236" cy="562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𝑥</m:t>
                              </m:r>
                            </m:sub>
                            <m:sup>
                              <m:r>
                                <a:rPr lang="en-GB" i="1">
                                  <a:latin typeface="Cambria Math" panose="02040503050406030204" pitchFamily="18" charset="0"/>
                                </a:rPr>
                                <m:t>2</m:t>
                              </m:r>
                            </m:sup>
                          </m:sSub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𝑐𝑜𝑠</m:t>
                              </m:r>
                            </m:e>
                            <m:sup>
                              <m:r>
                                <a:rPr lang="en-GB" i="1">
                                  <a:latin typeface="Cambria Math" panose="02040503050406030204" pitchFamily="18" charset="0"/>
                                </a:rPr>
                                <m:t>2</m:t>
                              </m:r>
                            </m:sup>
                          </m:sSup>
                          <m:r>
                            <a:rPr lang="en-GB" i="1">
                              <a:latin typeface="Cambria Math" panose="02040503050406030204" pitchFamily="18" charset="0"/>
                              <a:ea typeface="Cambria Math" panose="02040503050406030204" pitchFamily="18" charset="0"/>
                            </a:rPr>
                            <m:t>𝜙</m:t>
                          </m:r>
                          <m:r>
                            <m:rPr>
                              <m:nor/>
                            </m:rPr>
                            <a:rPr lang="en-US" dirty="0"/>
                            <m:t> </m:t>
                          </m:r>
                          <m:r>
                            <a:rPr lang="en-GB" b="0" i="1" dirty="0"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𝑠𝑖𝑛</m:t>
                              </m:r>
                            </m:e>
                            <m:sup>
                              <m:r>
                                <a:rPr lang="en-GB" i="1">
                                  <a:latin typeface="Cambria Math" panose="02040503050406030204" pitchFamily="18" charset="0"/>
                                </a:rPr>
                                <m:t>2</m:t>
                              </m:r>
                            </m:sup>
                          </m:sSup>
                          <m:r>
                            <a:rPr lang="en-GB" i="1">
                              <a:latin typeface="Cambria Math" panose="02040503050406030204" pitchFamily="18" charset="0"/>
                              <a:ea typeface="Cambria Math" panose="02040503050406030204" pitchFamily="18" charset="0"/>
                            </a:rPr>
                            <m:t>𝜙</m:t>
                          </m:r>
                          <m:r>
                            <m:rPr>
                              <m:nor/>
                            </m:rPr>
                            <a:rPr lang="en-US" dirty="0"/>
                            <m:t> </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383224" y="5674955"/>
                <a:ext cx="4046236" cy="562333"/>
              </a:xfrm>
              <a:prstGeom prst="rect">
                <a:avLst/>
              </a:prstGeom>
              <a:blipFill>
                <a:blip r:embed="rId10"/>
                <a:stretch>
                  <a:fillRect/>
                </a:stretch>
              </a:blipFill>
            </p:spPr>
            <p:txBody>
              <a:bodyPr/>
              <a:lstStyle/>
              <a:p>
                <a:r>
                  <a:rPr lang="en-US">
                    <a:noFill/>
                  </a:rPr>
                  <a:t> </a:t>
                </a:r>
              </a:p>
            </p:txBody>
          </p:sp>
        </mc:Fallback>
      </mc:AlternateContent>
      <p:cxnSp>
        <p:nvCxnSpPr>
          <p:cNvPr id="27" name="Straight Connector 26"/>
          <p:cNvCxnSpPr/>
          <p:nvPr/>
        </p:nvCxnSpPr>
        <p:spPr>
          <a:xfrm>
            <a:off x="4355976" y="2066670"/>
            <a:ext cx="0" cy="7871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283968" y="1776012"/>
                <a:ext cx="4077591"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𝑎𝑡</m:t>
                      </m:r>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=0, </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ea typeface="Cambria Math" panose="02040503050406030204" pitchFamily="18" charset="0"/>
                        </a:rPr>
                        <m:t>≠0</m:t>
                      </m:r>
                      <m:r>
                        <a:rPr lang="en-GB" b="0" i="0" smtClean="0">
                          <a:latin typeface="Cambria Math" panose="02040503050406030204" pitchFamily="18" charset="0"/>
                        </a:rPr>
                        <m:t> </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283968" y="1776012"/>
                <a:ext cx="4077591" cy="289182"/>
              </a:xfrm>
              <a:prstGeom prst="rect">
                <a:avLst/>
              </a:prstGeom>
              <a:blipFill>
                <a:blip r:embed="rId11"/>
                <a:stretch>
                  <a:fillRect l="-747" b="-12500"/>
                </a:stretch>
              </a:blipFill>
            </p:spPr>
            <p:txBody>
              <a:bodyPr/>
              <a:lstStyle/>
              <a:p>
                <a:r>
                  <a:rPr lang="en-US">
                    <a:noFill/>
                  </a:rPr>
                  <a:t> </a:t>
                </a:r>
              </a:p>
            </p:txBody>
          </p:sp>
        </mc:Fallback>
      </mc:AlternateContent>
    </p:spTree>
    <p:extLst>
      <p:ext uri="{BB962C8B-B14F-4D97-AF65-F5344CB8AC3E}">
        <p14:creationId xmlns:p14="http://schemas.microsoft.com/office/powerpoint/2010/main" val="37226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20" grpId="0" animBg="1"/>
      <p:bldP spid="22" grpId="0"/>
      <p:bldP spid="23" grpId="0"/>
      <p:bldP spid="24" grpId="0" animBg="1"/>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8229600" cy="1143000"/>
          </a:xfrm>
        </p:spPr>
        <p:txBody>
          <a:bodyPr/>
          <a:lstStyle/>
          <a:p>
            <a:r>
              <a:rPr lang="en-GB" dirty="0"/>
              <a:t>SHM with non-zero initial velocity </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flipH="1">
                <a:off x="779490" y="1269791"/>
                <a:ext cx="5664717" cy="369332"/>
              </a:xfrm>
              <a:prstGeom prst="rect">
                <a:avLst/>
              </a:prstGeom>
              <a:noFill/>
            </p:spPr>
            <p:txBody>
              <a:bodyPr wrap="square" rtlCol="0">
                <a:spAutoFit/>
              </a:bodyPr>
              <a:lstStyle/>
              <a:p>
                <a:r>
                  <a:rPr lang="en-GB" dirty="0"/>
                  <a:t>What if the glider has a initial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=0)≠0</m:t>
                    </m:r>
                  </m:oMath>
                </a14:m>
                <a:r>
                  <a:rPr lang="en-GB" dirty="0"/>
                  <a:t> ?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flipH="1">
                <a:off x="779490" y="1269791"/>
                <a:ext cx="5664717" cy="369332"/>
              </a:xfrm>
              <a:prstGeom prst="rect">
                <a:avLst/>
              </a:prstGeom>
              <a:blipFill>
                <a:blip r:embed="rId2"/>
                <a:stretch>
                  <a:fillRect l="-969" t="-8197" b="-24590"/>
                </a:stretch>
              </a:blipFill>
            </p:spPr>
            <p:txBody>
              <a:bodyPr/>
              <a:lstStyle/>
              <a:p>
                <a:r>
                  <a:rPr lang="en-US">
                    <a:noFill/>
                  </a:rPr>
                  <a:t> </a:t>
                </a:r>
              </a:p>
            </p:txBody>
          </p:sp>
        </mc:Fallback>
      </mc:AlternateContent>
      <p:sp>
        <p:nvSpPr>
          <p:cNvPr id="3" name="Right Arrow 2"/>
          <p:cNvSpPr/>
          <p:nvPr/>
        </p:nvSpPr>
        <p:spPr>
          <a:xfrm>
            <a:off x="1465621" y="5952803"/>
            <a:ext cx="864096" cy="4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3120069" y="5589359"/>
                <a:ext cx="3114314"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𝐴</m:t>
                      </m:r>
                      <m:r>
                        <a:rPr lang="en-GB" sz="2400" b="0" i="1" smtClean="0">
                          <a:latin typeface="Cambria Math" panose="02040503050406030204" pitchFamily="18" charset="0"/>
                        </a:rPr>
                        <m:t>=</m:t>
                      </m:r>
                      <m:rad>
                        <m:radPr>
                          <m:degHide m:val="on"/>
                          <m:ctrlPr>
                            <a:rPr lang="en-GB" sz="2400" b="0" i="1" smtClean="0">
                              <a:latin typeface="Cambria Math" panose="02040503050406030204" pitchFamily="18" charset="0"/>
                            </a:rPr>
                          </m:ctrlPr>
                        </m:radPr>
                        <m:deg/>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0</m:t>
                                  </m:r>
                                </m:sub>
                              </m:sSub>
                            </m:e>
                            <m:sup>
                              <m:r>
                                <a:rPr lang="en-GB" sz="2400" i="1">
                                  <a:latin typeface="Cambria Math" panose="02040503050406030204" pitchFamily="18" charset="0"/>
                                </a:rPr>
                                <m:t>2</m:t>
                              </m:r>
                            </m:sup>
                          </m:sSup>
                          <m:r>
                            <a:rPr lang="en-GB" sz="2400" i="1">
                              <a:latin typeface="Cambria Math" panose="02040503050406030204" pitchFamily="18" charset="0"/>
                            </a:rPr>
                            <m:t>+</m:t>
                          </m:r>
                          <m:f>
                            <m:fPr>
                              <m:ctrlPr>
                                <a:rPr lang="en-GB"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GB" sz="2400" i="1">
                                      <a:latin typeface="Cambria Math" panose="02040503050406030204" pitchFamily="18" charset="0"/>
                                    </a:rPr>
                                    <m:t>𝑣</m:t>
                                  </m:r>
                                </m:e>
                                <m:sub>
                                  <m:r>
                                    <a:rPr lang="en-GB" sz="2400" i="1">
                                      <a:latin typeface="Cambria Math" panose="02040503050406030204" pitchFamily="18" charset="0"/>
                                    </a:rPr>
                                    <m:t>0,</m:t>
                                  </m:r>
                                  <m:r>
                                    <a:rPr lang="en-GB" sz="2400" i="1">
                                      <a:latin typeface="Cambria Math" panose="02040503050406030204" pitchFamily="18" charset="0"/>
                                    </a:rPr>
                                    <m:t>𝑥</m:t>
                                  </m:r>
                                </m:sub>
                                <m:sup>
                                  <m:r>
                                    <a:rPr lang="en-GB" sz="2400" i="1">
                                      <a:latin typeface="Cambria Math" panose="02040503050406030204" pitchFamily="18" charset="0"/>
                                    </a:rPr>
                                    <m:t>2</m:t>
                                  </m:r>
                                </m:sup>
                              </m:sSubSup>
                            </m:num>
                            <m:den>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den>
                          </m:f>
                        </m:e>
                      </m:rad>
                      <m:r>
                        <a:rPr lang="en-GB" sz="2400" b="0" i="1" smtClean="0">
                          <a:latin typeface="Cambria Math" panose="02040503050406030204" pitchFamily="18" charset="0"/>
                        </a:rPr>
                        <m:t>&gt;</m:t>
                      </m:r>
                      <m:d>
                        <m:dPr>
                          <m:begChr m:val="|"/>
                          <m:endChr m:val="|"/>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0</m:t>
                              </m:r>
                            </m:sub>
                          </m:sSub>
                        </m:e>
                      </m:d>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120069" y="5589359"/>
                <a:ext cx="3114314" cy="1091196"/>
              </a:xfrm>
              <a:prstGeom prst="rect">
                <a:avLst/>
              </a:prstGeom>
              <a:blipFill>
                <a:blip r:embed="rId3"/>
                <a:stretch>
                  <a:fillRect/>
                </a:stretch>
              </a:blipFill>
            </p:spPr>
            <p:txBody>
              <a:bodyPr/>
              <a:lstStyle/>
              <a:p>
                <a:r>
                  <a:rPr lang="en-US">
                    <a:noFill/>
                  </a:rPr>
                  <a:t> </a:t>
                </a:r>
              </a:p>
            </p:txBody>
          </p:sp>
        </mc:Fallback>
      </mc:AlternateContent>
      <p:pic>
        <p:nvPicPr>
          <p:cNvPr id="26" name="Picture 25"/>
          <p:cNvPicPr>
            <a:picLocks noChangeAspect="1"/>
          </p:cNvPicPr>
          <p:nvPr/>
        </p:nvPicPr>
        <p:blipFill>
          <a:blip r:embed="rId4"/>
          <a:stretch>
            <a:fillRect/>
          </a:stretch>
        </p:blipFill>
        <p:spPr>
          <a:xfrm>
            <a:off x="2364904" y="1621307"/>
            <a:ext cx="2664296" cy="1447653"/>
          </a:xfrm>
          <a:prstGeom prst="rect">
            <a:avLst/>
          </a:prstGeom>
        </p:spPr>
      </p:pic>
      <p:cxnSp>
        <p:nvCxnSpPr>
          <p:cNvPr id="27" name="Straight Connector 26"/>
          <p:cNvCxnSpPr/>
          <p:nvPr/>
        </p:nvCxnSpPr>
        <p:spPr>
          <a:xfrm>
            <a:off x="4355976" y="2066670"/>
            <a:ext cx="0" cy="7871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283968" y="1776012"/>
                <a:ext cx="4077591"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𝑎𝑡</m:t>
                      </m:r>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=0, </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ea typeface="Cambria Math" panose="02040503050406030204" pitchFamily="18" charset="0"/>
                        </a:rPr>
                        <m:t>≠0</m:t>
                      </m:r>
                      <m:r>
                        <a:rPr lang="en-GB" b="0" i="0" smtClean="0">
                          <a:latin typeface="Cambria Math" panose="02040503050406030204" pitchFamily="18" charset="0"/>
                        </a:rPr>
                        <m:t> </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4283968" y="1776012"/>
                <a:ext cx="4077591" cy="289182"/>
              </a:xfrm>
              <a:prstGeom prst="rect">
                <a:avLst/>
              </a:prstGeom>
              <a:blipFill>
                <a:blip r:embed="rId5"/>
                <a:stretch>
                  <a:fillRect l="-74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11561" y="3284984"/>
                <a:ext cx="8352928" cy="658514"/>
              </a:xfrm>
              <a:prstGeom prst="rect">
                <a:avLst/>
              </a:prstGeom>
              <a:noFill/>
            </p:spPr>
            <p:txBody>
              <a:bodyPr wrap="square" rtlCol="0">
                <a:spAutoFit/>
              </a:bodyPr>
              <a:lstStyle/>
              <a:p>
                <a:r>
                  <a:rPr lang="en-GB" dirty="0"/>
                  <a:t>If at the initial time, we release the glider with a non-zero initial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 </m:t>
                    </m:r>
                  </m:oMath>
                </a14:m>
                <a:r>
                  <a:rPr lang="en-GB" dirty="0"/>
                  <a:t> at initial displacement from equilibrium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 </m:t>
                    </m:r>
                  </m:oMath>
                </a14:m>
                <a:r>
                  <a:rPr lang="en-GB" dirty="0"/>
                  <a:t>what happens for its motion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11561" y="3284984"/>
                <a:ext cx="8352928" cy="658514"/>
              </a:xfrm>
              <a:prstGeom prst="rect">
                <a:avLst/>
              </a:prstGeom>
              <a:blipFill>
                <a:blip r:embed="rId6"/>
                <a:stretch>
                  <a:fillRect l="-584" t="-5556" b="-13889"/>
                </a:stretch>
              </a:blipFill>
            </p:spPr>
            <p:txBody>
              <a:bodyPr/>
              <a:lstStyle/>
              <a:p>
                <a:r>
                  <a:rPr lang="en-US">
                    <a:noFill/>
                  </a:rPr>
                  <a:t> </a:t>
                </a:r>
              </a:p>
            </p:txBody>
          </p:sp>
        </mc:Fallback>
      </mc:AlternateContent>
      <p:sp>
        <p:nvSpPr>
          <p:cNvPr id="21" name="TextBox 20"/>
          <p:cNvSpPr txBox="1"/>
          <p:nvPr/>
        </p:nvSpPr>
        <p:spPr>
          <a:xfrm>
            <a:off x="555902" y="3998211"/>
            <a:ext cx="8496944" cy="646331"/>
          </a:xfrm>
          <a:prstGeom prst="rect">
            <a:avLst/>
          </a:prstGeom>
          <a:noFill/>
        </p:spPr>
        <p:txBody>
          <a:bodyPr wrap="square" rtlCol="0">
            <a:spAutoFit/>
          </a:bodyPr>
          <a:lstStyle/>
          <a:p>
            <a:r>
              <a:rPr lang="en-GB" dirty="0"/>
              <a:t>The net force and the spring force are described by the same way than previously, the Newton’s 2nd law is still applied by the same way than previously  </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323528" y="5052451"/>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23528" y="5052451"/>
                <a:ext cx="7128792" cy="492443"/>
              </a:xfrm>
              <a:prstGeom prst="rect">
                <a:avLst/>
              </a:prstGeom>
              <a:blipFill>
                <a:blip r:embed="rId7"/>
                <a:stretch>
                  <a:fillRect/>
                </a:stretch>
              </a:blipFill>
            </p:spPr>
            <p:txBody>
              <a:bodyPr/>
              <a:lstStyle/>
              <a:p>
                <a:r>
                  <a:rPr lang="en-US">
                    <a:noFill/>
                  </a:rPr>
                  <a:t> </a:t>
                </a:r>
              </a:p>
            </p:txBody>
          </p:sp>
        </mc:Fallback>
      </mc:AlternateContent>
      <p:sp>
        <p:nvSpPr>
          <p:cNvPr id="30" name="TextBox 29"/>
          <p:cNvSpPr txBox="1"/>
          <p:nvPr/>
        </p:nvSpPr>
        <p:spPr>
          <a:xfrm>
            <a:off x="659005" y="4773135"/>
            <a:ext cx="5032147" cy="369332"/>
          </a:xfrm>
          <a:prstGeom prst="rect">
            <a:avLst/>
          </a:prstGeom>
          <a:noFill/>
        </p:spPr>
        <p:txBody>
          <a:bodyPr wrap="none" rtlCol="0">
            <a:spAutoFit/>
          </a:bodyPr>
          <a:lstStyle/>
          <a:p>
            <a:r>
              <a:rPr lang="en-GB" dirty="0"/>
              <a:t>The displacement of the glider is still described by: </a:t>
            </a:r>
            <a:endParaRPr lang="en-US" dirty="0"/>
          </a:p>
        </p:txBody>
      </p:sp>
      <p:sp>
        <p:nvSpPr>
          <p:cNvPr id="31" name="TextBox 30"/>
          <p:cNvSpPr txBox="1"/>
          <p:nvPr/>
        </p:nvSpPr>
        <p:spPr>
          <a:xfrm flipH="1">
            <a:off x="500893" y="5536494"/>
            <a:ext cx="5412081" cy="369332"/>
          </a:xfrm>
          <a:prstGeom prst="rect">
            <a:avLst/>
          </a:prstGeom>
          <a:noFill/>
        </p:spPr>
        <p:txBody>
          <a:bodyPr wrap="square" rtlCol="0">
            <a:spAutoFit/>
          </a:bodyPr>
          <a:lstStyle/>
          <a:p>
            <a:r>
              <a:rPr lang="en-GB" dirty="0"/>
              <a:t>But the amplitude of the SHM is:</a:t>
            </a:r>
            <a:endParaRPr lang="en-US" dirty="0"/>
          </a:p>
        </p:txBody>
      </p:sp>
    </p:spTree>
    <p:extLst>
      <p:ext uri="{BB962C8B-B14F-4D97-AF65-F5344CB8AC3E}">
        <p14:creationId xmlns:p14="http://schemas.microsoft.com/office/powerpoint/2010/main" val="100890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P spid="21" grpId="0"/>
      <p:bldP spid="29" grpId="0"/>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4484714" y="5157192"/>
            <a:ext cx="2465483"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37</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539552" y="1132898"/>
                <a:ext cx="7966596" cy="646331"/>
              </a:xfrm>
              <a:prstGeom prst="rect">
                <a:avLst/>
              </a:prstGeom>
              <a:noFill/>
            </p:spPr>
            <p:txBody>
              <a:bodyPr wrap="square" rtlCol="0">
                <a:spAutoFit/>
              </a:bodyPr>
              <a:lstStyle/>
              <a:p>
                <a:r>
                  <a:rPr lang="en-GB" dirty="0"/>
                  <a:t>We still consider the horizontal motion of a glider of mass </a:t>
                </a:r>
                <a14:m>
                  <m:oMath xmlns:m="http://schemas.openxmlformats.org/officeDocument/2006/math">
                    <m:r>
                      <a:rPr lang="en-GB" b="0" i="1" smtClean="0">
                        <a:latin typeface="Cambria Math" panose="02040503050406030204" pitchFamily="18" charset="0"/>
                      </a:rPr>
                      <m:t>𝑚</m:t>
                    </m:r>
                  </m:oMath>
                </a14:m>
                <a:r>
                  <a:rPr lang="en-GB" dirty="0"/>
                  <a:t> associated with a spring, the friction is ignored.</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39552" y="1132898"/>
                <a:ext cx="7966596" cy="646331"/>
              </a:xfrm>
              <a:prstGeom prst="rect">
                <a:avLst/>
              </a:prstGeom>
              <a:blipFill>
                <a:blip r:embed="rId2"/>
                <a:stretch>
                  <a:fillRect l="-68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027676" y="1914204"/>
                <a:ext cx="130497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𝑚</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b="0" i="1" smtClean="0">
                              <a:latin typeface="Cambria Math" panose="02040503050406030204" pitchFamily="18" charset="0"/>
                            </a:rPr>
                            <m:t>2</m:t>
                          </m:r>
                        </m:sup>
                      </m:sSup>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027676" y="1914204"/>
                <a:ext cx="1304973" cy="518604"/>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a:off x="683568" y="1988840"/>
            <a:ext cx="3373680" cy="369332"/>
          </a:xfrm>
          <a:prstGeom prst="rect">
            <a:avLst/>
          </a:prstGeom>
          <a:noFill/>
        </p:spPr>
        <p:txBody>
          <a:bodyPr wrap="none" rtlCol="0">
            <a:spAutoFit/>
          </a:bodyPr>
          <a:lstStyle/>
          <a:p>
            <a:r>
              <a:rPr lang="en-GB" dirty="0"/>
              <a:t>The kinetic energy of the glider is:</a:t>
            </a:r>
            <a:endParaRPr lang="en-US" dirty="0"/>
          </a:p>
        </p:txBody>
      </p:sp>
      <p:sp>
        <p:nvSpPr>
          <p:cNvPr id="8" name="TextBox 7"/>
          <p:cNvSpPr txBox="1"/>
          <p:nvPr/>
        </p:nvSpPr>
        <p:spPr>
          <a:xfrm>
            <a:off x="683568" y="2912127"/>
            <a:ext cx="3610925" cy="369332"/>
          </a:xfrm>
          <a:prstGeom prst="rect">
            <a:avLst/>
          </a:prstGeom>
          <a:noFill/>
        </p:spPr>
        <p:txBody>
          <a:bodyPr wrap="none" rtlCol="0">
            <a:spAutoFit/>
          </a:bodyPr>
          <a:lstStyle/>
          <a:p>
            <a:r>
              <a:rPr lang="en-GB" dirty="0"/>
              <a:t>The potential energy of the glider is:</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4234818" y="2837491"/>
                <a:ext cx="115185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234818" y="2837491"/>
                <a:ext cx="1151854" cy="5186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96507" y="3685093"/>
                <a:ext cx="8316416" cy="646331"/>
              </a:xfrm>
              <a:prstGeom prst="rect">
                <a:avLst/>
              </a:prstGeom>
              <a:noFill/>
            </p:spPr>
            <p:txBody>
              <a:bodyPr wrap="square" rtlCol="0">
                <a:spAutoFit/>
              </a:bodyPr>
              <a:lstStyle/>
              <a:p>
                <a:r>
                  <a:rPr lang="en-GB" dirty="0"/>
                  <a:t>Only the spring force does work on the glider (a conservative force), thus its mechanical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oMath>
                </a14:m>
                <a:r>
                  <a:rPr lang="en-GB" dirty="0"/>
                  <a:t> is constant.</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6507" y="3685093"/>
                <a:ext cx="8316416" cy="646331"/>
              </a:xfrm>
              <a:prstGeom prst="rect">
                <a:avLst/>
              </a:prstGeom>
              <a:blipFill>
                <a:blip r:embed="rId5"/>
                <a:stretch>
                  <a:fillRect l="-587" t="-5660" r="-733"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31037" y="4660422"/>
                <a:ext cx="273042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031037" y="4660422"/>
                <a:ext cx="2730427" cy="298415"/>
              </a:xfrm>
              <a:prstGeom prst="rect">
                <a:avLst/>
              </a:prstGeom>
              <a:blipFill>
                <a:blip r:embed="rId6"/>
                <a:stretch>
                  <a:fillRect b="-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66162" y="5419413"/>
                <a:ext cx="2692019" cy="369332"/>
              </a:xfrm>
              <a:prstGeom prst="rect">
                <a:avLst/>
              </a:prstGeom>
              <a:noFill/>
            </p:spPr>
            <p:txBody>
              <a:bodyPr wrap="none" rtlCol="0">
                <a:spAutoFit/>
              </a:bodyPr>
              <a:lstStyle/>
              <a:p>
                <a:r>
                  <a:rPr lang="en-GB" dirty="0"/>
                  <a:t>When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=0</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66162" y="5419413"/>
                <a:ext cx="2692019" cy="369332"/>
              </a:xfrm>
              <a:prstGeom prst="rect">
                <a:avLst/>
              </a:prstGeom>
              <a:blipFill>
                <a:blip r:embed="rId7"/>
                <a:stretch>
                  <a:fillRect l="-1810" t="-8197" b="-24590"/>
                </a:stretch>
              </a:blipFill>
            </p:spPr>
            <p:txBody>
              <a:bodyPr/>
              <a:lstStyle/>
              <a:p>
                <a:r>
                  <a:rPr lang="en-US">
                    <a:noFill/>
                  </a:rPr>
                  <a:t> </a:t>
                </a:r>
              </a:p>
            </p:txBody>
          </p:sp>
        </mc:Fallback>
      </mc:AlternateContent>
      <p:sp>
        <p:nvSpPr>
          <p:cNvPr id="14" name="Right Arrow 13"/>
          <p:cNvSpPr/>
          <p:nvPr/>
        </p:nvSpPr>
        <p:spPr>
          <a:xfrm>
            <a:off x="3551555" y="5367172"/>
            <a:ext cx="742938" cy="487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4484714" y="5315906"/>
                <a:ext cx="2577950" cy="1072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𝑘</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oMath>
                  </m:oMathPara>
                </a14:m>
                <a:endParaRPr lang="en-US" dirty="0"/>
              </a:p>
              <a:p>
                <a:endParaRPr lang="en-US" dirty="0"/>
              </a:p>
              <a:p>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484714" y="5315906"/>
                <a:ext cx="2577950" cy="107260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96507" y="3370270"/>
                <a:ext cx="6053837" cy="369332"/>
              </a:xfrm>
              <a:prstGeom prst="rect">
                <a:avLst/>
              </a:prstGeom>
              <a:noFill/>
            </p:spPr>
            <p:txBody>
              <a:bodyPr wrap="none" rtlCol="0">
                <a:spAutoFit/>
              </a:bodyPr>
              <a:lstStyle/>
              <a:p>
                <a:r>
                  <a:rPr lang="en-GB" dirty="0"/>
                  <a:t>where the equilibrium position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is chosen to correspond to</a:t>
                </a:r>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96507" y="3370270"/>
                <a:ext cx="6053837" cy="369332"/>
              </a:xfrm>
              <a:prstGeom prst="rect">
                <a:avLst/>
              </a:prstGeom>
              <a:blipFill>
                <a:blip r:embed="rId9"/>
                <a:stretch>
                  <a:fillRect l="-806" t="-10000" r="-90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15708" y="3405728"/>
                <a:ext cx="736612"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r>
                        <a:rPr lang="en-GB" b="0" i="1" smtClean="0">
                          <a:latin typeface="Cambria Math" panose="02040503050406030204" pitchFamily="18" charset="0"/>
                        </a:rPr>
                        <m:t>=0</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15708" y="3405728"/>
                <a:ext cx="736612" cy="298415"/>
              </a:xfrm>
              <a:prstGeom prst="rect">
                <a:avLst/>
              </a:prstGeom>
              <a:blipFill>
                <a:blip r:embed="rId10"/>
                <a:stretch>
                  <a:fillRect l="-7500" r="-7500" b="-20408"/>
                </a:stretch>
              </a:blipFill>
            </p:spPr>
            <p:txBody>
              <a:bodyPr/>
              <a:lstStyle/>
              <a:p>
                <a:r>
                  <a:rPr lang="en-US">
                    <a:noFill/>
                  </a:rPr>
                  <a:t> </a:t>
                </a:r>
              </a:p>
            </p:txBody>
          </p:sp>
        </mc:Fallback>
      </mc:AlternateContent>
    </p:spTree>
    <p:extLst>
      <p:ext uri="{BB962C8B-B14F-4D97-AF65-F5344CB8AC3E}">
        <p14:creationId xmlns:p14="http://schemas.microsoft.com/office/powerpoint/2010/main" val="96069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p:bldP spid="7" grpId="0"/>
      <p:bldP spid="8" grpId="0"/>
      <p:bldP spid="9" grpId="0"/>
      <p:bldP spid="10" grpId="0"/>
      <p:bldP spid="12" grpId="0"/>
      <p:bldP spid="13" grpId="0"/>
      <p:bldP spid="14" grpId="0" animBg="1"/>
      <p:bldP spid="15"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38</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2123728" y="980728"/>
            <a:ext cx="6772034"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1585003" y="2564904"/>
            <a:ext cx="6994263" cy="17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613362" y="764704"/>
            <a:ext cx="0" cy="41044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4649213" y="2722010"/>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4649213" y="2722010"/>
                <a:ext cx="617733" cy="276999"/>
              </a:xfrm>
              <a:prstGeom prst="rect">
                <a:avLst/>
              </a:prstGeom>
              <a:blipFill>
                <a:blip r:embed="rId19"/>
                <a:stretch>
                  <a:fillRect l="-4950" r="-7921" b="-8889"/>
                </a:stretch>
              </a:blipFill>
            </p:spPr>
            <p:txBody>
              <a:bodyPr/>
              <a:lstStyle/>
              <a:p>
                <a:r>
                  <a:rPr lang="en-US">
                    <a:noFill/>
                  </a:rPr>
                  <a:t> </a:t>
                </a:r>
              </a:p>
            </p:txBody>
          </p:sp>
        </mc:Fallback>
      </mc:AlternateContent>
      <p:cxnSp>
        <p:nvCxnSpPr>
          <p:cNvPr id="43" name="Straight Arrow Connector 42"/>
          <p:cNvCxnSpPr/>
          <p:nvPr/>
        </p:nvCxnSpPr>
        <p:spPr>
          <a:xfrm>
            <a:off x="7661500" y="2564904"/>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8229450" y="261432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8229450" y="2614321"/>
                <a:ext cx="188128" cy="276999"/>
              </a:xfrm>
              <a:prstGeom prst="rect">
                <a:avLst/>
              </a:prstGeom>
              <a:blipFill>
                <a:blip r:embed="rId20"/>
                <a:stretch>
                  <a:fillRect l="-16129" r="-12903" b="-2222"/>
                </a:stretch>
              </a:blipFill>
            </p:spPr>
            <p:txBody>
              <a:bodyPr/>
              <a:lstStyle/>
              <a:p>
                <a:r>
                  <a:rPr lang="en-US">
                    <a:noFill/>
                  </a:rPr>
                  <a:t> </a:t>
                </a:r>
              </a:p>
            </p:txBody>
          </p:sp>
        </mc:Fallback>
      </mc:AlternateContent>
    </p:spTree>
    <p:extLst>
      <p:ext uri="{BB962C8B-B14F-4D97-AF65-F5344CB8AC3E}">
        <p14:creationId xmlns:p14="http://schemas.microsoft.com/office/powerpoint/2010/main" val="4190014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39</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3838974" y="980728"/>
            <a:ext cx="5056788"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V="1">
            <a:off x="4613362" y="764704"/>
            <a:ext cx="0" cy="41044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661500" y="2564904"/>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8229450" y="261432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8229450" y="2614321"/>
                <a:ext cx="188128" cy="276999"/>
              </a:xfrm>
              <a:prstGeom prst="rect">
                <a:avLst/>
              </a:prstGeom>
              <a:blipFill>
                <a:blip r:embed="rId19"/>
                <a:stretch>
                  <a:fillRect l="-16129" r="-12903" b="-2222"/>
                </a:stretch>
              </a:blipFill>
            </p:spPr>
            <p:txBody>
              <a:bodyPr/>
              <a:lstStyle/>
              <a:p>
                <a:r>
                  <a:rPr lang="en-US">
                    <a:noFill/>
                  </a:rPr>
                  <a:t> </a:t>
                </a:r>
              </a:p>
            </p:txBody>
          </p:sp>
        </mc:Fallback>
      </mc:AlternateContent>
      <p:cxnSp>
        <p:nvCxnSpPr>
          <p:cNvPr id="39" name="Straight Connector 38"/>
          <p:cNvCxnSpPr/>
          <p:nvPr/>
        </p:nvCxnSpPr>
        <p:spPr>
          <a:xfrm flipV="1">
            <a:off x="1585003" y="2564904"/>
            <a:ext cx="6994263" cy="17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18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a:t>
            </a:fld>
            <a:endParaRPr lang="en-US" altLang="zh-CN"/>
          </a:p>
        </p:txBody>
      </p:sp>
      <p:sp>
        <p:nvSpPr>
          <p:cNvPr id="5" name="TextBox 4"/>
          <p:cNvSpPr txBox="1"/>
          <p:nvPr/>
        </p:nvSpPr>
        <p:spPr>
          <a:xfrm>
            <a:off x="1066872" y="904537"/>
            <a:ext cx="3289683" cy="707886"/>
          </a:xfrm>
          <a:prstGeom prst="rect">
            <a:avLst/>
          </a:prstGeom>
          <a:noFill/>
        </p:spPr>
        <p:txBody>
          <a:bodyPr wrap="none" rtlCol="0">
            <a:spAutoFit/>
          </a:bodyPr>
          <a:lstStyle/>
          <a:p>
            <a:r>
              <a:rPr lang="en-GB" sz="4000" dirty="0"/>
              <a:t>The pendulum </a:t>
            </a:r>
            <a:endParaRPr lang="en-US" sz="4000" dirty="0"/>
          </a:p>
        </p:txBody>
      </p:sp>
      <p:cxnSp>
        <p:nvCxnSpPr>
          <p:cNvPr id="7" name="Straight Connector 6"/>
          <p:cNvCxnSpPr/>
          <p:nvPr/>
        </p:nvCxnSpPr>
        <p:spPr>
          <a:xfrm>
            <a:off x="2915816" y="1556792"/>
            <a:ext cx="3240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627784" y="1556792"/>
            <a:ext cx="1872208" cy="1368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835696" y="2780928"/>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4416641" y="1574795"/>
            <a:ext cx="72008" cy="2268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948589" y="3789040"/>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4471718" y="1584104"/>
            <a:ext cx="1589765" cy="1511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940152" y="2924944"/>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V="1">
            <a:off x="4416641" y="4221088"/>
            <a:ext cx="0" cy="10116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73512" y="5403722"/>
            <a:ext cx="2383986" cy="369332"/>
          </a:xfrm>
          <a:prstGeom prst="rect">
            <a:avLst/>
          </a:prstGeom>
          <a:noFill/>
        </p:spPr>
        <p:txBody>
          <a:bodyPr wrap="none" rtlCol="0">
            <a:spAutoFit/>
          </a:bodyPr>
          <a:lstStyle/>
          <a:p>
            <a:r>
              <a:rPr lang="en-GB" dirty="0"/>
              <a:t>Position of equilibrium </a:t>
            </a:r>
            <a:endParaRPr lang="en-US" dirty="0"/>
          </a:p>
        </p:txBody>
      </p:sp>
      <p:sp>
        <p:nvSpPr>
          <p:cNvPr id="29" name="Right Arrow 28"/>
          <p:cNvSpPr/>
          <p:nvPr/>
        </p:nvSpPr>
        <p:spPr>
          <a:xfrm rot="2178211">
            <a:off x="3156885" y="3356806"/>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3040995">
            <a:off x="2826470" y="3817811"/>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9404788">
            <a:off x="5119706" y="3401997"/>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9035169">
            <a:off x="5323277" y="3939317"/>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6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30" grpId="0" animBg="1"/>
      <p:bldP spid="31"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40</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5525804" y="980728"/>
            <a:ext cx="3369958"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7643800" y="2598528"/>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8211750" y="2647945"/>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8211750" y="2647945"/>
                <a:ext cx="188128" cy="276999"/>
              </a:xfrm>
              <a:prstGeom prst="rect">
                <a:avLst/>
              </a:prstGeom>
              <a:blipFill>
                <a:blip r:embed="rId19"/>
                <a:stretch>
                  <a:fillRect l="-16129" r="-12903"/>
                </a:stretch>
              </a:blipFill>
            </p:spPr>
            <p:txBody>
              <a:bodyPr/>
              <a:lstStyle/>
              <a:p>
                <a:r>
                  <a:rPr lang="en-US">
                    <a:noFill/>
                  </a:rPr>
                  <a:t> </a:t>
                </a:r>
              </a:p>
            </p:txBody>
          </p:sp>
        </mc:Fallback>
      </mc:AlternateContent>
      <p:cxnSp>
        <p:nvCxnSpPr>
          <p:cNvPr id="39" name="Straight Connector 38"/>
          <p:cNvCxnSpPr/>
          <p:nvPr/>
        </p:nvCxnSpPr>
        <p:spPr>
          <a:xfrm>
            <a:off x="5508104" y="2598528"/>
            <a:ext cx="30534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503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41</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7236296" y="980728"/>
            <a:ext cx="1659466"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7661500" y="2564904"/>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8229450" y="261432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8229450" y="2614321"/>
                <a:ext cx="188128" cy="276999"/>
              </a:xfrm>
              <a:prstGeom prst="rect">
                <a:avLst/>
              </a:prstGeom>
              <a:blipFill>
                <a:blip r:embed="rId19"/>
                <a:stretch>
                  <a:fillRect l="-16129" r="-12903" b="-2222"/>
                </a:stretch>
              </a:blipFill>
            </p:spPr>
            <p:txBody>
              <a:bodyPr/>
              <a:lstStyle/>
              <a:p>
                <a:r>
                  <a:rPr lang="en-US">
                    <a:noFill/>
                  </a:rPr>
                  <a:t> </a:t>
                </a:r>
              </a:p>
            </p:txBody>
          </p:sp>
        </mc:Fallback>
      </mc:AlternateContent>
    </p:spTree>
    <p:extLst>
      <p:ext uri="{BB962C8B-B14F-4D97-AF65-F5344CB8AC3E}">
        <p14:creationId xmlns:p14="http://schemas.microsoft.com/office/powerpoint/2010/main" val="2311732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42</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62560" y="5661248"/>
                <a:ext cx="7769880" cy="923330"/>
              </a:xfrm>
              <a:prstGeom prst="rect">
                <a:avLst/>
              </a:prstGeom>
              <a:noFill/>
            </p:spPr>
            <p:txBody>
              <a:bodyPr wrap="square" rtlCol="0">
                <a:spAutoFit/>
              </a:bodyPr>
              <a:lstStyle/>
              <a:p>
                <a:r>
                  <a:rPr lang="en-GB" b="1" dirty="0"/>
                  <a:t>Exercise (5 minutes): </a:t>
                </a:r>
                <a:r>
                  <a:rPr lang="en-GB" dirty="0"/>
                  <a:t>Describe the x-velocity of the glider in respect with k, m, A, and </a:t>
                </a:r>
                <a14:m>
                  <m:oMath xmlns:m="http://schemas.openxmlformats.org/officeDocument/2006/math">
                    <m:r>
                      <a:rPr lang="en-GB" i="1" dirty="0" smtClean="0">
                        <a:latin typeface="Cambria Math" panose="02040503050406030204" pitchFamily="18" charset="0"/>
                      </a:rPr>
                      <m:t>𝑥</m:t>
                    </m:r>
                  </m:oMath>
                </a14:m>
                <a:r>
                  <a:rPr lang="en-GB" dirty="0"/>
                  <a:t> its displacement. Thus describe its maximum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𝑚𝑎𝑥</m:t>
                        </m:r>
                      </m:sub>
                    </m:sSub>
                  </m:oMath>
                </a14:m>
                <a:r>
                  <a:rPr lang="en-GB" dirty="0"/>
                  <a:t> in respect to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and A (i.e. when the glider is at the equilibrium position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762560" y="5661248"/>
                <a:ext cx="7769880" cy="923330"/>
              </a:xfrm>
              <a:prstGeom prst="rect">
                <a:avLst/>
              </a:prstGeom>
              <a:blipFill>
                <a:blip r:embed="rId19"/>
                <a:stretch>
                  <a:fillRect l="-627" t="-3974" r="-78" b="-9934"/>
                </a:stretch>
              </a:blipFill>
            </p:spPr>
            <p:txBody>
              <a:bodyPr/>
              <a:lstStyle/>
              <a:p>
                <a:r>
                  <a:rPr lang="en-US">
                    <a:noFill/>
                  </a:rPr>
                  <a:t> </a:t>
                </a:r>
              </a:p>
            </p:txBody>
          </p:sp>
        </mc:Fallback>
      </mc:AlternateContent>
    </p:spTree>
    <p:extLst>
      <p:ext uri="{BB962C8B-B14F-4D97-AF65-F5344CB8AC3E}">
        <p14:creationId xmlns:p14="http://schemas.microsoft.com/office/powerpoint/2010/main" val="210194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43</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666162" y="980728"/>
                <a:ext cx="2577950" cy="1072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𝑘</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oMath>
                  </m:oMathPara>
                </a14:m>
                <a:endParaRPr lang="en-US" dirty="0"/>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66162" y="980728"/>
                <a:ext cx="2577950" cy="1072601"/>
              </a:xfrm>
              <a:prstGeom prst="rect">
                <a:avLst/>
              </a:prstGeom>
              <a:blipFill>
                <a:blip r:embed="rId2"/>
                <a:stretch>
                  <a:fillRect/>
                </a:stretch>
              </a:blipFill>
            </p:spPr>
            <p:txBody>
              <a:bodyPr/>
              <a:lstStyle/>
              <a:p>
                <a:r>
                  <a:rPr lang="en-US">
                    <a:noFill/>
                  </a:rPr>
                  <a:t> </a:t>
                </a:r>
              </a:p>
            </p:txBody>
          </p:sp>
        </mc:Fallback>
      </mc:AlternateContent>
      <p:sp>
        <p:nvSpPr>
          <p:cNvPr id="6"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7" name="Right Arrow 6"/>
          <p:cNvSpPr/>
          <p:nvPr/>
        </p:nvSpPr>
        <p:spPr>
          <a:xfrm>
            <a:off x="3347864" y="1031228"/>
            <a:ext cx="720080" cy="4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4257269" y="1143000"/>
                <a:ext cx="2224583"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𝑚</m:t>
                      </m:r>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US" dirty="0"/>
              </a:p>
              <a:p>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257269" y="1143000"/>
                <a:ext cx="2224583" cy="830997"/>
              </a:xfrm>
              <a:prstGeom prst="rect">
                <a:avLst/>
              </a:prstGeom>
              <a:blipFill>
                <a:blip r:embed="rId3"/>
                <a:stretch>
                  <a:fillRect t="-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68063" y="1793913"/>
                <a:ext cx="1802994"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𝑣</m:t>
                          </m:r>
                        </m:e>
                        <m:sub>
                          <m:r>
                            <a:rPr lang="en-GB" b="0" i="1" smtClean="0">
                              <a:latin typeface="Cambria Math" panose="02040503050406030204" pitchFamily="18" charset="0"/>
                            </a:rPr>
                            <m:t>𝑥</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𝑘</m:t>
                          </m:r>
                        </m:num>
                        <m:den>
                          <m:r>
                            <a:rPr lang="en-GB" b="0" i="1" smtClean="0">
                              <a:latin typeface="Cambria Math" panose="02040503050406030204" pitchFamily="18" charset="0"/>
                            </a:rPr>
                            <m:t>𝑚</m:t>
                          </m:r>
                        </m:den>
                      </m:f>
                      <m:d>
                        <m:dPr>
                          <m:ctrlPr>
                            <a:rPr lang="en-GB" b="0" i="1" smtClean="0">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𝐴</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468063" y="1793913"/>
                <a:ext cx="1802994" cy="5259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61753" y="2645710"/>
                <a:ext cx="2307683"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𝑚</m:t>
                              </m:r>
                            </m:den>
                          </m:f>
                        </m:e>
                      </m:rad>
                      <m:rad>
                        <m:radPr>
                          <m:degHide m:val="on"/>
                          <m:ctrlPr>
                            <a:rPr lang="en-GB" b="0" i="1" smtClean="0">
                              <a:latin typeface="Cambria Math" panose="02040503050406030204" pitchFamily="18" charset="0"/>
                            </a:rPr>
                          </m:ctrlPr>
                        </m:radPr>
                        <m:deg/>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𝐴</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e>
                          </m:d>
                        </m:e>
                      </m:ra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61753" y="2645710"/>
                <a:ext cx="2307683" cy="818366"/>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p:cNvCxnSpPr/>
          <p:nvPr/>
        </p:nvCxnSpPr>
        <p:spPr>
          <a:xfrm flipV="1">
            <a:off x="4061753" y="3171623"/>
            <a:ext cx="510247" cy="8334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2195736" y="4005064"/>
                <a:ext cx="5065456" cy="923330"/>
              </a:xfrm>
              <a:prstGeom prst="rect">
                <a:avLst/>
              </a:prstGeom>
              <a:noFill/>
            </p:spPr>
            <p:txBody>
              <a:bodyPr wrap="square" rtlCol="0">
                <a:spAutoFit/>
              </a:bodyPr>
              <a:lstStyle/>
              <a:p>
                <a:r>
                  <a:rPr lang="en-GB" dirty="0"/>
                  <a:t>Take care the </a:t>
                </a:r>
                <a14:m>
                  <m:oMath xmlns:m="http://schemas.openxmlformats.org/officeDocument/2006/math">
                    <m:r>
                      <a:rPr lang="en-GB" i="1" dirty="0" smtClean="0">
                        <a:latin typeface="Cambria Math" panose="02040503050406030204" pitchFamily="18" charset="0"/>
                      </a:rPr>
                      <m:t>𝑥</m:t>
                    </m:r>
                  </m:oMath>
                </a14:m>
                <a:r>
                  <a:rPr lang="en-GB" dirty="0"/>
                  <a:t>-velocity can be positive (motion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𝑥</m:t>
                    </m:r>
                  </m:oMath>
                </a14:m>
                <a:r>
                  <a:rPr lang="en-GB" dirty="0"/>
                  <a:t>-direction) or negative (motion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𝑥</m:t>
                    </m:r>
                  </m:oMath>
                </a14:m>
                <a:r>
                  <a:rPr lang="en-GB" dirty="0"/>
                  <a:t>-direction).</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195736" y="4005064"/>
                <a:ext cx="5065456" cy="923330"/>
              </a:xfrm>
              <a:prstGeom prst="rect">
                <a:avLst/>
              </a:prstGeom>
              <a:blipFill>
                <a:blip r:embed="rId6"/>
                <a:stretch>
                  <a:fillRect l="-963" t="-3974" r="-144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39552" y="5157192"/>
                <a:ext cx="1148648" cy="369332"/>
              </a:xfrm>
              <a:prstGeom prst="rect">
                <a:avLst/>
              </a:prstGeom>
              <a:noFill/>
            </p:spPr>
            <p:txBody>
              <a:bodyPr wrap="none" rtlCol="0">
                <a:spAutoFit/>
              </a:bodyPr>
              <a:lstStyle/>
              <a:p>
                <a:r>
                  <a:rPr lang="en-GB" dirty="0"/>
                  <a:t>At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US"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539552" y="5157192"/>
                <a:ext cx="1148648" cy="369332"/>
              </a:xfrm>
              <a:prstGeom prst="rect">
                <a:avLst/>
              </a:prstGeom>
              <a:blipFill>
                <a:blip r:embed="rId7"/>
                <a:stretch>
                  <a:fillRect l="-4787" t="-9836" r="-372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029683" y="5004196"/>
                <a:ext cx="13181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ad>
                        <m:radPr>
                          <m:degHide m:val="on"/>
                          <m:ctrlPr>
                            <a:rPr lang="en-GB" i="1" smtClean="0">
                              <a:latin typeface="Cambria Math" panose="02040503050406030204" pitchFamily="18" charset="0"/>
                              <a:ea typeface="Cambria Math" panose="02040503050406030204" pitchFamily="18" charset="0"/>
                            </a:rPr>
                          </m:ctrlPr>
                        </m:radPr>
                        <m:deg/>
                        <m:e>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𝑚</m:t>
                              </m:r>
                            </m:den>
                          </m:f>
                        </m:e>
                      </m:rad>
                      <m:r>
                        <a:rPr lang="en-GB"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029683" y="5004196"/>
                <a:ext cx="1318181" cy="818366"/>
              </a:xfrm>
              <a:prstGeom prst="rect">
                <a:avLst/>
              </a:prstGeom>
              <a:blipFill>
                <a:blip r:embed="rId8"/>
                <a:stretch>
                  <a:fillRect/>
                </a:stretch>
              </a:blipFill>
            </p:spPr>
            <p:txBody>
              <a:bodyPr/>
              <a:lstStyle/>
              <a:p>
                <a:r>
                  <a:rPr lang="en-US">
                    <a:noFill/>
                  </a:rPr>
                  <a:t> </a:t>
                </a:r>
              </a:p>
            </p:txBody>
          </p:sp>
        </mc:Fallback>
      </mc:AlternateContent>
      <p:sp>
        <p:nvSpPr>
          <p:cNvPr id="16" name="Right Arrow 15"/>
          <p:cNvSpPr/>
          <p:nvPr/>
        </p:nvSpPr>
        <p:spPr>
          <a:xfrm>
            <a:off x="3595250" y="5254791"/>
            <a:ext cx="608972" cy="480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4256979" y="5228713"/>
                <a:ext cx="1346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𝑚𝑎𝑥</m:t>
                          </m:r>
                        </m:sub>
                      </m:sSub>
                      <m:r>
                        <a:rPr lang="en-GB" i="1">
                          <a:latin typeface="Cambria Math" panose="02040503050406030204" pitchFamily="18" charset="0"/>
                        </a:rPr>
                        <m:t>=</m:t>
                      </m:r>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4256979" y="5228713"/>
                <a:ext cx="1346394"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3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3" grpId="0"/>
      <p:bldP spid="14" grpId="0"/>
      <p:bldP spid="15" grpId="0"/>
      <p:bldP spid="16" grpId="0" animBg="1"/>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126" y="-148118"/>
            <a:ext cx="8229600" cy="1143000"/>
          </a:xfrm>
        </p:spPr>
        <p:txBody>
          <a:bodyPr/>
          <a:lstStyle/>
          <a:p>
            <a:r>
              <a:rPr lang="en-GB" dirty="0"/>
              <a:t>Phase difference between two SHMs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44</a:t>
            </a:fld>
            <a:endParaRPr lang="en-US" altLang="zh-CN"/>
          </a:p>
        </p:txBody>
      </p:sp>
      <p:sp>
        <p:nvSpPr>
          <p:cNvPr id="51" name="TextBox 50"/>
          <p:cNvSpPr txBox="1"/>
          <p:nvPr/>
        </p:nvSpPr>
        <p:spPr>
          <a:xfrm>
            <a:off x="694749" y="1268524"/>
            <a:ext cx="8108384" cy="646331"/>
          </a:xfrm>
          <a:prstGeom prst="rect">
            <a:avLst/>
          </a:prstGeom>
          <a:noFill/>
        </p:spPr>
        <p:txBody>
          <a:bodyPr wrap="square" rtlCol="0">
            <a:spAutoFit/>
          </a:bodyPr>
          <a:lstStyle/>
          <a:p>
            <a:r>
              <a:rPr lang="en-GB" dirty="0"/>
              <a:t>We wish to study the motion of two gliders in horizontal motion associated with spring. The origin of time must be the same for both motions ! </a:t>
            </a:r>
            <a:endParaRPr lang="en-US" dirty="0"/>
          </a:p>
        </p:txBody>
      </p:sp>
      <p:pic>
        <p:nvPicPr>
          <p:cNvPr id="52" name="Picture 51"/>
          <p:cNvPicPr>
            <a:picLocks noChangeAspect="1"/>
          </p:cNvPicPr>
          <p:nvPr/>
        </p:nvPicPr>
        <p:blipFill>
          <a:blip r:embed="rId2"/>
          <a:stretch>
            <a:fillRect/>
          </a:stretch>
        </p:blipFill>
        <p:spPr>
          <a:xfrm>
            <a:off x="694749" y="2188497"/>
            <a:ext cx="3857024" cy="2095725"/>
          </a:xfrm>
          <a:prstGeom prst="rect">
            <a:avLst/>
          </a:prstGeom>
        </p:spPr>
      </p:pic>
      <p:pic>
        <p:nvPicPr>
          <p:cNvPr id="54" name="Picture 53"/>
          <p:cNvPicPr>
            <a:picLocks noChangeAspect="1"/>
          </p:cNvPicPr>
          <p:nvPr/>
        </p:nvPicPr>
        <p:blipFill>
          <a:blip r:embed="rId3"/>
          <a:stretch>
            <a:fillRect/>
          </a:stretch>
        </p:blipFill>
        <p:spPr>
          <a:xfrm>
            <a:off x="891925" y="4284222"/>
            <a:ext cx="3581792" cy="224112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4539359" y="3660573"/>
                <a:ext cx="8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𝑔𝑙𝑖𝑑𝑒𝑟</m:t>
                      </m:r>
                      <m:r>
                        <a:rPr lang="en-GB" b="0" i="1" smtClean="0">
                          <a:latin typeface="Cambria Math" panose="02040503050406030204" pitchFamily="18" charset="0"/>
                        </a:rPr>
                        <m:t> 1</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39359" y="3660573"/>
                <a:ext cx="885114" cy="276999"/>
              </a:xfrm>
              <a:prstGeom prst="rect">
                <a:avLst/>
              </a:prstGeom>
              <a:blipFill>
                <a:blip r:embed="rId4"/>
                <a:stretch>
                  <a:fillRect l="-8966" r="-5517"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539359" y="5790578"/>
                <a:ext cx="8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𝑔𝑙𝑖𝑑𝑒𝑟</m:t>
                      </m:r>
                      <m:r>
                        <a:rPr lang="en-GB" b="0" i="1" smtClean="0">
                          <a:latin typeface="Cambria Math" panose="02040503050406030204" pitchFamily="18" charset="0"/>
                        </a:rPr>
                        <m:t> 2</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4539359" y="5790578"/>
                <a:ext cx="885114" cy="276999"/>
              </a:xfrm>
              <a:prstGeom prst="rect">
                <a:avLst/>
              </a:prstGeom>
              <a:blipFill>
                <a:blip r:embed="rId5"/>
                <a:stretch>
                  <a:fillRect l="-8966" r="-5517"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203848" y="3575717"/>
                <a:ext cx="2468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FF0000"/>
                          </a:solidFill>
                          <a:latin typeface="Cambria Math" panose="02040503050406030204" pitchFamily="18" charset="0"/>
                        </a:rPr>
                        <m:t>1</m:t>
                      </m:r>
                    </m:oMath>
                  </m:oMathPara>
                </a14:m>
                <a:endParaRPr lang="en-US" sz="2400"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203848" y="3575717"/>
                <a:ext cx="246862" cy="369332"/>
              </a:xfrm>
              <a:prstGeom prst="rect">
                <a:avLst/>
              </a:prstGeom>
              <a:blipFill>
                <a:blip r:embed="rId6"/>
                <a:stretch>
                  <a:fillRect l="-30000" r="-27500" b="-8333"/>
                </a:stretch>
              </a:blipFill>
            </p:spPr>
            <p:txBody>
              <a:bodyPr/>
              <a:lstStyle/>
              <a:p>
                <a:r>
                  <a:rPr lang="en-US">
                    <a:noFill/>
                  </a:rPr>
                  <a:t> </a:t>
                </a:r>
              </a:p>
            </p:txBody>
          </p:sp>
        </mc:Fallback>
      </mc:AlternateContent>
      <p:sp>
        <p:nvSpPr>
          <p:cNvPr id="56" name="TextBox 55"/>
          <p:cNvSpPr txBox="1"/>
          <p:nvPr/>
        </p:nvSpPr>
        <p:spPr>
          <a:xfrm>
            <a:off x="2559390" y="5744411"/>
            <a:ext cx="153888" cy="369332"/>
          </a:xfrm>
          <a:prstGeom prst="rect">
            <a:avLst/>
          </a:prstGeom>
          <a:noFill/>
        </p:spPr>
        <p:txBody>
          <a:bodyPr wrap="none" lIns="0" tIns="0" rIns="0" bIns="0" rtlCol="0">
            <a:spAutoFit/>
          </a:bodyPr>
          <a:lstStyle/>
          <a:p>
            <a:r>
              <a:rPr lang="en-GB" sz="2400" dirty="0">
                <a:solidFill>
                  <a:srgbClr val="FF0000"/>
                </a:solidFill>
              </a:rPr>
              <a:t>2</a:t>
            </a:r>
            <a:endParaRPr lang="en-US" sz="2400" dirty="0">
              <a:solidFill>
                <a:srgbClr val="FF0000"/>
              </a:solidFill>
            </a:endParaRPr>
          </a:p>
        </p:txBody>
      </p:sp>
    </p:spTree>
    <p:extLst>
      <p:ext uri="{BB962C8B-B14F-4D97-AF65-F5344CB8AC3E}">
        <p14:creationId xmlns:p14="http://schemas.microsoft.com/office/powerpoint/2010/main" val="103091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126" y="-148118"/>
            <a:ext cx="8229600" cy="1143000"/>
          </a:xfrm>
        </p:spPr>
        <p:txBody>
          <a:bodyPr/>
          <a:lstStyle/>
          <a:p>
            <a:r>
              <a:rPr lang="en-GB" dirty="0"/>
              <a:t>Phase difference between two SHMs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45</a:t>
            </a:fld>
            <a:endParaRPr lang="en-US" altLang="zh-CN"/>
          </a:p>
        </p:txBody>
      </p:sp>
      <p:grpSp>
        <p:nvGrpSpPr>
          <p:cNvPr id="5" name="Group 97"/>
          <p:cNvGrpSpPr>
            <a:grpSpLocks/>
          </p:cNvGrpSpPr>
          <p:nvPr/>
        </p:nvGrpSpPr>
        <p:grpSpPr bwMode="auto">
          <a:xfrm>
            <a:off x="3053934" y="2202887"/>
            <a:ext cx="5221287" cy="3168650"/>
            <a:chOff x="2426" y="663"/>
            <a:chExt cx="3289" cy="2041"/>
          </a:xfrm>
        </p:grpSpPr>
        <p:grpSp>
          <p:nvGrpSpPr>
            <p:cNvPr id="6" name="Group 93"/>
            <p:cNvGrpSpPr>
              <a:grpSpLocks/>
            </p:cNvGrpSpPr>
            <p:nvPr/>
          </p:nvGrpSpPr>
          <p:grpSpPr bwMode="auto">
            <a:xfrm>
              <a:off x="2699" y="1031"/>
              <a:ext cx="2549" cy="1089"/>
              <a:chOff x="341" y="2523"/>
              <a:chExt cx="2549" cy="1089"/>
            </a:xfrm>
          </p:grpSpPr>
          <p:grpSp>
            <p:nvGrpSpPr>
              <p:cNvPr id="24" name="Group 82"/>
              <p:cNvGrpSpPr>
                <a:grpSpLocks/>
              </p:cNvGrpSpPr>
              <p:nvPr/>
            </p:nvGrpSpPr>
            <p:grpSpPr bwMode="auto">
              <a:xfrm>
                <a:off x="930" y="2523"/>
                <a:ext cx="1960" cy="907"/>
                <a:chOff x="1165" y="2115"/>
                <a:chExt cx="1727" cy="1056"/>
              </a:xfrm>
            </p:grpSpPr>
            <p:sp>
              <p:nvSpPr>
                <p:cNvPr id="27" name="Freeform 83"/>
                <p:cNvSpPr>
                  <a:spLocks/>
                </p:cNvSpPr>
                <p:nvPr/>
              </p:nvSpPr>
              <p:spPr bwMode="auto">
                <a:xfrm flipV="1">
                  <a:off x="2472" y="2614"/>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Freeform 84"/>
                <p:cNvSpPr>
                  <a:spLocks/>
                </p:cNvSpPr>
                <p:nvPr/>
              </p:nvSpPr>
              <p:spPr bwMode="auto">
                <a:xfrm flipV="1">
                  <a:off x="1165"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29" name="Freeform 85"/>
                <p:cNvSpPr>
                  <a:spLocks/>
                </p:cNvSpPr>
                <p:nvPr/>
              </p:nvSpPr>
              <p:spPr bwMode="auto">
                <a:xfrm flipV="1">
                  <a:off x="1612" y="2623"/>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Freeform 86"/>
                <p:cNvSpPr>
                  <a:spLocks/>
                </p:cNvSpPr>
                <p:nvPr/>
              </p:nvSpPr>
              <p:spPr bwMode="auto">
                <a:xfrm flipV="1">
                  <a:off x="2029"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
            <p:nvSpPr>
              <p:cNvPr id="25" name="Freeform 90"/>
              <p:cNvSpPr>
                <a:spLocks/>
              </p:cNvSpPr>
              <p:nvPr/>
            </p:nvSpPr>
            <p:spPr bwMode="auto">
              <a:xfrm flipV="1">
                <a:off x="453" y="2959"/>
                <a:ext cx="477" cy="471"/>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Rectangle 92"/>
              <p:cNvSpPr>
                <a:spLocks noChangeArrowheads="1"/>
              </p:cNvSpPr>
              <p:nvPr/>
            </p:nvSpPr>
            <p:spPr bwMode="auto">
              <a:xfrm>
                <a:off x="341" y="2840"/>
                <a:ext cx="362" cy="7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60"/>
            <p:cNvGrpSpPr>
              <a:grpSpLocks/>
            </p:cNvGrpSpPr>
            <p:nvPr/>
          </p:nvGrpSpPr>
          <p:grpSpPr bwMode="auto">
            <a:xfrm>
              <a:off x="3053" y="1031"/>
              <a:ext cx="1960" cy="907"/>
              <a:chOff x="1165" y="2115"/>
              <a:chExt cx="1727" cy="1056"/>
            </a:xfrm>
          </p:grpSpPr>
          <p:sp>
            <p:nvSpPr>
              <p:cNvPr id="20" name="Freeform 61"/>
              <p:cNvSpPr>
                <a:spLocks/>
              </p:cNvSpPr>
              <p:nvPr/>
            </p:nvSpPr>
            <p:spPr bwMode="auto">
              <a:xfrm flipV="1">
                <a:off x="2472" y="2614"/>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Freeform 62"/>
              <p:cNvSpPr>
                <a:spLocks/>
              </p:cNvSpPr>
              <p:nvPr/>
            </p:nvSpPr>
            <p:spPr bwMode="auto">
              <a:xfrm flipV="1">
                <a:off x="1165"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Freeform 63"/>
              <p:cNvSpPr>
                <a:spLocks/>
              </p:cNvSpPr>
              <p:nvPr/>
            </p:nvSpPr>
            <p:spPr bwMode="auto">
              <a:xfrm flipV="1">
                <a:off x="1612" y="2623"/>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Freeform 64"/>
              <p:cNvSpPr>
                <a:spLocks/>
              </p:cNvSpPr>
              <p:nvPr/>
            </p:nvSpPr>
            <p:spPr bwMode="auto">
              <a:xfrm flipV="1">
                <a:off x="2029"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 name="Rectangle 65"/>
            <p:cNvSpPr>
              <a:spLocks noChangeArrowheads="1"/>
            </p:cNvSpPr>
            <p:nvPr/>
          </p:nvSpPr>
          <p:spPr bwMode="auto">
            <a:xfrm>
              <a:off x="2426" y="2024"/>
              <a:ext cx="453" cy="68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6"/>
            <p:cNvSpPr>
              <a:spLocks noChangeShapeType="1"/>
            </p:cNvSpPr>
            <p:nvPr/>
          </p:nvSpPr>
          <p:spPr bwMode="auto">
            <a:xfrm flipV="1">
              <a:off x="3042" y="758"/>
              <a:ext cx="11" cy="140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7"/>
            <p:cNvSpPr>
              <a:spLocks noChangeShapeType="1"/>
            </p:cNvSpPr>
            <p:nvPr/>
          </p:nvSpPr>
          <p:spPr bwMode="auto">
            <a:xfrm flipV="1">
              <a:off x="3011" y="1480"/>
              <a:ext cx="2591" cy="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 name="Object 68"/>
            <p:cNvGraphicFramePr>
              <a:graphicFrameLocks noChangeAspect="1"/>
            </p:cNvGraphicFramePr>
            <p:nvPr/>
          </p:nvGraphicFramePr>
          <p:xfrm>
            <a:off x="2865" y="1398"/>
            <a:ext cx="236" cy="264"/>
          </p:xfrm>
          <a:graphic>
            <a:graphicData uri="http://schemas.openxmlformats.org/presentationml/2006/ole">
              <mc:AlternateContent xmlns:mc="http://schemas.openxmlformats.org/markup-compatibility/2006">
                <mc:Choice xmlns:v="urn:schemas-microsoft-com:vml" Requires="v">
                  <p:oleObj spid="_x0000_s1818" name="Equation" r:id="rId3" imgW="126720" imgH="139680" progId="Equation.DSMT4">
                    <p:embed/>
                  </p:oleObj>
                </mc:Choice>
                <mc:Fallback>
                  <p:oleObj name="Equation" r:id="rId3" imgW="126720" imgH="139680" progId="Equation.DSMT4">
                    <p:embed/>
                    <p:pic>
                      <p:nvPicPr>
                        <p:cNvPr id="11"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 y="1398"/>
                          <a:ext cx="2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9"/>
            <p:cNvGraphicFramePr>
              <a:graphicFrameLocks noChangeAspect="1"/>
            </p:cNvGraphicFramePr>
            <p:nvPr/>
          </p:nvGraphicFramePr>
          <p:xfrm>
            <a:off x="3108" y="663"/>
            <a:ext cx="501" cy="258"/>
          </p:xfrm>
          <a:graphic>
            <a:graphicData uri="http://schemas.openxmlformats.org/presentationml/2006/ole">
              <mc:AlternateContent xmlns:mc="http://schemas.openxmlformats.org/markup-compatibility/2006">
                <mc:Choice xmlns:v="urn:schemas-microsoft-com:vml" Requires="v">
                  <p:oleObj spid="_x0000_s1819" name="Equation" r:id="rId5" imgW="406080" imgH="203040" progId="Equation.DSMT4">
                    <p:embed/>
                  </p:oleObj>
                </mc:Choice>
                <mc:Fallback>
                  <p:oleObj name="Equation" r:id="rId5" imgW="406080" imgH="203040" progId="Equation.DSMT4">
                    <p:embed/>
                    <p:pic>
                      <p:nvPicPr>
                        <p:cNvPr id="12"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 y="663"/>
                          <a:ext cx="5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0"/>
            <p:cNvGraphicFramePr>
              <a:graphicFrameLocks noChangeAspect="1"/>
            </p:cNvGraphicFramePr>
            <p:nvPr/>
          </p:nvGraphicFramePr>
          <p:xfrm>
            <a:off x="5375" y="1524"/>
            <a:ext cx="340" cy="266"/>
          </p:xfrm>
          <a:graphic>
            <a:graphicData uri="http://schemas.openxmlformats.org/presentationml/2006/ole">
              <mc:AlternateContent xmlns:mc="http://schemas.openxmlformats.org/markup-compatibility/2006">
                <mc:Choice xmlns:v="urn:schemas-microsoft-com:vml" Requires="v">
                  <p:oleObj spid="_x0000_s1820" name="Equation" r:id="rId7" imgW="266400" imgH="203040" progId="Equation.DSMT4">
                    <p:embed/>
                  </p:oleObj>
                </mc:Choice>
                <mc:Fallback>
                  <p:oleObj name="Equation" r:id="rId7" imgW="266400" imgH="203040" progId="Equation.DSMT4">
                    <p:embed/>
                    <p:pic>
                      <p:nvPicPr>
                        <p:cNvPr id="13"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5" y="1524"/>
                          <a:ext cx="34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73"/>
            <p:cNvGraphicFramePr>
              <a:graphicFrameLocks noChangeAspect="1"/>
            </p:cNvGraphicFramePr>
            <p:nvPr/>
          </p:nvGraphicFramePr>
          <p:xfrm>
            <a:off x="3470" y="1479"/>
            <a:ext cx="96" cy="182"/>
          </p:xfrm>
          <a:graphic>
            <a:graphicData uri="http://schemas.openxmlformats.org/presentationml/2006/ole">
              <mc:AlternateContent xmlns:mc="http://schemas.openxmlformats.org/markup-compatibility/2006">
                <mc:Choice xmlns:v="urn:schemas-microsoft-com:vml" Requires="v">
                  <p:oleObj spid="_x0000_s1821" name="Equation" r:id="rId9" imgW="88560" imgH="164880" progId="Equation.DSMT4">
                    <p:embed/>
                  </p:oleObj>
                </mc:Choice>
                <mc:Fallback>
                  <p:oleObj name="Equation" r:id="rId9" imgW="88560" imgH="164880" progId="Equation.DSMT4">
                    <p:embed/>
                    <p:pic>
                      <p:nvPicPr>
                        <p:cNvPr id="14" name="Object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0" y="1479"/>
                          <a:ext cx="96"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74"/>
            <p:cNvSpPr>
              <a:spLocks noChangeShapeType="1"/>
            </p:cNvSpPr>
            <p:nvPr/>
          </p:nvSpPr>
          <p:spPr bwMode="auto">
            <a:xfrm flipH="1">
              <a:off x="3042" y="1031"/>
              <a:ext cx="113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6" name="Object 75"/>
            <p:cNvGraphicFramePr>
              <a:graphicFrameLocks noChangeAspect="1"/>
            </p:cNvGraphicFramePr>
            <p:nvPr/>
          </p:nvGraphicFramePr>
          <p:xfrm>
            <a:off x="2817" y="932"/>
            <a:ext cx="163" cy="260"/>
          </p:xfrm>
          <a:graphic>
            <a:graphicData uri="http://schemas.openxmlformats.org/presentationml/2006/ole">
              <mc:AlternateContent xmlns:mc="http://schemas.openxmlformats.org/markup-compatibility/2006">
                <mc:Choice xmlns:v="urn:schemas-microsoft-com:vml" Requires="v">
                  <p:oleObj spid="_x0000_s1822" name="Equation" r:id="rId11" imgW="114120" imgH="177480" progId="Equation.DSMT4">
                    <p:embed/>
                  </p:oleObj>
                </mc:Choice>
                <mc:Fallback>
                  <p:oleObj name="Equation" r:id="rId11" imgW="114120" imgH="177480" progId="Equation.DSMT4">
                    <p:embed/>
                    <p:pic>
                      <p:nvPicPr>
                        <p:cNvPr id="16"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7" y="932"/>
                          <a:ext cx="16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94"/>
            <p:cNvGraphicFramePr>
              <a:graphicFrameLocks noChangeAspect="1"/>
            </p:cNvGraphicFramePr>
            <p:nvPr/>
          </p:nvGraphicFramePr>
          <p:xfrm>
            <a:off x="2726" y="1842"/>
            <a:ext cx="290" cy="260"/>
          </p:xfrm>
          <a:graphic>
            <a:graphicData uri="http://schemas.openxmlformats.org/presentationml/2006/ole">
              <mc:AlternateContent xmlns:mc="http://schemas.openxmlformats.org/markup-compatibility/2006">
                <mc:Choice xmlns:v="urn:schemas-microsoft-com:vml" Requires="v">
                  <p:oleObj spid="_x0000_s1823" name="Equation" r:id="rId13" imgW="203040" imgH="177480" progId="Equation.DSMT4">
                    <p:embed/>
                  </p:oleObj>
                </mc:Choice>
                <mc:Fallback>
                  <p:oleObj name="Equation" r:id="rId13" imgW="203040" imgH="177480" progId="Equation.DSMT4">
                    <p:embed/>
                    <p:pic>
                      <p:nvPicPr>
                        <p:cNvPr id="17" name="Object 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6" y="1842"/>
                          <a:ext cx="29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95"/>
            <p:cNvGraphicFramePr>
              <a:graphicFrameLocks noChangeAspect="1"/>
            </p:cNvGraphicFramePr>
            <p:nvPr/>
          </p:nvGraphicFramePr>
          <p:xfrm>
            <a:off x="3989" y="1479"/>
            <a:ext cx="137" cy="182"/>
          </p:xfrm>
          <a:graphic>
            <a:graphicData uri="http://schemas.openxmlformats.org/presentationml/2006/ole">
              <mc:AlternateContent xmlns:mc="http://schemas.openxmlformats.org/markup-compatibility/2006">
                <mc:Choice xmlns:v="urn:schemas-microsoft-com:vml" Requires="v">
                  <p:oleObj spid="_x0000_s1824" name="Equation" r:id="rId15" imgW="126720" imgH="164880" progId="Equation.DSMT4">
                    <p:embed/>
                  </p:oleObj>
                </mc:Choice>
                <mc:Fallback>
                  <p:oleObj name="Equation" r:id="rId15" imgW="126720" imgH="164880" progId="Equation.DSMT4">
                    <p:embed/>
                    <p:pic>
                      <p:nvPicPr>
                        <p:cNvPr id="18" name="Object 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9" y="1479"/>
                          <a:ext cx="137"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96"/>
            <p:cNvGraphicFramePr>
              <a:graphicFrameLocks noChangeAspect="1"/>
            </p:cNvGraphicFramePr>
            <p:nvPr/>
          </p:nvGraphicFramePr>
          <p:xfrm>
            <a:off x="4429" y="1473"/>
            <a:ext cx="123" cy="196"/>
          </p:xfrm>
          <a:graphic>
            <a:graphicData uri="http://schemas.openxmlformats.org/presentationml/2006/ole">
              <mc:AlternateContent xmlns:mc="http://schemas.openxmlformats.org/markup-compatibility/2006">
                <mc:Choice xmlns:v="urn:schemas-microsoft-com:vml" Requires="v">
                  <p:oleObj spid="_x0000_s1825" name="Equation" r:id="rId17" imgW="114120" imgH="177480" progId="Equation.DSMT4">
                    <p:embed/>
                  </p:oleObj>
                </mc:Choice>
                <mc:Fallback>
                  <p:oleObj name="Equation" r:id="rId17" imgW="114120" imgH="177480" progId="Equation.DSMT4">
                    <p:embed/>
                    <p:pic>
                      <p:nvPicPr>
                        <p:cNvPr id="19"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 y="1473"/>
                          <a:ext cx="123"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113"/>
          <p:cNvGrpSpPr>
            <a:grpSpLocks/>
          </p:cNvGrpSpPr>
          <p:nvPr/>
        </p:nvGrpSpPr>
        <p:grpSpPr bwMode="auto">
          <a:xfrm>
            <a:off x="6071868" y="1915550"/>
            <a:ext cx="552450" cy="863600"/>
            <a:chOff x="4286" y="527"/>
            <a:chExt cx="348" cy="544"/>
          </a:xfrm>
        </p:grpSpPr>
        <p:sp>
          <p:nvSpPr>
            <p:cNvPr id="32" name="Line 106"/>
            <p:cNvSpPr>
              <a:spLocks noChangeShapeType="1"/>
            </p:cNvSpPr>
            <p:nvPr/>
          </p:nvSpPr>
          <p:spPr bwMode="auto">
            <a:xfrm flipH="1">
              <a:off x="4286" y="799"/>
              <a:ext cx="227" cy="272"/>
            </a:xfrm>
            <a:prstGeom prst="line">
              <a:avLst/>
            </a:prstGeom>
            <a:noFill/>
            <a:ln w="34925">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3" name="Object 107"/>
            <p:cNvGraphicFramePr>
              <a:graphicFrameLocks noChangeAspect="1"/>
            </p:cNvGraphicFramePr>
            <p:nvPr/>
          </p:nvGraphicFramePr>
          <p:xfrm>
            <a:off x="4513" y="527"/>
            <a:ext cx="121" cy="233"/>
          </p:xfrm>
          <a:graphic>
            <a:graphicData uri="http://schemas.openxmlformats.org/presentationml/2006/ole">
              <mc:AlternateContent xmlns:mc="http://schemas.openxmlformats.org/markup-compatibility/2006">
                <mc:Choice xmlns:v="urn:schemas-microsoft-com:vml" Requires="v">
                  <p:oleObj spid="_x0000_s1826" name="Equation" r:id="rId18" imgW="88560" imgH="164880" progId="Equation.DSMT4">
                    <p:embed/>
                  </p:oleObj>
                </mc:Choice>
                <mc:Fallback>
                  <p:oleObj name="Equation" r:id="rId18" imgW="88560" imgH="164880" progId="Equation.DSMT4">
                    <p:embed/>
                    <p:pic>
                      <p:nvPicPr>
                        <p:cNvPr id="33" name="Object 1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3" y="527"/>
                          <a:ext cx="12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114"/>
          <p:cNvGrpSpPr>
            <a:grpSpLocks/>
          </p:cNvGrpSpPr>
          <p:nvPr/>
        </p:nvGrpSpPr>
        <p:grpSpPr bwMode="auto">
          <a:xfrm>
            <a:off x="6576693" y="2129862"/>
            <a:ext cx="762000" cy="865188"/>
            <a:chOff x="4604" y="662"/>
            <a:chExt cx="480" cy="545"/>
          </a:xfrm>
        </p:grpSpPr>
        <p:sp>
          <p:nvSpPr>
            <p:cNvPr id="35" name="Line 108"/>
            <p:cNvSpPr>
              <a:spLocks noChangeShapeType="1"/>
            </p:cNvSpPr>
            <p:nvPr/>
          </p:nvSpPr>
          <p:spPr bwMode="auto">
            <a:xfrm flipH="1">
              <a:off x="4604" y="935"/>
              <a:ext cx="227" cy="272"/>
            </a:xfrm>
            <a:prstGeom prst="line">
              <a:avLst/>
            </a:prstGeom>
            <a:noFill/>
            <a:ln w="34925">
              <a:solidFill>
                <a:srgbClr val="00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6" name="Object 109"/>
            <p:cNvGraphicFramePr>
              <a:graphicFrameLocks noChangeAspect="1"/>
            </p:cNvGraphicFramePr>
            <p:nvPr/>
          </p:nvGraphicFramePr>
          <p:xfrm>
            <a:off x="4910" y="662"/>
            <a:ext cx="174" cy="234"/>
          </p:xfrm>
          <a:graphic>
            <a:graphicData uri="http://schemas.openxmlformats.org/presentationml/2006/ole">
              <mc:AlternateContent xmlns:mc="http://schemas.openxmlformats.org/markup-compatibility/2006">
                <mc:Choice xmlns:v="urn:schemas-microsoft-com:vml" Requires="v">
                  <p:oleObj spid="_x0000_s1827" name="Equation" r:id="rId20" imgW="126720" imgH="164880" progId="Equation.DSMT4">
                    <p:embed/>
                  </p:oleObj>
                </mc:Choice>
                <mc:Fallback>
                  <p:oleObj name="Equation" r:id="rId20" imgW="126720" imgH="164880" progId="Equation.DSMT4">
                    <p:embed/>
                    <p:pic>
                      <p:nvPicPr>
                        <p:cNvPr id="36" name="Object 10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10" y="662"/>
                          <a:ext cx="17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 name="Oval 76"/>
          <p:cNvSpPr>
            <a:spLocks noChangeArrowheads="1"/>
          </p:cNvSpPr>
          <p:nvPr/>
        </p:nvSpPr>
        <p:spPr bwMode="auto">
          <a:xfrm rot="5400000">
            <a:off x="719857" y="2812573"/>
            <a:ext cx="1438275" cy="136683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77"/>
          <p:cNvSpPr>
            <a:spLocks noChangeShapeType="1"/>
          </p:cNvSpPr>
          <p:nvPr/>
        </p:nvSpPr>
        <p:spPr bwMode="auto">
          <a:xfrm rot="5400000" flipV="1">
            <a:off x="2015258" y="2907073"/>
            <a:ext cx="0"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9" name="Object 78"/>
          <p:cNvGraphicFramePr>
            <a:graphicFrameLocks noChangeAspect="1"/>
          </p:cNvGraphicFramePr>
          <p:nvPr>
            <p:extLst>
              <p:ext uri="{D42A27DB-BD31-4B8C-83A1-F6EECF244321}">
                <p14:modId xmlns:p14="http://schemas.microsoft.com/office/powerpoint/2010/main" val="2180502713"/>
              </p:ext>
            </p:extLst>
          </p:nvPr>
        </p:nvGraphicFramePr>
        <p:xfrm>
          <a:off x="2584827" y="3313625"/>
          <a:ext cx="315912" cy="358775"/>
        </p:xfrm>
        <a:graphic>
          <a:graphicData uri="http://schemas.openxmlformats.org/presentationml/2006/ole">
            <mc:AlternateContent xmlns:mc="http://schemas.openxmlformats.org/markup-compatibility/2006">
              <mc:Choice xmlns:v="urn:schemas-microsoft-com:vml" Requires="v">
                <p:oleObj spid="_x0000_s1828" name="Equation" r:id="rId22" imgW="126720" imgH="139680" progId="Equation.DSMT4">
                  <p:embed/>
                </p:oleObj>
              </mc:Choice>
              <mc:Fallback>
                <p:oleObj name="Equation" r:id="rId22" imgW="126720" imgH="139680" progId="Equation.DSMT4">
                  <p:embed/>
                  <p:pic>
                    <p:nvPicPr>
                      <p:cNvPr id="39" name="Object 7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84827" y="3313625"/>
                        <a:ext cx="3159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79"/>
          <p:cNvSpPr>
            <a:spLocks noChangeShapeType="1"/>
          </p:cNvSpPr>
          <p:nvPr/>
        </p:nvSpPr>
        <p:spPr bwMode="auto">
          <a:xfrm rot="5400000" flipV="1">
            <a:off x="1079425" y="3136422"/>
            <a:ext cx="0" cy="719138"/>
          </a:xfrm>
          <a:prstGeom prst="line">
            <a:avLst/>
          </a:prstGeom>
          <a:noFill/>
          <a:ln w="28575">
            <a:solidFill>
              <a:srgbClr val="00FF00"/>
            </a:solidFill>
            <a:round/>
            <a:headEnd type="arrow"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Arc 81"/>
          <p:cNvSpPr>
            <a:spLocks/>
          </p:cNvSpPr>
          <p:nvPr/>
        </p:nvSpPr>
        <p:spPr bwMode="auto">
          <a:xfrm rot="152856" flipH="1">
            <a:off x="503957" y="2647473"/>
            <a:ext cx="576263" cy="546100"/>
          </a:xfrm>
          <a:custGeom>
            <a:avLst/>
            <a:gdLst>
              <a:gd name="G0" fmla="+- 0 0 0"/>
              <a:gd name="G1" fmla="+- 20331 0 0"/>
              <a:gd name="G2" fmla="+- 21600 0 0"/>
              <a:gd name="T0" fmla="*/ 7294 w 21600"/>
              <a:gd name="T1" fmla="*/ 0 h 20331"/>
              <a:gd name="T2" fmla="*/ 21600 w 21600"/>
              <a:gd name="T3" fmla="*/ 20331 h 20331"/>
              <a:gd name="T4" fmla="*/ 0 w 21600"/>
              <a:gd name="T5" fmla="*/ 20331 h 20331"/>
            </a:gdLst>
            <a:ahLst/>
            <a:cxnLst>
              <a:cxn ang="0">
                <a:pos x="T0" y="T1"/>
              </a:cxn>
              <a:cxn ang="0">
                <a:pos x="T2" y="T3"/>
              </a:cxn>
              <a:cxn ang="0">
                <a:pos x="T4" y="T5"/>
              </a:cxn>
            </a:cxnLst>
            <a:rect l="0" t="0" r="r" b="b"/>
            <a:pathLst>
              <a:path w="21600" h="20331" fill="none" extrusionOk="0">
                <a:moveTo>
                  <a:pt x="7294" y="-1"/>
                </a:moveTo>
                <a:cubicBezTo>
                  <a:pt x="15875" y="3078"/>
                  <a:pt x="21600" y="11213"/>
                  <a:pt x="21600" y="20331"/>
                </a:cubicBezTo>
              </a:path>
              <a:path w="21600" h="20331" stroke="0" extrusionOk="0">
                <a:moveTo>
                  <a:pt x="7294" y="-1"/>
                </a:moveTo>
                <a:cubicBezTo>
                  <a:pt x="15875" y="3078"/>
                  <a:pt x="21600" y="11213"/>
                  <a:pt x="21600" y="20331"/>
                </a:cubicBezTo>
                <a:lnTo>
                  <a:pt x="0" y="20331"/>
                </a:lnTo>
                <a:close/>
              </a:path>
            </a:pathLst>
          </a:custGeom>
          <a:noFill/>
          <a:ln w="28575">
            <a:solidFill>
              <a:schemeClr val="bg2"/>
            </a:solidFill>
            <a:round/>
            <a:headE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01"/>
          <p:cNvSpPr>
            <a:spLocks noChangeShapeType="1"/>
          </p:cNvSpPr>
          <p:nvPr/>
        </p:nvSpPr>
        <p:spPr bwMode="auto">
          <a:xfrm rot="5400000">
            <a:off x="1079425" y="3855561"/>
            <a:ext cx="719138" cy="0"/>
          </a:xfrm>
          <a:prstGeom prst="line">
            <a:avLst/>
          </a:prstGeom>
          <a:noFill/>
          <a:ln w="31750">
            <a:solidFill>
              <a:srgbClr val="FFFF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43" name="TextBox 42"/>
              <p:cNvSpPr txBox="1"/>
              <p:nvPr/>
            </p:nvSpPr>
            <p:spPr>
              <a:xfrm>
                <a:off x="1026294" y="4783111"/>
                <a:ext cx="2235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1</m:t>
                                  </m:r>
                                </m:sub>
                              </m:sSub>
                            </m:e>
                          </m:d>
                        </m:e>
                      </m:fun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026294" y="4783111"/>
                <a:ext cx="2235484" cy="276999"/>
              </a:xfrm>
              <a:prstGeom prst="rect">
                <a:avLst/>
              </a:prstGeom>
              <a:blipFill>
                <a:blip r:embed="rId24"/>
                <a:stretch>
                  <a:fillRect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026294" y="5371537"/>
                <a:ext cx="22462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2</m:t>
                                  </m:r>
                                </m:sub>
                              </m:sSub>
                            </m:e>
                          </m:d>
                        </m:e>
                      </m:func>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026294" y="5371537"/>
                <a:ext cx="2246256" cy="276999"/>
              </a:xfrm>
              <a:prstGeom prst="rect">
                <a:avLst/>
              </a:prstGeom>
              <a:blipFill>
                <a:blip r:embed="rId25"/>
                <a:stretch>
                  <a:fillRect b="-34783"/>
                </a:stretch>
              </a:blipFill>
            </p:spPr>
            <p:txBody>
              <a:bodyPr/>
              <a:lstStyle/>
              <a:p>
                <a:r>
                  <a:rPr lang="en-US">
                    <a:noFill/>
                  </a:rPr>
                  <a:t> </a:t>
                </a:r>
              </a:p>
            </p:txBody>
          </p:sp>
        </mc:Fallback>
      </mc:AlternateContent>
      <p:sp>
        <p:nvSpPr>
          <p:cNvPr id="45" name="TextBox 44"/>
          <p:cNvSpPr txBox="1"/>
          <p:nvPr/>
        </p:nvSpPr>
        <p:spPr>
          <a:xfrm>
            <a:off x="3973214" y="5060110"/>
            <a:ext cx="1768433" cy="369332"/>
          </a:xfrm>
          <a:prstGeom prst="rect">
            <a:avLst/>
          </a:prstGeom>
          <a:noFill/>
        </p:spPr>
        <p:txBody>
          <a:bodyPr wrap="none" rtlCol="0">
            <a:spAutoFit/>
          </a:bodyPr>
          <a:lstStyle/>
          <a:p>
            <a:r>
              <a:rPr lang="en-US" dirty="0"/>
              <a:t>Phase difference: </a:t>
            </a:r>
          </a:p>
        </p:txBody>
      </p:sp>
      <mc:AlternateContent xmlns:mc="http://schemas.openxmlformats.org/markup-compatibility/2006" xmlns:a14="http://schemas.microsoft.com/office/drawing/2010/main">
        <mc:Choice Requires="a14">
          <p:sp>
            <p:nvSpPr>
              <p:cNvPr id="46" name="TextBox 45"/>
              <p:cNvSpPr txBox="1"/>
              <p:nvPr/>
            </p:nvSpPr>
            <p:spPr>
              <a:xfrm>
                <a:off x="5730231" y="5072530"/>
                <a:ext cx="14582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5730231" y="5072530"/>
                <a:ext cx="1458220" cy="276999"/>
              </a:xfrm>
              <a:prstGeom prst="rect">
                <a:avLst/>
              </a:prstGeom>
              <a:blipFill>
                <a:blip r:embed="rId26"/>
                <a:stretch>
                  <a:fillRect l="-3347" r="-837"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797774" y="1975475"/>
                <a:ext cx="4775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797774" y="1975475"/>
                <a:ext cx="477503" cy="276999"/>
              </a:xfrm>
              <a:prstGeom prst="rect">
                <a:avLst/>
              </a:prstGeom>
              <a:blipFill>
                <a:blip r:embed="rId27"/>
                <a:stretch>
                  <a:fillRect l="-6410" r="-17949" b="-34783"/>
                </a:stretch>
              </a:blipFill>
            </p:spPr>
            <p:txBody>
              <a:bodyPr/>
              <a:lstStyle/>
              <a:p>
                <a:r>
                  <a:rPr lang="en-US">
                    <a:noFill/>
                  </a:rPr>
                  <a:t> </a:t>
                </a:r>
              </a:p>
            </p:txBody>
          </p:sp>
        </mc:Fallback>
      </mc:AlternateContent>
      <p:sp>
        <p:nvSpPr>
          <p:cNvPr id="49" name="TextBox 48"/>
          <p:cNvSpPr txBox="1"/>
          <p:nvPr/>
        </p:nvSpPr>
        <p:spPr>
          <a:xfrm>
            <a:off x="492104" y="2113974"/>
            <a:ext cx="3515817" cy="369332"/>
          </a:xfrm>
          <a:prstGeom prst="rect">
            <a:avLst/>
          </a:prstGeom>
          <a:noFill/>
        </p:spPr>
        <p:txBody>
          <a:bodyPr wrap="square" rtlCol="0">
            <a:spAutoFit/>
          </a:bodyPr>
          <a:lstStyle/>
          <a:p>
            <a:r>
              <a:rPr lang="en-GB" dirty="0"/>
              <a:t>Reference circle:</a:t>
            </a:r>
            <a:endParaRPr lang="en-US" dirty="0"/>
          </a:p>
        </p:txBody>
      </p:sp>
      <mc:AlternateContent xmlns:mc="http://schemas.openxmlformats.org/markup-compatibility/2006" xmlns:a14="http://schemas.microsoft.com/office/drawing/2010/main">
        <mc:Choice Requires="a14">
          <p:sp>
            <p:nvSpPr>
              <p:cNvPr id="50" name="TextBox 49"/>
              <p:cNvSpPr txBox="1"/>
              <p:nvPr/>
            </p:nvSpPr>
            <p:spPr>
              <a:xfrm>
                <a:off x="1026294" y="6032321"/>
                <a:ext cx="2649380" cy="276999"/>
              </a:xfrm>
              <a:prstGeom prst="rect">
                <a:avLst/>
              </a:prstGeom>
              <a:noFill/>
            </p:spPr>
            <p:txBody>
              <a:bodyPr wrap="none" lIns="0" tIns="0" rIns="0" bIns="0" rtlCol="0">
                <a:spAutoFit/>
              </a:bodyPr>
              <a:lstStyle/>
              <a:p>
                <a:r>
                  <a:rPr lang="en-GB" dirty="0">
                    <a:ea typeface="Cambria Math" panose="02040503050406030204" pitchFamily="18" charset="0"/>
                  </a:rPr>
                  <a:t>Here,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/2</m:t>
                    </m:r>
                  </m:oMath>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026294" y="6032321"/>
                <a:ext cx="2649380" cy="276999"/>
              </a:xfrm>
              <a:prstGeom prst="rect">
                <a:avLst/>
              </a:prstGeom>
              <a:blipFill>
                <a:blip r:embed="rId28"/>
                <a:stretch>
                  <a:fillRect l="-5287" t="-28889" r="-2299" b="-51111"/>
                </a:stretch>
              </a:blipFill>
            </p:spPr>
            <p:txBody>
              <a:bodyPr/>
              <a:lstStyle/>
              <a:p>
                <a:r>
                  <a:rPr lang="en-US">
                    <a:noFill/>
                  </a:rPr>
                  <a:t> </a:t>
                </a:r>
              </a:p>
            </p:txBody>
          </p:sp>
        </mc:Fallback>
      </mc:AlternateContent>
      <p:sp>
        <p:nvSpPr>
          <p:cNvPr id="51" name="TextBox 50"/>
          <p:cNvSpPr txBox="1"/>
          <p:nvPr/>
        </p:nvSpPr>
        <p:spPr>
          <a:xfrm>
            <a:off x="694749" y="1268524"/>
            <a:ext cx="8108384" cy="646331"/>
          </a:xfrm>
          <a:prstGeom prst="rect">
            <a:avLst/>
          </a:prstGeom>
          <a:noFill/>
        </p:spPr>
        <p:txBody>
          <a:bodyPr wrap="square" rtlCol="0">
            <a:spAutoFit/>
          </a:bodyPr>
          <a:lstStyle/>
          <a:p>
            <a:r>
              <a:rPr lang="en-GB" dirty="0"/>
              <a:t>We wish to study the motion of two gliders in horizontal motion associated with spring. The origin of time must be the same for both motions ! </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DC89819-6239-435C-A66C-231F411CF251}"/>
                  </a:ext>
                </a:extLst>
              </p:cNvPr>
              <p:cNvSpPr txBox="1"/>
              <p:nvPr/>
            </p:nvSpPr>
            <p:spPr>
              <a:xfrm>
                <a:off x="8113295" y="3368394"/>
                <a:ext cx="1547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p:sp>
            <p:nvSpPr>
              <p:cNvPr id="3" name="TextBox 2">
                <a:extLst>
                  <a:ext uri="{FF2B5EF4-FFF2-40B4-BE49-F238E27FC236}">
                    <a16:creationId xmlns:a16="http://schemas.microsoft.com/office/drawing/2014/main" id="{CDC89819-6239-435C-A66C-231F411CF251}"/>
                  </a:ext>
                </a:extLst>
              </p:cNvPr>
              <p:cNvSpPr txBox="1">
                <a:spLocks noRot="1" noChangeAspect="1" noMove="1" noResize="1" noEditPoints="1" noAdjustHandles="1" noChangeArrowheads="1" noChangeShapeType="1" noTextEdit="1"/>
              </p:cNvSpPr>
              <p:nvPr/>
            </p:nvSpPr>
            <p:spPr>
              <a:xfrm>
                <a:off x="8113295" y="3368394"/>
                <a:ext cx="154722" cy="276999"/>
              </a:xfrm>
              <a:prstGeom prst="rect">
                <a:avLst/>
              </a:prstGeom>
              <a:blipFill>
                <a:blip r:embed="rId29"/>
                <a:stretch>
                  <a:fillRect l="-32000" r="-28000" b="-6667"/>
                </a:stretch>
              </a:blipFill>
            </p:spPr>
            <p:txBody>
              <a:bodyPr/>
              <a:lstStyle/>
              <a:p>
                <a:r>
                  <a:rPr lang="en-US">
                    <a:noFill/>
                  </a:rPr>
                  <a:t> </a:t>
                </a:r>
              </a:p>
            </p:txBody>
          </p:sp>
        </mc:Fallback>
      </mc:AlternateContent>
    </p:spTree>
    <p:extLst>
      <p:ext uri="{BB962C8B-B14F-4D97-AF65-F5344CB8AC3E}">
        <p14:creationId xmlns:p14="http://schemas.microsoft.com/office/powerpoint/2010/main" val="41036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slide(fromRight)">
                                      <p:cBhvr>
                                        <p:cTn id="13" dur="500"/>
                                        <p:tgtEl>
                                          <p:spTgt spid="31"/>
                                        </p:tgtEl>
                                      </p:cBhvr>
                                    </p:animEffect>
                                  </p:childTnLst>
                                </p:cTn>
                              </p:par>
                              <p:par>
                                <p:cTn id="14" presetID="12" presetClass="entr" presetSubtype="2"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slide(fromRight)">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up)">
                                      <p:cBhvr>
                                        <p:cTn id="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2133"/>
            <a:ext cx="8229600" cy="1143000"/>
          </a:xfrm>
        </p:spPr>
        <p:txBody>
          <a:bodyPr/>
          <a:lstStyle/>
          <a:p>
            <a:r>
              <a:rPr lang="en-GB" dirty="0"/>
              <a:t>Other examples of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46</a:t>
            </a:fld>
            <a:endParaRPr lang="en-US" altLang="zh-CN"/>
          </a:p>
        </p:txBody>
      </p:sp>
      <p:sp>
        <p:nvSpPr>
          <p:cNvPr id="5" name="Rectangle 4"/>
          <p:cNvSpPr/>
          <p:nvPr/>
        </p:nvSpPr>
        <p:spPr bwMode="auto">
          <a:xfrm>
            <a:off x="817240" y="2009626"/>
            <a:ext cx="1944216"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Freeform 5"/>
          <p:cNvSpPr/>
          <p:nvPr/>
        </p:nvSpPr>
        <p:spPr bwMode="auto">
          <a:xfrm rot="3375318">
            <a:off x="6148556" y="1739312"/>
            <a:ext cx="447333"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Rectangle 6"/>
          <p:cNvSpPr/>
          <p:nvPr/>
        </p:nvSpPr>
        <p:spPr bwMode="auto">
          <a:xfrm>
            <a:off x="1512195" y="3106234"/>
            <a:ext cx="351656" cy="35754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Rectangle 7"/>
          <p:cNvSpPr/>
          <p:nvPr/>
        </p:nvSpPr>
        <p:spPr bwMode="auto">
          <a:xfrm rot="3470006">
            <a:off x="6600672" y="1926740"/>
            <a:ext cx="575669" cy="7579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Freeform 8"/>
          <p:cNvSpPr/>
          <p:nvPr/>
        </p:nvSpPr>
        <p:spPr bwMode="auto">
          <a:xfrm rot="16200000">
            <a:off x="1309665" y="4942674"/>
            <a:ext cx="249507"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Rectangle 9"/>
          <p:cNvSpPr/>
          <p:nvPr/>
        </p:nvSpPr>
        <p:spPr bwMode="auto">
          <a:xfrm rot="3431067">
            <a:off x="5354569" y="2415441"/>
            <a:ext cx="719556" cy="50381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Rectangle 10"/>
          <p:cNvSpPr/>
          <p:nvPr/>
        </p:nvSpPr>
        <p:spPr bwMode="auto">
          <a:xfrm rot="3413799">
            <a:off x="6116308" y="1710048"/>
            <a:ext cx="186853" cy="23291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Freeform 11"/>
          <p:cNvSpPr/>
          <p:nvPr/>
        </p:nvSpPr>
        <p:spPr bwMode="auto">
          <a:xfrm rot="10800000">
            <a:off x="5816855" y="4461464"/>
            <a:ext cx="447333"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3" name="Rectangle 12"/>
          <p:cNvSpPr/>
          <p:nvPr/>
        </p:nvSpPr>
        <p:spPr bwMode="auto">
          <a:xfrm>
            <a:off x="5292080" y="5661248"/>
            <a:ext cx="1944216"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Rectangle 13"/>
          <p:cNvSpPr/>
          <p:nvPr/>
        </p:nvSpPr>
        <p:spPr bwMode="auto">
          <a:xfrm>
            <a:off x="5912532" y="4197477"/>
            <a:ext cx="351656" cy="35754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Rectangle 14"/>
          <p:cNvSpPr/>
          <p:nvPr/>
        </p:nvSpPr>
        <p:spPr bwMode="auto">
          <a:xfrm>
            <a:off x="715915" y="5805264"/>
            <a:ext cx="1944216"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Rectangle 15"/>
          <p:cNvSpPr/>
          <p:nvPr/>
        </p:nvSpPr>
        <p:spPr bwMode="auto">
          <a:xfrm rot="5400000">
            <a:off x="592262" y="5541379"/>
            <a:ext cx="499595" cy="4571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Freeform 16"/>
          <p:cNvSpPr/>
          <p:nvPr/>
        </p:nvSpPr>
        <p:spPr bwMode="auto">
          <a:xfrm>
            <a:off x="1664801" y="2045630"/>
            <a:ext cx="447333"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Rectangle 17"/>
          <p:cNvSpPr/>
          <p:nvPr/>
        </p:nvSpPr>
        <p:spPr bwMode="auto">
          <a:xfrm>
            <a:off x="1888467" y="5421383"/>
            <a:ext cx="351656" cy="35754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TextBox 18"/>
          <p:cNvSpPr txBox="1"/>
          <p:nvPr/>
        </p:nvSpPr>
        <p:spPr>
          <a:xfrm flipH="1">
            <a:off x="715915" y="955148"/>
            <a:ext cx="6736404" cy="646331"/>
          </a:xfrm>
          <a:prstGeom prst="rect">
            <a:avLst/>
          </a:prstGeom>
          <a:noFill/>
        </p:spPr>
        <p:txBody>
          <a:bodyPr wrap="square" rtlCol="0">
            <a:spAutoFit/>
          </a:bodyPr>
          <a:lstStyle/>
          <a:p>
            <a:r>
              <a:rPr lang="en-GB" dirty="0"/>
              <a:t>Different kinds of spring-mass systems, here the weight and/or the normal force could be involved …</a:t>
            </a:r>
            <a:endParaRPr lang="en-US" dirty="0"/>
          </a:p>
        </p:txBody>
      </p:sp>
    </p:spTree>
    <p:extLst>
      <p:ext uri="{BB962C8B-B14F-4D97-AF65-F5344CB8AC3E}">
        <p14:creationId xmlns:p14="http://schemas.microsoft.com/office/powerpoint/2010/main" val="1133638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47</a:t>
            </a:fld>
            <a:endParaRPr lang="en-US" altLang="zh-CN"/>
          </a:p>
        </p:txBody>
      </p:sp>
      <p:pic>
        <p:nvPicPr>
          <p:cNvPr id="5" name="Picture 4"/>
          <p:cNvPicPr>
            <a:picLocks noChangeAspect="1"/>
          </p:cNvPicPr>
          <p:nvPr/>
        </p:nvPicPr>
        <p:blipFill>
          <a:blip r:embed="rId2"/>
          <a:stretch>
            <a:fillRect/>
          </a:stretch>
        </p:blipFill>
        <p:spPr>
          <a:xfrm>
            <a:off x="5505536" y="1417638"/>
            <a:ext cx="2882888" cy="4577919"/>
          </a:xfrm>
          <a:prstGeom prst="rect">
            <a:avLst/>
          </a:prstGeom>
        </p:spPr>
      </p:pic>
      <p:sp>
        <p:nvSpPr>
          <p:cNvPr id="6" name="Title 1"/>
          <p:cNvSpPr txBox="1">
            <a:spLocks/>
          </p:cNvSpPr>
          <p:nvPr/>
        </p:nvSpPr>
        <p:spPr>
          <a:xfrm>
            <a:off x="1043608" y="30047"/>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en-US" sz="3600" kern="0" dirty="0"/>
              <a:t>Angular SHM with a torsion pendulum (friction ignored)</a:t>
            </a:r>
          </a:p>
        </p:txBody>
      </p:sp>
      <p:sp>
        <p:nvSpPr>
          <p:cNvPr id="7" name="TextBox 6"/>
          <p:cNvSpPr txBox="1"/>
          <p:nvPr/>
        </p:nvSpPr>
        <p:spPr>
          <a:xfrm flipH="1">
            <a:off x="6352914" y="2609329"/>
            <a:ext cx="1188132" cy="369332"/>
          </a:xfrm>
          <a:prstGeom prst="rect">
            <a:avLst/>
          </a:prstGeom>
          <a:noFill/>
        </p:spPr>
        <p:txBody>
          <a:bodyPr wrap="square" rtlCol="0">
            <a:spAutoFit/>
          </a:bodyPr>
          <a:lstStyle/>
          <a:p>
            <a:r>
              <a:rPr lang="en-US" dirty="0">
                <a:solidFill>
                  <a:schemeClr val="bg2"/>
                </a:solidFill>
              </a:rPr>
              <a:t>wire</a:t>
            </a:r>
          </a:p>
        </p:txBody>
      </p:sp>
      <p:sp>
        <p:nvSpPr>
          <p:cNvPr id="8" name="TextBox 7"/>
          <p:cNvSpPr txBox="1"/>
          <p:nvPr/>
        </p:nvSpPr>
        <p:spPr>
          <a:xfrm>
            <a:off x="6994101" y="3803124"/>
            <a:ext cx="546945" cy="369332"/>
          </a:xfrm>
          <a:prstGeom prst="rect">
            <a:avLst/>
          </a:prstGeom>
          <a:noFill/>
        </p:spPr>
        <p:txBody>
          <a:bodyPr wrap="none" rtlCol="0">
            <a:spAutoFit/>
          </a:bodyPr>
          <a:lstStyle/>
          <a:p>
            <a:r>
              <a:rPr lang="en-US" dirty="0">
                <a:solidFill>
                  <a:schemeClr val="bg2"/>
                </a:solidFill>
              </a:rPr>
              <a:t>disk</a:t>
            </a:r>
          </a:p>
        </p:txBody>
      </p:sp>
      <mc:AlternateContent xmlns:mc="http://schemas.openxmlformats.org/markup-compatibility/2006" xmlns:a14="http://schemas.microsoft.com/office/drawing/2010/main">
        <mc:Choice Requires="a14">
          <p:sp>
            <p:nvSpPr>
              <p:cNvPr id="9" name="TextBox 8"/>
              <p:cNvSpPr txBox="1"/>
              <p:nvPr/>
            </p:nvSpPr>
            <p:spPr>
              <a:xfrm>
                <a:off x="234605" y="1670481"/>
                <a:ext cx="4769444" cy="1323439"/>
              </a:xfrm>
              <a:prstGeom prst="rect">
                <a:avLst/>
              </a:prstGeom>
              <a:noFill/>
            </p:spPr>
            <p:txBody>
              <a:bodyPr wrap="square" rtlCol="0">
                <a:spAutoFit/>
              </a:bodyPr>
              <a:lstStyle/>
              <a:p>
                <a:r>
                  <a:rPr lang="en-US" sz="2000" dirty="0"/>
                  <a:t>If you rotate the disk out of his position of equilibrium, the wire is twisted and a torsion torque </a:t>
                </a:r>
                <a14:m>
                  <m:oMath xmlns:m="http://schemas.openxmlformats.org/officeDocument/2006/math">
                    <m:r>
                      <a:rPr lang="en-US" sz="2000" i="1" smtClean="0">
                        <a:latin typeface="Cambria Math" panose="02040503050406030204" pitchFamily="18" charset="0"/>
                        <a:ea typeface="Cambria Math" panose="02040503050406030204" pitchFamily="18" charset="0"/>
                      </a:rPr>
                      <m:t>𝜏</m:t>
                    </m:r>
                  </m:oMath>
                </a14:m>
                <a:r>
                  <a:rPr lang="en-US" sz="2000" dirty="0"/>
                  <a:t> is exerted on the disk by the wire, proportional to the angular twist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234605" y="1670481"/>
                <a:ext cx="4769444" cy="1323439"/>
              </a:xfrm>
              <a:prstGeom prst="rect">
                <a:avLst/>
              </a:prstGeom>
              <a:blipFill>
                <a:blip r:embed="rId3"/>
                <a:stretch>
                  <a:fillRect l="-1277" t="-2304" r="-1533" b="-7373"/>
                </a:stretch>
              </a:blipFill>
            </p:spPr>
            <p:txBody>
              <a:bodyPr/>
              <a:lstStyle/>
              <a:p>
                <a:r>
                  <a:rPr lang="en-US">
                    <a:noFill/>
                  </a:rPr>
                  <a:t> </a:t>
                </a:r>
              </a:p>
            </p:txBody>
          </p:sp>
        </mc:Fallback>
      </mc:AlternateContent>
      <p:cxnSp>
        <p:nvCxnSpPr>
          <p:cNvPr id="10" name="Straight Arrow Connector 9"/>
          <p:cNvCxnSpPr/>
          <p:nvPr/>
        </p:nvCxnSpPr>
        <p:spPr bwMode="auto">
          <a:xfrm>
            <a:off x="6994101" y="4365104"/>
            <a:ext cx="1692699" cy="0"/>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6994101" y="4365104"/>
            <a:ext cx="1394323" cy="1080120"/>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1"/>
          <p:cNvSpPr/>
          <p:nvPr/>
        </p:nvSpPr>
        <p:spPr bwMode="auto">
          <a:xfrm>
            <a:off x="7952509" y="4364182"/>
            <a:ext cx="300478" cy="748145"/>
          </a:xfrm>
          <a:custGeom>
            <a:avLst/>
            <a:gdLst>
              <a:gd name="connsiteX0" fmla="*/ 0 w 300478"/>
              <a:gd name="connsiteY0" fmla="*/ 748145 h 748145"/>
              <a:gd name="connsiteX1" fmla="*/ 290946 w 300478"/>
              <a:gd name="connsiteY1" fmla="*/ 415636 h 748145"/>
              <a:gd name="connsiteX2" fmla="*/ 235527 w 300478"/>
              <a:gd name="connsiteY2" fmla="*/ 0 h 748145"/>
              <a:gd name="connsiteX3" fmla="*/ 235527 w 300478"/>
              <a:gd name="connsiteY3" fmla="*/ 0 h 748145"/>
            </a:gdLst>
            <a:ahLst/>
            <a:cxnLst>
              <a:cxn ang="0">
                <a:pos x="connsiteX0" y="connsiteY0"/>
              </a:cxn>
              <a:cxn ang="0">
                <a:pos x="connsiteX1" y="connsiteY1"/>
              </a:cxn>
              <a:cxn ang="0">
                <a:pos x="connsiteX2" y="connsiteY2"/>
              </a:cxn>
              <a:cxn ang="0">
                <a:pos x="connsiteX3" y="connsiteY3"/>
              </a:cxn>
            </a:cxnLst>
            <a:rect l="l" t="t" r="r" b="b"/>
            <a:pathLst>
              <a:path w="300478" h="748145">
                <a:moveTo>
                  <a:pt x="0" y="748145"/>
                </a:moveTo>
                <a:cubicBezTo>
                  <a:pt x="125846" y="644236"/>
                  <a:pt x="251692" y="540327"/>
                  <a:pt x="290946" y="415636"/>
                </a:cubicBezTo>
                <a:cubicBezTo>
                  <a:pt x="330200" y="290945"/>
                  <a:pt x="235527" y="0"/>
                  <a:pt x="235527" y="0"/>
                </a:cubicBezTo>
                <a:lnTo>
                  <a:pt x="235527" y="0"/>
                </a:lnTo>
              </a:path>
            </a:pathLst>
          </a:cu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3" name="TextBox 12"/>
              <p:cNvSpPr txBox="1"/>
              <p:nvPr/>
            </p:nvSpPr>
            <p:spPr>
              <a:xfrm>
                <a:off x="8261859" y="4835328"/>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2"/>
                          </a:solidFill>
                          <a:latin typeface="Cambria Math" panose="02040503050406030204" pitchFamily="18" charset="0"/>
                          <a:ea typeface="Cambria Math" panose="02040503050406030204" pitchFamily="18" charset="0"/>
                        </a:rPr>
                        <m:t>𝜃</m:t>
                      </m:r>
                    </m:oMath>
                  </m:oMathPara>
                </a14:m>
                <a:endParaRPr lang="en-US" dirty="0">
                  <a:solidFill>
                    <a:schemeClr val="bg2"/>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8261859" y="4835328"/>
                <a:ext cx="194284" cy="276999"/>
              </a:xfrm>
              <a:prstGeom prst="rect">
                <a:avLst/>
              </a:prstGeom>
              <a:blipFill>
                <a:blip r:embed="rId4"/>
                <a:stretch>
                  <a:fillRect l="-25000" r="-25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736208" y="3246763"/>
                <a:ext cx="14039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𝜅𝜃</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736208" y="3246763"/>
                <a:ext cx="1403974" cy="430887"/>
              </a:xfrm>
              <a:prstGeom prst="rect">
                <a:avLst/>
              </a:prstGeom>
              <a:blipFill>
                <a:blip r:embed="rId5"/>
                <a:stretch>
                  <a:fillRect/>
                </a:stretch>
              </a:blipFill>
            </p:spPr>
            <p:txBody>
              <a:bodyPr/>
              <a:lstStyle/>
              <a:p>
                <a:r>
                  <a:rPr lang="en-US">
                    <a:noFill/>
                  </a:rPr>
                  <a:t> </a:t>
                </a:r>
              </a:p>
            </p:txBody>
          </p:sp>
        </mc:Fallback>
      </mc:AlternateContent>
      <p:sp>
        <p:nvSpPr>
          <p:cNvPr id="15" name="TextBox 14"/>
          <p:cNvSpPr txBox="1"/>
          <p:nvPr/>
        </p:nvSpPr>
        <p:spPr>
          <a:xfrm>
            <a:off x="3660166" y="6081638"/>
            <a:ext cx="8360568" cy="400110"/>
          </a:xfrm>
          <a:prstGeom prst="rect">
            <a:avLst/>
          </a:prstGeom>
          <a:noFill/>
        </p:spPr>
        <p:txBody>
          <a:bodyPr wrap="square" rtlCol="0">
            <a:spAutoFit/>
          </a:bodyPr>
          <a:lstStyle/>
          <a:p>
            <a:r>
              <a:rPr lang="en-US" sz="1000" dirty="0">
                <a:hlinkClick r:id="rId6"/>
              </a:rPr>
              <a:t>http://physics.kenyon.edu/EarlyApparatus/Mechanics/Torsion_Pendulum/Torsion_Pendulum.html</a:t>
            </a:r>
            <a:endParaRPr lang="en-US" sz="1000" dirty="0"/>
          </a:p>
          <a:p>
            <a:endParaRPr lang="en-US" sz="1000" dirty="0"/>
          </a:p>
        </p:txBody>
      </p:sp>
      <p:sp>
        <p:nvSpPr>
          <p:cNvPr id="17" name="TextBox 16"/>
          <p:cNvSpPr txBox="1"/>
          <p:nvPr/>
        </p:nvSpPr>
        <p:spPr>
          <a:xfrm>
            <a:off x="522834" y="3803124"/>
            <a:ext cx="3884710" cy="923330"/>
          </a:xfrm>
          <a:prstGeom prst="rect">
            <a:avLst/>
          </a:prstGeom>
          <a:noFill/>
        </p:spPr>
        <p:txBody>
          <a:bodyPr wrap="square" rtlCol="0">
            <a:spAutoFit/>
          </a:bodyPr>
          <a:lstStyle/>
          <a:p>
            <a:r>
              <a:rPr lang="en-US" dirty="0"/>
              <a:t>Using the rotational equivalent to the Newton’s 2</a:t>
            </a:r>
            <a:r>
              <a:rPr lang="en-US" baseline="30000" dirty="0"/>
              <a:t>nd</a:t>
            </a:r>
            <a:r>
              <a:rPr lang="en-US" dirty="0"/>
              <a:t> law, we obtain the angular acceleration described by:</a:t>
            </a:r>
          </a:p>
        </p:txBody>
      </p:sp>
      <mc:AlternateContent xmlns:mc="http://schemas.openxmlformats.org/markup-compatibility/2006" xmlns:a14="http://schemas.microsoft.com/office/drawing/2010/main">
        <mc:Choice Requires="a14">
          <p:sp>
            <p:nvSpPr>
              <p:cNvPr id="18" name="TextBox 17"/>
              <p:cNvSpPr txBox="1"/>
              <p:nvPr/>
            </p:nvSpPr>
            <p:spPr>
              <a:xfrm>
                <a:off x="698632" y="4728817"/>
                <a:ext cx="1678536"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𝑑</m:t>
                              </m:r>
                            </m:e>
                            <m:sup>
                              <m:r>
                                <a:rPr lang="en-US" sz="2400" b="0" i="1" smtClean="0">
                                  <a:latin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𝜃</m:t>
                          </m:r>
                        </m:num>
                        <m:den>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𝜅</m:t>
                          </m:r>
                        </m:num>
                        <m:den>
                          <m:r>
                            <a:rPr lang="en-GB" sz="2400" b="0" i="1" smtClean="0">
                              <a:latin typeface="Cambria Math" panose="02040503050406030204" pitchFamily="18" charset="0"/>
                              <a:ea typeface="Cambria Math" panose="02040503050406030204" pitchFamily="18" charset="0"/>
                            </a:rPr>
                            <m:t>𝐼</m:t>
                          </m:r>
                        </m:den>
                      </m:f>
                      <m:r>
                        <a:rPr lang="en-US" sz="2400" b="0" i="1" smtClean="0">
                          <a:latin typeface="Cambria Math" panose="02040503050406030204" pitchFamily="18" charset="0"/>
                          <a:ea typeface="Cambria Math" panose="02040503050406030204" pitchFamily="18" charset="0"/>
                        </a:rPr>
                        <m:t>𝜃</m:t>
                      </m:r>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98632" y="4728817"/>
                <a:ext cx="1678536" cy="741100"/>
              </a:xfrm>
              <a:prstGeom prst="rect">
                <a:avLst/>
              </a:prstGeom>
              <a:blipFill>
                <a:blip r:embed="rId7"/>
                <a:stretch>
                  <a:fillRect/>
                </a:stretch>
              </a:blipFill>
            </p:spPr>
            <p:txBody>
              <a:bodyPr/>
              <a:lstStyle/>
              <a:p>
                <a:r>
                  <a:rPr lang="en-US">
                    <a:noFill/>
                  </a:rPr>
                  <a:t> </a:t>
                </a:r>
              </a:p>
            </p:txBody>
          </p:sp>
        </mc:Fallback>
      </mc:AlternateContent>
      <p:sp>
        <p:nvSpPr>
          <p:cNvPr id="19" name="TextBox 18"/>
          <p:cNvSpPr txBox="1"/>
          <p:nvPr/>
        </p:nvSpPr>
        <p:spPr>
          <a:xfrm flipH="1">
            <a:off x="557078" y="5722843"/>
            <a:ext cx="3194641" cy="923330"/>
          </a:xfrm>
          <a:prstGeom prst="rect">
            <a:avLst/>
          </a:prstGeom>
          <a:noFill/>
        </p:spPr>
        <p:txBody>
          <a:bodyPr wrap="square" rtlCol="0">
            <a:spAutoFit/>
          </a:bodyPr>
          <a:lstStyle/>
          <a:p>
            <a:r>
              <a:rPr lang="en-GB" dirty="0"/>
              <a:t>Where I is the moment of inertia of the disk about the axis of rotation</a:t>
            </a:r>
            <a:endParaRPr lang="en-US" dirty="0"/>
          </a:p>
        </p:txBody>
      </p:sp>
    </p:spTree>
    <p:extLst>
      <p:ext uri="{BB962C8B-B14F-4D97-AF65-F5344CB8AC3E}">
        <p14:creationId xmlns:p14="http://schemas.microsoft.com/office/powerpoint/2010/main" val="323120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875"/>
            <a:ext cx="8229600" cy="1143000"/>
          </a:xfrm>
        </p:spPr>
        <p:txBody>
          <a:bodyPr/>
          <a:lstStyle/>
          <a:p>
            <a:r>
              <a:rPr lang="en-GB" dirty="0"/>
              <a:t>Ex: A vertical spring-mass system (friction ignored)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48</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390364" y="5004611"/>
                <a:ext cx="8795320" cy="1477328"/>
              </a:xfrm>
              <a:prstGeom prst="rect">
                <a:avLst/>
              </a:prstGeom>
              <a:noFill/>
            </p:spPr>
            <p:txBody>
              <a:bodyPr wrap="square" rtlCol="0">
                <a:spAutoFit/>
              </a:bodyPr>
              <a:lstStyle/>
              <a:p>
                <a:r>
                  <a:rPr lang="en-GB" dirty="0"/>
                  <a:t>A block of mass </a:t>
                </a:r>
                <a14:m>
                  <m:oMath xmlns:m="http://schemas.openxmlformats.org/officeDocument/2006/math">
                    <m:r>
                      <a:rPr lang="en-GB" b="0" i="1" smtClean="0">
                        <a:latin typeface="Cambria Math" panose="02040503050406030204" pitchFamily="18" charset="0"/>
                      </a:rPr>
                      <m:t>𝑚</m:t>
                    </m:r>
                  </m:oMath>
                </a14:m>
                <a:r>
                  <a:rPr lang="en-GB" dirty="0"/>
                  <a:t> is attached to an ideal mass-less spring (of spring coefficient </a:t>
                </a:r>
                <a14:m>
                  <m:oMath xmlns:m="http://schemas.openxmlformats.org/officeDocument/2006/math">
                    <m:r>
                      <a:rPr lang="en-GB" b="0" i="1" smtClean="0">
                        <a:latin typeface="Cambria Math" panose="02040503050406030204" pitchFamily="18" charset="0"/>
                      </a:rPr>
                      <m:t>𝑘</m:t>
                    </m:r>
                  </m:oMath>
                </a14:m>
                <a:r>
                  <a:rPr lang="en-GB" dirty="0"/>
                  <a:t>). The spring has a length </a:t>
                </a:r>
                <a14:m>
                  <m:oMath xmlns:m="http://schemas.openxmlformats.org/officeDocument/2006/math">
                    <m:r>
                      <a:rPr lang="en-GB" b="0" i="1" smtClean="0">
                        <a:latin typeface="Cambria Math" panose="02040503050406030204" pitchFamily="18" charset="0"/>
                      </a:rPr>
                      <m:t>𝑙</m:t>
                    </m:r>
                  </m:oMath>
                </a14:m>
                <a:r>
                  <a:rPr lang="en-GB" dirty="0"/>
                  <a:t> if not stretched nor compressed.  Because of weight of the block, at the equilibrium position (corresponding to the position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the spring has the length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r>
                      <a:rPr lang="en-GB" b="0" i="1" smtClean="0">
                        <a:latin typeface="Cambria Math" panose="02040503050406030204" pitchFamily="18" charset="0"/>
                        <a:ea typeface="Cambria Math" panose="02040503050406030204" pitchFamily="18" charset="0"/>
                      </a:rPr>
                      <m:t>𝑙</m:t>
                    </m:r>
                  </m:oMath>
                </a14:m>
                <a:r>
                  <a:rPr lang="en-US" dirty="0"/>
                  <a:t>. From equilibrium position, the block is pushed upward and then released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US" dirty="0"/>
                  <a:t>. </a:t>
                </a:r>
              </a:p>
              <a:p>
                <a:r>
                  <a:rPr lang="en-US" dirty="0"/>
                  <a:t>Describe the motion of the block (the displacement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390364" y="5004611"/>
                <a:ext cx="8795320" cy="1477328"/>
              </a:xfrm>
              <a:prstGeom prst="rect">
                <a:avLst/>
              </a:prstGeom>
              <a:blipFill>
                <a:blip r:embed="rId2"/>
                <a:stretch>
                  <a:fillRect l="-554" t="-2479" b="-5785"/>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3400928" y="1588571"/>
            <a:ext cx="1012349" cy="3462527"/>
          </a:xfrm>
          <a:prstGeom prst="rect">
            <a:avLst/>
          </a:prstGeom>
        </p:spPr>
      </p:pic>
      <p:cxnSp>
        <p:nvCxnSpPr>
          <p:cNvPr id="8" name="Straight Arrow Connector 7"/>
          <p:cNvCxnSpPr/>
          <p:nvPr/>
        </p:nvCxnSpPr>
        <p:spPr bwMode="auto">
          <a:xfrm>
            <a:off x="3043191" y="1764268"/>
            <a:ext cx="0" cy="1347217"/>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flipH="1">
                <a:off x="2196448" y="2222432"/>
                <a:ext cx="13721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𝑙</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flipH="1">
                <a:off x="2196448" y="2222432"/>
                <a:ext cx="1372172" cy="430887"/>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p:cNvCxnSpPr/>
          <p:nvPr/>
        </p:nvCxnSpPr>
        <p:spPr bwMode="auto">
          <a:xfrm>
            <a:off x="3043191" y="3111485"/>
            <a:ext cx="0" cy="1211092"/>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p:cNvSpPr txBox="1"/>
              <p:nvPr/>
            </p:nvSpPr>
            <p:spPr>
              <a:xfrm>
                <a:off x="2679777" y="3506524"/>
                <a:ext cx="275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𝑙</m:t>
                      </m:r>
                    </m:oMath>
                  </m:oMathPara>
                </a14:m>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679777" y="3506524"/>
                <a:ext cx="275012" cy="276999"/>
              </a:xfrm>
              <a:prstGeom prst="rect">
                <a:avLst/>
              </a:prstGeom>
              <a:blipFill>
                <a:blip r:embed="rId5"/>
                <a:stretch>
                  <a:fillRect l="-20000" r="-20000" b="-8696"/>
                </a:stretch>
              </a:blipFill>
            </p:spPr>
            <p:txBody>
              <a:bodyPr/>
              <a:lstStyle/>
              <a:p>
                <a:r>
                  <a:rPr lang="en-US">
                    <a:noFill/>
                  </a:rPr>
                  <a:t> </a:t>
                </a:r>
              </a:p>
            </p:txBody>
          </p:sp>
        </mc:Fallback>
      </mc:AlternateContent>
      <p:cxnSp>
        <p:nvCxnSpPr>
          <p:cNvPr id="12" name="Straight Arrow Connector 11"/>
          <p:cNvCxnSpPr/>
          <p:nvPr/>
        </p:nvCxnSpPr>
        <p:spPr bwMode="auto">
          <a:xfrm flipV="1">
            <a:off x="3815920" y="1484784"/>
            <a:ext cx="0" cy="2837793"/>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882534" y="4322577"/>
            <a:ext cx="1744833" cy="0"/>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TextBox 13"/>
              <p:cNvSpPr txBox="1"/>
              <p:nvPr/>
            </p:nvSpPr>
            <p:spPr>
              <a:xfrm>
                <a:off x="2241019" y="4173453"/>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=0</m:t>
                      </m:r>
                    </m:oMath>
                  </m:oMathPara>
                </a14:m>
                <a:endParaRPr lang="en-US" dirty="0">
                  <a:solidFill>
                    <a:schemeClr val="bg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241019" y="4173453"/>
                <a:ext cx="617733" cy="276999"/>
              </a:xfrm>
              <a:prstGeom prst="rect">
                <a:avLst/>
              </a:prstGeom>
              <a:blipFill>
                <a:blip r:embed="rId6"/>
                <a:stretch>
                  <a:fillRect l="-4950" r="-7921" b="-8889"/>
                </a:stretch>
              </a:blipFill>
            </p:spPr>
            <p:txBody>
              <a:bodyPr/>
              <a:lstStyle/>
              <a:p>
                <a:r>
                  <a:rPr lang="en-US">
                    <a:noFill/>
                  </a:rPr>
                  <a:t> </a:t>
                </a:r>
              </a:p>
            </p:txBody>
          </p:sp>
        </mc:Fallback>
      </mc:AlternateContent>
      <p:cxnSp>
        <p:nvCxnSpPr>
          <p:cNvPr id="15" name="Straight Connector 14"/>
          <p:cNvCxnSpPr/>
          <p:nvPr/>
        </p:nvCxnSpPr>
        <p:spPr bwMode="auto">
          <a:xfrm flipH="1">
            <a:off x="2416739" y="3686822"/>
            <a:ext cx="2371285"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p:cNvSpPr txBox="1"/>
              <p:nvPr/>
            </p:nvSpPr>
            <p:spPr>
              <a:xfrm>
                <a:off x="1686388" y="3536154"/>
                <a:ext cx="1287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oMath>
                  </m:oMathPara>
                </a14:m>
                <a:endParaRPr lang="en-US" dirty="0">
                  <a:solidFill>
                    <a:schemeClr val="bg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686388" y="3536154"/>
                <a:ext cx="1287534" cy="276999"/>
              </a:xfrm>
              <a:prstGeom prst="rect">
                <a:avLst/>
              </a:prstGeom>
              <a:blipFill>
                <a:blip r:embed="rId7"/>
                <a:stretch>
                  <a:fillRect/>
                </a:stretch>
              </a:blipFill>
            </p:spPr>
            <p:txBody>
              <a:bodyPr/>
              <a:lstStyle/>
              <a:p>
                <a:r>
                  <a:rPr lang="en-US">
                    <a:noFill/>
                  </a:rPr>
                  <a:t> </a:t>
                </a:r>
              </a:p>
            </p:txBody>
          </p:sp>
        </mc:Fallback>
      </mc:AlternateContent>
      <p:sp>
        <p:nvSpPr>
          <p:cNvPr id="17" name="TextBox 16"/>
          <p:cNvSpPr txBox="1"/>
          <p:nvPr/>
        </p:nvSpPr>
        <p:spPr>
          <a:xfrm>
            <a:off x="5076056" y="2173315"/>
            <a:ext cx="3938625" cy="1200329"/>
          </a:xfrm>
          <a:prstGeom prst="rect">
            <a:avLst/>
          </a:prstGeom>
          <a:noFill/>
        </p:spPr>
        <p:txBody>
          <a:bodyPr wrap="square" rtlCol="0">
            <a:spAutoFit/>
          </a:bodyPr>
          <a:lstStyle/>
          <a:p>
            <a:r>
              <a:rPr lang="en-GB" dirty="0"/>
              <a:t>Take care that at equilibrium position, there is a spring force exerted on the block because the spring has been stretched.</a:t>
            </a:r>
            <a:endParaRPr lang="en-US" dirty="0"/>
          </a:p>
        </p:txBody>
      </p:sp>
    </p:spTree>
    <p:extLst>
      <p:ext uri="{BB962C8B-B14F-4D97-AF65-F5344CB8AC3E}">
        <p14:creationId xmlns:p14="http://schemas.microsoft.com/office/powerpoint/2010/main" val="1975828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875"/>
            <a:ext cx="8229600" cy="1143000"/>
          </a:xfrm>
        </p:spPr>
        <p:txBody>
          <a:bodyPr/>
          <a:lstStyle/>
          <a:p>
            <a:r>
              <a:rPr lang="en-GB" dirty="0"/>
              <a:t>Ex: A vertical spring-mass system (friction ignored)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49</a:t>
            </a:fld>
            <a:endParaRPr lang="en-US" altLang="zh-CN"/>
          </a:p>
        </p:txBody>
      </p:sp>
      <p:pic>
        <p:nvPicPr>
          <p:cNvPr id="7" name="Picture 6"/>
          <p:cNvPicPr>
            <a:picLocks noChangeAspect="1"/>
          </p:cNvPicPr>
          <p:nvPr/>
        </p:nvPicPr>
        <p:blipFill>
          <a:blip r:embed="rId2"/>
          <a:stretch>
            <a:fillRect/>
          </a:stretch>
        </p:blipFill>
        <p:spPr>
          <a:xfrm>
            <a:off x="1606020" y="1588571"/>
            <a:ext cx="1012349" cy="3462527"/>
          </a:xfrm>
          <a:prstGeom prst="rect">
            <a:avLst/>
          </a:prstGeom>
        </p:spPr>
      </p:pic>
      <p:cxnSp>
        <p:nvCxnSpPr>
          <p:cNvPr id="8" name="Straight Arrow Connector 7"/>
          <p:cNvCxnSpPr/>
          <p:nvPr/>
        </p:nvCxnSpPr>
        <p:spPr bwMode="auto">
          <a:xfrm>
            <a:off x="1248283" y="1764268"/>
            <a:ext cx="0" cy="1347217"/>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flipH="1">
                <a:off x="401540" y="2222432"/>
                <a:ext cx="13721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𝑙</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flipH="1">
                <a:off x="401540" y="2222432"/>
                <a:ext cx="1372172" cy="430887"/>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p:nvPr/>
        </p:nvCxnSpPr>
        <p:spPr bwMode="auto">
          <a:xfrm>
            <a:off x="1248283" y="3111485"/>
            <a:ext cx="0" cy="1211092"/>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p:cNvSpPr txBox="1"/>
              <p:nvPr/>
            </p:nvSpPr>
            <p:spPr>
              <a:xfrm>
                <a:off x="884869" y="3506524"/>
                <a:ext cx="275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𝑙</m:t>
                      </m:r>
                    </m:oMath>
                  </m:oMathPara>
                </a14:m>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84869" y="3506524"/>
                <a:ext cx="275012" cy="276999"/>
              </a:xfrm>
              <a:prstGeom prst="rect">
                <a:avLst/>
              </a:prstGeom>
              <a:blipFill>
                <a:blip r:embed="rId4"/>
                <a:stretch>
                  <a:fillRect l="-17778" r="-20000" b="-8696"/>
                </a:stretch>
              </a:blipFill>
            </p:spPr>
            <p:txBody>
              <a:bodyPr/>
              <a:lstStyle/>
              <a:p>
                <a:r>
                  <a:rPr lang="en-US">
                    <a:noFill/>
                  </a:rPr>
                  <a:t> </a:t>
                </a:r>
              </a:p>
            </p:txBody>
          </p:sp>
        </mc:Fallback>
      </mc:AlternateContent>
      <p:cxnSp>
        <p:nvCxnSpPr>
          <p:cNvPr id="12" name="Straight Arrow Connector 11"/>
          <p:cNvCxnSpPr/>
          <p:nvPr/>
        </p:nvCxnSpPr>
        <p:spPr bwMode="auto">
          <a:xfrm flipV="1">
            <a:off x="2021012" y="1484784"/>
            <a:ext cx="0" cy="2837793"/>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087626" y="4322577"/>
            <a:ext cx="1744833" cy="0"/>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TextBox 13"/>
              <p:cNvSpPr txBox="1"/>
              <p:nvPr/>
            </p:nvSpPr>
            <p:spPr>
              <a:xfrm>
                <a:off x="446111" y="4173453"/>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=0</m:t>
                      </m:r>
                    </m:oMath>
                  </m:oMathPara>
                </a14:m>
                <a:endParaRPr lang="en-US" dirty="0">
                  <a:solidFill>
                    <a:schemeClr val="bg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6111" y="4173453"/>
                <a:ext cx="617733" cy="276999"/>
              </a:xfrm>
              <a:prstGeom prst="rect">
                <a:avLst/>
              </a:prstGeom>
              <a:blipFill>
                <a:blip r:embed="rId5"/>
                <a:stretch>
                  <a:fillRect l="-4902" r="-7843" b="-8889"/>
                </a:stretch>
              </a:blipFill>
            </p:spPr>
            <p:txBody>
              <a:bodyPr/>
              <a:lstStyle/>
              <a:p>
                <a:r>
                  <a:rPr lang="en-US">
                    <a:noFill/>
                  </a:rPr>
                  <a:t> </a:t>
                </a:r>
              </a:p>
            </p:txBody>
          </p:sp>
        </mc:Fallback>
      </mc:AlternateContent>
      <p:cxnSp>
        <p:nvCxnSpPr>
          <p:cNvPr id="15" name="Straight Connector 14"/>
          <p:cNvCxnSpPr/>
          <p:nvPr/>
        </p:nvCxnSpPr>
        <p:spPr bwMode="auto">
          <a:xfrm flipH="1">
            <a:off x="621831" y="3686822"/>
            <a:ext cx="2371285"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p:cNvSpPr txBox="1"/>
              <p:nvPr/>
            </p:nvSpPr>
            <p:spPr>
              <a:xfrm>
                <a:off x="-108520" y="3536154"/>
                <a:ext cx="1287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oMath>
                  </m:oMathPara>
                </a14:m>
                <a:endParaRPr lang="en-US" dirty="0">
                  <a:solidFill>
                    <a:schemeClr val="bg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8520" y="3536154"/>
                <a:ext cx="1287534" cy="276999"/>
              </a:xfrm>
              <a:prstGeom prst="rect">
                <a:avLst/>
              </a:prstGeom>
              <a:blipFill>
                <a:blip r:embed="rId6"/>
                <a:stretch>
                  <a:fillRect/>
                </a:stretch>
              </a:blipFill>
            </p:spPr>
            <p:txBody>
              <a:bodyPr/>
              <a:lstStyle/>
              <a:p>
                <a:r>
                  <a:rPr lang="en-US">
                    <a:noFill/>
                  </a:rPr>
                  <a:t> </a:t>
                </a:r>
              </a:p>
            </p:txBody>
          </p:sp>
        </mc:Fallback>
      </mc:AlternateContent>
      <p:sp>
        <p:nvSpPr>
          <p:cNvPr id="17" name="TextBox 16"/>
          <p:cNvSpPr txBox="1"/>
          <p:nvPr/>
        </p:nvSpPr>
        <p:spPr>
          <a:xfrm>
            <a:off x="3480991" y="2780928"/>
            <a:ext cx="3985578" cy="461665"/>
          </a:xfrm>
          <a:prstGeom prst="rect">
            <a:avLst/>
          </a:prstGeom>
          <a:noFill/>
        </p:spPr>
        <p:txBody>
          <a:bodyPr wrap="none" rtlCol="0">
            <a:spAutoFit/>
          </a:bodyPr>
          <a:lstStyle/>
          <a:p>
            <a:r>
              <a:rPr lang="en-US" sz="2400" dirty="0"/>
              <a:t>Using the Newton’s second law:</a:t>
            </a:r>
          </a:p>
        </p:txBody>
      </p:sp>
      <mc:AlternateContent xmlns:mc="http://schemas.openxmlformats.org/markup-compatibility/2006" xmlns:a14="http://schemas.microsoft.com/office/drawing/2010/main">
        <mc:Choice Requires="a14">
          <p:sp>
            <p:nvSpPr>
              <p:cNvPr id="18" name="TextBox 17"/>
              <p:cNvSpPr txBox="1"/>
              <p:nvPr/>
            </p:nvSpPr>
            <p:spPr>
              <a:xfrm>
                <a:off x="3480991" y="3455059"/>
                <a:ext cx="2736775" cy="553998"/>
              </a:xfrm>
              <a:prstGeom prst="rect">
                <a:avLst/>
              </a:prstGeom>
              <a:noFill/>
            </p:spPr>
            <p:txBody>
              <a:bodyPr wrap="none" lIns="0" tIns="0" rIns="0" bIns="0" rtlCol="0">
                <a:spAutoFit/>
              </a:bodyPr>
              <a:lstStyle/>
              <a:p>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𝑚𝑎</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0" i="1" smtClean="0">
                            <a:latin typeface="Cambria Math" panose="02040503050406030204" pitchFamily="18" charset="0"/>
                          </a:rPr>
                          <m:t>𝑥</m:t>
                        </m:r>
                      </m:sub>
                    </m:sSub>
                  </m:oMath>
                </a14:m>
                <a:r>
                  <a:rPr lang="en-US" sz="3600" dirty="0"/>
                  <a:t>+</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𝑤</m:t>
                        </m:r>
                      </m:e>
                      <m:sub>
                        <m:r>
                          <a:rPr lang="en-US" sz="3600" b="0" i="1" smtClean="0">
                            <a:latin typeface="Cambria Math" panose="02040503050406030204" pitchFamily="18" charset="0"/>
                          </a:rPr>
                          <m:t>𝑥</m:t>
                        </m:r>
                      </m:sub>
                    </m:sSub>
                  </m:oMath>
                </a14:m>
                <a:endParaRPr lang="en-US" sz="3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480991" y="3455059"/>
                <a:ext cx="2736775" cy="553998"/>
              </a:xfrm>
              <a:prstGeom prst="rect">
                <a:avLst/>
              </a:prstGeom>
              <a:blipFill>
                <a:blip r:embed="rId7"/>
                <a:stretch>
                  <a:fillRect t="-26374" b="-47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73168" y="4732109"/>
                <a:ext cx="2801088" cy="646331"/>
              </a:xfrm>
              <a:prstGeom prst="rect">
                <a:avLst/>
              </a:prstGeom>
              <a:noFill/>
            </p:spPr>
            <p:txBody>
              <a:bodyPr wrap="square" rtlCol="0">
                <a:spAutoFit/>
              </a:bodyPr>
              <a:lstStyle/>
              <a:p>
                <a:r>
                  <a:rPr lang="en-US" sz="1200" dirty="0"/>
                  <a:t>The block is set above or bellow its equilibrium position (the spring length is </a:t>
                </a:r>
                <a14:m>
                  <m:oMath xmlns:m="http://schemas.openxmlformats.org/officeDocument/2006/math">
                    <m:r>
                      <a:rPr lang="en-US" sz="1200" b="0" i="1" smtClean="0">
                        <a:latin typeface="Cambria Math" panose="02040503050406030204" pitchFamily="18" charset="0"/>
                      </a:rPr>
                      <m:t>𝑙</m:t>
                    </m:r>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𝑙</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oMath>
                </a14:m>
                <a:r>
                  <a:rPr lang="en-US" sz="1200" dirty="0"/>
                  <a:t>)</a:t>
                </a:r>
              </a:p>
            </p:txBody>
          </p:sp>
        </mc:Choice>
        <mc:Fallback xmlns="">
          <p:sp>
            <p:nvSpPr>
              <p:cNvPr id="19" name="TextBox 18"/>
              <p:cNvSpPr txBox="1">
                <a:spLocks noRot="1" noChangeAspect="1" noMove="1" noResize="1" noEditPoints="1" noAdjustHandles="1" noChangeArrowheads="1" noChangeShapeType="1" noTextEdit="1"/>
              </p:cNvSpPr>
              <p:nvPr/>
            </p:nvSpPr>
            <p:spPr>
              <a:xfrm>
                <a:off x="373168" y="4732109"/>
                <a:ext cx="2801088" cy="646331"/>
              </a:xfrm>
              <a:prstGeom prst="rect">
                <a:avLst/>
              </a:prstGeom>
              <a:blipFill>
                <a:blip r:embed="rId8"/>
                <a:stretch>
                  <a:fillRect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348655" y="4210953"/>
                <a:ext cx="489409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𝑚𝑎</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r>
                        <a:rPr lang="en-US" sz="3600" b="0" i="1" smtClean="0">
                          <a:latin typeface="Cambria Math" panose="02040503050406030204" pitchFamily="18" charset="0"/>
                        </a:rPr>
                        <m:t>𝑘</m:t>
                      </m:r>
                      <m:d>
                        <m:dPr>
                          <m:ctrlPr>
                            <a:rPr lang="en-US" sz="3600" b="0" i="1" smtClean="0">
                              <a:latin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𝑥</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𝑚𝑔</m:t>
                      </m:r>
                    </m:oMath>
                  </m:oMathPara>
                </a14:m>
                <a:endParaRPr lang="en-US" sz="3600" dirty="0"/>
              </a:p>
            </p:txBody>
          </p:sp>
        </mc:Choice>
        <mc:Fallback xmlns="">
          <p:sp>
            <p:nvSpPr>
              <p:cNvPr id="20" name="Rectangle 19"/>
              <p:cNvSpPr>
                <a:spLocks noRot="1" noChangeAspect="1" noMove="1" noResize="1" noEditPoints="1" noAdjustHandles="1" noChangeArrowheads="1" noChangeShapeType="1" noTextEdit="1"/>
              </p:cNvSpPr>
              <p:nvPr/>
            </p:nvSpPr>
            <p:spPr>
              <a:xfrm>
                <a:off x="3348655" y="4210953"/>
                <a:ext cx="4894097" cy="646331"/>
              </a:xfrm>
              <a:prstGeom prst="rect">
                <a:avLst/>
              </a:prstGeom>
              <a:blipFill>
                <a:blip r:embed="rId9"/>
                <a:stretch>
                  <a:fillRect/>
                </a:stretch>
              </a:blipFill>
            </p:spPr>
            <p:txBody>
              <a:bodyPr/>
              <a:lstStyle/>
              <a:p>
                <a:r>
                  <a:rPr lang="en-US">
                    <a:noFill/>
                  </a:rPr>
                  <a:t> </a:t>
                </a:r>
              </a:p>
            </p:txBody>
          </p:sp>
        </mc:Fallback>
      </mc:AlternateContent>
      <p:cxnSp>
        <p:nvCxnSpPr>
          <p:cNvPr id="22" name="Straight Arrow Connector 21"/>
          <p:cNvCxnSpPr/>
          <p:nvPr/>
        </p:nvCxnSpPr>
        <p:spPr bwMode="auto">
          <a:xfrm flipV="1">
            <a:off x="4057055" y="4939543"/>
            <a:ext cx="0" cy="590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flipH="1">
            <a:off x="3034636" y="5437616"/>
            <a:ext cx="3133448" cy="369332"/>
          </a:xfrm>
          <a:prstGeom prst="rect">
            <a:avLst/>
          </a:prstGeom>
          <a:noFill/>
        </p:spPr>
        <p:txBody>
          <a:bodyPr wrap="square" rtlCol="0">
            <a:spAutoFit/>
          </a:bodyPr>
          <a:lstStyle/>
          <a:p>
            <a:r>
              <a:rPr lang="en-US" dirty="0"/>
              <a:t>x-component of the acceleration</a:t>
            </a:r>
          </a:p>
        </p:txBody>
      </p:sp>
      <mc:AlternateContent xmlns:mc="http://schemas.openxmlformats.org/markup-compatibility/2006" xmlns:a14="http://schemas.microsoft.com/office/drawing/2010/main">
        <mc:Choice Requires="a14">
          <p:sp>
            <p:nvSpPr>
              <p:cNvPr id="24" name="Content Placeholder 2"/>
              <p:cNvSpPr>
                <a:spLocks noGrp="1"/>
              </p:cNvSpPr>
              <p:nvPr>
                <p:ph idx="1"/>
              </p:nvPr>
            </p:nvSpPr>
            <p:spPr>
              <a:xfrm>
                <a:off x="3240416" y="1454049"/>
                <a:ext cx="5446384" cy="1124983"/>
              </a:xfrm>
            </p:spPr>
            <p:txBody>
              <a:bodyPr/>
              <a:lstStyle/>
              <a:p>
                <a:pPr marL="0" indent="0">
                  <a:buNone/>
                </a:pPr>
                <a:r>
                  <a:rPr lang="en-US" sz="1600" dirty="0"/>
                  <a:t>Forces exerted on the block we set above or bellow its equilibrium position (x-component):</a:t>
                </a:r>
              </a:p>
              <a:p>
                <a:pPr marL="457200" lvl="1" indent="0">
                  <a:buNone/>
                </a:pPr>
                <a:r>
                  <a:rPr lang="en-US" sz="1400" dirty="0"/>
                  <a:t>Weight: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𝑚𝑔</m:t>
                    </m:r>
                  </m:oMath>
                </a14:m>
                <a:endParaRPr lang="en-US" sz="1400" dirty="0"/>
              </a:p>
              <a:p>
                <a:pPr marL="457200" lvl="1" indent="0">
                  <a:buNone/>
                </a:pPr>
                <a:r>
                  <a:rPr lang="en-US" sz="1400" dirty="0"/>
                  <a:t>Spring force: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r>
                      <a:rPr lang="en-US" sz="1400" b="0" i="1" smtClean="0">
                        <a:latin typeface="Cambria Math" panose="02040503050406030204" pitchFamily="18" charset="0"/>
                      </a:rPr>
                      <m:t>𝑘</m:t>
                    </m:r>
                    <m:d>
                      <m:dPr>
                        <m:ctrlPr>
                          <a:rPr lang="en-US" sz="1400" b="0" i="1" smtClean="0">
                            <a:latin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𝑙</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e>
                    </m:d>
                  </m:oMath>
                </a14:m>
                <a:endParaRPr lang="en-US" sz="1400" dirty="0"/>
              </a:p>
            </p:txBody>
          </p:sp>
        </mc:Choice>
        <mc:Fallback xmlns="">
          <p:sp>
            <p:nvSpPr>
              <p:cNvPr id="24" name="Content Placeholder 2"/>
              <p:cNvSpPr>
                <a:spLocks noGrp="1" noRot="1" noChangeAspect="1" noMove="1" noResize="1" noEditPoints="1" noAdjustHandles="1" noChangeArrowheads="1" noChangeShapeType="1" noTextEdit="1"/>
              </p:cNvSpPr>
              <p:nvPr>
                <p:ph idx="1"/>
              </p:nvPr>
            </p:nvSpPr>
            <p:spPr>
              <a:xfrm>
                <a:off x="3240416" y="1454049"/>
                <a:ext cx="5446384" cy="1124983"/>
              </a:xfrm>
              <a:blipFill>
                <a:blip r:embed="rId10"/>
                <a:stretch>
                  <a:fillRect l="-672" t="-1630" b="-2717"/>
                </a:stretch>
              </a:blipFill>
            </p:spPr>
            <p:txBody>
              <a:bodyPr/>
              <a:lstStyle/>
              <a:p>
                <a:r>
                  <a:rPr lang="en-US">
                    <a:noFill/>
                  </a:rPr>
                  <a:t> </a:t>
                </a:r>
              </a:p>
            </p:txBody>
          </p:sp>
        </mc:Fallback>
      </mc:AlternateContent>
    </p:spTree>
    <p:extLst>
      <p:ext uri="{BB962C8B-B14F-4D97-AF65-F5344CB8AC3E}">
        <p14:creationId xmlns:p14="http://schemas.microsoft.com/office/powerpoint/2010/main" val="6849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294182-6109-4098-A184-F7AAF5CB6814}"/>
              </a:ext>
            </a:extLst>
          </p:cNvPr>
          <p:cNvSpPr>
            <a:spLocks noGrp="1"/>
          </p:cNvSpPr>
          <p:nvPr>
            <p:ph type="sldNum" sz="quarter" idx="10"/>
          </p:nvPr>
        </p:nvSpPr>
        <p:spPr/>
        <p:txBody>
          <a:bodyPr/>
          <a:lstStyle/>
          <a:p>
            <a:fld id="{41A7B2A6-4997-4D6A-A223-B65D77C6B4A9}" type="slidenum">
              <a:rPr lang="en-US" altLang="zh-CN" smtClean="0"/>
              <a:pPr/>
              <a:t>5</a:t>
            </a:fld>
            <a:endParaRPr lang="en-US" altLang="zh-CN"/>
          </a:p>
        </p:txBody>
      </p:sp>
      <p:sp>
        <p:nvSpPr>
          <p:cNvPr id="8" name="TextBox 7">
            <a:extLst>
              <a:ext uri="{FF2B5EF4-FFF2-40B4-BE49-F238E27FC236}">
                <a16:creationId xmlns:a16="http://schemas.microsoft.com/office/drawing/2014/main" id="{3142DBDA-814D-41DA-8EDB-E789F3217B7B}"/>
              </a:ext>
            </a:extLst>
          </p:cNvPr>
          <p:cNvSpPr txBox="1"/>
          <p:nvPr/>
        </p:nvSpPr>
        <p:spPr>
          <a:xfrm>
            <a:off x="438335" y="5589240"/>
            <a:ext cx="8136904" cy="923330"/>
          </a:xfrm>
          <a:prstGeom prst="rect">
            <a:avLst/>
          </a:prstGeom>
          <a:noFill/>
        </p:spPr>
        <p:txBody>
          <a:bodyPr wrap="square">
            <a:spAutoFit/>
          </a:bodyPr>
          <a:lstStyle/>
          <a:p>
            <a:r>
              <a:rPr lang="en-US" dirty="0">
                <a:hlinkClick r:id="rId2"/>
              </a:rPr>
              <a:t>https://www.bilibili.com/video/BV1Fx411G7PU?from=search&amp;seid=14076031412413100379&amp;spm_id_from=333.337.0.0</a:t>
            </a:r>
            <a:endParaRPr lang="en-US" dirty="0"/>
          </a:p>
          <a:p>
            <a:endParaRPr lang="en-US" dirty="0"/>
          </a:p>
        </p:txBody>
      </p:sp>
      <p:pic>
        <p:nvPicPr>
          <p:cNvPr id="10" name="Picture 9">
            <a:extLst>
              <a:ext uri="{FF2B5EF4-FFF2-40B4-BE49-F238E27FC236}">
                <a16:creationId xmlns:a16="http://schemas.microsoft.com/office/drawing/2014/main" id="{738690BB-BC28-4868-AD16-27126383CA3F}"/>
              </a:ext>
            </a:extLst>
          </p:cNvPr>
          <p:cNvPicPr>
            <a:picLocks noChangeAspect="1"/>
          </p:cNvPicPr>
          <p:nvPr/>
        </p:nvPicPr>
        <p:blipFill>
          <a:blip r:embed="rId3"/>
          <a:stretch>
            <a:fillRect/>
          </a:stretch>
        </p:blipFill>
        <p:spPr>
          <a:xfrm>
            <a:off x="1680727" y="1761598"/>
            <a:ext cx="5652120" cy="3773687"/>
          </a:xfrm>
          <a:prstGeom prst="rect">
            <a:avLst/>
          </a:prstGeom>
        </p:spPr>
      </p:pic>
      <p:sp>
        <p:nvSpPr>
          <p:cNvPr id="11" name="TextBox 10">
            <a:extLst>
              <a:ext uri="{FF2B5EF4-FFF2-40B4-BE49-F238E27FC236}">
                <a16:creationId xmlns:a16="http://schemas.microsoft.com/office/drawing/2014/main" id="{C9A828E4-2123-493A-A981-7F0D13EAEDC1}"/>
              </a:ext>
            </a:extLst>
          </p:cNvPr>
          <p:cNvSpPr txBox="1"/>
          <p:nvPr/>
        </p:nvSpPr>
        <p:spPr>
          <a:xfrm flipH="1">
            <a:off x="612514" y="1121056"/>
            <a:ext cx="8554442" cy="523220"/>
          </a:xfrm>
          <a:prstGeom prst="rect">
            <a:avLst/>
          </a:prstGeom>
          <a:noFill/>
        </p:spPr>
        <p:txBody>
          <a:bodyPr wrap="square" rtlCol="0">
            <a:spAutoFit/>
          </a:bodyPr>
          <a:lstStyle/>
          <a:p>
            <a:r>
              <a:rPr lang="en-US" sz="2800" dirty="0"/>
              <a:t>An horizontal (and then a vertical) spring-mass system </a:t>
            </a:r>
          </a:p>
        </p:txBody>
      </p:sp>
      <p:sp>
        <p:nvSpPr>
          <p:cNvPr id="13" name="Title 1">
            <a:extLst>
              <a:ext uri="{FF2B5EF4-FFF2-40B4-BE49-F238E27FC236}">
                <a16:creationId xmlns:a16="http://schemas.microsoft.com/office/drawing/2014/main" id="{55A5B7C9-AF63-45B1-92F5-3120D035897E}"/>
              </a:ext>
            </a:extLst>
          </p:cNvPr>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Tree>
    <p:extLst>
      <p:ext uri="{BB962C8B-B14F-4D97-AF65-F5344CB8AC3E}">
        <p14:creationId xmlns:p14="http://schemas.microsoft.com/office/powerpoint/2010/main" val="287722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875"/>
            <a:ext cx="8229600" cy="1143000"/>
          </a:xfrm>
        </p:spPr>
        <p:txBody>
          <a:bodyPr/>
          <a:lstStyle/>
          <a:p>
            <a:r>
              <a:rPr lang="en-GB" dirty="0"/>
              <a:t>Ex: A vertical spring-mass system (friction ignored)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50</a:t>
            </a:fld>
            <a:endParaRPr lang="en-US" altLang="zh-CN"/>
          </a:p>
        </p:txBody>
      </p:sp>
      <p:pic>
        <p:nvPicPr>
          <p:cNvPr id="7" name="Picture 6"/>
          <p:cNvPicPr>
            <a:picLocks noChangeAspect="1"/>
          </p:cNvPicPr>
          <p:nvPr/>
        </p:nvPicPr>
        <p:blipFill>
          <a:blip r:embed="rId2"/>
          <a:stretch>
            <a:fillRect/>
          </a:stretch>
        </p:blipFill>
        <p:spPr>
          <a:xfrm>
            <a:off x="1606020" y="1588571"/>
            <a:ext cx="1012349" cy="3462527"/>
          </a:xfrm>
          <a:prstGeom prst="rect">
            <a:avLst/>
          </a:prstGeom>
        </p:spPr>
      </p:pic>
      <p:cxnSp>
        <p:nvCxnSpPr>
          <p:cNvPr id="8" name="Straight Arrow Connector 7"/>
          <p:cNvCxnSpPr/>
          <p:nvPr/>
        </p:nvCxnSpPr>
        <p:spPr bwMode="auto">
          <a:xfrm>
            <a:off x="1248283" y="1764268"/>
            <a:ext cx="0" cy="1347217"/>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flipH="1">
                <a:off x="401540" y="2222432"/>
                <a:ext cx="13721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𝑙</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flipH="1">
                <a:off x="401540" y="2222432"/>
                <a:ext cx="1372172" cy="430887"/>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p:nvPr/>
        </p:nvCxnSpPr>
        <p:spPr bwMode="auto">
          <a:xfrm>
            <a:off x="1248283" y="3111485"/>
            <a:ext cx="0" cy="1211092"/>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p:cNvSpPr txBox="1"/>
              <p:nvPr/>
            </p:nvSpPr>
            <p:spPr>
              <a:xfrm>
                <a:off x="884869" y="3506524"/>
                <a:ext cx="275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𝑙</m:t>
                      </m:r>
                    </m:oMath>
                  </m:oMathPara>
                </a14:m>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84869" y="3506524"/>
                <a:ext cx="275012" cy="276999"/>
              </a:xfrm>
              <a:prstGeom prst="rect">
                <a:avLst/>
              </a:prstGeom>
              <a:blipFill>
                <a:blip r:embed="rId4"/>
                <a:stretch>
                  <a:fillRect l="-17778" r="-20000" b="-8696"/>
                </a:stretch>
              </a:blipFill>
            </p:spPr>
            <p:txBody>
              <a:bodyPr/>
              <a:lstStyle/>
              <a:p>
                <a:r>
                  <a:rPr lang="en-US">
                    <a:noFill/>
                  </a:rPr>
                  <a:t> </a:t>
                </a:r>
              </a:p>
            </p:txBody>
          </p:sp>
        </mc:Fallback>
      </mc:AlternateContent>
      <p:cxnSp>
        <p:nvCxnSpPr>
          <p:cNvPr id="12" name="Straight Arrow Connector 11"/>
          <p:cNvCxnSpPr/>
          <p:nvPr/>
        </p:nvCxnSpPr>
        <p:spPr bwMode="auto">
          <a:xfrm flipV="1">
            <a:off x="2021012" y="1484784"/>
            <a:ext cx="0" cy="2837793"/>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087626" y="4322577"/>
            <a:ext cx="1744833" cy="0"/>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TextBox 13"/>
              <p:cNvSpPr txBox="1"/>
              <p:nvPr/>
            </p:nvSpPr>
            <p:spPr>
              <a:xfrm>
                <a:off x="446111" y="4173453"/>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=0</m:t>
                      </m:r>
                    </m:oMath>
                  </m:oMathPara>
                </a14:m>
                <a:endParaRPr lang="en-US" dirty="0">
                  <a:solidFill>
                    <a:schemeClr val="bg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6111" y="4173453"/>
                <a:ext cx="617733" cy="276999"/>
              </a:xfrm>
              <a:prstGeom prst="rect">
                <a:avLst/>
              </a:prstGeom>
              <a:blipFill>
                <a:blip r:embed="rId5"/>
                <a:stretch>
                  <a:fillRect l="-4902" r="-7843" b="-8889"/>
                </a:stretch>
              </a:blipFill>
            </p:spPr>
            <p:txBody>
              <a:bodyPr/>
              <a:lstStyle/>
              <a:p>
                <a:r>
                  <a:rPr lang="en-US">
                    <a:noFill/>
                  </a:rPr>
                  <a:t> </a:t>
                </a:r>
              </a:p>
            </p:txBody>
          </p:sp>
        </mc:Fallback>
      </mc:AlternateContent>
      <p:cxnSp>
        <p:nvCxnSpPr>
          <p:cNvPr id="15" name="Straight Connector 14"/>
          <p:cNvCxnSpPr/>
          <p:nvPr/>
        </p:nvCxnSpPr>
        <p:spPr bwMode="auto">
          <a:xfrm flipH="1">
            <a:off x="621831" y="3686822"/>
            <a:ext cx="2371285"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p:cNvSpPr txBox="1"/>
              <p:nvPr/>
            </p:nvSpPr>
            <p:spPr>
              <a:xfrm>
                <a:off x="-108520" y="3536154"/>
                <a:ext cx="1287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oMath>
                  </m:oMathPara>
                </a14:m>
                <a:endParaRPr lang="en-US" dirty="0">
                  <a:solidFill>
                    <a:schemeClr val="bg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8520" y="3536154"/>
                <a:ext cx="1287534"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408108" y="3150906"/>
                <a:ext cx="489409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𝑚𝑎</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r>
                        <a:rPr lang="en-US" sz="3600" b="0" i="1" smtClean="0">
                          <a:latin typeface="Cambria Math" panose="02040503050406030204" pitchFamily="18" charset="0"/>
                        </a:rPr>
                        <m:t>𝑘</m:t>
                      </m:r>
                      <m:d>
                        <m:dPr>
                          <m:ctrlPr>
                            <a:rPr lang="en-US" sz="3600" b="0" i="1" smtClean="0">
                              <a:latin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𝑥</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𝑚𝑔</m:t>
                      </m:r>
                    </m:oMath>
                  </m:oMathPara>
                </a14:m>
                <a:endParaRPr lang="en-US" sz="3600" dirty="0"/>
              </a:p>
            </p:txBody>
          </p:sp>
        </mc:Choice>
        <mc:Fallback xmlns="">
          <p:sp>
            <p:nvSpPr>
              <p:cNvPr id="20" name="Rectangle 19"/>
              <p:cNvSpPr>
                <a:spLocks noRot="1" noChangeAspect="1" noMove="1" noResize="1" noEditPoints="1" noAdjustHandles="1" noChangeArrowheads="1" noChangeShapeType="1" noTextEdit="1"/>
              </p:cNvSpPr>
              <p:nvPr/>
            </p:nvSpPr>
            <p:spPr>
              <a:xfrm>
                <a:off x="3408108" y="3150906"/>
                <a:ext cx="4894097"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3994418" y="2222432"/>
                <a:ext cx="306058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k</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𝑚𝑔</m:t>
                      </m:r>
                      <m:r>
                        <a:rPr lang="en-US" sz="3600" b="0" i="1" smtClean="0">
                          <a:latin typeface="Cambria Math" panose="02040503050406030204" pitchFamily="18" charset="0"/>
                          <a:ea typeface="Cambria Math" panose="02040503050406030204" pitchFamily="18" charset="0"/>
                        </a:rPr>
                        <m:t>=0</m:t>
                      </m:r>
                    </m:oMath>
                  </m:oMathPara>
                </a14:m>
                <a:endParaRPr lang="en-US" sz="3600" dirty="0"/>
              </a:p>
            </p:txBody>
          </p:sp>
        </mc:Choice>
        <mc:Fallback xmlns="">
          <p:sp>
            <p:nvSpPr>
              <p:cNvPr id="25" name="Rectangle 24"/>
              <p:cNvSpPr>
                <a:spLocks noRot="1" noChangeAspect="1" noMove="1" noResize="1" noEditPoints="1" noAdjustHandles="1" noChangeArrowheads="1" noChangeShapeType="1" noTextEdit="1"/>
              </p:cNvSpPr>
              <p:nvPr/>
            </p:nvSpPr>
            <p:spPr>
              <a:xfrm>
                <a:off x="3994418" y="2222432"/>
                <a:ext cx="3060581" cy="646331"/>
              </a:xfrm>
              <a:prstGeom prst="rect">
                <a:avLst/>
              </a:prstGeom>
              <a:blipFill>
                <a:blip r:embed="rId8"/>
                <a:stretch>
                  <a:fillRect/>
                </a:stretch>
              </a:blipFill>
            </p:spPr>
            <p:txBody>
              <a:bodyPr/>
              <a:lstStyle/>
              <a:p>
                <a:r>
                  <a:rPr lang="en-US">
                    <a:noFill/>
                  </a:rPr>
                  <a:t> </a:t>
                </a:r>
              </a:p>
            </p:txBody>
          </p:sp>
        </mc:Fallback>
      </mc:AlternateContent>
      <p:sp>
        <p:nvSpPr>
          <p:cNvPr id="26" name="Content Placeholder 2"/>
          <p:cNvSpPr>
            <a:spLocks noGrp="1"/>
          </p:cNvSpPr>
          <p:nvPr>
            <p:ph idx="1"/>
          </p:nvPr>
        </p:nvSpPr>
        <p:spPr>
          <a:xfrm>
            <a:off x="3562745" y="1273172"/>
            <a:ext cx="3923928" cy="4525963"/>
          </a:xfrm>
        </p:spPr>
        <p:txBody>
          <a:bodyPr/>
          <a:lstStyle/>
          <a:p>
            <a:pPr marL="0" indent="0">
              <a:buNone/>
            </a:pPr>
            <a:r>
              <a:rPr lang="en-US" sz="1800" dirty="0"/>
              <a:t>And by applying Newton’s 2</a:t>
            </a:r>
            <a:r>
              <a:rPr lang="en-US" sz="1800" baseline="30000" dirty="0"/>
              <a:t>nd</a:t>
            </a:r>
            <a:r>
              <a:rPr lang="en-US" sz="1800" dirty="0"/>
              <a:t> law when the block is at equilibrium position:</a:t>
            </a:r>
          </a:p>
        </p:txBody>
      </p:sp>
      <p:sp>
        <p:nvSpPr>
          <p:cNvPr id="5" name="Down Arrow 4"/>
          <p:cNvSpPr/>
          <p:nvPr/>
        </p:nvSpPr>
        <p:spPr>
          <a:xfrm>
            <a:off x="5135076" y="3986168"/>
            <a:ext cx="720080"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p:cNvSpPr/>
              <p:nvPr/>
            </p:nvSpPr>
            <p:spPr>
              <a:xfrm>
                <a:off x="4187200" y="4784614"/>
                <a:ext cx="3119636" cy="9831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𝑥</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𝑘</m:t>
                          </m:r>
                        </m:num>
                        <m:den>
                          <m:r>
                            <a:rPr lang="en-US" sz="2800" b="0" i="1" smtClean="0">
                              <a:latin typeface="Cambria Math" panose="02040503050406030204" pitchFamily="18" charset="0"/>
                            </a:rPr>
                            <m:t>𝑚</m:t>
                          </m:r>
                        </m:den>
                      </m:f>
                      <m:r>
                        <a:rPr lang="en-US" sz="2800" b="0" i="1" smtClean="0">
                          <a:latin typeface="Cambria Math" panose="02040503050406030204" pitchFamily="18" charset="0"/>
                        </a:rPr>
                        <m:t>𝑥</m:t>
                      </m:r>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𝑑</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𝑥</m:t>
                          </m:r>
                        </m:num>
                        <m:den>
                          <m:r>
                            <a:rPr lang="en-GB" sz="2800" b="0" i="1" smtClean="0">
                              <a:latin typeface="Cambria Math" panose="02040503050406030204" pitchFamily="18" charset="0"/>
                            </a:rPr>
                            <m:t>𝑑</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𝑡</m:t>
                              </m:r>
                            </m:e>
                            <m:sup>
                              <m:r>
                                <a:rPr lang="en-GB" sz="2800" b="0" i="1" smtClean="0">
                                  <a:latin typeface="Cambria Math" panose="02040503050406030204" pitchFamily="18" charset="0"/>
                                </a:rPr>
                                <m:t>2</m:t>
                              </m:r>
                            </m:sup>
                          </m:sSup>
                        </m:den>
                      </m:f>
                    </m:oMath>
                  </m:oMathPara>
                </a14:m>
                <a:endParaRPr lang="en-US" sz="2800" dirty="0"/>
              </a:p>
            </p:txBody>
          </p:sp>
        </mc:Choice>
        <mc:Fallback xmlns="">
          <p:sp>
            <p:nvSpPr>
              <p:cNvPr id="27" name="Rectangle 26"/>
              <p:cNvSpPr>
                <a:spLocks noRot="1" noChangeAspect="1" noMove="1" noResize="1" noEditPoints="1" noAdjustHandles="1" noChangeArrowheads="1" noChangeShapeType="1" noTextEdit="1"/>
              </p:cNvSpPr>
              <p:nvPr/>
            </p:nvSpPr>
            <p:spPr>
              <a:xfrm>
                <a:off x="4187200" y="4784614"/>
                <a:ext cx="3119636" cy="983154"/>
              </a:xfrm>
              <a:prstGeom prst="rect">
                <a:avLst/>
              </a:prstGeom>
              <a:blipFill>
                <a:blip r:embed="rId9"/>
                <a:stretch>
                  <a:fillRect/>
                </a:stretch>
              </a:blipFill>
            </p:spPr>
            <p:txBody>
              <a:bodyPr/>
              <a:lstStyle/>
              <a:p>
                <a:r>
                  <a:rPr lang="en-US">
                    <a:noFill/>
                  </a:rPr>
                  <a:t> </a:t>
                </a:r>
              </a:p>
            </p:txBody>
          </p:sp>
        </mc:Fallback>
      </mc:AlternateContent>
      <p:sp>
        <p:nvSpPr>
          <p:cNvPr id="6" name="Right Arrow 5"/>
          <p:cNvSpPr/>
          <p:nvPr/>
        </p:nvSpPr>
        <p:spPr>
          <a:xfrm>
            <a:off x="452558" y="5750448"/>
            <a:ext cx="888843"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1578212" y="5823835"/>
                <a:ext cx="1507977" cy="8327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𝑑</m:t>
                              </m:r>
                            </m:e>
                            <m:sup>
                              <m:r>
                                <a:rPr lang="en-GB" i="1">
                                  <a:latin typeface="Cambria Math" panose="02040503050406030204" pitchFamily="18" charset="0"/>
                                </a:rPr>
                                <m:t>2</m:t>
                              </m:r>
                            </m:sup>
                          </m:sSup>
                          <m:r>
                            <a:rPr lang="en-GB" i="1">
                              <a:latin typeface="Cambria Math" panose="02040503050406030204" pitchFamily="18" charset="0"/>
                            </a:rPr>
                            <m:t>𝑥</m:t>
                          </m:r>
                        </m:num>
                        <m:den>
                          <m:r>
                            <a:rPr lang="en-GB" i="1">
                              <a:latin typeface="Cambria Math" panose="02040503050406030204" pitchFamily="18" charset="0"/>
                            </a:rPr>
                            <m:t>𝑑</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𝑘</m:t>
                          </m:r>
                        </m:num>
                        <m:den>
                          <m:r>
                            <a:rPr lang="en-GB" b="0" i="1" smtClean="0">
                              <a:latin typeface="Cambria Math" panose="02040503050406030204" pitchFamily="18" charset="0"/>
                            </a:rPr>
                            <m:t>𝑚</m:t>
                          </m:r>
                        </m:den>
                      </m:f>
                      <m:r>
                        <a:rPr lang="en-GB" b="0" i="1" smtClean="0">
                          <a:latin typeface="Cambria Math" panose="02040503050406030204" pitchFamily="18" charset="0"/>
                        </a:rPr>
                        <m:t>𝑥</m:t>
                      </m:r>
                      <m:r>
                        <a:rPr lang="en-GB" b="0" i="1" smtClean="0">
                          <a:latin typeface="Cambria Math" panose="02040503050406030204" pitchFamily="18" charset="0"/>
                        </a:rPr>
                        <m:t>=0</m:t>
                      </m:r>
                    </m:oMath>
                  </m:oMathPara>
                </a14:m>
                <a:endParaRPr lang="en-US" dirty="0"/>
              </a:p>
              <a:p>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578212" y="5823835"/>
                <a:ext cx="1507977" cy="832792"/>
              </a:xfrm>
              <a:prstGeom prst="rect">
                <a:avLst/>
              </a:prstGeom>
              <a:blipFill>
                <a:blip r:embed="rId10"/>
                <a:stretch>
                  <a:fillRect/>
                </a:stretch>
              </a:blipFill>
            </p:spPr>
            <p:txBody>
              <a:bodyPr/>
              <a:lstStyle/>
              <a:p>
                <a:r>
                  <a:rPr lang="en-US">
                    <a:noFill/>
                  </a:rPr>
                  <a:t> </a:t>
                </a:r>
              </a:p>
            </p:txBody>
          </p:sp>
        </mc:Fallback>
      </mc:AlternateContent>
      <p:sp>
        <p:nvSpPr>
          <p:cNvPr id="28" name="Right Arrow 27"/>
          <p:cNvSpPr/>
          <p:nvPr/>
        </p:nvSpPr>
        <p:spPr>
          <a:xfrm>
            <a:off x="3136772" y="5823835"/>
            <a:ext cx="888843"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4187200" y="5935984"/>
                <a:ext cx="21799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e>
                          </m:d>
                        </m:e>
                      </m:func>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187200" y="5935984"/>
                <a:ext cx="2179956" cy="276999"/>
              </a:xfrm>
              <a:prstGeom prst="rect">
                <a:avLst/>
              </a:prstGeom>
              <a:blipFill>
                <a:blip r:embed="rId11"/>
                <a:stretch>
                  <a:fillRect l="-112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414085" y="6349832"/>
                <a:ext cx="1147430"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e>
                      </m:rad>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414085" y="6349832"/>
                <a:ext cx="1147430" cy="335413"/>
              </a:xfrm>
              <a:prstGeom prst="rect">
                <a:avLst/>
              </a:prstGeom>
              <a:blipFill>
                <a:blip r:embed="rId12"/>
                <a:stretch>
                  <a:fillRect l="-2660" r="-2660" b="-25455"/>
                </a:stretch>
              </a:blipFill>
            </p:spPr>
            <p:txBody>
              <a:bodyPr/>
              <a:lstStyle/>
              <a:p>
                <a:r>
                  <a:rPr lang="en-US">
                    <a:noFill/>
                  </a:rPr>
                  <a:t> </a:t>
                </a:r>
              </a:p>
            </p:txBody>
          </p:sp>
        </mc:Fallback>
      </mc:AlternateContent>
    </p:spTree>
    <p:extLst>
      <p:ext uri="{BB962C8B-B14F-4D97-AF65-F5344CB8AC3E}">
        <p14:creationId xmlns:p14="http://schemas.microsoft.com/office/powerpoint/2010/main" val="2075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27" grpId="0"/>
      <p:bldP spid="6" grpId="0" animBg="1"/>
      <p:bldP spid="21" grpId="0"/>
      <p:bldP spid="28" grpId="0" animBg="1"/>
      <p:bldP spid="29" grpId="0"/>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3DAD0C0-D0AF-4FDD-A34D-1E303D48C0B1}"/>
              </a:ext>
            </a:extLst>
          </p:cNvPr>
          <p:cNvSpPr/>
          <p:nvPr/>
        </p:nvSpPr>
        <p:spPr>
          <a:xfrm>
            <a:off x="683568" y="1340768"/>
            <a:ext cx="7848872"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517E9-022B-48DA-9AFD-B6DAE9904591}"/>
              </a:ext>
            </a:extLst>
          </p:cNvPr>
          <p:cNvSpPr>
            <a:spLocks noGrp="1"/>
          </p:cNvSpPr>
          <p:nvPr>
            <p:ph type="title"/>
          </p:nvPr>
        </p:nvSpPr>
        <p:spPr>
          <a:xfrm>
            <a:off x="457200" y="1340768"/>
            <a:ext cx="8229600" cy="1143000"/>
          </a:xfrm>
        </p:spPr>
        <p:txBody>
          <a:bodyPr/>
          <a:lstStyle/>
          <a:p>
            <a:r>
              <a:rPr lang="en-US" dirty="0"/>
              <a:t>Lecture 12, still lesson 8: The simple harmonic motion</a:t>
            </a:r>
          </a:p>
        </p:txBody>
      </p:sp>
      <p:sp>
        <p:nvSpPr>
          <p:cNvPr id="4" name="Slide Number Placeholder 3">
            <a:extLst>
              <a:ext uri="{FF2B5EF4-FFF2-40B4-BE49-F238E27FC236}">
                <a16:creationId xmlns:a16="http://schemas.microsoft.com/office/drawing/2014/main" id="{908888F7-0B0F-436B-801B-1366D8466233}"/>
              </a:ext>
            </a:extLst>
          </p:cNvPr>
          <p:cNvSpPr>
            <a:spLocks noGrp="1"/>
          </p:cNvSpPr>
          <p:nvPr>
            <p:ph type="sldNum" sz="quarter" idx="10"/>
          </p:nvPr>
        </p:nvSpPr>
        <p:spPr/>
        <p:txBody>
          <a:bodyPr/>
          <a:lstStyle/>
          <a:p>
            <a:fld id="{41A7B2A6-4997-4D6A-A223-B65D77C6B4A9}" type="slidenum">
              <a:rPr lang="en-US" altLang="zh-CN" smtClean="0"/>
              <a:pPr/>
              <a:t>51</a:t>
            </a:fld>
            <a:endParaRPr lang="en-US" altLang="zh-CN"/>
          </a:p>
        </p:txBody>
      </p:sp>
      <p:sp>
        <p:nvSpPr>
          <p:cNvPr id="6" name="TextBox 5">
            <a:extLst>
              <a:ext uri="{FF2B5EF4-FFF2-40B4-BE49-F238E27FC236}">
                <a16:creationId xmlns:a16="http://schemas.microsoft.com/office/drawing/2014/main" id="{C14254B4-8F55-4598-BC24-BD95C0946A48}"/>
              </a:ext>
            </a:extLst>
          </p:cNvPr>
          <p:cNvSpPr txBox="1"/>
          <p:nvPr/>
        </p:nvSpPr>
        <p:spPr>
          <a:xfrm>
            <a:off x="3419872" y="3924835"/>
            <a:ext cx="3888780" cy="369332"/>
          </a:xfrm>
          <a:prstGeom prst="rect">
            <a:avLst/>
          </a:prstGeom>
          <a:noFill/>
        </p:spPr>
        <p:txBody>
          <a:bodyPr wrap="square" rtlCol="0">
            <a:spAutoFit/>
          </a:bodyPr>
          <a:lstStyle/>
          <a:p>
            <a:r>
              <a:rPr lang="en-US" dirty="0"/>
              <a:t>Teacher: Paul Briard</a:t>
            </a:r>
          </a:p>
        </p:txBody>
      </p:sp>
    </p:spTree>
    <p:extLst>
      <p:ext uri="{BB962C8B-B14F-4D97-AF65-F5344CB8AC3E}">
        <p14:creationId xmlns:p14="http://schemas.microsoft.com/office/powerpoint/2010/main" val="3301299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CD71-98AF-4A78-B0E3-3981A3A1130B}"/>
              </a:ext>
            </a:extLst>
          </p:cNvPr>
          <p:cNvSpPr>
            <a:spLocks noGrp="1"/>
          </p:cNvSpPr>
          <p:nvPr>
            <p:ph type="title"/>
          </p:nvPr>
        </p:nvSpPr>
        <p:spPr>
          <a:xfrm>
            <a:off x="672085" y="0"/>
            <a:ext cx="8229600" cy="1143000"/>
          </a:xfrm>
        </p:spPr>
        <p:txBody>
          <a:bodyPr/>
          <a:lstStyle/>
          <a:p>
            <a:r>
              <a:rPr lang="en-US" sz="3600" dirty="0"/>
              <a:t>Before to continue: The quick test </a:t>
            </a:r>
          </a:p>
        </p:txBody>
      </p:sp>
      <p:sp>
        <p:nvSpPr>
          <p:cNvPr id="3" name="Content Placeholder 2">
            <a:extLst>
              <a:ext uri="{FF2B5EF4-FFF2-40B4-BE49-F238E27FC236}">
                <a16:creationId xmlns:a16="http://schemas.microsoft.com/office/drawing/2014/main" id="{C5F8A5E5-6618-4106-A724-34E6907B1A26}"/>
              </a:ext>
            </a:extLst>
          </p:cNvPr>
          <p:cNvSpPr>
            <a:spLocks noGrp="1"/>
          </p:cNvSpPr>
          <p:nvPr>
            <p:ph idx="1"/>
          </p:nvPr>
        </p:nvSpPr>
        <p:spPr>
          <a:xfrm>
            <a:off x="457200" y="-531440"/>
            <a:ext cx="8229600" cy="4525963"/>
          </a:xfrm>
        </p:spPr>
        <p:txBody>
          <a:bodyPr/>
          <a:lstStyle/>
          <a:p>
            <a:pPr algn="just"/>
            <a:endParaRPr lang="en-US" sz="2800" dirty="0"/>
          </a:p>
          <a:p>
            <a:pPr algn="just"/>
            <a:endParaRPr lang="en-US" sz="2800" dirty="0"/>
          </a:p>
          <a:p>
            <a:pPr algn="just"/>
            <a:r>
              <a:rPr lang="en-US" sz="2400" dirty="0"/>
              <a:t>I give you papers for draft. Use it to write something as “clean” as possible when you write on the examination paper ! </a:t>
            </a:r>
          </a:p>
          <a:p>
            <a:pPr algn="just"/>
            <a:endParaRPr lang="en-US" sz="2400" dirty="0"/>
          </a:p>
          <a:p>
            <a:pPr algn="just"/>
            <a:r>
              <a:rPr lang="en-US" sz="2400" dirty="0"/>
              <a:t>Don’t cheat ! (it is meaningless, you are not middle school kids and I hate cheating, I give score = 0 when that happens).</a:t>
            </a:r>
          </a:p>
          <a:p>
            <a:pPr algn="just"/>
            <a:endParaRPr lang="en-US" sz="2400" dirty="0"/>
          </a:p>
          <a:p>
            <a:pPr algn="just"/>
            <a:r>
              <a:rPr lang="en-US" sz="2400" dirty="0"/>
              <a:t>Rules: </a:t>
            </a:r>
          </a:p>
          <a:p>
            <a:pPr lvl="1" algn="just"/>
            <a:r>
              <a:rPr lang="en-US" sz="2000" dirty="0"/>
              <a:t>Duration: 45 minutes, </a:t>
            </a:r>
          </a:p>
          <a:p>
            <a:pPr lvl="1" algn="just"/>
            <a:r>
              <a:rPr lang="en-US" sz="2000" dirty="0"/>
              <a:t>phone and calculator with memory </a:t>
            </a:r>
            <a:r>
              <a:rPr lang="en-US" sz="2000" b="1" dirty="0"/>
              <a:t>are not allowed </a:t>
            </a:r>
            <a:r>
              <a:rPr lang="en-US" sz="2000" dirty="0"/>
              <a:t>(let them in your bag, close your bag)</a:t>
            </a:r>
          </a:p>
          <a:p>
            <a:pPr lvl="1" algn="just"/>
            <a:r>
              <a:rPr lang="en-US" sz="2000" dirty="0"/>
              <a:t>Chinese-English dictionary and calculator without memory are allowed (if you forgot one of them, you try to do the quick test without it) </a:t>
            </a:r>
          </a:p>
          <a:p>
            <a:pPr lvl="1" algn="just"/>
            <a:r>
              <a:rPr lang="en-US" sz="2000" dirty="0"/>
              <a:t>If you have a question, you don’t ask to your classmate. You ask me. </a:t>
            </a:r>
          </a:p>
        </p:txBody>
      </p:sp>
      <p:sp>
        <p:nvSpPr>
          <p:cNvPr id="4" name="Slide Number Placeholder 3">
            <a:extLst>
              <a:ext uri="{FF2B5EF4-FFF2-40B4-BE49-F238E27FC236}">
                <a16:creationId xmlns:a16="http://schemas.microsoft.com/office/drawing/2014/main" id="{04F8EA47-52F6-4542-A4B2-86D13615E6DC}"/>
              </a:ext>
            </a:extLst>
          </p:cNvPr>
          <p:cNvSpPr>
            <a:spLocks noGrp="1"/>
          </p:cNvSpPr>
          <p:nvPr>
            <p:ph type="sldNum" sz="quarter" idx="10"/>
          </p:nvPr>
        </p:nvSpPr>
        <p:spPr/>
        <p:txBody>
          <a:bodyPr/>
          <a:lstStyle/>
          <a:p>
            <a:fld id="{41A7B2A6-4997-4D6A-A223-B65D77C6B4A9}" type="slidenum">
              <a:rPr lang="en-US" altLang="zh-CN" smtClean="0"/>
              <a:pPr/>
              <a:t>52</a:t>
            </a:fld>
            <a:endParaRPr lang="en-US" altLang="zh-CN"/>
          </a:p>
        </p:txBody>
      </p:sp>
    </p:spTree>
    <p:extLst>
      <p:ext uri="{BB962C8B-B14F-4D97-AF65-F5344CB8AC3E}">
        <p14:creationId xmlns:p14="http://schemas.microsoft.com/office/powerpoint/2010/main" val="11381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11CC-A0B8-4BEA-A431-0EA2E1F96635}"/>
              </a:ext>
            </a:extLst>
          </p:cNvPr>
          <p:cNvSpPr>
            <a:spLocks noGrp="1"/>
          </p:cNvSpPr>
          <p:nvPr>
            <p:ph type="title"/>
          </p:nvPr>
        </p:nvSpPr>
        <p:spPr>
          <a:xfrm>
            <a:off x="457200" y="2286000"/>
            <a:ext cx="8229600" cy="1143000"/>
          </a:xfrm>
        </p:spPr>
        <p:txBody>
          <a:bodyPr/>
          <a:lstStyle/>
          <a:p>
            <a:r>
              <a:rPr lang="en-US" dirty="0"/>
              <a:t>Rest time</a:t>
            </a:r>
          </a:p>
        </p:txBody>
      </p:sp>
      <p:sp>
        <p:nvSpPr>
          <p:cNvPr id="4" name="Slide Number Placeholder 3">
            <a:extLst>
              <a:ext uri="{FF2B5EF4-FFF2-40B4-BE49-F238E27FC236}">
                <a16:creationId xmlns:a16="http://schemas.microsoft.com/office/drawing/2014/main" id="{42ED9440-FD65-4976-A955-1B48EEC32030}"/>
              </a:ext>
            </a:extLst>
          </p:cNvPr>
          <p:cNvSpPr>
            <a:spLocks noGrp="1"/>
          </p:cNvSpPr>
          <p:nvPr>
            <p:ph type="sldNum" sz="quarter" idx="10"/>
          </p:nvPr>
        </p:nvSpPr>
        <p:spPr/>
        <p:txBody>
          <a:bodyPr/>
          <a:lstStyle/>
          <a:p>
            <a:fld id="{41A7B2A6-4997-4D6A-A223-B65D77C6B4A9}" type="slidenum">
              <a:rPr lang="en-US" altLang="zh-CN" smtClean="0"/>
              <a:pPr/>
              <a:t>53</a:t>
            </a:fld>
            <a:endParaRPr lang="en-US" altLang="zh-CN"/>
          </a:p>
        </p:txBody>
      </p:sp>
    </p:spTree>
    <p:extLst>
      <p:ext uri="{BB962C8B-B14F-4D97-AF65-F5344CB8AC3E}">
        <p14:creationId xmlns:p14="http://schemas.microsoft.com/office/powerpoint/2010/main" val="2853313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54</a:t>
            </a:fld>
            <a:endParaRPr lang="en-US" altLang="zh-CN"/>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784944" y="4937697"/>
                <a:ext cx="8095928" cy="4525963"/>
              </a:xfrm>
            </p:spPr>
            <p:txBody>
              <a:bodyPr/>
              <a:lstStyle/>
              <a:p>
                <a:pPr marL="0" indent="0">
                  <a:buNone/>
                </a:pPr>
                <a:r>
                  <a:rPr lang="en-US" sz="2000" dirty="0"/>
                  <a:t>Question (</a:t>
                </a:r>
                <a:r>
                  <a:rPr lang="en-US" sz="2000" b="1" dirty="0"/>
                  <a:t>5 minutes</a:t>
                </a:r>
                <a:r>
                  <a:rPr lang="en-US" sz="2000" dirty="0"/>
                  <a:t>): Describe the tangential net force exerted om the particle. What is the restoring force, here ?  Is the motion described by </a:t>
                </a:r>
                <a14:m>
                  <m:oMath xmlns:m="http://schemas.openxmlformats.org/officeDocument/2006/math">
                    <m:r>
                      <a:rPr lang="en-US" sz="2000" i="1" dirty="0" smtClean="0">
                        <a:latin typeface="Cambria Math" panose="02040503050406030204" pitchFamily="18" charset="0"/>
                      </a:rPr>
                      <m:t>𝑠</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𝑡</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𝐿</m:t>
                    </m:r>
                    <m:r>
                      <a:rPr lang="en-US" sz="2000" b="0" i="1" dirty="0" smtClean="0">
                        <a:latin typeface="Cambria Math" panose="02040503050406030204" pitchFamily="18" charset="0"/>
                        <a:ea typeface="Cambria Math" panose="02040503050406030204" pitchFamily="18" charset="0"/>
                      </a:rPr>
                      <m:t>𝜃</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𝑡</m:t>
                    </m:r>
                    <m:r>
                      <a:rPr lang="en-US" sz="2000" b="0" i="1" dirty="0" smtClean="0">
                        <a:latin typeface="Cambria Math" panose="02040503050406030204" pitchFamily="18" charset="0"/>
                        <a:ea typeface="Cambria Math" panose="02040503050406030204" pitchFamily="18" charset="0"/>
                      </a:rPr>
                      <m:t>)</m:t>
                    </m:r>
                  </m:oMath>
                </a14:m>
                <a:r>
                  <a:rPr lang="en-US" sz="2000" dirty="0"/>
                  <a:t> of a simple pendulum a SHM or not ? </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784944" y="4937697"/>
                <a:ext cx="8095928" cy="4525963"/>
              </a:xfrm>
              <a:blipFill>
                <a:blip r:embed="rId2"/>
                <a:stretch>
                  <a:fillRect l="-828" t="-674"/>
                </a:stretch>
              </a:blipFill>
            </p:spPr>
            <p:txBody>
              <a:bodyPr/>
              <a:lstStyle/>
              <a:p>
                <a:r>
                  <a:rPr lang="en-US">
                    <a:noFill/>
                  </a:rPr>
                  <a:t> </a:t>
                </a:r>
              </a:p>
            </p:txBody>
          </p:sp>
        </mc:Fallback>
      </mc:AlternateContent>
      <p:sp>
        <p:nvSpPr>
          <p:cNvPr id="6" name="Rectangle 5"/>
          <p:cNvSpPr/>
          <p:nvPr/>
        </p:nvSpPr>
        <p:spPr bwMode="auto">
          <a:xfrm>
            <a:off x="1979712" y="1484784"/>
            <a:ext cx="4392488"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7" name="Straight Connector 6"/>
          <p:cNvCxnSpPr/>
          <p:nvPr/>
        </p:nvCxnSpPr>
        <p:spPr bwMode="auto">
          <a:xfrm>
            <a:off x="4139952" y="1484784"/>
            <a:ext cx="1836204" cy="16561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Oval 7"/>
          <p:cNvSpPr/>
          <p:nvPr/>
        </p:nvSpPr>
        <p:spPr bwMode="auto">
          <a:xfrm>
            <a:off x="5733008" y="2945336"/>
            <a:ext cx="504056"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9" name="Straight Arrow Connector 8"/>
          <p:cNvCxnSpPr/>
          <p:nvPr/>
        </p:nvCxnSpPr>
        <p:spPr bwMode="auto">
          <a:xfrm>
            <a:off x="6012160" y="3140968"/>
            <a:ext cx="0" cy="1512168"/>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6116285" y="3923875"/>
                <a:ext cx="8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𝑔</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6116285" y="3923875"/>
                <a:ext cx="878702" cy="276999"/>
              </a:xfrm>
              <a:prstGeom prst="rect">
                <a:avLst/>
              </a:prstGeom>
              <a:blipFill>
                <a:blip r:embed="rId3"/>
                <a:stretch>
                  <a:fillRect l="-3472" t="-46667" r="-39583" b="-28889"/>
                </a:stretch>
              </a:blipFill>
            </p:spPr>
            <p:txBody>
              <a:bodyPr/>
              <a:lstStyle/>
              <a:p>
                <a:r>
                  <a:rPr lang="en-US">
                    <a:noFill/>
                  </a:rPr>
                  <a:t> </a:t>
                </a:r>
              </a:p>
            </p:txBody>
          </p:sp>
        </mc:Fallback>
      </mc:AlternateContent>
      <p:cxnSp>
        <p:nvCxnSpPr>
          <p:cNvPr id="11" name="Straight Arrow Connector 10"/>
          <p:cNvCxnSpPr>
            <a:stCxn id="8" idx="1"/>
          </p:cNvCxnSpPr>
          <p:nvPr/>
        </p:nvCxnSpPr>
        <p:spPr bwMode="auto">
          <a:xfrm flipH="1" flipV="1">
            <a:off x="4832908" y="2095304"/>
            <a:ext cx="973917" cy="902759"/>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2" name="TextBox 11"/>
              <p:cNvSpPr txBox="1"/>
              <p:nvPr/>
            </p:nvSpPr>
            <p:spPr>
              <a:xfrm>
                <a:off x="5595504" y="2348880"/>
                <a:ext cx="200632"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5504" y="2348880"/>
                <a:ext cx="200632" cy="310598"/>
              </a:xfrm>
              <a:prstGeom prst="rect">
                <a:avLst/>
              </a:prstGeom>
              <a:blipFill>
                <a:blip r:embed="rId4"/>
                <a:stretch>
                  <a:fillRect l="-27273" r="-24242" b="-9804"/>
                </a:stretch>
              </a:blipFill>
            </p:spPr>
            <p:txBody>
              <a:bodyPr/>
              <a:lstStyle/>
              <a:p>
                <a:r>
                  <a:rPr lang="en-US">
                    <a:noFill/>
                  </a:rPr>
                  <a:t> </a:t>
                </a:r>
              </a:p>
            </p:txBody>
          </p:sp>
        </mc:Fallback>
      </mc:AlternateContent>
      <p:sp>
        <p:nvSpPr>
          <p:cNvPr id="13" name="TextBox 12"/>
          <p:cNvSpPr txBox="1"/>
          <p:nvPr/>
        </p:nvSpPr>
        <p:spPr>
          <a:xfrm>
            <a:off x="6264188" y="2780928"/>
            <a:ext cx="862737" cy="369332"/>
          </a:xfrm>
          <a:prstGeom prst="rect">
            <a:avLst/>
          </a:prstGeom>
          <a:noFill/>
        </p:spPr>
        <p:txBody>
          <a:bodyPr wrap="none" rtlCol="0">
            <a:spAutoFit/>
          </a:bodyPr>
          <a:lstStyle/>
          <a:p>
            <a:r>
              <a:rPr lang="en-US" dirty="0"/>
              <a:t>mass m</a:t>
            </a:r>
          </a:p>
        </p:txBody>
      </p:sp>
      <p:cxnSp>
        <p:nvCxnSpPr>
          <p:cNvPr id="14" name="Straight Connector 13"/>
          <p:cNvCxnSpPr/>
          <p:nvPr/>
        </p:nvCxnSpPr>
        <p:spPr bwMode="auto">
          <a:xfrm>
            <a:off x="4228817" y="1520788"/>
            <a:ext cx="0" cy="215105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4"/>
          <p:cNvSpPr/>
          <p:nvPr/>
        </p:nvSpPr>
        <p:spPr bwMode="auto">
          <a:xfrm>
            <a:off x="3976789" y="3645812"/>
            <a:ext cx="504056" cy="36004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TextBox 15"/>
          <p:cNvSpPr txBox="1"/>
          <p:nvPr/>
        </p:nvSpPr>
        <p:spPr>
          <a:xfrm>
            <a:off x="3725906" y="4058599"/>
            <a:ext cx="2664296" cy="646331"/>
          </a:xfrm>
          <a:prstGeom prst="rect">
            <a:avLst/>
          </a:prstGeom>
          <a:noFill/>
        </p:spPr>
        <p:txBody>
          <a:bodyPr wrap="square" rtlCol="0">
            <a:spAutoFit/>
          </a:bodyPr>
          <a:lstStyle/>
          <a:p>
            <a:r>
              <a:rPr lang="en-US" dirty="0"/>
              <a:t>Equilibrium</a:t>
            </a:r>
          </a:p>
          <a:p>
            <a:r>
              <a:rPr lang="en-US" dirty="0"/>
              <a:t>position</a:t>
            </a:r>
          </a:p>
        </p:txBody>
      </p:sp>
      <p:sp>
        <p:nvSpPr>
          <p:cNvPr id="17" name="Freeform 16"/>
          <p:cNvSpPr/>
          <p:nvPr/>
        </p:nvSpPr>
        <p:spPr bwMode="auto">
          <a:xfrm>
            <a:off x="4239492" y="2332350"/>
            <a:ext cx="609868" cy="142010"/>
          </a:xfrm>
          <a:custGeom>
            <a:avLst/>
            <a:gdLst>
              <a:gd name="connsiteX0" fmla="*/ 0 w 748145"/>
              <a:gd name="connsiteY0" fmla="*/ 318655 h 395806"/>
              <a:gd name="connsiteX1" fmla="*/ 540327 w 748145"/>
              <a:gd name="connsiteY1" fmla="*/ 374073 h 395806"/>
              <a:gd name="connsiteX2" fmla="*/ 748145 w 748145"/>
              <a:gd name="connsiteY2" fmla="*/ 0 h 395806"/>
              <a:gd name="connsiteX3" fmla="*/ 748145 w 748145"/>
              <a:gd name="connsiteY3" fmla="*/ 0 h 395806"/>
            </a:gdLst>
            <a:ahLst/>
            <a:cxnLst>
              <a:cxn ang="0">
                <a:pos x="connsiteX0" y="connsiteY0"/>
              </a:cxn>
              <a:cxn ang="0">
                <a:pos x="connsiteX1" y="connsiteY1"/>
              </a:cxn>
              <a:cxn ang="0">
                <a:pos x="connsiteX2" y="connsiteY2"/>
              </a:cxn>
              <a:cxn ang="0">
                <a:pos x="connsiteX3" y="connsiteY3"/>
              </a:cxn>
            </a:cxnLst>
            <a:rect l="l" t="t" r="r" b="b"/>
            <a:pathLst>
              <a:path w="748145" h="395806">
                <a:moveTo>
                  <a:pt x="0" y="318655"/>
                </a:moveTo>
                <a:cubicBezTo>
                  <a:pt x="207818" y="372918"/>
                  <a:pt x="415636" y="427182"/>
                  <a:pt x="540327" y="374073"/>
                </a:cubicBezTo>
                <a:cubicBezTo>
                  <a:pt x="665018" y="320964"/>
                  <a:pt x="748145" y="0"/>
                  <a:pt x="748145" y="0"/>
                </a:cubicBezTo>
                <a:lnTo>
                  <a:pt x="748145"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8" name="TextBox 17"/>
              <p:cNvSpPr txBox="1"/>
              <p:nvPr/>
            </p:nvSpPr>
            <p:spPr>
              <a:xfrm>
                <a:off x="4544426" y="2513893"/>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544426" y="2513893"/>
                <a:ext cx="194284" cy="276999"/>
              </a:xfrm>
              <a:prstGeom prst="rect">
                <a:avLst/>
              </a:prstGeom>
              <a:blipFill>
                <a:blip r:embed="rId5"/>
                <a:stretch>
                  <a:fillRect l="-25000" r="-25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906447" y="3690500"/>
                <a:ext cx="7312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906447" y="3690500"/>
                <a:ext cx="731226" cy="276999"/>
              </a:xfrm>
              <a:prstGeom prst="rect">
                <a:avLst/>
              </a:prstGeom>
              <a:blipFill>
                <a:blip r:embed="rId6"/>
                <a:stretch>
                  <a:fillRect l="-4167" r="-5000" b="-8696"/>
                </a:stretch>
              </a:blipFill>
            </p:spPr>
            <p:txBody>
              <a:bodyPr/>
              <a:lstStyle/>
              <a:p>
                <a:r>
                  <a:rPr lang="en-US">
                    <a:noFill/>
                  </a:rPr>
                  <a:t> </a:t>
                </a:r>
              </a:p>
            </p:txBody>
          </p:sp>
        </mc:Fallback>
      </mc:AlternateContent>
      <p:cxnSp>
        <p:nvCxnSpPr>
          <p:cNvPr id="20" name="Straight Arrow Connector 19"/>
          <p:cNvCxnSpPr/>
          <p:nvPr/>
        </p:nvCxnSpPr>
        <p:spPr bwMode="auto">
          <a:xfrm>
            <a:off x="3725906" y="1556792"/>
            <a:ext cx="0" cy="226904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1" name="TextBox 20"/>
              <p:cNvSpPr txBox="1"/>
              <p:nvPr/>
            </p:nvSpPr>
            <p:spPr>
              <a:xfrm>
                <a:off x="3532084" y="2513110"/>
                <a:ext cx="1858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32084" y="2513110"/>
                <a:ext cx="185884" cy="276999"/>
              </a:xfrm>
              <a:prstGeom prst="rect">
                <a:avLst/>
              </a:prstGeom>
              <a:blipFill>
                <a:blip r:embed="rId7"/>
                <a:stretch>
                  <a:fillRect l="-25806" r="-25806" b="-8696"/>
                </a:stretch>
              </a:blipFill>
            </p:spPr>
            <p:txBody>
              <a:bodyPr/>
              <a:lstStyle/>
              <a:p>
                <a:r>
                  <a:rPr lang="en-US">
                    <a:noFill/>
                  </a:rPr>
                  <a:t> </a:t>
                </a:r>
              </a:p>
            </p:txBody>
          </p:sp>
        </mc:Fallback>
      </mc:AlternateContent>
      <p:sp>
        <p:nvSpPr>
          <p:cNvPr id="22" name="Freeform 21"/>
          <p:cNvSpPr/>
          <p:nvPr/>
        </p:nvSpPr>
        <p:spPr bwMode="auto">
          <a:xfrm>
            <a:off x="4239491" y="3089564"/>
            <a:ext cx="1704109" cy="748145"/>
          </a:xfrm>
          <a:custGeom>
            <a:avLst/>
            <a:gdLst>
              <a:gd name="connsiteX0" fmla="*/ 0 w 1704109"/>
              <a:gd name="connsiteY0" fmla="*/ 748145 h 748145"/>
              <a:gd name="connsiteX1" fmla="*/ 997527 w 1704109"/>
              <a:gd name="connsiteY1" fmla="*/ 498763 h 748145"/>
              <a:gd name="connsiteX2" fmla="*/ 1704109 w 1704109"/>
              <a:gd name="connsiteY2" fmla="*/ 0 h 748145"/>
              <a:gd name="connsiteX3" fmla="*/ 1704109 w 1704109"/>
              <a:gd name="connsiteY3" fmla="*/ 0 h 748145"/>
            </a:gdLst>
            <a:ahLst/>
            <a:cxnLst>
              <a:cxn ang="0">
                <a:pos x="connsiteX0" y="connsiteY0"/>
              </a:cxn>
              <a:cxn ang="0">
                <a:pos x="connsiteX1" y="connsiteY1"/>
              </a:cxn>
              <a:cxn ang="0">
                <a:pos x="connsiteX2" y="connsiteY2"/>
              </a:cxn>
              <a:cxn ang="0">
                <a:pos x="connsiteX3" y="connsiteY3"/>
              </a:cxn>
            </a:cxnLst>
            <a:rect l="l" t="t" r="r" b="b"/>
            <a:pathLst>
              <a:path w="1704109" h="748145">
                <a:moveTo>
                  <a:pt x="0" y="748145"/>
                </a:moveTo>
                <a:cubicBezTo>
                  <a:pt x="356754" y="685799"/>
                  <a:pt x="713509" y="623454"/>
                  <a:pt x="997527" y="498763"/>
                </a:cubicBezTo>
                <a:cubicBezTo>
                  <a:pt x="1281545" y="374072"/>
                  <a:pt x="1704109" y="0"/>
                  <a:pt x="1704109" y="0"/>
                </a:cubicBezTo>
                <a:lnTo>
                  <a:pt x="1704109" y="0"/>
                </a:lnTo>
              </a:path>
            </a:pathLst>
          </a:custGeom>
          <a:no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Title 1"/>
          <p:cNvSpPr>
            <a:spLocks noGrp="1"/>
          </p:cNvSpPr>
          <p:nvPr>
            <p:ph type="title"/>
          </p:nvPr>
        </p:nvSpPr>
        <p:spPr>
          <a:xfrm>
            <a:off x="539552" y="-77363"/>
            <a:ext cx="9165704" cy="1143000"/>
          </a:xfrm>
        </p:spPr>
        <p:txBody>
          <a:bodyPr/>
          <a:lstStyle/>
          <a:p>
            <a:r>
              <a:rPr lang="en-GB" sz="3600" dirty="0"/>
              <a:t>The simple pendulum (friction ignored)</a:t>
            </a:r>
            <a:endParaRPr lang="en-US" sz="3600" dirty="0"/>
          </a:p>
        </p:txBody>
      </p:sp>
      <p:sp>
        <p:nvSpPr>
          <p:cNvPr id="2" name="TextBox 1">
            <a:extLst>
              <a:ext uri="{FF2B5EF4-FFF2-40B4-BE49-F238E27FC236}">
                <a16:creationId xmlns:a16="http://schemas.microsoft.com/office/drawing/2014/main" id="{9F10B59A-29E1-454D-9721-C72D2A84F9CB}"/>
              </a:ext>
            </a:extLst>
          </p:cNvPr>
          <p:cNvSpPr txBox="1"/>
          <p:nvPr/>
        </p:nvSpPr>
        <p:spPr>
          <a:xfrm flipH="1">
            <a:off x="994294" y="766922"/>
            <a:ext cx="7488832" cy="646331"/>
          </a:xfrm>
          <a:prstGeom prst="rect">
            <a:avLst/>
          </a:prstGeom>
          <a:noFill/>
        </p:spPr>
        <p:txBody>
          <a:bodyPr wrap="square" rtlCol="0">
            <a:spAutoFit/>
          </a:bodyPr>
          <a:lstStyle/>
          <a:p>
            <a:r>
              <a:rPr lang="en-US" dirty="0"/>
              <a:t>Simple pendulum: all the mass of the body oscillating is concentrated on a single point-mass of mass m attached to a massless (and </a:t>
            </a:r>
            <a:r>
              <a:rPr lang="en-US" dirty="0" err="1"/>
              <a:t>unstretchable</a:t>
            </a:r>
            <a:r>
              <a:rPr lang="en-US" dirty="0"/>
              <a:t>) string. </a:t>
            </a:r>
          </a:p>
        </p:txBody>
      </p:sp>
      <p:cxnSp>
        <p:nvCxnSpPr>
          <p:cNvPr id="25" name="Straight Arrow Connector 24">
            <a:extLst>
              <a:ext uri="{FF2B5EF4-FFF2-40B4-BE49-F238E27FC236}">
                <a16:creationId xmlns:a16="http://schemas.microsoft.com/office/drawing/2014/main" id="{0682488A-0933-4ED7-AE34-71B424BD19AC}"/>
              </a:ext>
            </a:extLst>
          </p:cNvPr>
          <p:cNvCxnSpPr/>
          <p:nvPr/>
        </p:nvCxnSpPr>
        <p:spPr>
          <a:xfrm flipH="1">
            <a:off x="6012160" y="2095304"/>
            <a:ext cx="720428" cy="379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2542DB-0651-4649-B3A7-85059DAEC023}"/>
              </a:ext>
            </a:extLst>
          </p:cNvPr>
          <p:cNvSpPr txBox="1"/>
          <p:nvPr/>
        </p:nvSpPr>
        <p:spPr>
          <a:xfrm flipH="1">
            <a:off x="6722129" y="1825357"/>
            <a:ext cx="2420781" cy="523220"/>
          </a:xfrm>
          <a:prstGeom prst="rect">
            <a:avLst/>
          </a:prstGeom>
          <a:noFill/>
        </p:spPr>
        <p:txBody>
          <a:bodyPr wrap="square" rtlCol="0">
            <a:spAutoFit/>
          </a:bodyPr>
          <a:lstStyle/>
          <a:p>
            <a:r>
              <a:rPr lang="en-US" sz="1400" dirty="0"/>
              <a:t>Tension force exerted by the string on the particle </a:t>
            </a:r>
          </a:p>
        </p:txBody>
      </p:sp>
      <p:cxnSp>
        <p:nvCxnSpPr>
          <p:cNvPr id="27" name="Straight Arrow Connector 26">
            <a:extLst>
              <a:ext uri="{FF2B5EF4-FFF2-40B4-BE49-F238E27FC236}">
                <a16:creationId xmlns:a16="http://schemas.microsoft.com/office/drawing/2014/main" id="{B143ABF6-D047-4EF8-9AFF-96DEBCD04FA2}"/>
              </a:ext>
            </a:extLst>
          </p:cNvPr>
          <p:cNvCxnSpPr>
            <a:cxnSpLocks/>
          </p:cNvCxnSpPr>
          <p:nvPr/>
        </p:nvCxnSpPr>
        <p:spPr>
          <a:xfrm flipH="1" flipV="1">
            <a:off x="6278208" y="4224347"/>
            <a:ext cx="958088" cy="569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FFE8AA6-CE5A-4F92-9D0D-E5BE8C794498}"/>
              </a:ext>
            </a:extLst>
          </p:cNvPr>
          <p:cNvSpPr txBox="1"/>
          <p:nvPr/>
        </p:nvSpPr>
        <p:spPr>
          <a:xfrm flipH="1">
            <a:off x="7236296" y="4590081"/>
            <a:ext cx="1030806" cy="369332"/>
          </a:xfrm>
          <a:prstGeom prst="rect">
            <a:avLst/>
          </a:prstGeom>
          <a:noFill/>
        </p:spPr>
        <p:txBody>
          <a:bodyPr wrap="square" rtlCol="0">
            <a:spAutoFit/>
          </a:bodyPr>
          <a:lstStyle/>
          <a:p>
            <a:r>
              <a:rPr lang="en-US" dirty="0"/>
              <a:t>weight</a:t>
            </a:r>
          </a:p>
        </p:txBody>
      </p:sp>
    </p:spTree>
    <p:extLst>
      <p:ext uri="{BB962C8B-B14F-4D97-AF65-F5344CB8AC3E}">
        <p14:creationId xmlns:p14="http://schemas.microsoft.com/office/powerpoint/2010/main" val="1748111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Rounded Corners 66">
            <a:extLst>
              <a:ext uri="{FF2B5EF4-FFF2-40B4-BE49-F238E27FC236}">
                <a16:creationId xmlns:a16="http://schemas.microsoft.com/office/drawing/2014/main" id="{C1835B44-5869-40AD-8D59-BFD44AAB044D}"/>
              </a:ext>
            </a:extLst>
          </p:cNvPr>
          <p:cNvSpPr/>
          <p:nvPr/>
        </p:nvSpPr>
        <p:spPr>
          <a:xfrm>
            <a:off x="664421" y="6186473"/>
            <a:ext cx="7724003" cy="627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55</a:t>
            </a:fld>
            <a:endParaRPr lang="en-US" altLang="zh-CN"/>
          </a:p>
        </p:txBody>
      </p:sp>
      <p:sp>
        <p:nvSpPr>
          <p:cNvPr id="6" name="TextBox 5"/>
          <p:cNvSpPr txBox="1"/>
          <p:nvPr/>
        </p:nvSpPr>
        <p:spPr>
          <a:xfrm>
            <a:off x="2880957" y="3377452"/>
            <a:ext cx="5849505" cy="646331"/>
          </a:xfrm>
          <a:prstGeom prst="rect">
            <a:avLst/>
          </a:prstGeom>
          <a:noFill/>
        </p:spPr>
        <p:txBody>
          <a:bodyPr wrap="square" rtlCol="0">
            <a:spAutoFit/>
          </a:bodyPr>
          <a:lstStyle/>
          <a:p>
            <a:r>
              <a:rPr lang="en-US" dirty="0"/>
              <a:t>The restoring force corresponds to the tangential component of the net force on the particle, which is:</a:t>
            </a:r>
          </a:p>
        </p:txBody>
      </p:sp>
      <p:sp>
        <p:nvSpPr>
          <p:cNvPr id="7" name="Rectangle 6"/>
          <p:cNvSpPr/>
          <p:nvPr/>
        </p:nvSpPr>
        <p:spPr bwMode="auto">
          <a:xfrm>
            <a:off x="0" y="1375767"/>
            <a:ext cx="3077834" cy="10901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8" name="Straight Connector 7"/>
          <p:cNvCxnSpPr/>
          <p:nvPr/>
        </p:nvCxnSpPr>
        <p:spPr bwMode="auto">
          <a:xfrm>
            <a:off x="938186" y="1441197"/>
            <a:ext cx="607823" cy="20162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Oval 8"/>
          <p:cNvSpPr/>
          <p:nvPr/>
        </p:nvSpPr>
        <p:spPr bwMode="auto">
          <a:xfrm>
            <a:off x="1371700" y="3299651"/>
            <a:ext cx="504056"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0" name="Straight Arrow Connector 9"/>
          <p:cNvCxnSpPr/>
          <p:nvPr/>
        </p:nvCxnSpPr>
        <p:spPr bwMode="auto">
          <a:xfrm>
            <a:off x="1594080" y="3464567"/>
            <a:ext cx="28997" cy="1260577"/>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1" name="TextBox 10"/>
              <p:cNvSpPr txBox="1"/>
              <p:nvPr/>
            </p:nvSpPr>
            <p:spPr>
              <a:xfrm>
                <a:off x="1388994" y="4040545"/>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388994" y="4040545"/>
                <a:ext cx="234359" cy="276999"/>
              </a:xfrm>
              <a:prstGeom prst="rect">
                <a:avLst/>
              </a:prstGeom>
              <a:blipFill>
                <a:blip r:embed="rId2"/>
                <a:stretch>
                  <a:fillRect l="-13158" r="-13158" b="-2222"/>
                </a:stretch>
              </a:blipFill>
            </p:spPr>
            <p:txBody>
              <a:bodyPr/>
              <a:lstStyle/>
              <a:p>
                <a:r>
                  <a:rPr lang="en-US">
                    <a:noFill/>
                  </a:rPr>
                  <a:t> </a:t>
                </a:r>
              </a:p>
            </p:txBody>
          </p:sp>
        </mc:Fallback>
      </mc:AlternateContent>
      <p:cxnSp>
        <p:nvCxnSpPr>
          <p:cNvPr id="12" name="Straight Arrow Connector 11"/>
          <p:cNvCxnSpPr/>
          <p:nvPr/>
        </p:nvCxnSpPr>
        <p:spPr bwMode="auto">
          <a:xfrm flipH="1" flipV="1">
            <a:off x="1249832" y="2498213"/>
            <a:ext cx="297832" cy="858779"/>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3" name="TextBox 12"/>
              <p:cNvSpPr txBox="1"/>
              <p:nvPr/>
            </p:nvSpPr>
            <p:spPr>
              <a:xfrm>
                <a:off x="1508262" y="2718101"/>
                <a:ext cx="200632"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1508262" y="2718101"/>
                <a:ext cx="200632" cy="310598"/>
              </a:xfrm>
              <a:prstGeom prst="rect">
                <a:avLst/>
              </a:prstGeom>
              <a:blipFill>
                <a:blip r:embed="rId3"/>
                <a:stretch>
                  <a:fillRect l="-24242" r="-27273" b="-7843"/>
                </a:stretch>
              </a:blipFill>
            </p:spPr>
            <p:txBody>
              <a:bodyPr/>
              <a:lstStyle/>
              <a:p>
                <a:r>
                  <a:rPr lang="en-US">
                    <a:noFill/>
                  </a:rPr>
                  <a:t> </a:t>
                </a:r>
              </a:p>
            </p:txBody>
          </p:sp>
        </mc:Fallback>
      </mc:AlternateContent>
      <p:sp>
        <p:nvSpPr>
          <p:cNvPr id="14" name="TextBox 13"/>
          <p:cNvSpPr txBox="1"/>
          <p:nvPr/>
        </p:nvSpPr>
        <p:spPr>
          <a:xfrm>
            <a:off x="1873507" y="3414899"/>
            <a:ext cx="862737" cy="369332"/>
          </a:xfrm>
          <a:prstGeom prst="rect">
            <a:avLst/>
          </a:prstGeom>
          <a:noFill/>
        </p:spPr>
        <p:txBody>
          <a:bodyPr wrap="none" rtlCol="0">
            <a:spAutoFit/>
          </a:bodyPr>
          <a:lstStyle/>
          <a:p>
            <a:r>
              <a:rPr lang="en-US" dirty="0"/>
              <a:t>mass m</a:t>
            </a:r>
          </a:p>
        </p:txBody>
      </p:sp>
      <p:cxnSp>
        <p:nvCxnSpPr>
          <p:cNvPr id="15" name="Straight Connector 14"/>
          <p:cNvCxnSpPr/>
          <p:nvPr/>
        </p:nvCxnSpPr>
        <p:spPr bwMode="auto">
          <a:xfrm>
            <a:off x="916449" y="1448780"/>
            <a:ext cx="0" cy="21510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664421" y="3573804"/>
            <a:ext cx="504056" cy="36004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Freeform 16"/>
          <p:cNvSpPr/>
          <p:nvPr/>
        </p:nvSpPr>
        <p:spPr bwMode="auto">
          <a:xfrm>
            <a:off x="927123" y="2203122"/>
            <a:ext cx="257941" cy="128125"/>
          </a:xfrm>
          <a:custGeom>
            <a:avLst/>
            <a:gdLst>
              <a:gd name="connsiteX0" fmla="*/ 0 w 748145"/>
              <a:gd name="connsiteY0" fmla="*/ 318655 h 395806"/>
              <a:gd name="connsiteX1" fmla="*/ 540327 w 748145"/>
              <a:gd name="connsiteY1" fmla="*/ 374073 h 395806"/>
              <a:gd name="connsiteX2" fmla="*/ 748145 w 748145"/>
              <a:gd name="connsiteY2" fmla="*/ 0 h 395806"/>
              <a:gd name="connsiteX3" fmla="*/ 748145 w 748145"/>
              <a:gd name="connsiteY3" fmla="*/ 0 h 395806"/>
            </a:gdLst>
            <a:ahLst/>
            <a:cxnLst>
              <a:cxn ang="0">
                <a:pos x="connsiteX0" y="connsiteY0"/>
              </a:cxn>
              <a:cxn ang="0">
                <a:pos x="connsiteX1" y="connsiteY1"/>
              </a:cxn>
              <a:cxn ang="0">
                <a:pos x="connsiteX2" y="connsiteY2"/>
              </a:cxn>
              <a:cxn ang="0">
                <a:pos x="connsiteX3" y="connsiteY3"/>
              </a:cxn>
            </a:cxnLst>
            <a:rect l="l" t="t" r="r" b="b"/>
            <a:pathLst>
              <a:path w="748145" h="395806">
                <a:moveTo>
                  <a:pt x="0" y="318655"/>
                </a:moveTo>
                <a:cubicBezTo>
                  <a:pt x="207818" y="372918"/>
                  <a:pt x="415636" y="427182"/>
                  <a:pt x="540327" y="374073"/>
                </a:cubicBezTo>
                <a:cubicBezTo>
                  <a:pt x="665018" y="320964"/>
                  <a:pt x="748145" y="0"/>
                  <a:pt x="748145" y="0"/>
                </a:cubicBezTo>
                <a:lnTo>
                  <a:pt x="748145"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18" name="TextBox 17"/>
              <p:cNvSpPr txBox="1"/>
              <p:nvPr/>
            </p:nvSpPr>
            <p:spPr>
              <a:xfrm>
                <a:off x="973324" y="2403376"/>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973324" y="2403376"/>
                <a:ext cx="194284" cy="276999"/>
              </a:xfrm>
              <a:prstGeom prst="rect">
                <a:avLst/>
              </a:prstGeom>
              <a:blipFill>
                <a:blip r:embed="rId4"/>
                <a:stretch>
                  <a:fillRect l="-28125" r="-21875" b="-8696"/>
                </a:stretch>
              </a:blipFill>
            </p:spPr>
            <p:txBody>
              <a:bodyPr/>
              <a:lstStyle/>
              <a:p>
                <a:r>
                  <a:rPr lang="en-US">
                    <a:noFill/>
                  </a:rPr>
                  <a:t> </a:t>
                </a:r>
              </a:p>
            </p:txBody>
          </p:sp>
        </mc:Fallback>
      </mc:AlternateContent>
      <p:cxnSp>
        <p:nvCxnSpPr>
          <p:cNvPr id="19" name="Straight Arrow Connector 18"/>
          <p:cNvCxnSpPr/>
          <p:nvPr/>
        </p:nvCxnSpPr>
        <p:spPr bwMode="auto">
          <a:xfrm>
            <a:off x="413538" y="1484784"/>
            <a:ext cx="0" cy="226904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0" name="TextBox 19"/>
              <p:cNvSpPr txBox="1"/>
              <p:nvPr/>
            </p:nvSpPr>
            <p:spPr>
              <a:xfrm>
                <a:off x="219716" y="2441102"/>
                <a:ext cx="1858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19716" y="2441102"/>
                <a:ext cx="185884" cy="276999"/>
              </a:xfrm>
              <a:prstGeom prst="rect">
                <a:avLst/>
              </a:prstGeom>
              <a:blipFill>
                <a:blip r:embed="rId5"/>
                <a:stretch>
                  <a:fillRect l="-25806" r="-25806" b="-8696"/>
                </a:stretch>
              </a:blipFill>
            </p:spPr>
            <p:txBody>
              <a:bodyPr/>
              <a:lstStyle/>
              <a:p>
                <a:r>
                  <a:rPr lang="en-US">
                    <a:noFill/>
                  </a:rPr>
                  <a:t> </a:t>
                </a:r>
              </a:p>
            </p:txBody>
          </p:sp>
        </mc:Fallback>
      </mc:AlternateContent>
      <p:sp>
        <p:nvSpPr>
          <p:cNvPr id="21" name="Freeform 20"/>
          <p:cNvSpPr/>
          <p:nvPr/>
        </p:nvSpPr>
        <p:spPr bwMode="auto">
          <a:xfrm>
            <a:off x="897353" y="3464567"/>
            <a:ext cx="669969" cy="269996"/>
          </a:xfrm>
          <a:custGeom>
            <a:avLst/>
            <a:gdLst>
              <a:gd name="connsiteX0" fmla="*/ 0 w 1704109"/>
              <a:gd name="connsiteY0" fmla="*/ 748145 h 748145"/>
              <a:gd name="connsiteX1" fmla="*/ 997527 w 1704109"/>
              <a:gd name="connsiteY1" fmla="*/ 498763 h 748145"/>
              <a:gd name="connsiteX2" fmla="*/ 1704109 w 1704109"/>
              <a:gd name="connsiteY2" fmla="*/ 0 h 748145"/>
              <a:gd name="connsiteX3" fmla="*/ 1704109 w 1704109"/>
              <a:gd name="connsiteY3" fmla="*/ 0 h 748145"/>
            </a:gdLst>
            <a:ahLst/>
            <a:cxnLst>
              <a:cxn ang="0">
                <a:pos x="connsiteX0" y="connsiteY0"/>
              </a:cxn>
              <a:cxn ang="0">
                <a:pos x="connsiteX1" y="connsiteY1"/>
              </a:cxn>
              <a:cxn ang="0">
                <a:pos x="connsiteX2" y="connsiteY2"/>
              </a:cxn>
              <a:cxn ang="0">
                <a:pos x="connsiteX3" y="connsiteY3"/>
              </a:cxn>
            </a:cxnLst>
            <a:rect l="l" t="t" r="r" b="b"/>
            <a:pathLst>
              <a:path w="1704109" h="748145">
                <a:moveTo>
                  <a:pt x="0" y="748145"/>
                </a:moveTo>
                <a:cubicBezTo>
                  <a:pt x="356754" y="685799"/>
                  <a:pt x="713509" y="623454"/>
                  <a:pt x="997527" y="498763"/>
                </a:cubicBezTo>
                <a:cubicBezTo>
                  <a:pt x="1281545" y="374072"/>
                  <a:pt x="1704109" y="0"/>
                  <a:pt x="1704109" y="0"/>
                </a:cubicBezTo>
                <a:lnTo>
                  <a:pt x="1704109"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3" name="Right Arrow 22"/>
          <p:cNvSpPr/>
          <p:nvPr/>
        </p:nvSpPr>
        <p:spPr bwMode="auto">
          <a:xfrm>
            <a:off x="3978880" y="4149080"/>
            <a:ext cx="360040" cy="36090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4" name="Straight Arrow Connector 23"/>
          <p:cNvCxnSpPr/>
          <p:nvPr/>
        </p:nvCxnSpPr>
        <p:spPr bwMode="auto">
          <a:xfrm flipH="1">
            <a:off x="1213759" y="3499036"/>
            <a:ext cx="333905" cy="290004"/>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5" name="TextBox 24"/>
              <p:cNvSpPr txBox="1"/>
              <p:nvPr/>
            </p:nvSpPr>
            <p:spPr>
              <a:xfrm>
                <a:off x="1118809" y="3843998"/>
                <a:ext cx="261289"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e>
                      </m:acc>
                    </m:oMath>
                  </m:oMathPara>
                </a14:m>
                <a:endParaRPr lang="en-US" dirty="0">
                  <a:solidFill>
                    <a:schemeClr val="tx1"/>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1118809" y="3843998"/>
                <a:ext cx="261289" cy="310598"/>
              </a:xfrm>
              <a:prstGeom prst="rect">
                <a:avLst/>
              </a:prstGeom>
              <a:blipFill>
                <a:blip r:embed="rId6"/>
                <a:stretch>
                  <a:fillRect l="-21429" r="-7143" b="-15686"/>
                </a:stretch>
              </a:blipFill>
            </p:spPr>
            <p:txBody>
              <a:bodyPr/>
              <a:lstStyle/>
              <a:p>
                <a:r>
                  <a:rPr lang="en-US">
                    <a:noFill/>
                  </a:rPr>
                  <a:t> </a:t>
                </a:r>
              </a:p>
            </p:txBody>
          </p:sp>
        </mc:Fallback>
      </mc:AlternateContent>
      <p:cxnSp>
        <p:nvCxnSpPr>
          <p:cNvPr id="26" name="Straight Connector 25"/>
          <p:cNvCxnSpPr>
            <a:stCxn id="16" idx="6"/>
            <a:endCxn id="16" idx="6"/>
          </p:cNvCxnSpPr>
          <p:nvPr/>
        </p:nvCxnSpPr>
        <p:spPr bwMode="auto">
          <a:xfrm>
            <a:off x="1168477" y="3753824"/>
            <a:ext cx="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Freeform 27"/>
          <p:cNvSpPr/>
          <p:nvPr/>
        </p:nvSpPr>
        <p:spPr bwMode="auto">
          <a:xfrm>
            <a:off x="1632442" y="3887483"/>
            <a:ext cx="190700" cy="69067"/>
          </a:xfrm>
          <a:custGeom>
            <a:avLst/>
            <a:gdLst>
              <a:gd name="connsiteX0" fmla="*/ 0 w 748145"/>
              <a:gd name="connsiteY0" fmla="*/ 318655 h 395806"/>
              <a:gd name="connsiteX1" fmla="*/ 540327 w 748145"/>
              <a:gd name="connsiteY1" fmla="*/ 374073 h 395806"/>
              <a:gd name="connsiteX2" fmla="*/ 748145 w 748145"/>
              <a:gd name="connsiteY2" fmla="*/ 0 h 395806"/>
              <a:gd name="connsiteX3" fmla="*/ 748145 w 748145"/>
              <a:gd name="connsiteY3" fmla="*/ 0 h 395806"/>
            </a:gdLst>
            <a:ahLst/>
            <a:cxnLst>
              <a:cxn ang="0">
                <a:pos x="connsiteX0" y="connsiteY0"/>
              </a:cxn>
              <a:cxn ang="0">
                <a:pos x="connsiteX1" y="connsiteY1"/>
              </a:cxn>
              <a:cxn ang="0">
                <a:pos x="connsiteX2" y="connsiteY2"/>
              </a:cxn>
              <a:cxn ang="0">
                <a:pos x="connsiteX3" y="connsiteY3"/>
              </a:cxn>
            </a:cxnLst>
            <a:rect l="l" t="t" r="r" b="b"/>
            <a:pathLst>
              <a:path w="748145" h="395806">
                <a:moveTo>
                  <a:pt x="0" y="318655"/>
                </a:moveTo>
                <a:cubicBezTo>
                  <a:pt x="207818" y="372918"/>
                  <a:pt x="415636" y="427182"/>
                  <a:pt x="540327" y="374073"/>
                </a:cubicBezTo>
                <a:cubicBezTo>
                  <a:pt x="665018" y="320964"/>
                  <a:pt x="748145" y="0"/>
                  <a:pt x="748145" y="0"/>
                </a:cubicBezTo>
                <a:lnTo>
                  <a:pt x="748145"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29" name="TextBox 28"/>
              <p:cNvSpPr txBox="1"/>
              <p:nvPr/>
            </p:nvSpPr>
            <p:spPr>
              <a:xfrm>
                <a:off x="1713420" y="4016097"/>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1713420" y="4016097"/>
                <a:ext cx="194284" cy="276999"/>
              </a:xfrm>
              <a:prstGeom prst="rect">
                <a:avLst/>
              </a:prstGeom>
              <a:blipFill>
                <a:blip r:embed="rId7"/>
                <a:stretch>
                  <a:fillRect l="-25000" r="-25000"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4437087" y="4224767"/>
                <a:ext cx="19089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𝑚𝑔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437087" y="4224767"/>
                <a:ext cx="1908984" cy="276999"/>
              </a:xfrm>
              <a:prstGeom prst="rect">
                <a:avLst/>
              </a:prstGeom>
              <a:blipFill>
                <a:blip r:embed="rId8"/>
                <a:stretch>
                  <a:fillRect l="-2556" r="-1917"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977120" y="3275692"/>
                <a:ext cx="354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p:sp>
            <p:nvSpPr>
              <p:cNvPr id="33" name="Rectangle 32"/>
              <p:cNvSpPr>
                <a:spLocks noRot="1" noChangeAspect="1" noMove="1" noResize="1" noEditPoints="1" noAdjustHandles="1" noChangeArrowheads="1" noChangeShapeType="1" noTextEdit="1"/>
              </p:cNvSpPr>
              <p:nvPr/>
            </p:nvSpPr>
            <p:spPr>
              <a:xfrm>
                <a:off x="977120" y="3275692"/>
                <a:ext cx="354520" cy="369332"/>
              </a:xfrm>
              <a:prstGeom prst="rect">
                <a:avLst/>
              </a:prstGeom>
              <a:blipFill>
                <a:blip r:embed="rId9"/>
                <a:stretch>
                  <a:fillRect/>
                </a:stretch>
              </a:blipFill>
            </p:spPr>
            <p:txBody>
              <a:bodyPr/>
              <a:lstStyle/>
              <a:p>
                <a:r>
                  <a:rPr lang="en-US">
                    <a:noFill/>
                  </a:rPr>
                  <a:t> </a:t>
                </a:r>
              </a:p>
            </p:txBody>
          </p:sp>
        </mc:Fallback>
      </mc:AlternateContent>
      <p:cxnSp>
        <p:nvCxnSpPr>
          <p:cNvPr id="34" name="Straight Connector 33"/>
          <p:cNvCxnSpPr/>
          <p:nvPr/>
        </p:nvCxnSpPr>
        <p:spPr bwMode="auto">
          <a:xfrm>
            <a:off x="1653443" y="3479671"/>
            <a:ext cx="607823" cy="201622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806F9C3A-A4D3-4BA9-AAAD-BABFC92DE2A1}"/>
              </a:ext>
            </a:extLst>
          </p:cNvPr>
          <p:cNvCxnSpPr/>
          <p:nvPr/>
        </p:nvCxnSpPr>
        <p:spPr>
          <a:xfrm flipV="1">
            <a:off x="1653443" y="4487783"/>
            <a:ext cx="303911" cy="2373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14685F6C-97D6-43F0-9ECE-AB2F5AC287B8}"/>
                  </a:ext>
                </a:extLst>
              </p:cNvPr>
              <p:cNvSpPr txBox="1"/>
              <p:nvPr/>
            </p:nvSpPr>
            <p:spPr>
              <a:xfrm>
                <a:off x="1410044" y="4731531"/>
                <a:ext cx="63549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𝑚𝑔</m:t>
                      </m:r>
                      <m:func>
                        <m:funcPr>
                          <m:ctrlPr>
                            <a:rPr lang="en-US" sz="1200" b="0" i="1" smtClean="0">
                              <a:solidFill>
                                <a:srgbClr val="FF0000"/>
                              </a:solidFill>
                              <a:latin typeface="Cambria Math" panose="02040503050406030204" pitchFamily="18" charset="0"/>
                            </a:rPr>
                          </m:ctrlPr>
                        </m:funcPr>
                        <m:fName>
                          <m:r>
                            <m:rPr>
                              <m:sty m:val="p"/>
                            </m:rPr>
                            <a:rPr lang="en-US" sz="1200" b="0" i="0" smtClean="0">
                              <a:solidFill>
                                <a:srgbClr val="FF0000"/>
                              </a:solidFill>
                              <a:latin typeface="Cambria Math" panose="02040503050406030204" pitchFamily="18" charset="0"/>
                            </a:rPr>
                            <m:t>sin</m:t>
                          </m:r>
                        </m:fName>
                        <m:e>
                          <m:r>
                            <a:rPr lang="en-US" sz="1200" b="0" i="1" smtClean="0">
                              <a:solidFill>
                                <a:srgbClr val="FF0000"/>
                              </a:solidFill>
                              <a:latin typeface="Cambria Math" panose="02040503050406030204" pitchFamily="18" charset="0"/>
                              <a:ea typeface="Cambria Math" panose="02040503050406030204" pitchFamily="18" charset="0"/>
                            </a:rPr>
                            <m:t>𝜃</m:t>
                          </m:r>
                        </m:e>
                      </m:func>
                      <m:r>
                        <a:rPr lang="en-US" sz="1200" b="0" i="1" smtClean="0">
                          <a:solidFill>
                            <a:srgbClr val="FF0000"/>
                          </a:solidFill>
                          <a:latin typeface="Cambria Math" panose="02040503050406030204" pitchFamily="18" charset="0"/>
                        </a:rPr>
                        <m:t> </m:t>
                      </m:r>
                    </m:oMath>
                  </m:oMathPara>
                </a14:m>
                <a:endParaRPr lang="en-US" sz="1200" dirty="0">
                  <a:solidFill>
                    <a:srgbClr val="FF0000"/>
                  </a:solidFill>
                </a:endParaRPr>
              </a:p>
            </p:txBody>
          </p:sp>
        </mc:Choice>
        <mc:Fallback>
          <p:sp>
            <p:nvSpPr>
              <p:cNvPr id="48" name="TextBox 47">
                <a:extLst>
                  <a:ext uri="{FF2B5EF4-FFF2-40B4-BE49-F238E27FC236}">
                    <a16:creationId xmlns:a16="http://schemas.microsoft.com/office/drawing/2014/main" id="{14685F6C-97D6-43F0-9ECE-AB2F5AC287B8}"/>
                  </a:ext>
                </a:extLst>
              </p:cNvPr>
              <p:cNvSpPr txBox="1">
                <a:spLocks noRot="1" noChangeAspect="1" noMove="1" noResize="1" noEditPoints="1" noAdjustHandles="1" noChangeArrowheads="1" noChangeShapeType="1" noTextEdit="1"/>
              </p:cNvSpPr>
              <p:nvPr/>
            </p:nvSpPr>
            <p:spPr>
              <a:xfrm>
                <a:off x="1410044" y="4731531"/>
                <a:ext cx="635495" cy="184666"/>
              </a:xfrm>
              <a:prstGeom prst="rect">
                <a:avLst/>
              </a:prstGeom>
              <a:blipFill>
                <a:blip r:embed="rId10"/>
                <a:stretch>
                  <a:fillRect l="-4762" b="-26667"/>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860F4580-1AF2-469D-85DB-69D6D61D96A2}"/>
              </a:ext>
            </a:extLst>
          </p:cNvPr>
          <p:cNvCxnSpPr>
            <a:cxnSpLocks/>
          </p:cNvCxnSpPr>
          <p:nvPr/>
        </p:nvCxnSpPr>
        <p:spPr>
          <a:xfrm flipV="1">
            <a:off x="1594080" y="3307785"/>
            <a:ext cx="260556" cy="1912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266F2F30-5B5B-447A-BBAD-C94A3A5F2F79}"/>
                  </a:ext>
                </a:extLst>
              </p:cNvPr>
              <p:cNvSpPr txBox="1"/>
              <p:nvPr/>
            </p:nvSpPr>
            <p:spPr>
              <a:xfrm>
                <a:off x="1838455" y="3116729"/>
                <a:ext cx="1547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𝑡</m:t>
                          </m:r>
                        </m:e>
                      </m:acc>
                    </m:oMath>
                  </m:oMathPara>
                </a14:m>
                <a:endParaRPr lang="en-US" dirty="0"/>
              </a:p>
            </p:txBody>
          </p:sp>
        </mc:Choice>
        <mc:Fallback>
          <p:sp>
            <p:nvSpPr>
              <p:cNvPr id="35" name="TextBox 34">
                <a:extLst>
                  <a:ext uri="{FF2B5EF4-FFF2-40B4-BE49-F238E27FC236}">
                    <a16:creationId xmlns:a16="http://schemas.microsoft.com/office/drawing/2014/main" id="{266F2F30-5B5B-447A-BBAD-C94A3A5F2F79}"/>
                  </a:ext>
                </a:extLst>
              </p:cNvPr>
              <p:cNvSpPr txBox="1">
                <a:spLocks noRot="1" noChangeAspect="1" noMove="1" noResize="1" noEditPoints="1" noAdjustHandles="1" noChangeArrowheads="1" noChangeShapeType="1" noTextEdit="1"/>
              </p:cNvSpPr>
              <p:nvPr/>
            </p:nvSpPr>
            <p:spPr>
              <a:xfrm>
                <a:off x="1838455" y="3116729"/>
                <a:ext cx="154722" cy="276999"/>
              </a:xfrm>
              <a:prstGeom prst="rect">
                <a:avLst/>
              </a:prstGeom>
              <a:blipFill>
                <a:blip r:embed="rId11"/>
                <a:stretch>
                  <a:fillRect l="-32000" t="-30435" r="-132000" b="-6522"/>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5F7D884D-C2DD-4F97-9832-9745BF2EF49B}"/>
              </a:ext>
            </a:extLst>
          </p:cNvPr>
          <p:cNvSpPr txBox="1"/>
          <p:nvPr/>
        </p:nvSpPr>
        <p:spPr>
          <a:xfrm flipH="1">
            <a:off x="3483005" y="851370"/>
            <a:ext cx="4210935" cy="369332"/>
          </a:xfrm>
          <a:prstGeom prst="rect">
            <a:avLst/>
          </a:prstGeom>
          <a:noFill/>
        </p:spPr>
        <p:txBody>
          <a:bodyPr wrap="square" rtlCol="0">
            <a:spAutoFit/>
          </a:bodyPr>
          <a:lstStyle/>
          <a:p>
            <a:r>
              <a:rPr lang="en-US" dirty="0"/>
              <a:t>The tangential net force on the particle is:  </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35873236-0393-41B9-AA98-77E5E6B94BCC}"/>
                  </a:ext>
                </a:extLst>
              </p:cNvPr>
              <p:cNvSpPr txBox="1"/>
              <p:nvPr/>
            </p:nvSpPr>
            <p:spPr>
              <a:xfrm>
                <a:off x="4986692" y="1298734"/>
                <a:ext cx="1457515"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𝑡</m:t>
                          </m:r>
                        </m:e>
                      </m:acc>
                    </m:oMath>
                  </m:oMathPara>
                </a14:m>
                <a:endParaRPr lang="en-US" dirty="0"/>
              </a:p>
            </p:txBody>
          </p:sp>
        </mc:Choice>
        <mc:Fallback>
          <p:sp>
            <p:nvSpPr>
              <p:cNvPr id="46" name="TextBox 45">
                <a:extLst>
                  <a:ext uri="{FF2B5EF4-FFF2-40B4-BE49-F238E27FC236}">
                    <a16:creationId xmlns:a16="http://schemas.microsoft.com/office/drawing/2014/main" id="{35873236-0393-41B9-AA98-77E5E6B94BCC}"/>
                  </a:ext>
                </a:extLst>
              </p:cNvPr>
              <p:cNvSpPr txBox="1">
                <a:spLocks noRot="1" noChangeAspect="1" noMove="1" noResize="1" noEditPoints="1" noAdjustHandles="1" noChangeArrowheads="1" noChangeShapeType="1" noTextEdit="1"/>
              </p:cNvSpPr>
              <p:nvPr/>
            </p:nvSpPr>
            <p:spPr>
              <a:xfrm>
                <a:off x="4986692" y="1298734"/>
                <a:ext cx="1457515" cy="310598"/>
              </a:xfrm>
              <a:prstGeom prst="rect">
                <a:avLst/>
              </a:prstGeom>
              <a:blipFill>
                <a:blip r:embed="rId12"/>
                <a:stretch>
                  <a:fillRect t="-15686" r="-1674" b="-156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0DFEEA98-40C1-403D-BBCC-C91D5DE62414}"/>
                  </a:ext>
                </a:extLst>
              </p:cNvPr>
              <p:cNvSpPr txBox="1"/>
              <p:nvPr/>
            </p:nvSpPr>
            <p:spPr>
              <a:xfrm>
                <a:off x="3013495" y="2191769"/>
                <a:ext cx="5584428" cy="553998"/>
              </a:xfrm>
              <a:prstGeom prst="rect">
                <a:avLst/>
              </a:prstGeom>
              <a:noFill/>
            </p:spPr>
            <p:txBody>
              <a:bodyPr wrap="square" lIns="0" tIns="0" rIns="0" bIns="0" rtlCol="0">
                <a:spAutoFit/>
              </a:bodyPr>
              <a:lstStyle/>
              <a:p>
                <a:r>
                  <a:rPr lang="en-US" dirty="0"/>
                  <a:t>w</a:t>
                </a:r>
                <a:r>
                  <a:rPr lang="en-US" b="0" dirty="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oMath>
                </a14:m>
                <a:r>
                  <a:rPr lang="en-US" dirty="0"/>
                  <a:t> is the tangential component of the net force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𝑡</m:t>
                        </m:r>
                      </m:e>
                    </m:acc>
                  </m:oMath>
                </a14:m>
                <a:r>
                  <a:rPr lang="en-US" dirty="0"/>
                  <a:t> is the tangent unit vector.</a:t>
                </a:r>
              </a:p>
            </p:txBody>
          </p:sp>
        </mc:Choice>
        <mc:Fallback>
          <p:sp>
            <p:nvSpPr>
              <p:cNvPr id="49" name="TextBox 48">
                <a:extLst>
                  <a:ext uri="{FF2B5EF4-FFF2-40B4-BE49-F238E27FC236}">
                    <a16:creationId xmlns:a16="http://schemas.microsoft.com/office/drawing/2014/main" id="{0DFEEA98-40C1-403D-BBCC-C91D5DE62414}"/>
                  </a:ext>
                </a:extLst>
              </p:cNvPr>
              <p:cNvSpPr txBox="1">
                <a:spLocks noRot="1" noChangeAspect="1" noMove="1" noResize="1" noEditPoints="1" noAdjustHandles="1" noChangeArrowheads="1" noChangeShapeType="1" noTextEdit="1"/>
              </p:cNvSpPr>
              <p:nvPr/>
            </p:nvSpPr>
            <p:spPr>
              <a:xfrm>
                <a:off x="3013495" y="2191769"/>
                <a:ext cx="5584428" cy="553998"/>
              </a:xfrm>
              <a:prstGeom prst="rect">
                <a:avLst/>
              </a:prstGeom>
              <a:blipFill>
                <a:blip r:embed="rId13"/>
                <a:stretch>
                  <a:fillRect l="-2511" t="-16667" r="-2620" b="-25556"/>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99DF7A88-A9CB-4E33-97A0-0C0E78C782F7}"/>
              </a:ext>
            </a:extLst>
          </p:cNvPr>
          <p:cNvCxnSpPr>
            <a:cxnSpLocks/>
            <a:stCxn id="17" idx="2"/>
          </p:cNvCxnSpPr>
          <p:nvPr/>
        </p:nvCxnSpPr>
        <p:spPr>
          <a:xfrm flipH="1">
            <a:off x="1056093" y="2203122"/>
            <a:ext cx="128971" cy="64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820173-51DA-4597-B7B5-773E239CBB02}"/>
              </a:ext>
            </a:extLst>
          </p:cNvPr>
          <p:cNvCxnSpPr>
            <a:cxnSpLocks/>
          </p:cNvCxnSpPr>
          <p:nvPr/>
        </p:nvCxnSpPr>
        <p:spPr>
          <a:xfrm flipH="1">
            <a:off x="1154380" y="2203122"/>
            <a:ext cx="30684" cy="246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5335E4E-70DE-4172-A2B3-1156781AE1D2}"/>
                  </a:ext>
                </a:extLst>
              </p:cNvPr>
              <p:cNvSpPr txBox="1"/>
              <p:nvPr/>
            </p:nvSpPr>
            <p:spPr>
              <a:xfrm>
                <a:off x="2925389" y="4710970"/>
                <a:ext cx="5760640" cy="1477328"/>
              </a:xfrm>
              <a:prstGeom prst="rect">
                <a:avLst/>
              </a:prstGeom>
              <a:noFill/>
            </p:spPr>
            <p:txBody>
              <a:bodyPr wrap="square" rtlCol="0">
                <a:spAutoFit/>
              </a:bodyPr>
              <a:lstStyle/>
              <a:p>
                <a14:m>
                  <m:oMath xmlns:m="http://schemas.openxmlformats.org/officeDocument/2006/math">
                    <m:r>
                      <a:rPr lang="en-US"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=0</m:t>
                    </m:r>
                  </m:oMath>
                </a14:m>
                <a:r>
                  <a:rPr lang="en-US" dirty="0"/>
                  <a:t> corresponds to the position of equilibrium,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=0</m:t>
                    </m:r>
                  </m:oMath>
                </a14:m>
                <a:endParaRPr lang="en-US" dirty="0"/>
              </a:p>
              <a:p>
                <a:r>
                  <a:rPr lang="en-US" dirty="0"/>
                  <a:t> </a:t>
                </a:r>
                <a14:m>
                  <m:oMath xmlns:m="http://schemas.openxmlformats.org/officeDocument/2006/math">
                    <m:r>
                      <a:rPr lang="en-US" b="0" i="0" dirty="0" smtClean="0">
                        <a:latin typeface="Cambria Math" panose="02040503050406030204" pitchFamily="18" charset="0"/>
                        <a:ea typeface="Cambria Math" panose="02040503050406030204" pitchFamily="18" charset="0"/>
                      </a:rPr>
                      <m:t>0&lt;</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f>
                      <m:fPr>
                        <m:type m:val="lin"/>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 </m:t>
                    </m:r>
                  </m:oMath>
                </a14:m>
                <a:r>
                  <a:rPr lang="en-US" dirty="0"/>
                  <a:t>corresponds to pendulum at the right of the position of equilibrium,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0" smtClean="0">
                        <a:latin typeface="Cambria Math" panose="02040503050406030204" pitchFamily="18" charset="0"/>
                        <a:ea typeface="Cambria Math" panose="02040503050406030204" pitchFamily="18" charset="0"/>
                      </a:rPr>
                      <m:t>&lt;0</m:t>
                    </m:r>
                  </m:oMath>
                </a14:m>
                <a:endParaRPr lang="en-US" dirty="0"/>
              </a:p>
              <a:p>
                <a14:m>
                  <m:oMath xmlns:m="http://schemas.openxmlformats.org/officeDocument/2006/math">
                    <m:r>
                      <a:rPr lang="en-US" dirty="0">
                        <a:latin typeface="Cambria Math" panose="02040503050406030204" pitchFamily="18" charset="0"/>
                        <a:ea typeface="Cambria Math" panose="02040503050406030204" pitchFamily="18" charset="0"/>
                      </a:rPr>
                      <m:t>-</m:t>
                    </m:r>
                    <m:f>
                      <m:fPr>
                        <m:type m:val="lin"/>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ea typeface="Cambria Math" panose="02040503050406030204" pitchFamily="18" charset="0"/>
                          </a:rPr>
                          <m:t>2</m:t>
                        </m:r>
                      </m:den>
                    </m:f>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&lt;</m:t>
                    </m:r>
                    <m:r>
                      <a:rPr lang="en-US" b="0" i="1" dirty="0" smtClean="0">
                        <a:latin typeface="Cambria Math" panose="02040503050406030204" pitchFamily="18" charset="0"/>
                        <a:ea typeface="Cambria Math" panose="02040503050406030204" pitchFamily="18" charset="0"/>
                      </a:rPr>
                      <m:t>0</m:t>
                    </m:r>
                  </m:oMath>
                </a14:m>
                <a:r>
                  <a:rPr lang="en-US" dirty="0"/>
                  <a:t> corresponds to pendulum at the left of the position of equilibrium,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rPr>
                      <m:t>0</m:t>
                    </m:r>
                  </m:oMath>
                </a14:m>
                <a:endParaRPr lang="en-US" dirty="0"/>
              </a:p>
            </p:txBody>
          </p:sp>
        </mc:Choice>
        <mc:Fallback>
          <p:sp>
            <p:nvSpPr>
              <p:cNvPr id="64" name="TextBox 63">
                <a:extLst>
                  <a:ext uri="{FF2B5EF4-FFF2-40B4-BE49-F238E27FC236}">
                    <a16:creationId xmlns:a16="http://schemas.microsoft.com/office/drawing/2014/main" id="{35335E4E-70DE-4172-A2B3-1156781AE1D2}"/>
                  </a:ext>
                </a:extLst>
              </p:cNvPr>
              <p:cNvSpPr txBox="1">
                <a:spLocks noRot="1" noChangeAspect="1" noMove="1" noResize="1" noEditPoints="1" noAdjustHandles="1" noChangeArrowheads="1" noChangeShapeType="1" noTextEdit="1"/>
              </p:cNvSpPr>
              <p:nvPr/>
            </p:nvSpPr>
            <p:spPr>
              <a:xfrm>
                <a:off x="2925389" y="4710970"/>
                <a:ext cx="5760640" cy="1477328"/>
              </a:xfrm>
              <a:prstGeom prst="rect">
                <a:avLst/>
              </a:prstGeom>
              <a:blipFill>
                <a:blip r:embed="rId14"/>
                <a:stretch>
                  <a:fillRect l="-1270" t="-10331" b="-256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14BB2D16-496D-4CE7-A7EA-5296D67B4213}"/>
                  </a:ext>
                </a:extLst>
              </p:cNvPr>
              <p:cNvSpPr txBox="1"/>
              <p:nvPr/>
            </p:nvSpPr>
            <p:spPr>
              <a:xfrm>
                <a:off x="600732" y="6186473"/>
                <a:ext cx="8363756" cy="646331"/>
              </a:xfrm>
              <a:prstGeom prst="rect">
                <a:avLst/>
              </a:prstGeom>
              <a:noFill/>
            </p:spPr>
            <p:txBody>
              <a:bodyPr wrap="square" rtlCol="0">
                <a:spAutoFit/>
              </a:bodyPr>
              <a:lstStyle/>
              <a:p>
                <a:r>
                  <a:rPr lang="en-US" dirty="0"/>
                  <a:t>Although the motion is alternatively clockwise or anticlockwise, we choose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𝑡</m:t>
                        </m:r>
                      </m:e>
                    </m:acc>
                  </m:oMath>
                </a14:m>
                <a:r>
                  <a:rPr lang="en-US" dirty="0"/>
                  <a:t> to be always anticlockwise which simplify the description of the motion of the pendulum. </a:t>
                </a:r>
              </a:p>
            </p:txBody>
          </p:sp>
        </mc:Choice>
        <mc:Fallback>
          <p:sp>
            <p:nvSpPr>
              <p:cNvPr id="66" name="TextBox 65">
                <a:extLst>
                  <a:ext uri="{FF2B5EF4-FFF2-40B4-BE49-F238E27FC236}">
                    <a16:creationId xmlns:a16="http://schemas.microsoft.com/office/drawing/2014/main" id="{14BB2D16-496D-4CE7-A7EA-5296D67B4213}"/>
                  </a:ext>
                </a:extLst>
              </p:cNvPr>
              <p:cNvSpPr txBox="1">
                <a:spLocks noRot="1" noChangeAspect="1" noMove="1" noResize="1" noEditPoints="1" noAdjustHandles="1" noChangeArrowheads="1" noChangeShapeType="1" noTextEdit="1"/>
              </p:cNvSpPr>
              <p:nvPr/>
            </p:nvSpPr>
            <p:spPr>
              <a:xfrm>
                <a:off x="600732" y="6186473"/>
                <a:ext cx="8363756" cy="646331"/>
              </a:xfrm>
              <a:prstGeom prst="rect">
                <a:avLst/>
              </a:prstGeom>
              <a:blipFill>
                <a:blip r:embed="rId15"/>
                <a:stretch>
                  <a:fillRect l="-656" t="-6604" b="-14151"/>
                </a:stretch>
              </a:blipFill>
            </p:spPr>
            <p:txBody>
              <a:bodyPr/>
              <a:lstStyle/>
              <a:p>
                <a:r>
                  <a:rPr lang="en-US">
                    <a:noFill/>
                  </a:rPr>
                  <a:t> </a:t>
                </a:r>
              </a:p>
            </p:txBody>
          </p:sp>
        </mc:Fallback>
      </mc:AlternateContent>
      <p:cxnSp>
        <p:nvCxnSpPr>
          <p:cNvPr id="69" name="Straight Connector 68">
            <a:extLst>
              <a:ext uri="{FF2B5EF4-FFF2-40B4-BE49-F238E27FC236}">
                <a16:creationId xmlns:a16="http://schemas.microsoft.com/office/drawing/2014/main" id="{746B01AF-113C-4417-BB0C-102F024EFDE4}"/>
              </a:ext>
            </a:extLst>
          </p:cNvPr>
          <p:cNvCxnSpPr>
            <a:endCxn id="25" idx="0"/>
          </p:cNvCxnSpPr>
          <p:nvPr/>
        </p:nvCxnSpPr>
        <p:spPr>
          <a:xfrm flipH="1" flipV="1">
            <a:off x="1249454" y="3843998"/>
            <a:ext cx="317868" cy="8875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Title 1">
            <a:extLst>
              <a:ext uri="{FF2B5EF4-FFF2-40B4-BE49-F238E27FC236}">
                <a16:creationId xmlns:a16="http://schemas.microsoft.com/office/drawing/2014/main" id="{D4E64417-A098-45D5-86B5-F06247DA3E76}"/>
              </a:ext>
            </a:extLst>
          </p:cNvPr>
          <p:cNvSpPr>
            <a:spLocks noGrp="1"/>
          </p:cNvSpPr>
          <p:nvPr>
            <p:ph type="title"/>
          </p:nvPr>
        </p:nvSpPr>
        <p:spPr>
          <a:xfrm>
            <a:off x="539552" y="-77363"/>
            <a:ext cx="9165704" cy="1143000"/>
          </a:xfrm>
        </p:spPr>
        <p:txBody>
          <a:bodyPr/>
          <a:lstStyle/>
          <a:p>
            <a:r>
              <a:rPr lang="en-GB" sz="3600" dirty="0"/>
              <a:t>The simple pendulum (friction ignored)</a:t>
            </a:r>
            <a:endParaRPr lang="en-US" sz="3600" dirty="0"/>
          </a:p>
        </p:txBody>
      </p:sp>
    </p:spTree>
    <p:extLst>
      <p:ext uri="{BB962C8B-B14F-4D97-AF65-F5344CB8AC3E}">
        <p14:creationId xmlns:p14="http://schemas.microsoft.com/office/powerpoint/2010/main" val="403375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xEl>
                                              <p:pRg st="0" end="0"/>
                                            </p:txEl>
                                          </p:spTgt>
                                        </p:tgtEl>
                                        <p:attrNameLst>
                                          <p:attrName>style.visibility</p:attrName>
                                        </p:attrNameLst>
                                      </p:cBhvr>
                                      <p:to>
                                        <p:strVal val="visible"/>
                                      </p:to>
                                    </p:set>
                                    <p:animEffect transition="in" filter="fade">
                                      <p:cBhvr>
                                        <p:cTn id="25" dur="500"/>
                                        <p:tgtEl>
                                          <p:spTgt spid="6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4">
                                            <p:txEl>
                                              <p:pRg st="1" end="1"/>
                                            </p:txEl>
                                          </p:spTgt>
                                        </p:tgtEl>
                                        <p:attrNameLst>
                                          <p:attrName>style.visibility</p:attrName>
                                        </p:attrNameLst>
                                      </p:cBhvr>
                                      <p:to>
                                        <p:strVal val="visible"/>
                                      </p:to>
                                    </p:set>
                                    <p:animEffect transition="in" filter="fade">
                                      <p:cBhvr>
                                        <p:cTn id="30" dur="500"/>
                                        <p:tgtEl>
                                          <p:spTgt spid="6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4">
                                            <p:txEl>
                                              <p:pRg st="2" end="2"/>
                                            </p:txEl>
                                          </p:spTgt>
                                        </p:tgtEl>
                                        <p:attrNameLst>
                                          <p:attrName>style.visibility</p:attrName>
                                        </p:attrNameLst>
                                      </p:cBhvr>
                                      <p:to>
                                        <p:strVal val="visible"/>
                                      </p:to>
                                    </p:set>
                                    <p:animEffect transition="in" filter="fade">
                                      <p:cBhvr>
                                        <p:cTn id="35" dur="500"/>
                                        <p:tgtEl>
                                          <p:spTgt spid="6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3" grpId="0" animBg="1"/>
      <p:bldP spid="30" grpId="0"/>
      <p:bldP spid="49" grpId="0"/>
      <p:bldP spid="6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56</a:t>
            </a:fld>
            <a:endParaRPr lang="en-US" altLang="zh-CN"/>
          </a:p>
        </p:txBody>
      </p:sp>
      <p:sp>
        <p:nvSpPr>
          <p:cNvPr id="5" name="Rounded Rectangle 4"/>
          <p:cNvSpPr/>
          <p:nvPr/>
        </p:nvSpPr>
        <p:spPr bwMode="auto">
          <a:xfrm>
            <a:off x="3833754" y="2933420"/>
            <a:ext cx="4554670" cy="5285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TextBox 5"/>
          <p:cNvSpPr txBox="1"/>
          <p:nvPr/>
        </p:nvSpPr>
        <p:spPr>
          <a:xfrm>
            <a:off x="3475022" y="700465"/>
            <a:ext cx="5849505" cy="646331"/>
          </a:xfrm>
          <a:prstGeom prst="rect">
            <a:avLst/>
          </a:prstGeom>
          <a:noFill/>
        </p:spPr>
        <p:txBody>
          <a:bodyPr wrap="square" rtlCol="0">
            <a:spAutoFit/>
          </a:bodyPr>
          <a:lstStyle/>
          <a:p>
            <a:r>
              <a:rPr lang="en-US" dirty="0"/>
              <a:t>The restoring force corresponds to the tangential component of the net force on the particle, which is:</a:t>
            </a:r>
          </a:p>
        </p:txBody>
      </p:sp>
      <p:sp>
        <p:nvSpPr>
          <p:cNvPr id="7" name="Rectangle 6"/>
          <p:cNvSpPr/>
          <p:nvPr/>
        </p:nvSpPr>
        <p:spPr bwMode="auto">
          <a:xfrm>
            <a:off x="0" y="1375767"/>
            <a:ext cx="3077834" cy="10901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8" name="Straight Connector 7"/>
          <p:cNvCxnSpPr/>
          <p:nvPr/>
        </p:nvCxnSpPr>
        <p:spPr bwMode="auto">
          <a:xfrm>
            <a:off x="938186" y="1441197"/>
            <a:ext cx="607823" cy="20162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Oval 8"/>
          <p:cNvSpPr/>
          <p:nvPr/>
        </p:nvSpPr>
        <p:spPr bwMode="auto">
          <a:xfrm>
            <a:off x="1371700" y="3299651"/>
            <a:ext cx="504056"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0" name="Straight Arrow Connector 9"/>
          <p:cNvCxnSpPr/>
          <p:nvPr/>
        </p:nvCxnSpPr>
        <p:spPr bwMode="auto">
          <a:xfrm>
            <a:off x="1594080" y="3464567"/>
            <a:ext cx="28997" cy="1260577"/>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1" name="TextBox 10"/>
              <p:cNvSpPr txBox="1"/>
              <p:nvPr/>
            </p:nvSpPr>
            <p:spPr>
              <a:xfrm>
                <a:off x="1388994" y="4040545"/>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388994" y="4040545"/>
                <a:ext cx="234359" cy="276999"/>
              </a:xfrm>
              <a:prstGeom prst="rect">
                <a:avLst/>
              </a:prstGeom>
              <a:blipFill>
                <a:blip r:embed="rId2"/>
                <a:stretch>
                  <a:fillRect l="-13158" r="-13158" b="-2222"/>
                </a:stretch>
              </a:blipFill>
            </p:spPr>
            <p:txBody>
              <a:bodyPr/>
              <a:lstStyle/>
              <a:p>
                <a:r>
                  <a:rPr lang="en-US">
                    <a:noFill/>
                  </a:rPr>
                  <a:t> </a:t>
                </a:r>
              </a:p>
            </p:txBody>
          </p:sp>
        </mc:Fallback>
      </mc:AlternateContent>
      <p:cxnSp>
        <p:nvCxnSpPr>
          <p:cNvPr id="12" name="Straight Arrow Connector 11"/>
          <p:cNvCxnSpPr/>
          <p:nvPr/>
        </p:nvCxnSpPr>
        <p:spPr bwMode="auto">
          <a:xfrm flipH="1" flipV="1">
            <a:off x="1249832" y="2498213"/>
            <a:ext cx="297832" cy="858779"/>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3" name="TextBox 12"/>
              <p:cNvSpPr txBox="1"/>
              <p:nvPr/>
            </p:nvSpPr>
            <p:spPr>
              <a:xfrm>
                <a:off x="1508262" y="2718101"/>
                <a:ext cx="200632"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508262" y="2718101"/>
                <a:ext cx="200632" cy="310598"/>
              </a:xfrm>
              <a:prstGeom prst="rect">
                <a:avLst/>
              </a:prstGeom>
              <a:blipFill>
                <a:blip r:embed="rId3"/>
                <a:stretch>
                  <a:fillRect l="-24242" r="-27273" b="-7843"/>
                </a:stretch>
              </a:blipFill>
            </p:spPr>
            <p:txBody>
              <a:bodyPr/>
              <a:lstStyle/>
              <a:p>
                <a:r>
                  <a:rPr lang="en-US">
                    <a:noFill/>
                  </a:rPr>
                  <a:t> </a:t>
                </a:r>
              </a:p>
            </p:txBody>
          </p:sp>
        </mc:Fallback>
      </mc:AlternateContent>
      <p:sp>
        <p:nvSpPr>
          <p:cNvPr id="14" name="TextBox 13"/>
          <p:cNvSpPr txBox="1"/>
          <p:nvPr/>
        </p:nvSpPr>
        <p:spPr>
          <a:xfrm>
            <a:off x="1875756" y="3041020"/>
            <a:ext cx="862737" cy="369332"/>
          </a:xfrm>
          <a:prstGeom prst="rect">
            <a:avLst/>
          </a:prstGeom>
          <a:noFill/>
        </p:spPr>
        <p:txBody>
          <a:bodyPr wrap="none" rtlCol="0">
            <a:spAutoFit/>
          </a:bodyPr>
          <a:lstStyle/>
          <a:p>
            <a:r>
              <a:rPr lang="en-US" dirty="0"/>
              <a:t>mass m</a:t>
            </a:r>
          </a:p>
        </p:txBody>
      </p:sp>
      <p:cxnSp>
        <p:nvCxnSpPr>
          <p:cNvPr id="15" name="Straight Connector 14"/>
          <p:cNvCxnSpPr/>
          <p:nvPr/>
        </p:nvCxnSpPr>
        <p:spPr bwMode="auto">
          <a:xfrm>
            <a:off x="916449" y="1448780"/>
            <a:ext cx="0" cy="21510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664421" y="3573804"/>
            <a:ext cx="504056" cy="36004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Freeform 16"/>
          <p:cNvSpPr/>
          <p:nvPr/>
        </p:nvSpPr>
        <p:spPr bwMode="auto">
          <a:xfrm>
            <a:off x="927123" y="2203122"/>
            <a:ext cx="257941" cy="128125"/>
          </a:xfrm>
          <a:custGeom>
            <a:avLst/>
            <a:gdLst>
              <a:gd name="connsiteX0" fmla="*/ 0 w 748145"/>
              <a:gd name="connsiteY0" fmla="*/ 318655 h 395806"/>
              <a:gd name="connsiteX1" fmla="*/ 540327 w 748145"/>
              <a:gd name="connsiteY1" fmla="*/ 374073 h 395806"/>
              <a:gd name="connsiteX2" fmla="*/ 748145 w 748145"/>
              <a:gd name="connsiteY2" fmla="*/ 0 h 395806"/>
              <a:gd name="connsiteX3" fmla="*/ 748145 w 748145"/>
              <a:gd name="connsiteY3" fmla="*/ 0 h 395806"/>
            </a:gdLst>
            <a:ahLst/>
            <a:cxnLst>
              <a:cxn ang="0">
                <a:pos x="connsiteX0" y="connsiteY0"/>
              </a:cxn>
              <a:cxn ang="0">
                <a:pos x="connsiteX1" y="connsiteY1"/>
              </a:cxn>
              <a:cxn ang="0">
                <a:pos x="connsiteX2" y="connsiteY2"/>
              </a:cxn>
              <a:cxn ang="0">
                <a:pos x="connsiteX3" y="connsiteY3"/>
              </a:cxn>
            </a:cxnLst>
            <a:rect l="l" t="t" r="r" b="b"/>
            <a:pathLst>
              <a:path w="748145" h="395806">
                <a:moveTo>
                  <a:pt x="0" y="318655"/>
                </a:moveTo>
                <a:cubicBezTo>
                  <a:pt x="207818" y="372918"/>
                  <a:pt x="415636" y="427182"/>
                  <a:pt x="540327" y="374073"/>
                </a:cubicBezTo>
                <a:cubicBezTo>
                  <a:pt x="665018" y="320964"/>
                  <a:pt x="748145" y="0"/>
                  <a:pt x="748145" y="0"/>
                </a:cubicBezTo>
                <a:lnTo>
                  <a:pt x="748145"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8" name="TextBox 17"/>
              <p:cNvSpPr txBox="1"/>
              <p:nvPr/>
            </p:nvSpPr>
            <p:spPr>
              <a:xfrm>
                <a:off x="1008102" y="2390794"/>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08102" y="2390794"/>
                <a:ext cx="194284" cy="276999"/>
              </a:xfrm>
              <a:prstGeom prst="rect">
                <a:avLst/>
              </a:prstGeom>
              <a:blipFill>
                <a:blip r:embed="rId4"/>
                <a:stretch>
                  <a:fillRect l="-25000" r="-25000" b="-8696"/>
                </a:stretch>
              </a:blipFill>
            </p:spPr>
            <p:txBody>
              <a:bodyPr/>
              <a:lstStyle/>
              <a:p>
                <a:r>
                  <a:rPr lang="en-US">
                    <a:noFill/>
                  </a:rPr>
                  <a:t> </a:t>
                </a:r>
              </a:p>
            </p:txBody>
          </p:sp>
        </mc:Fallback>
      </mc:AlternateContent>
      <p:cxnSp>
        <p:nvCxnSpPr>
          <p:cNvPr id="19" name="Straight Arrow Connector 18"/>
          <p:cNvCxnSpPr/>
          <p:nvPr/>
        </p:nvCxnSpPr>
        <p:spPr bwMode="auto">
          <a:xfrm>
            <a:off x="413538" y="1484784"/>
            <a:ext cx="0" cy="226904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0" name="TextBox 19"/>
              <p:cNvSpPr txBox="1"/>
              <p:nvPr/>
            </p:nvSpPr>
            <p:spPr>
              <a:xfrm>
                <a:off x="219716" y="2441102"/>
                <a:ext cx="1858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19716" y="2441102"/>
                <a:ext cx="185884" cy="276999"/>
              </a:xfrm>
              <a:prstGeom prst="rect">
                <a:avLst/>
              </a:prstGeom>
              <a:blipFill>
                <a:blip r:embed="rId5"/>
                <a:stretch>
                  <a:fillRect l="-25806" r="-25806" b="-8696"/>
                </a:stretch>
              </a:blipFill>
            </p:spPr>
            <p:txBody>
              <a:bodyPr/>
              <a:lstStyle/>
              <a:p>
                <a:r>
                  <a:rPr lang="en-US">
                    <a:noFill/>
                  </a:rPr>
                  <a:t> </a:t>
                </a:r>
              </a:p>
            </p:txBody>
          </p:sp>
        </mc:Fallback>
      </mc:AlternateContent>
      <p:sp>
        <p:nvSpPr>
          <p:cNvPr id="21" name="Freeform 20"/>
          <p:cNvSpPr/>
          <p:nvPr/>
        </p:nvSpPr>
        <p:spPr bwMode="auto">
          <a:xfrm>
            <a:off x="897353" y="3464567"/>
            <a:ext cx="669969" cy="269996"/>
          </a:xfrm>
          <a:custGeom>
            <a:avLst/>
            <a:gdLst>
              <a:gd name="connsiteX0" fmla="*/ 0 w 1704109"/>
              <a:gd name="connsiteY0" fmla="*/ 748145 h 748145"/>
              <a:gd name="connsiteX1" fmla="*/ 997527 w 1704109"/>
              <a:gd name="connsiteY1" fmla="*/ 498763 h 748145"/>
              <a:gd name="connsiteX2" fmla="*/ 1704109 w 1704109"/>
              <a:gd name="connsiteY2" fmla="*/ 0 h 748145"/>
              <a:gd name="connsiteX3" fmla="*/ 1704109 w 1704109"/>
              <a:gd name="connsiteY3" fmla="*/ 0 h 748145"/>
            </a:gdLst>
            <a:ahLst/>
            <a:cxnLst>
              <a:cxn ang="0">
                <a:pos x="connsiteX0" y="connsiteY0"/>
              </a:cxn>
              <a:cxn ang="0">
                <a:pos x="connsiteX1" y="connsiteY1"/>
              </a:cxn>
              <a:cxn ang="0">
                <a:pos x="connsiteX2" y="connsiteY2"/>
              </a:cxn>
              <a:cxn ang="0">
                <a:pos x="connsiteX3" y="connsiteY3"/>
              </a:cxn>
            </a:cxnLst>
            <a:rect l="l" t="t" r="r" b="b"/>
            <a:pathLst>
              <a:path w="1704109" h="748145">
                <a:moveTo>
                  <a:pt x="0" y="748145"/>
                </a:moveTo>
                <a:cubicBezTo>
                  <a:pt x="356754" y="685799"/>
                  <a:pt x="713509" y="623454"/>
                  <a:pt x="997527" y="498763"/>
                </a:cubicBezTo>
                <a:cubicBezTo>
                  <a:pt x="1281545" y="374072"/>
                  <a:pt x="1704109" y="0"/>
                  <a:pt x="1704109" y="0"/>
                </a:cubicBezTo>
                <a:lnTo>
                  <a:pt x="1704109"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3" name="Right Arrow 22"/>
          <p:cNvSpPr/>
          <p:nvPr/>
        </p:nvSpPr>
        <p:spPr bwMode="auto">
          <a:xfrm>
            <a:off x="3970897" y="1587772"/>
            <a:ext cx="360040" cy="36090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4" name="Straight Arrow Connector 23"/>
          <p:cNvCxnSpPr/>
          <p:nvPr/>
        </p:nvCxnSpPr>
        <p:spPr bwMode="auto">
          <a:xfrm flipH="1">
            <a:off x="1213759" y="3499036"/>
            <a:ext cx="333905" cy="290004"/>
          </a:xfrm>
          <a:prstGeom prst="straightConnector1">
            <a:avLst/>
          </a:prstGeom>
          <a:solidFill>
            <a:schemeClr val="accent1"/>
          </a:solidFill>
          <a:ln w="38100"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a:stCxn id="16" idx="6"/>
            <a:endCxn id="16" idx="6"/>
          </p:cNvCxnSpPr>
          <p:nvPr/>
        </p:nvCxnSpPr>
        <p:spPr bwMode="auto">
          <a:xfrm>
            <a:off x="1168477" y="3753824"/>
            <a:ext cx="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Freeform 27"/>
          <p:cNvSpPr/>
          <p:nvPr/>
        </p:nvSpPr>
        <p:spPr bwMode="auto">
          <a:xfrm>
            <a:off x="1632442" y="3887483"/>
            <a:ext cx="190700" cy="69067"/>
          </a:xfrm>
          <a:custGeom>
            <a:avLst/>
            <a:gdLst>
              <a:gd name="connsiteX0" fmla="*/ 0 w 748145"/>
              <a:gd name="connsiteY0" fmla="*/ 318655 h 395806"/>
              <a:gd name="connsiteX1" fmla="*/ 540327 w 748145"/>
              <a:gd name="connsiteY1" fmla="*/ 374073 h 395806"/>
              <a:gd name="connsiteX2" fmla="*/ 748145 w 748145"/>
              <a:gd name="connsiteY2" fmla="*/ 0 h 395806"/>
              <a:gd name="connsiteX3" fmla="*/ 748145 w 748145"/>
              <a:gd name="connsiteY3" fmla="*/ 0 h 395806"/>
            </a:gdLst>
            <a:ahLst/>
            <a:cxnLst>
              <a:cxn ang="0">
                <a:pos x="connsiteX0" y="connsiteY0"/>
              </a:cxn>
              <a:cxn ang="0">
                <a:pos x="connsiteX1" y="connsiteY1"/>
              </a:cxn>
              <a:cxn ang="0">
                <a:pos x="connsiteX2" y="connsiteY2"/>
              </a:cxn>
              <a:cxn ang="0">
                <a:pos x="connsiteX3" y="connsiteY3"/>
              </a:cxn>
            </a:cxnLst>
            <a:rect l="l" t="t" r="r" b="b"/>
            <a:pathLst>
              <a:path w="748145" h="395806">
                <a:moveTo>
                  <a:pt x="0" y="318655"/>
                </a:moveTo>
                <a:cubicBezTo>
                  <a:pt x="207818" y="372918"/>
                  <a:pt x="415636" y="427182"/>
                  <a:pt x="540327" y="374073"/>
                </a:cubicBezTo>
                <a:cubicBezTo>
                  <a:pt x="665018" y="320964"/>
                  <a:pt x="748145" y="0"/>
                  <a:pt x="748145" y="0"/>
                </a:cubicBezTo>
                <a:lnTo>
                  <a:pt x="748145"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29" name="TextBox 28"/>
              <p:cNvSpPr txBox="1"/>
              <p:nvPr/>
            </p:nvSpPr>
            <p:spPr>
              <a:xfrm>
                <a:off x="1713420" y="4016097"/>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713420" y="4016097"/>
                <a:ext cx="194284" cy="276999"/>
              </a:xfrm>
              <a:prstGeom prst="rect">
                <a:avLst/>
              </a:prstGeom>
              <a:blipFill>
                <a:blip r:embed="rId8"/>
                <a:stretch>
                  <a:fillRect l="-25000" r="-25000"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4429104" y="1663459"/>
                <a:ext cx="3118546" cy="489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𝑚𝑔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𝑚𝑔</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𝑠</m:t>
                                  </m:r>
                                </m:num>
                                <m:den>
                                  <m:r>
                                    <a:rPr lang="en-US" b="0" i="1" smtClean="0">
                                      <a:latin typeface="Cambria Math" panose="02040503050406030204" pitchFamily="18" charset="0"/>
                                      <a:ea typeface="Cambria Math" panose="02040503050406030204" pitchFamily="18" charset="0"/>
                                    </a:rPr>
                                    <m:t>𝐿</m:t>
                                  </m:r>
                                </m:den>
                              </m:f>
                            </m:e>
                          </m:d>
                        </m:e>
                      </m:fun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429104" y="1663459"/>
                <a:ext cx="3118546" cy="4898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77120" y="3275692"/>
                <a:ext cx="354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977120" y="3275692"/>
                <a:ext cx="354520" cy="369332"/>
              </a:xfrm>
              <a:prstGeom prst="rect">
                <a:avLst/>
              </a:prstGeom>
              <a:blipFill>
                <a:blip r:embed="rId11"/>
                <a:stretch>
                  <a:fillRect/>
                </a:stretch>
              </a:blipFill>
            </p:spPr>
            <p:txBody>
              <a:bodyPr/>
              <a:lstStyle/>
              <a:p>
                <a:r>
                  <a:rPr lang="en-US">
                    <a:noFill/>
                  </a:rPr>
                  <a:t> </a:t>
                </a:r>
              </a:p>
            </p:txBody>
          </p:sp>
        </mc:Fallback>
      </mc:AlternateContent>
      <p:cxnSp>
        <p:nvCxnSpPr>
          <p:cNvPr id="34" name="Straight Connector 33"/>
          <p:cNvCxnSpPr/>
          <p:nvPr/>
        </p:nvCxnSpPr>
        <p:spPr bwMode="auto">
          <a:xfrm>
            <a:off x="1653443" y="3479671"/>
            <a:ext cx="607823" cy="201622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3989843" y="2969820"/>
            <a:ext cx="4326826" cy="369332"/>
          </a:xfrm>
          <a:prstGeom prst="rect">
            <a:avLst/>
          </a:prstGeom>
          <a:noFill/>
        </p:spPr>
        <p:txBody>
          <a:bodyPr wrap="none" rtlCol="0">
            <a:spAutoFit/>
          </a:bodyPr>
          <a:lstStyle/>
          <a:p>
            <a:r>
              <a:rPr lang="en-US" dirty="0"/>
              <a:t>The simple pendulum motion is not a SHM !</a:t>
            </a:r>
          </a:p>
        </p:txBody>
      </p:sp>
      <mc:AlternateContent xmlns:mc="http://schemas.openxmlformats.org/markup-compatibility/2006">
        <mc:Choice xmlns:a14="http://schemas.microsoft.com/office/drawing/2010/main" Requires="a14">
          <p:sp>
            <p:nvSpPr>
              <p:cNvPr id="37" name="TextBox 36"/>
              <p:cNvSpPr txBox="1"/>
              <p:nvPr/>
            </p:nvSpPr>
            <p:spPr>
              <a:xfrm flipH="1">
                <a:off x="3304656" y="3928019"/>
                <a:ext cx="4315344" cy="923330"/>
              </a:xfrm>
              <a:prstGeom prst="rect">
                <a:avLst/>
              </a:prstGeom>
              <a:noFill/>
            </p:spPr>
            <p:txBody>
              <a:bodyPr wrap="square" rtlCol="0">
                <a:spAutoFit/>
              </a:bodyPr>
              <a:lstStyle/>
              <a:p>
                <a:r>
                  <a:rPr lang="en-US" dirty="0"/>
                  <a:t>However, if the angular displacement is quite small, for instance :</a:t>
                </a: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l-GR"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&lt;0.1 </m:t>
                    </m:r>
                    <m:r>
                      <a:rPr lang="en-US" i="1">
                        <a:latin typeface="Cambria Math" panose="02040503050406030204" pitchFamily="18" charset="0"/>
                        <a:ea typeface="Cambria Math" panose="02040503050406030204" pitchFamily="18" charset="0"/>
                      </a:rPr>
                      <m:t>𝑟𝑎𝑑</m:t>
                    </m:r>
                  </m:oMath>
                </a14:m>
                <a:r>
                  <a:rPr lang="en-US" dirty="0"/>
                  <a:t> </a:t>
                </a:r>
              </a:p>
              <a:p>
                <a:r>
                  <a:rPr lang="en-US" dirty="0"/>
                  <a:t>  </a:t>
                </a:r>
              </a:p>
            </p:txBody>
          </p:sp>
        </mc:Choice>
        <mc:Fallback>
          <p:sp>
            <p:nvSpPr>
              <p:cNvPr id="37" name="TextBox 36"/>
              <p:cNvSpPr txBox="1">
                <a:spLocks noRot="1" noChangeAspect="1" noMove="1" noResize="1" noEditPoints="1" noAdjustHandles="1" noChangeArrowheads="1" noChangeShapeType="1" noTextEdit="1"/>
              </p:cNvSpPr>
              <p:nvPr/>
            </p:nvSpPr>
            <p:spPr>
              <a:xfrm flipH="1">
                <a:off x="3304656" y="3928019"/>
                <a:ext cx="4315344" cy="923330"/>
              </a:xfrm>
              <a:prstGeom prst="rect">
                <a:avLst/>
              </a:prstGeom>
              <a:blipFill>
                <a:blip r:embed="rId12"/>
                <a:stretch>
                  <a:fillRect l="-1130" t="-3289"/>
                </a:stretch>
              </a:blipFill>
            </p:spPr>
            <p:txBody>
              <a:bodyPr/>
              <a:lstStyle/>
              <a:p>
                <a:r>
                  <a:rPr lang="en-US">
                    <a:noFill/>
                  </a:rPr>
                  <a:t> </a:t>
                </a:r>
              </a:p>
            </p:txBody>
          </p:sp>
        </mc:Fallback>
      </mc:AlternateContent>
      <p:sp>
        <p:nvSpPr>
          <p:cNvPr id="38" name="TextBox 37"/>
          <p:cNvSpPr txBox="1"/>
          <p:nvPr/>
        </p:nvSpPr>
        <p:spPr>
          <a:xfrm>
            <a:off x="4247696" y="3728065"/>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39" name="Rectangle 38"/>
              <p:cNvSpPr/>
              <p:nvPr/>
            </p:nvSpPr>
            <p:spPr>
              <a:xfrm>
                <a:off x="7030313" y="4758111"/>
                <a:ext cx="1135567" cy="6151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num>
                        <m:den>
                          <m:r>
                            <a:rPr lang="en-US" b="0" i="1" smtClean="0">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39" name="Rectangle 38"/>
              <p:cNvSpPr>
                <a:spLocks noRot="1" noChangeAspect="1" noMove="1" noResize="1" noEditPoints="1" noAdjustHandles="1" noChangeArrowheads="1" noChangeShapeType="1" noTextEdit="1"/>
              </p:cNvSpPr>
              <p:nvPr/>
            </p:nvSpPr>
            <p:spPr>
              <a:xfrm>
                <a:off x="7030313" y="4758111"/>
                <a:ext cx="1135567" cy="615105"/>
              </a:xfrm>
              <a:prstGeom prst="rect">
                <a:avLst/>
              </a:prstGeom>
              <a:blipFill>
                <a:blip r:embed="rId13"/>
                <a:stretch>
                  <a:fillRect/>
                </a:stretch>
              </a:blipFill>
            </p:spPr>
            <p:txBody>
              <a:bodyPr/>
              <a:lstStyle/>
              <a:p>
                <a:r>
                  <a:rPr lang="en-US">
                    <a:noFill/>
                  </a:rPr>
                  <a:t> </a:t>
                </a:r>
              </a:p>
            </p:txBody>
          </p:sp>
        </mc:Fallback>
      </mc:AlternateContent>
      <p:sp>
        <p:nvSpPr>
          <p:cNvPr id="40" name="Right Arrow 39"/>
          <p:cNvSpPr/>
          <p:nvPr/>
        </p:nvSpPr>
        <p:spPr bwMode="auto">
          <a:xfrm>
            <a:off x="6615821" y="4891954"/>
            <a:ext cx="414492" cy="28672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8B6B240-0763-4093-8059-A5BA0C80D415}"/>
                  </a:ext>
                </a:extLst>
              </p:cNvPr>
              <p:cNvSpPr txBox="1"/>
              <p:nvPr/>
            </p:nvSpPr>
            <p:spPr>
              <a:xfrm>
                <a:off x="3662184" y="2146041"/>
                <a:ext cx="5481815" cy="646331"/>
              </a:xfrm>
              <a:prstGeom prst="rect">
                <a:avLst/>
              </a:prstGeom>
              <a:noFill/>
            </p:spPr>
            <p:txBody>
              <a:bodyPr wrap="square" rtlCol="0">
                <a:spAutoFit/>
              </a:bodyPr>
              <a:lstStyle/>
              <a:p>
                <a:r>
                  <a:rPr lang="en-US" dirty="0"/>
                  <a:t>The restoring force is not proportional with the curvilinear displacement s</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  </a:t>
                </a:r>
              </a:p>
            </p:txBody>
          </p:sp>
        </mc:Choice>
        <mc:Fallback>
          <p:sp>
            <p:nvSpPr>
              <p:cNvPr id="2" name="TextBox 1">
                <a:extLst>
                  <a:ext uri="{FF2B5EF4-FFF2-40B4-BE49-F238E27FC236}">
                    <a16:creationId xmlns:a16="http://schemas.microsoft.com/office/drawing/2014/main" id="{D8B6B240-0763-4093-8059-A5BA0C80D415}"/>
                  </a:ext>
                </a:extLst>
              </p:cNvPr>
              <p:cNvSpPr txBox="1">
                <a:spLocks noRot="1" noChangeAspect="1" noMove="1" noResize="1" noEditPoints="1" noAdjustHandles="1" noChangeArrowheads="1" noChangeShapeType="1" noTextEdit="1"/>
              </p:cNvSpPr>
              <p:nvPr/>
            </p:nvSpPr>
            <p:spPr>
              <a:xfrm>
                <a:off x="3662184" y="2146041"/>
                <a:ext cx="5481815" cy="646331"/>
              </a:xfrm>
              <a:prstGeom prst="rect">
                <a:avLst/>
              </a:prstGeom>
              <a:blipFill>
                <a:blip r:embed="rId14"/>
                <a:stretch>
                  <a:fillRect l="-1001" t="-4717" b="-14151"/>
                </a:stretch>
              </a:blipFill>
            </p:spPr>
            <p:txBody>
              <a:bodyPr/>
              <a:lstStyle/>
              <a:p>
                <a:r>
                  <a:rPr lang="en-US">
                    <a:noFill/>
                  </a:rPr>
                  <a:t> </a:t>
                </a:r>
              </a:p>
            </p:txBody>
          </p:sp>
        </mc:Fallback>
      </mc:AlternateContent>
      <p:sp>
        <p:nvSpPr>
          <p:cNvPr id="3" name="Arrow: Right 2">
            <a:extLst>
              <a:ext uri="{FF2B5EF4-FFF2-40B4-BE49-F238E27FC236}">
                <a16:creationId xmlns:a16="http://schemas.microsoft.com/office/drawing/2014/main" id="{B9FA2DD7-95E2-40A6-877F-3A302772A44C}"/>
              </a:ext>
            </a:extLst>
          </p:cNvPr>
          <p:cNvSpPr/>
          <p:nvPr/>
        </p:nvSpPr>
        <p:spPr>
          <a:xfrm>
            <a:off x="2123728" y="6316888"/>
            <a:ext cx="648072" cy="42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F152128-7275-4528-B938-2791309C0007}"/>
                  </a:ext>
                </a:extLst>
              </p:cNvPr>
              <p:cNvSpPr txBox="1"/>
              <p:nvPr/>
            </p:nvSpPr>
            <p:spPr>
              <a:xfrm>
                <a:off x="2915816" y="6359546"/>
                <a:ext cx="15331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𝑚𝑔</m:t>
                      </m:r>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43" name="TextBox 42">
                <a:extLst>
                  <a:ext uri="{FF2B5EF4-FFF2-40B4-BE49-F238E27FC236}">
                    <a16:creationId xmlns:a16="http://schemas.microsoft.com/office/drawing/2014/main" id="{0F152128-7275-4528-B938-2791309C0007}"/>
                  </a:ext>
                </a:extLst>
              </p:cNvPr>
              <p:cNvSpPr txBox="1">
                <a:spLocks noRot="1" noChangeAspect="1" noMove="1" noResize="1" noEditPoints="1" noAdjustHandles="1" noChangeArrowheads="1" noChangeShapeType="1" noTextEdit="1"/>
              </p:cNvSpPr>
              <p:nvPr/>
            </p:nvSpPr>
            <p:spPr>
              <a:xfrm>
                <a:off x="2915816" y="6359546"/>
                <a:ext cx="1533112" cy="276999"/>
              </a:xfrm>
              <a:prstGeom prst="rect">
                <a:avLst/>
              </a:prstGeom>
              <a:blipFill>
                <a:blip r:embed="rId15"/>
                <a:stretch>
                  <a:fillRect l="-2778" r="-2778" b="-34783"/>
                </a:stretch>
              </a:blipFill>
            </p:spPr>
            <p:txBody>
              <a:bodyPr/>
              <a:lstStyle/>
              <a:p>
                <a:r>
                  <a:rPr lang="en-US">
                    <a:noFill/>
                  </a:rPr>
                  <a:t> </a:t>
                </a:r>
              </a:p>
            </p:txBody>
          </p:sp>
        </mc:Fallback>
      </mc:AlternateContent>
      <p:sp>
        <p:nvSpPr>
          <p:cNvPr id="44" name="Rounded Rectangle 4">
            <a:extLst>
              <a:ext uri="{FF2B5EF4-FFF2-40B4-BE49-F238E27FC236}">
                <a16:creationId xmlns:a16="http://schemas.microsoft.com/office/drawing/2014/main" id="{8C616A8C-02F8-4AA5-89C4-16911BEBB9EE}"/>
              </a:ext>
            </a:extLst>
          </p:cNvPr>
          <p:cNvSpPr/>
          <p:nvPr/>
        </p:nvSpPr>
        <p:spPr bwMode="auto">
          <a:xfrm>
            <a:off x="2261266" y="5453712"/>
            <a:ext cx="6271174" cy="783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5" name="TextBox 44">
            <a:extLst>
              <a:ext uri="{FF2B5EF4-FFF2-40B4-BE49-F238E27FC236}">
                <a16:creationId xmlns:a16="http://schemas.microsoft.com/office/drawing/2014/main" id="{CC4A0638-724A-4C39-8B9B-61781EDEC15D}"/>
              </a:ext>
            </a:extLst>
          </p:cNvPr>
          <p:cNvSpPr txBox="1"/>
          <p:nvPr/>
        </p:nvSpPr>
        <p:spPr>
          <a:xfrm>
            <a:off x="2417355" y="5490112"/>
            <a:ext cx="5851520" cy="646331"/>
          </a:xfrm>
          <a:prstGeom prst="rect">
            <a:avLst/>
          </a:prstGeom>
          <a:noFill/>
        </p:spPr>
        <p:txBody>
          <a:bodyPr wrap="square" rtlCol="0">
            <a:spAutoFit/>
          </a:bodyPr>
          <a:lstStyle/>
          <a:p>
            <a:r>
              <a:rPr lang="en-US" dirty="0"/>
              <a:t>If the angular displacement is quite small, the simple pendulum motion is approximately an SHM</a:t>
            </a:r>
          </a:p>
        </p:txBody>
      </p:sp>
      <p:cxnSp>
        <p:nvCxnSpPr>
          <p:cNvPr id="47" name="Straight Connector 46">
            <a:extLst>
              <a:ext uri="{FF2B5EF4-FFF2-40B4-BE49-F238E27FC236}">
                <a16:creationId xmlns:a16="http://schemas.microsoft.com/office/drawing/2014/main" id="{806F9C3A-A4D3-4BA9-AAAD-BABFC92DE2A1}"/>
              </a:ext>
            </a:extLst>
          </p:cNvPr>
          <p:cNvCxnSpPr/>
          <p:nvPr/>
        </p:nvCxnSpPr>
        <p:spPr>
          <a:xfrm flipV="1">
            <a:off x="1653443" y="4487783"/>
            <a:ext cx="303911" cy="2373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14685F6C-97D6-43F0-9ECE-AB2F5AC287B8}"/>
                  </a:ext>
                </a:extLst>
              </p:cNvPr>
              <p:cNvSpPr txBox="1"/>
              <p:nvPr/>
            </p:nvSpPr>
            <p:spPr>
              <a:xfrm>
                <a:off x="1410044" y="4731531"/>
                <a:ext cx="635495"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𝑚𝑔</m:t>
                      </m:r>
                      <m:func>
                        <m:funcPr>
                          <m:ctrlPr>
                            <a:rPr lang="en-US" sz="1200" b="0" i="1" smtClean="0">
                              <a:solidFill>
                                <a:srgbClr val="FF0000"/>
                              </a:solidFill>
                              <a:latin typeface="Cambria Math" panose="02040503050406030204" pitchFamily="18" charset="0"/>
                            </a:rPr>
                          </m:ctrlPr>
                        </m:funcPr>
                        <m:fName>
                          <m:r>
                            <m:rPr>
                              <m:sty m:val="p"/>
                            </m:rPr>
                            <a:rPr lang="en-US" sz="1200" b="0" i="0" smtClean="0">
                              <a:solidFill>
                                <a:srgbClr val="FF0000"/>
                              </a:solidFill>
                              <a:latin typeface="Cambria Math" panose="02040503050406030204" pitchFamily="18" charset="0"/>
                            </a:rPr>
                            <m:t>sin</m:t>
                          </m:r>
                        </m:fName>
                        <m:e>
                          <m:r>
                            <a:rPr lang="en-US" sz="1200" b="0" i="1" smtClean="0">
                              <a:solidFill>
                                <a:srgbClr val="FF0000"/>
                              </a:solidFill>
                              <a:latin typeface="Cambria Math" panose="02040503050406030204" pitchFamily="18" charset="0"/>
                              <a:ea typeface="Cambria Math" panose="02040503050406030204" pitchFamily="18" charset="0"/>
                            </a:rPr>
                            <m:t>𝜃</m:t>
                          </m:r>
                        </m:e>
                      </m:func>
                      <m:r>
                        <a:rPr lang="en-US" sz="1200" b="0" i="1" smtClean="0">
                          <a:solidFill>
                            <a:srgbClr val="FF0000"/>
                          </a:solidFill>
                          <a:latin typeface="Cambria Math" panose="02040503050406030204" pitchFamily="18" charset="0"/>
                        </a:rPr>
                        <m:t> </m:t>
                      </m:r>
                    </m:oMath>
                  </m:oMathPara>
                </a14:m>
                <a:endParaRPr lang="en-US" sz="1200" dirty="0">
                  <a:solidFill>
                    <a:srgbClr val="FF0000"/>
                  </a:solidFill>
                </a:endParaRPr>
              </a:p>
            </p:txBody>
          </p:sp>
        </mc:Choice>
        <mc:Fallback>
          <p:sp>
            <p:nvSpPr>
              <p:cNvPr id="48" name="TextBox 47">
                <a:extLst>
                  <a:ext uri="{FF2B5EF4-FFF2-40B4-BE49-F238E27FC236}">
                    <a16:creationId xmlns:a16="http://schemas.microsoft.com/office/drawing/2014/main" id="{14685F6C-97D6-43F0-9ECE-AB2F5AC287B8}"/>
                  </a:ext>
                </a:extLst>
              </p:cNvPr>
              <p:cNvSpPr txBox="1">
                <a:spLocks noRot="1" noChangeAspect="1" noMove="1" noResize="1" noEditPoints="1" noAdjustHandles="1" noChangeArrowheads="1" noChangeShapeType="1" noTextEdit="1"/>
              </p:cNvSpPr>
              <p:nvPr/>
            </p:nvSpPr>
            <p:spPr>
              <a:xfrm>
                <a:off x="1410044" y="4731531"/>
                <a:ext cx="635495" cy="184666"/>
              </a:xfrm>
              <a:prstGeom prst="rect">
                <a:avLst/>
              </a:prstGeom>
              <a:blipFill>
                <a:blip r:embed="rId16"/>
                <a:stretch>
                  <a:fillRect l="-4762" b="-26667"/>
                </a:stretch>
              </a:blipFill>
            </p:spPr>
            <p:txBody>
              <a:bodyPr/>
              <a:lstStyle/>
              <a:p>
                <a:r>
                  <a:rPr lang="en-US">
                    <a:noFill/>
                  </a:rPr>
                  <a:t> </a:t>
                </a:r>
              </a:p>
            </p:txBody>
          </p:sp>
        </mc:Fallback>
      </mc:AlternateContent>
      <p:sp>
        <p:nvSpPr>
          <p:cNvPr id="49" name="Freeform 16">
            <a:extLst>
              <a:ext uri="{FF2B5EF4-FFF2-40B4-BE49-F238E27FC236}">
                <a16:creationId xmlns:a16="http://schemas.microsoft.com/office/drawing/2014/main" id="{BBB412CF-8DB6-42D1-8139-35221328A793}"/>
              </a:ext>
            </a:extLst>
          </p:cNvPr>
          <p:cNvSpPr/>
          <p:nvPr/>
        </p:nvSpPr>
        <p:spPr bwMode="auto">
          <a:xfrm>
            <a:off x="927123" y="2203122"/>
            <a:ext cx="257941" cy="128125"/>
          </a:xfrm>
          <a:custGeom>
            <a:avLst/>
            <a:gdLst>
              <a:gd name="connsiteX0" fmla="*/ 0 w 748145"/>
              <a:gd name="connsiteY0" fmla="*/ 318655 h 395806"/>
              <a:gd name="connsiteX1" fmla="*/ 540327 w 748145"/>
              <a:gd name="connsiteY1" fmla="*/ 374073 h 395806"/>
              <a:gd name="connsiteX2" fmla="*/ 748145 w 748145"/>
              <a:gd name="connsiteY2" fmla="*/ 0 h 395806"/>
              <a:gd name="connsiteX3" fmla="*/ 748145 w 748145"/>
              <a:gd name="connsiteY3" fmla="*/ 0 h 395806"/>
            </a:gdLst>
            <a:ahLst/>
            <a:cxnLst>
              <a:cxn ang="0">
                <a:pos x="connsiteX0" y="connsiteY0"/>
              </a:cxn>
              <a:cxn ang="0">
                <a:pos x="connsiteX1" y="connsiteY1"/>
              </a:cxn>
              <a:cxn ang="0">
                <a:pos x="connsiteX2" y="connsiteY2"/>
              </a:cxn>
              <a:cxn ang="0">
                <a:pos x="connsiteX3" y="connsiteY3"/>
              </a:cxn>
            </a:cxnLst>
            <a:rect l="l" t="t" r="r" b="b"/>
            <a:pathLst>
              <a:path w="748145" h="395806">
                <a:moveTo>
                  <a:pt x="0" y="318655"/>
                </a:moveTo>
                <a:cubicBezTo>
                  <a:pt x="207818" y="372918"/>
                  <a:pt x="415636" y="427182"/>
                  <a:pt x="540327" y="374073"/>
                </a:cubicBezTo>
                <a:cubicBezTo>
                  <a:pt x="665018" y="320964"/>
                  <a:pt x="748145" y="0"/>
                  <a:pt x="748145" y="0"/>
                </a:cubicBezTo>
                <a:lnTo>
                  <a:pt x="748145"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50" name="Straight Connector 49">
            <a:extLst>
              <a:ext uri="{FF2B5EF4-FFF2-40B4-BE49-F238E27FC236}">
                <a16:creationId xmlns:a16="http://schemas.microsoft.com/office/drawing/2014/main" id="{AC3D5299-99AC-4679-BF6A-E629A37A67D6}"/>
              </a:ext>
            </a:extLst>
          </p:cNvPr>
          <p:cNvCxnSpPr>
            <a:cxnSpLocks/>
            <a:stCxn id="49" idx="2"/>
          </p:cNvCxnSpPr>
          <p:nvPr/>
        </p:nvCxnSpPr>
        <p:spPr>
          <a:xfrm flipH="1">
            <a:off x="1056093" y="2203122"/>
            <a:ext cx="128971" cy="64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896EFFA-6BE9-455F-A5A7-1ACB7C00B93B}"/>
              </a:ext>
            </a:extLst>
          </p:cNvPr>
          <p:cNvCxnSpPr>
            <a:cxnSpLocks/>
          </p:cNvCxnSpPr>
          <p:nvPr/>
        </p:nvCxnSpPr>
        <p:spPr>
          <a:xfrm flipH="1">
            <a:off x="1154380" y="2203122"/>
            <a:ext cx="30684" cy="246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Arrow: Right 51">
            <a:extLst>
              <a:ext uri="{FF2B5EF4-FFF2-40B4-BE49-F238E27FC236}">
                <a16:creationId xmlns:a16="http://schemas.microsoft.com/office/drawing/2014/main" id="{9F6AA0C8-7A15-4D77-921B-943AF4D91B35}"/>
              </a:ext>
            </a:extLst>
          </p:cNvPr>
          <p:cNvSpPr/>
          <p:nvPr/>
        </p:nvSpPr>
        <p:spPr>
          <a:xfrm>
            <a:off x="4519392" y="6285805"/>
            <a:ext cx="648072" cy="42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8360A59F-ABAA-4FC0-90A4-73E6B2B87BF1}"/>
                  </a:ext>
                </a:extLst>
              </p:cNvPr>
              <p:cNvSpPr txBox="1"/>
              <p:nvPr/>
            </p:nvSpPr>
            <p:spPr>
              <a:xfrm>
                <a:off x="5366444" y="6298192"/>
                <a:ext cx="1542730" cy="4725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𝑚𝑔</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𝐿</m:t>
                          </m:r>
                        </m:den>
                      </m:f>
                    </m:oMath>
                  </m:oMathPara>
                </a14:m>
                <a:endParaRPr lang="en-US" dirty="0"/>
              </a:p>
            </p:txBody>
          </p:sp>
        </mc:Choice>
        <mc:Fallback>
          <p:sp>
            <p:nvSpPr>
              <p:cNvPr id="53" name="TextBox 52">
                <a:extLst>
                  <a:ext uri="{FF2B5EF4-FFF2-40B4-BE49-F238E27FC236}">
                    <a16:creationId xmlns:a16="http://schemas.microsoft.com/office/drawing/2014/main" id="{8360A59F-ABAA-4FC0-90A4-73E6B2B87BF1}"/>
                  </a:ext>
                </a:extLst>
              </p:cNvPr>
              <p:cNvSpPr txBox="1">
                <a:spLocks noRot="1" noChangeAspect="1" noMove="1" noResize="1" noEditPoints="1" noAdjustHandles="1" noChangeArrowheads="1" noChangeShapeType="1" noTextEdit="1"/>
              </p:cNvSpPr>
              <p:nvPr/>
            </p:nvSpPr>
            <p:spPr>
              <a:xfrm>
                <a:off x="5366444" y="6298192"/>
                <a:ext cx="1542730" cy="472502"/>
              </a:xfrm>
              <a:prstGeom prst="rect">
                <a:avLst/>
              </a:prstGeom>
              <a:blipFill>
                <a:blip r:embed="rId17"/>
                <a:stretch>
                  <a:fillRect/>
                </a:stretch>
              </a:blipFill>
            </p:spPr>
            <p:txBody>
              <a:bodyPr/>
              <a:lstStyle/>
              <a:p>
                <a:r>
                  <a:rPr lang="en-US">
                    <a:noFill/>
                  </a:rPr>
                  <a:t> </a:t>
                </a:r>
              </a:p>
            </p:txBody>
          </p:sp>
        </mc:Fallback>
      </mc:AlternateContent>
      <p:sp>
        <p:nvSpPr>
          <p:cNvPr id="56" name="Title 1">
            <a:extLst>
              <a:ext uri="{FF2B5EF4-FFF2-40B4-BE49-F238E27FC236}">
                <a16:creationId xmlns:a16="http://schemas.microsoft.com/office/drawing/2014/main" id="{8FC69523-1068-473B-84F2-45279D7B48CE}"/>
              </a:ext>
            </a:extLst>
          </p:cNvPr>
          <p:cNvSpPr>
            <a:spLocks noGrp="1"/>
          </p:cNvSpPr>
          <p:nvPr>
            <p:ph type="title"/>
          </p:nvPr>
        </p:nvSpPr>
        <p:spPr>
          <a:xfrm>
            <a:off x="539552" y="-77363"/>
            <a:ext cx="9165704" cy="1143000"/>
          </a:xfrm>
        </p:spPr>
        <p:txBody>
          <a:bodyPr/>
          <a:lstStyle/>
          <a:p>
            <a:r>
              <a:rPr lang="en-GB" sz="3600" dirty="0"/>
              <a:t>The simple pendulum (friction ignored)</a:t>
            </a:r>
            <a:endParaRPr lang="en-US" sz="3600" dirty="0"/>
          </a:p>
        </p:txBody>
      </p: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8195E70E-ABC1-476F-BD97-E79C594C076A}"/>
                  </a:ext>
                </a:extLst>
              </p:cNvPr>
              <p:cNvSpPr txBox="1"/>
              <p:nvPr/>
            </p:nvSpPr>
            <p:spPr>
              <a:xfrm>
                <a:off x="-1183862" y="3810989"/>
                <a:ext cx="4851918"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e>
                      </m:acc>
                    </m:oMath>
                  </m:oMathPara>
                </a14:m>
                <a:endParaRPr lang="en-US" dirty="0"/>
              </a:p>
            </p:txBody>
          </p:sp>
        </mc:Choice>
        <mc:Fallback>
          <p:sp>
            <p:nvSpPr>
              <p:cNvPr id="58" name="TextBox 57">
                <a:extLst>
                  <a:ext uri="{FF2B5EF4-FFF2-40B4-BE49-F238E27FC236}">
                    <a16:creationId xmlns:a16="http://schemas.microsoft.com/office/drawing/2014/main" id="{8195E70E-ABC1-476F-BD97-E79C594C076A}"/>
                  </a:ext>
                </a:extLst>
              </p:cNvPr>
              <p:cNvSpPr txBox="1">
                <a:spLocks noRot="1" noChangeAspect="1" noMove="1" noResize="1" noEditPoints="1" noAdjustHandles="1" noChangeArrowheads="1" noChangeShapeType="1" noTextEdit="1"/>
              </p:cNvSpPr>
              <p:nvPr/>
            </p:nvSpPr>
            <p:spPr>
              <a:xfrm>
                <a:off x="-1183862" y="3810989"/>
                <a:ext cx="4851918" cy="402931"/>
              </a:xfrm>
              <a:prstGeom prst="rect">
                <a:avLst/>
              </a:prstGeom>
              <a:blipFill>
                <a:blip r:embed="rId18"/>
                <a:stretch>
                  <a:fillRect b="-1515"/>
                </a:stretch>
              </a:blipFill>
            </p:spPr>
            <p:txBody>
              <a:bodyPr/>
              <a:lstStyle/>
              <a:p>
                <a:r>
                  <a:rPr lang="en-US">
                    <a:noFill/>
                  </a:rPr>
                  <a:t> </a:t>
                </a:r>
              </a:p>
            </p:txBody>
          </p:sp>
        </mc:Fallback>
      </mc:AlternateContent>
    </p:spTree>
    <p:extLst>
      <p:ext uri="{BB962C8B-B14F-4D97-AF65-F5344CB8AC3E}">
        <p14:creationId xmlns:p14="http://schemas.microsoft.com/office/powerpoint/2010/main" val="29550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p:bldP spid="37" grpId="0"/>
      <p:bldP spid="38" grpId="0"/>
      <p:bldP spid="39" grpId="0"/>
      <p:bldP spid="40" grpId="0" animBg="1"/>
      <p:bldP spid="3" grpId="0" animBg="1"/>
      <p:bldP spid="43" grpId="0"/>
      <p:bldP spid="44" grpId="0" animBg="1"/>
      <p:bldP spid="45" grpId="0"/>
      <p:bldP spid="52" grpId="0" animBg="1"/>
      <p:bldP spid="5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57</a:t>
            </a:fld>
            <a:endParaRPr lang="en-US" altLang="zh-CN"/>
          </a:p>
        </p:txBody>
      </p:sp>
      <p:sp>
        <p:nvSpPr>
          <p:cNvPr id="5" name="Rounded Rectangle 4"/>
          <p:cNvSpPr/>
          <p:nvPr/>
        </p:nvSpPr>
        <p:spPr bwMode="auto">
          <a:xfrm>
            <a:off x="1795032" y="1470441"/>
            <a:ext cx="5037491" cy="5285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7" name="Rectangle 6"/>
              <p:cNvSpPr/>
              <p:nvPr/>
            </p:nvSpPr>
            <p:spPr>
              <a:xfrm>
                <a:off x="1227250" y="743424"/>
                <a:ext cx="1135567" cy="6151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num>
                        <m:den>
                          <m:r>
                            <a:rPr lang="en-US" b="0" i="1" smtClean="0">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227250" y="743424"/>
                <a:ext cx="1135567" cy="615105"/>
              </a:xfrm>
              <a:prstGeom prst="rect">
                <a:avLst/>
              </a:prstGeom>
              <a:blipFill>
                <a:blip r:embed="rId2"/>
                <a:stretch>
                  <a:fillRect/>
                </a:stretch>
              </a:blipFill>
            </p:spPr>
            <p:txBody>
              <a:bodyPr/>
              <a:lstStyle/>
              <a:p>
                <a:r>
                  <a:rPr lang="en-US">
                    <a:noFill/>
                  </a:rPr>
                  <a:t> </a:t>
                </a:r>
              </a:p>
            </p:txBody>
          </p:sp>
        </mc:Fallback>
      </mc:AlternateContent>
      <p:sp>
        <p:nvSpPr>
          <p:cNvPr id="8" name="Right Arrow 7"/>
          <p:cNvSpPr/>
          <p:nvPr/>
        </p:nvSpPr>
        <p:spPr bwMode="auto">
          <a:xfrm>
            <a:off x="2611223" y="925480"/>
            <a:ext cx="450611"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9" name="TextBox 8"/>
              <p:cNvSpPr txBox="1"/>
              <p:nvPr/>
            </p:nvSpPr>
            <p:spPr>
              <a:xfrm>
                <a:off x="3310240" y="953163"/>
                <a:ext cx="15331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𝑚𝑔</m:t>
                      </m:r>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310240" y="953163"/>
                <a:ext cx="1533112" cy="276999"/>
              </a:xfrm>
              <a:prstGeom prst="rect">
                <a:avLst/>
              </a:prstGeom>
              <a:blipFill>
                <a:blip r:embed="rId3"/>
                <a:stretch>
                  <a:fillRect l="-2778" r="-2778"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221926" y="837311"/>
                <a:ext cx="1521955" cy="472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𝑚𝑔𝑠</m:t>
                          </m:r>
                        </m:num>
                        <m:den>
                          <m:r>
                            <a:rPr lang="en-US" b="0" i="1" smtClean="0">
                              <a:latin typeface="Cambria Math" panose="02040503050406030204" pitchFamily="18" charset="0"/>
                              <a:ea typeface="Cambria Math" panose="02040503050406030204" pitchFamily="18" charset="0"/>
                            </a:rPr>
                            <m:t>𝐿</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221926" y="837311"/>
                <a:ext cx="1521955" cy="4725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847677" y="1556792"/>
                <a:ext cx="4971874" cy="369332"/>
              </a:xfrm>
              <a:prstGeom prst="rect">
                <a:avLst/>
              </a:prstGeom>
              <a:noFill/>
            </p:spPr>
            <p:txBody>
              <a:bodyPr wrap="none" rtlCol="0">
                <a:spAutoFit/>
              </a:bodyPr>
              <a:lstStyle/>
              <a:p>
                <a:r>
                  <a:rPr lang="en-US" dirty="0"/>
                  <a:t>The motion is approximatively a SHM  if </a:t>
                </a: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oMath>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847677" y="1556792"/>
                <a:ext cx="4971874" cy="369332"/>
              </a:xfrm>
              <a:prstGeom prst="rect">
                <a:avLst/>
              </a:prstGeom>
              <a:blipFill>
                <a:blip r:embed="rId5"/>
                <a:stretch>
                  <a:fillRect l="-98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4412474" y="4795847"/>
                <a:ext cx="22779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GB" b="0" i="1" smtClean="0">
                              <a:latin typeface="Cambria Math" panose="02040503050406030204" pitchFamily="18" charset="0"/>
                              <a:ea typeface="Cambria Math" panose="02040503050406030204" pitchFamily="18" charset="0"/>
                            </a:rPr>
                            <m:t>𝑚</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e>
                          </m:d>
                        </m:e>
                      </m:func>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4412474" y="4795847"/>
                <a:ext cx="2277931" cy="276999"/>
              </a:xfrm>
              <a:prstGeom prst="rect">
                <a:avLst/>
              </a:prstGeom>
              <a:blipFill>
                <a:blip r:embed="rId6"/>
                <a:stretch>
                  <a:fillRect l="-1070" t="-2222" b="-37778"/>
                </a:stretch>
              </a:blipFill>
            </p:spPr>
            <p:txBody>
              <a:bodyPr/>
              <a:lstStyle/>
              <a:p>
                <a:r>
                  <a:rPr lang="en-US">
                    <a:noFill/>
                  </a:rPr>
                  <a:t> </a:t>
                </a:r>
              </a:p>
            </p:txBody>
          </p:sp>
        </mc:Fallback>
      </mc:AlternateContent>
      <p:sp>
        <p:nvSpPr>
          <p:cNvPr id="15" name="TextBox 14"/>
          <p:cNvSpPr txBox="1"/>
          <p:nvPr/>
        </p:nvSpPr>
        <p:spPr>
          <a:xfrm>
            <a:off x="2218340" y="332656"/>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4692492" y="3728214"/>
                <a:ext cx="141532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𝑠</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692492" y="3728214"/>
                <a:ext cx="1415324" cy="55579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563688" y="2861051"/>
                <a:ext cx="1745478"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𝑚𝐿</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𝑚𝑔</m:t>
                      </m:r>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563688" y="2861051"/>
                <a:ext cx="1745478" cy="5557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1628315" y="3784359"/>
                <a:ext cx="1653338"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𝐿</m:t>
                          </m:r>
                        </m:den>
                      </m:f>
                      <m:r>
                        <a:rPr lang="en-US" b="0" i="1" smtClean="0">
                          <a:latin typeface="Cambria Math" panose="02040503050406030204" pitchFamily="18" charset="0"/>
                        </a:rPr>
                        <m:t>𝑠</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628315" y="3784359"/>
                <a:ext cx="1653338" cy="555793"/>
              </a:xfrm>
              <a:prstGeom prst="rect">
                <a:avLst/>
              </a:prstGeom>
              <a:blipFill>
                <a:blip r:embed="rId9"/>
                <a:stretch>
                  <a:fillRect/>
                </a:stretch>
              </a:blipFill>
            </p:spPr>
            <p:txBody>
              <a:bodyPr/>
              <a:lstStyle/>
              <a:p>
                <a:r>
                  <a:rPr lang="en-US">
                    <a:noFill/>
                  </a:rPr>
                  <a:t> </a:t>
                </a:r>
              </a:p>
            </p:txBody>
          </p:sp>
        </mc:Fallback>
      </mc:AlternateContent>
      <p:sp>
        <p:nvSpPr>
          <p:cNvPr id="22" name="TextBox 21"/>
          <p:cNvSpPr txBox="1"/>
          <p:nvPr/>
        </p:nvSpPr>
        <p:spPr>
          <a:xfrm>
            <a:off x="1899707" y="4749681"/>
            <a:ext cx="4932816" cy="369332"/>
          </a:xfrm>
          <a:prstGeom prst="rect">
            <a:avLst/>
          </a:prstGeom>
          <a:noFill/>
        </p:spPr>
        <p:txBody>
          <a:bodyPr wrap="square" rtlCol="0">
            <a:spAutoFit/>
          </a:bodyPr>
          <a:lstStyle/>
          <a:p>
            <a:r>
              <a:rPr lang="en-US" dirty="0"/>
              <a:t>Which the solutions are:</a:t>
            </a:r>
          </a:p>
        </p:txBody>
      </p:sp>
      <mc:AlternateContent xmlns:mc="http://schemas.openxmlformats.org/markup-compatibility/2006">
        <mc:Choice xmlns:a14="http://schemas.microsoft.com/office/drawing/2010/main" Requires="a14">
          <p:sp>
            <p:nvSpPr>
              <p:cNvPr id="23" name="TextBox 22"/>
              <p:cNvSpPr txBox="1"/>
              <p:nvPr/>
            </p:nvSpPr>
            <p:spPr>
              <a:xfrm>
                <a:off x="1121165" y="5593094"/>
                <a:ext cx="1485087" cy="656013"/>
              </a:xfrm>
              <a:prstGeom prst="rect">
                <a:avLst/>
              </a:prstGeom>
              <a:noFill/>
            </p:spPr>
            <p:txBody>
              <a:bodyPr wrap="none" rtlCol="0">
                <a:spAutoFit/>
              </a:bodyPr>
              <a:lstStyle/>
              <a:p>
                <a:r>
                  <a:rPr lang="en-US" dirty="0"/>
                  <a:t>With </a:t>
                </a:r>
                <a14:m>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num>
                          <m:den>
                            <m:r>
                              <a:rPr lang="en-US" b="0" i="1" smtClean="0">
                                <a:latin typeface="Cambria Math" panose="02040503050406030204" pitchFamily="18" charset="0"/>
                                <a:ea typeface="Cambria Math" panose="02040503050406030204" pitchFamily="18" charset="0"/>
                              </a:rPr>
                              <m:t>𝐿</m:t>
                            </m:r>
                          </m:den>
                        </m:f>
                      </m:e>
                    </m:rad>
                  </m:oMath>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121165" y="5593094"/>
                <a:ext cx="1485087" cy="656013"/>
              </a:xfrm>
              <a:prstGeom prst="rect">
                <a:avLst/>
              </a:prstGeom>
              <a:blipFill>
                <a:blip r:embed="rId10"/>
                <a:stretch>
                  <a:fillRect l="-36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101603" y="5601253"/>
                <a:ext cx="1739746" cy="10045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𝜔</m:t>
                          </m:r>
                        </m:den>
                      </m:f>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ad>
                        <m:radPr>
                          <m:degHide m:val="on"/>
                          <m:ctrlPr>
                            <a:rPr lang="en-US" sz="1600" b="0" i="1" smtClean="0">
                              <a:latin typeface="Cambria Math" panose="02040503050406030204" pitchFamily="18" charset="0"/>
                              <a:ea typeface="Cambria Math" panose="02040503050406030204" pitchFamily="18" charset="0"/>
                            </a:rPr>
                          </m:ctrlPr>
                        </m:radPr>
                        <m:deg/>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𝐿</m:t>
                              </m:r>
                            </m:num>
                            <m:den>
                              <m:r>
                                <a:rPr lang="en-US" sz="1600" b="0" i="1" smtClean="0">
                                  <a:latin typeface="Cambria Math" panose="02040503050406030204" pitchFamily="18" charset="0"/>
                                  <a:ea typeface="Cambria Math" panose="02040503050406030204" pitchFamily="18" charset="0"/>
                                </a:rPr>
                                <m:t>𝑔</m:t>
                              </m:r>
                            </m:den>
                          </m:f>
                        </m:e>
                      </m:rad>
                    </m:oMath>
                  </m:oMathPara>
                </a14:m>
                <a:endParaRPr lang="en-US" sz="1600" dirty="0"/>
              </a:p>
              <a:p>
                <a:endParaRPr lang="en-US" sz="1600" dirty="0"/>
              </a:p>
            </p:txBody>
          </p:sp>
        </mc:Choice>
        <mc:Fallback>
          <p:sp>
            <p:nvSpPr>
              <p:cNvPr id="24" name="TextBox 23"/>
              <p:cNvSpPr txBox="1">
                <a:spLocks noRot="1" noChangeAspect="1" noMove="1" noResize="1" noEditPoints="1" noAdjustHandles="1" noChangeArrowheads="1" noChangeShapeType="1" noTextEdit="1"/>
              </p:cNvSpPr>
              <p:nvPr/>
            </p:nvSpPr>
            <p:spPr>
              <a:xfrm>
                <a:off x="3101603" y="5601253"/>
                <a:ext cx="1739746" cy="100450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B308C0D-1D10-4C50-B71C-0A4E076D0EE2}"/>
                  </a:ext>
                </a:extLst>
              </p:cNvPr>
              <p:cNvSpPr txBox="1"/>
              <p:nvPr/>
            </p:nvSpPr>
            <p:spPr>
              <a:xfrm flipH="1">
                <a:off x="1181214" y="2108734"/>
                <a:ext cx="7443113" cy="369332"/>
              </a:xfrm>
              <a:prstGeom prst="rect">
                <a:avLst/>
              </a:prstGeom>
              <a:noFill/>
            </p:spPr>
            <p:txBody>
              <a:bodyPr wrap="square" rtlCol="0">
                <a:spAutoFit/>
              </a:bodyPr>
              <a:lstStyle/>
              <a:p>
                <a:r>
                  <a:rPr lang="en-US" dirty="0"/>
                  <a:t>The curvilinear displacement </a:t>
                </a:r>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describes a SHM. </a:t>
                </a:r>
              </a:p>
            </p:txBody>
          </p:sp>
        </mc:Choice>
        <mc:Fallback>
          <p:sp>
            <p:nvSpPr>
              <p:cNvPr id="2" name="TextBox 1">
                <a:extLst>
                  <a:ext uri="{FF2B5EF4-FFF2-40B4-BE49-F238E27FC236}">
                    <a16:creationId xmlns:a16="http://schemas.microsoft.com/office/drawing/2014/main" id="{8B308C0D-1D10-4C50-B71C-0A4E076D0EE2}"/>
                  </a:ext>
                </a:extLst>
              </p:cNvPr>
              <p:cNvSpPr txBox="1">
                <a:spLocks noRot="1" noChangeAspect="1" noMove="1" noResize="1" noEditPoints="1" noAdjustHandles="1" noChangeArrowheads="1" noChangeShapeType="1" noTextEdit="1"/>
              </p:cNvSpPr>
              <p:nvPr/>
            </p:nvSpPr>
            <p:spPr>
              <a:xfrm flipH="1">
                <a:off x="1181214" y="2108734"/>
                <a:ext cx="7443113" cy="369332"/>
              </a:xfrm>
              <a:prstGeom prst="rect">
                <a:avLst/>
              </a:prstGeom>
              <a:blipFill>
                <a:blip r:embed="rId12"/>
                <a:stretch>
                  <a:fillRect l="-737" t="-9836" b="-2459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E09A56D-C31C-41FF-A59C-2A5956AB370C}"/>
              </a:ext>
            </a:extLst>
          </p:cNvPr>
          <p:cNvSpPr txBox="1"/>
          <p:nvPr/>
        </p:nvSpPr>
        <p:spPr>
          <a:xfrm flipH="1">
            <a:off x="4869946" y="2996952"/>
            <a:ext cx="1222134" cy="369332"/>
          </a:xfrm>
          <a:prstGeom prst="rect">
            <a:avLst/>
          </a:prstGeom>
          <a:noFill/>
        </p:spPr>
        <p:txBody>
          <a:bodyPr wrap="square" rtlCol="0">
            <a:spAutoFit/>
          </a:bodyPr>
          <a:lstStyle/>
          <a:p>
            <a:r>
              <a:rPr lang="en-US" dirty="0"/>
              <a:t>and </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C0DB739-1FC3-42D8-AD45-A0FE00DE9226}"/>
                  </a:ext>
                </a:extLst>
              </p:cNvPr>
              <p:cNvSpPr txBox="1"/>
              <p:nvPr/>
            </p:nvSpPr>
            <p:spPr>
              <a:xfrm>
                <a:off x="4464496" y="2784309"/>
                <a:ext cx="4572000"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2</m:t>
                              </m:r>
                            </m:sup>
                          </m:sSup>
                        </m:den>
                      </m:f>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𝐿</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oMath>
                  </m:oMathPara>
                </a14:m>
                <a:endParaRPr lang="en-US" dirty="0"/>
              </a:p>
            </p:txBody>
          </p:sp>
        </mc:Choice>
        <mc:Fallback>
          <p:sp>
            <p:nvSpPr>
              <p:cNvPr id="26" name="TextBox 25">
                <a:extLst>
                  <a:ext uri="{FF2B5EF4-FFF2-40B4-BE49-F238E27FC236}">
                    <a16:creationId xmlns:a16="http://schemas.microsoft.com/office/drawing/2014/main" id="{5C0DB739-1FC3-42D8-AD45-A0FE00DE9226}"/>
                  </a:ext>
                </a:extLst>
              </p:cNvPr>
              <p:cNvSpPr txBox="1">
                <a:spLocks noRot="1" noChangeAspect="1" noMove="1" noResize="1" noEditPoints="1" noAdjustHandles="1" noChangeArrowheads="1" noChangeShapeType="1" noTextEdit="1"/>
              </p:cNvSpPr>
              <p:nvPr/>
            </p:nvSpPr>
            <p:spPr>
              <a:xfrm>
                <a:off x="4464496" y="2784309"/>
                <a:ext cx="4572000" cy="648126"/>
              </a:xfrm>
              <a:prstGeom prst="rect">
                <a:avLst/>
              </a:prstGeom>
              <a:blipFill>
                <a:blip r:embed="rId13"/>
                <a:stretch>
                  <a:fillRect/>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A042B8B4-7BF0-49B5-BDF8-A14B92D8F5D5}"/>
              </a:ext>
            </a:extLst>
          </p:cNvPr>
          <p:cNvSpPr/>
          <p:nvPr/>
        </p:nvSpPr>
        <p:spPr>
          <a:xfrm>
            <a:off x="755576" y="3933056"/>
            <a:ext cx="648072" cy="407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32E3503D-0737-44A1-A7EF-5391818E037E}"/>
              </a:ext>
            </a:extLst>
          </p:cNvPr>
          <p:cNvSpPr/>
          <p:nvPr/>
        </p:nvSpPr>
        <p:spPr>
          <a:xfrm>
            <a:off x="3838633" y="3880417"/>
            <a:ext cx="648072" cy="407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5079263E-FCCE-4011-BB81-98C445F063F7}"/>
                  </a:ext>
                </a:extLst>
              </p:cNvPr>
              <p:cNvSpPr txBox="1"/>
              <p:nvPr/>
            </p:nvSpPr>
            <p:spPr>
              <a:xfrm>
                <a:off x="5668736" y="5782600"/>
                <a:ext cx="3245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m:oMathPara>
                </a14:m>
                <a:endParaRPr lang="en-US" dirty="0"/>
              </a:p>
            </p:txBody>
          </p:sp>
        </mc:Choice>
        <mc:Fallback>
          <p:sp>
            <p:nvSpPr>
              <p:cNvPr id="28" name="TextBox 27">
                <a:extLst>
                  <a:ext uri="{FF2B5EF4-FFF2-40B4-BE49-F238E27FC236}">
                    <a16:creationId xmlns:a16="http://schemas.microsoft.com/office/drawing/2014/main" id="{5079263E-FCCE-4011-BB81-98C445F063F7}"/>
                  </a:ext>
                </a:extLst>
              </p:cNvPr>
              <p:cNvSpPr txBox="1">
                <a:spLocks noRot="1" noChangeAspect="1" noMove="1" noResize="1" noEditPoints="1" noAdjustHandles="1" noChangeArrowheads="1" noChangeShapeType="1" noTextEdit="1"/>
              </p:cNvSpPr>
              <p:nvPr/>
            </p:nvSpPr>
            <p:spPr>
              <a:xfrm>
                <a:off x="5668736" y="5782600"/>
                <a:ext cx="324512" cy="276999"/>
              </a:xfrm>
              <a:prstGeom prst="rect">
                <a:avLst/>
              </a:prstGeom>
              <a:blipFill>
                <a:blip r:embed="rId14"/>
                <a:stretch>
                  <a:fillRect l="-9434" r="-1887" b="-13333"/>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5A36D37C-60CE-4310-91DA-FE55E87065D4}"/>
              </a:ext>
            </a:extLst>
          </p:cNvPr>
          <p:cNvSpPr txBox="1"/>
          <p:nvPr/>
        </p:nvSpPr>
        <p:spPr>
          <a:xfrm>
            <a:off x="648070" y="6479573"/>
            <a:ext cx="7973619" cy="369332"/>
          </a:xfrm>
          <a:prstGeom prst="rect">
            <a:avLst/>
          </a:prstGeom>
          <a:noFill/>
        </p:spPr>
        <p:txBody>
          <a:bodyPr wrap="square" rtlCol="0">
            <a:spAutoFit/>
          </a:bodyPr>
          <a:lstStyle/>
          <a:p>
            <a:r>
              <a:rPr lang="en-US" dirty="0">
                <a:solidFill>
                  <a:srgbClr val="FF0000"/>
                </a:solidFill>
              </a:rPr>
              <a:t>You don’t need to remember this result but you must be able to find it by yourself. </a:t>
            </a:r>
          </a:p>
        </p:txBody>
      </p:sp>
      <p:cxnSp>
        <p:nvCxnSpPr>
          <p:cNvPr id="31" name="Straight Arrow Connector 30">
            <a:extLst>
              <a:ext uri="{FF2B5EF4-FFF2-40B4-BE49-F238E27FC236}">
                <a16:creationId xmlns:a16="http://schemas.microsoft.com/office/drawing/2014/main" id="{F3B32010-FF42-401D-B754-C3F073C4D822}"/>
              </a:ext>
            </a:extLst>
          </p:cNvPr>
          <p:cNvCxnSpPr>
            <a:cxnSpLocks/>
          </p:cNvCxnSpPr>
          <p:nvPr/>
        </p:nvCxnSpPr>
        <p:spPr>
          <a:xfrm flipH="1">
            <a:off x="6002883" y="5830797"/>
            <a:ext cx="369317" cy="45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AFD35D2-E58F-4CB2-8A55-D8DC3C33E362}"/>
              </a:ext>
            </a:extLst>
          </p:cNvPr>
          <p:cNvSpPr txBox="1"/>
          <p:nvPr/>
        </p:nvSpPr>
        <p:spPr>
          <a:xfrm>
            <a:off x="6372200" y="5669089"/>
            <a:ext cx="2304256" cy="369332"/>
          </a:xfrm>
          <a:prstGeom prst="rect">
            <a:avLst/>
          </a:prstGeom>
          <a:noFill/>
        </p:spPr>
        <p:txBody>
          <a:bodyPr wrap="square" rtlCol="0">
            <a:spAutoFit/>
          </a:bodyPr>
          <a:lstStyle/>
          <a:p>
            <a:r>
              <a:rPr lang="en-US" dirty="0"/>
              <a:t>Amplitude of the SHM</a:t>
            </a:r>
          </a:p>
        </p:txBody>
      </p:sp>
      <p:sp>
        <p:nvSpPr>
          <p:cNvPr id="35" name="TextBox 34">
            <a:extLst>
              <a:ext uri="{FF2B5EF4-FFF2-40B4-BE49-F238E27FC236}">
                <a16:creationId xmlns:a16="http://schemas.microsoft.com/office/drawing/2014/main" id="{1986AD7B-1445-4088-9C39-06DF25FE073D}"/>
              </a:ext>
            </a:extLst>
          </p:cNvPr>
          <p:cNvSpPr txBox="1"/>
          <p:nvPr/>
        </p:nvSpPr>
        <p:spPr>
          <a:xfrm>
            <a:off x="243064" y="2616169"/>
            <a:ext cx="2858539" cy="369332"/>
          </a:xfrm>
          <a:prstGeom prst="rect">
            <a:avLst/>
          </a:prstGeom>
          <a:noFill/>
        </p:spPr>
        <p:txBody>
          <a:bodyPr wrap="none" rtlCol="0">
            <a:spAutoFit/>
          </a:bodyPr>
          <a:lstStyle/>
          <a:p>
            <a:r>
              <a:rPr lang="en-US" dirty="0"/>
              <a:t>Using the Newton 2</a:t>
            </a:r>
            <a:r>
              <a:rPr lang="en-US" baseline="30000" dirty="0"/>
              <a:t>nd</a:t>
            </a:r>
            <a:r>
              <a:rPr lang="en-US" dirty="0"/>
              <a:t>’s law: </a:t>
            </a:r>
          </a:p>
        </p:txBody>
      </p:sp>
      <p:sp>
        <p:nvSpPr>
          <p:cNvPr id="38" name="Title 1">
            <a:extLst>
              <a:ext uri="{FF2B5EF4-FFF2-40B4-BE49-F238E27FC236}">
                <a16:creationId xmlns:a16="http://schemas.microsoft.com/office/drawing/2014/main" id="{2FE227AD-ED1E-446E-B850-7843B3EAE28B}"/>
              </a:ext>
            </a:extLst>
          </p:cNvPr>
          <p:cNvSpPr>
            <a:spLocks noGrp="1"/>
          </p:cNvSpPr>
          <p:nvPr>
            <p:ph type="title"/>
          </p:nvPr>
        </p:nvSpPr>
        <p:spPr>
          <a:xfrm>
            <a:off x="539552" y="-77363"/>
            <a:ext cx="9165704" cy="1143000"/>
          </a:xfrm>
        </p:spPr>
        <p:txBody>
          <a:bodyPr/>
          <a:lstStyle/>
          <a:p>
            <a:r>
              <a:rPr lang="en-GB" sz="3600" dirty="0"/>
              <a:t>The simple pendulum (friction ignored)</a:t>
            </a:r>
            <a:endParaRPr lang="en-US" sz="3600" dirty="0"/>
          </a:p>
        </p:txBody>
      </p:sp>
    </p:spTree>
    <p:extLst>
      <p:ext uri="{BB962C8B-B14F-4D97-AF65-F5344CB8AC3E}">
        <p14:creationId xmlns:p14="http://schemas.microsoft.com/office/powerpoint/2010/main" val="354002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p:bldP spid="21" grpId="0"/>
      <p:bldP spid="22" grpId="0"/>
      <p:bldP spid="23" grpId="0"/>
      <p:bldP spid="24" grpId="0"/>
      <p:bldP spid="3" grpId="0"/>
      <p:bldP spid="26" grpId="0"/>
      <p:bldP spid="11" grpId="0" animBg="1"/>
      <p:bldP spid="27" grpId="0" animBg="1"/>
      <p:bldP spid="28" grpId="0"/>
      <p:bldP spid="29" grpId="0"/>
      <p:bldP spid="34" grpId="0"/>
      <p:bldP spid="3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58</a:t>
            </a:fld>
            <a:endParaRPr lang="en-US" altLang="zh-CN"/>
          </a:p>
        </p:txBody>
      </p:sp>
      <mc:AlternateContent xmlns:mc="http://schemas.openxmlformats.org/markup-compatibility/2006" xmlns:a14="http://schemas.microsoft.com/office/drawing/2010/main">
        <mc:Choice Requires="a14">
          <p:sp>
            <p:nvSpPr>
              <p:cNvPr id="7" name="Rectangle 6"/>
              <p:cNvSpPr/>
              <p:nvPr/>
            </p:nvSpPr>
            <p:spPr>
              <a:xfrm>
                <a:off x="1227250" y="743424"/>
                <a:ext cx="1135567" cy="6151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num>
                        <m:den>
                          <m:r>
                            <a:rPr lang="en-US" b="0" i="1" smtClean="0">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227250" y="743424"/>
                <a:ext cx="1135567" cy="615105"/>
              </a:xfrm>
              <a:prstGeom prst="rect">
                <a:avLst/>
              </a:prstGeom>
              <a:blipFill>
                <a:blip r:embed="rId2"/>
                <a:stretch>
                  <a:fillRect/>
                </a:stretch>
              </a:blipFill>
            </p:spPr>
            <p:txBody>
              <a:bodyPr/>
              <a:lstStyle/>
              <a:p>
                <a:r>
                  <a:rPr lang="en-US">
                    <a:noFill/>
                  </a:rPr>
                  <a:t> </a:t>
                </a:r>
              </a:p>
            </p:txBody>
          </p:sp>
        </mc:Fallback>
      </mc:AlternateContent>
      <p:sp>
        <p:nvSpPr>
          <p:cNvPr id="8" name="Right Arrow 7"/>
          <p:cNvSpPr/>
          <p:nvPr/>
        </p:nvSpPr>
        <p:spPr bwMode="auto">
          <a:xfrm>
            <a:off x="2611223" y="925480"/>
            <a:ext cx="450611"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13" name="TextBox 12"/>
              <p:cNvSpPr txBox="1"/>
              <p:nvPr/>
            </p:nvSpPr>
            <p:spPr>
              <a:xfrm>
                <a:off x="3550221" y="1736220"/>
                <a:ext cx="20410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𝑚</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e>
                          </m:d>
                        </m:e>
                      </m:fun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3550221" y="1736220"/>
                <a:ext cx="2041072" cy="276999"/>
              </a:xfrm>
              <a:prstGeom prst="rect">
                <a:avLst/>
              </a:prstGeom>
              <a:blipFill>
                <a:blip r:embed="rId3"/>
                <a:stretch>
                  <a:fillRect l="-1791" b="-35556"/>
                </a:stretch>
              </a:blipFill>
            </p:spPr>
            <p:txBody>
              <a:bodyPr/>
              <a:lstStyle/>
              <a:p>
                <a:r>
                  <a:rPr lang="en-US">
                    <a:noFill/>
                  </a:rPr>
                  <a:t> </a:t>
                </a:r>
              </a:p>
            </p:txBody>
          </p:sp>
        </mc:Fallback>
      </mc:AlternateContent>
      <p:sp>
        <p:nvSpPr>
          <p:cNvPr id="15" name="TextBox 14"/>
          <p:cNvSpPr txBox="1"/>
          <p:nvPr/>
        </p:nvSpPr>
        <p:spPr>
          <a:xfrm>
            <a:off x="2218340" y="332656"/>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3382137" y="818018"/>
                <a:ext cx="1464183"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𝜃</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r>
                        <a:rPr lang="en-US" b="0"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382137" y="818018"/>
                <a:ext cx="1464183" cy="555793"/>
              </a:xfrm>
              <a:prstGeom prst="rect">
                <a:avLst/>
              </a:prstGeom>
              <a:blipFill>
                <a:blip r:embed="rId4"/>
                <a:stretch>
                  <a:fillRect/>
                </a:stretch>
              </a:blipFill>
            </p:spPr>
            <p:txBody>
              <a:bodyPr/>
              <a:lstStyle/>
              <a:p>
                <a:r>
                  <a:rPr lang="en-US">
                    <a:noFill/>
                  </a:rPr>
                  <a:t> </a:t>
                </a:r>
              </a:p>
            </p:txBody>
          </p:sp>
        </mc:Fallback>
      </mc:AlternateContent>
      <p:sp>
        <p:nvSpPr>
          <p:cNvPr id="22" name="TextBox 21"/>
          <p:cNvSpPr txBox="1"/>
          <p:nvPr/>
        </p:nvSpPr>
        <p:spPr>
          <a:xfrm>
            <a:off x="1227250" y="1690054"/>
            <a:ext cx="4932816" cy="369332"/>
          </a:xfrm>
          <a:prstGeom prst="rect">
            <a:avLst/>
          </a:prstGeom>
          <a:noFill/>
        </p:spPr>
        <p:txBody>
          <a:bodyPr wrap="square" rtlCol="0">
            <a:spAutoFit/>
          </a:bodyPr>
          <a:lstStyle/>
          <a:p>
            <a:r>
              <a:rPr lang="en-US" dirty="0"/>
              <a:t>Which the solution is:</a:t>
            </a:r>
          </a:p>
        </p:txBody>
      </p:sp>
      <mc:AlternateContent xmlns:mc="http://schemas.openxmlformats.org/markup-compatibility/2006">
        <mc:Choice xmlns:a14="http://schemas.microsoft.com/office/drawing/2010/main" Requires="a14">
          <p:sp>
            <p:nvSpPr>
              <p:cNvPr id="23" name="TextBox 22"/>
              <p:cNvSpPr txBox="1"/>
              <p:nvPr/>
            </p:nvSpPr>
            <p:spPr>
              <a:xfrm>
                <a:off x="1126136" y="2276872"/>
                <a:ext cx="1485087" cy="656013"/>
              </a:xfrm>
              <a:prstGeom prst="rect">
                <a:avLst/>
              </a:prstGeom>
              <a:noFill/>
            </p:spPr>
            <p:txBody>
              <a:bodyPr wrap="none" rtlCol="0">
                <a:spAutoFit/>
              </a:bodyPr>
              <a:lstStyle/>
              <a:p>
                <a:r>
                  <a:rPr lang="en-US" dirty="0"/>
                  <a:t>With </a:t>
                </a:r>
                <a14:m>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num>
                          <m:den>
                            <m:r>
                              <a:rPr lang="en-US" b="0" i="1" smtClean="0">
                                <a:latin typeface="Cambria Math" panose="02040503050406030204" pitchFamily="18" charset="0"/>
                                <a:ea typeface="Cambria Math" panose="02040503050406030204" pitchFamily="18" charset="0"/>
                              </a:rPr>
                              <m:t>𝐿</m:t>
                            </m:r>
                          </m:den>
                        </m:f>
                      </m:e>
                    </m:rad>
                  </m:oMath>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126136" y="2276872"/>
                <a:ext cx="1485087" cy="656013"/>
              </a:xfrm>
              <a:prstGeom prst="rect">
                <a:avLst/>
              </a:prstGeom>
              <a:blipFill>
                <a:blip r:embed="rId5"/>
                <a:stretch>
                  <a:fillRect l="-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106574" y="2285031"/>
                <a:ext cx="1739746" cy="10045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𝜔</m:t>
                          </m:r>
                        </m:den>
                      </m:f>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ad>
                        <m:radPr>
                          <m:degHide m:val="on"/>
                          <m:ctrlPr>
                            <a:rPr lang="en-US" sz="1600" b="0" i="1" smtClean="0">
                              <a:latin typeface="Cambria Math" panose="02040503050406030204" pitchFamily="18" charset="0"/>
                              <a:ea typeface="Cambria Math" panose="02040503050406030204" pitchFamily="18" charset="0"/>
                            </a:rPr>
                          </m:ctrlPr>
                        </m:radPr>
                        <m:deg/>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𝐿</m:t>
                              </m:r>
                            </m:num>
                            <m:den>
                              <m:r>
                                <a:rPr lang="en-US" sz="1600" b="0" i="1" smtClean="0">
                                  <a:latin typeface="Cambria Math" panose="02040503050406030204" pitchFamily="18" charset="0"/>
                                  <a:ea typeface="Cambria Math" panose="02040503050406030204" pitchFamily="18" charset="0"/>
                                </a:rPr>
                                <m:t>𝑔</m:t>
                              </m:r>
                            </m:den>
                          </m:f>
                        </m:e>
                      </m:rad>
                    </m:oMath>
                  </m:oMathPara>
                </a14:m>
                <a:endParaRPr lang="en-US" sz="1600" dirty="0"/>
              </a:p>
              <a:p>
                <a:endParaRPr lang="en-US" sz="1600" dirty="0"/>
              </a:p>
            </p:txBody>
          </p:sp>
        </mc:Choice>
        <mc:Fallback>
          <p:sp>
            <p:nvSpPr>
              <p:cNvPr id="24" name="TextBox 23"/>
              <p:cNvSpPr txBox="1">
                <a:spLocks noRot="1" noChangeAspect="1" noMove="1" noResize="1" noEditPoints="1" noAdjustHandles="1" noChangeArrowheads="1" noChangeShapeType="1" noTextEdit="1"/>
              </p:cNvSpPr>
              <p:nvPr/>
            </p:nvSpPr>
            <p:spPr>
              <a:xfrm>
                <a:off x="3106574" y="2285031"/>
                <a:ext cx="1739746" cy="1004506"/>
              </a:xfrm>
              <a:prstGeom prst="rect">
                <a:avLst/>
              </a:prstGeom>
              <a:blipFill>
                <a:blip r:embed="rId6"/>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0272C647-7A55-4560-BB74-1B51FE940D75}"/>
              </a:ext>
            </a:extLst>
          </p:cNvPr>
          <p:cNvSpPr txBox="1"/>
          <p:nvPr/>
        </p:nvSpPr>
        <p:spPr>
          <a:xfrm>
            <a:off x="1126136" y="2931562"/>
            <a:ext cx="7272808" cy="646331"/>
          </a:xfrm>
          <a:prstGeom prst="rect">
            <a:avLst/>
          </a:prstGeom>
          <a:noFill/>
        </p:spPr>
        <p:txBody>
          <a:bodyPr wrap="square">
            <a:spAutoFit/>
          </a:bodyPr>
          <a:lstStyle/>
          <a:p>
            <a:pPr/>
            <a:r>
              <a:rPr lang="en-US" dirty="0"/>
              <a:t>It is strange to have an angular displacement proportional to the cosine of an angle, but there is no mistake, here !  </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0D8E7FD-EF68-4958-8A38-2BB4C8638259}"/>
                  </a:ext>
                </a:extLst>
              </p:cNvPr>
              <p:cNvSpPr txBox="1"/>
              <p:nvPr/>
            </p:nvSpPr>
            <p:spPr>
              <a:xfrm>
                <a:off x="5148064" y="2420394"/>
                <a:ext cx="4572000" cy="369332"/>
              </a:xfrm>
              <a:prstGeom prst="rect">
                <a:avLst/>
              </a:prstGeom>
              <a:noFill/>
            </p:spPr>
            <p:txBody>
              <a:bodyPr wrap="square">
                <a:spAutoFit/>
              </a:bodyPr>
              <a:lstStyle/>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𝑚</m:t>
                        </m:r>
                      </m:sub>
                    </m:sSub>
                  </m:oMath>
                </a14:m>
                <a:r>
                  <a:rPr lang="en-US" dirty="0"/>
                  <a:t> is the angular amplitude of the SHM. </a:t>
                </a:r>
              </a:p>
            </p:txBody>
          </p:sp>
        </mc:Choice>
        <mc:Fallback>
          <p:sp>
            <p:nvSpPr>
              <p:cNvPr id="27" name="TextBox 26">
                <a:extLst>
                  <a:ext uri="{FF2B5EF4-FFF2-40B4-BE49-F238E27FC236}">
                    <a16:creationId xmlns:a16="http://schemas.microsoft.com/office/drawing/2014/main" id="{B0D8E7FD-EF68-4958-8A38-2BB4C8638259}"/>
                  </a:ext>
                </a:extLst>
              </p:cNvPr>
              <p:cNvSpPr txBox="1">
                <a:spLocks noRot="1" noChangeAspect="1" noMove="1" noResize="1" noEditPoints="1" noAdjustHandles="1" noChangeArrowheads="1" noChangeShapeType="1" noTextEdit="1"/>
              </p:cNvSpPr>
              <p:nvPr/>
            </p:nvSpPr>
            <p:spPr>
              <a:xfrm>
                <a:off x="5148064" y="2420394"/>
                <a:ext cx="4572000" cy="369332"/>
              </a:xfrm>
              <a:prstGeom prst="rect">
                <a:avLst/>
              </a:prstGeom>
              <a:blipFill>
                <a:blip r:embed="rId7"/>
                <a:stretch>
                  <a:fillRect t="-8197" b="-24590"/>
                </a:stretch>
              </a:blipFill>
            </p:spPr>
            <p:txBody>
              <a:bodyPr/>
              <a:lstStyle/>
              <a:p>
                <a:r>
                  <a:rPr lang="en-US">
                    <a:noFill/>
                  </a:rPr>
                  <a:t> </a:t>
                </a:r>
              </a:p>
            </p:txBody>
          </p:sp>
        </mc:Fallback>
      </mc:AlternateContent>
      <p:sp>
        <p:nvSpPr>
          <p:cNvPr id="29" name="Isosceles Triangle 28">
            <a:extLst>
              <a:ext uri="{FF2B5EF4-FFF2-40B4-BE49-F238E27FC236}">
                <a16:creationId xmlns:a16="http://schemas.microsoft.com/office/drawing/2014/main" id="{997AA584-348C-45BE-8DD0-65BCC6A55330}"/>
              </a:ext>
            </a:extLst>
          </p:cNvPr>
          <p:cNvSpPr/>
          <p:nvPr/>
        </p:nvSpPr>
        <p:spPr>
          <a:xfrm>
            <a:off x="1126136" y="3789040"/>
            <a:ext cx="853576" cy="1010333"/>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F024FAC-5D15-4811-A247-021C4C607DC3}"/>
                  </a:ext>
                </a:extLst>
              </p:cNvPr>
              <p:cNvSpPr txBox="1"/>
              <p:nvPr/>
            </p:nvSpPr>
            <p:spPr>
              <a:xfrm>
                <a:off x="1429493" y="4156562"/>
                <a:ext cx="246862"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m:t>
                      </m:r>
                    </m:oMath>
                  </m:oMathPara>
                </a14:m>
                <a:endParaRPr lang="en-US" sz="3600" dirty="0">
                  <a:solidFill>
                    <a:srgbClr val="FF0000"/>
                  </a:solidFill>
                </a:endParaRPr>
              </a:p>
            </p:txBody>
          </p:sp>
        </mc:Choice>
        <mc:Fallback>
          <p:sp>
            <p:nvSpPr>
              <p:cNvPr id="30" name="TextBox 29">
                <a:extLst>
                  <a:ext uri="{FF2B5EF4-FFF2-40B4-BE49-F238E27FC236}">
                    <a16:creationId xmlns:a16="http://schemas.microsoft.com/office/drawing/2014/main" id="{FF024FAC-5D15-4811-A247-021C4C607DC3}"/>
                  </a:ext>
                </a:extLst>
              </p:cNvPr>
              <p:cNvSpPr txBox="1">
                <a:spLocks noRot="1" noChangeAspect="1" noMove="1" noResize="1" noEditPoints="1" noAdjustHandles="1" noChangeArrowheads="1" noChangeShapeType="1" noTextEdit="1"/>
              </p:cNvSpPr>
              <p:nvPr/>
            </p:nvSpPr>
            <p:spPr>
              <a:xfrm>
                <a:off x="1429493" y="4156562"/>
                <a:ext cx="246862" cy="553998"/>
              </a:xfrm>
              <a:prstGeom prst="rect">
                <a:avLst/>
              </a:prstGeom>
              <a:blipFill>
                <a:blip r:embed="rId8"/>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8DE13FBC-3DDE-4CB8-A0BA-C983497F1213}"/>
              </a:ext>
            </a:extLst>
          </p:cNvPr>
          <p:cNvSpPr txBox="1"/>
          <p:nvPr/>
        </p:nvSpPr>
        <p:spPr>
          <a:xfrm flipH="1">
            <a:off x="2103621" y="4053463"/>
            <a:ext cx="2448272" cy="369332"/>
          </a:xfrm>
          <a:prstGeom prst="rect">
            <a:avLst/>
          </a:prstGeom>
          <a:noFill/>
        </p:spPr>
        <p:txBody>
          <a:bodyPr wrap="square" rtlCol="0">
            <a:spAutoFit/>
          </a:bodyPr>
          <a:lstStyle/>
          <a:p>
            <a:r>
              <a:rPr lang="en-US" dirty="0"/>
              <a:t>Take care that, here:</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B2B833F2-165B-4F63-AB1F-621803FAF669}"/>
                  </a:ext>
                </a:extLst>
              </p:cNvPr>
              <p:cNvSpPr txBox="1"/>
              <p:nvPr/>
            </p:nvSpPr>
            <p:spPr>
              <a:xfrm>
                <a:off x="4170519" y="4003337"/>
                <a:ext cx="800476"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𝜔</m:t>
                      </m:r>
                    </m:oMath>
                  </m:oMathPara>
                </a14:m>
                <a:endParaRPr lang="en-US" dirty="0"/>
              </a:p>
            </p:txBody>
          </p:sp>
        </mc:Choice>
        <mc:Fallback>
          <p:sp>
            <p:nvSpPr>
              <p:cNvPr id="32" name="TextBox 31">
                <a:extLst>
                  <a:ext uri="{FF2B5EF4-FFF2-40B4-BE49-F238E27FC236}">
                    <a16:creationId xmlns:a16="http://schemas.microsoft.com/office/drawing/2014/main" id="{B2B833F2-165B-4F63-AB1F-621803FAF669}"/>
                  </a:ext>
                </a:extLst>
              </p:cNvPr>
              <p:cNvSpPr txBox="1">
                <a:spLocks noRot="1" noChangeAspect="1" noMove="1" noResize="1" noEditPoints="1" noAdjustHandles="1" noChangeArrowheads="1" noChangeShapeType="1" noTextEdit="1"/>
              </p:cNvSpPr>
              <p:nvPr/>
            </p:nvSpPr>
            <p:spPr>
              <a:xfrm>
                <a:off x="4170519" y="4003337"/>
                <a:ext cx="800476" cy="5259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87D5D6B-6458-4A90-9406-4B6984D3701B}"/>
                  </a:ext>
                </a:extLst>
              </p:cNvPr>
              <p:cNvSpPr txBox="1"/>
              <p:nvPr/>
            </p:nvSpPr>
            <p:spPr>
              <a:xfrm>
                <a:off x="2073972" y="4456696"/>
                <a:ext cx="6826902" cy="923330"/>
              </a:xfrm>
              <a:prstGeom prst="rect">
                <a:avLst/>
              </a:prstGeom>
              <a:noFill/>
            </p:spPr>
            <p:txBody>
              <a:bodyPr wrap="square" rtlCol="0">
                <a:spAutoFit/>
              </a:bodyPr>
              <a:lstStyle/>
              <a:p>
                <a:r>
                  <a:rPr lang="en-US" dirty="0"/>
                  <a:t>Usually the symbol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is used to describe the change rate of the angular displacement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but here there are two kinds of angles and two kinds angular velocities !  </a:t>
                </a:r>
              </a:p>
            </p:txBody>
          </p:sp>
        </mc:Choice>
        <mc:Fallback>
          <p:sp>
            <p:nvSpPr>
              <p:cNvPr id="33" name="TextBox 32">
                <a:extLst>
                  <a:ext uri="{FF2B5EF4-FFF2-40B4-BE49-F238E27FC236}">
                    <a16:creationId xmlns:a16="http://schemas.microsoft.com/office/drawing/2014/main" id="{387D5D6B-6458-4A90-9406-4B6984D3701B}"/>
                  </a:ext>
                </a:extLst>
              </p:cNvPr>
              <p:cNvSpPr txBox="1">
                <a:spLocks noRot="1" noChangeAspect="1" noMove="1" noResize="1" noEditPoints="1" noAdjustHandles="1" noChangeArrowheads="1" noChangeShapeType="1" noTextEdit="1"/>
              </p:cNvSpPr>
              <p:nvPr/>
            </p:nvSpPr>
            <p:spPr>
              <a:xfrm>
                <a:off x="2073972" y="4456696"/>
                <a:ext cx="6826902" cy="923330"/>
              </a:xfrm>
              <a:prstGeom prst="rect">
                <a:avLst/>
              </a:prstGeom>
              <a:blipFill>
                <a:blip r:embed="rId10"/>
                <a:stretch>
                  <a:fillRect l="-714" t="-3289"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1A0A6C02-F08B-46B1-AA9C-0B55835695B1}"/>
                  </a:ext>
                </a:extLst>
              </p:cNvPr>
              <p:cNvSpPr txBox="1"/>
              <p:nvPr/>
            </p:nvSpPr>
            <p:spPr>
              <a:xfrm>
                <a:off x="-212284" y="5322887"/>
                <a:ext cx="486124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oMath>
                  </m:oMathPara>
                </a14:m>
                <a:endParaRPr lang="en-US" dirty="0"/>
              </a:p>
            </p:txBody>
          </p:sp>
        </mc:Choice>
        <mc:Fallback>
          <p:sp>
            <p:nvSpPr>
              <p:cNvPr id="35" name="TextBox 34">
                <a:extLst>
                  <a:ext uri="{FF2B5EF4-FFF2-40B4-BE49-F238E27FC236}">
                    <a16:creationId xmlns:a16="http://schemas.microsoft.com/office/drawing/2014/main" id="{1A0A6C02-F08B-46B1-AA9C-0B55835695B1}"/>
                  </a:ext>
                </a:extLst>
              </p:cNvPr>
              <p:cNvSpPr txBox="1">
                <a:spLocks noRot="1" noChangeAspect="1" noMove="1" noResize="1" noEditPoints="1" noAdjustHandles="1" noChangeArrowheads="1" noChangeShapeType="1" noTextEdit="1"/>
              </p:cNvSpPr>
              <p:nvPr/>
            </p:nvSpPr>
            <p:spPr>
              <a:xfrm>
                <a:off x="-212284" y="5322887"/>
                <a:ext cx="4861248" cy="618246"/>
              </a:xfrm>
              <a:prstGeom prst="rect">
                <a:avLst/>
              </a:prstGeom>
              <a:blipFill>
                <a:blip r:embed="rId11"/>
                <a:stretch>
                  <a:fillRect/>
                </a:stretch>
              </a:blipFill>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7F1D952C-7199-47BE-BCDB-FF1E39E99F65}"/>
              </a:ext>
            </a:extLst>
          </p:cNvPr>
          <p:cNvSpPr/>
          <p:nvPr/>
        </p:nvSpPr>
        <p:spPr>
          <a:xfrm>
            <a:off x="2611223" y="5445224"/>
            <a:ext cx="304593" cy="25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17CD9AC-95E2-4598-BDD6-B9194A6AEC21}"/>
              </a:ext>
            </a:extLst>
          </p:cNvPr>
          <p:cNvSpPr txBox="1"/>
          <p:nvPr/>
        </p:nvSpPr>
        <p:spPr>
          <a:xfrm flipH="1">
            <a:off x="2926437" y="5367543"/>
            <a:ext cx="4660067" cy="369332"/>
          </a:xfrm>
          <a:prstGeom prst="rect">
            <a:avLst/>
          </a:prstGeom>
          <a:noFill/>
        </p:spPr>
        <p:txBody>
          <a:bodyPr wrap="square" rtlCol="0">
            <a:spAutoFit/>
          </a:bodyPr>
          <a:lstStyle/>
          <a:p>
            <a:r>
              <a:rPr lang="en-US" dirty="0"/>
              <a:t>Angular velocity of the pendulum </a:t>
            </a: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91CD799-DADC-4AFB-89E1-D0D8E87DBE8E}"/>
                  </a:ext>
                </a:extLst>
              </p:cNvPr>
              <p:cNvSpPr txBox="1"/>
              <p:nvPr/>
            </p:nvSpPr>
            <p:spPr>
              <a:xfrm>
                <a:off x="2127409" y="6035025"/>
                <a:ext cx="22948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oMath>
                  </m:oMathPara>
                </a14:m>
                <a:endParaRPr lang="en-US" dirty="0"/>
              </a:p>
            </p:txBody>
          </p:sp>
        </mc:Choice>
        <mc:Fallback>
          <p:sp>
            <p:nvSpPr>
              <p:cNvPr id="39" name="TextBox 38">
                <a:extLst>
                  <a:ext uri="{FF2B5EF4-FFF2-40B4-BE49-F238E27FC236}">
                    <a16:creationId xmlns:a16="http://schemas.microsoft.com/office/drawing/2014/main" id="{D91CD799-DADC-4AFB-89E1-D0D8E87DBE8E}"/>
                  </a:ext>
                </a:extLst>
              </p:cNvPr>
              <p:cNvSpPr txBox="1">
                <a:spLocks noRot="1" noChangeAspect="1" noMove="1" noResize="1" noEditPoints="1" noAdjustHandles="1" noChangeArrowheads="1" noChangeShapeType="1" noTextEdit="1"/>
              </p:cNvSpPr>
              <p:nvPr/>
            </p:nvSpPr>
            <p:spPr>
              <a:xfrm>
                <a:off x="2127409" y="6035025"/>
                <a:ext cx="229485" cy="276999"/>
              </a:xfrm>
              <a:prstGeom prst="rect">
                <a:avLst/>
              </a:prstGeom>
              <a:blipFill>
                <a:blip r:embed="rId12"/>
                <a:stretch>
                  <a:fillRect l="-13158" r="-13158" b="-2222"/>
                </a:stretch>
              </a:blipFill>
            </p:spPr>
            <p:txBody>
              <a:bodyPr/>
              <a:lstStyle/>
              <a:p>
                <a:r>
                  <a:rPr lang="en-US">
                    <a:noFill/>
                  </a:rPr>
                  <a:t> </a:t>
                </a:r>
              </a:p>
            </p:txBody>
          </p:sp>
        </mc:Fallback>
      </mc:AlternateContent>
      <p:sp>
        <p:nvSpPr>
          <p:cNvPr id="40" name="Arrow: Right 39">
            <a:extLst>
              <a:ext uri="{FF2B5EF4-FFF2-40B4-BE49-F238E27FC236}">
                <a16:creationId xmlns:a16="http://schemas.microsoft.com/office/drawing/2014/main" id="{1984A6CB-5C20-4D23-9650-E5A4FA08A8F8}"/>
              </a:ext>
            </a:extLst>
          </p:cNvPr>
          <p:cNvSpPr/>
          <p:nvPr/>
        </p:nvSpPr>
        <p:spPr>
          <a:xfrm>
            <a:off x="2621844" y="6054412"/>
            <a:ext cx="304593" cy="25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5B5C94A-FA00-4C84-B285-22982815BF47}"/>
              </a:ext>
            </a:extLst>
          </p:cNvPr>
          <p:cNvSpPr txBox="1"/>
          <p:nvPr/>
        </p:nvSpPr>
        <p:spPr>
          <a:xfrm flipH="1">
            <a:off x="2926437" y="5941133"/>
            <a:ext cx="4660067" cy="646331"/>
          </a:xfrm>
          <a:prstGeom prst="rect">
            <a:avLst/>
          </a:prstGeom>
          <a:noFill/>
        </p:spPr>
        <p:txBody>
          <a:bodyPr wrap="square" rtlCol="0">
            <a:spAutoFit/>
          </a:bodyPr>
          <a:lstStyle/>
          <a:p>
            <a:r>
              <a:rPr lang="en-US" dirty="0"/>
              <a:t>Angular frequency of the SHM, i.e. the angular velocity on the circle of reference of the SHM</a:t>
            </a:r>
          </a:p>
        </p:txBody>
      </p:sp>
      <p:sp>
        <p:nvSpPr>
          <p:cNvPr id="44" name="Title 1">
            <a:extLst>
              <a:ext uri="{FF2B5EF4-FFF2-40B4-BE49-F238E27FC236}">
                <a16:creationId xmlns:a16="http://schemas.microsoft.com/office/drawing/2014/main" id="{27DC6792-8044-4772-A39A-57B508F39CFC}"/>
              </a:ext>
            </a:extLst>
          </p:cNvPr>
          <p:cNvSpPr>
            <a:spLocks noGrp="1"/>
          </p:cNvSpPr>
          <p:nvPr>
            <p:ph type="title"/>
          </p:nvPr>
        </p:nvSpPr>
        <p:spPr>
          <a:xfrm>
            <a:off x="539552" y="-77363"/>
            <a:ext cx="9165704" cy="1143000"/>
          </a:xfrm>
        </p:spPr>
        <p:txBody>
          <a:bodyPr/>
          <a:lstStyle/>
          <a:p>
            <a:r>
              <a:rPr lang="en-GB" sz="3600" dirty="0"/>
              <a:t>The simple pendulum (friction ignored)</a:t>
            </a:r>
            <a:endParaRPr lang="en-US" sz="3600" dirty="0"/>
          </a:p>
        </p:txBody>
      </p:sp>
    </p:spTree>
    <p:extLst>
      <p:ext uri="{BB962C8B-B14F-4D97-AF65-F5344CB8AC3E}">
        <p14:creationId xmlns:p14="http://schemas.microsoft.com/office/powerpoint/2010/main" val="147198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2" grpId="0"/>
      <p:bldP spid="23" grpId="0"/>
      <p:bldP spid="24" grpId="0"/>
      <p:bldP spid="26" grpId="0"/>
      <p:bldP spid="27" grpId="0"/>
      <p:bldP spid="29" grpId="0" animBg="1"/>
      <p:bldP spid="30" grpId="0"/>
      <p:bldP spid="31" grpId="0"/>
      <p:bldP spid="32" grpId="0"/>
      <p:bldP spid="33" grpId="0"/>
      <p:bldP spid="35" grpId="0"/>
      <p:bldP spid="36" grpId="0" animBg="1"/>
      <p:bldP spid="37" grpId="0"/>
      <p:bldP spid="39" grpId="0"/>
      <p:bldP spid="40" grpId="0" animBg="1"/>
      <p:bldP spid="4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59</a:t>
            </a:fld>
            <a:endParaRPr lang="en-US" altLang="zh-CN"/>
          </a:p>
        </p:txBody>
      </p:sp>
      <p:sp>
        <p:nvSpPr>
          <p:cNvPr id="15" name="TextBox 14"/>
          <p:cNvSpPr txBox="1"/>
          <p:nvPr/>
        </p:nvSpPr>
        <p:spPr>
          <a:xfrm>
            <a:off x="2218340" y="332656"/>
            <a:ext cx="65" cy="276999"/>
          </a:xfrm>
          <a:prstGeom prst="rect">
            <a:avLst/>
          </a:prstGeom>
          <a:noFill/>
        </p:spPr>
        <p:txBody>
          <a:bodyPr wrap="none" lIns="0" tIns="0" rIns="0" bIns="0" rtlCol="0">
            <a:spAutoFit/>
          </a:bodyPr>
          <a:lstStyle/>
          <a:p>
            <a:endParaRPr lang="en-US" dirty="0"/>
          </a:p>
        </p:txBody>
      </p:sp>
      <p:sp>
        <p:nvSpPr>
          <p:cNvPr id="29" name="Isosceles Triangle 28">
            <a:extLst>
              <a:ext uri="{FF2B5EF4-FFF2-40B4-BE49-F238E27FC236}">
                <a16:creationId xmlns:a16="http://schemas.microsoft.com/office/drawing/2014/main" id="{997AA584-348C-45BE-8DD0-65BCC6A55330}"/>
              </a:ext>
            </a:extLst>
          </p:cNvPr>
          <p:cNvSpPr/>
          <p:nvPr/>
        </p:nvSpPr>
        <p:spPr>
          <a:xfrm>
            <a:off x="1126136" y="548680"/>
            <a:ext cx="853576" cy="1010333"/>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F024FAC-5D15-4811-A247-021C4C607DC3}"/>
                  </a:ext>
                </a:extLst>
              </p:cNvPr>
              <p:cNvSpPr txBox="1"/>
              <p:nvPr/>
            </p:nvSpPr>
            <p:spPr>
              <a:xfrm>
                <a:off x="1429493" y="916202"/>
                <a:ext cx="24686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m:t>
                      </m:r>
                    </m:oMath>
                  </m:oMathPara>
                </a14:m>
                <a:endParaRPr lang="en-US" sz="3600" dirty="0">
                  <a:solidFill>
                    <a:srgbClr val="FF0000"/>
                  </a:solidFill>
                </a:endParaRPr>
              </a:p>
            </p:txBody>
          </p:sp>
        </mc:Choice>
        <mc:Fallback>
          <p:sp>
            <p:nvSpPr>
              <p:cNvPr id="30" name="TextBox 29">
                <a:extLst>
                  <a:ext uri="{FF2B5EF4-FFF2-40B4-BE49-F238E27FC236}">
                    <a16:creationId xmlns:a16="http://schemas.microsoft.com/office/drawing/2014/main" id="{FF024FAC-5D15-4811-A247-021C4C607DC3}"/>
                  </a:ext>
                </a:extLst>
              </p:cNvPr>
              <p:cNvSpPr txBox="1">
                <a:spLocks noRot="1" noChangeAspect="1" noMove="1" noResize="1" noEditPoints="1" noAdjustHandles="1" noChangeArrowheads="1" noChangeShapeType="1" noTextEdit="1"/>
              </p:cNvSpPr>
              <p:nvPr/>
            </p:nvSpPr>
            <p:spPr>
              <a:xfrm>
                <a:off x="1429493" y="916202"/>
                <a:ext cx="246862" cy="553998"/>
              </a:xfrm>
              <a:prstGeom prst="rect">
                <a:avLst/>
              </a:prstGeom>
              <a:blipFill>
                <a:blip r:embed="rId2"/>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8DE13FBC-3DDE-4CB8-A0BA-C983497F1213}"/>
              </a:ext>
            </a:extLst>
          </p:cNvPr>
          <p:cNvSpPr txBox="1"/>
          <p:nvPr/>
        </p:nvSpPr>
        <p:spPr>
          <a:xfrm flipH="1">
            <a:off x="2103621" y="813103"/>
            <a:ext cx="2448272" cy="369332"/>
          </a:xfrm>
          <a:prstGeom prst="rect">
            <a:avLst/>
          </a:prstGeom>
          <a:noFill/>
        </p:spPr>
        <p:txBody>
          <a:bodyPr wrap="square" rtlCol="0">
            <a:spAutoFit/>
          </a:bodyPr>
          <a:lstStyle/>
          <a:p>
            <a:r>
              <a:rPr lang="en-US" dirty="0"/>
              <a:t>Take care that, here:</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B2B833F2-165B-4F63-AB1F-621803FAF669}"/>
                  </a:ext>
                </a:extLst>
              </p:cNvPr>
              <p:cNvSpPr txBox="1"/>
              <p:nvPr/>
            </p:nvSpPr>
            <p:spPr>
              <a:xfrm>
                <a:off x="4170519" y="762977"/>
                <a:ext cx="800476"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𝜔</m:t>
                      </m:r>
                    </m:oMath>
                  </m:oMathPara>
                </a14:m>
                <a:endParaRPr lang="en-US" dirty="0"/>
              </a:p>
            </p:txBody>
          </p:sp>
        </mc:Choice>
        <mc:Fallback>
          <p:sp>
            <p:nvSpPr>
              <p:cNvPr id="32" name="TextBox 31">
                <a:extLst>
                  <a:ext uri="{FF2B5EF4-FFF2-40B4-BE49-F238E27FC236}">
                    <a16:creationId xmlns:a16="http://schemas.microsoft.com/office/drawing/2014/main" id="{B2B833F2-165B-4F63-AB1F-621803FAF669}"/>
                  </a:ext>
                </a:extLst>
              </p:cNvPr>
              <p:cNvSpPr txBox="1">
                <a:spLocks noRot="1" noChangeAspect="1" noMove="1" noResize="1" noEditPoints="1" noAdjustHandles="1" noChangeArrowheads="1" noChangeShapeType="1" noTextEdit="1"/>
              </p:cNvSpPr>
              <p:nvPr/>
            </p:nvSpPr>
            <p:spPr>
              <a:xfrm>
                <a:off x="4170519" y="762977"/>
                <a:ext cx="800476" cy="5259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87D5D6B-6458-4A90-9406-4B6984D3701B}"/>
                  </a:ext>
                </a:extLst>
              </p:cNvPr>
              <p:cNvSpPr txBox="1"/>
              <p:nvPr/>
            </p:nvSpPr>
            <p:spPr>
              <a:xfrm>
                <a:off x="2103621" y="1171878"/>
                <a:ext cx="6826902" cy="923330"/>
              </a:xfrm>
              <a:prstGeom prst="rect">
                <a:avLst/>
              </a:prstGeom>
              <a:noFill/>
            </p:spPr>
            <p:txBody>
              <a:bodyPr wrap="square" rtlCol="0">
                <a:spAutoFit/>
              </a:bodyPr>
              <a:lstStyle/>
              <a:p>
                <a:r>
                  <a:rPr lang="en-US" dirty="0"/>
                  <a:t>Usually the symbol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is used to describe the change rate of the angular displacement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but here there are two kinds of angles and two kinds angular velocities !  </a:t>
                </a:r>
              </a:p>
            </p:txBody>
          </p:sp>
        </mc:Choice>
        <mc:Fallback>
          <p:sp>
            <p:nvSpPr>
              <p:cNvPr id="33" name="TextBox 32">
                <a:extLst>
                  <a:ext uri="{FF2B5EF4-FFF2-40B4-BE49-F238E27FC236}">
                    <a16:creationId xmlns:a16="http://schemas.microsoft.com/office/drawing/2014/main" id="{387D5D6B-6458-4A90-9406-4B6984D3701B}"/>
                  </a:ext>
                </a:extLst>
              </p:cNvPr>
              <p:cNvSpPr txBox="1">
                <a:spLocks noRot="1" noChangeAspect="1" noMove="1" noResize="1" noEditPoints="1" noAdjustHandles="1" noChangeArrowheads="1" noChangeShapeType="1" noTextEdit="1"/>
              </p:cNvSpPr>
              <p:nvPr/>
            </p:nvSpPr>
            <p:spPr>
              <a:xfrm>
                <a:off x="2103621" y="1171878"/>
                <a:ext cx="6826902" cy="923330"/>
              </a:xfrm>
              <a:prstGeom prst="rect">
                <a:avLst/>
              </a:prstGeom>
              <a:blipFill>
                <a:blip r:embed="rId4"/>
                <a:stretch>
                  <a:fillRect l="-714" t="-3289"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1A0A6C02-F08B-46B1-AA9C-0B55835695B1}"/>
                  </a:ext>
                </a:extLst>
              </p:cNvPr>
              <p:cNvSpPr txBox="1"/>
              <p:nvPr/>
            </p:nvSpPr>
            <p:spPr>
              <a:xfrm>
                <a:off x="-98708" y="2034583"/>
                <a:ext cx="486124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oMath>
                  </m:oMathPara>
                </a14:m>
                <a:endParaRPr lang="en-US" dirty="0"/>
              </a:p>
            </p:txBody>
          </p:sp>
        </mc:Choice>
        <mc:Fallback>
          <p:sp>
            <p:nvSpPr>
              <p:cNvPr id="35" name="TextBox 34">
                <a:extLst>
                  <a:ext uri="{FF2B5EF4-FFF2-40B4-BE49-F238E27FC236}">
                    <a16:creationId xmlns:a16="http://schemas.microsoft.com/office/drawing/2014/main" id="{1A0A6C02-F08B-46B1-AA9C-0B55835695B1}"/>
                  </a:ext>
                </a:extLst>
              </p:cNvPr>
              <p:cNvSpPr txBox="1">
                <a:spLocks noRot="1" noChangeAspect="1" noMove="1" noResize="1" noEditPoints="1" noAdjustHandles="1" noChangeArrowheads="1" noChangeShapeType="1" noTextEdit="1"/>
              </p:cNvSpPr>
              <p:nvPr/>
            </p:nvSpPr>
            <p:spPr>
              <a:xfrm>
                <a:off x="-98708" y="2034583"/>
                <a:ext cx="4861248" cy="618246"/>
              </a:xfrm>
              <a:prstGeom prst="rect">
                <a:avLst/>
              </a:prstGeom>
              <a:blipFill>
                <a:blip r:embed="rId5"/>
                <a:stretch>
                  <a:fillRect/>
                </a:stretch>
              </a:blipFill>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7F1D952C-7199-47BE-BCDB-FF1E39E99F65}"/>
              </a:ext>
            </a:extLst>
          </p:cNvPr>
          <p:cNvSpPr/>
          <p:nvPr/>
        </p:nvSpPr>
        <p:spPr>
          <a:xfrm>
            <a:off x="2611223" y="2204864"/>
            <a:ext cx="304593" cy="25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17CD9AC-95E2-4598-BDD6-B9194A6AEC21}"/>
              </a:ext>
            </a:extLst>
          </p:cNvPr>
          <p:cNvSpPr txBox="1"/>
          <p:nvPr/>
        </p:nvSpPr>
        <p:spPr>
          <a:xfrm flipH="1">
            <a:off x="2926437" y="2127183"/>
            <a:ext cx="4660067" cy="369332"/>
          </a:xfrm>
          <a:prstGeom prst="rect">
            <a:avLst/>
          </a:prstGeom>
          <a:noFill/>
        </p:spPr>
        <p:txBody>
          <a:bodyPr wrap="square" rtlCol="0">
            <a:spAutoFit/>
          </a:bodyPr>
          <a:lstStyle/>
          <a:p>
            <a:r>
              <a:rPr lang="en-US" dirty="0"/>
              <a:t>Angular velocity of the pendulum </a:t>
            </a: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91CD799-DADC-4AFB-89E1-D0D8E87DBE8E}"/>
                  </a:ext>
                </a:extLst>
              </p:cNvPr>
              <p:cNvSpPr txBox="1"/>
              <p:nvPr/>
            </p:nvSpPr>
            <p:spPr>
              <a:xfrm>
                <a:off x="2127409" y="2794665"/>
                <a:ext cx="2294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oMath>
                  </m:oMathPara>
                </a14:m>
                <a:endParaRPr lang="en-US" dirty="0"/>
              </a:p>
            </p:txBody>
          </p:sp>
        </mc:Choice>
        <mc:Fallback>
          <p:sp>
            <p:nvSpPr>
              <p:cNvPr id="39" name="TextBox 38">
                <a:extLst>
                  <a:ext uri="{FF2B5EF4-FFF2-40B4-BE49-F238E27FC236}">
                    <a16:creationId xmlns:a16="http://schemas.microsoft.com/office/drawing/2014/main" id="{D91CD799-DADC-4AFB-89E1-D0D8E87DBE8E}"/>
                  </a:ext>
                </a:extLst>
              </p:cNvPr>
              <p:cNvSpPr txBox="1">
                <a:spLocks noRot="1" noChangeAspect="1" noMove="1" noResize="1" noEditPoints="1" noAdjustHandles="1" noChangeArrowheads="1" noChangeShapeType="1" noTextEdit="1"/>
              </p:cNvSpPr>
              <p:nvPr/>
            </p:nvSpPr>
            <p:spPr>
              <a:xfrm>
                <a:off x="2127409" y="2794665"/>
                <a:ext cx="229485" cy="276999"/>
              </a:xfrm>
              <a:prstGeom prst="rect">
                <a:avLst/>
              </a:prstGeom>
              <a:blipFill>
                <a:blip r:embed="rId6"/>
                <a:stretch>
                  <a:fillRect l="-13158" r="-13158"/>
                </a:stretch>
              </a:blipFill>
            </p:spPr>
            <p:txBody>
              <a:bodyPr/>
              <a:lstStyle/>
              <a:p>
                <a:r>
                  <a:rPr lang="en-US">
                    <a:noFill/>
                  </a:rPr>
                  <a:t> </a:t>
                </a:r>
              </a:p>
            </p:txBody>
          </p:sp>
        </mc:Fallback>
      </mc:AlternateContent>
      <p:sp>
        <p:nvSpPr>
          <p:cNvPr id="40" name="Arrow: Right 39">
            <a:extLst>
              <a:ext uri="{FF2B5EF4-FFF2-40B4-BE49-F238E27FC236}">
                <a16:creationId xmlns:a16="http://schemas.microsoft.com/office/drawing/2014/main" id="{1984A6CB-5C20-4D23-9650-E5A4FA08A8F8}"/>
              </a:ext>
            </a:extLst>
          </p:cNvPr>
          <p:cNvSpPr/>
          <p:nvPr/>
        </p:nvSpPr>
        <p:spPr>
          <a:xfrm>
            <a:off x="2621844" y="2814052"/>
            <a:ext cx="304593" cy="25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5B5C94A-FA00-4C84-B285-22982815BF47}"/>
              </a:ext>
            </a:extLst>
          </p:cNvPr>
          <p:cNvSpPr txBox="1"/>
          <p:nvPr/>
        </p:nvSpPr>
        <p:spPr>
          <a:xfrm flipH="1">
            <a:off x="2926437" y="2700773"/>
            <a:ext cx="4660067" cy="646331"/>
          </a:xfrm>
          <a:prstGeom prst="rect">
            <a:avLst/>
          </a:prstGeom>
          <a:noFill/>
        </p:spPr>
        <p:txBody>
          <a:bodyPr wrap="square" rtlCol="0">
            <a:spAutoFit/>
          </a:bodyPr>
          <a:lstStyle/>
          <a:p>
            <a:r>
              <a:rPr lang="en-US" dirty="0"/>
              <a:t>Angular frequency of the SHM, i.e. the angular velocity on the circle of reference of the SHM</a:t>
            </a:r>
          </a:p>
        </p:txBody>
      </p:sp>
      <p:sp>
        <p:nvSpPr>
          <p:cNvPr id="44" name="Title 1">
            <a:extLst>
              <a:ext uri="{FF2B5EF4-FFF2-40B4-BE49-F238E27FC236}">
                <a16:creationId xmlns:a16="http://schemas.microsoft.com/office/drawing/2014/main" id="{27DC6792-8044-4772-A39A-57B508F39CFC}"/>
              </a:ext>
            </a:extLst>
          </p:cNvPr>
          <p:cNvSpPr>
            <a:spLocks noGrp="1"/>
          </p:cNvSpPr>
          <p:nvPr>
            <p:ph type="title"/>
          </p:nvPr>
        </p:nvSpPr>
        <p:spPr>
          <a:xfrm>
            <a:off x="539552" y="-77363"/>
            <a:ext cx="9165704" cy="1143000"/>
          </a:xfrm>
        </p:spPr>
        <p:txBody>
          <a:bodyPr/>
          <a:lstStyle/>
          <a:p>
            <a:r>
              <a:rPr lang="en-GB" sz="3600" dirty="0"/>
              <a:t>The simple pendulum (friction ignored)</a:t>
            </a:r>
            <a:endParaRPr lang="en-US" sz="3600" dirty="0"/>
          </a:p>
        </p:txBody>
      </p:sp>
      <p:sp>
        <p:nvSpPr>
          <p:cNvPr id="25" name="Rectangle 24">
            <a:extLst>
              <a:ext uri="{FF2B5EF4-FFF2-40B4-BE49-F238E27FC236}">
                <a16:creationId xmlns:a16="http://schemas.microsoft.com/office/drawing/2014/main" id="{E5A5F75B-94B8-4702-A524-411D56CAE149}"/>
              </a:ext>
            </a:extLst>
          </p:cNvPr>
          <p:cNvSpPr/>
          <p:nvPr/>
        </p:nvSpPr>
        <p:spPr bwMode="auto">
          <a:xfrm>
            <a:off x="697377" y="3227574"/>
            <a:ext cx="930514" cy="14201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8" name="Straight Connector 27">
            <a:extLst>
              <a:ext uri="{FF2B5EF4-FFF2-40B4-BE49-F238E27FC236}">
                <a16:creationId xmlns:a16="http://schemas.microsoft.com/office/drawing/2014/main" id="{7C784BF8-6372-456E-8585-BE15485E9A1C}"/>
              </a:ext>
            </a:extLst>
          </p:cNvPr>
          <p:cNvCxnSpPr>
            <a:cxnSpLocks/>
          </p:cNvCxnSpPr>
          <p:nvPr/>
        </p:nvCxnSpPr>
        <p:spPr bwMode="auto">
          <a:xfrm>
            <a:off x="1173308" y="3357364"/>
            <a:ext cx="1663519" cy="13067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011707E7-F211-446C-B544-ED35BE433DF9}"/>
              </a:ext>
            </a:extLst>
          </p:cNvPr>
          <p:cNvCxnSpPr>
            <a:cxnSpLocks/>
          </p:cNvCxnSpPr>
          <p:nvPr/>
        </p:nvCxnSpPr>
        <p:spPr bwMode="auto">
          <a:xfrm>
            <a:off x="1162634" y="3012153"/>
            <a:ext cx="0" cy="215105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a:extLst>
              <a:ext uri="{FF2B5EF4-FFF2-40B4-BE49-F238E27FC236}">
                <a16:creationId xmlns:a16="http://schemas.microsoft.com/office/drawing/2014/main" id="{BBCDA219-0C32-456D-8F2B-2E76210765EA}"/>
              </a:ext>
            </a:extLst>
          </p:cNvPr>
          <p:cNvSpPr/>
          <p:nvPr/>
        </p:nvSpPr>
        <p:spPr bwMode="auto">
          <a:xfrm>
            <a:off x="910606" y="5137177"/>
            <a:ext cx="504056" cy="36004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9" name="TextBox 48">
            <a:extLst>
              <a:ext uri="{FF2B5EF4-FFF2-40B4-BE49-F238E27FC236}">
                <a16:creationId xmlns:a16="http://schemas.microsoft.com/office/drawing/2014/main" id="{2ABDC28D-D399-43DA-A202-8BBCF81C9245}"/>
              </a:ext>
            </a:extLst>
          </p:cNvPr>
          <p:cNvSpPr txBox="1"/>
          <p:nvPr/>
        </p:nvSpPr>
        <p:spPr>
          <a:xfrm>
            <a:off x="659723" y="5549964"/>
            <a:ext cx="2664296" cy="646331"/>
          </a:xfrm>
          <a:prstGeom prst="rect">
            <a:avLst/>
          </a:prstGeom>
          <a:noFill/>
        </p:spPr>
        <p:txBody>
          <a:bodyPr wrap="square" rtlCol="0">
            <a:spAutoFit/>
          </a:bodyPr>
          <a:lstStyle/>
          <a:p>
            <a:r>
              <a:rPr lang="en-US" dirty="0"/>
              <a:t>Equilibrium</a:t>
            </a:r>
          </a:p>
          <a:p>
            <a:r>
              <a:rPr lang="en-US" dirty="0"/>
              <a:t>position</a:t>
            </a:r>
          </a:p>
        </p:txBody>
      </p:sp>
      <p:sp>
        <p:nvSpPr>
          <p:cNvPr id="50" name="Freeform 16">
            <a:extLst>
              <a:ext uri="{FF2B5EF4-FFF2-40B4-BE49-F238E27FC236}">
                <a16:creationId xmlns:a16="http://schemas.microsoft.com/office/drawing/2014/main" id="{8127F1B4-299D-4300-92B7-881973F0B94E}"/>
              </a:ext>
            </a:extLst>
          </p:cNvPr>
          <p:cNvSpPr/>
          <p:nvPr/>
        </p:nvSpPr>
        <p:spPr bwMode="auto">
          <a:xfrm>
            <a:off x="1173309" y="3823715"/>
            <a:ext cx="609868" cy="142010"/>
          </a:xfrm>
          <a:custGeom>
            <a:avLst/>
            <a:gdLst>
              <a:gd name="connsiteX0" fmla="*/ 0 w 748145"/>
              <a:gd name="connsiteY0" fmla="*/ 318655 h 395806"/>
              <a:gd name="connsiteX1" fmla="*/ 540327 w 748145"/>
              <a:gd name="connsiteY1" fmla="*/ 374073 h 395806"/>
              <a:gd name="connsiteX2" fmla="*/ 748145 w 748145"/>
              <a:gd name="connsiteY2" fmla="*/ 0 h 395806"/>
              <a:gd name="connsiteX3" fmla="*/ 748145 w 748145"/>
              <a:gd name="connsiteY3" fmla="*/ 0 h 395806"/>
            </a:gdLst>
            <a:ahLst/>
            <a:cxnLst>
              <a:cxn ang="0">
                <a:pos x="connsiteX0" y="connsiteY0"/>
              </a:cxn>
              <a:cxn ang="0">
                <a:pos x="connsiteX1" y="connsiteY1"/>
              </a:cxn>
              <a:cxn ang="0">
                <a:pos x="connsiteX2" y="connsiteY2"/>
              </a:cxn>
              <a:cxn ang="0">
                <a:pos x="connsiteX3" y="connsiteY3"/>
              </a:cxn>
            </a:cxnLst>
            <a:rect l="l" t="t" r="r" b="b"/>
            <a:pathLst>
              <a:path w="748145" h="395806">
                <a:moveTo>
                  <a:pt x="0" y="318655"/>
                </a:moveTo>
                <a:cubicBezTo>
                  <a:pt x="207818" y="372918"/>
                  <a:pt x="415636" y="427182"/>
                  <a:pt x="540327" y="374073"/>
                </a:cubicBezTo>
                <a:cubicBezTo>
                  <a:pt x="665018" y="320964"/>
                  <a:pt x="748145" y="0"/>
                  <a:pt x="748145" y="0"/>
                </a:cubicBezTo>
                <a:lnTo>
                  <a:pt x="748145"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FC4EC881-53E3-422B-9855-4FF18AF4CF58}"/>
                  </a:ext>
                </a:extLst>
              </p:cNvPr>
              <p:cNvSpPr txBox="1"/>
              <p:nvPr/>
            </p:nvSpPr>
            <p:spPr>
              <a:xfrm>
                <a:off x="1478243" y="4005258"/>
                <a:ext cx="1942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1" name="TextBox 50">
                <a:extLst>
                  <a:ext uri="{FF2B5EF4-FFF2-40B4-BE49-F238E27FC236}">
                    <a16:creationId xmlns:a16="http://schemas.microsoft.com/office/drawing/2014/main" id="{FC4EC881-53E3-422B-9855-4FF18AF4CF58}"/>
                  </a:ext>
                </a:extLst>
              </p:cNvPr>
              <p:cNvSpPr txBox="1">
                <a:spLocks noRot="1" noChangeAspect="1" noMove="1" noResize="1" noEditPoints="1" noAdjustHandles="1" noChangeArrowheads="1" noChangeShapeType="1" noTextEdit="1"/>
              </p:cNvSpPr>
              <p:nvPr/>
            </p:nvSpPr>
            <p:spPr>
              <a:xfrm>
                <a:off x="1478243" y="4005258"/>
                <a:ext cx="194284" cy="276999"/>
              </a:xfrm>
              <a:prstGeom prst="rect">
                <a:avLst/>
              </a:prstGeom>
              <a:blipFill>
                <a:blip r:embed="rId7"/>
                <a:stretch>
                  <a:fillRect l="-25000" r="-25000"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2612A112-B4B0-45B4-9392-E7E1F7E3479A}"/>
                  </a:ext>
                </a:extLst>
              </p:cNvPr>
              <p:cNvSpPr txBox="1"/>
              <p:nvPr/>
            </p:nvSpPr>
            <p:spPr>
              <a:xfrm>
                <a:off x="1840264" y="5181865"/>
                <a:ext cx="73122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2" name="TextBox 51">
                <a:extLst>
                  <a:ext uri="{FF2B5EF4-FFF2-40B4-BE49-F238E27FC236}">
                    <a16:creationId xmlns:a16="http://schemas.microsoft.com/office/drawing/2014/main" id="{2612A112-B4B0-45B4-9392-E7E1F7E3479A}"/>
                  </a:ext>
                </a:extLst>
              </p:cNvPr>
              <p:cNvSpPr txBox="1">
                <a:spLocks noRot="1" noChangeAspect="1" noMove="1" noResize="1" noEditPoints="1" noAdjustHandles="1" noChangeArrowheads="1" noChangeShapeType="1" noTextEdit="1"/>
              </p:cNvSpPr>
              <p:nvPr/>
            </p:nvSpPr>
            <p:spPr>
              <a:xfrm>
                <a:off x="1840264" y="5181865"/>
                <a:ext cx="731226" cy="276999"/>
              </a:xfrm>
              <a:prstGeom prst="rect">
                <a:avLst/>
              </a:prstGeom>
              <a:blipFill>
                <a:blip r:embed="rId8"/>
                <a:stretch>
                  <a:fillRect l="-4167" r="-5000" b="-11111"/>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9CF3C605-E881-4DD5-9F4E-0DFC069D20BD}"/>
              </a:ext>
            </a:extLst>
          </p:cNvPr>
          <p:cNvCxnSpPr>
            <a:cxnSpLocks/>
          </p:cNvCxnSpPr>
          <p:nvPr/>
        </p:nvCxnSpPr>
        <p:spPr bwMode="auto">
          <a:xfrm>
            <a:off x="1043608" y="3407052"/>
            <a:ext cx="0" cy="1910145"/>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A59E5484-69F9-4E02-B20E-3A370418E848}"/>
                  </a:ext>
                </a:extLst>
              </p:cNvPr>
              <p:cNvSpPr txBox="1"/>
              <p:nvPr/>
            </p:nvSpPr>
            <p:spPr>
              <a:xfrm>
                <a:off x="744435" y="4182774"/>
                <a:ext cx="1858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54" name="TextBox 53">
                <a:extLst>
                  <a:ext uri="{FF2B5EF4-FFF2-40B4-BE49-F238E27FC236}">
                    <a16:creationId xmlns:a16="http://schemas.microsoft.com/office/drawing/2014/main" id="{A59E5484-69F9-4E02-B20E-3A370418E848}"/>
                  </a:ext>
                </a:extLst>
              </p:cNvPr>
              <p:cNvSpPr txBox="1">
                <a:spLocks noRot="1" noChangeAspect="1" noMove="1" noResize="1" noEditPoints="1" noAdjustHandles="1" noChangeArrowheads="1" noChangeShapeType="1" noTextEdit="1"/>
              </p:cNvSpPr>
              <p:nvPr/>
            </p:nvSpPr>
            <p:spPr>
              <a:xfrm>
                <a:off x="744435" y="4182774"/>
                <a:ext cx="185884" cy="276999"/>
              </a:xfrm>
              <a:prstGeom prst="rect">
                <a:avLst/>
              </a:prstGeom>
              <a:blipFill>
                <a:blip r:embed="rId9"/>
                <a:stretch>
                  <a:fillRect l="-25806" r="-25806" b="-8696"/>
                </a:stretch>
              </a:blipFill>
            </p:spPr>
            <p:txBody>
              <a:bodyPr/>
              <a:lstStyle/>
              <a:p>
                <a:r>
                  <a:rPr lang="en-US">
                    <a:noFill/>
                  </a:rPr>
                  <a:t> </a:t>
                </a:r>
              </a:p>
            </p:txBody>
          </p:sp>
        </mc:Fallback>
      </mc:AlternateContent>
      <p:sp>
        <p:nvSpPr>
          <p:cNvPr id="55" name="Freeform 21">
            <a:extLst>
              <a:ext uri="{FF2B5EF4-FFF2-40B4-BE49-F238E27FC236}">
                <a16:creationId xmlns:a16="http://schemas.microsoft.com/office/drawing/2014/main" id="{F5EFCDFF-3B90-4CEE-AB85-643D3EE0440E}"/>
              </a:ext>
            </a:extLst>
          </p:cNvPr>
          <p:cNvSpPr/>
          <p:nvPr/>
        </p:nvSpPr>
        <p:spPr bwMode="auto">
          <a:xfrm>
            <a:off x="1173308" y="4580929"/>
            <a:ext cx="1704109" cy="748145"/>
          </a:xfrm>
          <a:custGeom>
            <a:avLst/>
            <a:gdLst>
              <a:gd name="connsiteX0" fmla="*/ 0 w 1704109"/>
              <a:gd name="connsiteY0" fmla="*/ 748145 h 748145"/>
              <a:gd name="connsiteX1" fmla="*/ 997527 w 1704109"/>
              <a:gd name="connsiteY1" fmla="*/ 498763 h 748145"/>
              <a:gd name="connsiteX2" fmla="*/ 1704109 w 1704109"/>
              <a:gd name="connsiteY2" fmla="*/ 0 h 748145"/>
              <a:gd name="connsiteX3" fmla="*/ 1704109 w 1704109"/>
              <a:gd name="connsiteY3" fmla="*/ 0 h 748145"/>
            </a:gdLst>
            <a:ahLst/>
            <a:cxnLst>
              <a:cxn ang="0">
                <a:pos x="connsiteX0" y="connsiteY0"/>
              </a:cxn>
              <a:cxn ang="0">
                <a:pos x="connsiteX1" y="connsiteY1"/>
              </a:cxn>
              <a:cxn ang="0">
                <a:pos x="connsiteX2" y="connsiteY2"/>
              </a:cxn>
              <a:cxn ang="0">
                <a:pos x="connsiteX3" y="connsiteY3"/>
              </a:cxn>
            </a:cxnLst>
            <a:rect l="l" t="t" r="r" b="b"/>
            <a:pathLst>
              <a:path w="1704109" h="748145">
                <a:moveTo>
                  <a:pt x="0" y="748145"/>
                </a:moveTo>
                <a:cubicBezTo>
                  <a:pt x="356754" y="685799"/>
                  <a:pt x="713509" y="623454"/>
                  <a:pt x="997527" y="498763"/>
                </a:cubicBezTo>
                <a:cubicBezTo>
                  <a:pt x="1281545" y="374072"/>
                  <a:pt x="1704109" y="0"/>
                  <a:pt x="1704109" y="0"/>
                </a:cubicBezTo>
                <a:lnTo>
                  <a:pt x="1704109" y="0"/>
                </a:lnTo>
              </a:path>
            </a:pathLst>
          </a:custGeom>
          <a:no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Oval 13">
            <a:extLst>
              <a:ext uri="{FF2B5EF4-FFF2-40B4-BE49-F238E27FC236}">
                <a16:creationId xmlns:a16="http://schemas.microsoft.com/office/drawing/2014/main" id="{F5A7097E-2CB4-4066-AECD-0EED998E4DC3}"/>
              </a:ext>
            </a:extLst>
          </p:cNvPr>
          <p:cNvSpPr/>
          <p:nvPr/>
        </p:nvSpPr>
        <p:spPr>
          <a:xfrm>
            <a:off x="4873352" y="4005258"/>
            <a:ext cx="2133600" cy="2129298"/>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E9266D7-12EC-498B-BF06-2AEF905EE76D}"/>
              </a:ext>
            </a:extLst>
          </p:cNvPr>
          <p:cNvCxnSpPr>
            <a:cxnSpLocks/>
          </p:cNvCxnSpPr>
          <p:nvPr/>
        </p:nvCxnSpPr>
        <p:spPr>
          <a:xfrm>
            <a:off x="5957809" y="5137177"/>
            <a:ext cx="2023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7C7B5A-51DE-44EC-8B15-AC98A804AEFD}"/>
              </a:ext>
            </a:extLst>
          </p:cNvPr>
          <p:cNvCxnSpPr/>
          <p:nvPr/>
        </p:nvCxnSpPr>
        <p:spPr>
          <a:xfrm flipV="1">
            <a:off x="5957809" y="3501008"/>
            <a:ext cx="1566519" cy="16361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49682E6-7FBF-4826-915A-9A416564D94A}"/>
              </a:ext>
            </a:extLst>
          </p:cNvPr>
          <p:cNvSpPr txBox="1"/>
          <p:nvPr/>
        </p:nvSpPr>
        <p:spPr>
          <a:xfrm>
            <a:off x="4827633" y="6021288"/>
            <a:ext cx="2552679" cy="646331"/>
          </a:xfrm>
          <a:prstGeom prst="rect">
            <a:avLst/>
          </a:prstGeom>
          <a:noFill/>
        </p:spPr>
        <p:txBody>
          <a:bodyPr wrap="square" rtlCol="0">
            <a:spAutoFit/>
          </a:bodyPr>
          <a:lstStyle/>
          <a:p>
            <a:r>
              <a:rPr lang="en-US" dirty="0"/>
              <a:t>Reference circle of the SHM</a:t>
            </a:r>
          </a:p>
        </p:txBody>
      </p:sp>
      <p:sp>
        <p:nvSpPr>
          <p:cNvPr id="60" name="Freeform: Shape 59">
            <a:extLst>
              <a:ext uri="{FF2B5EF4-FFF2-40B4-BE49-F238E27FC236}">
                <a16:creationId xmlns:a16="http://schemas.microsoft.com/office/drawing/2014/main" id="{9F645693-7B50-4071-8E07-995287467577}"/>
              </a:ext>
            </a:extLst>
          </p:cNvPr>
          <p:cNvSpPr/>
          <p:nvPr/>
        </p:nvSpPr>
        <p:spPr>
          <a:xfrm>
            <a:off x="6876256" y="4217437"/>
            <a:ext cx="336962" cy="895739"/>
          </a:xfrm>
          <a:custGeom>
            <a:avLst/>
            <a:gdLst>
              <a:gd name="connsiteX0" fmla="*/ 223935 w 336962"/>
              <a:gd name="connsiteY0" fmla="*/ 895739 h 895739"/>
              <a:gd name="connsiteX1" fmla="*/ 326572 w 336962"/>
              <a:gd name="connsiteY1" fmla="*/ 429208 h 895739"/>
              <a:gd name="connsiteX2" fmla="*/ 0 w 336962"/>
              <a:gd name="connsiteY2" fmla="*/ 0 h 895739"/>
              <a:gd name="connsiteX3" fmla="*/ 0 w 336962"/>
              <a:gd name="connsiteY3" fmla="*/ 0 h 895739"/>
            </a:gdLst>
            <a:ahLst/>
            <a:cxnLst>
              <a:cxn ang="0">
                <a:pos x="connsiteX0" y="connsiteY0"/>
              </a:cxn>
              <a:cxn ang="0">
                <a:pos x="connsiteX1" y="connsiteY1"/>
              </a:cxn>
              <a:cxn ang="0">
                <a:pos x="connsiteX2" y="connsiteY2"/>
              </a:cxn>
              <a:cxn ang="0">
                <a:pos x="connsiteX3" y="connsiteY3"/>
              </a:cxn>
            </a:cxnLst>
            <a:rect l="l" t="t" r="r" b="b"/>
            <a:pathLst>
              <a:path w="336962" h="895739">
                <a:moveTo>
                  <a:pt x="223935" y="895739"/>
                </a:moveTo>
                <a:cubicBezTo>
                  <a:pt x="293914" y="737118"/>
                  <a:pt x="363894" y="578498"/>
                  <a:pt x="326572" y="429208"/>
                </a:cubicBezTo>
                <a:cubicBezTo>
                  <a:pt x="289250" y="279918"/>
                  <a:pt x="0" y="0"/>
                  <a:pt x="0" y="0"/>
                </a:cubicBez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804A7E5D-1F6D-47D3-81CF-2FB8FF8FEADF}"/>
                  </a:ext>
                </a:extLst>
              </p:cNvPr>
              <p:cNvSpPr txBox="1"/>
              <p:nvPr/>
            </p:nvSpPr>
            <p:spPr>
              <a:xfrm>
                <a:off x="7213218" y="4442429"/>
                <a:ext cx="7591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oMath>
                  </m:oMathPara>
                </a14:m>
                <a:endParaRPr lang="en-US" dirty="0"/>
              </a:p>
            </p:txBody>
          </p:sp>
        </mc:Choice>
        <mc:Fallback>
          <p:sp>
            <p:nvSpPr>
              <p:cNvPr id="61" name="TextBox 60">
                <a:extLst>
                  <a:ext uri="{FF2B5EF4-FFF2-40B4-BE49-F238E27FC236}">
                    <a16:creationId xmlns:a16="http://schemas.microsoft.com/office/drawing/2014/main" id="{804A7E5D-1F6D-47D3-81CF-2FB8FF8FEADF}"/>
                  </a:ext>
                </a:extLst>
              </p:cNvPr>
              <p:cNvSpPr txBox="1">
                <a:spLocks noRot="1" noChangeAspect="1" noMove="1" noResize="1" noEditPoints="1" noAdjustHandles="1" noChangeArrowheads="1" noChangeShapeType="1" noTextEdit="1"/>
              </p:cNvSpPr>
              <p:nvPr/>
            </p:nvSpPr>
            <p:spPr>
              <a:xfrm>
                <a:off x="7213218" y="4442429"/>
                <a:ext cx="759182" cy="276999"/>
              </a:xfrm>
              <a:prstGeom prst="rect">
                <a:avLst/>
              </a:prstGeom>
              <a:blipFill>
                <a:blip r:embed="rId10"/>
                <a:stretch>
                  <a:fillRect l="-4000" r="-9600" b="-35556"/>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5724D69-A457-4AC9-B6AB-6D20D08E20DD}"/>
              </a:ext>
            </a:extLst>
          </p:cNvPr>
          <p:cNvSpPr txBox="1"/>
          <p:nvPr/>
        </p:nvSpPr>
        <p:spPr>
          <a:xfrm>
            <a:off x="830696" y="6452604"/>
            <a:ext cx="4093442" cy="369332"/>
          </a:xfrm>
          <a:prstGeom prst="rect">
            <a:avLst/>
          </a:prstGeom>
          <a:noFill/>
        </p:spPr>
        <p:txBody>
          <a:bodyPr wrap="square" rtlCol="0">
            <a:spAutoFit/>
          </a:bodyPr>
          <a:lstStyle/>
          <a:p>
            <a:r>
              <a:rPr lang="en-US" dirty="0"/>
              <a:t>Quite confusing, I know …</a:t>
            </a:r>
          </a:p>
        </p:txBody>
      </p:sp>
      <p:sp>
        <p:nvSpPr>
          <p:cNvPr id="63" name="Oval 62">
            <a:extLst>
              <a:ext uri="{FF2B5EF4-FFF2-40B4-BE49-F238E27FC236}">
                <a16:creationId xmlns:a16="http://schemas.microsoft.com/office/drawing/2014/main" id="{BE765596-948B-4A59-ACA5-0693D88AB65F}"/>
              </a:ext>
            </a:extLst>
          </p:cNvPr>
          <p:cNvSpPr/>
          <p:nvPr/>
        </p:nvSpPr>
        <p:spPr bwMode="auto">
          <a:xfrm>
            <a:off x="2483768" y="4437112"/>
            <a:ext cx="504056"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extLst>
      <p:ext uri="{BB962C8B-B14F-4D97-AF65-F5344CB8AC3E}">
        <p14:creationId xmlns:p14="http://schemas.microsoft.com/office/powerpoint/2010/main" val="198008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6</a:t>
            </a:fld>
            <a:endParaRPr lang="en-US" altLang="zh-CN"/>
          </a:p>
        </p:txBody>
      </p:sp>
      <p:sp>
        <p:nvSpPr>
          <p:cNvPr id="5" name="TextBox 4"/>
          <p:cNvSpPr txBox="1"/>
          <p:nvPr/>
        </p:nvSpPr>
        <p:spPr>
          <a:xfrm>
            <a:off x="467544" y="1154919"/>
            <a:ext cx="8738482" cy="646331"/>
          </a:xfrm>
          <a:prstGeom prst="rect">
            <a:avLst/>
          </a:prstGeom>
          <a:noFill/>
        </p:spPr>
        <p:txBody>
          <a:bodyPr wrap="none" rtlCol="0">
            <a:spAutoFit/>
          </a:bodyPr>
          <a:lstStyle/>
          <a:p>
            <a:r>
              <a:rPr lang="en-GB" sz="3600" dirty="0"/>
              <a:t>A spring-mass system, at the vertical direction</a:t>
            </a:r>
            <a:endParaRPr lang="en-US" sz="3600" dirty="0"/>
          </a:p>
        </p:txBody>
      </p:sp>
      <p:pic>
        <p:nvPicPr>
          <p:cNvPr id="13" name="Picture 12"/>
          <p:cNvPicPr>
            <a:picLocks noChangeAspect="1"/>
          </p:cNvPicPr>
          <p:nvPr/>
        </p:nvPicPr>
        <p:blipFill>
          <a:blip r:embed="rId2"/>
          <a:stretch>
            <a:fillRect/>
          </a:stretch>
        </p:blipFill>
        <p:spPr>
          <a:xfrm>
            <a:off x="633762" y="1936502"/>
            <a:ext cx="1038200" cy="4305976"/>
          </a:xfrm>
          <a:prstGeom prst="rect">
            <a:avLst/>
          </a:prstGeom>
        </p:spPr>
      </p:pic>
      <p:pic>
        <p:nvPicPr>
          <p:cNvPr id="14" name="Picture 13"/>
          <p:cNvPicPr>
            <a:picLocks noChangeAspect="1"/>
          </p:cNvPicPr>
          <p:nvPr/>
        </p:nvPicPr>
        <p:blipFill>
          <a:blip r:embed="rId3"/>
          <a:stretch>
            <a:fillRect/>
          </a:stretch>
        </p:blipFill>
        <p:spPr>
          <a:xfrm>
            <a:off x="2841115" y="1963815"/>
            <a:ext cx="1064146" cy="4273474"/>
          </a:xfrm>
          <a:prstGeom prst="rect">
            <a:avLst/>
          </a:prstGeom>
        </p:spPr>
      </p:pic>
      <p:pic>
        <p:nvPicPr>
          <p:cNvPr id="15" name="Picture 14"/>
          <p:cNvPicPr>
            <a:picLocks noChangeAspect="1"/>
          </p:cNvPicPr>
          <p:nvPr/>
        </p:nvPicPr>
        <p:blipFill>
          <a:blip r:embed="rId2"/>
          <a:stretch>
            <a:fillRect/>
          </a:stretch>
        </p:blipFill>
        <p:spPr>
          <a:xfrm>
            <a:off x="5085629" y="2033683"/>
            <a:ext cx="1013518" cy="4203605"/>
          </a:xfrm>
          <a:prstGeom prst="rect">
            <a:avLst/>
          </a:prstGeom>
        </p:spPr>
      </p:pic>
      <p:sp>
        <p:nvSpPr>
          <p:cNvPr id="16" name="Right Arrow 15"/>
          <p:cNvSpPr/>
          <p:nvPr/>
        </p:nvSpPr>
        <p:spPr>
          <a:xfrm>
            <a:off x="2051720" y="3356992"/>
            <a:ext cx="576064" cy="732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052571" y="3454173"/>
            <a:ext cx="576064" cy="732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67544" y="5085184"/>
            <a:ext cx="640871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76256" y="4900518"/>
            <a:ext cx="2383986" cy="369332"/>
          </a:xfrm>
          <a:prstGeom prst="rect">
            <a:avLst/>
          </a:prstGeom>
          <a:noFill/>
        </p:spPr>
        <p:txBody>
          <a:bodyPr wrap="none" rtlCol="0">
            <a:spAutoFit/>
          </a:bodyPr>
          <a:lstStyle/>
          <a:p>
            <a:r>
              <a:rPr lang="en-GB" dirty="0"/>
              <a:t>Position of equilibrium </a:t>
            </a:r>
            <a:endParaRPr lang="en-US" dirty="0"/>
          </a:p>
        </p:txBody>
      </p:sp>
    </p:spTree>
    <p:extLst>
      <p:ext uri="{BB962C8B-B14F-4D97-AF65-F5344CB8AC3E}">
        <p14:creationId xmlns:p14="http://schemas.microsoft.com/office/powerpoint/2010/main" val="246355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A26333-E19C-4B05-AE8E-390BB0266171}"/>
              </a:ext>
            </a:extLst>
          </p:cNvPr>
          <p:cNvPicPr>
            <a:picLocks noChangeAspect="1"/>
          </p:cNvPicPr>
          <p:nvPr/>
        </p:nvPicPr>
        <p:blipFill>
          <a:blip r:embed="rId2"/>
          <a:stretch>
            <a:fillRect/>
          </a:stretch>
        </p:blipFill>
        <p:spPr>
          <a:xfrm>
            <a:off x="2719530" y="714561"/>
            <a:ext cx="3704939" cy="4708177"/>
          </a:xfrm>
          <a:prstGeom prst="rect">
            <a:avLst/>
          </a:prstGeom>
        </p:spPr>
      </p:pic>
      <p:sp>
        <p:nvSpPr>
          <p:cNvPr id="2" name="Title 1">
            <a:extLst>
              <a:ext uri="{FF2B5EF4-FFF2-40B4-BE49-F238E27FC236}">
                <a16:creationId xmlns:a16="http://schemas.microsoft.com/office/drawing/2014/main" id="{80E2D4FD-CD7E-44BF-9577-6DC036375488}"/>
              </a:ext>
            </a:extLst>
          </p:cNvPr>
          <p:cNvSpPr>
            <a:spLocks noGrp="1"/>
          </p:cNvSpPr>
          <p:nvPr>
            <p:ph type="title"/>
          </p:nvPr>
        </p:nvSpPr>
        <p:spPr>
          <a:xfrm>
            <a:off x="827584" y="0"/>
            <a:ext cx="8229600" cy="1143000"/>
          </a:xfrm>
        </p:spPr>
        <p:txBody>
          <a:bodyPr/>
          <a:lstStyle/>
          <a:p>
            <a:r>
              <a:rPr lang="en-US" sz="3200" dirty="0"/>
              <a:t>The physical pendulum (without friction) </a:t>
            </a:r>
          </a:p>
        </p:txBody>
      </p:sp>
      <p:sp>
        <p:nvSpPr>
          <p:cNvPr id="4" name="Slide Number Placeholder 3">
            <a:extLst>
              <a:ext uri="{FF2B5EF4-FFF2-40B4-BE49-F238E27FC236}">
                <a16:creationId xmlns:a16="http://schemas.microsoft.com/office/drawing/2014/main" id="{F11899A8-A141-4048-BC9E-FB17410D84E4}"/>
              </a:ext>
            </a:extLst>
          </p:cNvPr>
          <p:cNvSpPr>
            <a:spLocks noGrp="1"/>
          </p:cNvSpPr>
          <p:nvPr>
            <p:ph type="sldNum" sz="quarter" idx="10"/>
          </p:nvPr>
        </p:nvSpPr>
        <p:spPr/>
        <p:txBody>
          <a:bodyPr/>
          <a:lstStyle/>
          <a:p>
            <a:fld id="{41A7B2A6-4997-4D6A-A223-B65D77C6B4A9}" type="slidenum">
              <a:rPr lang="en-US" altLang="zh-CN" smtClean="0"/>
              <a:pPr/>
              <a:t>60</a:t>
            </a:fld>
            <a:endParaRPr lang="en-US" altLang="zh-CN"/>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E87E5CD-7819-4A7D-B49F-D581DFDF2C1F}"/>
                  </a:ext>
                </a:extLst>
              </p:cNvPr>
              <p:cNvSpPr txBox="1"/>
              <p:nvPr/>
            </p:nvSpPr>
            <p:spPr>
              <a:xfrm flipH="1">
                <a:off x="611560" y="5322749"/>
                <a:ext cx="7776864" cy="1629100"/>
              </a:xfrm>
              <a:prstGeom prst="rect">
                <a:avLst/>
              </a:prstGeom>
              <a:noFill/>
            </p:spPr>
            <p:txBody>
              <a:bodyPr wrap="square" rtlCol="0">
                <a:spAutoFit/>
              </a:bodyPr>
              <a:lstStyle/>
              <a:p>
                <a:r>
                  <a:rPr lang="en-US" sz="1600" dirty="0"/>
                  <a:t>An irregularly shaped body (where the mass is not concentrated on a point) is free to rotate around the pivot O. The axis of rotation is the Oz. The center of gravity of the body (i.e. the center of mass) describes a circular motion. When displaced from equilibrium position, a restoring torque about O is exerted on the body done by the weight of the body. Describe the restoring torque about O in terms of angular displacement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dirty="0"/>
                  <a:t> and in terms of angular acceleration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2</m:t>
                        </m:r>
                      </m:sup>
                    </m:sSup>
                    <m:r>
                      <a:rPr lang="en-US" sz="160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𝑑𝑡</m:t>
                        </m:r>
                      </m:e>
                      <m:sup>
                        <m:r>
                          <a:rPr lang="en-US" sz="1600" b="0" i="1" smtClean="0">
                            <a:latin typeface="Cambria Math" panose="02040503050406030204" pitchFamily="18" charset="0"/>
                            <a:ea typeface="Cambria Math" panose="02040503050406030204" pitchFamily="18" charset="0"/>
                          </a:rPr>
                          <m:t>2</m:t>
                        </m:r>
                      </m:sup>
                    </m:sSup>
                  </m:oMath>
                </a14:m>
                <a:r>
                  <a:rPr lang="en-US" sz="1600" dirty="0"/>
                  <a:t>.</a:t>
                </a:r>
              </a:p>
            </p:txBody>
          </p:sp>
        </mc:Choice>
        <mc:Fallback>
          <p:sp>
            <p:nvSpPr>
              <p:cNvPr id="9" name="TextBox 8">
                <a:extLst>
                  <a:ext uri="{FF2B5EF4-FFF2-40B4-BE49-F238E27FC236}">
                    <a16:creationId xmlns:a16="http://schemas.microsoft.com/office/drawing/2014/main" id="{EE87E5CD-7819-4A7D-B49F-D581DFDF2C1F}"/>
                  </a:ext>
                </a:extLst>
              </p:cNvPr>
              <p:cNvSpPr txBox="1">
                <a:spLocks noRot="1" noChangeAspect="1" noMove="1" noResize="1" noEditPoints="1" noAdjustHandles="1" noChangeArrowheads="1" noChangeShapeType="1" noTextEdit="1"/>
              </p:cNvSpPr>
              <p:nvPr/>
            </p:nvSpPr>
            <p:spPr>
              <a:xfrm flipH="1">
                <a:off x="611560" y="5322749"/>
                <a:ext cx="7776864" cy="1629100"/>
              </a:xfrm>
              <a:prstGeom prst="rect">
                <a:avLst/>
              </a:prstGeom>
              <a:blipFill>
                <a:blip r:embed="rId3"/>
                <a:stretch>
                  <a:fillRect l="-392" t="-1124" r="-392" b="-375"/>
                </a:stretch>
              </a:blipFill>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FB900FF0-1C73-465E-94E6-D5350E0E6050}"/>
              </a:ext>
            </a:extLst>
          </p:cNvPr>
          <p:cNvSpPr/>
          <p:nvPr/>
        </p:nvSpPr>
        <p:spPr>
          <a:xfrm>
            <a:off x="2555776" y="4509120"/>
            <a:ext cx="1572965" cy="79208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246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D4FD-CD7E-44BF-9577-6DC036375488}"/>
              </a:ext>
            </a:extLst>
          </p:cNvPr>
          <p:cNvSpPr>
            <a:spLocks noGrp="1"/>
          </p:cNvSpPr>
          <p:nvPr>
            <p:ph type="title"/>
          </p:nvPr>
        </p:nvSpPr>
        <p:spPr>
          <a:xfrm>
            <a:off x="827584" y="0"/>
            <a:ext cx="8229600" cy="1143000"/>
          </a:xfrm>
        </p:spPr>
        <p:txBody>
          <a:bodyPr/>
          <a:lstStyle/>
          <a:p>
            <a:r>
              <a:rPr lang="en-US" sz="3200" dirty="0"/>
              <a:t>The physical pendulum (without friction) </a:t>
            </a:r>
          </a:p>
        </p:txBody>
      </p:sp>
      <p:sp>
        <p:nvSpPr>
          <p:cNvPr id="4" name="Slide Number Placeholder 3">
            <a:extLst>
              <a:ext uri="{FF2B5EF4-FFF2-40B4-BE49-F238E27FC236}">
                <a16:creationId xmlns:a16="http://schemas.microsoft.com/office/drawing/2014/main" id="{F11899A8-A141-4048-BC9E-FB17410D84E4}"/>
              </a:ext>
            </a:extLst>
          </p:cNvPr>
          <p:cNvSpPr>
            <a:spLocks noGrp="1"/>
          </p:cNvSpPr>
          <p:nvPr>
            <p:ph type="sldNum" sz="quarter" idx="10"/>
          </p:nvPr>
        </p:nvSpPr>
        <p:spPr/>
        <p:txBody>
          <a:bodyPr/>
          <a:lstStyle/>
          <a:p>
            <a:fld id="{41A7B2A6-4997-4D6A-A223-B65D77C6B4A9}" type="slidenum">
              <a:rPr lang="en-US" altLang="zh-CN" smtClean="0"/>
              <a:pPr/>
              <a:t>61</a:t>
            </a:fld>
            <a:endParaRPr lang="en-US" altLang="zh-CN"/>
          </a:p>
        </p:txBody>
      </p:sp>
      <p:pic>
        <p:nvPicPr>
          <p:cNvPr id="8" name="Picture 7">
            <a:extLst>
              <a:ext uri="{FF2B5EF4-FFF2-40B4-BE49-F238E27FC236}">
                <a16:creationId xmlns:a16="http://schemas.microsoft.com/office/drawing/2014/main" id="{86A26333-E19C-4B05-AE8E-390BB0266171}"/>
              </a:ext>
            </a:extLst>
          </p:cNvPr>
          <p:cNvPicPr>
            <a:picLocks noChangeAspect="1"/>
          </p:cNvPicPr>
          <p:nvPr/>
        </p:nvPicPr>
        <p:blipFill>
          <a:blip r:embed="rId2"/>
          <a:stretch>
            <a:fillRect/>
          </a:stretch>
        </p:blipFill>
        <p:spPr>
          <a:xfrm>
            <a:off x="593685" y="797420"/>
            <a:ext cx="4010025" cy="5095875"/>
          </a:xfrm>
          <a:prstGeom prst="rect">
            <a:avLst/>
          </a:prstGeom>
        </p:spPr>
      </p:pic>
      <p:sp>
        <p:nvSpPr>
          <p:cNvPr id="6" name="Rectangle: Rounded Corners 5">
            <a:extLst>
              <a:ext uri="{FF2B5EF4-FFF2-40B4-BE49-F238E27FC236}">
                <a16:creationId xmlns:a16="http://schemas.microsoft.com/office/drawing/2014/main" id="{8D822719-6F9B-4C35-8D97-51663461E662}"/>
              </a:ext>
            </a:extLst>
          </p:cNvPr>
          <p:cNvSpPr/>
          <p:nvPr/>
        </p:nvSpPr>
        <p:spPr>
          <a:xfrm>
            <a:off x="630829" y="5085184"/>
            <a:ext cx="1572965" cy="79208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01E702E-E8BF-4925-A5CB-5F8F35F21B08}"/>
                  </a:ext>
                </a:extLst>
              </p:cNvPr>
              <p:cNvSpPr txBox="1"/>
              <p:nvPr/>
            </p:nvSpPr>
            <p:spPr>
              <a:xfrm>
                <a:off x="4814313" y="980728"/>
                <a:ext cx="4242871" cy="646331"/>
              </a:xfrm>
              <a:prstGeom prst="rect">
                <a:avLst/>
              </a:prstGeom>
              <a:noFill/>
            </p:spPr>
            <p:txBody>
              <a:bodyPr wrap="square" rtlCol="0">
                <a:spAutoFit/>
              </a:bodyPr>
              <a:lstStyle/>
              <a:p>
                <a:r>
                  <a:rPr lang="en-US" dirty="0"/>
                  <a:t>We want to describe the restoring torque done by the weight of the body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𝑔</m:t>
                        </m:r>
                      </m:e>
                    </m:acc>
                  </m:oMath>
                </a14:m>
                <a:endParaRPr lang="en-US" dirty="0"/>
              </a:p>
            </p:txBody>
          </p:sp>
        </mc:Choice>
        <mc:Fallback>
          <p:sp>
            <p:nvSpPr>
              <p:cNvPr id="3" name="TextBox 2">
                <a:extLst>
                  <a:ext uri="{FF2B5EF4-FFF2-40B4-BE49-F238E27FC236}">
                    <a16:creationId xmlns:a16="http://schemas.microsoft.com/office/drawing/2014/main" id="{B01E702E-E8BF-4925-A5CB-5F8F35F21B08}"/>
                  </a:ext>
                </a:extLst>
              </p:cNvPr>
              <p:cNvSpPr txBox="1">
                <a:spLocks noRot="1" noChangeAspect="1" noMove="1" noResize="1" noEditPoints="1" noAdjustHandles="1" noChangeArrowheads="1" noChangeShapeType="1" noTextEdit="1"/>
              </p:cNvSpPr>
              <p:nvPr/>
            </p:nvSpPr>
            <p:spPr>
              <a:xfrm>
                <a:off x="4814313" y="980728"/>
                <a:ext cx="4242871" cy="646331"/>
              </a:xfrm>
              <a:prstGeom prst="rect">
                <a:avLst/>
              </a:prstGeom>
              <a:blipFill>
                <a:blip r:embed="rId3"/>
                <a:stretch>
                  <a:fillRect l="-1293" t="-5660" b="-1415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DB5F7CF-ECCE-4C06-87AA-E2B91BC491CE}"/>
              </a:ext>
            </a:extLst>
          </p:cNvPr>
          <p:cNvSpPr txBox="1"/>
          <p:nvPr/>
        </p:nvSpPr>
        <p:spPr>
          <a:xfrm>
            <a:off x="4932040" y="1871113"/>
            <a:ext cx="3168352" cy="646331"/>
          </a:xfrm>
          <a:prstGeom prst="rect">
            <a:avLst/>
          </a:prstGeom>
          <a:noFill/>
        </p:spPr>
        <p:txBody>
          <a:bodyPr wrap="square" rtlCol="0">
            <a:spAutoFit/>
          </a:bodyPr>
          <a:lstStyle/>
          <a:p>
            <a:r>
              <a:rPr lang="en-US" dirty="0"/>
              <a:t>The torque done by the weight about O is: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9814C5-0D17-47AF-A145-3AB328799A5A}"/>
                  </a:ext>
                </a:extLst>
              </p:cNvPr>
              <p:cNvSpPr txBox="1"/>
              <p:nvPr/>
            </p:nvSpPr>
            <p:spPr>
              <a:xfrm>
                <a:off x="5306674" y="2520948"/>
                <a:ext cx="10282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p:sp>
            <p:nvSpPr>
              <p:cNvPr id="7" name="TextBox 6">
                <a:extLst>
                  <a:ext uri="{FF2B5EF4-FFF2-40B4-BE49-F238E27FC236}">
                    <a16:creationId xmlns:a16="http://schemas.microsoft.com/office/drawing/2014/main" id="{909814C5-0D17-47AF-A145-3AB328799A5A}"/>
                  </a:ext>
                </a:extLst>
              </p:cNvPr>
              <p:cNvSpPr txBox="1">
                <a:spLocks noRot="1" noChangeAspect="1" noMove="1" noResize="1" noEditPoints="1" noAdjustHandles="1" noChangeArrowheads="1" noChangeShapeType="1" noTextEdit="1"/>
              </p:cNvSpPr>
              <p:nvPr/>
            </p:nvSpPr>
            <p:spPr>
              <a:xfrm>
                <a:off x="5306674" y="2520948"/>
                <a:ext cx="1028230" cy="276999"/>
              </a:xfrm>
              <a:prstGeom prst="rect">
                <a:avLst/>
              </a:prstGeom>
              <a:blipFill>
                <a:blip r:embed="rId4"/>
                <a:stretch>
                  <a:fillRect l="-6548" t="-46667" r="-2381" b="-1111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E6154F0-0853-43CA-895D-DEF45227A1AE}"/>
              </a:ext>
            </a:extLst>
          </p:cNvPr>
          <p:cNvSpPr txBox="1"/>
          <p:nvPr/>
        </p:nvSpPr>
        <p:spPr>
          <a:xfrm>
            <a:off x="4623317" y="3828413"/>
            <a:ext cx="4242871" cy="369332"/>
          </a:xfrm>
          <a:prstGeom prst="rect">
            <a:avLst/>
          </a:prstGeom>
          <a:noFill/>
        </p:spPr>
        <p:txBody>
          <a:bodyPr wrap="square" rtlCol="0">
            <a:spAutoFit/>
          </a:bodyPr>
          <a:lstStyle/>
          <a:p>
            <a:r>
              <a:rPr lang="en-US" dirty="0"/>
              <a:t>The z-component of the torque is: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CB636C9-750F-4CE8-A037-77BBC7DDB544}"/>
                  </a:ext>
                </a:extLst>
              </p:cNvPr>
              <p:cNvSpPr txBox="1"/>
              <p:nvPr/>
            </p:nvSpPr>
            <p:spPr>
              <a:xfrm>
                <a:off x="4932040" y="4219135"/>
                <a:ext cx="308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rPr>
                        <m:t>𝑤𝑑</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𝑚𝑔𝑑</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11" name="TextBox 10">
                <a:extLst>
                  <a:ext uri="{FF2B5EF4-FFF2-40B4-BE49-F238E27FC236}">
                    <a16:creationId xmlns:a16="http://schemas.microsoft.com/office/drawing/2014/main" id="{9CB636C9-750F-4CE8-A037-77BBC7DDB544}"/>
                  </a:ext>
                </a:extLst>
              </p:cNvPr>
              <p:cNvSpPr txBox="1">
                <a:spLocks noRot="1" noChangeAspect="1" noMove="1" noResize="1" noEditPoints="1" noAdjustHandles="1" noChangeArrowheads="1" noChangeShapeType="1" noTextEdit="1"/>
              </p:cNvSpPr>
              <p:nvPr/>
            </p:nvSpPr>
            <p:spPr>
              <a:xfrm>
                <a:off x="4932040" y="4219135"/>
                <a:ext cx="3086742" cy="276999"/>
              </a:xfrm>
              <a:prstGeom prst="rect">
                <a:avLst/>
              </a:prstGeom>
              <a:blipFill>
                <a:blip r:embed="rId5"/>
                <a:stretch>
                  <a:fillRect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9AD2637-9BF3-4979-BE72-E9ECE61E79BA}"/>
                  </a:ext>
                </a:extLst>
              </p:cNvPr>
              <p:cNvSpPr txBox="1"/>
              <p:nvPr/>
            </p:nvSpPr>
            <p:spPr>
              <a:xfrm>
                <a:off x="4649748" y="2883693"/>
                <a:ext cx="4572000" cy="923330"/>
              </a:xfrm>
              <a:prstGeom prst="rect">
                <a:avLst/>
              </a:prstGeom>
              <a:noFill/>
            </p:spPr>
            <p:txBody>
              <a:bodyPr wrap="square">
                <a:spAutoFit/>
              </a:bodyPr>
              <a:lstStyle/>
              <a:p>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a14:m>
                <a:r>
                  <a:rPr lang="en-US" dirty="0"/>
                  <a:t> is the position of the center of mass (or center of gravity) in respect with O (the weight is applied at the center of mass). </a:t>
                </a:r>
              </a:p>
            </p:txBody>
          </p:sp>
        </mc:Choice>
        <mc:Fallback>
          <p:sp>
            <p:nvSpPr>
              <p:cNvPr id="13" name="TextBox 12">
                <a:extLst>
                  <a:ext uri="{FF2B5EF4-FFF2-40B4-BE49-F238E27FC236}">
                    <a16:creationId xmlns:a16="http://schemas.microsoft.com/office/drawing/2014/main" id="{49AD2637-9BF3-4979-BE72-E9ECE61E79BA}"/>
                  </a:ext>
                </a:extLst>
              </p:cNvPr>
              <p:cNvSpPr txBox="1">
                <a:spLocks noRot="1" noChangeAspect="1" noMove="1" noResize="1" noEditPoints="1" noAdjustHandles="1" noChangeArrowheads="1" noChangeShapeType="1" noTextEdit="1"/>
              </p:cNvSpPr>
              <p:nvPr/>
            </p:nvSpPr>
            <p:spPr>
              <a:xfrm>
                <a:off x="4649748" y="2883693"/>
                <a:ext cx="4572000" cy="923330"/>
              </a:xfrm>
              <a:prstGeom prst="rect">
                <a:avLst/>
              </a:prstGeom>
              <a:blipFill>
                <a:blip r:embed="rId6"/>
                <a:stretch>
                  <a:fillRect l="-1200" t="-8553" r="-1600" b="-921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7530077-1198-4311-82CE-01BC00084E17}"/>
              </a:ext>
            </a:extLst>
          </p:cNvPr>
          <p:cNvSpPr txBox="1"/>
          <p:nvPr/>
        </p:nvSpPr>
        <p:spPr>
          <a:xfrm>
            <a:off x="4010744" y="4697459"/>
            <a:ext cx="5133256" cy="830997"/>
          </a:xfrm>
          <a:prstGeom prst="rect">
            <a:avLst/>
          </a:prstGeom>
          <a:noFill/>
        </p:spPr>
        <p:txBody>
          <a:bodyPr wrap="square" rtlCol="0">
            <a:spAutoFit/>
          </a:bodyPr>
          <a:lstStyle/>
          <a:p>
            <a:r>
              <a:rPr lang="en-US" sz="1600" dirty="0"/>
              <a:t>All frictions forces are ignored, only the weight exerts a torque, i.e. the net torque on the body is also the torque done by the weight. </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D93BC58-6458-474C-8131-8BB47C415B17}"/>
                  </a:ext>
                </a:extLst>
              </p:cNvPr>
              <p:cNvSpPr txBox="1"/>
              <p:nvPr/>
            </p:nvSpPr>
            <p:spPr>
              <a:xfrm>
                <a:off x="5099693" y="5490700"/>
                <a:ext cx="1749325" cy="5726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rPr>
                        <m:t>𝐼</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oMath>
                  </m:oMathPara>
                </a14:m>
                <a:endParaRPr lang="en-US" dirty="0"/>
              </a:p>
            </p:txBody>
          </p:sp>
        </mc:Choice>
        <mc:Fallback>
          <p:sp>
            <p:nvSpPr>
              <p:cNvPr id="16" name="TextBox 15">
                <a:extLst>
                  <a:ext uri="{FF2B5EF4-FFF2-40B4-BE49-F238E27FC236}">
                    <a16:creationId xmlns:a16="http://schemas.microsoft.com/office/drawing/2014/main" id="{FD93BC58-6458-474C-8131-8BB47C415B17}"/>
                  </a:ext>
                </a:extLst>
              </p:cNvPr>
              <p:cNvSpPr txBox="1">
                <a:spLocks noRot="1" noChangeAspect="1" noMove="1" noResize="1" noEditPoints="1" noAdjustHandles="1" noChangeArrowheads="1" noChangeShapeType="1" noTextEdit="1"/>
              </p:cNvSpPr>
              <p:nvPr/>
            </p:nvSpPr>
            <p:spPr>
              <a:xfrm>
                <a:off x="5099693" y="5490700"/>
                <a:ext cx="1749325" cy="572657"/>
              </a:xfrm>
              <a:prstGeom prst="rect">
                <a:avLst/>
              </a:prstGeom>
              <a:blipFill>
                <a:blip r:embed="rId7"/>
                <a:stretch>
                  <a:fillRect/>
                </a:stretch>
              </a:blipFill>
            </p:spPr>
            <p:txBody>
              <a:bodyPr/>
              <a:lstStyle/>
              <a:p>
                <a:r>
                  <a:rPr lang="en-US">
                    <a:noFill/>
                  </a:rPr>
                  <a:t> </a:t>
                </a:r>
              </a:p>
            </p:txBody>
          </p:sp>
        </mc:Fallback>
      </mc:AlternateContent>
      <p:sp>
        <p:nvSpPr>
          <p:cNvPr id="17" name="Arrow: Right 16">
            <a:extLst>
              <a:ext uri="{FF2B5EF4-FFF2-40B4-BE49-F238E27FC236}">
                <a16:creationId xmlns:a16="http://schemas.microsoft.com/office/drawing/2014/main" id="{DCA4577A-9FEB-4CC1-B7F1-AE248CCA5047}"/>
              </a:ext>
            </a:extLst>
          </p:cNvPr>
          <p:cNvSpPr/>
          <p:nvPr/>
        </p:nvSpPr>
        <p:spPr>
          <a:xfrm>
            <a:off x="4010744" y="5751171"/>
            <a:ext cx="803569" cy="225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6C7DCDE-7809-476B-A124-C8840E6AD9BB}"/>
                  </a:ext>
                </a:extLst>
              </p:cNvPr>
              <p:cNvSpPr txBox="1"/>
              <p:nvPr/>
            </p:nvSpPr>
            <p:spPr>
              <a:xfrm>
                <a:off x="855575" y="6151187"/>
                <a:ext cx="7920880" cy="738664"/>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rPr>
                      <m:t>𝐼</m:t>
                    </m:r>
                  </m:oMath>
                </a14:m>
                <a:r>
                  <a:rPr lang="en-US" sz="1600" dirty="0"/>
                  <a:t>: moment of inertia of the body about the axis of rotation</a:t>
                </a:r>
              </a:p>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rPr>
                          <m:t>𝑧</m:t>
                        </m:r>
                      </m:sub>
                    </m:sSub>
                  </m:oMath>
                </a14:m>
                <a:r>
                  <a:rPr lang="en-US" sz="1600" dirty="0"/>
                  <a:t>: angular acceleration around the axis of the rotation (z-component of the angular acceleration vector) </a:t>
                </a:r>
              </a:p>
            </p:txBody>
          </p:sp>
        </mc:Choice>
        <mc:Fallback>
          <p:sp>
            <p:nvSpPr>
              <p:cNvPr id="20" name="TextBox 19">
                <a:extLst>
                  <a:ext uri="{FF2B5EF4-FFF2-40B4-BE49-F238E27FC236}">
                    <a16:creationId xmlns:a16="http://schemas.microsoft.com/office/drawing/2014/main" id="{86C7DCDE-7809-476B-A124-C8840E6AD9BB}"/>
                  </a:ext>
                </a:extLst>
              </p:cNvPr>
              <p:cNvSpPr txBox="1">
                <a:spLocks noRot="1" noChangeAspect="1" noMove="1" noResize="1" noEditPoints="1" noAdjustHandles="1" noChangeArrowheads="1" noChangeShapeType="1" noTextEdit="1"/>
              </p:cNvSpPr>
              <p:nvPr/>
            </p:nvSpPr>
            <p:spPr>
              <a:xfrm>
                <a:off x="855575" y="6151187"/>
                <a:ext cx="7920880" cy="738664"/>
              </a:xfrm>
              <a:prstGeom prst="rect">
                <a:avLst/>
              </a:prstGeom>
              <a:blipFill>
                <a:blip r:embed="rId8"/>
                <a:stretch>
                  <a:fillRect l="-1538" t="-8264" r="-1615" b="-16529"/>
                </a:stretch>
              </a:blipFill>
            </p:spPr>
            <p:txBody>
              <a:bodyPr/>
              <a:lstStyle/>
              <a:p>
                <a:r>
                  <a:rPr lang="en-US">
                    <a:noFill/>
                  </a:rPr>
                  <a:t> </a:t>
                </a:r>
              </a:p>
            </p:txBody>
          </p:sp>
        </mc:Fallback>
      </mc:AlternateContent>
    </p:spTree>
    <p:extLst>
      <p:ext uri="{BB962C8B-B14F-4D97-AF65-F5344CB8AC3E}">
        <p14:creationId xmlns:p14="http://schemas.microsoft.com/office/powerpoint/2010/main" val="97694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P spid="13" grpId="0"/>
      <p:bldP spid="15" grpId="0"/>
      <p:bldP spid="16" grpId="0"/>
      <p:bldP spid="17" grpId="0" animBg="1"/>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D4FD-CD7E-44BF-9577-6DC036375488}"/>
              </a:ext>
            </a:extLst>
          </p:cNvPr>
          <p:cNvSpPr>
            <a:spLocks noGrp="1"/>
          </p:cNvSpPr>
          <p:nvPr>
            <p:ph type="title"/>
          </p:nvPr>
        </p:nvSpPr>
        <p:spPr>
          <a:xfrm>
            <a:off x="827584" y="0"/>
            <a:ext cx="8229600" cy="1143000"/>
          </a:xfrm>
        </p:spPr>
        <p:txBody>
          <a:bodyPr/>
          <a:lstStyle/>
          <a:p>
            <a:r>
              <a:rPr lang="en-US" sz="3200" dirty="0"/>
              <a:t>The physical pendulum (without friction) </a:t>
            </a:r>
          </a:p>
        </p:txBody>
      </p:sp>
      <p:sp>
        <p:nvSpPr>
          <p:cNvPr id="4" name="Slide Number Placeholder 3">
            <a:extLst>
              <a:ext uri="{FF2B5EF4-FFF2-40B4-BE49-F238E27FC236}">
                <a16:creationId xmlns:a16="http://schemas.microsoft.com/office/drawing/2014/main" id="{F11899A8-A141-4048-BC9E-FB17410D84E4}"/>
              </a:ext>
            </a:extLst>
          </p:cNvPr>
          <p:cNvSpPr>
            <a:spLocks noGrp="1"/>
          </p:cNvSpPr>
          <p:nvPr>
            <p:ph type="sldNum" sz="quarter" idx="10"/>
          </p:nvPr>
        </p:nvSpPr>
        <p:spPr/>
        <p:txBody>
          <a:bodyPr/>
          <a:lstStyle/>
          <a:p>
            <a:fld id="{41A7B2A6-4997-4D6A-A223-B65D77C6B4A9}" type="slidenum">
              <a:rPr lang="en-US" altLang="zh-CN" smtClean="0"/>
              <a:pPr/>
              <a:t>62</a:t>
            </a:fld>
            <a:endParaRPr lang="en-US" altLang="zh-CN"/>
          </a:p>
        </p:txBody>
      </p:sp>
      <p:pic>
        <p:nvPicPr>
          <p:cNvPr id="8" name="Picture 7">
            <a:extLst>
              <a:ext uri="{FF2B5EF4-FFF2-40B4-BE49-F238E27FC236}">
                <a16:creationId xmlns:a16="http://schemas.microsoft.com/office/drawing/2014/main" id="{86A26333-E19C-4B05-AE8E-390BB0266171}"/>
              </a:ext>
            </a:extLst>
          </p:cNvPr>
          <p:cNvPicPr>
            <a:picLocks noChangeAspect="1"/>
          </p:cNvPicPr>
          <p:nvPr/>
        </p:nvPicPr>
        <p:blipFill>
          <a:blip r:embed="rId2"/>
          <a:stretch>
            <a:fillRect/>
          </a:stretch>
        </p:blipFill>
        <p:spPr>
          <a:xfrm>
            <a:off x="593685" y="797420"/>
            <a:ext cx="4010025" cy="5095875"/>
          </a:xfrm>
          <a:prstGeom prst="rect">
            <a:avLst/>
          </a:prstGeom>
        </p:spPr>
      </p:pic>
      <p:sp>
        <p:nvSpPr>
          <p:cNvPr id="6" name="Rectangle: Rounded Corners 5">
            <a:extLst>
              <a:ext uri="{FF2B5EF4-FFF2-40B4-BE49-F238E27FC236}">
                <a16:creationId xmlns:a16="http://schemas.microsoft.com/office/drawing/2014/main" id="{8D822719-6F9B-4C35-8D97-51663461E662}"/>
              </a:ext>
            </a:extLst>
          </p:cNvPr>
          <p:cNvSpPr/>
          <p:nvPr/>
        </p:nvSpPr>
        <p:spPr>
          <a:xfrm>
            <a:off x="630829" y="5085184"/>
            <a:ext cx="1572965" cy="79208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D93BC58-6458-474C-8131-8BB47C415B17}"/>
                  </a:ext>
                </a:extLst>
              </p:cNvPr>
              <p:cNvSpPr txBox="1"/>
              <p:nvPr/>
            </p:nvSpPr>
            <p:spPr>
              <a:xfrm>
                <a:off x="5081121" y="1660089"/>
                <a:ext cx="1749325"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rPr>
                        <m:t>𝐼</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oMath>
                  </m:oMathPara>
                </a14:m>
                <a:endParaRPr lang="en-US" dirty="0"/>
              </a:p>
            </p:txBody>
          </p:sp>
        </mc:Choice>
        <mc:Fallback>
          <p:sp>
            <p:nvSpPr>
              <p:cNvPr id="16" name="TextBox 15">
                <a:extLst>
                  <a:ext uri="{FF2B5EF4-FFF2-40B4-BE49-F238E27FC236}">
                    <a16:creationId xmlns:a16="http://schemas.microsoft.com/office/drawing/2014/main" id="{FD93BC58-6458-474C-8131-8BB47C415B17}"/>
                  </a:ext>
                </a:extLst>
              </p:cNvPr>
              <p:cNvSpPr txBox="1">
                <a:spLocks noRot="1" noChangeAspect="1" noMove="1" noResize="1" noEditPoints="1" noAdjustHandles="1" noChangeArrowheads="1" noChangeShapeType="1" noTextEdit="1"/>
              </p:cNvSpPr>
              <p:nvPr/>
            </p:nvSpPr>
            <p:spPr>
              <a:xfrm>
                <a:off x="5081121" y="1660089"/>
                <a:ext cx="1749325" cy="5726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0BBE4DF-309C-464E-A92B-0C4595243053}"/>
                  </a:ext>
                </a:extLst>
              </p:cNvPr>
              <p:cNvSpPr txBox="1"/>
              <p:nvPr/>
            </p:nvSpPr>
            <p:spPr>
              <a:xfrm>
                <a:off x="5108757" y="1124545"/>
                <a:ext cx="172169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rPr>
                        <m:t>𝑚𝑔𝑑</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18" name="TextBox 17">
                <a:extLst>
                  <a:ext uri="{FF2B5EF4-FFF2-40B4-BE49-F238E27FC236}">
                    <a16:creationId xmlns:a16="http://schemas.microsoft.com/office/drawing/2014/main" id="{00BBE4DF-309C-464E-A92B-0C4595243053}"/>
                  </a:ext>
                </a:extLst>
              </p:cNvPr>
              <p:cNvSpPr txBox="1">
                <a:spLocks noRot="1" noChangeAspect="1" noMove="1" noResize="1" noEditPoints="1" noAdjustHandles="1" noChangeArrowheads="1" noChangeShapeType="1" noTextEdit="1"/>
              </p:cNvSpPr>
              <p:nvPr/>
            </p:nvSpPr>
            <p:spPr>
              <a:xfrm>
                <a:off x="5108757" y="1124545"/>
                <a:ext cx="1721690" cy="276999"/>
              </a:xfrm>
              <a:prstGeom prst="rect">
                <a:avLst/>
              </a:prstGeom>
              <a:blipFill>
                <a:blip r:embed="rId4"/>
                <a:stretch>
                  <a:fillRect l="-1418" r="-2482" b="-34783"/>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A0DE98C1-3F7C-47CC-A8C2-C418D9FF235F}"/>
              </a:ext>
            </a:extLst>
          </p:cNvPr>
          <p:cNvSpPr/>
          <p:nvPr/>
        </p:nvSpPr>
        <p:spPr>
          <a:xfrm>
            <a:off x="5004048" y="2636912"/>
            <a:ext cx="64807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0112AFB-4B18-4AF2-90C8-B10EE5B0F2FA}"/>
                  </a:ext>
                </a:extLst>
              </p:cNvPr>
              <p:cNvSpPr txBox="1"/>
              <p:nvPr/>
            </p:nvSpPr>
            <p:spPr>
              <a:xfrm>
                <a:off x="5825139" y="2369151"/>
                <a:ext cx="2010615"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𝑚𝑔𝑑</m:t>
                          </m:r>
                        </m:num>
                        <m:den>
                          <m:r>
                            <a:rPr lang="en-US" b="0" i="1" smtClean="0">
                              <a:latin typeface="Cambria Math" panose="02040503050406030204" pitchFamily="18" charset="0"/>
                            </a:rPr>
                            <m:t>𝐼</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1" name="TextBox 20">
                <a:extLst>
                  <a:ext uri="{FF2B5EF4-FFF2-40B4-BE49-F238E27FC236}">
                    <a16:creationId xmlns:a16="http://schemas.microsoft.com/office/drawing/2014/main" id="{00112AFB-4B18-4AF2-90C8-B10EE5B0F2FA}"/>
                  </a:ext>
                </a:extLst>
              </p:cNvPr>
              <p:cNvSpPr txBox="1">
                <a:spLocks noRot="1" noChangeAspect="1" noMove="1" noResize="1" noEditPoints="1" noAdjustHandles="1" noChangeArrowheads="1" noChangeShapeType="1" noTextEdit="1"/>
              </p:cNvSpPr>
              <p:nvPr/>
            </p:nvSpPr>
            <p:spPr>
              <a:xfrm>
                <a:off x="5825139" y="2369151"/>
                <a:ext cx="2010615" cy="55579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A997C3D-69B0-45CA-ADD8-C15B50DC8436}"/>
                  </a:ext>
                </a:extLst>
              </p:cNvPr>
              <p:cNvSpPr txBox="1"/>
              <p:nvPr/>
            </p:nvSpPr>
            <p:spPr>
              <a:xfrm>
                <a:off x="4889241" y="3212976"/>
                <a:ext cx="3355167" cy="923330"/>
              </a:xfrm>
              <a:prstGeom prst="rect">
                <a:avLst/>
              </a:prstGeom>
              <a:noFill/>
            </p:spPr>
            <p:txBody>
              <a:bodyPr wrap="square" rtlCol="0">
                <a:spAutoFit/>
              </a:bodyPr>
              <a:lstStyle/>
              <a:p>
                <a:r>
                  <a:rPr lang="en-US" dirty="0"/>
                  <a:t>The angular displacement don’t describe a SHM. But if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oMath>
                </a14:m>
                <a:r>
                  <a:rPr lang="en-US" dirty="0"/>
                  <a:t> is quite small, such as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a14:m>
                <a:r>
                  <a:rPr lang="en-US" dirty="0"/>
                  <a:t>:</a:t>
                </a:r>
              </a:p>
            </p:txBody>
          </p:sp>
        </mc:Choice>
        <mc:Fallback>
          <p:sp>
            <p:nvSpPr>
              <p:cNvPr id="12" name="TextBox 11">
                <a:extLst>
                  <a:ext uri="{FF2B5EF4-FFF2-40B4-BE49-F238E27FC236}">
                    <a16:creationId xmlns:a16="http://schemas.microsoft.com/office/drawing/2014/main" id="{DA997C3D-69B0-45CA-ADD8-C15B50DC8436}"/>
                  </a:ext>
                </a:extLst>
              </p:cNvPr>
              <p:cNvSpPr txBox="1">
                <a:spLocks noRot="1" noChangeAspect="1" noMove="1" noResize="1" noEditPoints="1" noAdjustHandles="1" noChangeArrowheads="1" noChangeShapeType="1" noTextEdit="1"/>
              </p:cNvSpPr>
              <p:nvPr/>
            </p:nvSpPr>
            <p:spPr>
              <a:xfrm>
                <a:off x="4889241" y="3212976"/>
                <a:ext cx="3355167" cy="923330"/>
              </a:xfrm>
              <a:prstGeom prst="rect">
                <a:avLst/>
              </a:prstGeom>
              <a:blipFill>
                <a:blip r:embed="rId6"/>
                <a:stretch>
                  <a:fillRect l="-1455" t="-3289"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0B478039-452B-44E4-A773-5BE1575004FF}"/>
                  </a:ext>
                </a:extLst>
              </p:cNvPr>
              <p:cNvSpPr txBox="1"/>
              <p:nvPr/>
            </p:nvSpPr>
            <p:spPr>
              <a:xfrm>
                <a:off x="5821894" y="4353107"/>
                <a:ext cx="1794530"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𝑚𝑔𝑑</m:t>
                          </m:r>
                        </m:num>
                        <m:den>
                          <m:r>
                            <a:rPr lang="en-US" i="1">
                              <a:latin typeface="Cambria Math" panose="02040503050406030204" pitchFamily="18" charset="0"/>
                            </a:rPr>
                            <m:t>𝐼</m:t>
                          </m:r>
                        </m:den>
                      </m:f>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22" name="TextBox 21">
                <a:extLst>
                  <a:ext uri="{FF2B5EF4-FFF2-40B4-BE49-F238E27FC236}">
                    <a16:creationId xmlns:a16="http://schemas.microsoft.com/office/drawing/2014/main" id="{0B478039-452B-44E4-A773-5BE1575004FF}"/>
                  </a:ext>
                </a:extLst>
              </p:cNvPr>
              <p:cNvSpPr txBox="1">
                <a:spLocks noRot="1" noChangeAspect="1" noMove="1" noResize="1" noEditPoints="1" noAdjustHandles="1" noChangeArrowheads="1" noChangeShapeType="1" noTextEdit="1"/>
              </p:cNvSpPr>
              <p:nvPr/>
            </p:nvSpPr>
            <p:spPr>
              <a:xfrm>
                <a:off x="5821894" y="4353107"/>
                <a:ext cx="1794530" cy="555793"/>
              </a:xfrm>
              <a:prstGeom prst="rect">
                <a:avLst/>
              </a:prstGeom>
              <a:blipFill>
                <a:blip r:embed="rId7"/>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AED82E2-EF40-4545-A8F0-4DFE96B8F5C6}"/>
              </a:ext>
            </a:extLst>
          </p:cNvPr>
          <p:cNvSpPr txBox="1"/>
          <p:nvPr/>
        </p:nvSpPr>
        <p:spPr>
          <a:xfrm flipH="1">
            <a:off x="4139952" y="4908900"/>
            <a:ext cx="4917232" cy="923330"/>
          </a:xfrm>
          <a:prstGeom prst="rect">
            <a:avLst/>
          </a:prstGeom>
          <a:noFill/>
        </p:spPr>
        <p:txBody>
          <a:bodyPr wrap="square" rtlCol="0">
            <a:spAutoFit/>
          </a:bodyPr>
          <a:lstStyle/>
          <a:p>
            <a:r>
              <a:rPr lang="en-US" dirty="0"/>
              <a:t>The physical pendulum has approximately an SHM, similar with the SHM of the simple pendulum, but where the angular frequency is:  </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BAE47E0-45CC-4180-A428-4CDBF45FD430}"/>
                  </a:ext>
                </a:extLst>
              </p:cNvPr>
              <p:cNvSpPr txBox="1"/>
              <p:nvPr/>
            </p:nvSpPr>
            <p:spPr>
              <a:xfrm>
                <a:off x="5410306" y="5821404"/>
                <a:ext cx="1182760"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𝑚𝑔𝑑</m:t>
                              </m:r>
                            </m:num>
                            <m:den>
                              <m:r>
                                <a:rPr lang="en-US" b="0" i="1" smtClean="0">
                                  <a:latin typeface="Cambria Math" panose="02040503050406030204" pitchFamily="18" charset="0"/>
                                  <a:ea typeface="Cambria Math" panose="02040503050406030204" pitchFamily="18" charset="0"/>
                                </a:rPr>
                                <m:t>𝐼</m:t>
                              </m:r>
                            </m:den>
                          </m:f>
                        </m:e>
                      </m:rad>
                    </m:oMath>
                  </m:oMathPara>
                </a14:m>
                <a:endParaRPr lang="en-US" dirty="0"/>
              </a:p>
            </p:txBody>
          </p:sp>
        </mc:Choice>
        <mc:Fallback>
          <p:sp>
            <p:nvSpPr>
              <p:cNvPr id="23" name="TextBox 22">
                <a:extLst>
                  <a:ext uri="{FF2B5EF4-FFF2-40B4-BE49-F238E27FC236}">
                    <a16:creationId xmlns:a16="http://schemas.microsoft.com/office/drawing/2014/main" id="{DBAE47E0-45CC-4180-A428-4CDBF45FD430}"/>
                  </a:ext>
                </a:extLst>
              </p:cNvPr>
              <p:cNvSpPr txBox="1">
                <a:spLocks noRot="1" noChangeAspect="1" noMove="1" noResize="1" noEditPoints="1" noAdjustHandles="1" noChangeArrowheads="1" noChangeShapeType="1" noTextEdit="1"/>
              </p:cNvSpPr>
              <p:nvPr/>
            </p:nvSpPr>
            <p:spPr>
              <a:xfrm>
                <a:off x="5410306" y="5821404"/>
                <a:ext cx="1182760" cy="818366"/>
              </a:xfrm>
              <a:prstGeom prst="rect">
                <a:avLst/>
              </a:prstGeom>
              <a:blipFill>
                <a:blip r:embed="rId8"/>
                <a:stretch>
                  <a:fillRect b="-746"/>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D1512E80-AF1B-4D8B-862C-70BFAA08FEF5}"/>
              </a:ext>
            </a:extLst>
          </p:cNvPr>
          <p:cNvSpPr txBox="1"/>
          <p:nvPr/>
        </p:nvSpPr>
        <p:spPr>
          <a:xfrm>
            <a:off x="630829" y="6481223"/>
            <a:ext cx="7973619" cy="369332"/>
          </a:xfrm>
          <a:prstGeom prst="rect">
            <a:avLst/>
          </a:prstGeom>
          <a:noFill/>
        </p:spPr>
        <p:txBody>
          <a:bodyPr wrap="square" rtlCol="0">
            <a:spAutoFit/>
          </a:bodyPr>
          <a:lstStyle/>
          <a:p>
            <a:r>
              <a:rPr lang="en-US" dirty="0">
                <a:solidFill>
                  <a:srgbClr val="FF0000"/>
                </a:solidFill>
              </a:rPr>
              <a:t>You don’t need to remember this result but you must be able to find it by yourself. </a:t>
            </a:r>
          </a:p>
        </p:txBody>
      </p:sp>
    </p:spTree>
    <p:extLst>
      <p:ext uri="{BB962C8B-B14F-4D97-AF65-F5344CB8AC3E}">
        <p14:creationId xmlns:p14="http://schemas.microsoft.com/office/powerpoint/2010/main" val="379789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p:bldP spid="12" grpId="0"/>
      <p:bldP spid="22" grpId="0"/>
      <p:bldP spid="14" grpId="0"/>
      <p:bldP spid="23" grpId="0"/>
      <p:bldP spid="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63</a:t>
            </a:fld>
            <a:endParaRPr lang="en-US" altLang="zh-CN"/>
          </a:p>
        </p:txBody>
      </p:sp>
      <p:sp>
        <p:nvSpPr>
          <p:cNvPr id="5" name="TextBox 4"/>
          <p:cNvSpPr txBox="1"/>
          <p:nvPr/>
        </p:nvSpPr>
        <p:spPr>
          <a:xfrm>
            <a:off x="945940" y="908720"/>
            <a:ext cx="7128792" cy="830997"/>
          </a:xfrm>
          <a:prstGeom prst="rect">
            <a:avLst/>
          </a:prstGeom>
          <a:noFill/>
        </p:spPr>
        <p:txBody>
          <a:bodyPr wrap="square" rtlCol="0">
            <a:spAutoFit/>
          </a:bodyPr>
          <a:lstStyle/>
          <a:p>
            <a:r>
              <a:rPr lang="en-GB" sz="2400" dirty="0"/>
              <a:t>What happens in a real situation, i.e., where the friction can’t be ignored ?</a:t>
            </a:r>
            <a:endParaRPr lang="en-US" sz="2400" dirty="0"/>
          </a:p>
        </p:txBody>
      </p:sp>
      <p:sp>
        <p:nvSpPr>
          <p:cNvPr id="7" name="Right Arrow 6"/>
          <p:cNvSpPr/>
          <p:nvPr/>
        </p:nvSpPr>
        <p:spPr>
          <a:xfrm>
            <a:off x="441884" y="1785883"/>
            <a:ext cx="1008112"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85619" y="1987098"/>
            <a:ext cx="7053534" cy="461665"/>
          </a:xfrm>
          <a:prstGeom prst="rect">
            <a:avLst/>
          </a:prstGeom>
          <a:noFill/>
        </p:spPr>
        <p:txBody>
          <a:bodyPr wrap="none" rtlCol="0">
            <a:spAutoFit/>
          </a:bodyPr>
          <a:lstStyle/>
          <a:p>
            <a:r>
              <a:rPr lang="en-GB" sz="2400" dirty="0"/>
              <a:t>The amplitude of the motion decrease with the time.   </a:t>
            </a:r>
            <a:endParaRPr lang="en-US" sz="2400" dirty="0"/>
          </a:p>
        </p:txBody>
      </p:sp>
      <p:sp>
        <p:nvSpPr>
          <p:cNvPr id="13" name="Right Arrow 12"/>
          <p:cNvSpPr/>
          <p:nvPr/>
        </p:nvSpPr>
        <p:spPr>
          <a:xfrm>
            <a:off x="441884" y="2911454"/>
            <a:ext cx="1008112"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21237" y="3112669"/>
            <a:ext cx="5715059" cy="1569660"/>
          </a:xfrm>
          <a:prstGeom prst="rect">
            <a:avLst/>
          </a:prstGeom>
          <a:noFill/>
        </p:spPr>
        <p:txBody>
          <a:bodyPr wrap="square" rtlCol="0">
            <a:spAutoFit/>
          </a:bodyPr>
          <a:lstStyle/>
          <a:p>
            <a:r>
              <a:rPr lang="en-GB" sz="2400" dirty="0"/>
              <a:t>Depending to the friction, there could be  oscillations (we speak about “damped oscillations”) or there could be no oscillations. </a:t>
            </a:r>
            <a:endParaRPr lang="en-US" sz="2400" dirty="0"/>
          </a:p>
        </p:txBody>
      </p:sp>
    </p:spTree>
    <p:extLst>
      <p:ext uri="{BB962C8B-B14F-4D97-AF65-F5344CB8AC3E}">
        <p14:creationId xmlns:p14="http://schemas.microsoft.com/office/powerpoint/2010/main" val="26127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E39-BFE0-49EE-9B2B-5347FB8DB605}"/>
              </a:ext>
            </a:extLst>
          </p:cNvPr>
          <p:cNvSpPr>
            <a:spLocks noGrp="1"/>
          </p:cNvSpPr>
          <p:nvPr>
            <p:ph type="title"/>
          </p:nvPr>
        </p:nvSpPr>
        <p:spPr>
          <a:xfrm>
            <a:off x="654437" y="-171400"/>
            <a:ext cx="8229600" cy="1143000"/>
          </a:xfrm>
        </p:spPr>
        <p:txBody>
          <a:bodyPr/>
          <a:lstStyle/>
          <a:p>
            <a:r>
              <a:rPr lang="en-US" dirty="0"/>
              <a:t>Complex numbers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16BCFE-914A-44DC-8FE4-B225A67D4CC9}"/>
                  </a:ext>
                </a:extLst>
              </p:cNvPr>
              <p:cNvSpPr>
                <a:spLocks noGrp="1"/>
              </p:cNvSpPr>
              <p:nvPr>
                <p:ph idx="1"/>
              </p:nvPr>
            </p:nvSpPr>
            <p:spPr>
              <a:xfrm>
                <a:off x="914400" y="908720"/>
                <a:ext cx="8229600" cy="4525963"/>
              </a:xfrm>
            </p:spPr>
            <p:txBody>
              <a:bodyPr/>
              <a:lstStyle/>
              <a:p>
                <a:pPr marL="0" indent="0">
                  <a:buNone/>
                </a:pPr>
                <a:r>
                  <a:rPr lang="en-US" dirty="0"/>
                  <a:t>The imaginary unit: </a:t>
                </a:r>
                <a14:m>
                  <m:oMath xmlns:m="http://schemas.openxmlformats.org/officeDocument/2006/math">
                    <m:r>
                      <m:rPr>
                        <m:sty m:val="p"/>
                      </m:rPr>
                      <a:rPr lang="en-US" b="0" i="0" smtClean="0">
                        <a:latin typeface="Cambria Math" panose="02040503050406030204" pitchFamily="18" charset="0"/>
                      </a:rPr>
                      <m:t>i</m:t>
                    </m:r>
                  </m:oMath>
                </a14:m>
                <a:endParaRPr lang="en-US" dirty="0"/>
              </a:p>
            </p:txBody>
          </p:sp>
        </mc:Choice>
        <mc:Fallback>
          <p:sp>
            <p:nvSpPr>
              <p:cNvPr id="3" name="Content Placeholder 2">
                <a:extLst>
                  <a:ext uri="{FF2B5EF4-FFF2-40B4-BE49-F238E27FC236}">
                    <a16:creationId xmlns:a16="http://schemas.microsoft.com/office/drawing/2014/main" id="{7316BCFE-914A-44DC-8FE4-B225A67D4CC9}"/>
                  </a:ext>
                </a:extLst>
              </p:cNvPr>
              <p:cNvSpPr>
                <a:spLocks noGrp="1" noRot="1" noChangeAspect="1" noMove="1" noResize="1" noEditPoints="1" noAdjustHandles="1" noChangeArrowheads="1" noChangeShapeType="1" noTextEdit="1"/>
              </p:cNvSpPr>
              <p:nvPr>
                <p:ph idx="1"/>
              </p:nvPr>
            </p:nvSpPr>
            <p:spPr>
              <a:xfrm>
                <a:off x="914400" y="908720"/>
                <a:ext cx="8229600" cy="4525963"/>
              </a:xfrm>
              <a:blipFill>
                <a:blip r:embed="rId2"/>
                <a:stretch>
                  <a:fillRect l="-1852"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B07425-8C69-4EA4-8247-06550B132A2B}"/>
              </a:ext>
            </a:extLst>
          </p:cNvPr>
          <p:cNvSpPr>
            <a:spLocks noGrp="1"/>
          </p:cNvSpPr>
          <p:nvPr>
            <p:ph type="sldNum" sz="quarter" idx="10"/>
          </p:nvPr>
        </p:nvSpPr>
        <p:spPr/>
        <p:txBody>
          <a:bodyPr/>
          <a:lstStyle/>
          <a:p>
            <a:fld id="{41A7B2A6-4997-4D6A-A223-B65D77C6B4A9}" type="slidenum">
              <a:rPr lang="en-US" altLang="zh-CN" smtClean="0"/>
              <a:pPr/>
              <a:t>64</a:t>
            </a:fld>
            <a:endParaRPr lang="en-US" altLang="zh-CN"/>
          </a:p>
        </p:txBody>
      </p:sp>
      <p:sp>
        <p:nvSpPr>
          <p:cNvPr id="5" name="Arrow: Right 4">
            <a:extLst>
              <a:ext uri="{FF2B5EF4-FFF2-40B4-BE49-F238E27FC236}">
                <a16:creationId xmlns:a16="http://schemas.microsoft.com/office/drawing/2014/main" id="{877349B6-48ED-43F8-B0C4-9BD9ECCFE909}"/>
              </a:ext>
            </a:extLst>
          </p:cNvPr>
          <p:cNvSpPr/>
          <p:nvPr/>
        </p:nvSpPr>
        <p:spPr>
          <a:xfrm>
            <a:off x="5088260" y="980728"/>
            <a:ext cx="882883" cy="51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ECBD598-5A2B-44C4-8AD2-635204DC0C87}"/>
                  </a:ext>
                </a:extLst>
              </p:cNvPr>
              <p:cNvSpPr txBox="1"/>
              <p:nvPr/>
            </p:nvSpPr>
            <p:spPr>
              <a:xfrm>
                <a:off x="6115159" y="1022570"/>
                <a:ext cx="132286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𝑖</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=−1</m:t>
                      </m:r>
                    </m:oMath>
                  </m:oMathPara>
                </a14:m>
                <a:endParaRPr lang="en-US" sz="2800" dirty="0"/>
              </a:p>
            </p:txBody>
          </p:sp>
        </mc:Choice>
        <mc:Fallback>
          <p:sp>
            <p:nvSpPr>
              <p:cNvPr id="6" name="TextBox 5">
                <a:extLst>
                  <a:ext uri="{FF2B5EF4-FFF2-40B4-BE49-F238E27FC236}">
                    <a16:creationId xmlns:a16="http://schemas.microsoft.com/office/drawing/2014/main" id="{CECBD598-5A2B-44C4-8AD2-635204DC0C87}"/>
                  </a:ext>
                </a:extLst>
              </p:cNvPr>
              <p:cNvSpPr txBox="1">
                <a:spLocks noRot="1" noChangeAspect="1" noMove="1" noResize="1" noEditPoints="1" noAdjustHandles="1" noChangeArrowheads="1" noChangeShapeType="1" noTextEdit="1"/>
              </p:cNvSpPr>
              <p:nvPr/>
            </p:nvSpPr>
            <p:spPr>
              <a:xfrm>
                <a:off x="6115159" y="1022570"/>
                <a:ext cx="1322862"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EBE451B-06B5-4563-8C78-1AD3134B9DE4}"/>
                  </a:ext>
                </a:extLst>
              </p:cNvPr>
              <p:cNvSpPr txBox="1"/>
              <p:nvPr/>
            </p:nvSpPr>
            <p:spPr>
              <a:xfrm flipH="1">
                <a:off x="971600" y="2452275"/>
                <a:ext cx="7416824" cy="461665"/>
              </a:xfrm>
              <a:prstGeom prst="rect">
                <a:avLst/>
              </a:prstGeom>
              <a:noFill/>
            </p:spPr>
            <p:txBody>
              <a:bodyPr wrap="square" rtlCol="0">
                <a:spAutoFit/>
              </a:bodyPr>
              <a:lstStyle/>
              <a:p>
                <a:r>
                  <a:rPr lang="en-US" sz="2400" dirty="0"/>
                  <a:t>A complex number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𝑧</m:t>
                        </m:r>
                      </m:e>
                    </m:acc>
                  </m:oMath>
                </a14:m>
                <a:r>
                  <a:rPr lang="en-US" sz="2400" dirty="0"/>
                  <a:t> has two kinds of forms:</a:t>
                </a:r>
              </a:p>
            </p:txBody>
          </p:sp>
        </mc:Choice>
        <mc:Fallback>
          <p:sp>
            <p:nvSpPr>
              <p:cNvPr id="7" name="TextBox 6">
                <a:extLst>
                  <a:ext uri="{FF2B5EF4-FFF2-40B4-BE49-F238E27FC236}">
                    <a16:creationId xmlns:a16="http://schemas.microsoft.com/office/drawing/2014/main" id="{AEBE451B-06B5-4563-8C78-1AD3134B9DE4}"/>
                  </a:ext>
                </a:extLst>
              </p:cNvPr>
              <p:cNvSpPr txBox="1">
                <a:spLocks noRot="1" noChangeAspect="1" noMove="1" noResize="1" noEditPoints="1" noAdjustHandles="1" noChangeArrowheads="1" noChangeShapeType="1" noTextEdit="1"/>
              </p:cNvSpPr>
              <p:nvPr/>
            </p:nvSpPr>
            <p:spPr>
              <a:xfrm flipH="1">
                <a:off x="971600" y="2452275"/>
                <a:ext cx="7416824" cy="461665"/>
              </a:xfrm>
              <a:prstGeom prst="rect">
                <a:avLst/>
              </a:prstGeom>
              <a:blipFill>
                <a:blip r:embed="rId4"/>
                <a:stretch>
                  <a:fillRect l="-1233" t="-10526" b="-2894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1ABF482-7216-4638-BA89-D7D751F0AED4}"/>
              </a:ext>
            </a:extLst>
          </p:cNvPr>
          <p:cNvSpPr txBox="1"/>
          <p:nvPr/>
        </p:nvSpPr>
        <p:spPr>
          <a:xfrm>
            <a:off x="1115616" y="1573438"/>
            <a:ext cx="4294191" cy="646331"/>
          </a:xfrm>
          <a:prstGeom prst="rect">
            <a:avLst/>
          </a:prstGeom>
          <a:noFill/>
        </p:spPr>
        <p:txBody>
          <a:bodyPr wrap="square" rtlCol="0">
            <a:spAutoFit/>
          </a:bodyPr>
          <a:lstStyle/>
          <a:p>
            <a:r>
              <a:rPr lang="en-US" dirty="0"/>
              <a:t>(symbol “j” is also used for the imaginary unit)</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642CF1D-6B6D-4647-8382-1B625B6B8226}"/>
                  </a:ext>
                </a:extLst>
              </p:cNvPr>
              <p:cNvSpPr txBox="1"/>
              <p:nvPr/>
            </p:nvSpPr>
            <p:spPr>
              <a:xfrm>
                <a:off x="2915816" y="3171701"/>
                <a:ext cx="24130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𝑧</m:t>
                          </m:r>
                        </m:e>
                      </m:acc>
                      <m:r>
                        <a:rPr lang="en-US" sz="4000" b="0" i="1" smtClean="0">
                          <a:latin typeface="Cambria Math" panose="02040503050406030204" pitchFamily="18" charset="0"/>
                        </a:rPr>
                        <m:t>=</m:t>
                      </m:r>
                      <m:r>
                        <a:rPr lang="en-US" sz="4000" b="0" i="1" smtClean="0">
                          <a:latin typeface="Cambria Math" panose="02040503050406030204" pitchFamily="18" charset="0"/>
                        </a:rPr>
                        <m:t>𝑎</m:t>
                      </m:r>
                      <m:r>
                        <a:rPr lang="en-US" sz="4000" b="0" i="1" smtClean="0">
                          <a:latin typeface="Cambria Math" panose="02040503050406030204" pitchFamily="18" charset="0"/>
                        </a:rPr>
                        <m:t>+</m:t>
                      </m:r>
                      <m:r>
                        <a:rPr lang="en-US" sz="4000" b="0" i="1" smtClean="0">
                          <a:latin typeface="Cambria Math" panose="02040503050406030204" pitchFamily="18" charset="0"/>
                        </a:rPr>
                        <m:t>𝑖𝑏</m:t>
                      </m:r>
                    </m:oMath>
                  </m:oMathPara>
                </a14:m>
                <a:endParaRPr lang="en-US" sz="4000" dirty="0"/>
              </a:p>
            </p:txBody>
          </p:sp>
        </mc:Choice>
        <mc:Fallback>
          <p:sp>
            <p:nvSpPr>
              <p:cNvPr id="9" name="TextBox 8">
                <a:extLst>
                  <a:ext uri="{FF2B5EF4-FFF2-40B4-BE49-F238E27FC236}">
                    <a16:creationId xmlns:a16="http://schemas.microsoft.com/office/drawing/2014/main" id="{8642CF1D-6B6D-4647-8382-1B625B6B8226}"/>
                  </a:ext>
                </a:extLst>
              </p:cNvPr>
              <p:cNvSpPr txBox="1">
                <a:spLocks noRot="1" noChangeAspect="1" noMove="1" noResize="1" noEditPoints="1" noAdjustHandles="1" noChangeArrowheads="1" noChangeShapeType="1" noTextEdit="1"/>
              </p:cNvSpPr>
              <p:nvPr/>
            </p:nvSpPr>
            <p:spPr>
              <a:xfrm>
                <a:off x="2915816" y="3171701"/>
                <a:ext cx="2413033"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8284AC8-93B1-4751-85B1-B9AB8DBEEFD5}"/>
                  </a:ext>
                </a:extLst>
              </p:cNvPr>
              <p:cNvSpPr txBox="1"/>
              <p:nvPr/>
            </p:nvSpPr>
            <p:spPr>
              <a:xfrm>
                <a:off x="1259632" y="3906515"/>
                <a:ext cx="3197798"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 </m:t>
                    </m:r>
                  </m:oMath>
                </a14:m>
                <a:r>
                  <a:rPr lang="en-US" sz="2400" dirty="0"/>
                  <a:t>are two real numbers.</a:t>
                </a:r>
              </a:p>
            </p:txBody>
          </p:sp>
        </mc:Choice>
        <mc:Fallback>
          <p:sp>
            <p:nvSpPr>
              <p:cNvPr id="10" name="TextBox 9">
                <a:extLst>
                  <a:ext uri="{FF2B5EF4-FFF2-40B4-BE49-F238E27FC236}">
                    <a16:creationId xmlns:a16="http://schemas.microsoft.com/office/drawing/2014/main" id="{58284AC8-93B1-4751-85B1-B9AB8DBEEFD5}"/>
                  </a:ext>
                </a:extLst>
              </p:cNvPr>
              <p:cNvSpPr txBox="1">
                <a:spLocks noRot="1" noChangeAspect="1" noMove="1" noResize="1" noEditPoints="1" noAdjustHandles="1" noChangeArrowheads="1" noChangeShapeType="1" noTextEdit="1"/>
              </p:cNvSpPr>
              <p:nvPr/>
            </p:nvSpPr>
            <p:spPr>
              <a:xfrm>
                <a:off x="1259632" y="3906515"/>
                <a:ext cx="3197798" cy="369332"/>
              </a:xfrm>
              <a:prstGeom prst="rect">
                <a:avLst/>
              </a:prstGeom>
              <a:blipFill>
                <a:blip r:embed="rId6"/>
                <a:stretch>
                  <a:fillRect l="-2481" t="-26667" r="-4198"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189BAD1-19FD-47C7-8140-DE6B26CA7142}"/>
                  </a:ext>
                </a:extLst>
              </p:cNvPr>
              <p:cNvSpPr txBox="1"/>
              <p:nvPr/>
            </p:nvSpPr>
            <p:spPr>
              <a:xfrm>
                <a:off x="1259632" y="4500428"/>
                <a:ext cx="2150332"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𝑎</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ℛℯ</m:t>
                      </m:r>
                      <m:d>
                        <m:dPr>
                          <m:begChr m:val="{"/>
                          <m:endChr m:val="}"/>
                          <m:ctrlPr>
                            <a:rPr lang="en-US" sz="3600" b="0" i="1" smtClean="0">
                              <a:latin typeface="Cambria Math" panose="02040503050406030204" pitchFamily="18" charset="0"/>
                              <a:ea typeface="Cambria Math" panose="02040503050406030204" pitchFamily="18" charset="0"/>
                            </a:rPr>
                          </m:ctrlPr>
                        </m:dPr>
                        <m:e>
                          <m:acc>
                            <m:accPr>
                              <m:chr m:val="̃"/>
                              <m:ctrlPr>
                                <a:rPr lang="en-US" sz="3600" b="0" i="1" smtClean="0">
                                  <a:latin typeface="Cambria Math" panose="02040503050406030204" pitchFamily="18" charset="0"/>
                                  <a:ea typeface="Cambria Math" panose="02040503050406030204" pitchFamily="18" charset="0"/>
                                </a:rPr>
                              </m:ctrlPr>
                            </m:accPr>
                            <m:e>
                              <m:r>
                                <a:rPr lang="en-US" sz="3600" b="0" i="1" smtClean="0">
                                  <a:latin typeface="Cambria Math" panose="02040503050406030204" pitchFamily="18" charset="0"/>
                                  <a:ea typeface="Cambria Math" panose="02040503050406030204" pitchFamily="18" charset="0"/>
                                </a:rPr>
                                <m:t>𝑧</m:t>
                              </m:r>
                            </m:e>
                          </m:acc>
                        </m:e>
                      </m:d>
                    </m:oMath>
                  </m:oMathPara>
                </a14:m>
                <a:endParaRPr lang="en-US" sz="3600" dirty="0"/>
              </a:p>
            </p:txBody>
          </p:sp>
        </mc:Choice>
        <mc:Fallback>
          <p:sp>
            <p:nvSpPr>
              <p:cNvPr id="11" name="TextBox 10">
                <a:extLst>
                  <a:ext uri="{FF2B5EF4-FFF2-40B4-BE49-F238E27FC236}">
                    <a16:creationId xmlns:a16="http://schemas.microsoft.com/office/drawing/2014/main" id="{8189BAD1-19FD-47C7-8140-DE6B26CA7142}"/>
                  </a:ext>
                </a:extLst>
              </p:cNvPr>
              <p:cNvSpPr txBox="1">
                <a:spLocks noRot="1" noChangeAspect="1" noMove="1" noResize="1" noEditPoints="1" noAdjustHandles="1" noChangeArrowheads="1" noChangeShapeType="1" noTextEdit="1"/>
              </p:cNvSpPr>
              <p:nvPr/>
            </p:nvSpPr>
            <p:spPr>
              <a:xfrm>
                <a:off x="1259632" y="4500428"/>
                <a:ext cx="2150332"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B6102AC-5CA7-495D-81CD-3D87AB01B892}"/>
                  </a:ext>
                </a:extLst>
              </p:cNvPr>
              <p:cNvSpPr txBox="1"/>
              <p:nvPr/>
            </p:nvSpPr>
            <p:spPr>
              <a:xfrm>
                <a:off x="3787475" y="4584896"/>
                <a:ext cx="4608512"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𝑎</m:t>
                    </m:r>
                  </m:oMath>
                </a14:m>
                <a:r>
                  <a:rPr lang="en-US" dirty="0"/>
                  <a:t> is </a:t>
                </a:r>
                <a:r>
                  <a:rPr lang="en-US" b="1" dirty="0"/>
                  <a:t>the real part </a:t>
                </a:r>
                <a:r>
                  <a:rPr lang="en-US" dirty="0"/>
                  <a:t>of the complex number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oMath>
                </a14:m>
                <a:endParaRPr lang="en-US" dirty="0"/>
              </a:p>
            </p:txBody>
          </p:sp>
        </mc:Choice>
        <mc:Fallback>
          <p:sp>
            <p:nvSpPr>
              <p:cNvPr id="12" name="TextBox 11">
                <a:extLst>
                  <a:ext uri="{FF2B5EF4-FFF2-40B4-BE49-F238E27FC236}">
                    <a16:creationId xmlns:a16="http://schemas.microsoft.com/office/drawing/2014/main" id="{6B6102AC-5CA7-495D-81CD-3D87AB01B892}"/>
                  </a:ext>
                </a:extLst>
              </p:cNvPr>
              <p:cNvSpPr txBox="1">
                <a:spLocks noRot="1" noChangeAspect="1" noMove="1" noResize="1" noEditPoints="1" noAdjustHandles="1" noChangeArrowheads="1" noChangeShapeType="1" noTextEdit="1"/>
              </p:cNvSpPr>
              <p:nvPr/>
            </p:nvSpPr>
            <p:spPr>
              <a:xfrm>
                <a:off x="3787475" y="4584896"/>
                <a:ext cx="4608512" cy="369332"/>
              </a:xfrm>
              <a:prstGeom prst="rect">
                <a:avLst/>
              </a:prstGeom>
              <a:blipFill>
                <a:blip r:embed="rId8"/>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8A4A58B-9693-4BD9-BE24-F771858A929E}"/>
                  </a:ext>
                </a:extLst>
              </p:cNvPr>
              <p:cNvSpPr txBox="1"/>
              <p:nvPr/>
            </p:nvSpPr>
            <p:spPr>
              <a:xfrm>
                <a:off x="1259632" y="5238870"/>
                <a:ext cx="225427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b</m:t>
                      </m:r>
                      <m:r>
                        <a:rPr lang="en-US" sz="3600" b="0" i="1" smtClean="0">
                          <a:latin typeface="Cambria Math" panose="02040503050406030204" pitchFamily="18" charset="0"/>
                        </a:rPr>
                        <m:t>=</m:t>
                      </m:r>
                      <m:r>
                        <a:rPr lang="en-US" sz="3600" i="1">
                          <a:latin typeface="Cambria Math" panose="02040503050406030204" pitchFamily="18" charset="0"/>
                          <a:ea typeface="Cambria Math" panose="02040503050406030204" pitchFamily="18" charset="0"/>
                        </a:rPr>
                        <m:t>ℐ</m:t>
                      </m:r>
                      <m:r>
                        <a:rPr lang="en-US" sz="3600" i="1" smtClean="0">
                          <a:latin typeface="Cambria Math" panose="02040503050406030204" pitchFamily="18" charset="0"/>
                          <a:ea typeface="Cambria Math" panose="02040503050406030204" pitchFamily="18" charset="0"/>
                        </a:rPr>
                        <m:t>𝓂</m:t>
                      </m:r>
                      <m:d>
                        <m:dPr>
                          <m:begChr m:val="{"/>
                          <m:endChr m:val="}"/>
                          <m:ctrlPr>
                            <a:rPr lang="en-US" sz="3600" b="0" i="1" smtClean="0">
                              <a:latin typeface="Cambria Math" panose="02040503050406030204" pitchFamily="18" charset="0"/>
                              <a:ea typeface="Cambria Math" panose="02040503050406030204" pitchFamily="18" charset="0"/>
                            </a:rPr>
                          </m:ctrlPr>
                        </m:dPr>
                        <m:e>
                          <m:acc>
                            <m:accPr>
                              <m:chr m:val="̃"/>
                              <m:ctrlPr>
                                <a:rPr lang="en-US" sz="3600" b="0" i="1" smtClean="0">
                                  <a:latin typeface="Cambria Math" panose="02040503050406030204" pitchFamily="18" charset="0"/>
                                  <a:ea typeface="Cambria Math" panose="02040503050406030204" pitchFamily="18" charset="0"/>
                                </a:rPr>
                              </m:ctrlPr>
                            </m:accPr>
                            <m:e>
                              <m:r>
                                <a:rPr lang="en-US" sz="3600" b="0" i="1" smtClean="0">
                                  <a:latin typeface="Cambria Math" panose="02040503050406030204" pitchFamily="18" charset="0"/>
                                  <a:ea typeface="Cambria Math" panose="02040503050406030204" pitchFamily="18" charset="0"/>
                                </a:rPr>
                                <m:t>𝑧</m:t>
                              </m:r>
                            </m:e>
                          </m:acc>
                        </m:e>
                      </m:d>
                    </m:oMath>
                  </m:oMathPara>
                </a14:m>
                <a:endParaRPr lang="en-US" sz="3600" dirty="0"/>
              </a:p>
            </p:txBody>
          </p:sp>
        </mc:Choice>
        <mc:Fallback>
          <p:sp>
            <p:nvSpPr>
              <p:cNvPr id="13" name="TextBox 12">
                <a:extLst>
                  <a:ext uri="{FF2B5EF4-FFF2-40B4-BE49-F238E27FC236}">
                    <a16:creationId xmlns:a16="http://schemas.microsoft.com/office/drawing/2014/main" id="{38A4A58B-9693-4BD9-BE24-F771858A929E}"/>
                  </a:ext>
                </a:extLst>
              </p:cNvPr>
              <p:cNvSpPr txBox="1">
                <a:spLocks noRot="1" noChangeAspect="1" noMove="1" noResize="1" noEditPoints="1" noAdjustHandles="1" noChangeArrowheads="1" noChangeShapeType="1" noTextEdit="1"/>
              </p:cNvSpPr>
              <p:nvPr/>
            </p:nvSpPr>
            <p:spPr>
              <a:xfrm>
                <a:off x="1259632" y="5238870"/>
                <a:ext cx="2254271"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64BECB8-1A64-4807-BA35-40DC2BE61306}"/>
                  </a:ext>
                </a:extLst>
              </p:cNvPr>
              <p:cNvSpPr txBox="1"/>
              <p:nvPr/>
            </p:nvSpPr>
            <p:spPr>
              <a:xfrm>
                <a:off x="3766848" y="5287871"/>
                <a:ext cx="509933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𝑏</m:t>
                    </m:r>
                  </m:oMath>
                </a14:m>
                <a:r>
                  <a:rPr lang="en-US" dirty="0"/>
                  <a:t> is </a:t>
                </a:r>
                <a:r>
                  <a:rPr lang="en-US" b="1" dirty="0"/>
                  <a:t>the imaginary part </a:t>
                </a:r>
                <a:r>
                  <a:rPr lang="en-US" dirty="0"/>
                  <a:t>of the complex number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oMath>
                </a14:m>
                <a:endParaRPr lang="en-US" dirty="0"/>
              </a:p>
            </p:txBody>
          </p:sp>
        </mc:Choice>
        <mc:Fallback>
          <p:sp>
            <p:nvSpPr>
              <p:cNvPr id="14" name="TextBox 13">
                <a:extLst>
                  <a:ext uri="{FF2B5EF4-FFF2-40B4-BE49-F238E27FC236}">
                    <a16:creationId xmlns:a16="http://schemas.microsoft.com/office/drawing/2014/main" id="{364BECB8-1A64-4807-BA35-40DC2BE61306}"/>
                  </a:ext>
                </a:extLst>
              </p:cNvPr>
              <p:cNvSpPr txBox="1">
                <a:spLocks noRot="1" noChangeAspect="1" noMove="1" noResize="1" noEditPoints="1" noAdjustHandles="1" noChangeArrowheads="1" noChangeShapeType="1" noTextEdit="1"/>
              </p:cNvSpPr>
              <p:nvPr/>
            </p:nvSpPr>
            <p:spPr>
              <a:xfrm>
                <a:off x="3766848" y="5287871"/>
                <a:ext cx="5099339" cy="369332"/>
              </a:xfrm>
              <a:prstGeom prst="rect">
                <a:avLst/>
              </a:prstGeom>
              <a:blipFill>
                <a:blip r:embed="rId10"/>
                <a:stretch>
                  <a:fillRect t="-8197" b="-2459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08FF003-3B56-43AA-A9EB-1E4FF308968A}"/>
              </a:ext>
            </a:extLst>
          </p:cNvPr>
          <p:cNvSpPr txBox="1"/>
          <p:nvPr/>
        </p:nvSpPr>
        <p:spPr>
          <a:xfrm flipH="1">
            <a:off x="1116832" y="2939360"/>
            <a:ext cx="2304256" cy="369332"/>
          </a:xfrm>
          <a:prstGeom prst="rect">
            <a:avLst/>
          </a:prstGeom>
          <a:noFill/>
        </p:spPr>
        <p:txBody>
          <a:bodyPr wrap="square" rtlCol="0">
            <a:spAutoFit/>
          </a:bodyPr>
          <a:lstStyle/>
          <a:p>
            <a:r>
              <a:rPr lang="en-US" dirty="0"/>
              <a:t>1</a:t>
            </a:r>
            <a:r>
              <a:rPr lang="en-US" baseline="30000" dirty="0"/>
              <a:t>st</a:t>
            </a:r>
            <a:r>
              <a:rPr lang="en-US" dirty="0"/>
              <a:t> form:</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2987EB0-D207-4009-A6FB-D8AB4940E286}"/>
                  </a:ext>
                </a:extLst>
              </p:cNvPr>
              <p:cNvSpPr txBox="1"/>
              <p:nvPr/>
            </p:nvSpPr>
            <p:spPr>
              <a:xfrm flipH="1">
                <a:off x="914400" y="5877272"/>
                <a:ext cx="5457800" cy="685252"/>
              </a:xfrm>
              <a:prstGeom prst="rect">
                <a:avLst/>
              </a:prstGeom>
              <a:noFill/>
            </p:spPr>
            <p:txBody>
              <a:bodyPr wrap="square" rtlCol="0">
                <a:spAutoFit/>
              </a:bodyPr>
              <a:lstStyle/>
              <a:p>
                <a:r>
                  <a:rPr lang="en-US" dirty="0"/>
                  <a:t>Examples of complex numbers:</a:t>
                </a:r>
              </a:p>
              <a:p>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𝑧</m:t>
                        </m:r>
                      </m:e>
                    </m:acc>
                    <m:r>
                      <a:rPr lang="en-US" sz="1800" b="0" i="1" smtClean="0">
                        <a:latin typeface="Cambria Math" panose="02040503050406030204" pitchFamily="18" charset="0"/>
                      </a:rPr>
                      <m:t>=3</m:t>
                    </m:r>
                  </m:oMath>
                </a14:m>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b="0" i="1" smtClean="0">
                        <a:latin typeface="Cambria Math" panose="02040503050406030204" pitchFamily="18" charset="0"/>
                      </a:rPr>
                      <m:t>=1+</m:t>
                    </m:r>
                    <m:r>
                      <a:rPr lang="en-US" b="0" i="1" smtClean="0">
                        <a:latin typeface="Cambria Math" panose="02040503050406030204" pitchFamily="18" charset="0"/>
                      </a:rPr>
                      <m:t>𝑖</m:t>
                    </m:r>
                  </m:oMath>
                </a14:m>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b="0" i="1" smtClean="0">
                        <a:latin typeface="Cambria Math" panose="02040503050406030204" pitchFamily="18" charset="0"/>
                      </a:rPr>
                      <m:t>=−2−2</m:t>
                    </m:r>
                    <m:r>
                      <a:rPr lang="en-US" b="0" i="1" smtClean="0">
                        <a:latin typeface="Cambria Math" panose="02040503050406030204" pitchFamily="18" charset="0"/>
                      </a:rPr>
                      <m:t>𝑖</m:t>
                    </m:r>
                  </m:oMath>
                </a14:m>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b="0" i="1" smtClean="0">
                        <a:latin typeface="Cambria Math" panose="02040503050406030204" pitchFamily="18" charset="0"/>
                      </a:rPr>
                      <m:t>=−</m:t>
                    </m:r>
                    <m:r>
                      <a:rPr lang="en-US" b="0" i="1" smtClean="0">
                        <a:latin typeface="Cambria Math" panose="02040503050406030204" pitchFamily="18" charset="0"/>
                      </a:rPr>
                      <m:t>𝑖</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r>
                  <a:rPr lang="en-US" dirty="0"/>
                  <a:t>, …</a:t>
                </a:r>
              </a:p>
            </p:txBody>
          </p:sp>
        </mc:Choice>
        <mc:Fallback>
          <p:sp>
            <p:nvSpPr>
              <p:cNvPr id="16" name="TextBox 15">
                <a:extLst>
                  <a:ext uri="{FF2B5EF4-FFF2-40B4-BE49-F238E27FC236}">
                    <a16:creationId xmlns:a16="http://schemas.microsoft.com/office/drawing/2014/main" id="{82987EB0-D207-4009-A6FB-D8AB4940E286}"/>
                  </a:ext>
                </a:extLst>
              </p:cNvPr>
              <p:cNvSpPr txBox="1">
                <a:spLocks noRot="1" noChangeAspect="1" noMove="1" noResize="1" noEditPoints="1" noAdjustHandles="1" noChangeArrowheads="1" noChangeShapeType="1" noTextEdit="1"/>
              </p:cNvSpPr>
              <p:nvPr/>
            </p:nvSpPr>
            <p:spPr>
              <a:xfrm flipH="1">
                <a:off x="914400" y="5877272"/>
                <a:ext cx="5457800" cy="685252"/>
              </a:xfrm>
              <a:prstGeom prst="rect">
                <a:avLst/>
              </a:prstGeom>
              <a:blipFill>
                <a:blip r:embed="rId11"/>
                <a:stretch>
                  <a:fillRect l="-894" t="-4425" b="-11504"/>
                </a:stretch>
              </a:blipFill>
            </p:spPr>
            <p:txBody>
              <a:bodyPr/>
              <a:lstStyle/>
              <a:p>
                <a:r>
                  <a:rPr lang="en-US">
                    <a:noFill/>
                  </a:rPr>
                  <a:t> </a:t>
                </a:r>
              </a:p>
            </p:txBody>
          </p:sp>
        </mc:Fallback>
      </mc:AlternateContent>
    </p:spTree>
    <p:extLst>
      <p:ext uri="{BB962C8B-B14F-4D97-AF65-F5344CB8AC3E}">
        <p14:creationId xmlns:p14="http://schemas.microsoft.com/office/powerpoint/2010/main" val="107624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E39-BFE0-49EE-9B2B-5347FB8DB605}"/>
              </a:ext>
            </a:extLst>
          </p:cNvPr>
          <p:cNvSpPr>
            <a:spLocks noGrp="1"/>
          </p:cNvSpPr>
          <p:nvPr>
            <p:ph type="title"/>
          </p:nvPr>
        </p:nvSpPr>
        <p:spPr>
          <a:xfrm>
            <a:off x="654437" y="-171400"/>
            <a:ext cx="8229600" cy="1143000"/>
          </a:xfrm>
        </p:spPr>
        <p:txBody>
          <a:bodyPr/>
          <a:lstStyle/>
          <a:p>
            <a:r>
              <a:rPr lang="en-US" dirty="0"/>
              <a:t>Complex numbers </a:t>
            </a:r>
          </a:p>
        </p:txBody>
      </p:sp>
      <p:sp>
        <p:nvSpPr>
          <p:cNvPr id="4" name="Slide Number Placeholder 3">
            <a:extLst>
              <a:ext uri="{FF2B5EF4-FFF2-40B4-BE49-F238E27FC236}">
                <a16:creationId xmlns:a16="http://schemas.microsoft.com/office/drawing/2014/main" id="{A8B07425-8C69-4EA4-8247-06550B132A2B}"/>
              </a:ext>
            </a:extLst>
          </p:cNvPr>
          <p:cNvSpPr>
            <a:spLocks noGrp="1"/>
          </p:cNvSpPr>
          <p:nvPr>
            <p:ph type="sldNum" sz="quarter" idx="10"/>
          </p:nvPr>
        </p:nvSpPr>
        <p:spPr/>
        <p:txBody>
          <a:bodyPr/>
          <a:lstStyle/>
          <a:p>
            <a:fld id="{41A7B2A6-4997-4D6A-A223-B65D77C6B4A9}" type="slidenum">
              <a:rPr lang="en-US" altLang="zh-CN" smtClean="0"/>
              <a:pPr/>
              <a:t>65</a:t>
            </a:fld>
            <a:endParaRPr lang="en-US" altLang="zh-CN"/>
          </a:p>
        </p:txBody>
      </p:sp>
      <p:sp>
        <p:nvSpPr>
          <p:cNvPr id="18" name="TextBox 17">
            <a:extLst>
              <a:ext uri="{FF2B5EF4-FFF2-40B4-BE49-F238E27FC236}">
                <a16:creationId xmlns:a16="http://schemas.microsoft.com/office/drawing/2014/main" id="{2653CD31-7C00-4F3A-99B4-81D70F1186EF}"/>
              </a:ext>
            </a:extLst>
          </p:cNvPr>
          <p:cNvSpPr txBox="1"/>
          <p:nvPr/>
        </p:nvSpPr>
        <p:spPr>
          <a:xfrm>
            <a:off x="1141905" y="692696"/>
            <a:ext cx="3862143" cy="369332"/>
          </a:xfrm>
          <a:prstGeom prst="rect">
            <a:avLst/>
          </a:prstGeom>
          <a:noFill/>
        </p:spPr>
        <p:txBody>
          <a:bodyPr wrap="square" rtlCol="0">
            <a:spAutoFit/>
          </a:bodyPr>
          <a:lstStyle/>
          <a:p>
            <a:r>
              <a:rPr lang="en-US" dirty="0"/>
              <a:t>2nd form (named  polar form)</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EBCCAC7-BD74-4019-BC69-8981A1B2C649}"/>
                  </a:ext>
                </a:extLst>
              </p:cNvPr>
              <p:cNvSpPr txBox="1"/>
              <p:nvPr/>
            </p:nvSpPr>
            <p:spPr>
              <a:xfrm>
                <a:off x="3275856" y="1168124"/>
                <a:ext cx="3966662" cy="6426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𝑧</m:t>
                          </m:r>
                        </m:e>
                      </m:acc>
                      <m:r>
                        <a:rPr lang="en-US" sz="4000" b="0" i="1" smtClean="0">
                          <a:latin typeface="Cambria Math" panose="02040503050406030204" pitchFamily="18" charset="0"/>
                        </a:rPr>
                        <m:t>=</m:t>
                      </m:r>
                      <m:d>
                        <m:dPr>
                          <m:begChr m:val="|"/>
                          <m:endChr m:val="|"/>
                          <m:ctrlPr>
                            <a:rPr lang="en-US" sz="4000" i="1">
                              <a:latin typeface="Cambria Math" panose="02040503050406030204" pitchFamily="18" charset="0"/>
                            </a:rPr>
                          </m:ctrlPr>
                        </m:dPr>
                        <m:e>
                          <m:acc>
                            <m:accPr>
                              <m:chr m:val="̃"/>
                              <m:ctrlPr>
                                <a:rPr lang="en-US" sz="4000" i="1">
                                  <a:latin typeface="Cambria Math" panose="02040503050406030204" pitchFamily="18" charset="0"/>
                                  <a:ea typeface="Cambria Math" panose="02040503050406030204" pitchFamily="18" charset="0"/>
                                </a:rPr>
                              </m:ctrlPr>
                            </m:accPr>
                            <m:e>
                              <m:r>
                                <a:rPr lang="en-US" sz="4000" i="1">
                                  <a:latin typeface="Cambria Math" panose="02040503050406030204" pitchFamily="18" charset="0"/>
                                  <a:ea typeface="Cambria Math" panose="02040503050406030204" pitchFamily="18" charset="0"/>
                                </a:rPr>
                                <m:t>𝑧</m:t>
                              </m:r>
                            </m:e>
                          </m:acc>
                        </m:e>
                      </m:d>
                      <m:sSup>
                        <m:sSupPr>
                          <m:ctrlPr>
                            <a:rPr lang="en-US" sz="4000" i="1">
                              <a:latin typeface="Cambria Math" panose="02040503050406030204" pitchFamily="18" charset="0"/>
                              <a:ea typeface="Cambria Math" panose="02040503050406030204" pitchFamily="18" charset="0"/>
                            </a:rPr>
                          </m:ctrlPr>
                        </m:sSupPr>
                        <m:e>
                          <m:r>
                            <a:rPr lang="en-US" sz="4000" i="1">
                              <a:latin typeface="Cambria Math" panose="02040503050406030204" pitchFamily="18" charset="0"/>
                              <a:ea typeface="Cambria Math" panose="02040503050406030204" pitchFamily="18" charset="0"/>
                            </a:rPr>
                            <m:t>𝑒</m:t>
                          </m:r>
                        </m:e>
                        <m:sup>
                          <m:r>
                            <a:rPr lang="en-US" sz="4000" i="1">
                              <a:latin typeface="Cambria Math" panose="02040503050406030204" pitchFamily="18" charset="0"/>
                              <a:ea typeface="Cambria Math" panose="02040503050406030204" pitchFamily="18" charset="0"/>
                            </a:rPr>
                            <m:t>𝑖</m:t>
                          </m:r>
                          <m:r>
                            <a:rPr lang="en-US" sz="4000" i="1">
                              <a:latin typeface="Cambria Math" panose="02040503050406030204" pitchFamily="18" charset="0"/>
                              <a:ea typeface="Cambria Math" panose="02040503050406030204" pitchFamily="18" charset="0"/>
                            </a:rPr>
                            <m:t>𝜃</m:t>
                          </m:r>
                        </m:sup>
                      </m:sSup>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𝜌</m:t>
                      </m:r>
                      <m:sSup>
                        <m:sSupPr>
                          <m:ctrlPr>
                            <a:rPr lang="en-US" sz="4000" b="0" i="1" smtClean="0">
                              <a:latin typeface="Cambria Math" panose="02040503050406030204" pitchFamily="18" charset="0"/>
                              <a:ea typeface="Cambria Math" panose="02040503050406030204" pitchFamily="18" charset="0"/>
                            </a:rPr>
                          </m:ctrlPr>
                        </m:sSupPr>
                        <m:e>
                          <m:r>
                            <a:rPr lang="en-US" sz="4000" b="0" i="1" smtClean="0">
                              <a:latin typeface="Cambria Math" panose="02040503050406030204" pitchFamily="18" charset="0"/>
                              <a:ea typeface="Cambria Math" panose="02040503050406030204" pitchFamily="18" charset="0"/>
                            </a:rPr>
                            <m:t>𝑒</m:t>
                          </m:r>
                        </m:e>
                        <m:sup>
                          <m:r>
                            <a:rPr lang="en-US" sz="4000" b="0" i="1" smtClean="0">
                              <a:latin typeface="Cambria Math" panose="02040503050406030204" pitchFamily="18" charset="0"/>
                              <a:ea typeface="Cambria Math" panose="02040503050406030204" pitchFamily="18" charset="0"/>
                            </a:rPr>
                            <m:t>𝑖</m:t>
                          </m:r>
                          <m:r>
                            <a:rPr lang="en-US" sz="4000" b="0" i="1" smtClean="0">
                              <a:latin typeface="Cambria Math" panose="02040503050406030204" pitchFamily="18" charset="0"/>
                              <a:ea typeface="Cambria Math" panose="02040503050406030204" pitchFamily="18" charset="0"/>
                            </a:rPr>
                            <m:t>𝜃</m:t>
                          </m:r>
                        </m:sup>
                      </m:sSup>
                    </m:oMath>
                  </m:oMathPara>
                </a14:m>
                <a:endParaRPr lang="en-US" sz="4000" dirty="0"/>
              </a:p>
            </p:txBody>
          </p:sp>
        </mc:Choice>
        <mc:Fallback>
          <p:sp>
            <p:nvSpPr>
              <p:cNvPr id="19" name="TextBox 18">
                <a:extLst>
                  <a:ext uri="{FF2B5EF4-FFF2-40B4-BE49-F238E27FC236}">
                    <a16:creationId xmlns:a16="http://schemas.microsoft.com/office/drawing/2014/main" id="{8EBCCAC7-BD74-4019-BC69-8981A1B2C649}"/>
                  </a:ext>
                </a:extLst>
              </p:cNvPr>
              <p:cNvSpPr txBox="1">
                <a:spLocks noRot="1" noChangeAspect="1" noMove="1" noResize="1" noEditPoints="1" noAdjustHandles="1" noChangeArrowheads="1" noChangeShapeType="1" noTextEdit="1"/>
              </p:cNvSpPr>
              <p:nvPr/>
            </p:nvSpPr>
            <p:spPr>
              <a:xfrm>
                <a:off x="3275856" y="1168124"/>
                <a:ext cx="3966662" cy="642612"/>
              </a:xfrm>
              <a:prstGeom prst="rect">
                <a:avLst/>
              </a:prstGeom>
              <a:blipFill>
                <a:blip r:embed="rId2"/>
                <a:stretch>
                  <a:fillRect/>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D3A0A339-A140-4FFF-9E8D-AEF0B8AA4954}"/>
              </a:ext>
            </a:extLst>
          </p:cNvPr>
          <p:cNvPicPr>
            <a:picLocks noChangeAspect="1"/>
          </p:cNvPicPr>
          <p:nvPr/>
        </p:nvPicPr>
        <p:blipFill>
          <a:blip r:embed="rId3"/>
          <a:stretch>
            <a:fillRect/>
          </a:stretch>
        </p:blipFill>
        <p:spPr>
          <a:xfrm>
            <a:off x="2141470" y="3293161"/>
            <a:ext cx="5505245" cy="3620342"/>
          </a:xfrm>
          <a:prstGeom prst="rect">
            <a:avLst/>
          </a:prstGeom>
        </p:spPr>
      </p:pic>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7AFF590F-A2AD-4FF0-AAB2-152D6281D262}"/>
                  </a:ext>
                </a:extLst>
              </p:cNvPr>
              <p:cNvSpPr txBox="1"/>
              <p:nvPr/>
            </p:nvSpPr>
            <p:spPr>
              <a:xfrm>
                <a:off x="3275856" y="2101498"/>
                <a:ext cx="5616624"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is the modulus of the complex number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oMath>
                </a14:m>
                <a:r>
                  <a:rPr lang="en-US" dirty="0"/>
                  <a:t> </a:t>
                </a:r>
              </a:p>
            </p:txBody>
          </p:sp>
        </mc:Choice>
        <mc:Fallback>
          <p:sp>
            <p:nvSpPr>
              <p:cNvPr id="23" name="TextBox 22">
                <a:extLst>
                  <a:ext uri="{FF2B5EF4-FFF2-40B4-BE49-F238E27FC236}">
                    <a16:creationId xmlns:a16="http://schemas.microsoft.com/office/drawing/2014/main" id="{7AFF590F-A2AD-4FF0-AAB2-152D6281D262}"/>
                  </a:ext>
                </a:extLst>
              </p:cNvPr>
              <p:cNvSpPr txBox="1">
                <a:spLocks noRot="1" noChangeAspect="1" noMove="1" noResize="1" noEditPoints="1" noAdjustHandles="1" noChangeArrowheads="1" noChangeShapeType="1" noTextEdit="1"/>
              </p:cNvSpPr>
              <p:nvPr/>
            </p:nvSpPr>
            <p:spPr>
              <a:xfrm>
                <a:off x="3275856" y="2101498"/>
                <a:ext cx="5616624" cy="369332"/>
              </a:xfrm>
              <a:prstGeom prst="rect">
                <a:avLst/>
              </a:prstGeom>
              <a:blipFill>
                <a:blip r:embed="rId4"/>
                <a:stretch>
                  <a:fillRect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183F7BA-1E35-463B-B965-C355D94A2842}"/>
                  </a:ext>
                </a:extLst>
              </p:cNvPr>
              <p:cNvSpPr txBox="1"/>
              <p:nvPr/>
            </p:nvSpPr>
            <p:spPr>
              <a:xfrm>
                <a:off x="971600" y="1930180"/>
                <a:ext cx="116987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𝜌</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𝑧</m:t>
                              </m:r>
                            </m:e>
                          </m:acc>
                        </m:e>
                      </m:d>
                    </m:oMath>
                  </m:oMathPara>
                </a14:m>
                <a:endParaRPr lang="en-US" sz="2800" dirty="0"/>
              </a:p>
            </p:txBody>
          </p:sp>
        </mc:Choice>
        <mc:Fallback>
          <p:sp>
            <p:nvSpPr>
              <p:cNvPr id="26" name="TextBox 25">
                <a:extLst>
                  <a:ext uri="{FF2B5EF4-FFF2-40B4-BE49-F238E27FC236}">
                    <a16:creationId xmlns:a16="http://schemas.microsoft.com/office/drawing/2014/main" id="{0183F7BA-1E35-463B-B965-C355D94A2842}"/>
                  </a:ext>
                </a:extLst>
              </p:cNvPr>
              <p:cNvSpPr txBox="1">
                <a:spLocks noRot="1" noChangeAspect="1" noMove="1" noResize="1" noEditPoints="1" noAdjustHandles="1" noChangeArrowheads="1" noChangeShapeType="1" noTextEdit="1"/>
              </p:cNvSpPr>
              <p:nvPr/>
            </p:nvSpPr>
            <p:spPr>
              <a:xfrm>
                <a:off x="971600" y="1930180"/>
                <a:ext cx="1169871"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D44777E-504D-4F95-A549-E67826D6B937}"/>
                  </a:ext>
                </a:extLst>
              </p:cNvPr>
              <p:cNvSpPr txBox="1"/>
              <p:nvPr/>
            </p:nvSpPr>
            <p:spPr>
              <a:xfrm>
                <a:off x="920376" y="2470830"/>
                <a:ext cx="174868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arg</m:t>
                      </m:r>
                      <m:r>
                        <a:rPr lang="en-US" sz="2800" b="0" i="1" smtClean="0">
                          <a:latin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𝑧</m:t>
                          </m:r>
                        </m:e>
                      </m:acc>
                      <m:r>
                        <a:rPr lang="en-US" sz="2800" b="0" i="1" smtClean="0">
                          <a:latin typeface="Cambria Math" panose="02040503050406030204" pitchFamily="18" charset="0"/>
                        </a:rPr>
                        <m:t>)</m:t>
                      </m:r>
                    </m:oMath>
                  </m:oMathPara>
                </a14:m>
                <a:endParaRPr lang="en-US" sz="2800" dirty="0"/>
              </a:p>
            </p:txBody>
          </p:sp>
        </mc:Choice>
        <mc:Fallback>
          <p:sp>
            <p:nvSpPr>
              <p:cNvPr id="27" name="TextBox 26">
                <a:extLst>
                  <a:ext uri="{FF2B5EF4-FFF2-40B4-BE49-F238E27FC236}">
                    <a16:creationId xmlns:a16="http://schemas.microsoft.com/office/drawing/2014/main" id="{ED44777E-504D-4F95-A549-E67826D6B937}"/>
                  </a:ext>
                </a:extLst>
              </p:cNvPr>
              <p:cNvSpPr txBox="1">
                <a:spLocks noRot="1" noChangeAspect="1" noMove="1" noResize="1" noEditPoints="1" noAdjustHandles="1" noChangeArrowheads="1" noChangeShapeType="1" noTextEdit="1"/>
              </p:cNvSpPr>
              <p:nvPr/>
            </p:nvSpPr>
            <p:spPr>
              <a:xfrm>
                <a:off x="920376" y="2470830"/>
                <a:ext cx="1748684"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279DAB1F-6B4A-48C0-BAB5-684E5B3A8A37}"/>
                  </a:ext>
                </a:extLst>
              </p:cNvPr>
              <p:cNvSpPr txBox="1"/>
              <p:nvPr/>
            </p:nvSpPr>
            <p:spPr>
              <a:xfrm>
                <a:off x="3239856" y="2586993"/>
                <a:ext cx="5616624" cy="369332"/>
              </a:xfrm>
              <a:prstGeom prst="rect">
                <a:avLst/>
              </a:prstGeom>
              <a:noFill/>
            </p:spPr>
            <p:txBody>
              <a:bodyPr wrap="square" rtlCol="0">
                <a:spAutoFit/>
              </a:bodyPr>
              <a:lstStyle/>
              <a:p>
                <a:r>
                  <a:rPr lang="en-US" dirty="0"/>
                  <a:t>The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argument of the complex number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oMath>
                </a14:m>
                <a:r>
                  <a:rPr lang="en-US" dirty="0"/>
                  <a:t> </a:t>
                </a:r>
              </a:p>
            </p:txBody>
          </p:sp>
        </mc:Choice>
        <mc:Fallback>
          <p:sp>
            <p:nvSpPr>
              <p:cNvPr id="28" name="TextBox 27">
                <a:extLst>
                  <a:ext uri="{FF2B5EF4-FFF2-40B4-BE49-F238E27FC236}">
                    <a16:creationId xmlns:a16="http://schemas.microsoft.com/office/drawing/2014/main" id="{279DAB1F-6B4A-48C0-BAB5-684E5B3A8A37}"/>
                  </a:ext>
                </a:extLst>
              </p:cNvPr>
              <p:cNvSpPr txBox="1">
                <a:spLocks noRot="1" noChangeAspect="1" noMove="1" noResize="1" noEditPoints="1" noAdjustHandles="1" noChangeArrowheads="1" noChangeShapeType="1" noTextEdit="1"/>
              </p:cNvSpPr>
              <p:nvPr/>
            </p:nvSpPr>
            <p:spPr>
              <a:xfrm>
                <a:off x="3239856" y="2586993"/>
                <a:ext cx="5616624" cy="369332"/>
              </a:xfrm>
              <a:prstGeom prst="rect">
                <a:avLst/>
              </a:prstGeom>
              <a:blipFill>
                <a:blip r:embed="rId7"/>
                <a:stretch>
                  <a:fillRect l="-868"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37279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P spid="2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E39-BFE0-49EE-9B2B-5347FB8DB605}"/>
              </a:ext>
            </a:extLst>
          </p:cNvPr>
          <p:cNvSpPr>
            <a:spLocks noGrp="1"/>
          </p:cNvSpPr>
          <p:nvPr>
            <p:ph type="title"/>
          </p:nvPr>
        </p:nvSpPr>
        <p:spPr>
          <a:xfrm>
            <a:off x="654437" y="-171400"/>
            <a:ext cx="8229600" cy="1143000"/>
          </a:xfrm>
        </p:spPr>
        <p:txBody>
          <a:bodyPr/>
          <a:lstStyle/>
          <a:p>
            <a:r>
              <a:rPr lang="en-US" dirty="0"/>
              <a:t>Complex numbers </a:t>
            </a:r>
          </a:p>
        </p:txBody>
      </p:sp>
      <p:sp>
        <p:nvSpPr>
          <p:cNvPr id="4" name="Slide Number Placeholder 3">
            <a:extLst>
              <a:ext uri="{FF2B5EF4-FFF2-40B4-BE49-F238E27FC236}">
                <a16:creationId xmlns:a16="http://schemas.microsoft.com/office/drawing/2014/main" id="{A8B07425-8C69-4EA4-8247-06550B132A2B}"/>
              </a:ext>
            </a:extLst>
          </p:cNvPr>
          <p:cNvSpPr>
            <a:spLocks noGrp="1"/>
          </p:cNvSpPr>
          <p:nvPr>
            <p:ph type="sldNum" sz="quarter" idx="10"/>
          </p:nvPr>
        </p:nvSpPr>
        <p:spPr/>
        <p:txBody>
          <a:bodyPr/>
          <a:lstStyle/>
          <a:p>
            <a:fld id="{41A7B2A6-4997-4D6A-A223-B65D77C6B4A9}" type="slidenum">
              <a:rPr lang="en-US" altLang="zh-CN" smtClean="0"/>
              <a:pPr/>
              <a:t>66</a:t>
            </a:fld>
            <a:endParaRPr lang="en-US" altLang="zh-CN"/>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B782C96-6424-4DD5-B081-E9FD7A42F52D}"/>
                  </a:ext>
                </a:extLst>
              </p:cNvPr>
              <p:cNvSpPr txBox="1"/>
              <p:nvPr/>
            </p:nvSpPr>
            <p:spPr>
              <a:xfrm>
                <a:off x="2267744" y="971600"/>
                <a:ext cx="3966662" cy="6426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𝑧</m:t>
                          </m:r>
                        </m:e>
                      </m:acc>
                      <m:r>
                        <a:rPr lang="en-US" sz="4000" b="0" i="1" smtClean="0">
                          <a:latin typeface="Cambria Math" panose="02040503050406030204" pitchFamily="18" charset="0"/>
                        </a:rPr>
                        <m:t>=</m:t>
                      </m:r>
                      <m:d>
                        <m:dPr>
                          <m:begChr m:val="|"/>
                          <m:endChr m:val="|"/>
                          <m:ctrlPr>
                            <a:rPr lang="en-US" sz="4000" i="1">
                              <a:latin typeface="Cambria Math" panose="02040503050406030204" pitchFamily="18" charset="0"/>
                            </a:rPr>
                          </m:ctrlPr>
                        </m:dPr>
                        <m:e>
                          <m:acc>
                            <m:accPr>
                              <m:chr m:val="̃"/>
                              <m:ctrlPr>
                                <a:rPr lang="en-US" sz="4000" i="1">
                                  <a:latin typeface="Cambria Math" panose="02040503050406030204" pitchFamily="18" charset="0"/>
                                  <a:ea typeface="Cambria Math" panose="02040503050406030204" pitchFamily="18" charset="0"/>
                                </a:rPr>
                              </m:ctrlPr>
                            </m:accPr>
                            <m:e>
                              <m:r>
                                <a:rPr lang="en-US" sz="4000" i="1">
                                  <a:latin typeface="Cambria Math" panose="02040503050406030204" pitchFamily="18" charset="0"/>
                                  <a:ea typeface="Cambria Math" panose="02040503050406030204" pitchFamily="18" charset="0"/>
                                </a:rPr>
                                <m:t>𝑧</m:t>
                              </m:r>
                            </m:e>
                          </m:acc>
                        </m:e>
                      </m:d>
                      <m:sSup>
                        <m:sSupPr>
                          <m:ctrlPr>
                            <a:rPr lang="en-US" sz="4000" i="1">
                              <a:latin typeface="Cambria Math" panose="02040503050406030204" pitchFamily="18" charset="0"/>
                              <a:ea typeface="Cambria Math" panose="02040503050406030204" pitchFamily="18" charset="0"/>
                            </a:rPr>
                          </m:ctrlPr>
                        </m:sSupPr>
                        <m:e>
                          <m:r>
                            <a:rPr lang="en-US" sz="4000" i="1">
                              <a:latin typeface="Cambria Math" panose="02040503050406030204" pitchFamily="18" charset="0"/>
                              <a:ea typeface="Cambria Math" panose="02040503050406030204" pitchFamily="18" charset="0"/>
                            </a:rPr>
                            <m:t>𝑒</m:t>
                          </m:r>
                        </m:e>
                        <m:sup>
                          <m:r>
                            <a:rPr lang="en-US" sz="4000" i="1">
                              <a:latin typeface="Cambria Math" panose="02040503050406030204" pitchFamily="18" charset="0"/>
                              <a:ea typeface="Cambria Math" panose="02040503050406030204" pitchFamily="18" charset="0"/>
                            </a:rPr>
                            <m:t>𝑖</m:t>
                          </m:r>
                          <m:r>
                            <a:rPr lang="en-US" sz="4000" i="1">
                              <a:latin typeface="Cambria Math" panose="02040503050406030204" pitchFamily="18" charset="0"/>
                              <a:ea typeface="Cambria Math" panose="02040503050406030204" pitchFamily="18" charset="0"/>
                            </a:rPr>
                            <m:t>𝜃</m:t>
                          </m:r>
                        </m:sup>
                      </m:sSup>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𝜌</m:t>
                      </m:r>
                      <m:sSup>
                        <m:sSupPr>
                          <m:ctrlPr>
                            <a:rPr lang="en-US" sz="4000" b="0" i="1" smtClean="0">
                              <a:latin typeface="Cambria Math" panose="02040503050406030204" pitchFamily="18" charset="0"/>
                              <a:ea typeface="Cambria Math" panose="02040503050406030204" pitchFamily="18" charset="0"/>
                            </a:rPr>
                          </m:ctrlPr>
                        </m:sSupPr>
                        <m:e>
                          <m:r>
                            <a:rPr lang="en-US" sz="4000" b="0" i="1" smtClean="0">
                              <a:latin typeface="Cambria Math" panose="02040503050406030204" pitchFamily="18" charset="0"/>
                              <a:ea typeface="Cambria Math" panose="02040503050406030204" pitchFamily="18" charset="0"/>
                            </a:rPr>
                            <m:t>𝑒</m:t>
                          </m:r>
                        </m:e>
                        <m:sup>
                          <m:r>
                            <a:rPr lang="en-US" sz="4000" b="0" i="1" smtClean="0">
                              <a:latin typeface="Cambria Math" panose="02040503050406030204" pitchFamily="18" charset="0"/>
                              <a:ea typeface="Cambria Math" panose="02040503050406030204" pitchFamily="18" charset="0"/>
                            </a:rPr>
                            <m:t>𝑖</m:t>
                          </m:r>
                          <m:r>
                            <a:rPr lang="en-US" sz="4000" b="0" i="1" smtClean="0">
                              <a:latin typeface="Cambria Math" panose="02040503050406030204" pitchFamily="18" charset="0"/>
                              <a:ea typeface="Cambria Math" panose="02040503050406030204" pitchFamily="18" charset="0"/>
                            </a:rPr>
                            <m:t>𝜃</m:t>
                          </m:r>
                        </m:sup>
                      </m:sSup>
                    </m:oMath>
                  </m:oMathPara>
                </a14:m>
                <a:endParaRPr lang="en-US" sz="4000" dirty="0"/>
              </a:p>
            </p:txBody>
          </p:sp>
        </mc:Choice>
        <mc:Fallback>
          <p:sp>
            <p:nvSpPr>
              <p:cNvPr id="11" name="TextBox 10">
                <a:extLst>
                  <a:ext uri="{FF2B5EF4-FFF2-40B4-BE49-F238E27FC236}">
                    <a16:creationId xmlns:a16="http://schemas.microsoft.com/office/drawing/2014/main" id="{7B782C96-6424-4DD5-B081-E9FD7A42F52D}"/>
                  </a:ext>
                </a:extLst>
              </p:cNvPr>
              <p:cNvSpPr txBox="1">
                <a:spLocks noRot="1" noChangeAspect="1" noMove="1" noResize="1" noEditPoints="1" noAdjustHandles="1" noChangeArrowheads="1" noChangeShapeType="1" noTextEdit="1"/>
              </p:cNvSpPr>
              <p:nvPr/>
            </p:nvSpPr>
            <p:spPr>
              <a:xfrm>
                <a:off x="2267744" y="971600"/>
                <a:ext cx="3966662" cy="64261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3A829AE-B98D-496B-90ED-7C97B31F9D45}"/>
                  </a:ext>
                </a:extLst>
              </p:cNvPr>
              <p:cNvSpPr txBox="1"/>
              <p:nvPr/>
            </p:nvSpPr>
            <p:spPr>
              <a:xfrm>
                <a:off x="1475656" y="2406603"/>
                <a:ext cx="2435282" cy="7012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𝜃</m:t>
                          </m:r>
                        </m:den>
                      </m:f>
                      <m:d>
                        <m:dPr>
                          <m:ctrlPr>
                            <a:rPr lang="en-US" sz="240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𝜌</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ea typeface="Cambria Math" panose="02040503050406030204" pitchFamily="18" charset="0"/>
                        </a:rPr>
                        <m:t>𝜌</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sup>
                      </m:sSup>
                    </m:oMath>
                  </m:oMathPara>
                </a14:m>
                <a:endParaRPr lang="en-US" sz="2400" dirty="0"/>
              </a:p>
            </p:txBody>
          </p:sp>
        </mc:Choice>
        <mc:Fallback>
          <p:sp>
            <p:nvSpPr>
              <p:cNvPr id="5" name="TextBox 4">
                <a:extLst>
                  <a:ext uri="{FF2B5EF4-FFF2-40B4-BE49-F238E27FC236}">
                    <a16:creationId xmlns:a16="http://schemas.microsoft.com/office/drawing/2014/main" id="{C3A829AE-B98D-496B-90ED-7C97B31F9D45}"/>
                  </a:ext>
                </a:extLst>
              </p:cNvPr>
              <p:cNvSpPr txBox="1">
                <a:spLocks noRot="1" noChangeAspect="1" noMove="1" noResize="1" noEditPoints="1" noAdjustHandles="1" noChangeArrowheads="1" noChangeShapeType="1" noTextEdit="1"/>
              </p:cNvSpPr>
              <p:nvPr/>
            </p:nvSpPr>
            <p:spPr>
              <a:xfrm>
                <a:off x="1475656" y="2406603"/>
                <a:ext cx="2435282" cy="7012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99D9902-4406-459D-990F-FA071529F307}"/>
                  </a:ext>
                </a:extLst>
              </p:cNvPr>
              <p:cNvSpPr txBox="1"/>
              <p:nvPr/>
            </p:nvSpPr>
            <p:spPr>
              <a:xfrm>
                <a:off x="1309051" y="3518441"/>
                <a:ext cx="5884047" cy="7635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m:t>
                              </m:r>
                            </m:e>
                            <m:sup>
                              <m:r>
                                <a:rPr lang="en-US" sz="2400" b="0" i="1" smtClean="0">
                                  <a:latin typeface="Cambria Math" panose="02040503050406030204" pitchFamily="18" charset="0"/>
                                </a:rPr>
                                <m:t>2</m:t>
                              </m:r>
                            </m:sup>
                          </m:sSup>
                        </m:num>
                        <m:den>
                          <m:r>
                            <a:rPr lang="en-US" sz="2400" i="1">
                              <a:latin typeface="Cambria Math" panose="02040503050406030204" pitchFamily="18" charset="0"/>
                            </a:rPr>
                            <m:t>𝑑</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2</m:t>
                              </m:r>
                            </m:sup>
                          </m:sSup>
                        </m:den>
                      </m:f>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𝜌</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sup>
                          </m:sSup>
                        </m:e>
                      </m:d>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𝜃</m:t>
                          </m:r>
                        </m:den>
                      </m:f>
                      <m:d>
                        <m:dPr>
                          <m:ctrlPr>
                            <a:rPr lang="en-US" sz="2400" i="1" smtClean="0">
                              <a:latin typeface="Cambria Math" panose="02040503050406030204" pitchFamily="18" charset="0"/>
                            </a:rPr>
                          </m:ctrlPr>
                        </m:dPr>
                        <m:e>
                          <m:r>
                            <a:rPr lang="en-US" sz="2400" b="0" i="1" smtClean="0">
                              <a:latin typeface="Cambria Math" panose="02040503050406030204" pitchFamily="18" charset="0"/>
                            </a:rPr>
                            <m:t>𝑖</m:t>
                          </m:r>
                          <m:r>
                            <a:rPr lang="en-US" sz="2400" i="1">
                              <a:latin typeface="Cambria Math" panose="02040503050406030204" pitchFamily="18" charset="0"/>
                              <a:ea typeface="Cambria Math" panose="02040503050406030204" pitchFamily="18" charset="0"/>
                            </a:rPr>
                            <m:t>𝜌</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𝜌</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sup>
                      </m:sSup>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𝜌</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sup>
                      </m:sSup>
                    </m:oMath>
                  </m:oMathPara>
                </a14:m>
                <a:endParaRPr lang="en-US" sz="2400" dirty="0"/>
              </a:p>
            </p:txBody>
          </p:sp>
        </mc:Choice>
        <mc:Fallback>
          <p:sp>
            <p:nvSpPr>
              <p:cNvPr id="14" name="TextBox 13">
                <a:extLst>
                  <a:ext uri="{FF2B5EF4-FFF2-40B4-BE49-F238E27FC236}">
                    <a16:creationId xmlns:a16="http://schemas.microsoft.com/office/drawing/2014/main" id="{C99D9902-4406-459D-990F-FA071529F307}"/>
                  </a:ext>
                </a:extLst>
              </p:cNvPr>
              <p:cNvSpPr txBox="1">
                <a:spLocks noRot="1" noChangeAspect="1" noMove="1" noResize="1" noEditPoints="1" noAdjustHandles="1" noChangeArrowheads="1" noChangeShapeType="1" noTextEdit="1"/>
              </p:cNvSpPr>
              <p:nvPr/>
            </p:nvSpPr>
            <p:spPr>
              <a:xfrm>
                <a:off x="1309051" y="3518441"/>
                <a:ext cx="5884047" cy="763542"/>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FBC4598-3CCA-46B1-81DD-182C7364A420}"/>
              </a:ext>
            </a:extLst>
          </p:cNvPr>
          <p:cNvCxnSpPr/>
          <p:nvPr/>
        </p:nvCxnSpPr>
        <p:spPr>
          <a:xfrm flipV="1">
            <a:off x="5076056" y="4187909"/>
            <a:ext cx="0" cy="4431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D1ECAC2-8FDB-41B7-891D-9709B0B782CC}"/>
                  </a:ext>
                </a:extLst>
              </p:cNvPr>
              <p:cNvSpPr txBox="1"/>
              <p:nvPr/>
            </p:nvSpPr>
            <p:spPr>
              <a:xfrm>
                <a:off x="4769237" y="4812951"/>
                <a:ext cx="8533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m:oMathPara>
                </a14:m>
                <a:endParaRPr lang="en-US" dirty="0"/>
              </a:p>
            </p:txBody>
          </p:sp>
        </mc:Choice>
        <mc:Fallback>
          <p:sp>
            <p:nvSpPr>
              <p:cNvPr id="8" name="TextBox 7">
                <a:extLst>
                  <a:ext uri="{FF2B5EF4-FFF2-40B4-BE49-F238E27FC236}">
                    <a16:creationId xmlns:a16="http://schemas.microsoft.com/office/drawing/2014/main" id="{AD1ECAC2-8FDB-41B7-891D-9709B0B782CC}"/>
                  </a:ext>
                </a:extLst>
              </p:cNvPr>
              <p:cNvSpPr txBox="1">
                <a:spLocks noRot="1" noChangeAspect="1" noMove="1" noResize="1" noEditPoints="1" noAdjustHandles="1" noChangeArrowheads="1" noChangeShapeType="1" noTextEdit="1"/>
              </p:cNvSpPr>
              <p:nvPr/>
            </p:nvSpPr>
            <p:spPr>
              <a:xfrm>
                <a:off x="4769237" y="4812951"/>
                <a:ext cx="853311" cy="276999"/>
              </a:xfrm>
              <a:prstGeom prst="rect">
                <a:avLst/>
              </a:prstGeom>
              <a:blipFill>
                <a:blip r:embed="rId5"/>
                <a:stretch>
                  <a:fillRect l="-6429" t="-2222" r="-6429" b="-1111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997F2B6-4840-4252-BBAF-BBCA4F275116}"/>
              </a:ext>
            </a:extLst>
          </p:cNvPr>
          <p:cNvSpPr txBox="1"/>
          <p:nvPr/>
        </p:nvSpPr>
        <p:spPr>
          <a:xfrm flipH="1">
            <a:off x="548759" y="5331496"/>
            <a:ext cx="8595241" cy="923330"/>
          </a:xfrm>
          <a:prstGeom prst="rect">
            <a:avLst/>
          </a:prstGeom>
          <a:noFill/>
        </p:spPr>
        <p:txBody>
          <a:bodyPr wrap="square" rtlCol="0">
            <a:spAutoFit/>
          </a:bodyPr>
          <a:lstStyle/>
          <a:p>
            <a:r>
              <a:rPr lang="en-US" dirty="0"/>
              <a:t>Complex numbers are very useful to describe physical phenomena based on the solution of differential equations, such as the SHM because the derivative of the exponential function is an exponential function.</a:t>
            </a:r>
          </a:p>
        </p:txBody>
      </p:sp>
    </p:spTree>
    <p:extLst>
      <p:ext uri="{BB962C8B-B14F-4D97-AF65-F5344CB8AC3E}">
        <p14:creationId xmlns:p14="http://schemas.microsoft.com/office/powerpoint/2010/main" val="39198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67</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3347864" y="772450"/>
                <a:ext cx="2775247"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)=0</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347864" y="772450"/>
                <a:ext cx="2775247" cy="763542"/>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a:off x="539552" y="1778168"/>
            <a:ext cx="7992888" cy="1015663"/>
          </a:xfrm>
          <a:prstGeom prst="rect">
            <a:avLst/>
          </a:prstGeom>
          <a:noFill/>
        </p:spPr>
        <p:txBody>
          <a:bodyPr wrap="square" rtlCol="0">
            <a:spAutoFit/>
          </a:bodyPr>
          <a:lstStyle/>
          <a:p>
            <a:r>
              <a:rPr lang="en-GB" sz="2000" dirty="0"/>
              <a:t>Here is an easy way to solve them, however, this way is not easy to understand … If it is not clear now, it doesn’t matter, it will come with practice.</a:t>
            </a:r>
            <a:endParaRPr lang="en-US" sz="2000" dirty="0"/>
          </a:p>
        </p:txBody>
      </p:sp>
      <mc:AlternateContent xmlns:mc="http://schemas.openxmlformats.org/markup-compatibility/2006" xmlns:a14="http://schemas.microsoft.com/office/drawing/2010/main">
        <mc:Choice Requires="a14">
          <p:sp>
            <p:nvSpPr>
              <p:cNvPr id="7" name="TextBox 6"/>
              <p:cNvSpPr txBox="1"/>
              <p:nvPr/>
            </p:nvSpPr>
            <p:spPr>
              <a:xfrm>
                <a:off x="539552" y="3598147"/>
                <a:ext cx="8326636" cy="646331"/>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𝑥</m:t>
                    </m:r>
                  </m:oMath>
                </a14:m>
                <a:r>
                  <a:rPr lang="en-GB" dirty="0"/>
                  <a:t> (the displacement in our case) is a real number. You set, “</a:t>
                </a:r>
                <a14:m>
                  <m:oMath xmlns:m="http://schemas.openxmlformats.org/officeDocument/2006/math">
                    <m:r>
                      <a:rPr lang="en-GB" b="0" i="1" smtClean="0">
                        <a:latin typeface="Cambria Math" panose="02040503050406030204" pitchFamily="18" charset="0"/>
                      </a:rPr>
                      <m:t>𝑥</m:t>
                    </m:r>
                  </m:oMath>
                </a14:m>
                <a:r>
                  <a:rPr lang="en-GB" dirty="0"/>
                  <a:t> is the real part of the complex number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oMath>
                </a14:m>
                <a:r>
                  <a:rPr lang="en-GB" dirty="0"/>
                  <a:t>”, which respect the equation:</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39552" y="3598147"/>
                <a:ext cx="8326636" cy="646331"/>
              </a:xfrm>
              <a:prstGeom prst="rect">
                <a:avLst/>
              </a:prstGeom>
              <a:blipFill>
                <a:blip r:embed="rId3"/>
                <a:stretch>
                  <a:fillRect l="-659"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987824" y="4686614"/>
                <a:ext cx="2775247"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acc>
                            <m:accPr>
                              <m:chr m:val="̃"/>
                              <m:ctrlPr>
                                <a:rPr lang="en-US" sz="240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)=0</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2987824" y="4686614"/>
                <a:ext cx="2775247" cy="763542"/>
              </a:xfrm>
              <a:prstGeom prst="rect">
                <a:avLst/>
              </a:prstGeom>
              <a:blipFill>
                <a:blip r:embed="rId4"/>
                <a:stretch>
                  <a:fillRect/>
                </a:stretch>
              </a:blipFill>
            </p:spPr>
            <p:txBody>
              <a:bodyPr/>
              <a:lstStyle/>
              <a:p>
                <a:r>
                  <a:rPr lang="en-US">
                    <a:noFill/>
                  </a:rPr>
                  <a:t> </a:t>
                </a:r>
              </a:p>
            </p:txBody>
          </p:sp>
        </mc:Fallback>
      </mc:AlternateContent>
      <p:sp>
        <p:nvSpPr>
          <p:cNvPr id="9" name="TextBox 8"/>
          <p:cNvSpPr txBox="1"/>
          <p:nvPr/>
        </p:nvSpPr>
        <p:spPr>
          <a:xfrm flipH="1">
            <a:off x="729285" y="5591781"/>
            <a:ext cx="5451341" cy="369332"/>
          </a:xfrm>
          <a:prstGeom prst="rect">
            <a:avLst/>
          </a:prstGeom>
          <a:noFill/>
        </p:spPr>
        <p:txBody>
          <a:bodyPr wrap="square" rtlCol="0">
            <a:spAutoFit/>
          </a:bodyPr>
          <a:lstStyle/>
          <a:p>
            <a:r>
              <a:rPr lang="en-GB" dirty="0"/>
              <a:t>The solution of such equation has the form:</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5158408" y="5607275"/>
                <a:ext cx="2316019" cy="384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𝐴</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US" sz="2400" b="0" i="1" smtClean="0">
                              <a:latin typeface="Cambria Math" panose="02040503050406030204" pitchFamily="18" charset="0"/>
                            </a:rPr>
                            <m:t>𝑖</m:t>
                          </m:r>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𝜙</m:t>
                          </m:r>
                          <m:r>
                            <a:rPr lang="en-GB"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5158408" y="5607275"/>
                <a:ext cx="2316019" cy="384657"/>
              </a:xfrm>
              <a:prstGeom prst="rect">
                <a:avLst/>
              </a:prstGeom>
              <a:blipFill>
                <a:blip r:embed="rId5"/>
                <a:stretch>
                  <a:fillRect/>
                </a:stretch>
              </a:blipFill>
            </p:spPr>
            <p:txBody>
              <a:bodyPr/>
              <a:lstStyle/>
              <a:p>
                <a:r>
                  <a:rPr lang="en-US">
                    <a:noFill/>
                  </a:rPr>
                  <a:t> </a:t>
                </a:r>
              </a:p>
            </p:txBody>
          </p:sp>
        </mc:Fallback>
      </mc:AlternateContent>
      <p:sp>
        <p:nvSpPr>
          <p:cNvPr id="11" name="TextBox 10"/>
          <p:cNvSpPr txBox="1"/>
          <p:nvPr/>
        </p:nvSpPr>
        <p:spPr>
          <a:xfrm>
            <a:off x="729286" y="6156012"/>
            <a:ext cx="2999539" cy="369332"/>
          </a:xfrm>
          <a:prstGeom prst="rect">
            <a:avLst/>
          </a:prstGeom>
          <a:noFill/>
        </p:spPr>
        <p:txBody>
          <a:bodyPr wrap="none" rtlCol="0">
            <a:spAutoFit/>
          </a:bodyPr>
          <a:lstStyle/>
          <a:p>
            <a:r>
              <a:rPr lang="en-GB" dirty="0"/>
              <a:t>which is very easy to derivate.</a:t>
            </a:r>
            <a:endParaRPr lang="en-US" dirty="0"/>
          </a:p>
        </p:txBody>
      </p:sp>
      <p:sp>
        <p:nvSpPr>
          <p:cNvPr id="14" name="TextBox 13"/>
          <p:cNvSpPr txBox="1"/>
          <p:nvPr/>
        </p:nvSpPr>
        <p:spPr>
          <a:xfrm>
            <a:off x="539552" y="2996952"/>
            <a:ext cx="7914474" cy="369332"/>
          </a:xfrm>
          <a:prstGeom prst="rect">
            <a:avLst/>
          </a:prstGeom>
          <a:noFill/>
        </p:spPr>
        <p:txBody>
          <a:bodyPr wrap="none" rtlCol="0">
            <a:spAutoFit/>
          </a:bodyPr>
          <a:lstStyle/>
          <a:p>
            <a:r>
              <a:rPr lang="en-GB" dirty="0"/>
              <a:t>We use that “</a:t>
            </a:r>
            <a:r>
              <a:rPr lang="en-GB" b="1" dirty="0"/>
              <a:t>if two complex numbers are equal, then their real parts are equal</a:t>
            </a:r>
            <a:r>
              <a:rPr lang="en-GB" dirty="0"/>
              <a:t>”</a:t>
            </a:r>
            <a:endParaRPr lang="en-US" dirty="0"/>
          </a:p>
        </p:txBody>
      </p:sp>
      <p:sp>
        <p:nvSpPr>
          <p:cNvPr id="15" name="Title 1">
            <a:extLst>
              <a:ext uri="{FF2B5EF4-FFF2-40B4-BE49-F238E27FC236}">
                <a16:creationId xmlns:a16="http://schemas.microsoft.com/office/drawing/2014/main" id="{6DA3D43A-C66C-4312-9310-3886F35983F3}"/>
              </a:ext>
            </a:extLst>
          </p:cNvPr>
          <p:cNvSpPr>
            <a:spLocks noGrp="1"/>
          </p:cNvSpPr>
          <p:nvPr>
            <p:ph type="title"/>
          </p:nvPr>
        </p:nvSpPr>
        <p:spPr>
          <a:xfrm>
            <a:off x="1043608" y="0"/>
            <a:ext cx="8229600" cy="1143000"/>
          </a:xfrm>
        </p:spPr>
        <p:txBody>
          <a:bodyPr/>
          <a:lstStyle/>
          <a:p>
            <a:r>
              <a:rPr lang="en-GB" sz="2800" dirty="0"/>
              <a:t>About solving 2nd degree differential equation</a:t>
            </a:r>
            <a:endParaRPr lang="en-US" sz="2800" dirty="0"/>
          </a:p>
        </p:txBody>
      </p:sp>
    </p:spTree>
    <p:extLst>
      <p:ext uri="{BB962C8B-B14F-4D97-AF65-F5344CB8AC3E}">
        <p14:creationId xmlns:p14="http://schemas.microsoft.com/office/powerpoint/2010/main" val="37053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059722" y="5503782"/>
            <a:ext cx="2368262" cy="949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08" y="0"/>
            <a:ext cx="8229600" cy="1143000"/>
          </a:xfrm>
        </p:spPr>
        <p:txBody>
          <a:bodyPr/>
          <a:lstStyle/>
          <a:p>
            <a:r>
              <a:rPr lang="en-GB" sz="2800" dirty="0"/>
              <a:t>About solving 2nd degree differential equation</a:t>
            </a:r>
            <a:endParaRPr lang="en-US" sz="2800" dirty="0"/>
          </a:p>
        </p:txBody>
      </p:sp>
      <mc:AlternateContent xmlns:mc="http://schemas.openxmlformats.org/markup-compatibility/2006">
        <mc:Choice xmlns:a14="http://schemas.microsoft.com/office/drawing/2010/main" Requires="a14">
          <p:sp>
            <p:nvSpPr>
              <p:cNvPr id="5" name="TextBox 4"/>
              <p:cNvSpPr txBox="1"/>
              <p:nvPr/>
            </p:nvSpPr>
            <p:spPr>
              <a:xfrm>
                <a:off x="1187624" y="840104"/>
                <a:ext cx="2775247"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)=0</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1187624" y="840104"/>
                <a:ext cx="2775247"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560371" y="3616337"/>
                <a:ext cx="4832990"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acc>
                            <m:accPr>
                              <m:chr m:val="̃"/>
                              <m:ctrlPr>
                                <a:rPr lang="en-US" sz="2400" i="1">
                                  <a:latin typeface="Cambria Math" panose="02040503050406030204" pitchFamily="18" charset="0"/>
                                </a:rPr>
                              </m:ctrlPr>
                            </m:accPr>
                            <m:e>
                              <m:r>
                                <a:rPr lang="en-GB" sz="2400" i="1">
                                  <a:latin typeface="Cambria Math" panose="02040503050406030204" pitchFamily="18" charset="0"/>
                                </a:rPr>
                                <m:t>𝑥</m:t>
                              </m:r>
                            </m:e>
                          </m:acc>
                          <m:r>
                            <a:rPr lang="en-GB" sz="2400" i="1">
                              <a:latin typeface="Cambria Math" panose="02040503050406030204" pitchFamily="18" charset="0"/>
                            </a:rPr>
                            <m:t>(</m:t>
                          </m:r>
                          <m:r>
                            <a:rPr lang="en-GB" sz="2400" i="1">
                              <a:latin typeface="Cambria Math" panose="02040503050406030204" pitchFamily="18" charset="0"/>
                            </a:rPr>
                            <m:t>𝑡</m:t>
                          </m:r>
                          <m:r>
                            <a:rPr lang="en-GB" sz="2400" i="1">
                              <a:latin typeface="Cambria Math" panose="02040503050406030204" pitchFamily="18" charset="0"/>
                            </a:rPr>
                            <m:t>)</m:t>
                          </m:r>
                        </m:num>
                        <m:den>
                          <m:r>
                            <a:rPr lang="en-GB" sz="2400" i="1">
                              <a:latin typeface="Cambria Math" panose="02040503050406030204" pitchFamily="18" charset="0"/>
                            </a:rPr>
                            <m:t>𝑑</m:t>
                          </m:r>
                          <m:sSup>
                            <m:sSupPr>
                              <m:ctrlPr>
                                <a:rPr lang="en-GB"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i="1">
                          <a:latin typeface="Cambria Math" panose="02040503050406030204" pitchFamily="18" charset="0"/>
                        </a:rPr>
                        <m:t>𝐴</m:t>
                      </m:r>
                      <m:sSup>
                        <m:sSupPr>
                          <m:ctrlPr>
                            <a:rPr lang="en-GB" sz="2400" i="1">
                              <a:latin typeface="Cambria Math" panose="02040503050406030204" pitchFamily="18" charset="0"/>
                            </a:rPr>
                          </m:ctrlPr>
                        </m:sSupPr>
                        <m:e>
                          <m:r>
                            <a:rPr lang="en-GB" sz="2400" i="1">
                              <a:latin typeface="Cambria Math" panose="02040503050406030204" pitchFamily="18" charset="0"/>
                            </a:rPr>
                            <m:t>𝑒</m:t>
                          </m:r>
                        </m:e>
                        <m:sup>
                          <m:r>
                            <a:rPr lang="en-US" sz="2400" b="0" i="1" smtClean="0">
                              <a:latin typeface="Cambria Math" panose="02040503050406030204" pitchFamily="18" charset="0"/>
                            </a:rPr>
                            <m:t>𝑖</m:t>
                          </m:r>
                          <m:d>
                            <m:dPr>
                              <m:ctrlPr>
                                <a:rPr lang="en-GB" sz="2400" i="1">
                                  <a:latin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rPr>
                                <m:t>𝑡</m:t>
                              </m:r>
                              <m:r>
                                <a:rPr lang="en-GB" sz="2400" i="1">
                                  <a:latin typeface="Cambria Math" panose="02040503050406030204" pitchFamily="18" charset="0"/>
                                </a:rPr>
                                <m:t>+</m:t>
                              </m:r>
                              <m:r>
                                <a:rPr lang="en-GB" sz="2400" i="1">
                                  <a:latin typeface="Cambria Math" panose="02040503050406030204" pitchFamily="18" charset="0"/>
                                  <a:ea typeface="Cambria Math" panose="02040503050406030204" pitchFamily="18" charset="0"/>
                                </a:rPr>
                                <m:t>𝜙</m:t>
                              </m:r>
                            </m:e>
                          </m:d>
                        </m:sup>
                      </m:sSup>
                      <m:r>
                        <a:rPr lang="en-GB" sz="2400" b="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acc>
                        <m:accPr>
                          <m:chr m:val="̃"/>
                          <m:ctrlPr>
                            <a:rPr lang="en-US" sz="2400" i="1">
                              <a:latin typeface="Cambria Math" panose="02040503050406030204" pitchFamily="18" charset="0"/>
                            </a:rPr>
                          </m:ctrlPr>
                        </m:accPr>
                        <m:e>
                          <m:r>
                            <a:rPr lang="en-GB" sz="2400" i="1">
                              <a:latin typeface="Cambria Math" panose="02040503050406030204" pitchFamily="18" charset="0"/>
                            </a:rPr>
                            <m:t>𝑥</m:t>
                          </m:r>
                        </m:e>
                      </m:acc>
                      <m:r>
                        <a:rPr lang="en-GB" sz="2400" i="1">
                          <a:latin typeface="Cambria Math" panose="02040503050406030204" pitchFamily="18" charset="0"/>
                        </a:rPr>
                        <m:t>(</m:t>
                      </m:r>
                      <m:r>
                        <a:rPr lang="en-GB" sz="2400" i="1">
                          <a:latin typeface="Cambria Math" panose="02040503050406030204" pitchFamily="18" charset="0"/>
                        </a:rPr>
                        <m:t>𝑡</m:t>
                      </m:r>
                      <m:r>
                        <a:rPr lang="en-GB" sz="2400" i="1">
                          <a:latin typeface="Cambria Math" panose="02040503050406030204" pitchFamily="18" charset="0"/>
                        </a:rPr>
                        <m:t>)</m:t>
                      </m:r>
                    </m:oMath>
                  </m:oMathPara>
                </a14:m>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560371" y="3616337"/>
                <a:ext cx="4832990" cy="763542"/>
              </a:xfrm>
              <a:prstGeom prst="rect">
                <a:avLst/>
              </a:prstGeom>
              <a:blipFill>
                <a:blip r:embed="rId3"/>
                <a:stretch>
                  <a:fillRect/>
                </a:stretch>
              </a:blipFill>
            </p:spPr>
            <p:txBody>
              <a:bodyPr/>
              <a:lstStyle/>
              <a:p>
                <a:r>
                  <a:rPr lang="en-US">
                    <a:noFill/>
                  </a:rPr>
                  <a:t> </a:t>
                </a:r>
              </a:p>
            </p:txBody>
          </p:sp>
        </mc:Fallback>
      </mc:AlternateContent>
      <p:sp>
        <p:nvSpPr>
          <p:cNvPr id="18" name="TextBox 17"/>
          <p:cNvSpPr txBox="1"/>
          <p:nvPr/>
        </p:nvSpPr>
        <p:spPr>
          <a:xfrm>
            <a:off x="560371" y="4667911"/>
            <a:ext cx="1653017" cy="369332"/>
          </a:xfrm>
          <a:prstGeom prst="rect">
            <a:avLst/>
          </a:prstGeom>
          <a:noFill/>
        </p:spPr>
        <p:txBody>
          <a:bodyPr wrap="none" rtlCol="0">
            <a:spAutoFit/>
          </a:bodyPr>
          <a:lstStyle/>
          <a:p>
            <a:r>
              <a:rPr lang="en-GB" dirty="0"/>
              <a:t>The solution of </a:t>
            </a:r>
            <a:endParaRPr lang="en-US" dirty="0"/>
          </a:p>
        </p:txBody>
      </p:sp>
      <mc:AlternateContent xmlns:mc="http://schemas.openxmlformats.org/markup-compatibility/2006">
        <mc:Choice xmlns:a14="http://schemas.microsoft.com/office/drawing/2010/main" Requires="a14">
          <p:sp>
            <p:nvSpPr>
              <p:cNvPr id="19" name="Rectangle 18"/>
              <p:cNvSpPr/>
              <p:nvPr/>
            </p:nvSpPr>
            <p:spPr>
              <a:xfrm>
                <a:off x="2044079" y="4503235"/>
                <a:ext cx="2394182" cy="9419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GB" i="1">
                                  <a:latin typeface="Cambria Math" panose="02040503050406030204" pitchFamily="18" charset="0"/>
                                </a:rPr>
                                <m:t>𝑑</m:t>
                              </m:r>
                            </m:e>
                            <m:sup>
                              <m:r>
                                <a:rPr lang="en-GB" i="1">
                                  <a:latin typeface="Cambria Math" panose="02040503050406030204" pitchFamily="18" charset="0"/>
                                </a:rPr>
                                <m:t>2</m:t>
                              </m:r>
                            </m:sup>
                          </m:sSup>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num>
                        <m:den>
                          <m:r>
                            <a:rPr lang="en-GB" i="1">
                              <a:latin typeface="Cambria Math" panose="02040503050406030204" pitchFamily="18" charset="0"/>
                            </a:rPr>
                            <m:t>𝑑</m:t>
                          </m:r>
                          <m:sSup>
                            <m:sSupPr>
                              <m:ctrlPr>
                                <a:rPr lang="en-GB"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𝑚</m:t>
                          </m:r>
                        </m:den>
                      </m:f>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)=0</m:t>
                      </m:r>
                    </m:oMath>
                  </m:oMathPara>
                </a14:m>
                <a:endParaRPr lang="en-US" dirty="0"/>
              </a:p>
              <a:p>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2044079" y="4503235"/>
                <a:ext cx="2394182" cy="9419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650879" y="4691189"/>
                <a:ext cx="2226700" cy="369332"/>
              </a:xfrm>
              <a:prstGeom prst="rect">
                <a:avLst/>
              </a:prstGeom>
              <a:noFill/>
            </p:spPr>
            <p:txBody>
              <a:bodyPr wrap="none" rtlCol="0">
                <a:spAutoFit/>
              </a:bodyPr>
              <a:lstStyle/>
              <a:p>
                <a:r>
                  <a:rPr lang="en-GB" dirty="0"/>
                  <a:t>is the real part of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4650879" y="4691189"/>
                <a:ext cx="2226700" cy="369332"/>
              </a:xfrm>
              <a:prstGeom prst="rect">
                <a:avLst/>
              </a:prstGeom>
              <a:blipFill>
                <a:blip r:embed="rId5"/>
                <a:stretch>
                  <a:fillRect l="-2466"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2059722" y="5828191"/>
                <a:ext cx="21799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e>
                          </m:d>
                        </m:e>
                      </m:func>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2059722" y="5828191"/>
                <a:ext cx="2179956" cy="276999"/>
              </a:xfrm>
              <a:prstGeom prst="rect">
                <a:avLst/>
              </a:prstGeom>
              <a:blipFill>
                <a:blip r:embed="rId6"/>
                <a:stretch>
                  <a:fillRect l="-1120" b="-34783"/>
                </a:stretch>
              </a:blipFill>
            </p:spPr>
            <p:txBody>
              <a:bodyPr/>
              <a:lstStyle/>
              <a:p>
                <a:r>
                  <a:rPr lang="en-US">
                    <a:noFill/>
                  </a:rPr>
                  <a:t> </a:t>
                </a:r>
              </a:p>
            </p:txBody>
          </p:sp>
        </mc:Fallback>
      </mc:AlternateContent>
      <p:sp>
        <p:nvSpPr>
          <p:cNvPr id="27" name="Right Arrow 26"/>
          <p:cNvSpPr/>
          <p:nvPr/>
        </p:nvSpPr>
        <p:spPr>
          <a:xfrm>
            <a:off x="1043608" y="5734307"/>
            <a:ext cx="826509" cy="464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560371" y="2071576"/>
                <a:ext cx="2316019" cy="384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𝐴</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US" sz="2400" b="0" i="1" smtClean="0">
                              <a:latin typeface="Cambria Math" panose="02040503050406030204" pitchFamily="18" charset="0"/>
                            </a:rPr>
                            <m:t>𝑖</m:t>
                          </m:r>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𝜙</m:t>
                          </m:r>
                          <m:r>
                            <a:rPr lang="en-GB"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560371" y="2071576"/>
                <a:ext cx="2316019" cy="384657"/>
              </a:xfrm>
              <a:prstGeom prst="rect">
                <a:avLst/>
              </a:prstGeom>
              <a:blipFill>
                <a:blip r:embed="rId7"/>
                <a:stretch>
                  <a:fillRect/>
                </a:stretch>
              </a:blipFill>
            </p:spPr>
            <p:txBody>
              <a:bodyPr/>
              <a:lstStyle/>
              <a:p>
                <a:r>
                  <a:rPr lang="en-US">
                    <a:noFill/>
                  </a:rPr>
                  <a:t> </a:t>
                </a:r>
              </a:p>
            </p:txBody>
          </p:sp>
        </mc:Fallback>
      </mc:AlternateContent>
      <p:sp>
        <p:nvSpPr>
          <p:cNvPr id="30" name="TextBox 29"/>
          <p:cNvSpPr txBox="1"/>
          <p:nvPr/>
        </p:nvSpPr>
        <p:spPr>
          <a:xfrm>
            <a:off x="5104876" y="5855600"/>
            <a:ext cx="74892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31" name="TextBox 30"/>
              <p:cNvSpPr txBox="1"/>
              <p:nvPr/>
            </p:nvSpPr>
            <p:spPr>
              <a:xfrm>
                <a:off x="5940152" y="5558110"/>
                <a:ext cx="918970"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𝑚</m:t>
                              </m:r>
                            </m:den>
                          </m:f>
                        </m:e>
                      </m:rad>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5940152" y="5558110"/>
                <a:ext cx="918970" cy="81836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5351857" y="764458"/>
                <a:ext cx="2775247"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acc>
                            <m:accPr>
                              <m:chr m:val="̃"/>
                              <m:ctrlPr>
                                <a:rPr lang="en-US" sz="240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)=0</m:t>
                      </m:r>
                    </m:oMath>
                  </m:oMathPara>
                </a14:m>
                <a:endParaRPr lang="en-US" sz="2400" dirty="0"/>
              </a:p>
            </p:txBody>
          </p:sp>
        </mc:Choice>
        <mc:Fallback>
          <p:sp>
            <p:nvSpPr>
              <p:cNvPr id="33" name="TextBox 32"/>
              <p:cNvSpPr txBox="1">
                <a:spLocks noRot="1" noChangeAspect="1" noMove="1" noResize="1" noEditPoints="1" noAdjustHandles="1" noChangeArrowheads="1" noChangeShapeType="1" noTextEdit="1"/>
              </p:cNvSpPr>
              <p:nvPr/>
            </p:nvSpPr>
            <p:spPr>
              <a:xfrm>
                <a:off x="5351857" y="764458"/>
                <a:ext cx="2775247" cy="741165"/>
              </a:xfrm>
              <a:prstGeom prst="rect">
                <a:avLst/>
              </a:prstGeom>
              <a:blipFill>
                <a:blip r:embed="rId9"/>
                <a:stretch>
                  <a:fillRect/>
                </a:stretch>
              </a:blipFill>
            </p:spPr>
            <p:txBody>
              <a:bodyPr/>
              <a:lstStyle/>
              <a:p>
                <a:r>
                  <a:rPr lang="en-US">
                    <a:noFill/>
                  </a:rPr>
                  <a:t> </a:t>
                </a:r>
              </a:p>
            </p:txBody>
          </p:sp>
        </mc:Fallback>
      </mc:AlternateContent>
      <p:sp>
        <p:nvSpPr>
          <p:cNvPr id="34" name="Right Arrow 33"/>
          <p:cNvSpPr/>
          <p:nvPr/>
        </p:nvSpPr>
        <p:spPr>
          <a:xfrm>
            <a:off x="4394035" y="840104"/>
            <a:ext cx="670406" cy="6654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45D853A-E011-419C-B415-3F51FBE06861}"/>
                  </a:ext>
                </a:extLst>
              </p:cNvPr>
              <p:cNvSpPr txBox="1"/>
              <p:nvPr/>
            </p:nvSpPr>
            <p:spPr>
              <a:xfrm>
                <a:off x="536232" y="2592954"/>
                <a:ext cx="2824811" cy="703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m:t>
                          </m:r>
                          <m:acc>
                            <m:accPr>
                              <m:chr m:val="̃"/>
                              <m:ctrlPr>
                                <a:rPr lang="en-US" sz="2400" i="1">
                                  <a:latin typeface="Cambria Math" panose="02040503050406030204" pitchFamily="18" charset="0"/>
                                </a:rPr>
                              </m:ctrlPr>
                            </m:accPr>
                            <m:e>
                              <m:r>
                                <a:rPr lang="en-GB" sz="2400" i="1">
                                  <a:latin typeface="Cambria Math" panose="02040503050406030204" pitchFamily="18" charset="0"/>
                                </a:rPr>
                                <m:t>𝑥</m:t>
                              </m:r>
                            </m:e>
                          </m:acc>
                          <m:r>
                            <a:rPr lang="en-GB" sz="2400" i="1">
                              <a:latin typeface="Cambria Math" panose="02040503050406030204" pitchFamily="18" charset="0"/>
                            </a:rPr>
                            <m:t>(</m:t>
                          </m:r>
                          <m:r>
                            <a:rPr lang="en-GB" sz="2400" i="1">
                              <a:latin typeface="Cambria Math" panose="02040503050406030204" pitchFamily="18" charset="0"/>
                            </a:rPr>
                            <m:t>𝑡</m:t>
                          </m:r>
                          <m:r>
                            <a:rPr lang="en-GB" sz="2400" i="1">
                              <a:latin typeface="Cambria Math" panose="02040503050406030204" pitchFamily="18" charset="0"/>
                            </a:rPr>
                            <m:t>)</m:t>
                          </m:r>
                        </m:num>
                        <m:den>
                          <m:r>
                            <a:rPr lang="en-GB" sz="2400" i="1">
                              <a:latin typeface="Cambria Math" panose="02040503050406030204" pitchFamily="18" charset="0"/>
                            </a:rPr>
                            <m:t>𝑑</m:t>
                          </m:r>
                          <m:r>
                            <a:rPr lang="en-US" sz="2400" b="0" i="1" smtClean="0">
                              <a:latin typeface="Cambria Math" panose="02040503050406030204" pitchFamily="18" charset="0"/>
                            </a:rPr>
                            <m:t>𝑡</m:t>
                          </m:r>
                        </m:den>
                      </m:f>
                      <m:r>
                        <a:rPr lang="en-GB" sz="2400" b="0" i="1" smtClean="0">
                          <a:latin typeface="Cambria Math" panose="02040503050406030204" pitchFamily="18" charset="0"/>
                        </a:rPr>
                        <m:t>=</m:t>
                      </m:r>
                      <m:r>
                        <a:rPr lang="en-US" sz="2400" b="0" i="1" smtClean="0">
                          <a:latin typeface="Cambria Math" panose="02040503050406030204" pitchFamily="18" charset="0"/>
                        </a:rPr>
                        <m:t>𝑖</m:t>
                      </m:r>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rPr>
                        <m:t>𝐴</m:t>
                      </m:r>
                      <m:sSup>
                        <m:sSupPr>
                          <m:ctrlPr>
                            <a:rPr lang="en-GB" sz="2400" i="1">
                              <a:latin typeface="Cambria Math" panose="02040503050406030204" pitchFamily="18" charset="0"/>
                            </a:rPr>
                          </m:ctrlPr>
                        </m:sSupPr>
                        <m:e>
                          <m:r>
                            <a:rPr lang="en-GB" sz="2400" i="1">
                              <a:latin typeface="Cambria Math" panose="02040503050406030204" pitchFamily="18" charset="0"/>
                            </a:rPr>
                            <m:t>𝑒</m:t>
                          </m:r>
                        </m:e>
                        <m:sup>
                          <m:r>
                            <a:rPr lang="en-US" sz="2400" b="0" i="1" smtClean="0">
                              <a:latin typeface="Cambria Math" panose="02040503050406030204" pitchFamily="18" charset="0"/>
                            </a:rPr>
                            <m:t>𝑖</m:t>
                          </m:r>
                          <m:d>
                            <m:dPr>
                              <m:ctrlPr>
                                <a:rPr lang="en-GB" sz="2400" i="1">
                                  <a:latin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rPr>
                                <m:t>𝑡</m:t>
                              </m:r>
                              <m:r>
                                <a:rPr lang="en-GB" sz="2400" i="1">
                                  <a:latin typeface="Cambria Math" panose="02040503050406030204" pitchFamily="18" charset="0"/>
                                </a:rPr>
                                <m:t>+</m:t>
                              </m:r>
                              <m:r>
                                <a:rPr lang="en-GB" sz="2400" i="1">
                                  <a:latin typeface="Cambria Math" panose="02040503050406030204" pitchFamily="18" charset="0"/>
                                  <a:ea typeface="Cambria Math" panose="02040503050406030204" pitchFamily="18" charset="0"/>
                                </a:rPr>
                                <m:t>𝜙</m:t>
                              </m:r>
                            </m:e>
                          </m:d>
                        </m:sup>
                      </m:sSup>
                    </m:oMath>
                  </m:oMathPara>
                </a14:m>
                <a:endParaRPr lang="en-US" sz="2400" dirty="0"/>
              </a:p>
            </p:txBody>
          </p:sp>
        </mc:Choice>
        <mc:Fallback>
          <p:sp>
            <p:nvSpPr>
              <p:cNvPr id="16" name="TextBox 15">
                <a:extLst>
                  <a:ext uri="{FF2B5EF4-FFF2-40B4-BE49-F238E27FC236}">
                    <a16:creationId xmlns:a16="http://schemas.microsoft.com/office/drawing/2014/main" id="{245D853A-E011-419C-B415-3F51FBE06861}"/>
                  </a:ext>
                </a:extLst>
              </p:cNvPr>
              <p:cNvSpPr txBox="1">
                <a:spLocks noRot="1" noChangeAspect="1" noMove="1" noResize="1" noEditPoints="1" noAdjustHandles="1" noChangeArrowheads="1" noChangeShapeType="1" noTextEdit="1"/>
              </p:cNvSpPr>
              <p:nvPr/>
            </p:nvSpPr>
            <p:spPr>
              <a:xfrm>
                <a:off x="536232" y="2592954"/>
                <a:ext cx="2824811" cy="70346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712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3" grpId="0"/>
      <p:bldP spid="18" grpId="0"/>
      <p:bldP spid="19" grpId="0"/>
      <p:bldP spid="20" grpId="0"/>
      <p:bldP spid="26" grpId="0"/>
      <p:bldP spid="27" grpId="0" animBg="1"/>
      <p:bldP spid="28" grpId="0"/>
      <p:bldP spid="30" grpId="0"/>
      <p:bldP spid="31" grpId="0"/>
      <p:bldP spid="33" grpId="0"/>
      <p:bldP spid="34" grpId="0" animBg="1"/>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4580002" y="3952372"/>
            <a:ext cx="2368262" cy="949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08" y="0"/>
            <a:ext cx="8229600" cy="1143000"/>
          </a:xfrm>
        </p:spPr>
        <p:txBody>
          <a:bodyPr/>
          <a:lstStyle/>
          <a:p>
            <a:r>
              <a:rPr lang="en-GB" sz="2800" dirty="0"/>
              <a:t>About solving 2nd degree differential equation: Summary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69</a:t>
            </a:fld>
            <a:endParaRPr lang="en-US" altLang="zh-CN"/>
          </a:p>
        </p:txBody>
      </p:sp>
      <p:sp>
        <p:nvSpPr>
          <p:cNvPr id="18" name="TextBox 17"/>
          <p:cNvSpPr txBox="1"/>
          <p:nvPr/>
        </p:nvSpPr>
        <p:spPr>
          <a:xfrm>
            <a:off x="560371" y="3429000"/>
            <a:ext cx="1653017" cy="369332"/>
          </a:xfrm>
          <a:prstGeom prst="rect">
            <a:avLst/>
          </a:prstGeom>
          <a:noFill/>
        </p:spPr>
        <p:txBody>
          <a:bodyPr wrap="none" rtlCol="0">
            <a:spAutoFit/>
          </a:bodyPr>
          <a:lstStyle/>
          <a:p>
            <a:r>
              <a:rPr lang="en-GB" dirty="0"/>
              <a:t>The solution of </a:t>
            </a:r>
            <a:endParaRPr lang="en-US" dirty="0"/>
          </a:p>
        </p:txBody>
      </p:sp>
      <mc:AlternateContent xmlns:mc="http://schemas.openxmlformats.org/markup-compatibility/2006" xmlns:a14="http://schemas.microsoft.com/office/drawing/2010/main">
        <mc:Choice Requires="a14">
          <p:sp>
            <p:nvSpPr>
              <p:cNvPr id="19" name="Rectangle 18"/>
              <p:cNvSpPr/>
              <p:nvPr/>
            </p:nvSpPr>
            <p:spPr>
              <a:xfrm>
                <a:off x="2044079" y="3264324"/>
                <a:ext cx="2685159" cy="9251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GB" i="1">
                                  <a:latin typeface="Cambria Math" panose="02040503050406030204" pitchFamily="18" charset="0"/>
                                </a:rPr>
                                <m:t>𝑑</m:t>
                              </m:r>
                            </m:e>
                            <m:sup>
                              <m:r>
                                <a:rPr lang="en-GB" i="1">
                                  <a:latin typeface="Cambria Math" panose="02040503050406030204" pitchFamily="18" charset="0"/>
                                </a:rPr>
                                <m:t>2</m:t>
                              </m:r>
                            </m:sup>
                          </m:sSup>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num>
                        <m:den>
                          <m:r>
                            <a:rPr lang="en-GB" i="1">
                              <a:latin typeface="Cambria Math" panose="02040503050406030204" pitchFamily="18" charset="0"/>
                            </a:rPr>
                            <m:t>𝑑𝑡</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𝑚</m:t>
                          </m:r>
                        </m:den>
                      </m:f>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)=0</m:t>
                      </m:r>
                    </m:oMath>
                  </m:oMathPara>
                </a14:m>
                <a:endParaRPr lang="en-US" dirty="0"/>
              </a:p>
              <a:p>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2044079" y="3264324"/>
                <a:ext cx="2685159" cy="92512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650879" y="3452278"/>
                <a:ext cx="2226700" cy="369332"/>
              </a:xfrm>
              <a:prstGeom prst="rect">
                <a:avLst/>
              </a:prstGeom>
              <a:noFill/>
            </p:spPr>
            <p:txBody>
              <a:bodyPr wrap="none" rtlCol="0">
                <a:spAutoFit/>
              </a:bodyPr>
              <a:lstStyle/>
              <a:p>
                <a:r>
                  <a:rPr lang="en-GB" dirty="0"/>
                  <a:t>is the real part of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650879" y="3452278"/>
                <a:ext cx="2226700" cy="369332"/>
              </a:xfrm>
              <a:prstGeom prst="rect">
                <a:avLst/>
              </a:prstGeom>
              <a:blipFill>
                <a:blip r:embed="rId3"/>
                <a:stretch>
                  <a:fillRect l="-246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580002" y="4276781"/>
                <a:ext cx="21799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e>
                          </m:d>
                        </m:e>
                      </m:func>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580002" y="4276781"/>
                <a:ext cx="2179956" cy="276999"/>
              </a:xfrm>
              <a:prstGeom prst="rect">
                <a:avLst/>
              </a:prstGeom>
              <a:blipFill>
                <a:blip r:embed="rId4"/>
                <a:stretch>
                  <a:fillRect l="-1117" b="-35556"/>
                </a:stretch>
              </a:blipFill>
            </p:spPr>
            <p:txBody>
              <a:bodyPr/>
              <a:lstStyle/>
              <a:p>
                <a:r>
                  <a:rPr lang="en-US">
                    <a:noFill/>
                  </a:rPr>
                  <a:t> </a:t>
                </a:r>
              </a:p>
            </p:txBody>
          </p:sp>
        </mc:Fallback>
      </mc:AlternateContent>
      <p:sp>
        <p:nvSpPr>
          <p:cNvPr id="27" name="Right Arrow 26"/>
          <p:cNvSpPr/>
          <p:nvPr/>
        </p:nvSpPr>
        <p:spPr>
          <a:xfrm>
            <a:off x="3563888" y="4182897"/>
            <a:ext cx="826509" cy="464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106871" y="4239540"/>
            <a:ext cx="74892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7942147" y="3942050"/>
                <a:ext cx="918970"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𝑚</m:t>
                              </m:r>
                            </m:den>
                          </m:f>
                        </m:e>
                      </m:rad>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7942147" y="3942050"/>
                <a:ext cx="918970" cy="818366"/>
              </a:xfrm>
              <a:prstGeom prst="rect">
                <a:avLst/>
              </a:prstGeom>
              <a:blipFill>
                <a:blip r:embed="rId5"/>
                <a:stretch>
                  <a:fillRect/>
                </a:stretch>
              </a:blipFill>
            </p:spPr>
            <p:txBody>
              <a:bodyPr/>
              <a:lstStyle/>
              <a:p>
                <a:r>
                  <a:rPr lang="en-US">
                    <a:noFill/>
                  </a:rPr>
                  <a:t> </a:t>
                </a:r>
              </a:p>
            </p:txBody>
          </p:sp>
        </mc:Fallback>
      </mc:AlternateContent>
      <p:sp>
        <p:nvSpPr>
          <p:cNvPr id="32" name="TextBox 31"/>
          <p:cNvSpPr txBox="1"/>
          <p:nvPr/>
        </p:nvSpPr>
        <p:spPr>
          <a:xfrm>
            <a:off x="432442" y="5277962"/>
            <a:ext cx="8972903" cy="1200329"/>
          </a:xfrm>
          <a:prstGeom prst="rect">
            <a:avLst/>
          </a:prstGeom>
          <a:noFill/>
        </p:spPr>
        <p:txBody>
          <a:bodyPr wrap="square" rtlCol="0">
            <a:spAutoFit/>
          </a:bodyPr>
          <a:lstStyle/>
          <a:p>
            <a:r>
              <a:rPr lang="en-GB" dirty="0"/>
              <a:t>This way can be extended to more complicated differential equations (not all of them, of course), as you will see later. </a:t>
            </a:r>
            <a:r>
              <a:rPr lang="en-GB" b="1" dirty="0"/>
              <a:t>Interest:</a:t>
            </a:r>
            <a:r>
              <a:rPr lang="en-GB" dirty="0"/>
              <a:t> it is often much more easy to derivate the exponential function. </a:t>
            </a:r>
            <a:r>
              <a:rPr lang="en-GB" b="1" dirty="0"/>
              <a:t>Difficulty</a:t>
            </a:r>
            <a:r>
              <a:rPr lang="en-GB" dirty="0"/>
              <a:t> is to understand that there could be a complex number associated with something as the displacement which is a real number … </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755576" y="1513414"/>
                <a:ext cx="8326636" cy="646331"/>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𝑥</m:t>
                    </m:r>
                  </m:oMath>
                </a14:m>
                <a:r>
                  <a:rPr lang="en-GB" dirty="0"/>
                  <a:t> (the displacement in our case) is a real number. You set, “</a:t>
                </a:r>
                <a14:m>
                  <m:oMath xmlns:m="http://schemas.openxmlformats.org/officeDocument/2006/math">
                    <m:r>
                      <a:rPr lang="en-GB" b="0" i="1" smtClean="0">
                        <a:latin typeface="Cambria Math" panose="02040503050406030204" pitchFamily="18" charset="0"/>
                      </a:rPr>
                      <m:t>𝑥</m:t>
                    </m:r>
                  </m:oMath>
                </a14:m>
                <a:r>
                  <a:rPr lang="en-GB" dirty="0"/>
                  <a:t> is the real part of the complex number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oMath>
                </a14:m>
                <a:r>
                  <a:rPr lang="en-GB" dirty="0"/>
                  <a:t>”, which respect the equation:</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55576" y="1513414"/>
                <a:ext cx="8326636" cy="646331"/>
              </a:xfrm>
              <a:prstGeom prst="rect">
                <a:avLst/>
              </a:prstGeom>
              <a:blipFill>
                <a:blip r:embed="rId6"/>
                <a:stretch>
                  <a:fillRect l="-659" t="-4717" b="-14151"/>
                </a:stretch>
              </a:blipFill>
            </p:spPr>
            <p:txBody>
              <a:bodyPr/>
              <a:lstStyle/>
              <a:p>
                <a:r>
                  <a:rPr lang="en-US">
                    <a:noFill/>
                  </a:rPr>
                  <a:t> </a:t>
                </a:r>
              </a:p>
            </p:txBody>
          </p:sp>
        </mc:Fallback>
      </mc:AlternateContent>
      <p:sp>
        <p:nvSpPr>
          <p:cNvPr id="22" name="TextBox 21"/>
          <p:cNvSpPr txBox="1"/>
          <p:nvPr/>
        </p:nvSpPr>
        <p:spPr>
          <a:xfrm>
            <a:off x="820844" y="954991"/>
            <a:ext cx="7914474" cy="369332"/>
          </a:xfrm>
          <a:prstGeom prst="rect">
            <a:avLst/>
          </a:prstGeom>
          <a:noFill/>
        </p:spPr>
        <p:txBody>
          <a:bodyPr wrap="none" rtlCol="0">
            <a:spAutoFit/>
          </a:bodyPr>
          <a:lstStyle/>
          <a:p>
            <a:r>
              <a:rPr lang="en-GB" dirty="0"/>
              <a:t>We use that “</a:t>
            </a:r>
            <a:r>
              <a:rPr lang="en-GB" b="1" dirty="0"/>
              <a:t>if two complex numbers are equal, then their real parts are equal</a:t>
            </a:r>
            <a:r>
              <a:rPr lang="en-GB" dirty="0"/>
              <a:t>”</a:t>
            </a: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FDFCA8B-224E-4D57-813D-48F3882BA2BD}"/>
                  </a:ext>
                </a:extLst>
              </p:cNvPr>
              <p:cNvSpPr txBox="1"/>
              <p:nvPr/>
            </p:nvSpPr>
            <p:spPr>
              <a:xfrm>
                <a:off x="1846835" y="2354830"/>
                <a:ext cx="2794035"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acc>
                            <m:accPr>
                              <m:chr m:val="̃"/>
                              <m:ctrlPr>
                                <a:rPr lang="en-US" sz="240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)=0</m:t>
                      </m:r>
                    </m:oMath>
                  </m:oMathPara>
                </a14:m>
                <a:endParaRPr lang="en-US" sz="2400" dirty="0"/>
              </a:p>
            </p:txBody>
          </p:sp>
        </mc:Choice>
        <mc:Fallback xmlns="">
          <p:sp>
            <p:nvSpPr>
              <p:cNvPr id="23" name="TextBox 22">
                <a:extLst>
                  <a:ext uri="{FF2B5EF4-FFF2-40B4-BE49-F238E27FC236}">
                    <a16:creationId xmlns:a16="http://schemas.microsoft.com/office/drawing/2014/main" id="{4FDFCA8B-224E-4D57-813D-48F3882BA2BD}"/>
                  </a:ext>
                </a:extLst>
              </p:cNvPr>
              <p:cNvSpPr txBox="1">
                <a:spLocks noRot="1" noChangeAspect="1" noMove="1" noResize="1" noEditPoints="1" noAdjustHandles="1" noChangeArrowheads="1" noChangeShapeType="1" noTextEdit="1"/>
              </p:cNvSpPr>
              <p:nvPr/>
            </p:nvSpPr>
            <p:spPr>
              <a:xfrm>
                <a:off x="1846835" y="2354830"/>
                <a:ext cx="2794035" cy="741100"/>
              </a:xfrm>
              <a:prstGeom prst="rect">
                <a:avLst/>
              </a:prstGeom>
              <a:blipFill>
                <a:blip r:embed="rId7"/>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833C1706-6771-4CF5-A837-D48FF73E4292}"/>
              </a:ext>
            </a:extLst>
          </p:cNvPr>
          <p:cNvSpPr/>
          <p:nvPr/>
        </p:nvSpPr>
        <p:spPr>
          <a:xfrm>
            <a:off x="755576" y="2539611"/>
            <a:ext cx="720080" cy="505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7DF6292-8EC0-457B-9D8F-D3604CD4BBD2}"/>
                  </a:ext>
                </a:extLst>
              </p:cNvPr>
              <p:cNvSpPr txBox="1"/>
              <p:nvPr/>
            </p:nvSpPr>
            <p:spPr>
              <a:xfrm>
                <a:off x="1067924" y="4308919"/>
                <a:ext cx="2316019" cy="384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𝐴</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US" sz="2400" b="0" i="1" smtClean="0">
                              <a:latin typeface="Cambria Math" panose="02040503050406030204" pitchFamily="18" charset="0"/>
                            </a:rPr>
                            <m:t>𝑖</m:t>
                          </m:r>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𝜙</m:t>
                          </m:r>
                          <m:r>
                            <a:rPr lang="en-GB"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p:sp>
            <p:nvSpPr>
              <p:cNvPr id="25" name="TextBox 24">
                <a:extLst>
                  <a:ext uri="{FF2B5EF4-FFF2-40B4-BE49-F238E27FC236}">
                    <a16:creationId xmlns:a16="http://schemas.microsoft.com/office/drawing/2014/main" id="{57DF6292-8EC0-457B-9D8F-D3604CD4BBD2}"/>
                  </a:ext>
                </a:extLst>
              </p:cNvPr>
              <p:cNvSpPr txBox="1">
                <a:spLocks noRot="1" noChangeAspect="1" noMove="1" noResize="1" noEditPoints="1" noAdjustHandles="1" noChangeArrowheads="1" noChangeShapeType="1" noTextEdit="1"/>
              </p:cNvSpPr>
              <p:nvPr/>
            </p:nvSpPr>
            <p:spPr>
              <a:xfrm>
                <a:off x="1067924" y="4308919"/>
                <a:ext cx="2316019" cy="38465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649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19" grpId="0"/>
      <p:bldP spid="20" grpId="0"/>
      <p:bldP spid="26" grpId="0"/>
      <p:bldP spid="27" grpId="0" animBg="1"/>
      <p:bldP spid="30" grpId="0"/>
      <p:bldP spid="31" grpId="0"/>
      <p:bldP spid="32" grpId="0"/>
      <p:bldP spid="23" grpId="0"/>
      <p:bldP spid="6"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385020" y="4273111"/>
            <a:ext cx="2971682" cy="2508355"/>
          </a:xfrm>
          <a:prstGeom prst="rect">
            <a:avLst/>
          </a:prstGeom>
        </p:spPr>
      </p:pic>
      <p:sp>
        <p:nvSpPr>
          <p:cNvPr id="2" name="Title 1"/>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7</a:t>
            </a:fld>
            <a:endParaRPr lang="en-US" altLang="zh-CN"/>
          </a:p>
        </p:txBody>
      </p:sp>
      <p:sp>
        <p:nvSpPr>
          <p:cNvPr id="12" name="TextBox 11"/>
          <p:cNvSpPr txBox="1"/>
          <p:nvPr/>
        </p:nvSpPr>
        <p:spPr>
          <a:xfrm>
            <a:off x="467544" y="1002943"/>
            <a:ext cx="8568952" cy="584775"/>
          </a:xfrm>
          <a:prstGeom prst="rect">
            <a:avLst/>
          </a:prstGeom>
          <a:noFill/>
        </p:spPr>
        <p:txBody>
          <a:bodyPr wrap="square" rtlCol="0">
            <a:spAutoFit/>
          </a:bodyPr>
          <a:lstStyle/>
          <a:p>
            <a:r>
              <a:rPr lang="en-GB" sz="3200" dirty="0"/>
              <a:t>A spring-mass system, at the horizontal direction</a:t>
            </a:r>
            <a:endParaRPr lang="en-US" sz="3200" dirty="0"/>
          </a:p>
        </p:txBody>
      </p:sp>
      <p:pic>
        <p:nvPicPr>
          <p:cNvPr id="3" name="Picture 2"/>
          <p:cNvPicPr>
            <a:picLocks noChangeAspect="1"/>
          </p:cNvPicPr>
          <p:nvPr/>
        </p:nvPicPr>
        <p:blipFill>
          <a:blip r:embed="rId3"/>
          <a:stretch>
            <a:fillRect/>
          </a:stretch>
        </p:blipFill>
        <p:spPr>
          <a:xfrm>
            <a:off x="657614" y="1527268"/>
            <a:ext cx="3101550" cy="2315242"/>
          </a:xfrm>
          <a:prstGeom prst="rect">
            <a:avLst/>
          </a:prstGeom>
        </p:spPr>
      </p:pic>
      <p:sp>
        <p:nvSpPr>
          <p:cNvPr id="6" name="Right Arrow 5"/>
          <p:cNvSpPr/>
          <p:nvPr/>
        </p:nvSpPr>
        <p:spPr>
          <a:xfrm rot="5400000">
            <a:off x="5559404" y="3762370"/>
            <a:ext cx="648072" cy="38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8" name="Picture 7"/>
          <p:cNvPicPr>
            <a:picLocks noChangeAspect="1"/>
          </p:cNvPicPr>
          <p:nvPr/>
        </p:nvPicPr>
        <p:blipFill>
          <a:blip r:embed="rId4"/>
          <a:stretch>
            <a:fillRect/>
          </a:stretch>
        </p:blipFill>
        <p:spPr>
          <a:xfrm>
            <a:off x="4382423" y="1575725"/>
            <a:ext cx="4083708" cy="2073758"/>
          </a:xfrm>
          <a:prstGeom prst="rect">
            <a:avLst/>
          </a:prstGeom>
        </p:spPr>
      </p:pic>
      <p:sp>
        <p:nvSpPr>
          <p:cNvPr id="10" name="TextBox 9"/>
          <p:cNvSpPr txBox="1"/>
          <p:nvPr/>
        </p:nvSpPr>
        <p:spPr>
          <a:xfrm>
            <a:off x="707464" y="4581128"/>
            <a:ext cx="3240359" cy="1477328"/>
          </a:xfrm>
          <a:prstGeom prst="rect">
            <a:avLst/>
          </a:prstGeom>
          <a:noFill/>
        </p:spPr>
        <p:txBody>
          <a:bodyPr wrap="square" rtlCol="0">
            <a:spAutoFit/>
          </a:bodyPr>
          <a:lstStyle/>
          <a:p>
            <a:r>
              <a:rPr lang="en-GB" dirty="0"/>
              <a:t>We displace from equilibrium position the glider, then we release it with no-initial velocity. Friction is ignored. What is the motion of the glider ? </a:t>
            </a:r>
            <a:endParaRPr lang="en-US" dirty="0"/>
          </a:p>
        </p:txBody>
      </p:sp>
    </p:spTree>
    <p:extLst>
      <p:ext uri="{BB962C8B-B14F-4D97-AF65-F5344CB8AC3E}">
        <p14:creationId xmlns:p14="http://schemas.microsoft.com/office/powerpoint/2010/main" val="27728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3CF0B-F711-4919-91C0-1F170944182E}"/>
              </a:ext>
            </a:extLst>
          </p:cNvPr>
          <p:cNvSpPr>
            <a:spLocks noGrp="1"/>
          </p:cNvSpPr>
          <p:nvPr>
            <p:ph idx="1"/>
          </p:nvPr>
        </p:nvSpPr>
        <p:spPr>
          <a:xfrm>
            <a:off x="457200" y="1268760"/>
            <a:ext cx="8229600" cy="4525963"/>
          </a:xfrm>
        </p:spPr>
        <p:txBody>
          <a:bodyPr/>
          <a:lstStyle/>
          <a:p>
            <a:r>
              <a:rPr lang="en-US" sz="2400" dirty="0"/>
              <a:t>Reading material corresponding to the simple harmonic motion prepared by Pr. Wang has been uploaded on our website. You can find there complementary information about the simple harmonic motion.</a:t>
            </a:r>
          </a:p>
          <a:p>
            <a:endParaRPr lang="en-US" sz="2400" dirty="0"/>
          </a:p>
          <a:p>
            <a:r>
              <a:rPr lang="en-US" sz="2400" dirty="0"/>
              <a:t>As your textbook, reading material can permit you to understand better the content of a lecture. </a:t>
            </a:r>
          </a:p>
          <a:p>
            <a:endParaRPr lang="en-US" sz="2400" dirty="0"/>
          </a:p>
          <a:p>
            <a:r>
              <a:rPr lang="en-US" sz="2400" dirty="0"/>
              <a:t>The topics are the same than what we see in classroom, there could be some differences about symbols because I follow usually the same symbols than in “University Physics” textbook written by Sears and </a:t>
            </a:r>
            <a:r>
              <a:rPr lang="en-US" sz="2400" dirty="0" err="1"/>
              <a:t>Zemansky</a:t>
            </a:r>
            <a:r>
              <a:rPr lang="en-US" sz="2400" dirty="0"/>
              <a:t> (if your are confused by change of symbol, you can focus on the course I give, that’s up to you).</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8BA89E61-7133-4DEF-9B3E-F2BE259A0AD1}"/>
              </a:ext>
            </a:extLst>
          </p:cNvPr>
          <p:cNvSpPr>
            <a:spLocks noGrp="1"/>
          </p:cNvSpPr>
          <p:nvPr>
            <p:ph type="sldNum" sz="quarter" idx="10"/>
          </p:nvPr>
        </p:nvSpPr>
        <p:spPr/>
        <p:txBody>
          <a:bodyPr/>
          <a:lstStyle/>
          <a:p>
            <a:fld id="{41A7B2A6-4997-4D6A-A223-B65D77C6B4A9}" type="slidenum">
              <a:rPr lang="en-US" altLang="zh-CN" smtClean="0"/>
              <a:pPr/>
              <a:t>70</a:t>
            </a:fld>
            <a:endParaRPr lang="en-US" altLang="zh-CN"/>
          </a:p>
        </p:txBody>
      </p:sp>
      <p:sp>
        <p:nvSpPr>
          <p:cNvPr id="5" name="TextBox 4">
            <a:extLst>
              <a:ext uri="{FF2B5EF4-FFF2-40B4-BE49-F238E27FC236}">
                <a16:creationId xmlns:a16="http://schemas.microsoft.com/office/drawing/2014/main" id="{0614DEF2-8886-4109-B24D-3890AD2B7402}"/>
              </a:ext>
            </a:extLst>
          </p:cNvPr>
          <p:cNvSpPr txBox="1"/>
          <p:nvPr/>
        </p:nvSpPr>
        <p:spPr>
          <a:xfrm>
            <a:off x="2926160" y="0"/>
            <a:ext cx="5760640" cy="584775"/>
          </a:xfrm>
          <a:prstGeom prst="rect">
            <a:avLst/>
          </a:prstGeom>
          <a:noFill/>
        </p:spPr>
        <p:txBody>
          <a:bodyPr wrap="square" rtlCol="0">
            <a:spAutoFit/>
          </a:bodyPr>
          <a:lstStyle/>
          <a:p>
            <a:r>
              <a:rPr lang="en-US" sz="3200" dirty="0"/>
              <a:t>About reading material</a:t>
            </a:r>
          </a:p>
        </p:txBody>
      </p:sp>
    </p:spTree>
    <p:extLst>
      <p:ext uri="{BB962C8B-B14F-4D97-AF65-F5344CB8AC3E}">
        <p14:creationId xmlns:p14="http://schemas.microsoft.com/office/powerpoint/2010/main" val="139634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657" y="2348880"/>
            <a:ext cx="8229600" cy="1143000"/>
          </a:xfrm>
        </p:spPr>
        <p:txBody>
          <a:bodyPr/>
          <a:lstStyle/>
          <a:p>
            <a:r>
              <a:rPr lang="en-GB" dirty="0"/>
              <a:t>End of the lesson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71</a:t>
            </a:fld>
            <a:endParaRPr lang="en-US" altLang="zh-CN"/>
          </a:p>
        </p:txBody>
      </p:sp>
    </p:spTree>
    <p:extLst>
      <p:ext uri="{BB962C8B-B14F-4D97-AF65-F5344CB8AC3E}">
        <p14:creationId xmlns:p14="http://schemas.microsoft.com/office/powerpoint/2010/main" val="288193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475656" y="4941168"/>
            <a:ext cx="6048672" cy="150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386" y="-154812"/>
            <a:ext cx="8229600" cy="1143000"/>
          </a:xfrm>
        </p:spPr>
        <p:txBody>
          <a:bodyPr/>
          <a:lstStyle/>
          <a:p>
            <a:r>
              <a:rPr lang="en-GB" dirty="0"/>
              <a:t>Summary: About a periodic motion</a:t>
            </a:r>
            <a:endParaRPr lang="en-US" dirty="0"/>
          </a:p>
        </p:txBody>
      </p:sp>
      <p:sp>
        <p:nvSpPr>
          <p:cNvPr id="3" name="Content Placeholder 2"/>
          <p:cNvSpPr>
            <a:spLocks noGrp="1"/>
          </p:cNvSpPr>
          <p:nvPr>
            <p:ph idx="1"/>
          </p:nvPr>
        </p:nvSpPr>
        <p:spPr>
          <a:xfrm>
            <a:off x="457280" y="1628800"/>
            <a:ext cx="8229600" cy="4525963"/>
          </a:xfrm>
        </p:spPr>
        <p:txBody>
          <a:bodyPr/>
          <a:lstStyle/>
          <a:p>
            <a:r>
              <a:rPr lang="en-GB" sz="2400" dirty="0"/>
              <a:t>A body is displaced from an equilibrium position</a:t>
            </a:r>
          </a:p>
          <a:p>
            <a:r>
              <a:rPr lang="en-GB" sz="2400" dirty="0"/>
              <a:t>A force (or sum of forces) is directed toward the equilibrium motion, which push or pull the body towards this equilibrium position.</a:t>
            </a:r>
          </a:p>
          <a:p>
            <a:r>
              <a:rPr lang="en-GB" sz="2400" dirty="0"/>
              <a:t>But at the equilibrium position, the motion of body continues (because of the Newton’s first and second laws) until a position where its velocity is zero and go back toward the equilibrium position.</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8</a:t>
            </a:fld>
            <a:endParaRPr lang="en-US" altLang="zh-CN"/>
          </a:p>
        </p:txBody>
      </p:sp>
      <p:sp>
        <p:nvSpPr>
          <p:cNvPr id="6" name="TextBox 5"/>
          <p:cNvSpPr txBox="1"/>
          <p:nvPr/>
        </p:nvSpPr>
        <p:spPr>
          <a:xfrm>
            <a:off x="1731518" y="5133091"/>
            <a:ext cx="5472608" cy="1200329"/>
          </a:xfrm>
          <a:prstGeom prst="rect">
            <a:avLst/>
          </a:prstGeom>
          <a:noFill/>
        </p:spPr>
        <p:txBody>
          <a:bodyPr wrap="square" rtlCol="0">
            <a:spAutoFit/>
          </a:bodyPr>
          <a:lstStyle/>
          <a:p>
            <a:r>
              <a:rPr lang="en-GB" sz="2400" dirty="0"/>
              <a:t>Periodic motion is involved with the forces acting on the body and the potential energy.</a:t>
            </a:r>
            <a:endParaRPr lang="en-US" sz="2400" dirty="0"/>
          </a:p>
        </p:txBody>
      </p:sp>
    </p:spTree>
    <p:extLst>
      <p:ext uri="{BB962C8B-B14F-4D97-AF65-F5344CB8AC3E}">
        <p14:creationId xmlns:p14="http://schemas.microsoft.com/office/powerpoint/2010/main" val="415992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9</a:t>
            </a:fld>
            <a:endParaRPr lang="en-US" altLang="zh-CN"/>
          </a:p>
        </p:txBody>
      </p:sp>
      <p:pic>
        <p:nvPicPr>
          <p:cNvPr id="6" name="Picture 5"/>
          <p:cNvPicPr>
            <a:picLocks noChangeAspect="1"/>
          </p:cNvPicPr>
          <p:nvPr/>
        </p:nvPicPr>
        <p:blipFill>
          <a:blip r:embed="rId2"/>
          <a:stretch>
            <a:fillRect/>
          </a:stretch>
        </p:blipFill>
        <p:spPr>
          <a:xfrm>
            <a:off x="3020399" y="1756348"/>
            <a:ext cx="2772167" cy="1508174"/>
          </a:xfrm>
          <a:prstGeom prst="rect">
            <a:avLst/>
          </a:prstGeom>
        </p:spPr>
      </p:pic>
      <p:pic>
        <p:nvPicPr>
          <p:cNvPr id="7" name="Picture 6"/>
          <p:cNvPicPr>
            <a:picLocks noChangeAspect="1"/>
          </p:cNvPicPr>
          <p:nvPr/>
        </p:nvPicPr>
        <p:blipFill>
          <a:blip r:embed="rId3"/>
          <a:stretch>
            <a:fillRect/>
          </a:stretch>
        </p:blipFill>
        <p:spPr>
          <a:xfrm>
            <a:off x="5559212" y="1576935"/>
            <a:ext cx="2778103" cy="1738255"/>
          </a:xfrm>
          <a:prstGeom prst="rect">
            <a:avLst/>
          </a:prstGeom>
        </p:spPr>
      </p:pic>
      <p:sp>
        <p:nvSpPr>
          <p:cNvPr id="8" name="TextBox 7"/>
          <p:cNvSpPr txBox="1"/>
          <p:nvPr/>
        </p:nvSpPr>
        <p:spPr>
          <a:xfrm>
            <a:off x="539552" y="4149080"/>
            <a:ext cx="6408712" cy="369332"/>
          </a:xfrm>
          <a:prstGeom prst="rect">
            <a:avLst/>
          </a:prstGeom>
          <a:noFill/>
        </p:spPr>
        <p:txBody>
          <a:bodyPr wrap="square" rtlCol="0">
            <a:spAutoFit/>
          </a:bodyPr>
          <a:lstStyle/>
          <a:p>
            <a:r>
              <a:rPr lang="en-GB" dirty="0"/>
              <a:t>Corresponding free body diagrams of the glider (friction ignored):</a:t>
            </a:r>
            <a:endParaRPr lang="en-US" dirty="0"/>
          </a:p>
        </p:txBody>
      </p:sp>
      <p:pic>
        <p:nvPicPr>
          <p:cNvPr id="9" name="Picture 8"/>
          <p:cNvPicPr>
            <a:picLocks noChangeAspect="1"/>
          </p:cNvPicPr>
          <p:nvPr/>
        </p:nvPicPr>
        <p:blipFill>
          <a:blip r:embed="rId4"/>
          <a:stretch>
            <a:fillRect/>
          </a:stretch>
        </p:blipFill>
        <p:spPr>
          <a:xfrm>
            <a:off x="505697" y="1900795"/>
            <a:ext cx="2480096" cy="1347567"/>
          </a:xfrm>
          <a:prstGeom prst="rect">
            <a:avLst/>
          </a:prstGeom>
        </p:spPr>
      </p:pic>
      <p:sp>
        <p:nvSpPr>
          <p:cNvPr id="10" name="TextBox 9"/>
          <p:cNvSpPr txBox="1"/>
          <p:nvPr/>
        </p:nvSpPr>
        <p:spPr>
          <a:xfrm>
            <a:off x="404475" y="1232543"/>
            <a:ext cx="8411795" cy="646331"/>
          </a:xfrm>
          <a:prstGeom prst="rect">
            <a:avLst/>
          </a:prstGeom>
          <a:noFill/>
        </p:spPr>
        <p:txBody>
          <a:bodyPr wrap="square" rtlCol="0">
            <a:spAutoFit/>
          </a:bodyPr>
          <a:lstStyle/>
          <a:p>
            <a:r>
              <a:rPr lang="en-GB" dirty="0"/>
              <a:t>Middle of the glider is the x-coordinate of the glider. x=0 is the equilibrium position (i.e. , here the spring is not stretched or compressed)</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436878" y="3315190"/>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&gt;0</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436878" y="3315190"/>
                <a:ext cx="617733" cy="276999"/>
              </a:xfrm>
              <a:prstGeom prst="rect">
                <a:avLst/>
              </a:prstGeom>
              <a:blipFill>
                <a:blip r:embed="rId5"/>
                <a:stretch>
                  <a:fillRect l="-4950" r="-7921"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299143" y="3271077"/>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299143" y="3271077"/>
                <a:ext cx="617733" cy="276999"/>
              </a:xfrm>
              <a:prstGeom prst="rect">
                <a:avLst/>
              </a:prstGeom>
              <a:blipFill>
                <a:blip r:embed="rId6"/>
                <a:stretch>
                  <a:fillRect l="-4902" r="-784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639396" y="3293419"/>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&lt;0</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639396" y="3293419"/>
                <a:ext cx="617733" cy="276999"/>
              </a:xfrm>
              <a:prstGeom prst="rect">
                <a:avLst/>
              </a:prstGeom>
              <a:blipFill>
                <a:blip r:embed="rId7"/>
                <a:stretch>
                  <a:fillRect l="-4950" r="-8911" b="-8696"/>
                </a:stretch>
              </a:blipFill>
            </p:spPr>
            <p:txBody>
              <a:bodyPr/>
              <a:lstStyle/>
              <a:p>
                <a:r>
                  <a:rPr lang="en-US">
                    <a:noFill/>
                  </a:rPr>
                  <a:t> </a:t>
                </a:r>
              </a:p>
            </p:txBody>
          </p:sp>
        </mc:Fallback>
      </mc:AlternateContent>
      <p:cxnSp>
        <p:nvCxnSpPr>
          <p:cNvPr id="17" name="Straight Arrow Connector 16"/>
          <p:cNvCxnSpPr/>
          <p:nvPr/>
        </p:nvCxnSpPr>
        <p:spPr>
          <a:xfrm flipV="1">
            <a:off x="2054611" y="4747601"/>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18984" y="5430762"/>
            <a:ext cx="11276" cy="685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436878" y="5452362"/>
            <a:ext cx="606457"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076982" y="5781534"/>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076982" y="5781534"/>
                <a:ext cx="234359" cy="276999"/>
              </a:xfrm>
              <a:prstGeom prst="rect">
                <a:avLst/>
              </a:prstGeom>
              <a:blipFill>
                <a:blip r:embed="rId8"/>
                <a:stretch>
                  <a:fillRect l="-13158"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94161" y="4747601"/>
                <a:ext cx="194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194161" y="4747601"/>
                <a:ext cx="194733" cy="276999"/>
              </a:xfrm>
              <a:prstGeom prst="rect">
                <a:avLst/>
              </a:prstGeom>
              <a:blipFill>
                <a:blip r:embed="rId9"/>
                <a:stretch>
                  <a:fillRect l="-15625" r="-15625"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65782" y="5011226"/>
                <a:ext cx="742191" cy="3395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𝐹</m:t>
                              </m:r>
                            </m:e>
                          </m:acc>
                        </m:e>
                        <m:sub>
                          <m:r>
                            <a:rPr lang="en-GB" b="0" i="1" smtClean="0">
                              <a:solidFill>
                                <a:srgbClr val="0000FF"/>
                              </a:solidFill>
                              <a:latin typeface="Cambria Math" panose="02040503050406030204" pitchFamily="18" charset="0"/>
                            </a:rPr>
                            <m:t>𝑠𝑝𝑟𝑖𝑛𝑔</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065782" y="5011226"/>
                <a:ext cx="742191" cy="339517"/>
              </a:xfrm>
              <a:prstGeom prst="rect">
                <a:avLst/>
              </a:prstGeom>
              <a:blipFill>
                <a:blip r:embed="rId10"/>
                <a:stretch>
                  <a:fillRect l="-7377" t="-37500" r="-4918" b="-25000"/>
                </a:stretch>
              </a:blipFill>
            </p:spPr>
            <p:txBody>
              <a:bodyPr/>
              <a:lstStyle/>
              <a:p>
                <a:r>
                  <a:rPr lang="en-US">
                    <a:noFill/>
                  </a:rPr>
                  <a:t> </a:t>
                </a:r>
              </a:p>
            </p:txBody>
          </p:sp>
        </mc:Fallback>
      </mc:AlternateContent>
      <p:cxnSp>
        <p:nvCxnSpPr>
          <p:cNvPr id="27" name="Straight Arrow Connector 26"/>
          <p:cNvCxnSpPr/>
          <p:nvPr/>
        </p:nvCxnSpPr>
        <p:spPr>
          <a:xfrm flipV="1">
            <a:off x="4655284" y="4603585"/>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632732" y="5308346"/>
            <a:ext cx="11276" cy="685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677654" y="5643034"/>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77654" y="5643034"/>
                <a:ext cx="234359" cy="276999"/>
              </a:xfrm>
              <a:prstGeom prst="rect">
                <a:avLst/>
              </a:prstGeom>
              <a:blipFill>
                <a:blip r:embed="rId11"/>
                <a:stretch>
                  <a:fillRect l="-12821" r="-10256"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94834" y="4603585"/>
                <a:ext cx="194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794834" y="4603585"/>
                <a:ext cx="194733" cy="276999"/>
              </a:xfrm>
              <a:prstGeom prst="rect">
                <a:avLst/>
              </a:prstGeom>
              <a:blipFill>
                <a:blip r:embed="rId12"/>
                <a:stretch>
                  <a:fillRect l="-16129" r="-19355"/>
                </a:stretch>
              </a:blipFill>
            </p:spPr>
            <p:txBody>
              <a:bodyPr/>
              <a:lstStyle/>
              <a:p>
                <a:r>
                  <a:rPr lang="en-US">
                    <a:noFill/>
                  </a:rPr>
                  <a:t> </a:t>
                </a:r>
              </a:p>
            </p:txBody>
          </p:sp>
        </mc:Fallback>
      </mc:AlternateContent>
      <p:cxnSp>
        <p:nvCxnSpPr>
          <p:cNvPr id="31" name="Straight Arrow Connector 30"/>
          <p:cNvCxnSpPr/>
          <p:nvPr/>
        </p:nvCxnSpPr>
        <p:spPr>
          <a:xfrm flipV="1">
            <a:off x="7118037" y="4581128"/>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106761" y="5285889"/>
            <a:ext cx="11276" cy="685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106762" y="5285889"/>
            <a:ext cx="692626"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7140408" y="5615061"/>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140408" y="5615061"/>
                <a:ext cx="234359" cy="276999"/>
              </a:xfrm>
              <a:prstGeom prst="rect">
                <a:avLst/>
              </a:prstGeom>
              <a:blipFill>
                <a:blip r:embed="rId13"/>
                <a:stretch>
                  <a:fillRect l="-12821"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257587" y="4581128"/>
                <a:ext cx="194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7257587" y="4581128"/>
                <a:ext cx="194733" cy="276999"/>
              </a:xfrm>
              <a:prstGeom prst="rect">
                <a:avLst/>
              </a:prstGeom>
              <a:blipFill>
                <a:blip r:embed="rId14"/>
                <a:stretch>
                  <a:fillRect l="-16129" r="-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799388" y="4880584"/>
                <a:ext cx="742191" cy="3395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𝐹</m:t>
                              </m:r>
                            </m:e>
                          </m:acc>
                        </m:e>
                        <m:sub>
                          <m:r>
                            <a:rPr lang="en-GB" b="0" i="1" smtClean="0">
                              <a:solidFill>
                                <a:srgbClr val="0000FF"/>
                              </a:solidFill>
                              <a:latin typeface="Cambria Math" panose="02040503050406030204" pitchFamily="18" charset="0"/>
                            </a:rPr>
                            <m:t>𝑠𝑝𝑟𝑖𝑛𝑔</m:t>
                          </m:r>
                        </m:sub>
                      </m:sSub>
                    </m:oMath>
                  </m:oMathPara>
                </a14:m>
                <a:endParaRPr lang="en-US" dirty="0">
                  <a:solidFill>
                    <a:srgbClr val="0000FF"/>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799388" y="4880584"/>
                <a:ext cx="742191" cy="339517"/>
              </a:xfrm>
              <a:prstGeom prst="rect">
                <a:avLst/>
              </a:prstGeom>
              <a:blipFill>
                <a:blip r:embed="rId15"/>
                <a:stretch>
                  <a:fillRect l="-6557" t="-40000" r="-5738" b="-2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73858" y="6174686"/>
                <a:ext cx="5535677" cy="688073"/>
              </a:xfrm>
              <a:prstGeom prst="rect">
                <a:avLst/>
              </a:prstGeom>
              <a:noFill/>
            </p:spPr>
            <p:txBody>
              <a:bodyPr wrap="square" rtlCol="0">
                <a:spAutoFit/>
              </a:bodyPr>
              <a:lstStyle/>
              <a:p>
                <a14:m>
                  <m:oMath xmlns:m="http://schemas.openxmlformats.org/officeDocument/2006/math">
                    <m:acc>
                      <m:accPr>
                        <m:chr m:val="⃗"/>
                        <m:ctrlPr>
                          <a:rPr lang="en-US" sz="1200" i="1" smtClean="0">
                            <a:latin typeface="Cambria Math" panose="02040503050406030204" pitchFamily="18" charset="0"/>
                          </a:rPr>
                        </m:ctrlPr>
                      </m:accPr>
                      <m:e>
                        <m:r>
                          <a:rPr lang="en-GB" sz="1200" b="0" i="1" smtClean="0">
                            <a:latin typeface="Cambria Math" panose="02040503050406030204" pitchFamily="18" charset="0"/>
                          </a:rPr>
                          <m:t>𝑛</m:t>
                        </m:r>
                      </m:e>
                    </m:acc>
                  </m:oMath>
                </a14:m>
                <a:r>
                  <a:rPr lang="en-US" sz="1200" dirty="0"/>
                  <a:t>: normal force exerted by the table. </a:t>
                </a:r>
              </a:p>
              <a:p>
                <a14:m>
                  <m:oMath xmlns:m="http://schemas.openxmlformats.org/officeDocument/2006/math">
                    <m:acc>
                      <m:accPr>
                        <m:chr m:val="⃗"/>
                        <m:ctrlPr>
                          <a:rPr lang="en-US" sz="1200" i="1" smtClean="0">
                            <a:latin typeface="Cambria Math" panose="02040503050406030204" pitchFamily="18" charset="0"/>
                          </a:rPr>
                        </m:ctrlPr>
                      </m:accPr>
                      <m:e>
                        <m:r>
                          <a:rPr lang="en-GB" sz="1200" b="0" i="1" smtClean="0">
                            <a:latin typeface="Cambria Math" panose="02040503050406030204" pitchFamily="18" charset="0"/>
                          </a:rPr>
                          <m:t>𝑤</m:t>
                        </m:r>
                      </m:e>
                    </m:acc>
                  </m:oMath>
                </a14:m>
                <a:r>
                  <a:rPr lang="en-US" sz="1200" dirty="0"/>
                  <a:t>: weight </a:t>
                </a:r>
              </a:p>
              <a:p>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GB" sz="1200" b="0" i="1" smtClean="0">
                                <a:latin typeface="Cambria Math" panose="02040503050406030204" pitchFamily="18" charset="0"/>
                              </a:rPr>
                              <m:t>𝐹</m:t>
                            </m:r>
                          </m:e>
                        </m:acc>
                      </m:e>
                      <m:sub>
                        <m:r>
                          <a:rPr lang="en-GB" sz="1200" b="0" i="1" smtClean="0">
                            <a:latin typeface="Cambria Math" panose="02040503050406030204" pitchFamily="18" charset="0"/>
                          </a:rPr>
                          <m:t>𝑠𝑝𝑟𝑖𝑛𝑔</m:t>
                        </m:r>
                      </m:sub>
                    </m:sSub>
                  </m:oMath>
                </a14:m>
                <a:r>
                  <a:rPr lang="en-US" sz="1200" dirty="0"/>
                  <a:t>: Spring force, i.e. the restoring force</a:t>
                </a:r>
              </a:p>
            </p:txBody>
          </p:sp>
        </mc:Choice>
        <mc:Fallback xmlns="">
          <p:sp>
            <p:nvSpPr>
              <p:cNvPr id="38" name="TextBox 37"/>
              <p:cNvSpPr txBox="1">
                <a:spLocks noRot="1" noChangeAspect="1" noMove="1" noResize="1" noEditPoints="1" noAdjustHandles="1" noChangeArrowheads="1" noChangeShapeType="1" noTextEdit="1"/>
              </p:cNvSpPr>
              <p:nvPr/>
            </p:nvSpPr>
            <p:spPr>
              <a:xfrm>
                <a:off x="573858" y="6174686"/>
                <a:ext cx="5535677" cy="688073"/>
              </a:xfrm>
              <a:prstGeom prst="rect">
                <a:avLst/>
              </a:prstGeom>
              <a:blipFill>
                <a:blip r:embed="rId16"/>
                <a:stretch>
                  <a:fillRect t="-885" b="-3540"/>
                </a:stretch>
              </a:blipFill>
            </p:spPr>
            <p:txBody>
              <a:bodyPr/>
              <a:lstStyle/>
              <a:p>
                <a:r>
                  <a:rPr lang="en-US">
                    <a:noFill/>
                  </a:rPr>
                  <a:t> </a:t>
                </a:r>
              </a:p>
            </p:txBody>
          </p:sp>
        </mc:Fallback>
      </mc:AlternateContent>
    </p:spTree>
    <p:extLst>
      <p:ext uri="{BB962C8B-B14F-4D97-AF65-F5344CB8AC3E}">
        <p14:creationId xmlns:p14="http://schemas.microsoft.com/office/powerpoint/2010/main" val="36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4" grpId="0"/>
      <p:bldP spid="26" grpId="0"/>
      <p:bldP spid="29" grpId="0"/>
      <p:bldP spid="30" grpId="0"/>
      <p:bldP spid="34" grpId="0"/>
      <p:bldP spid="35" grpId="0"/>
      <p:bldP spid="36"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165214</TotalTime>
  <Words>5526</Words>
  <Application>Microsoft Office PowerPoint</Application>
  <PresentationFormat>On-screen Show (4:3)</PresentationFormat>
  <Paragraphs>732</Paragraphs>
  <Slides>71</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8" baseType="lpstr">
      <vt:lpstr>Arial</vt:lpstr>
      <vt:lpstr>Cambria Math</vt:lpstr>
      <vt:lpstr>Garamond</vt:lpstr>
      <vt:lpstr>Times New Roman</vt:lpstr>
      <vt:lpstr>自定义设计方案</vt:lpstr>
      <vt:lpstr>默认设计模板</vt:lpstr>
      <vt:lpstr>Equation</vt:lpstr>
      <vt:lpstr>Preparation du cours</vt:lpstr>
      <vt:lpstr>Lesson 8: About the simple harmonic motion</vt:lpstr>
      <vt:lpstr>Harmonic oscillations are a big topic in Physics</vt:lpstr>
      <vt:lpstr>Introduction: different kinds of periodic motion</vt:lpstr>
      <vt:lpstr>Introduction: different kinds of periodic motion</vt:lpstr>
      <vt:lpstr>Introduction: different kinds of periodic motion</vt:lpstr>
      <vt:lpstr>Introduction: different kinds of periodic motion</vt:lpstr>
      <vt:lpstr>Summary: About a periodic motion</vt:lpstr>
      <vt:lpstr>Description of a simple harmonic motion (SHM)</vt:lpstr>
      <vt:lpstr>Description of a simple harmonic motion (SHM)</vt:lpstr>
      <vt:lpstr>Description of a simple harmonic motion (SHM)</vt:lpstr>
      <vt:lpstr>Description of a simple harmonic motion (SHM)</vt:lpstr>
      <vt:lpstr>PowerPoint Presentation</vt:lpstr>
      <vt:lpstr>PowerPoint Presentation</vt:lpstr>
      <vt:lpstr>Description of a simple harmonic motion (SHM)</vt:lpstr>
      <vt:lpstr>Description of a simple harmonic motion (SHM)</vt:lpstr>
      <vt:lpstr>About the period of a SHM</vt:lpstr>
      <vt:lpstr>Phase of a SHM</vt:lpstr>
      <vt:lpstr>Phase (or phase angle) of a SHM</vt:lpstr>
      <vt:lpstr>Lecture 11, still lesson 8: Simple harmonic motion </vt:lpstr>
      <vt:lpstr>About quick test of Wednesday </vt:lpstr>
      <vt:lpstr>About quick test of Wednesday </vt:lpstr>
      <vt:lpstr>About quick tests</vt:lpstr>
      <vt:lpstr>Reminder of previous lecture</vt:lpstr>
      <vt:lpstr>Reminder of previous lecture</vt:lpstr>
      <vt:lpstr>Phase (or phase angle) of a SHM</vt:lpstr>
      <vt:lpstr>Circular motion and SHM: introduction</vt:lpstr>
      <vt:lpstr>Circular motion and SHM</vt:lpstr>
      <vt:lpstr>Circular motion and SHM</vt:lpstr>
      <vt:lpstr>Phase angle in the reference circle</vt:lpstr>
      <vt:lpstr>Summary</vt:lpstr>
      <vt:lpstr> Graph of displacement x versus time t in a SHM (5 minutes)</vt:lpstr>
      <vt:lpstr> Graph of displacement x versus time t in a SHM: Solution</vt:lpstr>
      <vt:lpstr> Graph of displacement x versus time t in a SHM</vt:lpstr>
      <vt:lpstr>SHM with non-zero initial velocity </vt:lpstr>
      <vt:lpstr>SHM with non-zero initial velocity </vt:lpstr>
      <vt:lpstr>Energy involved in SHM</vt:lpstr>
      <vt:lpstr>Energy involved in SHM</vt:lpstr>
      <vt:lpstr>Energy involved in SHM</vt:lpstr>
      <vt:lpstr>Energy involved in SHM</vt:lpstr>
      <vt:lpstr>Energy involved in SHM</vt:lpstr>
      <vt:lpstr>Energy involved in SHM</vt:lpstr>
      <vt:lpstr>Energy involved in SHM</vt:lpstr>
      <vt:lpstr>Phase difference between two SHMs</vt:lpstr>
      <vt:lpstr>Phase difference between two SHMs</vt:lpstr>
      <vt:lpstr>Other examples of SHM</vt:lpstr>
      <vt:lpstr>PowerPoint Presentation</vt:lpstr>
      <vt:lpstr>Ex: A vertical spring-mass system (friction ignored)</vt:lpstr>
      <vt:lpstr>Ex: A vertical spring-mass system (friction ignored)</vt:lpstr>
      <vt:lpstr>Ex: A vertical spring-mass system (friction ignored)</vt:lpstr>
      <vt:lpstr>Lecture 12, still lesson 8: The simple harmonic motion</vt:lpstr>
      <vt:lpstr>Before to continue: The quick test </vt:lpstr>
      <vt:lpstr>Rest time</vt:lpstr>
      <vt:lpstr>The simple pendulum (friction ignored)</vt:lpstr>
      <vt:lpstr>The simple pendulum (friction ignored)</vt:lpstr>
      <vt:lpstr>The simple pendulum (friction ignored)</vt:lpstr>
      <vt:lpstr>The simple pendulum (friction ignored)</vt:lpstr>
      <vt:lpstr>The simple pendulum (friction ignored)</vt:lpstr>
      <vt:lpstr>The simple pendulum (friction ignored)</vt:lpstr>
      <vt:lpstr>The physical pendulum (without friction) </vt:lpstr>
      <vt:lpstr>The physical pendulum (without friction) </vt:lpstr>
      <vt:lpstr>The physical pendulum (without friction) </vt:lpstr>
      <vt:lpstr>PowerPoint Presentation</vt:lpstr>
      <vt:lpstr>Complex numbers </vt:lpstr>
      <vt:lpstr>Complex numbers </vt:lpstr>
      <vt:lpstr>Complex numbers </vt:lpstr>
      <vt:lpstr>About solving 2nd degree differential equation</vt:lpstr>
      <vt:lpstr>About solving 2nd degree differential equation</vt:lpstr>
      <vt:lpstr>About solving 2nd degree differential equation: Summary </vt:lpstr>
      <vt:lpstr>PowerPoint Presentation</vt:lpstr>
      <vt:lpstr>End of the lesson</vt:lpstr>
    </vt:vector>
  </TitlesOfParts>
  <Company>江南大学物理系理学院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Paul Briard</cp:lastModifiedBy>
  <cp:revision>1442</cp:revision>
  <dcterms:created xsi:type="dcterms:W3CDTF">2005-09-11T15:39:18Z</dcterms:created>
  <dcterms:modified xsi:type="dcterms:W3CDTF">2022-03-30T02:17:49Z</dcterms:modified>
</cp:coreProperties>
</file>