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48" r:id="rId2"/>
  </p:sldMasterIdLst>
  <p:notesMasterIdLst>
    <p:notesMasterId r:id="rId38"/>
  </p:notesMasterIdLst>
  <p:sldIdLst>
    <p:sldId id="1423" r:id="rId3"/>
    <p:sldId id="1412" r:id="rId4"/>
    <p:sldId id="1413" r:id="rId5"/>
    <p:sldId id="1426" r:id="rId6"/>
    <p:sldId id="1421" r:id="rId7"/>
    <p:sldId id="1424" r:id="rId8"/>
    <p:sldId id="1425" r:id="rId9"/>
    <p:sldId id="1173" r:id="rId10"/>
    <p:sldId id="1174" r:id="rId11"/>
    <p:sldId id="1405" r:id="rId12"/>
    <p:sldId id="1422" r:id="rId13"/>
    <p:sldId id="1124" r:id="rId14"/>
    <p:sldId id="1217" r:id="rId15"/>
    <p:sldId id="1177" r:id="rId16"/>
    <p:sldId id="1215" r:id="rId17"/>
    <p:sldId id="1178" r:id="rId18"/>
    <p:sldId id="1179" r:id="rId19"/>
    <p:sldId id="1216" r:id="rId20"/>
    <p:sldId id="1181" r:id="rId21"/>
    <p:sldId id="1180" r:id="rId22"/>
    <p:sldId id="1183" r:id="rId23"/>
    <p:sldId id="1184" r:id="rId24"/>
    <p:sldId id="1185" r:id="rId25"/>
    <p:sldId id="1190" r:id="rId26"/>
    <p:sldId id="1187" r:id="rId27"/>
    <p:sldId id="1186" r:id="rId28"/>
    <p:sldId id="1191" r:id="rId29"/>
    <p:sldId id="1188" r:id="rId30"/>
    <p:sldId id="1192" r:id="rId31"/>
    <p:sldId id="1193" r:id="rId32"/>
    <p:sldId id="1194" r:id="rId33"/>
    <p:sldId id="1211" r:id="rId34"/>
    <p:sldId id="1212" r:id="rId35"/>
    <p:sldId id="1213" r:id="rId36"/>
    <p:sldId id="1427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FF"/>
    <a:srgbClr val="9900FF"/>
    <a:srgbClr val="FF3300"/>
    <a:srgbClr val="6699FF"/>
    <a:srgbClr val="660066"/>
    <a:srgbClr val="000066"/>
    <a:srgbClr val="9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61" autoAdjust="0"/>
  </p:normalViewPr>
  <p:slideViewPr>
    <p:cSldViewPr>
      <p:cViewPr varScale="1">
        <p:scale>
          <a:sx n="83" d="100"/>
          <a:sy n="83" d="100"/>
        </p:scale>
        <p:origin x="1515" y="97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6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3F3FF9A-6375-4167-9E9C-7446955174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F768F-7CA8-4B26-9E2B-CB2AABA300C0}" type="datetime1">
              <a:rPr lang="zh-CN" altLang="en-US"/>
              <a:pPr>
                <a:defRPr/>
              </a:pPr>
              <a:t>2022/4/3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EC6D7-8CFF-4976-BDD2-CE5C1AC899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46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B03FF-6E29-4467-823F-510ED1A40179}" type="datetime1">
              <a:rPr lang="zh-CN" altLang="en-US"/>
              <a:pPr>
                <a:defRPr/>
              </a:pPr>
              <a:t>2022/4/3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6DD32-F0A7-4E7A-AB09-41ABC18D2F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26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D270F-9468-4E53-9DD2-F96636D2A2AC}" type="datetime1">
              <a:rPr lang="zh-CN" altLang="en-US"/>
              <a:pPr>
                <a:defRPr/>
              </a:pPr>
              <a:t>2022/4/3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9752B2-3234-43A8-A2CD-6D3BC22849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67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7A7220-6437-4F88-BAF1-8819291E4B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101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A7B2A6-4997-4D6A-A223-B65D77C6B4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715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AA7FCB-25E0-4642-9FC5-15584412CD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296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778DB-10FB-4A2D-9448-1B600B50E2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752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9718D-E2D3-4725-A5E2-2F5322F353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831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AE13C-F5BB-4430-9442-93650DD543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172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A5F0E-E60F-40BD-BC8B-FC0730CB25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30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D4CD9-0989-422B-9E86-4088C485D6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58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85847-AE31-4ED9-A95B-B00EF22FCFC8}" type="datetime1">
              <a:rPr lang="zh-CN" altLang="en-US"/>
              <a:pPr>
                <a:defRPr/>
              </a:pPr>
              <a:t>2022/4/3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ABFA4-10C2-4FE8-88E0-8ED92AAC6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541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26218-9703-410F-BF68-E4DC0EE5DB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105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A7419-65A3-4AF2-9D91-BDFD9602CE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626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622E8-026F-4F02-8533-DBEBE3584F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26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896DC2-B477-4822-AAA8-6298933194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89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B0FE3-F487-4B14-8710-963B66AB09BF}" type="datetime1">
              <a:rPr lang="zh-CN" altLang="en-US"/>
              <a:pPr>
                <a:defRPr/>
              </a:pPr>
              <a:t>2022/4/3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0B106F-69AD-445D-93E5-C269F8A895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46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24EDE-F396-4068-9A17-2AF7669B3DDB}" type="datetime1">
              <a:rPr lang="zh-CN" altLang="en-US"/>
              <a:pPr>
                <a:defRPr/>
              </a:pPr>
              <a:t>2022/4/3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297C2-F457-4F43-9679-88564384D7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31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4CABC-5624-4211-81E7-658FC5E28B93}" type="datetime1">
              <a:rPr lang="zh-CN" altLang="en-US"/>
              <a:pPr>
                <a:defRPr/>
              </a:pPr>
              <a:t>2022/4/3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11104-6BCF-44D1-B09C-AC73D1E1FA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8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29175-4D35-41C3-A8F6-92F11549C079}" type="datetime1">
              <a:rPr lang="zh-CN" altLang="en-US"/>
              <a:pPr>
                <a:defRPr/>
              </a:pPr>
              <a:t>2022/4/3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C27AC-EE6E-44BE-9CC1-C3536CB38A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85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3995A-1257-48F6-BD21-856BB70ABD58}" type="datetime1">
              <a:rPr lang="zh-CN" altLang="en-US"/>
              <a:pPr>
                <a:defRPr/>
              </a:pPr>
              <a:t>2022/4/3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686C9-9BF1-44F7-AA95-1DD17F3594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14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3362D-1655-4209-B1AC-3D73B79B601E}" type="datetime1">
              <a:rPr lang="zh-CN" altLang="en-US"/>
              <a:pPr>
                <a:defRPr/>
              </a:pPr>
              <a:t>2022/4/3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E65FD-825F-439D-BF48-95742B95CD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21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0CBAD-8FF6-4F49-8242-C98165052A60}" type="datetime1">
              <a:rPr lang="zh-CN" altLang="en-US"/>
              <a:pPr>
                <a:defRPr/>
              </a:pPr>
              <a:t>2022/4/3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57F9F-9E6F-4E6A-85E9-D0A6E1DBD6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6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48A79F31-419B-492A-B622-CBCBF58D5741}" type="datetime1">
              <a:rPr lang="zh-CN" altLang="en-US"/>
              <a:pPr>
                <a:defRPr/>
              </a:pPr>
              <a:t>2022/4/3</a:t>
            </a:fld>
            <a:endParaRPr lang="en-US" altLang="zh-CN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E8A08907-382D-4470-8045-6FF1F3C2CF0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223" name="Picture 7" descr="图片1"/>
          <p:cNvPicPr preferRelativeResize="0"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237288"/>
            <a:ext cx="2133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608D97-39D8-478B-BB96-4961722A8189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243" name="Group 17"/>
          <p:cNvGrpSpPr>
            <a:grpSpLocks/>
          </p:cNvGrpSpPr>
          <p:nvPr userDrawn="1"/>
        </p:nvGrpSpPr>
        <p:grpSpPr bwMode="auto">
          <a:xfrm>
            <a:off x="0" y="0"/>
            <a:ext cx="1042988" cy="6858000"/>
            <a:chOff x="0" y="0"/>
            <a:chExt cx="657" cy="4320"/>
          </a:xfrm>
        </p:grpSpPr>
        <p:pic>
          <p:nvPicPr>
            <p:cNvPr id="10247" name="Picture 18" descr="moban-2-3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8" name="Picture 19" descr="moban-1-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44" name="Oval 20"/>
          <p:cNvSpPr>
            <a:spLocks noChangeArrowheads="1"/>
          </p:cNvSpPr>
          <p:nvPr userDrawn="1"/>
        </p:nvSpPr>
        <p:spPr bwMode="auto">
          <a:xfrm>
            <a:off x="1116013" y="549275"/>
            <a:ext cx="7683500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245" name="Picture 27" descr="moban-2-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611188" cy="623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28" descr="moban-1-1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2988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1680.png"/><Relationship Id="rId7" Type="http://schemas.openxmlformats.org/officeDocument/2006/relationships/image" Target="../media/image2310.png"/><Relationship Id="rId2" Type="http://schemas.openxmlformats.org/officeDocument/2006/relationships/image" Target="../media/image16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00.png"/><Relationship Id="rId5" Type="http://schemas.openxmlformats.org/officeDocument/2006/relationships/image" Target="../media/image1790.png"/><Relationship Id="rId4" Type="http://schemas.openxmlformats.org/officeDocument/2006/relationships/image" Target="../media/image17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10.png"/><Relationship Id="rId4" Type="http://schemas.openxmlformats.org/officeDocument/2006/relationships/image" Target="../media/image7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3" Type="http://schemas.openxmlformats.org/officeDocument/2006/relationships/image" Target="../media/image201.png"/><Relationship Id="rId7" Type="http://schemas.openxmlformats.org/officeDocument/2006/relationships/image" Target="../media/image24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1.png"/><Relationship Id="rId11" Type="http://schemas.openxmlformats.org/officeDocument/2006/relationships/image" Target="../media/image38.png"/><Relationship Id="rId5" Type="http://schemas.openxmlformats.org/officeDocument/2006/relationships/image" Target="../media/image221.png"/><Relationship Id="rId10" Type="http://schemas.openxmlformats.org/officeDocument/2006/relationships/image" Target="../media/image37.png"/><Relationship Id="rId4" Type="http://schemas.openxmlformats.org/officeDocument/2006/relationships/image" Target="../media/image21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3" Type="http://schemas.openxmlformats.org/officeDocument/2006/relationships/image" Target="../media/image1010.png"/><Relationship Id="rId7" Type="http://schemas.openxmlformats.org/officeDocument/2006/relationships/image" Target="../media/image141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10.png"/><Relationship Id="rId5" Type="http://schemas.openxmlformats.org/officeDocument/2006/relationships/image" Target="../media/image1210.png"/><Relationship Id="rId4" Type="http://schemas.openxmlformats.org/officeDocument/2006/relationships/image" Target="../media/image1110.png"/><Relationship Id="rId9" Type="http://schemas.openxmlformats.org/officeDocument/2006/relationships/image" Target="../media/image1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7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3" Type="http://schemas.openxmlformats.org/officeDocument/2006/relationships/image" Target="../media/image201.png"/><Relationship Id="rId7" Type="http://schemas.openxmlformats.org/officeDocument/2006/relationships/image" Target="../media/image24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1.png"/><Relationship Id="rId5" Type="http://schemas.openxmlformats.org/officeDocument/2006/relationships/image" Target="../media/image221.png"/><Relationship Id="rId4" Type="http://schemas.openxmlformats.org/officeDocument/2006/relationships/image" Target="../media/image211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65.png"/><Relationship Id="rId7" Type="http://schemas.openxmlformats.org/officeDocument/2006/relationships/image" Target="../media/image269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8.png"/><Relationship Id="rId11" Type="http://schemas.openxmlformats.org/officeDocument/2006/relationships/image" Target="../media/image273.png"/><Relationship Id="rId5" Type="http://schemas.openxmlformats.org/officeDocument/2006/relationships/image" Target="../media/image267.png"/><Relationship Id="rId10" Type="http://schemas.openxmlformats.org/officeDocument/2006/relationships/image" Target="../media/image272.png"/><Relationship Id="rId4" Type="http://schemas.openxmlformats.org/officeDocument/2006/relationships/image" Target="../media/image266.png"/><Relationship Id="rId9" Type="http://schemas.openxmlformats.org/officeDocument/2006/relationships/image" Target="../media/image27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00.png"/><Relationship Id="rId7" Type="http://schemas.openxmlformats.org/officeDocument/2006/relationships/image" Target="../media/image4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00.png"/><Relationship Id="rId11" Type="http://schemas.openxmlformats.org/officeDocument/2006/relationships/image" Target="../media/image340.png"/><Relationship Id="rId5" Type="http://schemas.openxmlformats.org/officeDocument/2006/relationships/image" Target="../media/image321.png"/><Relationship Id="rId10" Type="http://schemas.openxmlformats.org/officeDocument/2006/relationships/image" Target="../media/image330.png"/><Relationship Id="rId4" Type="http://schemas.openxmlformats.org/officeDocument/2006/relationships/image" Target="../media/image310.png"/><Relationship Id="rId9" Type="http://schemas.openxmlformats.org/officeDocument/2006/relationships/image" Target="../media/image3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3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7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77.png"/><Relationship Id="rId10" Type="http://schemas.openxmlformats.org/officeDocument/2006/relationships/image" Target="../media/image9.png"/><Relationship Id="rId4" Type="http://schemas.openxmlformats.org/officeDocument/2006/relationships/image" Target="../media/image276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0.png"/><Relationship Id="rId2" Type="http://schemas.openxmlformats.org/officeDocument/2006/relationships/image" Target="../media/image16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4.png"/><Relationship Id="rId4" Type="http://schemas.openxmlformats.org/officeDocument/2006/relationships/image" Target="../media/image16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286.png"/><Relationship Id="rId7" Type="http://schemas.openxmlformats.org/officeDocument/2006/relationships/image" Target="../media/image290.png"/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9.png"/><Relationship Id="rId5" Type="http://schemas.openxmlformats.org/officeDocument/2006/relationships/image" Target="../media/image288.png"/><Relationship Id="rId10" Type="http://schemas.openxmlformats.org/officeDocument/2006/relationships/image" Target="../media/image293.png"/><Relationship Id="rId4" Type="http://schemas.openxmlformats.org/officeDocument/2006/relationships/image" Target="../media/image287.png"/><Relationship Id="rId9" Type="http://schemas.openxmlformats.org/officeDocument/2006/relationships/image" Target="../media/image2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5" name="Rounded Rectangle 4"/>
          <p:cNvSpPr/>
          <p:nvPr/>
        </p:nvSpPr>
        <p:spPr>
          <a:xfrm>
            <a:off x="1187624" y="1700808"/>
            <a:ext cx="6984776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7664" y="1679623"/>
            <a:ext cx="6048672" cy="1143000"/>
          </a:xfrm>
        </p:spPr>
        <p:txBody>
          <a:bodyPr/>
          <a:lstStyle/>
          <a:p>
            <a:r>
              <a:rPr lang="en-GB" dirty="0"/>
              <a:t>Lecture 13, still lesson 8:Simple harmonic motion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4823852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Teacher: </a:t>
            </a:r>
            <a:r>
              <a:rPr lang="en-GB" dirty="0" err="1"/>
              <a:t>Dr.</a:t>
            </a:r>
            <a:r>
              <a:rPr lang="en-GB" dirty="0"/>
              <a:t> Paul Briard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3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4580002" y="3952372"/>
            <a:ext cx="2368262" cy="949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8229600" cy="1143000"/>
          </a:xfrm>
        </p:spPr>
        <p:txBody>
          <a:bodyPr/>
          <a:lstStyle/>
          <a:p>
            <a:r>
              <a:rPr lang="en-GB" sz="2800" dirty="0"/>
              <a:t>About solving 2nd degree differential equation: Summary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18" name="TextBox 17"/>
          <p:cNvSpPr txBox="1"/>
          <p:nvPr/>
        </p:nvSpPr>
        <p:spPr>
          <a:xfrm>
            <a:off x="560371" y="34290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solution of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044079" y="3264324"/>
                <a:ext cx="2685159" cy="925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9" y="3264324"/>
                <a:ext cx="2685159" cy="9251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50879" y="3452278"/>
                <a:ext cx="222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is the real part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879" y="3452278"/>
                <a:ext cx="2226700" cy="369332"/>
              </a:xfrm>
              <a:prstGeom prst="rect">
                <a:avLst/>
              </a:prstGeom>
              <a:blipFill>
                <a:blip r:embed="rId3"/>
                <a:stretch>
                  <a:fillRect l="-246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80002" y="4276781"/>
                <a:ext cx="2179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002" y="4276781"/>
                <a:ext cx="2179956" cy="276999"/>
              </a:xfrm>
              <a:prstGeom prst="rect">
                <a:avLst/>
              </a:prstGeom>
              <a:blipFill>
                <a:blip r:embed="rId4"/>
                <a:stretch>
                  <a:fillRect l="-111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/>
          <p:cNvSpPr/>
          <p:nvPr/>
        </p:nvSpPr>
        <p:spPr>
          <a:xfrm>
            <a:off x="3563888" y="4182897"/>
            <a:ext cx="826509" cy="464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106871" y="423954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942147" y="3942050"/>
                <a:ext cx="918970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147" y="3942050"/>
                <a:ext cx="918970" cy="8183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32442" y="5277962"/>
            <a:ext cx="897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way can be extended to more complicated differential equations (not all of them, of course), as you will see later. </a:t>
            </a:r>
            <a:r>
              <a:rPr lang="en-GB" b="1" dirty="0"/>
              <a:t>Interest:</a:t>
            </a:r>
            <a:r>
              <a:rPr lang="en-GB" dirty="0"/>
              <a:t> it is often much more easy to derivate the exponential function. </a:t>
            </a:r>
            <a:r>
              <a:rPr lang="en-GB" b="1" dirty="0"/>
              <a:t>Difficulty</a:t>
            </a:r>
            <a:r>
              <a:rPr lang="en-GB" dirty="0"/>
              <a:t> is to understand that there could be a complex number associated with something as the displacement which is a real number …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5576" y="1513414"/>
                <a:ext cx="83266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(the displacement in our case) is a real number. You set,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the real part of the complex number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/>
                  <a:t>”, which respect the equation: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13414"/>
                <a:ext cx="8326636" cy="646331"/>
              </a:xfrm>
              <a:prstGeom prst="rect">
                <a:avLst/>
              </a:prstGeom>
              <a:blipFill>
                <a:blip r:embed="rId6"/>
                <a:stretch>
                  <a:fillRect l="-65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820844" y="954991"/>
            <a:ext cx="791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use that “</a:t>
            </a:r>
            <a:r>
              <a:rPr lang="en-GB" b="1" dirty="0"/>
              <a:t>if two complex numbers are equal, then their real parts are equal</a:t>
            </a:r>
            <a:r>
              <a:rPr lang="en-GB" dirty="0"/>
              <a:t>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DFCA8B-224E-4D57-813D-48F3882BA2BD}"/>
                  </a:ext>
                </a:extLst>
              </p:cNvPr>
              <p:cNvSpPr txBox="1"/>
              <p:nvPr/>
            </p:nvSpPr>
            <p:spPr>
              <a:xfrm>
                <a:off x="1846835" y="2354830"/>
                <a:ext cx="2794035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DFCA8B-224E-4D57-813D-48F3882BA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835" y="2354830"/>
                <a:ext cx="2794035" cy="7411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833C1706-6771-4CF5-A837-D48FF73E4292}"/>
              </a:ext>
            </a:extLst>
          </p:cNvPr>
          <p:cNvSpPr/>
          <p:nvPr/>
        </p:nvSpPr>
        <p:spPr>
          <a:xfrm>
            <a:off x="755576" y="2539611"/>
            <a:ext cx="720080" cy="505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DF6292-8EC0-457B-9D8F-D3604CD4BBD2}"/>
                  </a:ext>
                </a:extLst>
              </p:cNvPr>
              <p:cNvSpPr txBox="1"/>
              <p:nvPr/>
            </p:nvSpPr>
            <p:spPr>
              <a:xfrm>
                <a:off x="1067924" y="4308919"/>
                <a:ext cx="2316019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DF6292-8EC0-457B-9D8F-D3604CD4B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924" y="4308919"/>
                <a:ext cx="2316019" cy="3846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49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/>
      <p:bldP spid="19" grpId="0"/>
      <p:bldP spid="20" grpId="0"/>
      <p:bldP spid="26" grpId="0"/>
      <p:bldP spid="27" grpId="0" animBg="1"/>
      <p:bldP spid="30" grpId="0"/>
      <p:bldP spid="31" grpId="0"/>
      <p:bldP spid="32" grpId="0"/>
      <p:bldP spid="23" grpId="0"/>
      <p:bldP spid="6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657" y="2348880"/>
            <a:ext cx="8229600" cy="1143000"/>
          </a:xfrm>
        </p:spPr>
        <p:txBody>
          <a:bodyPr/>
          <a:lstStyle/>
          <a:p>
            <a:r>
              <a:rPr lang="en-GB" dirty="0"/>
              <a:t>End of the lesson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74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5" name="Rounded Rectangle 4"/>
          <p:cNvSpPr/>
          <p:nvPr/>
        </p:nvSpPr>
        <p:spPr>
          <a:xfrm>
            <a:off x="1187624" y="1700808"/>
            <a:ext cx="6984776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5676" y="1916832"/>
            <a:ext cx="6048672" cy="1143000"/>
          </a:xfrm>
        </p:spPr>
        <p:txBody>
          <a:bodyPr/>
          <a:lstStyle/>
          <a:p>
            <a:r>
              <a:rPr lang="en-GB" dirty="0"/>
              <a:t>Lesson 9: Damped and driven oscillations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4823852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Teacher: </a:t>
            </a:r>
            <a:r>
              <a:rPr lang="en-GB" dirty="0" err="1"/>
              <a:t>Dr.</a:t>
            </a:r>
            <a:r>
              <a:rPr lang="en-GB" dirty="0"/>
              <a:t> Paul Briard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4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FC3D5-8FA1-43F3-8587-5326644E7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4178FD-BF5C-42DE-BBE5-304DC1AA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88" y="-16785"/>
            <a:ext cx="8229600" cy="1143000"/>
          </a:xfrm>
        </p:spPr>
        <p:txBody>
          <a:bodyPr/>
          <a:lstStyle/>
          <a:p>
            <a:r>
              <a:rPr lang="en-US" sz="3200" dirty="0"/>
              <a:t>Introduction to damped oscillations: real pendulum: Pendulum with friction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0BDA1-702C-4481-BF0B-45781F7D519E}"/>
              </a:ext>
            </a:extLst>
          </p:cNvPr>
          <p:cNvSpPr txBox="1"/>
          <p:nvPr/>
        </p:nvSpPr>
        <p:spPr>
          <a:xfrm>
            <a:off x="6588224" y="1862514"/>
            <a:ext cx="1656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 if there is friction, the pendulum oscillates around the equilibrium positon</a:t>
            </a:r>
            <a:endParaRPr lang="en-US" dirty="0"/>
          </a:p>
        </p:txBody>
      </p:sp>
      <p:sp>
        <p:nvSpPr>
          <p:cNvPr id="8" name="Down Arrow 8">
            <a:extLst>
              <a:ext uri="{FF2B5EF4-FFF2-40B4-BE49-F238E27FC236}">
                <a16:creationId xmlns:a16="http://schemas.microsoft.com/office/drawing/2014/main" id="{573EB73E-6692-465C-819C-1702D1E047AC}"/>
              </a:ext>
            </a:extLst>
          </p:cNvPr>
          <p:cNvSpPr/>
          <p:nvPr/>
        </p:nvSpPr>
        <p:spPr>
          <a:xfrm>
            <a:off x="6804248" y="4156877"/>
            <a:ext cx="70710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7EDB3-AC80-4956-A685-4E08D015A491}"/>
              </a:ext>
            </a:extLst>
          </p:cNvPr>
          <p:cNvSpPr txBox="1"/>
          <p:nvPr/>
        </p:nvSpPr>
        <p:spPr>
          <a:xfrm>
            <a:off x="6359402" y="5403033"/>
            <a:ext cx="230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oscillations are damped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83B0B-5B18-4AD3-AE25-029CC3ABB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502" y="1042398"/>
            <a:ext cx="32480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2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159" y="-130586"/>
            <a:ext cx="8229600" cy="1143000"/>
          </a:xfrm>
        </p:spPr>
        <p:txBody>
          <a:bodyPr/>
          <a:lstStyle/>
          <a:p>
            <a:r>
              <a:rPr lang="en-GB" dirty="0"/>
              <a:t>Damped oscillations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6943"/>
            <a:ext cx="8229600" cy="4525963"/>
          </a:xfrm>
        </p:spPr>
        <p:txBody>
          <a:bodyPr/>
          <a:lstStyle/>
          <a:p>
            <a:r>
              <a:rPr lang="en-US" sz="2800" dirty="0"/>
              <a:t>The oscillations discussed previously were without friction. Now, we consider that a friction is exerted on the body studied.</a:t>
            </a:r>
          </a:p>
          <a:p>
            <a:r>
              <a:rPr lang="en-US" sz="2800" dirty="0"/>
              <a:t> Its direction is opposite to the direction of velocity vector. We consider its magnitude is proportional to velocity (but the friction force can have other expressions).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00789" y="4490103"/>
                <a:ext cx="4231799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𝑓𝑟𝑖𝑐𝑡𝑖𝑜𝑛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789" y="4490103"/>
                <a:ext cx="4231799" cy="818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 bwMode="auto">
          <a:xfrm>
            <a:off x="3291840" y="5834785"/>
            <a:ext cx="583015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42607" y="6410849"/>
            <a:ext cx="3816424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622827" y="6122817"/>
            <a:ext cx="11881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94447" y="5803355"/>
                <a:ext cx="2448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47" y="5803355"/>
                <a:ext cx="244892" cy="276999"/>
              </a:xfrm>
              <a:prstGeom prst="rect">
                <a:avLst/>
              </a:prstGeom>
              <a:blipFill>
                <a:blip r:embed="rId3"/>
                <a:stretch>
                  <a:fillRect l="-12500" t="-46667" r="-90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 bwMode="auto">
          <a:xfrm flipH="1" flipV="1">
            <a:off x="2550882" y="6406657"/>
            <a:ext cx="1052500" cy="8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5736" y="5910756"/>
                <a:ext cx="848501" cy="3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𝑓𝑟𝑖𝑐𝑡𝑖𝑜𝑛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736" y="5910756"/>
                <a:ext cx="848501" cy="339195"/>
              </a:xfrm>
              <a:prstGeom prst="rect">
                <a:avLst/>
              </a:prstGeom>
              <a:blipFill>
                <a:blip r:embed="rId4"/>
                <a:stretch>
                  <a:fillRect l="-5714" t="-40000" r="-5000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8" idx="2"/>
          </p:cNvCxnSpPr>
          <p:nvPr/>
        </p:nvCxnSpPr>
        <p:spPr>
          <a:xfrm flipV="1">
            <a:off x="3550819" y="6482857"/>
            <a:ext cx="3469453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08264" y="6305163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264" y="6305163"/>
                <a:ext cx="188128" cy="276999"/>
              </a:xfrm>
              <a:prstGeom prst="rect">
                <a:avLst/>
              </a:prstGeom>
              <a:blipFill>
                <a:blip r:embed="rId5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7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 bwMode="auto">
          <a:xfrm>
            <a:off x="3690251" y="1484784"/>
            <a:ext cx="504056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62059" y="2060848"/>
            <a:ext cx="3816424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942279" y="1772816"/>
            <a:ext cx="11881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3899" y="1453354"/>
                <a:ext cx="2448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899" y="1453354"/>
                <a:ext cx="244892" cy="276999"/>
              </a:xfrm>
              <a:prstGeom prst="rect">
                <a:avLst/>
              </a:prstGeom>
              <a:blipFill>
                <a:blip r:embed="rId2"/>
                <a:stretch>
                  <a:fillRect l="-10000" t="-43478" r="-9250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 bwMode="auto">
          <a:xfrm flipH="1" flipV="1">
            <a:off x="2870334" y="2056656"/>
            <a:ext cx="1052500" cy="8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1962059" y="1453354"/>
            <a:ext cx="134233" cy="6116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2114370" y="1535465"/>
            <a:ext cx="1551709" cy="429502"/>
          </a:xfrm>
          <a:custGeom>
            <a:avLst/>
            <a:gdLst>
              <a:gd name="connsiteX0" fmla="*/ 0 w 1551709"/>
              <a:gd name="connsiteY0" fmla="*/ 221683 h 429502"/>
              <a:gd name="connsiteX1" fmla="*/ 318654 w 1551709"/>
              <a:gd name="connsiteY1" fmla="*/ 221683 h 429502"/>
              <a:gd name="connsiteX2" fmla="*/ 484909 w 1551709"/>
              <a:gd name="connsiteY2" fmla="*/ 374083 h 429502"/>
              <a:gd name="connsiteX3" fmla="*/ 623454 w 1551709"/>
              <a:gd name="connsiteY3" fmla="*/ 11 h 429502"/>
              <a:gd name="connsiteX4" fmla="*/ 845127 w 1551709"/>
              <a:gd name="connsiteY4" fmla="*/ 387938 h 429502"/>
              <a:gd name="connsiteX5" fmla="*/ 983673 w 1551709"/>
              <a:gd name="connsiteY5" fmla="*/ 13865 h 429502"/>
              <a:gd name="connsiteX6" fmla="*/ 1205345 w 1551709"/>
              <a:gd name="connsiteY6" fmla="*/ 429502 h 429502"/>
              <a:gd name="connsiteX7" fmla="*/ 1302327 w 1551709"/>
              <a:gd name="connsiteY7" fmla="*/ 13865 h 429502"/>
              <a:gd name="connsiteX8" fmla="*/ 1551709 w 1551709"/>
              <a:gd name="connsiteY8" fmla="*/ 415647 h 42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1709" h="429502">
                <a:moveTo>
                  <a:pt x="0" y="221683"/>
                </a:moveTo>
                <a:cubicBezTo>
                  <a:pt x="118918" y="208983"/>
                  <a:pt x="237836" y="196283"/>
                  <a:pt x="318654" y="221683"/>
                </a:cubicBezTo>
                <a:cubicBezTo>
                  <a:pt x="399472" y="247083"/>
                  <a:pt x="434109" y="411028"/>
                  <a:pt x="484909" y="374083"/>
                </a:cubicBezTo>
                <a:cubicBezTo>
                  <a:pt x="535709" y="337138"/>
                  <a:pt x="563418" y="-2298"/>
                  <a:pt x="623454" y="11"/>
                </a:cubicBezTo>
                <a:cubicBezTo>
                  <a:pt x="683490" y="2320"/>
                  <a:pt x="785091" y="385629"/>
                  <a:pt x="845127" y="387938"/>
                </a:cubicBezTo>
                <a:cubicBezTo>
                  <a:pt x="905163" y="390247"/>
                  <a:pt x="923637" y="6938"/>
                  <a:pt x="983673" y="13865"/>
                </a:cubicBezTo>
                <a:cubicBezTo>
                  <a:pt x="1043709" y="20792"/>
                  <a:pt x="1152236" y="429502"/>
                  <a:pt x="1205345" y="429502"/>
                </a:cubicBezTo>
                <a:cubicBezTo>
                  <a:pt x="1258454" y="429502"/>
                  <a:pt x="1244600" y="16174"/>
                  <a:pt x="1302327" y="13865"/>
                </a:cubicBezTo>
                <a:cubicBezTo>
                  <a:pt x="1360054" y="11556"/>
                  <a:pt x="1455881" y="213601"/>
                  <a:pt x="1551709" y="41564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1962059" y="2492896"/>
            <a:ext cx="43827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3141686" y="1191234"/>
            <a:ext cx="0" cy="144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32898" y="2354395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898" y="2354395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 bwMode="auto">
          <a:xfrm>
            <a:off x="3151855" y="1461733"/>
            <a:ext cx="504056" cy="5823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45634" y="2699607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634" y="2699607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50" r="-792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95493" y="2153701"/>
                <a:ext cx="848502" cy="3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𝑓𝑟𝑖𝑐𝑡𝑖𝑜𝑛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493" y="2153701"/>
                <a:ext cx="848502" cy="339195"/>
              </a:xfrm>
              <a:prstGeom prst="rect">
                <a:avLst/>
              </a:prstGeom>
              <a:blipFill>
                <a:blip r:embed="rId5"/>
                <a:stretch>
                  <a:fillRect l="-6475" t="-37500" r="-503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 bwMode="auto">
          <a:xfrm flipH="1" flipV="1">
            <a:off x="2644856" y="1766528"/>
            <a:ext cx="1297423" cy="63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410805" y="1113837"/>
                <a:ext cx="742191" cy="33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𝑠𝑝𝑟𝑖𝑛𝑔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05" y="1113837"/>
                <a:ext cx="742191" cy="339517"/>
              </a:xfrm>
              <a:prstGeom prst="rect">
                <a:avLst/>
              </a:prstGeom>
              <a:blipFill>
                <a:blip r:embed="rId6"/>
                <a:stretch>
                  <a:fillRect l="-6557" t="-40000" r="-5738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 bwMode="auto">
          <a:xfrm flipV="1">
            <a:off x="3922834" y="964574"/>
            <a:ext cx="0" cy="11004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998164" y="712857"/>
                <a:ext cx="194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164" y="712857"/>
                <a:ext cx="194733" cy="276999"/>
              </a:xfrm>
              <a:prstGeom prst="rect">
                <a:avLst/>
              </a:prstGeom>
              <a:blipFill>
                <a:blip r:embed="rId7"/>
                <a:stretch>
                  <a:fillRect l="-15625" r="-15625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 bwMode="auto">
          <a:xfrm flipH="1">
            <a:off x="3927732" y="1814335"/>
            <a:ext cx="7373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24484" y="3007985"/>
                <a:ext cx="234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484" y="3007985"/>
                <a:ext cx="234359" cy="276999"/>
              </a:xfrm>
              <a:prstGeom prst="rect">
                <a:avLst/>
              </a:prstGeom>
              <a:blipFill>
                <a:blip r:embed="rId8"/>
                <a:stretch>
                  <a:fillRect l="-12821" r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03648" y="3789040"/>
                <a:ext cx="3223383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𝑓𝑟𝑖𝑐𝑡𝑖𝑜𝑛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789040"/>
                <a:ext cx="3223383" cy="531877"/>
              </a:xfrm>
              <a:prstGeom prst="rect">
                <a:avLst/>
              </a:prstGeom>
              <a:blipFill>
                <a:blip r:embed="rId9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2865446" y="4320917"/>
            <a:ext cx="1035548" cy="586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493635" y="4966970"/>
                <a:ext cx="267773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: damping coefficient (a real and positive number)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635" y="4966970"/>
                <a:ext cx="2677738" cy="553998"/>
              </a:xfrm>
              <a:prstGeom prst="rect">
                <a:avLst/>
              </a:prstGeom>
              <a:blipFill>
                <a:blip r:embed="rId10"/>
                <a:stretch>
                  <a:fillRect l="-5239" t="-14286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 flipV="1">
            <a:off x="4419942" y="4320917"/>
            <a:ext cx="570107" cy="646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04995" y="4966970"/>
                <a:ext cx="32021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-velocity of the block (could be positive or negative)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995" y="4966970"/>
                <a:ext cx="3202155" cy="646331"/>
              </a:xfrm>
              <a:prstGeom prst="rect">
                <a:avLst/>
              </a:prstGeom>
              <a:blipFill>
                <a:blip r:embed="rId11"/>
                <a:stretch>
                  <a:fillRect l="-1714" t="-5660" r="-285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>
            <a:extLst>
              <a:ext uri="{FF2B5EF4-FFF2-40B4-BE49-F238E27FC236}">
                <a16:creationId xmlns:a16="http://schemas.microsoft.com/office/drawing/2014/main" id="{1F3CA16E-4DBE-4D26-BB59-2400D830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-119742"/>
            <a:ext cx="8229600" cy="1143000"/>
          </a:xfrm>
        </p:spPr>
        <p:txBody>
          <a:bodyPr/>
          <a:lstStyle/>
          <a:p>
            <a:r>
              <a:rPr lang="en-GB" dirty="0"/>
              <a:t>Damped oscillations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8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-119742"/>
            <a:ext cx="8229600" cy="1143000"/>
          </a:xfrm>
        </p:spPr>
        <p:txBody>
          <a:bodyPr/>
          <a:lstStyle/>
          <a:p>
            <a:r>
              <a:rPr lang="en-GB" dirty="0"/>
              <a:t>Damped oscillations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defRPr/>
            </a:pPr>
            <a:fld id="{3C76BCED-983B-4975-B93D-90282543D9E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22002"/>
                <a:ext cx="8229600" cy="4525963"/>
              </a:xfrm>
            </p:spPr>
            <p:txBody>
              <a:bodyPr/>
              <a:lstStyle/>
              <a:p>
                <a:r>
                  <a:rPr lang="en-US" sz="2800" dirty="0"/>
                  <a:t>We consider the following spring-mass system: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The forces exerted on the block of mass m are:</a:t>
                </a:r>
              </a:p>
              <a:p>
                <a:pPr lvl="1"/>
                <a:r>
                  <a:rPr lang="en-US" sz="2400" dirty="0"/>
                  <a:t>The gravity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400" dirty="0"/>
                  <a:t> and the normal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400" dirty="0"/>
                  <a:t> exerted by the ground.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The spring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𝑠𝑝𝑟𝑖𝑛𝑔</m:t>
                        </m:r>
                      </m:sub>
                    </m:sSub>
                  </m:oMath>
                </a14:m>
                <a:r>
                  <a:rPr lang="en-US" sz="2400" dirty="0"/>
                  <a:t>  and the friction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𝑓𝑟𝑖𝑐𝑡𝑖𝑜𝑛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2"/>
                    </a:solidFill>
                  </a:rPr>
                  <a:t>  </a:t>
                </a:r>
                <a:r>
                  <a:rPr lang="en-US" sz="2400" dirty="0"/>
                  <a:t>(take care that their direction could be the same such as in the scheme or opposite)</a:t>
                </a:r>
              </a:p>
              <a:p>
                <a:pPr lvl="1"/>
                <a:endParaRPr lang="en-US" sz="2400" dirty="0">
                  <a:solidFill>
                    <a:schemeClr val="bg2"/>
                  </a:solidFill>
                </a:endParaRPr>
              </a:p>
              <a:p>
                <a:pPr lvl="1"/>
                <a:endParaRPr lang="en-US" sz="2400" dirty="0">
                  <a:solidFill>
                    <a:srgbClr val="00B050"/>
                  </a:solidFill>
                </a:endParaRPr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22002"/>
                <a:ext cx="8229600" cy="4525963"/>
              </a:xfrm>
              <a:blipFill>
                <a:blip r:embed="rId2"/>
                <a:stretch>
                  <a:fillRect l="-1333" t="-1482" r="-1407" b="-28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 bwMode="auto">
          <a:xfrm>
            <a:off x="3501663" y="2276872"/>
            <a:ext cx="504056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773471" y="2852936"/>
            <a:ext cx="3816424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753691" y="2564904"/>
            <a:ext cx="11881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25311" y="2245442"/>
                <a:ext cx="2448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311" y="2245442"/>
                <a:ext cx="244892" cy="276999"/>
              </a:xfrm>
              <a:prstGeom prst="rect">
                <a:avLst/>
              </a:prstGeom>
              <a:blipFill>
                <a:blip r:embed="rId3"/>
                <a:stretch>
                  <a:fillRect l="-10000" t="-43478" r="-9250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 bwMode="auto">
          <a:xfrm flipH="1" flipV="1">
            <a:off x="2681746" y="2848744"/>
            <a:ext cx="1052500" cy="8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1773471" y="2245442"/>
            <a:ext cx="134233" cy="6116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1925782" y="2327553"/>
            <a:ext cx="1551709" cy="429502"/>
          </a:xfrm>
          <a:custGeom>
            <a:avLst/>
            <a:gdLst>
              <a:gd name="connsiteX0" fmla="*/ 0 w 1551709"/>
              <a:gd name="connsiteY0" fmla="*/ 221683 h 429502"/>
              <a:gd name="connsiteX1" fmla="*/ 318654 w 1551709"/>
              <a:gd name="connsiteY1" fmla="*/ 221683 h 429502"/>
              <a:gd name="connsiteX2" fmla="*/ 484909 w 1551709"/>
              <a:gd name="connsiteY2" fmla="*/ 374083 h 429502"/>
              <a:gd name="connsiteX3" fmla="*/ 623454 w 1551709"/>
              <a:gd name="connsiteY3" fmla="*/ 11 h 429502"/>
              <a:gd name="connsiteX4" fmla="*/ 845127 w 1551709"/>
              <a:gd name="connsiteY4" fmla="*/ 387938 h 429502"/>
              <a:gd name="connsiteX5" fmla="*/ 983673 w 1551709"/>
              <a:gd name="connsiteY5" fmla="*/ 13865 h 429502"/>
              <a:gd name="connsiteX6" fmla="*/ 1205345 w 1551709"/>
              <a:gd name="connsiteY6" fmla="*/ 429502 h 429502"/>
              <a:gd name="connsiteX7" fmla="*/ 1302327 w 1551709"/>
              <a:gd name="connsiteY7" fmla="*/ 13865 h 429502"/>
              <a:gd name="connsiteX8" fmla="*/ 1551709 w 1551709"/>
              <a:gd name="connsiteY8" fmla="*/ 415647 h 42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1709" h="429502">
                <a:moveTo>
                  <a:pt x="0" y="221683"/>
                </a:moveTo>
                <a:cubicBezTo>
                  <a:pt x="118918" y="208983"/>
                  <a:pt x="237836" y="196283"/>
                  <a:pt x="318654" y="221683"/>
                </a:cubicBezTo>
                <a:cubicBezTo>
                  <a:pt x="399472" y="247083"/>
                  <a:pt x="434109" y="411028"/>
                  <a:pt x="484909" y="374083"/>
                </a:cubicBezTo>
                <a:cubicBezTo>
                  <a:pt x="535709" y="337138"/>
                  <a:pt x="563418" y="-2298"/>
                  <a:pt x="623454" y="11"/>
                </a:cubicBezTo>
                <a:cubicBezTo>
                  <a:pt x="683490" y="2320"/>
                  <a:pt x="785091" y="385629"/>
                  <a:pt x="845127" y="387938"/>
                </a:cubicBezTo>
                <a:cubicBezTo>
                  <a:pt x="905163" y="390247"/>
                  <a:pt x="923637" y="6938"/>
                  <a:pt x="983673" y="13865"/>
                </a:cubicBezTo>
                <a:cubicBezTo>
                  <a:pt x="1043709" y="20792"/>
                  <a:pt x="1152236" y="429502"/>
                  <a:pt x="1205345" y="429502"/>
                </a:cubicBezTo>
                <a:cubicBezTo>
                  <a:pt x="1258454" y="429502"/>
                  <a:pt x="1244600" y="16174"/>
                  <a:pt x="1302327" y="13865"/>
                </a:cubicBezTo>
                <a:cubicBezTo>
                  <a:pt x="1360054" y="11556"/>
                  <a:pt x="1455881" y="213601"/>
                  <a:pt x="1551709" y="41564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773471" y="3284984"/>
            <a:ext cx="43827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2953098" y="1983322"/>
            <a:ext cx="0" cy="144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44310" y="3146483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310" y="3146483"/>
                <a:ext cx="188128" cy="276999"/>
              </a:xfrm>
              <a:prstGeom prst="rect">
                <a:avLst/>
              </a:prstGeom>
              <a:blipFill>
                <a:blip r:embed="rId4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 bwMode="auto">
          <a:xfrm>
            <a:off x="2963267" y="2253821"/>
            <a:ext cx="504056" cy="5823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57046" y="3491695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46" y="3491695"/>
                <a:ext cx="617733" cy="276999"/>
              </a:xfrm>
              <a:prstGeom prst="rect">
                <a:avLst/>
              </a:prstGeom>
              <a:blipFill>
                <a:blip r:embed="rId5"/>
                <a:stretch>
                  <a:fillRect l="-4950" r="-792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06905" y="2945789"/>
                <a:ext cx="848502" cy="3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𝑓𝑟𝑖𝑐𝑡𝑖𝑜𝑛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905" y="2945789"/>
                <a:ext cx="848502" cy="339195"/>
              </a:xfrm>
              <a:prstGeom prst="rect">
                <a:avLst/>
              </a:prstGeom>
              <a:blipFill>
                <a:blip r:embed="rId6"/>
                <a:stretch>
                  <a:fillRect l="-6475" t="-37500" r="-503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 bwMode="auto">
          <a:xfrm flipH="1" flipV="1">
            <a:off x="2456268" y="2558616"/>
            <a:ext cx="1297423" cy="63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22217" y="1905925"/>
                <a:ext cx="742191" cy="33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𝑠𝑝𝑟𝑖𝑛𝑔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217" y="1905925"/>
                <a:ext cx="742191" cy="339517"/>
              </a:xfrm>
              <a:prstGeom prst="rect">
                <a:avLst/>
              </a:prstGeom>
              <a:blipFill>
                <a:blip r:embed="rId7"/>
                <a:stretch>
                  <a:fillRect l="-7438" t="-40000" r="-5785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 bwMode="auto">
          <a:xfrm flipV="1">
            <a:off x="3734246" y="1756662"/>
            <a:ext cx="0" cy="11004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09576" y="1504945"/>
                <a:ext cx="194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576" y="1504945"/>
                <a:ext cx="194733" cy="276999"/>
              </a:xfrm>
              <a:prstGeom prst="rect">
                <a:avLst/>
              </a:prstGeom>
              <a:blipFill>
                <a:blip r:embed="rId8"/>
                <a:stretch>
                  <a:fillRect l="-15625" r="-15625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 bwMode="auto">
          <a:xfrm flipH="1">
            <a:off x="3739144" y="2606423"/>
            <a:ext cx="7373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635896" y="3800073"/>
                <a:ext cx="234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800073"/>
                <a:ext cx="234359" cy="276999"/>
              </a:xfrm>
              <a:prstGeom prst="rect">
                <a:avLst/>
              </a:prstGeom>
              <a:blipFill>
                <a:blip r:embed="rId9"/>
                <a:stretch>
                  <a:fillRect l="-12821" r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08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608" y="1417638"/>
            <a:ext cx="8229600" cy="4525963"/>
          </a:xfrm>
        </p:spPr>
        <p:txBody>
          <a:bodyPr/>
          <a:lstStyle/>
          <a:p>
            <a:r>
              <a:rPr lang="en-US" dirty="0"/>
              <a:t>The x-component of the net force exerted on the body, included friction is then: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Newton’s 2</a:t>
            </a:r>
            <a:r>
              <a:rPr lang="en-US" baseline="30000" dirty="0"/>
              <a:t>nd</a:t>
            </a:r>
            <a:r>
              <a:rPr lang="en-US" dirty="0"/>
              <a:t> law gives: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86200" y="2816524"/>
                <a:ext cx="2650982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200" y="2816524"/>
                <a:ext cx="2650982" cy="818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30216" y="5250455"/>
                <a:ext cx="3316421" cy="890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216" y="5250455"/>
                <a:ext cx="3316421" cy="890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43608" y="-119742"/>
            <a:ext cx="8229600" cy="1143000"/>
          </a:xfrm>
        </p:spPr>
        <p:txBody>
          <a:bodyPr/>
          <a:lstStyle/>
          <a:p>
            <a:r>
              <a:rPr lang="en-GB" dirty="0"/>
              <a:t>Damped oscillations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 bwMode="auto">
          <a:xfrm>
            <a:off x="3690251" y="1484784"/>
            <a:ext cx="504056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62059" y="2060848"/>
            <a:ext cx="3816424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942279" y="1772816"/>
            <a:ext cx="11881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3899" y="1453354"/>
                <a:ext cx="2448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899" y="1453354"/>
                <a:ext cx="244892" cy="276999"/>
              </a:xfrm>
              <a:prstGeom prst="rect">
                <a:avLst/>
              </a:prstGeom>
              <a:blipFill>
                <a:blip r:embed="rId2"/>
                <a:stretch>
                  <a:fillRect l="-10000" t="-43478" r="-9250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 bwMode="auto">
          <a:xfrm flipH="1" flipV="1">
            <a:off x="2870334" y="2056656"/>
            <a:ext cx="1052500" cy="8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1962059" y="1453354"/>
            <a:ext cx="134233" cy="6116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2114370" y="1535465"/>
            <a:ext cx="1551709" cy="429502"/>
          </a:xfrm>
          <a:custGeom>
            <a:avLst/>
            <a:gdLst>
              <a:gd name="connsiteX0" fmla="*/ 0 w 1551709"/>
              <a:gd name="connsiteY0" fmla="*/ 221683 h 429502"/>
              <a:gd name="connsiteX1" fmla="*/ 318654 w 1551709"/>
              <a:gd name="connsiteY1" fmla="*/ 221683 h 429502"/>
              <a:gd name="connsiteX2" fmla="*/ 484909 w 1551709"/>
              <a:gd name="connsiteY2" fmla="*/ 374083 h 429502"/>
              <a:gd name="connsiteX3" fmla="*/ 623454 w 1551709"/>
              <a:gd name="connsiteY3" fmla="*/ 11 h 429502"/>
              <a:gd name="connsiteX4" fmla="*/ 845127 w 1551709"/>
              <a:gd name="connsiteY4" fmla="*/ 387938 h 429502"/>
              <a:gd name="connsiteX5" fmla="*/ 983673 w 1551709"/>
              <a:gd name="connsiteY5" fmla="*/ 13865 h 429502"/>
              <a:gd name="connsiteX6" fmla="*/ 1205345 w 1551709"/>
              <a:gd name="connsiteY6" fmla="*/ 429502 h 429502"/>
              <a:gd name="connsiteX7" fmla="*/ 1302327 w 1551709"/>
              <a:gd name="connsiteY7" fmla="*/ 13865 h 429502"/>
              <a:gd name="connsiteX8" fmla="*/ 1551709 w 1551709"/>
              <a:gd name="connsiteY8" fmla="*/ 415647 h 42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1709" h="429502">
                <a:moveTo>
                  <a:pt x="0" y="221683"/>
                </a:moveTo>
                <a:cubicBezTo>
                  <a:pt x="118918" y="208983"/>
                  <a:pt x="237836" y="196283"/>
                  <a:pt x="318654" y="221683"/>
                </a:cubicBezTo>
                <a:cubicBezTo>
                  <a:pt x="399472" y="247083"/>
                  <a:pt x="434109" y="411028"/>
                  <a:pt x="484909" y="374083"/>
                </a:cubicBezTo>
                <a:cubicBezTo>
                  <a:pt x="535709" y="337138"/>
                  <a:pt x="563418" y="-2298"/>
                  <a:pt x="623454" y="11"/>
                </a:cubicBezTo>
                <a:cubicBezTo>
                  <a:pt x="683490" y="2320"/>
                  <a:pt x="785091" y="385629"/>
                  <a:pt x="845127" y="387938"/>
                </a:cubicBezTo>
                <a:cubicBezTo>
                  <a:pt x="905163" y="390247"/>
                  <a:pt x="923637" y="6938"/>
                  <a:pt x="983673" y="13865"/>
                </a:cubicBezTo>
                <a:cubicBezTo>
                  <a:pt x="1043709" y="20792"/>
                  <a:pt x="1152236" y="429502"/>
                  <a:pt x="1205345" y="429502"/>
                </a:cubicBezTo>
                <a:cubicBezTo>
                  <a:pt x="1258454" y="429502"/>
                  <a:pt x="1244600" y="16174"/>
                  <a:pt x="1302327" y="13865"/>
                </a:cubicBezTo>
                <a:cubicBezTo>
                  <a:pt x="1360054" y="11556"/>
                  <a:pt x="1455881" y="213601"/>
                  <a:pt x="1551709" y="41564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1962059" y="2492896"/>
            <a:ext cx="43827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3141686" y="1191234"/>
            <a:ext cx="0" cy="144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32898" y="2354395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898" y="2354395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 bwMode="auto">
          <a:xfrm>
            <a:off x="3151855" y="1461733"/>
            <a:ext cx="504056" cy="5823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45634" y="2699607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634" y="2699607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50" r="-792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95493" y="2153701"/>
                <a:ext cx="848502" cy="3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𝑓𝑟𝑖𝑐𝑡𝑖𝑜𝑛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493" y="2153701"/>
                <a:ext cx="848502" cy="339195"/>
              </a:xfrm>
              <a:prstGeom prst="rect">
                <a:avLst/>
              </a:prstGeom>
              <a:blipFill>
                <a:blip r:embed="rId5"/>
                <a:stretch>
                  <a:fillRect l="-6475" t="-37500" r="-503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 bwMode="auto">
          <a:xfrm flipH="1" flipV="1">
            <a:off x="2644856" y="1766528"/>
            <a:ext cx="1297423" cy="63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410805" y="1113837"/>
                <a:ext cx="742191" cy="33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𝑠𝑝𝑟𝑖𝑛𝑔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05" y="1113837"/>
                <a:ext cx="742191" cy="339517"/>
              </a:xfrm>
              <a:prstGeom prst="rect">
                <a:avLst/>
              </a:prstGeom>
              <a:blipFill>
                <a:blip r:embed="rId6"/>
                <a:stretch>
                  <a:fillRect l="-6557" t="-40000" r="-5738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 bwMode="auto">
          <a:xfrm flipV="1">
            <a:off x="3922834" y="964574"/>
            <a:ext cx="0" cy="11004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998164" y="712857"/>
                <a:ext cx="194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164" y="712857"/>
                <a:ext cx="194733" cy="276999"/>
              </a:xfrm>
              <a:prstGeom prst="rect">
                <a:avLst/>
              </a:prstGeom>
              <a:blipFill>
                <a:blip r:embed="rId7"/>
                <a:stretch>
                  <a:fillRect l="-15625" r="-15625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 bwMode="auto">
          <a:xfrm flipH="1">
            <a:off x="3927732" y="1814335"/>
            <a:ext cx="7373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24484" y="3007985"/>
                <a:ext cx="234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484" y="3007985"/>
                <a:ext cx="234359" cy="276999"/>
              </a:xfrm>
              <a:prstGeom prst="rect">
                <a:avLst/>
              </a:prstGeom>
              <a:blipFill>
                <a:blip r:embed="rId8"/>
                <a:stretch>
                  <a:fillRect l="-12821" r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95746" y="3433480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Using the 2</a:t>
            </a:r>
            <a:r>
              <a:rPr lang="en-GB" baseline="30000" dirty="0"/>
              <a:t>nd</a:t>
            </a:r>
            <a:r>
              <a:rPr lang="en-GB" dirty="0"/>
              <a:t> Newton’s law, we obtain: </a:t>
            </a:r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74AD6A4-3901-4B04-805B-F6E45393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-119742"/>
            <a:ext cx="8229600" cy="1143000"/>
          </a:xfrm>
        </p:spPr>
        <p:txBody>
          <a:bodyPr/>
          <a:lstStyle/>
          <a:p>
            <a:r>
              <a:rPr lang="en-GB" dirty="0"/>
              <a:t>Damped oscillations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6515060-CBA1-46A0-8B84-82A97C240B0E}"/>
              </a:ext>
            </a:extLst>
          </p:cNvPr>
          <p:cNvSpPr/>
          <p:nvPr/>
        </p:nvSpPr>
        <p:spPr>
          <a:xfrm>
            <a:off x="1206054" y="4615086"/>
            <a:ext cx="774435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E33C42-5E65-4757-A378-3C9CC2BBF19D}"/>
                  </a:ext>
                </a:extLst>
              </p:cNvPr>
              <p:cNvSpPr txBox="1"/>
              <p:nvPr/>
            </p:nvSpPr>
            <p:spPr>
              <a:xfrm>
                <a:off x="2483768" y="4306656"/>
                <a:ext cx="3638367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E33C42-5E65-4757-A378-3C9CC2BBF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306656"/>
                <a:ext cx="3638367" cy="8645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F3FFD2-B56D-46C2-8E01-A3DAE0C25EB2}"/>
              </a:ext>
            </a:extLst>
          </p:cNvPr>
          <p:cNvCxnSpPr/>
          <p:nvPr/>
        </p:nvCxnSpPr>
        <p:spPr>
          <a:xfrm flipV="1">
            <a:off x="1962059" y="5171252"/>
            <a:ext cx="521709" cy="634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36D640-4ADA-42EF-941A-73F77D4AB0D7}"/>
              </a:ext>
            </a:extLst>
          </p:cNvPr>
          <p:cNvSpPr txBox="1"/>
          <p:nvPr/>
        </p:nvSpPr>
        <p:spPr>
          <a:xfrm>
            <a:off x="1206054" y="5805264"/>
            <a:ext cx="1277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of the block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1821D8-2872-43C7-A3A2-E7588812D35B}"/>
              </a:ext>
            </a:extLst>
          </p:cNvPr>
          <p:cNvCxnSpPr/>
          <p:nvPr/>
        </p:nvCxnSpPr>
        <p:spPr>
          <a:xfrm flipV="1">
            <a:off x="3824484" y="5047134"/>
            <a:ext cx="110621" cy="758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BB4C98-2C31-4F6A-BC25-4F27916414C3}"/>
              </a:ext>
            </a:extLst>
          </p:cNvPr>
          <p:cNvSpPr txBox="1"/>
          <p:nvPr/>
        </p:nvSpPr>
        <p:spPr>
          <a:xfrm>
            <a:off x="3287060" y="5805264"/>
            <a:ext cx="154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Damping coefficient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B322E7-5574-4672-B3A7-C02580BB3C0D}"/>
              </a:ext>
            </a:extLst>
          </p:cNvPr>
          <p:cNvCxnSpPr/>
          <p:nvPr/>
        </p:nvCxnSpPr>
        <p:spPr>
          <a:xfrm flipH="1" flipV="1">
            <a:off x="5158408" y="5047134"/>
            <a:ext cx="493712" cy="614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5B43AB-2A1E-4B81-A146-D82760591D8C}"/>
              </a:ext>
            </a:extLst>
          </p:cNvPr>
          <p:cNvSpPr txBox="1"/>
          <p:nvPr/>
        </p:nvSpPr>
        <p:spPr>
          <a:xfrm flipH="1">
            <a:off x="5625831" y="5805264"/>
            <a:ext cx="175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coefficient</a:t>
            </a:r>
          </a:p>
        </p:txBody>
      </p:sp>
    </p:spTree>
    <p:extLst>
      <p:ext uri="{BB962C8B-B14F-4D97-AF65-F5344CB8AC3E}">
        <p14:creationId xmlns:p14="http://schemas.microsoft.com/office/powerpoint/2010/main" val="2554510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87104"/>
            <a:ext cx="8229600" cy="1143000"/>
          </a:xfrm>
        </p:spPr>
        <p:txBody>
          <a:bodyPr/>
          <a:lstStyle/>
          <a:p>
            <a:r>
              <a:rPr lang="en-GB" dirty="0"/>
              <a:t>Damped oscillations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55776" y="692696"/>
                <a:ext cx="3638367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692696"/>
                <a:ext cx="3638367" cy="864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6089" y="2628978"/>
                <a:ext cx="8741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 consider the complex number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real part. The complex number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verifies: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89" y="2628978"/>
                <a:ext cx="8741432" cy="369332"/>
              </a:xfrm>
              <a:prstGeom prst="rect">
                <a:avLst/>
              </a:prstGeom>
              <a:blipFill>
                <a:blip r:embed="rId3"/>
                <a:stretch>
                  <a:fillRect l="-6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55776" y="3208075"/>
                <a:ext cx="3660296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208075"/>
                <a:ext cx="3660296" cy="864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9553" y="162880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“easy” way to solve such equations is to use the following statement “</a:t>
            </a:r>
            <a:r>
              <a:rPr lang="en-GB" i="1" dirty="0"/>
              <a:t>If two complex numbers are equal then their real parts are equal</a:t>
            </a:r>
            <a:r>
              <a:rPr lang="en-GB" dirty="0"/>
              <a:t>”.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7312" y="4278750"/>
            <a:ext cx="258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Step 2: </a:t>
            </a:r>
            <a:endParaRPr lang="en-US" b="1" dirty="0"/>
          </a:p>
        </p:txBody>
      </p:sp>
      <p:sp>
        <p:nvSpPr>
          <p:cNvPr id="14" name="Right Arrow 13"/>
          <p:cNvSpPr/>
          <p:nvPr/>
        </p:nvSpPr>
        <p:spPr>
          <a:xfrm>
            <a:off x="1654580" y="4360050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8489" y="2427531"/>
            <a:ext cx="258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Step 1: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99792" y="4314331"/>
                <a:ext cx="5256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find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the solution of this equation.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314331"/>
                <a:ext cx="5256584" cy="369332"/>
              </a:xfrm>
              <a:prstGeom prst="rect">
                <a:avLst/>
              </a:prstGeom>
              <a:blipFill>
                <a:blip r:embed="rId5"/>
                <a:stretch>
                  <a:fillRect l="-104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58489" y="5019360"/>
            <a:ext cx="258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Step 3: 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1595757" y="5100660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40969" y="5054941"/>
                <a:ext cx="5256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displacement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obtained from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969" y="5054941"/>
                <a:ext cx="5256584" cy="369332"/>
              </a:xfrm>
              <a:prstGeom prst="rect">
                <a:avLst/>
              </a:prstGeom>
              <a:blipFill>
                <a:blip r:embed="rId6"/>
                <a:stretch>
                  <a:fillRect l="-92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53452" y="5388692"/>
                <a:ext cx="16430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452" y="5388692"/>
                <a:ext cx="1643014" cy="276999"/>
              </a:xfrm>
              <a:prstGeom prst="rect">
                <a:avLst/>
              </a:prstGeom>
              <a:blipFill>
                <a:blip r:embed="rId7"/>
                <a:stretch>
                  <a:fillRect l="-1487" t="-88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39035" y="5696411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Interest of this way of solving</a:t>
            </a:r>
            <a:r>
              <a:rPr lang="en-GB" dirty="0"/>
              <a:t>: the exponential fonction is easy to derivate. </a:t>
            </a:r>
          </a:p>
          <a:p>
            <a:endParaRPr lang="en-GB" b="1" dirty="0"/>
          </a:p>
          <a:p>
            <a:r>
              <a:rPr lang="en-GB" b="1" dirty="0"/>
              <a:t>Difficulty</a:t>
            </a:r>
            <a:r>
              <a:rPr lang="en-GB" dirty="0"/>
              <a:t> is to imagine there could be a complex number associated with a displacement, something which is a real number.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0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 animBg="1"/>
      <p:bldP spid="17" grpId="0"/>
      <p:bldP spid="18" grpId="0"/>
      <p:bldP spid="19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E39-BFE0-49EE-9B2B-5347FB8D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37" y="-171400"/>
            <a:ext cx="8229600" cy="1143000"/>
          </a:xfrm>
        </p:spPr>
        <p:txBody>
          <a:bodyPr/>
          <a:lstStyle/>
          <a:p>
            <a:r>
              <a:rPr lang="en-US" dirty="0"/>
              <a:t>Complex numbers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6BCFE-914A-44DC-8FE4-B225A67D4C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90872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imaginary unit: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6BCFE-914A-44DC-8FE4-B225A67D4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908720"/>
                <a:ext cx="8229600" cy="4525963"/>
              </a:xfrm>
              <a:blipFill>
                <a:blip r:embed="rId2"/>
                <a:stretch>
                  <a:fillRect l="-1852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07425-8C69-4EA4-8247-06550B132A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77349B6-48ED-43F8-B0C4-9BD9ECCFE909}"/>
              </a:ext>
            </a:extLst>
          </p:cNvPr>
          <p:cNvSpPr/>
          <p:nvPr/>
        </p:nvSpPr>
        <p:spPr>
          <a:xfrm>
            <a:off x="5088260" y="980728"/>
            <a:ext cx="882883" cy="514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CBD598-5A2B-44C4-8AD2-635204DC0C87}"/>
                  </a:ext>
                </a:extLst>
              </p:cNvPr>
              <p:cNvSpPr txBox="1"/>
              <p:nvPr/>
            </p:nvSpPr>
            <p:spPr>
              <a:xfrm>
                <a:off x="6115159" y="1022570"/>
                <a:ext cx="13228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CBD598-5A2B-44C4-8AD2-635204DC0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159" y="1022570"/>
                <a:ext cx="132286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BE451B-06B5-4563-8C78-1AD3134B9DE4}"/>
                  </a:ext>
                </a:extLst>
              </p:cNvPr>
              <p:cNvSpPr txBox="1"/>
              <p:nvPr/>
            </p:nvSpPr>
            <p:spPr>
              <a:xfrm flipH="1">
                <a:off x="971600" y="2452275"/>
                <a:ext cx="74168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complex number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400" dirty="0"/>
                  <a:t> has two kinds of forms: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BE451B-06B5-4563-8C78-1AD3134B9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1600" y="2452275"/>
                <a:ext cx="7416824" cy="461665"/>
              </a:xfrm>
              <a:prstGeom prst="rect">
                <a:avLst/>
              </a:prstGeom>
              <a:blipFill>
                <a:blip r:embed="rId4"/>
                <a:stretch>
                  <a:fillRect l="-123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1ABF482-7216-4638-BA89-D7D751F0AED4}"/>
              </a:ext>
            </a:extLst>
          </p:cNvPr>
          <p:cNvSpPr txBox="1"/>
          <p:nvPr/>
        </p:nvSpPr>
        <p:spPr>
          <a:xfrm>
            <a:off x="1115616" y="1573438"/>
            <a:ext cx="429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(symbol “j” is also used for the imaginary unit)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42CF1D-6B6D-4647-8382-1B625B6B8226}"/>
                  </a:ext>
                </a:extLst>
              </p:cNvPr>
              <p:cNvSpPr txBox="1"/>
              <p:nvPr/>
            </p:nvSpPr>
            <p:spPr>
              <a:xfrm>
                <a:off x="2915816" y="3171701"/>
                <a:ext cx="241303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𝑖𝑏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42CF1D-6B6D-4647-8382-1B625B6B8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171701"/>
                <a:ext cx="241303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284AC8-93B1-4751-85B1-B9AB8DBEEFD5}"/>
                  </a:ext>
                </a:extLst>
              </p:cNvPr>
              <p:cNvSpPr txBox="1"/>
              <p:nvPr/>
            </p:nvSpPr>
            <p:spPr>
              <a:xfrm>
                <a:off x="1259632" y="3906515"/>
                <a:ext cx="31977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are two real numbers.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284AC8-93B1-4751-85B1-B9AB8DBEE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906515"/>
                <a:ext cx="3197798" cy="369332"/>
              </a:xfrm>
              <a:prstGeom prst="rect">
                <a:avLst/>
              </a:prstGeom>
              <a:blipFill>
                <a:blip r:embed="rId6"/>
                <a:stretch>
                  <a:fillRect l="-2481" t="-26667" r="-419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89BAD1-19FD-47C7-8140-DE6B26CA7142}"/>
                  </a:ext>
                </a:extLst>
              </p:cNvPr>
              <p:cNvSpPr txBox="1"/>
              <p:nvPr/>
            </p:nvSpPr>
            <p:spPr>
              <a:xfrm>
                <a:off x="1259632" y="4500428"/>
                <a:ext cx="21503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ℛℯ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89BAD1-19FD-47C7-8140-DE6B26CA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500428"/>
                <a:ext cx="215033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102AC-5CA7-495D-81CD-3D87AB01B892}"/>
                  </a:ext>
                </a:extLst>
              </p:cNvPr>
              <p:cNvSpPr txBox="1"/>
              <p:nvPr/>
            </p:nvSpPr>
            <p:spPr>
              <a:xfrm>
                <a:off x="3787475" y="4584896"/>
                <a:ext cx="4608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the real part </a:t>
                </a:r>
                <a:r>
                  <a:rPr lang="en-US" dirty="0"/>
                  <a:t>of the complex number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102AC-5CA7-495D-81CD-3D87AB01B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475" y="4584896"/>
                <a:ext cx="460851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A4A58B-9693-4BD9-BE24-F771858A929E}"/>
                  </a:ext>
                </a:extLst>
              </p:cNvPr>
              <p:cNvSpPr txBox="1"/>
              <p:nvPr/>
            </p:nvSpPr>
            <p:spPr>
              <a:xfrm>
                <a:off x="1259632" y="5238870"/>
                <a:ext cx="22542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𝓂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A4A58B-9693-4BD9-BE24-F771858A9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238870"/>
                <a:ext cx="2254271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4BECB8-1A64-4807-BA35-40DC2BE61306}"/>
                  </a:ext>
                </a:extLst>
              </p:cNvPr>
              <p:cNvSpPr txBox="1"/>
              <p:nvPr/>
            </p:nvSpPr>
            <p:spPr>
              <a:xfrm>
                <a:off x="3766848" y="5287871"/>
                <a:ext cx="5099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the imaginary part </a:t>
                </a:r>
                <a:r>
                  <a:rPr lang="en-US" dirty="0"/>
                  <a:t>of the complex number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4BECB8-1A64-4807-BA35-40DC2BE61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848" y="5287871"/>
                <a:ext cx="5099339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08FF003-3B56-43AA-A9EB-1E4FF308968A}"/>
              </a:ext>
            </a:extLst>
          </p:cNvPr>
          <p:cNvSpPr txBox="1"/>
          <p:nvPr/>
        </p:nvSpPr>
        <p:spPr>
          <a:xfrm flipH="1">
            <a:off x="1116832" y="293936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form: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987EB0-D207-4009-A6FB-D8AB4940E286}"/>
                  </a:ext>
                </a:extLst>
              </p:cNvPr>
              <p:cNvSpPr txBox="1"/>
              <p:nvPr/>
            </p:nvSpPr>
            <p:spPr>
              <a:xfrm flipH="1">
                <a:off x="914400" y="5877272"/>
                <a:ext cx="5457800" cy="685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Examples of complex numbers: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=−2−2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, …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987EB0-D207-4009-A6FB-D8AB4940E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4400" y="5877272"/>
                <a:ext cx="5457800" cy="685252"/>
              </a:xfrm>
              <a:prstGeom prst="rect">
                <a:avLst/>
              </a:prstGeom>
              <a:blipFill>
                <a:blip r:embed="rId11"/>
                <a:stretch>
                  <a:fillRect l="-894" t="-4425" b="-1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24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86527" y="3056097"/>
            <a:ext cx="7901897" cy="695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-174323"/>
            <a:ext cx="8229600" cy="1143000"/>
          </a:xfrm>
        </p:spPr>
        <p:txBody>
          <a:bodyPr/>
          <a:lstStyle/>
          <a:p>
            <a:r>
              <a:rPr lang="en-GB" dirty="0"/>
              <a:t>Damped oscillations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31021" y="666746"/>
                <a:ext cx="3638367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021" y="666746"/>
                <a:ext cx="3638367" cy="864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4507" y="1625080"/>
                <a:ext cx="8741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 consider the complex number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real part. The complex number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verifies: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07" y="1625080"/>
                <a:ext cx="8741432" cy="369332"/>
              </a:xfrm>
              <a:prstGeom prst="rect">
                <a:avLst/>
              </a:prstGeom>
              <a:blipFill>
                <a:blip r:embed="rId3"/>
                <a:stretch>
                  <a:fillRect l="-55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flipH="1">
                <a:off x="486527" y="3178790"/>
                <a:ext cx="7776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solutions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have the form (r can be complex or  purely real):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6527" y="3178790"/>
                <a:ext cx="7776864" cy="369332"/>
              </a:xfrm>
              <a:prstGeom prst="rect">
                <a:avLst/>
              </a:prstGeom>
              <a:blipFill>
                <a:blip r:embed="rId4"/>
                <a:stretch>
                  <a:fillRect l="-7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97943" y="3208359"/>
                <a:ext cx="1230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943" y="3208359"/>
                <a:ext cx="1230722" cy="276999"/>
              </a:xfrm>
              <a:prstGeom prst="rect">
                <a:avLst/>
              </a:prstGeom>
              <a:blipFill>
                <a:blip r:embed="rId5"/>
                <a:stretch>
                  <a:fillRect l="-1980" t="-6522" r="-99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 bwMode="auto">
          <a:xfrm>
            <a:off x="4477303" y="5284444"/>
            <a:ext cx="481835" cy="66796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0457" y="5433700"/>
                <a:ext cx="28566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457" y="5433700"/>
                <a:ext cx="285661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84507" y="4095971"/>
                <a:ext cx="3467413" cy="648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07" y="4095971"/>
                <a:ext cx="3467413" cy="648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860032" y="4077142"/>
                <a:ext cx="1921232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acc>
                        <m:accPr>
                          <m:chr m:val="̃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077142"/>
                <a:ext cx="1921232" cy="6182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44811" y="2030362"/>
                <a:ext cx="3660296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811" y="2030362"/>
                <a:ext cx="3660296" cy="8645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6527" y="5121796"/>
                <a:ext cx="3660296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7" y="5121796"/>
                <a:ext cx="3660296" cy="8645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56501" y="6034177"/>
                <a:ext cx="424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We have to solve this equation to describe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501" y="6034177"/>
                <a:ext cx="4242893" cy="369332"/>
              </a:xfrm>
              <a:prstGeom prst="rect">
                <a:avLst/>
              </a:prstGeom>
              <a:blipFill>
                <a:blip r:embed="rId11"/>
                <a:stretch>
                  <a:fillRect l="-129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12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9" grpId="0"/>
      <p:bldP spid="11" grpId="0" animBg="1"/>
      <p:bldP spid="12" grpId="0"/>
      <p:bldP spid="14" grpId="0"/>
      <p:bldP spid="16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3808" y="1268760"/>
                <a:ext cx="28566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268760"/>
                <a:ext cx="285661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2257455"/>
                <a:ext cx="21796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257455"/>
                <a:ext cx="217963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70971" y="3064364"/>
            <a:ext cx="820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Depending to the values of b, m and k there are three possibilities: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59632" y="3706357"/>
                <a:ext cx="62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706357"/>
                <a:ext cx="621965" cy="276999"/>
              </a:xfrm>
              <a:prstGeom prst="rect">
                <a:avLst/>
              </a:prstGeom>
              <a:blipFill>
                <a:blip r:embed="rId4"/>
                <a:stretch>
                  <a:fillRect l="-8824" r="-39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24508" y="3855884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root of Equation Eq. 1 is real: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6553200" y="1344263"/>
            <a:ext cx="117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(Eq.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424" y="3788351"/>
                <a:ext cx="108779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424" y="3788351"/>
                <a:ext cx="1087798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381299" y="3979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20607" y="4389848"/>
                <a:ext cx="1096326" cy="315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07" y="4389848"/>
                <a:ext cx="1096326" cy="315151"/>
              </a:xfrm>
              <a:prstGeom prst="rect">
                <a:avLst/>
              </a:prstGeom>
              <a:blipFill>
                <a:blip r:embed="rId8"/>
                <a:stretch>
                  <a:fillRect l="-5000" r="-444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827584" y="5535392"/>
            <a:ext cx="603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system returns to equilibrium position without oscillation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36588" y="-174323"/>
            <a:ext cx="8229600" cy="1143000"/>
          </a:xfrm>
        </p:spPr>
        <p:txBody>
          <a:bodyPr/>
          <a:lstStyle/>
          <a:p>
            <a:r>
              <a:rPr lang="en-GB" dirty="0"/>
              <a:t>Critical damping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9210" y="355335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Case 1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838C1-B96A-447C-AC38-FDE1C5628AF2}"/>
              </a:ext>
            </a:extLst>
          </p:cNvPr>
          <p:cNvSpPr txBox="1"/>
          <p:nvPr/>
        </p:nvSpPr>
        <p:spPr>
          <a:xfrm>
            <a:off x="827584" y="5048196"/>
            <a:ext cx="37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of critical damping</a:t>
            </a:r>
          </a:p>
        </p:txBody>
      </p:sp>
    </p:spTree>
    <p:extLst>
      <p:ext uri="{BB962C8B-B14F-4D97-AF65-F5344CB8AC3E}">
        <p14:creationId xmlns:p14="http://schemas.microsoft.com/office/powerpoint/2010/main" val="143624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5" grpId="0"/>
      <p:bldP spid="16" grpId="0"/>
      <p:bldP spid="19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04095"/>
            <a:ext cx="8229600" cy="1143000"/>
          </a:xfrm>
        </p:spPr>
        <p:txBody>
          <a:bodyPr/>
          <a:lstStyle/>
          <a:p>
            <a:r>
              <a:rPr lang="en-GB" dirty="0"/>
              <a:t>Overdamping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9632" y="3902051"/>
                <a:ext cx="62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902051"/>
                <a:ext cx="621965" cy="276999"/>
              </a:xfrm>
              <a:prstGeom prst="rect">
                <a:avLst/>
              </a:prstGeom>
              <a:blipFill>
                <a:blip r:embed="rId2"/>
                <a:stretch>
                  <a:fillRect l="-8824" r="-39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24508" y="3855884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roots of Equation Eq. 1 are reals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60314" y="4581128"/>
                <a:ext cx="1413079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14" y="4581128"/>
                <a:ext cx="1413079" cy="581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59321" y="4603398"/>
                <a:ext cx="1418402" cy="583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321" y="4603398"/>
                <a:ext cx="1418402" cy="583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0971" y="5939988"/>
                <a:ext cx="2552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purely real and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71" y="5939988"/>
                <a:ext cx="2552878" cy="369332"/>
              </a:xfrm>
              <a:prstGeom prst="rect">
                <a:avLst/>
              </a:prstGeom>
              <a:blipFill>
                <a:blip r:embed="rId5"/>
                <a:stretch>
                  <a:fillRect l="-1909" t="-8197" r="-11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48711" y="5974556"/>
                <a:ext cx="2001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711" y="5974556"/>
                <a:ext cx="2001509" cy="276999"/>
              </a:xfrm>
              <a:prstGeom prst="rect">
                <a:avLst/>
              </a:prstGeom>
              <a:blipFill>
                <a:blip r:embed="rId6"/>
                <a:stretch>
                  <a:fillRect l="-1524" r="-91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59632" y="436510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22451" y="4816762"/>
                <a:ext cx="1096326" cy="315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51" y="4816762"/>
                <a:ext cx="1096326" cy="315151"/>
              </a:xfrm>
              <a:prstGeom prst="rect">
                <a:avLst/>
              </a:prstGeom>
              <a:blipFill>
                <a:blip r:embed="rId7"/>
                <a:stretch>
                  <a:fillRect l="-5000" r="-444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00771" y="5485561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of overdamping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649" y="6286122"/>
            <a:ext cx="836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system returns to equilibrium without oscillation (more slowly than for critical damping)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43808" y="1268760"/>
                <a:ext cx="28566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268760"/>
                <a:ext cx="285661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987824" y="2257455"/>
                <a:ext cx="21796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257455"/>
                <a:ext cx="217963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70971" y="3064364"/>
            <a:ext cx="820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Depending to the values of b, m and k there are three possibilities: 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6553200" y="1344263"/>
            <a:ext cx="117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(Eq. 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210" y="355335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Case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523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 bwMode="auto">
          <a:xfrm>
            <a:off x="827584" y="5661248"/>
            <a:ext cx="4139269" cy="3693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59632" y="1170911"/>
                <a:ext cx="62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170911"/>
                <a:ext cx="621965" cy="276999"/>
              </a:xfrm>
              <a:prstGeom prst="rect">
                <a:avLst/>
              </a:prstGeom>
              <a:blipFill>
                <a:blip r:embed="rId2"/>
                <a:stretch>
                  <a:fillRect l="-8824" r="-39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224508" y="1124744"/>
            <a:ext cx="397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roots of Equation Eq. 1 are complex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60314" y="1849988"/>
                <a:ext cx="1667251" cy="583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14" y="1849988"/>
                <a:ext cx="1667251" cy="583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59321" y="1872258"/>
                <a:ext cx="1672574" cy="583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321" y="1872258"/>
                <a:ext cx="1672574" cy="583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33148" y="3632505"/>
            <a:ext cx="4867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complex solution of the differential equation is: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9632" y="163396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22451" y="2085622"/>
                <a:ext cx="1096326" cy="315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51" y="2085622"/>
                <a:ext cx="1096326" cy="315151"/>
              </a:xfrm>
              <a:prstGeom prst="rect">
                <a:avLst/>
              </a:prstGeom>
              <a:blipFill>
                <a:blip r:embed="rId5"/>
                <a:stretch>
                  <a:fillRect l="-5000" r="-444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020607" y="5661248"/>
            <a:ext cx="361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condition is called underdamping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0388" y="6047182"/>
                <a:ext cx="9047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system returns to equilibrium with oscillation of angular frequency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88" y="6047182"/>
                <a:ext cx="9047102" cy="369332"/>
              </a:xfrm>
              <a:prstGeom prst="rect">
                <a:avLst/>
              </a:prstGeom>
              <a:blipFill>
                <a:blip r:embed="rId6"/>
                <a:stretch>
                  <a:fillRect l="-60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17540" y="4975247"/>
                <a:ext cx="2846548" cy="454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540" y="4975247"/>
                <a:ext cx="2846548" cy="454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82891" y="2584753"/>
                <a:ext cx="2432717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91" y="2584753"/>
                <a:ext cx="2432717" cy="818366"/>
              </a:xfrm>
              <a:prstGeom prst="rect">
                <a:avLst/>
              </a:prstGeom>
              <a:blipFill>
                <a:blip r:embed="rId8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29885" y="839108"/>
            <a:ext cx="659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Third case: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26229" y="5075892"/>
                <a:ext cx="2216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Another form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is: 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29" y="5075892"/>
                <a:ext cx="2216569" cy="369332"/>
              </a:xfrm>
              <a:prstGeom prst="rect">
                <a:avLst/>
              </a:prstGeom>
              <a:blipFill>
                <a:blip r:embed="rId9"/>
                <a:stretch>
                  <a:fillRect l="-2479" t="-10000" r="-13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79131" y="3683097"/>
                <a:ext cx="2018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131" y="3683097"/>
                <a:ext cx="2018437" cy="276999"/>
              </a:xfrm>
              <a:prstGeom prst="rect">
                <a:avLst/>
              </a:prstGeom>
              <a:blipFill>
                <a:blip r:embed="rId10"/>
                <a:stretch>
                  <a:fillRect l="-1208" t="-6522" r="-30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flipH="1">
                <a:off x="233333" y="4168247"/>
                <a:ext cx="8223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Which the displacement from equilibrium is the real part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has the form: 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3333" y="4168247"/>
                <a:ext cx="8223655" cy="369332"/>
              </a:xfrm>
              <a:prstGeom prst="rect">
                <a:avLst/>
              </a:prstGeom>
              <a:blipFill>
                <a:blip r:embed="rId11"/>
                <a:stretch>
                  <a:fillRect l="-59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39952" y="4585444"/>
                <a:ext cx="3820598" cy="40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585444"/>
                <a:ext cx="3820598" cy="4087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14400" y="-204095"/>
            <a:ext cx="8229600" cy="1143000"/>
          </a:xfrm>
        </p:spPr>
        <p:txBody>
          <a:bodyPr/>
          <a:lstStyle/>
          <a:p>
            <a:r>
              <a:rPr lang="en-GB" dirty="0"/>
              <a:t>Damped oscillations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9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14400" y="-204095"/>
            <a:ext cx="8229600" cy="1143000"/>
          </a:xfrm>
        </p:spPr>
        <p:txBody>
          <a:bodyPr/>
          <a:lstStyle/>
          <a:p>
            <a:r>
              <a:rPr lang="en-GB" dirty="0"/>
              <a:t>Damped oscillations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93223" y="5772148"/>
            <a:ext cx="4417434" cy="3693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02145" y="934591"/>
                <a:ext cx="387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About the different forms of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45" y="934591"/>
                <a:ext cx="3875676" cy="369332"/>
              </a:xfrm>
              <a:prstGeom prst="rect">
                <a:avLst/>
              </a:prstGeom>
              <a:blipFill>
                <a:blip r:embed="rId2"/>
                <a:stretch>
                  <a:fillRect l="-1258" t="-8197" r="-12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/>
          <p:cNvSpPr/>
          <p:nvPr/>
        </p:nvSpPr>
        <p:spPr bwMode="auto">
          <a:xfrm>
            <a:off x="1427603" y="2996952"/>
            <a:ext cx="360040" cy="52730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93223" y="3122105"/>
                <a:ext cx="584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23" y="3122105"/>
                <a:ext cx="584327" cy="276999"/>
              </a:xfrm>
              <a:prstGeom prst="rect">
                <a:avLst/>
              </a:prstGeom>
              <a:blipFill>
                <a:blip r:embed="rId3"/>
                <a:stretch>
                  <a:fillRect l="-8333" r="-83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28731" y="3801027"/>
                <a:ext cx="864018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31" y="3801027"/>
                <a:ext cx="864018" cy="472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58329" y="1454230"/>
                <a:ext cx="3857466" cy="40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329" y="1454230"/>
                <a:ext cx="3857466" cy="4087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014313" y="1996247"/>
                <a:ext cx="3850541" cy="545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313" y="1996247"/>
                <a:ext cx="3850541" cy="5454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97411" y="2996952"/>
                <a:ext cx="20217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411" y="2996952"/>
                <a:ext cx="202177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Arrow 32"/>
          <p:cNvSpPr/>
          <p:nvPr/>
        </p:nvSpPr>
        <p:spPr bwMode="auto">
          <a:xfrm>
            <a:off x="1630701" y="3782374"/>
            <a:ext cx="360040" cy="52730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10464" y="3679965"/>
                <a:ext cx="3118353" cy="732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64" y="3679965"/>
                <a:ext cx="3118353" cy="7321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Arrow 34"/>
          <p:cNvSpPr/>
          <p:nvPr/>
        </p:nvSpPr>
        <p:spPr bwMode="auto">
          <a:xfrm>
            <a:off x="5264338" y="3801027"/>
            <a:ext cx="360040" cy="52730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677181" y="3821801"/>
                <a:ext cx="23269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181" y="3821801"/>
                <a:ext cx="232691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66437" y="4967199"/>
                <a:ext cx="62847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37" y="4967199"/>
                <a:ext cx="6284734" cy="646331"/>
              </a:xfrm>
              <a:prstGeom prst="rect">
                <a:avLst/>
              </a:prstGeom>
              <a:blipFill>
                <a:blip r:embed="rId10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93223" y="5772148"/>
                <a:ext cx="44174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23" y="5772148"/>
                <a:ext cx="4417434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-96641" y="4800269"/>
                <a:ext cx="74705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641" y="4800269"/>
                <a:ext cx="7470576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551714" y="5772148"/>
            <a:ext cx="3314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You don’t have to remember this demonstration. I give it for information.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16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/>
      <p:bldP spid="29" grpId="0"/>
      <p:bldP spid="32" grpId="0"/>
      <p:bldP spid="33" grpId="0" animBg="1"/>
      <p:bldP spid="34" grpId="0"/>
      <p:bldP spid="35" grpId="0" animBg="1"/>
      <p:bldP spid="36" grpId="0"/>
      <p:bldP spid="37" grpId="0"/>
      <p:bldP spid="38" grpId="0"/>
      <p:bldP spid="39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581" y="-171400"/>
            <a:ext cx="8229600" cy="1143000"/>
          </a:xfrm>
        </p:spPr>
        <p:txBody>
          <a:bodyPr/>
          <a:lstStyle/>
          <a:p>
            <a:r>
              <a:rPr lang="en-GB" dirty="0"/>
              <a:t>Damped oscillations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849409"/>
            <a:ext cx="5971554" cy="46678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3005" y="5805264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 curve: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47664" y="5562192"/>
                <a:ext cx="4002827" cy="545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562192"/>
                <a:ext cx="4002827" cy="545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 flipH="1">
            <a:off x="5548888" y="5738266"/>
            <a:ext cx="16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04573" y="5729894"/>
                <a:ext cx="1078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73" y="5729894"/>
                <a:ext cx="1078244" cy="276999"/>
              </a:xfrm>
              <a:prstGeom prst="rect">
                <a:avLst/>
              </a:prstGeom>
              <a:blipFill>
                <a:blip r:embed="rId4"/>
                <a:stretch>
                  <a:fillRect l="-6215" r="-45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12160" y="6006893"/>
                <a:ext cx="2789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(time unit is s)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6006893"/>
                <a:ext cx="2789738" cy="369332"/>
              </a:xfrm>
              <a:prstGeom prst="rect">
                <a:avLst/>
              </a:prstGeom>
              <a:blipFill>
                <a:blip r:embed="rId5"/>
                <a:stretch>
                  <a:fillRect t="-8197" r="-34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916893" y="6390817"/>
                <a:ext cx="1453603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893" y="6390817"/>
                <a:ext cx="1453603" cy="491288"/>
              </a:xfrm>
              <a:prstGeom prst="rect">
                <a:avLst/>
              </a:prstGeom>
              <a:blipFill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47664" y="6251533"/>
                <a:ext cx="1412246" cy="40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6251533"/>
                <a:ext cx="1412246" cy="4087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 flipH="1">
            <a:off x="392495" y="6355318"/>
            <a:ext cx="122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curve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0D4220-772E-4F71-A3AD-87450F2B9E6F}"/>
                  </a:ext>
                </a:extLst>
              </p:cNvPr>
              <p:cNvSpPr txBox="1"/>
              <p:nvPr/>
            </p:nvSpPr>
            <p:spPr>
              <a:xfrm>
                <a:off x="4886524" y="5301788"/>
                <a:ext cx="2793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0D4220-772E-4F71-A3AD-87450F2B9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524" y="5301788"/>
                <a:ext cx="279371" cy="215444"/>
              </a:xfrm>
              <a:prstGeom prst="rect">
                <a:avLst/>
              </a:prstGeom>
              <a:blipFill>
                <a:blip r:embed="rId8"/>
                <a:stretch>
                  <a:fillRect l="-22222" r="-22222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31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582" y="-141783"/>
            <a:ext cx="8229600" cy="1143000"/>
          </a:xfrm>
        </p:spPr>
        <p:txBody>
          <a:bodyPr/>
          <a:lstStyle/>
          <a:p>
            <a:r>
              <a:rPr lang="en-GB" dirty="0"/>
              <a:t>Damping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43608" y="1700808"/>
                <a:ext cx="1096326" cy="315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700808"/>
                <a:ext cx="1096326" cy="315151"/>
              </a:xfrm>
              <a:prstGeom prst="rect">
                <a:avLst/>
              </a:prstGeom>
              <a:blipFill>
                <a:blip r:embed="rId2"/>
                <a:stretch>
                  <a:fillRect l="-5000" r="-444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-Right Arrow 5"/>
          <p:cNvSpPr/>
          <p:nvPr/>
        </p:nvSpPr>
        <p:spPr bwMode="auto">
          <a:xfrm>
            <a:off x="2634711" y="1700808"/>
            <a:ext cx="648072" cy="315151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77561" y="1673717"/>
            <a:ext cx="355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Critical damping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43608" y="2323181"/>
                <a:ext cx="1096326" cy="315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323181"/>
                <a:ext cx="1096326" cy="315151"/>
              </a:xfrm>
              <a:prstGeom prst="rect">
                <a:avLst/>
              </a:prstGeom>
              <a:blipFill>
                <a:blip r:embed="rId3"/>
                <a:stretch>
                  <a:fillRect l="-5000" r="-444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-Right Arrow 8"/>
          <p:cNvSpPr/>
          <p:nvPr/>
        </p:nvSpPr>
        <p:spPr bwMode="auto">
          <a:xfrm>
            <a:off x="2613929" y="2357940"/>
            <a:ext cx="648072" cy="315151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7561" y="2323181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Underdamping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3608" y="2945554"/>
                <a:ext cx="1096326" cy="315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945554"/>
                <a:ext cx="1096326" cy="315151"/>
              </a:xfrm>
              <a:prstGeom prst="rect">
                <a:avLst/>
              </a:prstGeom>
              <a:blipFill>
                <a:blip r:embed="rId4"/>
                <a:stretch>
                  <a:fillRect l="-5000" r="-444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-Right Arrow 11"/>
          <p:cNvSpPr/>
          <p:nvPr/>
        </p:nvSpPr>
        <p:spPr bwMode="auto">
          <a:xfrm>
            <a:off x="2593147" y="2969279"/>
            <a:ext cx="648072" cy="315151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3809247" y="2915098"/>
            <a:ext cx="154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Overdamping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870" y="4341444"/>
            <a:ext cx="300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define a damping ratio: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99792" y="4260318"/>
                <a:ext cx="4032448" cy="577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260318"/>
                <a:ext cx="4032448" cy="577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-Right Arrow 15"/>
          <p:cNvSpPr/>
          <p:nvPr/>
        </p:nvSpPr>
        <p:spPr bwMode="auto">
          <a:xfrm>
            <a:off x="5796136" y="1700808"/>
            <a:ext cx="648072" cy="315151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7" name="Left-Right Arrow 16"/>
          <p:cNvSpPr/>
          <p:nvPr/>
        </p:nvSpPr>
        <p:spPr bwMode="auto">
          <a:xfrm>
            <a:off x="5775354" y="2357940"/>
            <a:ext cx="648072" cy="315151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8" name="Left-Right Arrow 17"/>
          <p:cNvSpPr/>
          <p:nvPr/>
        </p:nvSpPr>
        <p:spPr bwMode="auto">
          <a:xfrm>
            <a:off x="5754572" y="2969279"/>
            <a:ext cx="648072" cy="315151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16018" y="1704911"/>
                <a:ext cx="40324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018" y="1704911"/>
                <a:ext cx="4032448" cy="276999"/>
              </a:xfrm>
              <a:prstGeom prst="rect">
                <a:avLst/>
              </a:prstGeom>
              <a:blipFill>
                <a:blip r:embed="rId6"/>
                <a:stretch>
                  <a:fillRect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16018" y="2356955"/>
                <a:ext cx="40324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018" y="2356955"/>
                <a:ext cx="4032448" cy="276999"/>
              </a:xfrm>
              <a:prstGeom prst="rect">
                <a:avLst/>
              </a:prstGeom>
              <a:blipFill>
                <a:blip r:embed="rId7"/>
                <a:stretch>
                  <a:fillRect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07515" y="2983351"/>
                <a:ext cx="40324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515" y="2983351"/>
                <a:ext cx="4032448" cy="276999"/>
              </a:xfrm>
              <a:prstGeom prst="rect">
                <a:avLst/>
              </a:prstGeom>
              <a:blipFill>
                <a:blip r:embed="rId8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 flipH="1">
            <a:off x="558582" y="4643844"/>
            <a:ext cx="326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(The symbol name is zeta)</a:t>
            </a:r>
          </a:p>
        </p:txBody>
      </p:sp>
    </p:spTree>
    <p:extLst>
      <p:ext uri="{BB962C8B-B14F-4D97-AF65-F5344CB8AC3E}">
        <p14:creationId xmlns:p14="http://schemas.microsoft.com/office/powerpoint/2010/main" val="322827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47729"/>
            <a:ext cx="8229600" cy="1143000"/>
          </a:xfrm>
        </p:spPr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5382" y="6651625"/>
            <a:ext cx="2133600" cy="412750"/>
          </a:xfrm>
        </p:spPr>
        <p:txBody>
          <a:bodyPr/>
          <a:lstStyle/>
          <a:p>
            <a:fld id="{41A7B2A6-4997-4D6A-A223-B65D77C6B4A9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459" y="599636"/>
            <a:ext cx="5588277" cy="40002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4438" y="6017865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Underdamping: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34081" y="5985992"/>
                <a:ext cx="2568204" cy="363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081" y="5985992"/>
                <a:ext cx="2568204" cy="363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93888" y="543593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 damping: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26236" y="5459780"/>
                <a:ext cx="2221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236" y="5459780"/>
                <a:ext cx="2221955" cy="276999"/>
              </a:xfrm>
              <a:prstGeom prst="rect">
                <a:avLst/>
              </a:prstGeom>
              <a:blipFill>
                <a:blip r:embed="rId4"/>
                <a:stretch>
                  <a:fillRect l="-1099" t="-2222" r="-54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03715" y="4929603"/>
                <a:ext cx="2307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715" y="4929603"/>
                <a:ext cx="2307811" cy="276999"/>
              </a:xfrm>
              <a:prstGeom prst="rect">
                <a:avLst/>
              </a:prstGeom>
              <a:blipFill>
                <a:blip r:embed="rId5"/>
                <a:stretch>
                  <a:fillRect l="-1058" t="-2222" r="-52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06573" y="4869160"/>
            <a:ext cx="147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Overdamping: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29914" y="4881339"/>
                <a:ext cx="943142" cy="389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ra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914" y="4881339"/>
                <a:ext cx="943142" cy="389081"/>
              </a:xfrm>
              <a:prstGeom prst="rect">
                <a:avLst/>
              </a:prstGeom>
              <a:blipFill>
                <a:blip r:embed="rId6"/>
                <a:stretch>
                  <a:fillRect l="-1290" r="-322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10802" y="4900116"/>
                <a:ext cx="946734" cy="389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ra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802" y="4900116"/>
                <a:ext cx="946734" cy="389081"/>
              </a:xfrm>
              <a:prstGeom prst="rect">
                <a:avLst/>
              </a:prstGeom>
              <a:blipFill>
                <a:blip r:embed="rId7"/>
                <a:stretch>
                  <a:fillRect l="-1935" r="-38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95282" y="4877169"/>
                <a:ext cx="2818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are real numbers)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282" y="4877169"/>
                <a:ext cx="2818059" cy="307777"/>
              </a:xfrm>
              <a:prstGeom prst="rect">
                <a:avLst/>
              </a:prstGeom>
              <a:blipFill>
                <a:blip r:embed="rId8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38853" y="5345954"/>
                <a:ext cx="725263" cy="3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853" y="5345954"/>
                <a:ext cx="725263" cy="350609"/>
              </a:xfrm>
              <a:prstGeom prst="rect">
                <a:avLst/>
              </a:prstGeom>
              <a:blipFill>
                <a:blip r:embed="rId9"/>
                <a:stretch>
                  <a:fillRect l="-2521" t="-3509" r="-420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 bwMode="auto">
          <a:xfrm>
            <a:off x="175615" y="5331631"/>
            <a:ext cx="89264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208791" y="5860962"/>
            <a:ext cx="9074314" cy="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220346" y="5449195"/>
                <a:ext cx="2444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is real number)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46" y="5449195"/>
                <a:ext cx="2444101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0E491B-02BE-477F-946C-6C8EB2DD9F2A}"/>
                  </a:ext>
                </a:extLst>
              </p:cNvPr>
              <p:cNvSpPr txBox="1"/>
              <p:nvPr/>
            </p:nvSpPr>
            <p:spPr>
              <a:xfrm>
                <a:off x="776255" y="6466959"/>
                <a:ext cx="850684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are constants (they depends on the initial conditions of displacement and velocity ) 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0E491B-02BE-477F-946C-6C8EB2DD9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55" y="6466959"/>
                <a:ext cx="8506849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022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5496" y="1039847"/>
                <a:ext cx="8939336" cy="4525963"/>
              </a:xfrm>
            </p:spPr>
            <p:txBody>
              <a:bodyPr/>
              <a:lstStyle/>
              <a:p>
                <a:r>
                  <a:rPr lang="en-US" sz="2400" dirty="0"/>
                  <a:t>Another convenient form of equation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is: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496" y="1039847"/>
                <a:ext cx="8939336" cy="4525963"/>
              </a:xfrm>
              <a:blipFill>
                <a:blip r:embed="rId2"/>
                <a:stretch>
                  <a:fillRect l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01635" y="3276916"/>
                <a:ext cx="4690002" cy="1203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35" y="3276916"/>
                <a:ext cx="4690002" cy="1203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 bwMode="auto">
          <a:xfrm flipV="1">
            <a:off x="2184387" y="4557376"/>
            <a:ext cx="928464" cy="9773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49476" y="5534755"/>
                <a:ext cx="1060034" cy="735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476" y="5534755"/>
                <a:ext cx="1060034" cy="7351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15816" y="5602014"/>
                <a:ext cx="57709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the damping time constant (unit must be the same that unit of time, classically: s). It is a time characteristic of the  system studied. The stronger is the damping, the lower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a:fld id="{825F15A7-03F4-43D7-82C5-3E23DA2F108C}" type="mathplaceholder"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.</a:t>
                    </a:fld>
                  </m:oMath>
                </a14:m>
                <a:r>
                  <a:rPr lang="en-US" dirty="0"/>
                  <a:t>  </a:t>
                </a:r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602014"/>
                <a:ext cx="5770984" cy="923330"/>
              </a:xfrm>
              <a:prstGeom prst="rect">
                <a:avLst/>
              </a:prstGeom>
              <a:blipFill>
                <a:blip r:embed="rId5"/>
                <a:stretch>
                  <a:fillRect l="-845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54645" y="4914459"/>
                <a:ext cx="1161536" cy="727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645" y="4914459"/>
                <a:ext cx="1161536" cy="727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 bwMode="auto">
          <a:xfrm>
            <a:off x="6515847" y="5200451"/>
            <a:ext cx="504056" cy="37954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117664" y="4900593"/>
                <a:ext cx="1079783" cy="803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664" y="4900593"/>
                <a:ext cx="1079783" cy="8036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7A9935CF-BDB0-40ED-B05C-8A7C89B31D8A}"/>
              </a:ext>
            </a:extLst>
          </p:cNvPr>
          <p:cNvSpPr/>
          <p:nvPr/>
        </p:nvSpPr>
        <p:spPr>
          <a:xfrm rot="16200000">
            <a:off x="7076636" y="273488"/>
            <a:ext cx="167394" cy="309634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6F2B0-F246-4896-8A48-2BE7E9C7FA43}"/>
              </a:ext>
            </a:extLst>
          </p:cNvPr>
          <p:cNvSpPr txBox="1"/>
          <p:nvPr/>
        </p:nvSpPr>
        <p:spPr>
          <a:xfrm>
            <a:off x="3112851" y="1930205"/>
            <a:ext cx="609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form is about damped oscillations of a spring-mass system. 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FFD31F9-4799-4BAD-A6D3-6F3C74E49303}"/>
              </a:ext>
            </a:extLst>
          </p:cNvPr>
          <p:cNvSpPr/>
          <p:nvPr/>
        </p:nvSpPr>
        <p:spPr>
          <a:xfrm rot="5400000">
            <a:off x="3802158" y="1014228"/>
            <a:ext cx="194593" cy="40813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83F35C-5B7E-497E-BAF4-7F871426181E}"/>
              </a:ext>
            </a:extLst>
          </p:cNvPr>
          <p:cNvSpPr txBox="1"/>
          <p:nvPr/>
        </p:nvSpPr>
        <p:spPr>
          <a:xfrm flipH="1">
            <a:off x="611560" y="2559237"/>
            <a:ext cx="744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this form can describe of damped oscillations of other kinds of systems  </a:t>
            </a:r>
          </a:p>
        </p:txBody>
      </p:sp>
    </p:spTree>
    <p:extLst>
      <p:ext uri="{BB962C8B-B14F-4D97-AF65-F5344CB8AC3E}">
        <p14:creationId xmlns:p14="http://schemas.microsoft.com/office/powerpoint/2010/main" val="277440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/>
      <p:bldP spid="2" grpId="0" animBg="1"/>
      <p:bldP spid="3" grpId="0"/>
      <p:bldP spid="13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5496" y="1039847"/>
                <a:ext cx="8939336" cy="4525963"/>
              </a:xfrm>
            </p:spPr>
            <p:txBody>
              <a:bodyPr/>
              <a:lstStyle/>
              <a:p>
                <a:r>
                  <a:rPr lang="en-US" sz="2400" dirty="0"/>
                  <a:t>Another convenient form of equation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is: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496" y="1039847"/>
                <a:ext cx="8939336" cy="4525963"/>
              </a:xfrm>
              <a:blipFill>
                <a:blip r:embed="rId2"/>
                <a:stretch>
                  <a:fillRect l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79493" y="2060848"/>
                <a:ext cx="4690002" cy="1203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93" y="2060848"/>
                <a:ext cx="4690002" cy="1203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 bwMode="auto">
          <a:xfrm flipV="1">
            <a:off x="3851920" y="3059199"/>
            <a:ext cx="928464" cy="9773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22633" y="4387720"/>
                <a:ext cx="1590243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633" y="4387720"/>
                <a:ext cx="1590243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35896" y="4490255"/>
                <a:ext cx="43204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is the natural angular frequency of the system, i.e. the angular frequency of oscillation if the oscillations are not damped (which means if there is no friction 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490255"/>
                <a:ext cx="4320480" cy="1200329"/>
              </a:xfrm>
              <a:prstGeom prst="rect">
                <a:avLst/>
              </a:prstGeom>
              <a:blipFill>
                <a:blip r:embed="rId5"/>
                <a:stretch>
                  <a:fillRect l="-1128" t="-3061" r="-564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768860" y="5805493"/>
                <a:ext cx="6917940" cy="933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expression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depends to the system studied  (here it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where k is the spring constant because we study a spring-mass system)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60" y="5805493"/>
                <a:ext cx="6917940" cy="933012"/>
              </a:xfrm>
              <a:prstGeom prst="rect">
                <a:avLst/>
              </a:prstGeom>
              <a:blipFill>
                <a:blip r:embed="rId6"/>
                <a:stretch>
                  <a:fillRect l="-7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6B24E94-E1D0-453A-BC16-9AFA1FC86891}"/>
              </a:ext>
            </a:extLst>
          </p:cNvPr>
          <p:cNvSpPr txBox="1"/>
          <p:nvPr/>
        </p:nvSpPr>
        <p:spPr>
          <a:xfrm flipH="1">
            <a:off x="246168" y="3960934"/>
            <a:ext cx="326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spring-mass system:</a:t>
            </a:r>
          </a:p>
        </p:txBody>
      </p:sp>
    </p:spTree>
    <p:extLst>
      <p:ext uri="{BB962C8B-B14F-4D97-AF65-F5344CB8AC3E}">
        <p14:creationId xmlns:p14="http://schemas.microsoft.com/office/powerpoint/2010/main" val="259342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E39-BFE0-49EE-9B2B-5347FB8D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37" y="-171400"/>
            <a:ext cx="8229600" cy="1143000"/>
          </a:xfrm>
        </p:spPr>
        <p:txBody>
          <a:bodyPr/>
          <a:lstStyle/>
          <a:p>
            <a:r>
              <a:rPr lang="en-US" dirty="0"/>
              <a:t>Complex numbers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07425-8C69-4EA4-8247-06550B132A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53CD31-7C00-4F3A-99B4-81D70F1186EF}"/>
              </a:ext>
            </a:extLst>
          </p:cNvPr>
          <p:cNvSpPr txBox="1"/>
          <p:nvPr/>
        </p:nvSpPr>
        <p:spPr>
          <a:xfrm>
            <a:off x="1141905" y="692696"/>
            <a:ext cx="386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2nd form (named  polar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CAC7-BD74-4019-BC69-8981A1B2C649}"/>
                  </a:ext>
                </a:extLst>
              </p:cNvPr>
              <p:cNvSpPr txBox="1"/>
              <p:nvPr/>
            </p:nvSpPr>
            <p:spPr>
              <a:xfrm>
                <a:off x="3275856" y="1168124"/>
                <a:ext cx="4050532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CAC7-BD74-4019-BC69-8981A1B2C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168124"/>
                <a:ext cx="4050532" cy="635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FF590F-A2AD-4FF0-AAB2-152D6281D262}"/>
                  </a:ext>
                </a:extLst>
              </p:cNvPr>
              <p:cNvSpPr txBox="1"/>
              <p:nvPr/>
            </p:nvSpPr>
            <p:spPr>
              <a:xfrm>
                <a:off x="3275856" y="2101498"/>
                <a:ext cx="5616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the modulus of the complex number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FF590F-A2AD-4FF0-AAB2-152D6281D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101498"/>
                <a:ext cx="5616624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83F7BA-1E35-463B-B965-C355D94A2842}"/>
                  </a:ext>
                </a:extLst>
              </p:cNvPr>
              <p:cNvSpPr txBox="1"/>
              <p:nvPr/>
            </p:nvSpPr>
            <p:spPr>
              <a:xfrm>
                <a:off x="971600" y="1930180"/>
                <a:ext cx="11698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83F7BA-1E35-463B-B965-C355D94A2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930180"/>
                <a:ext cx="116987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44777E-504D-4F95-A549-E67826D6B937}"/>
                  </a:ext>
                </a:extLst>
              </p:cNvPr>
              <p:cNvSpPr txBox="1"/>
              <p:nvPr/>
            </p:nvSpPr>
            <p:spPr>
              <a:xfrm>
                <a:off x="920376" y="2470830"/>
                <a:ext cx="1787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44777E-504D-4F95-A549-E67826D6B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76" y="2470830"/>
                <a:ext cx="178754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9DAB1F-6B4A-48C0-BAB5-684E5B3A8A37}"/>
                  </a:ext>
                </a:extLst>
              </p:cNvPr>
              <p:cNvSpPr txBox="1"/>
              <p:nvPr/>
            </p:nvSpPr>
            <p:spPr>
              <a:xfrm>
                <a:off x="3239856" y="2586993"/>
                <a:ext cx="5616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the argument of the complex number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9DAB1F-6B4A-48C0-BAB5-684E5B3A8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856" y="2586993"/>
                <a:ext cx="5616624" cy="369332"/>
              </a:xfrm>
              <a:prstGeom prst="rect">
                <a:avLst/>
              </a:prstGeom>
              <a:blipFill>
                <a:blip r:embed="rId7"/>
                <a:stretch>
                  <a:fillRect l="-86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09A7A5-0A4C-4889-81F6-9017D1158C37}"/>
              </a:ext>
            </a:extLst>
          </p:cNvPr>
          <p:cNvCxnSpPr/>
          <p:nvPr/>
        </p:nvCxnSpPr>
        <p:spPr>
          <a:xfrm flipV="1">
            <a:off x="3419872" y="3645024"/>
            <a:ext cx="0" cy="2798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42A681-FE56-451B-8C28-164863C13D89}"/>
              </a:ext>
            </a:extLst>
          </p:cNvPr>
          <p:cNvCxnSpPr/>
          <p:nvPr/>
        </p:nvCxnSpPr>
        <p:spPr>
          <a:xfrm>
            <a:off x="3419872" y="6443663"/>
            <a:ext cx="3096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D1E9CB-094C-4D67-ABF0-4AFD4326E286}"/>
                  </a:ext>
                </a:extLst>
              </p:cNvPr>
              <p:cNvSpPr txBox="1"/>
              <p:nvPr/>
            </p:nvSpPr>
            <p:spPr>
              <a:xfrm>
                <a:off x="6559335" y="6373039"/>
                <a:ext cx="3465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D1E9CB-094C-4D67-ABF0-4AFD4326E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335" y="6373039"/>
                <a:ext cx="346505" cy="276999"/>
              </a:xfrm>
              <a:prstGeom prst="rect">
                <a:avLst/>
              </a:prstGeom>
              <a:blipFill>
                <a:blip r:embed="rId8"/>
                <a:stretch>
                  <a:fillRect l="-14035" r="-87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FA1998-1C7C-4CA1-B0FA-C6CC639733C1}"/>
                  </a:ext>
                </a:extLst>
              </p:cNvPr>
              <p:cNvSpPr txBox="1"/>
              <p:nvPr/>
            </p:nvSpPr>
            <p:spPr>
              <a:xfrm>
                <a:off x="3275856" y="3373476"/>
                <a:ext cx="343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FA1998-1C7C-4CA1-B0FA-C6CC63973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73476"/>
                <a:ext cx="343812" cy="276999"/>
              </a:xfrm>
              <a:prstGeom prst="rect">
                <a:avLst/>
              </a:prstGeom>
              <a:blipFill>
                <a:blip r:embed="rId9"/>
                <a:stretch>
                  <a:fillRect l="-14035" r="-1403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38E0E-E158-45A4-B008-42DDC99D26D3}"/>
              </a:ext>
            </a:extLst>
          </p:cNvPr>
          <p:cNvCxnSpPr/>
          <p:nvPr/>
        </p:nvCxnSpPr>
        <p:spPr>
          <a:xfrm flipV="1">
            <a:off x="5652120" y="4653136"/>
            <a:ext cx="0" cy="17905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0FD249-978F-46AE-9857-6E5EFD252B51}"/>
              </a:ext>
            </a:extLst>
          </p:cNvPr>
          <p:cNvCxnSpPr/>
          <p:nvPr/>
        </p:nvCxnSpPr>
        <p:spPr>
          <a:xfrm>
            <a:off x="3419872" y="4581128"/>
            <a:ext cx="22322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61E405-5CAB-4521-AA61-C108653CC3EC}"/>
                  </a:ext>
                </a:extLst>
              </p:cNvPr>
              <p:cNvSpPr txBox="1"/>
              <p:nvPr/>
            </p:nvSpPr>
            <p:spPr>
              <a:xfrm>
                <a:off x="5694250" y="4448145"/>
                <a:ext cx="1848006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61E405-5CAB-4521-AA61-C108653C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250" y="4448145"/>
                <a:ext cx="1848006" cy="285912"/>
              </a:xfrm>
              <a:prstGeom prst="rect">
                <a:avLst/>
              </a:prstGeom>
              <a:blipFill>
                <a:blip r:embed="rId10"/>
                <a:stretch>
                  <a:fillRect l="-1320" t="-6383" r="-2310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FA46A8-8448-4881-8FD5-36FF9E3837A6}"/>
              </a:ext>
            </a:extLst>
          </p:cNvPr>
          <p:cNvCxnSpPr>
            <a:endCxn id="13" idx="1"/>
          </p:cNvCxnSpPr>
          <p:nvPr/>
        </p:nvCxnSpPr>
        <p:spPr>
          <a:xfrm flipV="1">
            <a:off x="3419872" y="4591101"/>
            <a:ext cx="2274378" cy="1852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26A7CB-84B0-4B2C-8847-DD92C6139928}"/>
                  </a:ext>
                </a:extLst>
              </p:cNvPr>
              <p:cNvSpPr txBox="1"/>
              <p:nvPr/>
            </p:nvSpPr>
            <p:spPr>
              <a:xfrm>
                <a:off x="4557061" y="5412877"/>
                <a:ext cx="190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26A7CB-84B0-4B2C-8847-DD92C6139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061" y="5412877"/>
                <a:ext cx="190373" cy="276999"/>
              </a:xfrm>
              <a:prstGeom prst="rect">
                <a:avLst/>
              </a:prstGeom>
              <a:blipFill>
                <a:blip r:embed="rId11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60012C-41B9-45E7-B3F0-99C39822AEAE}"/>
              </a:ext>
            </a:extLst>
          </p:cNvPr>
          <p:cNvSpPr/>
          <p:nvPr/>
        </p:nvSpPr>
        <p:spPr>
          <a:xfrm>
            <a:off x="4067944" y="5906278"/>
            <a:ext cx="84483" cy="559836"/>
          </a:xfrm>
          <a:custGeom>
            <a:avLst/>
            <a:gdLst>
              <a:gd name="connsiteX0" fmla="*/ 0 w 84483"/>
              <a:gd name="connsiteY0" fmla="*/ 559836 h 559836"/>
              <a:gd name="connsiteX1" fmla="*/ 83975 w 84483"/>
              <a:gd name="connsiteY1" fmla="*/ 251926 h 559836"/>
              <a:gd name="connsiteX2" fmla="*/ 37322 w 84483"/>
              <a:gd name="connsiteY2" fmla="*/ 0 h 559836"/>
              <a:gd name="connsiteX3" fmla="*/ 37322 w 84483"/>
              <a:gd name="connsiteY3" fmla="*/ 0 h 55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83" h="559836">
                <a:moveTo>
                  <a:pt x="0" y="559836"/>
                </a:moveTo>
                <a:cubicBezTo>
                  <a:pt x="38877" y="452534"/>
                  <a:pt x="77755" y="345232"/>
                  <a:pt x="83975" y="251926"/>
                </a:cubicBezTo>
                <a:cubicBezTo>
                  <a:pt x="90195" y="158620"/>
                  <a:pt x="37322" y="0"/>
                  <a:pt x="37322" y="0"/>
                </a:cubicBezTo>
                <a:lnTo>
                  <a:pt x="3732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FB77E8-4028-4018-8CD7-7134BBDA7154}"/>
                  </a:ext>
                </a:extLst>
              </p:cNvPr>
              <p:cNvSpPr txBox="1"/>
              <p:nvPr/>
            </p:nvSpPr>
            <p:spPr>
              <a:xfrm>
                <a:off x="4197057" y="6012883"/>
                <a:ext cx="219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FB77E8-4028-4018-8CD7-7134BBDA7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57" y="6012883"/>
                <a:ext cx="219739" cy="276999"/>
              </a:xfrm>
              <a:prstGeom prst="rect">
                <a:avLst/>
              </a:prstGeom>
              <a:blipFill>
                <a:blip r:embed="rId12"/>
                <a:stretch>
                  <a:fillRect l="-24324" r="-216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517DFE-25EE-4DD0-A10A-8E791F4C4894}"/>
                  </a:ext>
                </a:extLst>
              </p:cNvPr>
              <p:cNvSpPr txBox="1"/>
              <p:nvPr/>
            </p:nvSpPr>
            <p:spPr>
              <a:xfrm>
                <a:off x="5544287" y="6466114"/>
                <a:ext cx="191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517DFE-25EE-4DD0-A10A-8E791F4C4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87" y="6466114"/>
                <a:ext cx="191591" cy="276999"/>
              </a:xfrm>
              <a:prstGeom prst="rect">
                <a:avLst/>
              </a:prstGeom>
              <a:blipFill>
                <a:blip r:embed="rId13"/>
                <a:stretch>
                  <a:fillRect l="-15625" r="-12500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3A701C-6B8E-4C08-8E9E-A8104DE1C703}"/>
                  </a:ext>
                </a:extLst>
              </p:cNvPr>
              <p:cNvSpPr txBox="1"/>
              <p:nvPr/>
            </p:nvSpPr>
            <p:spPr>
              <a:xfrm>
                <a:off x="3197564" y="4422994"/>
                <a:ext cx="1878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3A701C-6B8E-4C08-8E9E-A8104DE1C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564" y="4422994"/>
                <a:ext cx="187808" cy="276999"/>
              </a:xfrm>
              <a:prstGeom prst="rect">
                <a:avLst/>
              </a:prstGeom>
              <a:blipFill>
                <a:blip r:embed="rId14"/>
                <a:stretch>
                  <a:fillRect l="-30000" r="-30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766694-45CE-4D09-9206-69B9FCC00710}"/>
              </a:ext>
            </a:extLst>
          </p:cNvPr>
          <p:cNvCxnSpPr/>
          <p:nvPr/>
        </p:nvCxnSpPr>
        <p:spPr>
          <a:xfrm flipV="1">
            <a:off x="2429503" y="3645024"/>
            <a:ext cx="774345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FC90EC-1B4E-47DA-8222-8DD969B9AE34}"/>
              </a:ext>
            </a:extLst>
          </p:cNvPr>
          <p:cNvSpPr txBox="1"/>
          <p:nvPr/>
        </p:nvSpPr>
        <p:spPr>
          <a:xfrm>
            <a:off x="995403" y="3747032"/>
            <a:ext cx="18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axis of the imaginary part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375FAA-433A-4390-B374-417BBFD6B678}"/>
              </a:ext>
            </a:extLst>
          </p:cNvPr>
          <p:cNvSpPr txBox="1"/>
          <p:nvPr/>
        </p:nvSpPr>
        <p:spPr>
          <a:xfrm>
            <a:off x="875402" y="6096782"/>
            <a:ext cx="18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axis of the real part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C1FA8A-759E-4F89-B212-9E1676EA6C6C}"/>
              </a:ext>
            </a:extLst>
          </p:cNvPr>
          <p:cNvCxnSpPr>
            <a:cxnSpLocks/>
          </p:cNvCxnSpPr>
          <p:nvPr/>
        </p:nvCxnSpPr>
        <p:spPr>
          <a:xfrm flipV="1">
            <a:off x="1915403" y="6604613"/>
            <a:ext cx="2683584" cy="15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79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en-GB" sz="2800" dirty="0"/>
              <a:t>Relation between damped oscillations and simple harmonic motion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568" y="1628800"/>
                <a:ext cx="6867073" cy="545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28800"/>
                <a:ext cx="6867073" cy="5454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67544" y="119675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Damped oscillations: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13319" y="2455771"/>
                <a:ext cx="3690177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319" y="2455771"/>
                <a:ext cx="3690177" cy="956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 flipH="1">
            <a:off x="731520" y="2564904"/>
            <a:ext cx="369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Solution of: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160" y="3591705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Simple harmonic motion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3567" y="4117969"/>
                <a:ext cx="3050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7" y="4117969"/>
                <a:ext cx="3050259" cy="369332"/>
              </a:xfrm>
              <a:prstGeom prst="rect">
                <a:avLst/>
              </a:prstGeom>
              <a:blipFill>
                <a:blip r:embed="rId4"/>
                <a:stretch>
                  <a:fillRect l="-599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826682" y="46663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Solution of: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85591" y="4487301"/>
                <a:ext cx="2245807" cy="833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591" y="4487301"/>
                <a:ext cx="2245807" cy="833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27584" y="544522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13018" y="5445224"/>
                <a:ext cx="4259564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(frictionless motion)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018" y="5445224"/>
                <a:ext cx="4259564" cy="462947"/>
              </a:xfrm>
              <a:prstGeom prst="rect">
                <a:avLst/>
              </a:prstGeom>
              <a:blipFill>
                <a:blip r:embed="rId6"/>
                <a:stretch>
                  <a:fillRect r="-287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4054459" y="6047183"/>
            <a:ext cx="571626" cy="462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772477" y="6074331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overdamped motion become an SHM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3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en-GB" sz="2800" dirty="0"/>
              <a:t>Relation between damped oscillations and simple harmonic motion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67544" y="119675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Damped oscillations: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17859" y="1918697"/>
                <a:ext cx="4216539" cy="1459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ad>
                        <m:radPr>
                          <m:degHide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59" y="1918697"/>
                <a:ext cx="4216539" cy="1459887"/>
              </a:xfrm>
              <a:prstGeom prst="rect">
                <a:avLst/>
              </a:prstGeom>
              <a:blipFill>
                <a:blip r:embed="rId2"/>
                <a:stretch>
                  <a:fillRect b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 flipH="1">
            <a:off x="611560" y="1568721"/>
            <a:ext cx="686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Angular frequency of the damped oscillations: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flipH="1">
                <a:off x="801295" y="3789040"/>
                <a:ext cx="2330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But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GB" dirty="0"/>
                  <a:t>,  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1295" y="3789040"/>
                <a:ext cx="2330545" cy="369332"/>
              </a:xfrm>
              <a:prstGeom prst="rect">
                <a:avLst/>
              </a:prstGeom>
              <a:blipFill>
                <a:blip r:embed="rId3"/>
                <a:stretch>
                  <a:fillRect l="-208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55776" y="3973706"/>
                <a:ext cx="1772345" cy="1455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973706"/>
                <a:ext cx="1772345" cy="14550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896665" y="4365104"/>
            <a:ext cx="2581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corresponds to the angular frequency of the SHM.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733" y="-127509"/>
            <a:ext cx="8229600" cy="1143000"/>
          </a:xfrm>
        </p:spPr>
        <p:txBody>
          <a:bodyPr/>
          <a:lstStyle/>
          <a:p>
            <a:r>
              <a:rPr lang="en-GB" sz="3600" dirty="0"/>
              <a:t>Mechanical energy in damped oscillations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57200" y="860278"/>
            <a:ext cx="7633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total mechanical energy is constant if only conservative forces does work on the body in motion</a:t>
            </a:r>
            <a:endParaRPr lang="en-US" sz="2400" dirty="0"/>
          </a:p>
        </p:txBody>
      </p:sp>
      <p:sp>
        <p:nvSpPr>
          <p:cNvPr id="6" name="Down Arrow 5"/>
          <p:cNvSpPr/>
          <p:nvPr/>
        </p:nvSpPr>
        <p:spPr>
          <a:xfrm>
            <a:off x="3846821" y="1702522"/>
            <a:ext cx="43204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6753" y="2399346"/>
            <a:ext cx="8064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friction force is a non-conservative force. </a:t>
            </a:r>
          </a:p>
          <a:p>
            <a:r>
              <a:rPr lang="en-GB" sz="2400" dirty="0"/>
              <a:t>The total mechanic energy decrease during damped oscillations.</a:t>
            </a:r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1102" y="3304204"/>
                <a:ext cx="795933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Exercise (5 minutes): </a:t>
                </a:r>
                <a:r>
                  <a:rPr lang="en-GB" dirty="0"/>
                  <a:t>Describe the change rate of mechanical energy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GB" dirty="0"/>
                  <a:t> in respect with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-velocity during the damped oscillations (spring-mass system in horizontal motion). What can you say about the power of the friction force ?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02" y="3304204"/>
                <a:ext cx="7959330" cy="923330"/>
              </a:xfrm>
              <a:prstGeom prst="rect">
                <a:avLst/>
              </a:prstGeom>
              <a:blipFill>
                <a:blip r:embed="rId2"/>
                <a:stretch>
                  <a:fillRect l="-613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 bwMode="auto">
          <a:xfrm>
            <a:off x="3870993" y="4986277"/>
            <a:ext cx="504056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142801" y="5562341"/>
            <a:ext cx="3816424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123021" y="5274309"/>
            <a:ext cx="11881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94641" y="4954847"/>
                <a:ext cx="2448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641" y="4954847"/>
                <a:ext cx="244892" cy="276999"/>
              </a:xfrm>
              <a:prstGeom prst="rect">
                <a:avLst/>
              </a:prstGeom>
              <a:blipFill>
                <a:blip r:embed="rId3"/>
                <a:stretch>
                  <a:fillRect l="-12500" t="-46667" r="-90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 bwMode="auto">
          <a:xfrm flipH="1" flipV="1">
            <a:off x="3051076" y="5558149"/>
            <a:ext cx="1052500" cy="8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2142801" y="4954847"/>
            <a:ext cx="134233" cy="6116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295112" y="5036958"/>
            <a:ext cx="1551709" cy="429502"/>
          </a:xfrm>
          <a:custGeom>
            <a:avLst/>
            <a:gdLst>
              <a:gd name="connsiteX0" fmla="*/ 0 w 1551709"/>
              <a:gd name="connsiteY0" fmla="*/ 221683 h 429502"/>
              <a:gd name="connsiteX1" fmla="*/ 318654 w 1551709"/>
              <a:gd name="connsiteY1" fmla="*/ 221683 h 429502"/>
              <a:gd name="connsiteX2" fmla="*/ 484909 w 1551709"/>
              <a:gd name="connsiteY2" fmla="*/ 374083 h 429502"/>
              <a:gd name="connsiteX3" fmla="*/ 623454 w 1551709"/>
              <a:gd name="connsiteY3" fmla="*/ 11 h 429502"/>
              <a:gd name="connsiteX4" fmla="*/ 845127 w 1551709"/>
              <a:gd name="connsiteY4" fmla="*/ 387938 h 429502"/>
              <a:gd name="connsiteX5" fmla="*/ 983673 w 1551709"/>
              <a:gd name="connsiteY5" fmla="*/ 13865 h 429502"/>
              <a:gd name="connsiteX6" fmla="*/ 1205345 w 1551709"/>
              <a:gd name="connsiteY6" fmla="*/ 429502 h 429502"/>
              <a:gd name="connsiteX7" fmla="*/ 1302327 w 1551709"/>
              <a:gd name="connsiteY7" fmla="*/ 13865 h 429502"/>
              <a:gd name="connsiteX8" fmla="*/ 1551709 w 1551709"/>
              <a:gd name="connsiteY8" fmla="*/ 415647 h 42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1709" h="429502">
                <a:moveTo>
                  <a:pt x="0" y="221683"/>
                </a:moveTo>
                <a:cubicBezTo>
                  <a:pt x="118918" y="208983"/>
                  <a:pt x="237836" y="196283"/>
                  <a:pt x="318654" y="221683"/>
                </a:cubicBezTo>
                <a:cubicBezTo>
                  <a:pt x="399472" y="247083"/>
                  <a:pt x="434109" y="411028"/>
                  <a:pt x="484909" y="374083"/>
                </a:cubicBezTo>
                <a:cubicBezTo>
                  <a:pt x="535709" y="337138"/>
                  <a:pt x="563418" y="-2298"/>
                  <a:pt x="623454" y="11"/>
                </a:cubicBezTo>
                <a:cubicBezTo>
                  <a:pt x="683490" y="2320"/>
                  <a:pt x="785091" y="385629"/>
                  <a:pt x="845127" y="387938"/>
                </a:cubicBezTo>
                <a:cubicBezTo>
                  <a:pt x="905163" y="390247"/>
                  <a:pt x="923637" y="6938"/>
                  <a:pt x="983673" y="13865"/>
                </a:cubicBezTo>
                <a:cubicBezTo>
                  <a:pt x="1043709" y="20792"/>
                  <a:pt x="1152236" y="429502"/>
                  <a:pt x="1205345" y="429502"/>
                </a:cubicBezTo>
                <a:cubicBezTo>
                  <a:pt x="1258454" y="429502"/>
                  <a:pt x="1244600" y="16174"/>
                  <a:pt x="1302327" y="13865"/>
                </a:cubicBezTo>
                <a:cubicBezTo>
                  <a:pt x="1360054" y="11556"/>
                  <a:pt x="1455881" y="213601"/>
                  <a:pt x="1551709" y="41564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142801" y="5994389"/>
            <a:ext cx="43827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3322428" y="4692727"/>
            <a:ext cx="0" cy="144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13640" y="5855888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640" y="5855888"/>
                <a:ext cx="188128" cy="276999"/>
              </a:xfrm>
              <a:prstGeom prst="rect">
                <a:avLst/>
              </a:prstGeom>
              <a:blipFill>
                <a:blip r:embed="rId4"/>
                <a:stretch>
                  <a:fillRect l="-16129" r="-1290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 bwMode="auto">
          <a:xfrm>
            <a:off x="3332597" y="4963226"/>
            <a:ext cx="504056" cy="5823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26376" y="6201100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376" y="6201100"/>
                <a:ext cx="617733" cy="276999"/>
              </a:xfrm>
              <a:prstGeom prst="rect">
                <a:avLst/>
              </a:prstGeom>
              <a:blipFill>
                <a:blip r:embed="rId5"/>
                <a:stretch>
                  <a:fillRect l="-490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476235" y="5655194"/>
                <a:ext cx="848502" cy="3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𝑓𝑟𝑖𝑐𝑡𝑖𝑜𝑛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235" y="5655194"/>
                <a:ext cx="848502" cy="339195"/>
              </a:xfrm>
              <a:prstGeom prst="rect">
                <a:avLst/>
              </a:prstGeom>
              <a:blipFill>
                <a:blip r:embed="rId6"/>
                <a:stretch>
                  <a:fillRect l="-5755" t="-40000" r="-5755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 bwMode="auto">
          <a:xfrm flipH="1" flipV="1">
            <a:off x="2825598" y="5268021"/>
            <a:ext cx="1297423" cy="63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91547" y="4615330"/>
                <a:ext cx="742191" cy="33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𝑠𝑝𝑟𝑖𝑛𝑔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547" y="4615330"/>
                <a:ext cx="742191" cy="339517"/>
              </a:xfrm>
              <a:prstGeom prst="rect">
                <a:avLst/>
              </a:prstGeom>
              <a:blipFill>
                <a:blip r:embed="rId7"/>
                <a:stretch>
                  <a:fillRect l="-6557" t="-37500" r="-57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 bwMode="auto">
          <a:xfrm flipV="1">
            <a:off x="4103576" y="4466067"/>
            <a:ext cx="0" cy="11004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78906" y="4214350"/>
                <a:ext cx="194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06" y="4214350"/>
                <a:ext cx="194733" cy="276999"/>
              </a:xfrm>
              <a:prstGeom prst="rect">
                <a:avLst/>
              </a:prstGeom>
              <a:blipFill>
                <a:blip r:embed="rId8"/>
                <a:stretch>
                  <a:fillRect l="-16129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 bwMode="auto">
          <a:xfrm flipH="1">
            <a:off x="4108474" y="5315828"/>
            <a:ext cx="7373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005226" y="6509478"/>
                <a:ext cx="234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226" y="6509478"/>
                <a:ext cx="234359" cy="276999"/>
              </a:xfrm>
              <a:prstGeom prst="rect">
                <a:avLst/>
              </a:prstGeom>
              <a:blipFill>
                <a:blip r:embed="rId9"/>
                <a:stretch>
                  <a:fillRect l="-13158" r="-13158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18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 animBg="1"/>
      <p:bldP spid="12" grpId="0"/>
      <p:bldP spid="14" grpId="0" animBg="1"/>
      <p:bldP spid="15" grpId="0" animBg="1"/>
      <p:bldP spid="18" grpId="0"/>
      <p:bldP spid="19" grpId="0" animBg="1"/>
      <p:bldP spid="20" grpId="0"/>
      <p:bldP spid="21" grpId="0"/>
      <p:bldP spid="23" grpId="0"/>
      <p:bldP spid="25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7308304" y="5204629"/>
            <a:ext cx="1557884" cy="1032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4733" y="-127509"/>
            <a:ext cx="8229600" cy="1143000"/>
          </a:xfrm>
        </p:spPr>
        <p:txBody>
          <a:bodyPr/>
          <a:lstStyle/>
          <a:p>
            <a:r>
              <a:rPr lang="en-GB" sz="3600" dirty="0"/>
              <a:t>Mechanical energy in damped oscillations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23728" y="1880328"/>
                <a:ext cx="421070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880328"/>
                <a:ext cx="4210704" cy="69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93833" y="1124744"/>
            <a:ext cx="782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for the case of the SHM, where the </a:t>
            </a:r>
            <a:r>
              <a:rPr lang="en-GB" dirty="0" err="1"/>
              <a:t>osccilations</a:t>
            </a:r>
            <a:r>
              <a:rPr lang="en-GB" dirty="0"/>
              <a:t> are not damped, the expression of the total mechanical energy is: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25553" y="2857324"/>
                <a:ext cx="329724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553" y="2857324"/>
                <a:ext cx="3297248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54478" y="3765199"/>
                <a:ext cx="246221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78" y="3765199"/>
                <a:ext cx="2462213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54478" y="4576637"/>
                <a:ext cx="4374916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78" y="4576637"/>
                <a:ext cx="4374916" cy="627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65687" y="552297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11119" y="5429745"/>
                <a:ext cx="2342373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9" y="5429745"/>
                <a:ext cx="2342373" cy="5557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 rot="16200000">
            <a:off x="6608116" y="5480432"/>
            <a:ext cx="540101" cy="625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17859" y="5445224"/>
                <a:ext cx="2111539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859" y="5445224"/>
                <a:ext cx="2111539" cy="5557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own Arrow 17"/>
          <p:cNvSpPr/>
          <p:nvPr/>
        </p:nvSpPr>
        <p:spPr>
          <a:xfrm rot="16200000">
            <a:off x="3656527" y="5598674"/>
            <a:ext cx="540101" cy="625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190760" y="5445224"/>
                <a:ext cx="1748427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760" y="5445224"/>
                <a:ext cx="1748427" cy="676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56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/>
      <p:bldP spid="11" grpId="0"/>
      <p:bldP spid="12" grpId="0"/>
      <p:bldP spid="13" grpId="0"/>
      <p:bldP spid="14" grpId="0"/>
      <p:bldP spid="15" grpId="0" animBg="1"/>
      <p:bldP spid="17" grpId="0"/>
      <p:bldP spid="18" grpId="0" animBg="1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3157141" y="1124744"/>
            <a:ext cx="1557884" cy="1032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4733" y="-127509"/>
            <a:ext cx="8229600" cy="1143000"/>
          </a:xfrm>
        </p:spPr>
        <p:txBody>
          <a:bodyPr/>
          <a:lstStyle/>
          <a:p>
            <a:r>
              <a:rPr lang="en-GB" sz="3600" dirty="0"/>
              <a:t>Mechanical energy in damped oscillations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039597" y="1365339"/>
                <a:ext cx="1748427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97" y="1365339"/>
                <a:ext cx="1748427" cy="676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>
          <a:xfrm>
            <a:off x="467544" y="243646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20456" y="2276872"/>
                <a:ext cx="1113766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56" y="2276872"/>
                <a:ext cx="1113766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83078" y="2434664"/>
            <a:ext cx="648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total mechanical energy decrease with the time, because of the damping.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467544" y="3234067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20456" y="3234067"/>
                <a:ext cx="1092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56" y="3234067"/>
                <a:ext cx="1092222" cy="369332"/>
              </a:xfrm>
              <a:prstGeom prst="rect">
                <a:avLst/>
              </a:prstGeom>
              <a:blipFill>
                <a:blip r:embed="rId4"/>
                <a:stretch>
                  <a:fillRect l="-5028" t="-10000" r="-335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066418" y="3140968"/>
                <a:ext cx="6394014" cy="768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which correspond to the simple harmonic motion (no friction, mechanical energy is constant)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418" y="3140968"/>
                <a:ext cx="6394014" cy="768287"/>
              </a:xfrm>
              <a:prstGeom prst="rect">
                <a:avLst/>
              </a:prstGeom>
              <a:blipFill>
                <a:blip r:embed="rId5"/>
                <a:stretch>
                  <a:fillRect l="-85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149068" y="4193120"/>
                <a:ext cx="3723391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𝑓𝑟𝑖𝑐𝑡𝑖𝑜𝑛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068" y="4193120"/>
                <a:ext cx="3723391" cy="676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Arrow 23"/>
          <p:cNvSpPr/>
          <p:nvPr/>
        </p:nvSpPr>
        <p:spPr>
          <a:xfrm>
            <a:off x="539138" y="4326106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05599" y="5112230"/>
                <a:ext cx="8298849" cy="71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have seen that the power involved with a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 exerted on a body at 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is: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99" y="5112230"/>
                <a:ext cx="8298849" cy="713529"/>
              </a:xfrm>
              <a:prstGeom prst="rect">
                <a:avLst/>
              </a:prstGeom>
              <a:blipFill>
                <a:blip r:embed="rId7"/>
                <a:stretch>
                  <a:fillRect l="-588" t="-1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Arrow 25"/>
          <p:cNvSpPr/>
          <p:nvPr/>
        </p:nvSpPr>
        <p:spPr>
          <a:xfrm>
            <a:off x="971600" y="5825759"/>
            <a:ext cx="504056" cy="411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476129" y="5820511"/>
            <a:ext cx="213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234222" y="5795033"/>
                <a:ext cx="2523062" cy="3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𝑓𝑟𝑖𝑐𝑡𝑖𝑜𝑛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𝑓𝑟𝑖𝑐𝑡𝑖𝑜𝑛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222" y="5795033"/>
                <a:ext cx="2523062" cy="339195"/>
              </a:xfrm>
              <a:prstGeom prst="rect">
                <a:avLst/>
              </a:prstGeom>
              <a:blipFill>
                <a:blip r:embed="rId8"/>
                <a:stretch>
                  <a:fillRect l="-1695" t="-40000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719572" y="6443663"/>
            <a:ext cx="708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change rate of the mechanical energy is the power of the friction force.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0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21" grpId="0" animBg="1"/>
      <p:bldP spid="9" grpId="0"/>
      <p:bldP spid="22" grpId="0"/>
      <p:bldP spid="23" grpId="0"/>
      <p:bldP spid="24" grpId="0" animBg="1"/>
      <p:bldP spid="25" grpId="0"/>
      <p:bldP spid="26" grpId="0" animBg="1"/>
      <p:bldP spid="28" grpId="0"/>
      <p:bldP spid="29" grpId="0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AE68-D12A-4E56-B512-AC05E1EA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88" y="2924944"/>
            <a:ext cx="8229600" cy="1143000"/>
          </a:xfrm>
        </p:spPr>
        <p:txBody>
          <a:bodyPr/>
          <a:lstStyle/>
          <a:p>
            <a:r>
              <a:rPr lang="en-US" dirty="0"/>
              <a:t>End of lecture 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63E18-E967-472B-8E1A-C4C3386D4E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13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37F028C-D22E-4CE4-9BF3-F73635AADD64}"/>
              </a:ext>
            </a:extLst>
          </p:cNvPr>
          <p:cNvSpPr/>
          <p:nvPr/>
        </p:nvSpPr>
        <p:spPr>
          <a:xfrm>
            <a:off x="3851920" y="2099828"/>
            <a:ext cx="1800200" cy="1064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B93C9E-A70B-4EE8-B1FE-2DE0AAA92A69}"/>
              </a:ext>
            </a:extLst>
          </p:cNvPr>
          <p:cNvSpPr/>
          <p:nvPr/>
        </p:nvSpPr>
        <p:spPr>
          <a:xfrm>
            <a:off x="1043608" y="2114137"/>
            <a:ext cx="1934373" cy="882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5FE39-BFE0-49EE-9B2B-5347FB8D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37" y="-171400"/>
            <a:ext cx="8229600" cy="1143000"/>
          </a:xfrm>
        </p:spPr>
        <p:txBody>
          <a:bodyPr/>
          <a:lstStyle/>
          <a:p>
            <a:r>
              <a:rPr lang="en-US" dirty="0"/>
              <a:t>Complex numbers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07425-8C69-4EA4-8247-06550B132A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4</a:t>
            </a:fld>
            <a:endParaRPr lang="en-US" altLang="zh-C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09A7A5-0A4C-4889-81F6-9017D1158C37}"/>
              </a:ext>
            </a:extLst>
          </p:cNvPr>
          <p:cNvCxnSpPr/>
          <p:nvPr/>
        </p:nvCxnSpPr>
        <p:spPr>
          <a:xfrm flipV="1">
            <a:off x="3419872" y="3645024"/>
            <a:ext cx="0" cy="2798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42A681-FE56-451B-8C28-164863C13D89}"/>
              </a:ext>
            </a:extLst>
          </p:cNvPr>
          <p:cNvCxnSpPr/>
          <p:nvPr/>
        </p:nvCxnSpPr>
        <p:spPr>
          <a:xfrm>
            <a:off x="3419872" y="6443663"/>
            <a:ext cx="3096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D1E9CB-094C-4D67-ABF0-4AFD4326E286}"/>
                  </a:ext>
                </a:extLst>
              </p:cNvPr>
              <p:cNvSpPr txBox="1"/>
              <p:nvPr/>
            </p:nvSpPr>
            <p:spPr>
              <a:xfrm>
                <a:off x="6559335" y="6373039"/>
                <a:ext cx="3465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D1E9CB-094C-4D67-ABF0-4AFD4326E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335" y="6373039"/>
                <a:ext cx="346505" cy="276999"/>
              </a:xfrm>
              <a:prstGeom prst="rect">
                <a:avLst/>
              </a:prstGeom>
              <a:blipFill>
                <a:blip r:embed="rId2"/>
                <a:stretch>
                  <a:fillRect l="-14035" r="-87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FA1998-1C7C-4CA1-B0FA-C6CC639733C1}"/>
                  </a:ext>
                </a:extLst>
              </p:cNvPr>
              <p:cNvSpPr txBox="1"/>
              <p:nvPr/>
            </p:nvSpPr>
            <p:spPr>
              <a:xfrm>
                <a:off x="3275856" y="3373476"/>
                <a:ext cx="343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FA1998-1C7C-4CA1-B0FA-C6CC63973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73476"/>
                <a:ext cx="343812" cy="276999"/>
              </a:xfrm>
              <a:prstGeom prst="rect">
                <a:avLst/>
              </a:prstGeom>
              <a:blipFill>
                <a:blip r:embed="rId3"/>
                <a:stretch>
                  <a:fillRect l="-14035" r="-1403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38E0E-E158-45A4-B008-42DDC99D26D3}"/>
              </a:ext>
            </a:extLst>
          </p:cNvPr>
          <p:cNvCxnSpPr/>
          <p:nvPr/>
        </p:nvCxnSpPr>
        <p:spPr>
          <a:xfrm flipV="1">
            <a:off x="5652120" y="4653136"/>
            <a:ext cx="0" cy="17905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0FD249-978F-46AE-9857-6E5EFD252B51}"/>
              </a:ext>
            </a:extLst>
          </p:cNvPr>
          <p:cNvCxnSpPr/>
          <p:nvPr/>
        </p:nvCxnSpPr>
        <p:spPr>
          <a:xfrm>
            <a:off x="3419872" y="4581128"/>
            <a:ext cx="22322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61E405-5CAB-4521-AA61-C108653CC3EC}"/>
                  </a:ext>
                </a:extLst>
              </p:cNvPr>
              <p:cNvSpPr txBox="1"/>
              <p:nvPr/>
            </p:nvSpPr>
            <p:spPr>
              <a:xfrm>
                <a:off x="5694250" y="4448145"/>
                <a:ext cx="1848006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61E405-5CAB-4521-AA61-C108653C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250" y="4448145"/>
                <a:ext cx="1848006" cy="285912"/>
              </a:xfrm>
              <a:prstGeom prst="rect">
                <a:avLst/>
              </a:prstGeom>
              <a:blipFill>
                <a:blip r:embed="rId4"/>
                <a:stretch>
                  <a:fillRect l="-1320" t="-6383" r="-2310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FA46A8-8448-4881-8FD5-36FF9E3837A6}"/>
              </a:ext>
            </a:extLst>
          </p:cNvPr>
          <p:cNvCxnSpPr>
            <a:endCxn id="13" idx="1"/>
          </p:cNvCxnSpPr>
          <p:nvPr/>
        </p:nvCxnSpPr>
        <p:spPr>
          <a:xfrm flipV="1">
            <a:off x="3419872" y="4591101"/>
            <a:ext cx="2274378" cy="1852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26A7CB-84B0-4B2C-8847-DD92C6139928}"/>
                  </a:ext>
                </a:extLst>
              </p:cNvPr>
              <p:cNvSpPr txBox="1"/>
              <p:nvPr/>
            </p:nvSpPr>
            <p:spPr>
              <a:xfrm>
                <a:off x="4557061" y="5412877"/>
                <a:ext cx="190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26A7CB-84B0-4B2C-8847-DD92C6139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061" y="5412877"/>
                <a:ext cx="190373" cy="276999"/>
              </a:xfrm>
              <a:prstGeom prst="rect">
                <a:avLst/>
              </a:prstGeom>
              <a:blipFill>
                <a:blip r:embed="rId5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60012C-41B9-45E7-B3F0-99C39822AEAE}"/>
              </a:ext>
            </a:extLst>
          </p:cNvPr>
          <p:cNvSpPr/>
          <p:nvPr/>
        </p:nvSpPr>
        <p:spPr>
          <a:xfrm>
            <a:off x="4067944" y="5906278"/>
            <a:ext cx="84483" cy="559836"/>
          </a:xfrm>
          <a:custGeom>
            <a:avLst/>
            <a:gdLst>
              <a:gd name="connsiteX0" fmla="*/ 0 w 84483"/>
              <a:gd name="connsiteY0" fmla="*/ 559836 h 559836"/>
              <a:gd name="connsiteX1" fmla="*/ 83975 w 84483"/>
              <a:gd name="connsiteY1" fmla="*/ 251926 h 559836"/>
              <a:gd name="connsiteX2" fmla="*/ 37322 w 84483"/>
              <a:gd name="connsiteY2" fmla="*/ 0 h 559836"/>
              <a:gd name="connsiteX3" fmla="*/ 37322 w 84483"/>
              <a:gd name="connsiteY3" fmla="*/ 0 h 55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83" h="559836">
                <a:moveTo>
                  <a:pt x="0" y="559836"/>
                </a:moveTo>
                <a:cubicBezTo>
                  <a:pt x="38877" y="452534"/>
                  <a:pt x="77755" y="345232"/>
                  <a:pt x="83975" y="251926"/>
                </a:cubicBezTo>
                <a:cubicBezTo>
                  <a:pt x="90195" y="158620"/>
                  <a:pt x="37322" y="0"/>
                  <a:pt x="37322" y="0"/>
                </a:cubicBezTo>
                <a:lnTo>
                  <a:pt x="3732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FB77E8-4028-4018-8CD7-7134BBDA7154}"/>
                  </a:ext>
                </a:extLst>
              </p:cNvPr>
              <p:cNvSpPr txBox="1"/>
              <p:nvPr/>
            </p:nvSpPr>
            <p:spPr>
              <a:xfrm>
                <a:off x="4197057" y="6012883"/>
                <a:ext cx="219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FB77E8-4028-4018-8CD7-7134BBDA7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57" y="6012883"/>
                <a:ext cx="219739" cy="276999"/>
              </a:xfrm>
              <a:prstGeom prst="rect">
                <a:avLst/>
              </a:prstGeom>
              <a:blipFill>
                <a:blip r:embed="rId6"/>
                <a:stretch>
                  <a:fillRect l="-24324" r="-216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517DFE-25EE-4DD0-A10A-8E791F4C4894}"/>
                  </a:ext>
                </a:extLst>
              </p:cNvPr>
              <p:cNvSpPr txBox="1"/>
              <p:nvPr/>
            </p:nvSpPr>
            <p:spPr>
              <a:xfrm>
                <a:off x="5544287" y="6466114"/>
                <a:ext cx="191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517DFE-25EE-4DD0-A10A-8E791F4C4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87" y="6466114"/>
                <a:ext cx="191591" cy="276999"/>
              </a:xfrm>
              <a:prstGeom prst="rect">
                <a:avLst/>
              </a:prstGeom>
              <a:blipFill>
                <a:blip r:embed="rId7"/>
                <a:stretch>
                  <a:fillRect l="-15625" r="-12500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3A701C-6B8E-4C08-8E9E-A8104DE1C703}"/>
                  </a:ext>
                </a:extLst>
              </p:cNvPr>
              <p:cNvSpPr txBox="1"/>
              <p:nvPr/>
            </p:nvSpPr>
            <p:spPr>
              <a:xfrm>
                <a:off x="3197564" y="4422994"/>
                <a:ext cx="1878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3A701C-6B8E-4C08-8E9E-A8104DE1C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564" y="4422994"/>
                <a:ext cx="187808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766694-45CE-4D09-9206-69B9FCC00710}"/>
              </a:ext>
            </a:extLst>
          </p:cNvPr>
          <p:cNvCxnSpPr/>
          <p:nvPr/>
        </p:nvCxnSpPr>
        <p:spPr>
          <a:xfrm flipV="1">
            <a:off x="2429503" y="3645024"/>
            <a:ext cx="774345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FC90EC-1B4E-47DA-8222-8DD969B9AE34}"/>
              </a:ext>
            </a:extLst>
          </p:cNvPr>
          <p:cNvSpPr txBox="1"/>
          <p:nvPr/>
        </p:nvSpPr>
        <p:spPr>
          <a:xfrm>
            <a:off x="995403" y="3747032"/>
            <a:ext cx="18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axis of the imaginary part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375FAA-433A-4390-B374-417BBFD6B678}"/>
              </a:ext>
            </a:extLst>
          </p:cNvPr>
          <p:cNvSpPr txBox="1"/>
          <p:nvPr/>
        </p:nvSpPr>
        <p:spPr>
          <a:xfrm>
            <a:off x="875402" y="6096782"/>
            <a:ext cx="18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axis of the real part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C1FA8A-759E-4F89-B212-9E1676EA6C6C}"/>
              </a:ext>
            </a:extLst>
          </p:cNvPr>
          <p:cNvCxnSpPr>
            <a:cxnSpLocks/>
          </p:cNvCxnSpPr>
          <p:nvPr/>
        </p:nvCxnSpPr>
        <p:spPr>
          <a:xfrm flipV="1">
            <a:off x="1915403" y="6604613"/>
            <a:ext cx="2683584" cy="15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261CF2-3F43-4CD4-B471-D9A04C8832B8}"/>
                  </a:ext>
                </a:extLst>
              </p:cNvPr>
              <p:cNvSpPr txBox="1"/>
              <p:nvPr/>
            </p:nvSpPr>
            <p:spPr>
              <a:xfrm>
                <a:off x="1053451" y="1562747"/>
                <a:ext cx="2144113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261CF2-3F43-4CD4-B471-D9A04C883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51" y="1562747"/>
                <a:ext cx="2144113" cy="285912"/>
              </a:xfrm>
              <a:prstGeom prst="rect">
                <a:avLst/>
              </a:prstGeom>
              <a:blipFill>
                <a:blip r:embed="rId9"/>
                <a:stretch>
                  <a:fillRect t="-2128" r="-852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BC45E80F-D79F-4B0C-A6E9-480FFCFC19A2}"/>
              </a:ext>
            </a:extLst>
          </p:cNvPr>
          <p:cNvSpPr/>
          <p:nvPr/>
        </p:nvSpPr>
        <p:spPr>
          <a:xfrm>
            <a:off x="3291468" y="1562747"/>
            <a:ext cx="560452" cy="285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F262F-0308-4AEC-BF2F-92350F9D900C}"/>
                  </a:ext>
                </a:extLst>
              </p:cNvPr>
              <p:cNvSpPr txBox="1"/>
              <p:nvPr/>
            </p:nvSpPr>
            <p:spPr>
              <a:xfrm>
                <a:off x="1452219" y="2160097"/>
                <a:ext cx="123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F262F-0308-4AEC-BF2F-92350F9D9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219" y="2160097"/>
                <a:ext cx="1238095" cy="276999"/>
              </a:xfrm>
              <a:prstGeom prst="rect">
                <a:avLst/>
              </a:prstGeom>
              <a:blipFill>
                <a:blip r:embed="rId10"/>
                <a:stretch>
                  <a:fillRect l="-1970" r="-394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15970A-2169-486A-B780-83B31AB266DF}"/>
                  </a:ext>
                </a:extLst>
              </p:cNvPr>
              <p:cNvSpPr txBox="1"/>
              <p:nvPr/>
            </p:nvSpPr>
            <p:spPr>
              <a:xfrm>
                <a:off x="1423683" y="2529429"/>
                <a:ext cx="1203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15970A-2169-486A-B780-83B31AB26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683" y="2529429"/>
                <a:ext cx="1203856" cy="276999"/>
              </a:xfrm>
              <a:prstGeom prst="rect">
                <a:avLst/>
              </a:prstGeom>
              <a:blipFill>
                <a:blip r:embed="rId11"/>
                <a:stretch>
                  <a:fillRect l="-4061" r="-4061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38ABC0-EED8-4B12-889A-56B047B0FA85}"/>
                  </a:ext>
                </a:extLst>
              </p:cNvPr>
              <p:cNvSpPr txBox="1"/>
              <p:nvPr/>
            </p:nvSpPr>
            <p:spPr>
              <a:xfrm>
                <a:off x="3989093" y="2099828"/>
                <a:ext cx="1419811" cy="343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38ABC0-EED8-4B12-889A-56B047B0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093" y="2099828"/>
                <a:ext cx="1419811" cy="343107"/>
              </a:xfrm>
              <a:prstGeom prst="rect">
                <a:avLst/>
              </a:prstGeom>
              <a:blipFill>
                <a:blip r:embed="rId12"/>
                <a:stretch>
                  <a:fillRect l="-3433" r="-858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FFEAC5-EDDA-4EE1-9132-728331829E8A}"/>
                  </a:ext>
                </a:extLst>
              </p:cNvPr>
              <p:cNvSpPr txBox="1"/>
              <p:nvPr/>
            </p:nvSpPr>
            <p:spPr>
              <a:xfrm>
                <a:off x="3989093" y="2561205"/>
                <a:ext cx="101245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FFEAC5-EDDA-4EE1-9132-72833182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093" y="2561205"/>
                <a:ext cx="1012457" cy="5259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5CAD512-FDDD-484C-B1A7-BC277B4E888A}"/>
              </a:ext>
            </a:extLst>
          </p:cNvPr>
          <p:cNvSpPr txBox="1"/>
          <p:nvPr/>
        </p:nvSpPr>
        <p:spPr>
          <a:xfrm>
            <a:off x="1115616" y="908720"/>
            <a:ext cx="802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 between both forms of the complex number: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C55CC3-E13B-49C6-8458-D2CB96FA72A8}"/>
                  </a:ext>
                </a:extLst>
              </p:cNvPr>
              <p:cNvSpPr txBox="1"/>
              <p:nvPr/>
            </p:nvSpPr>
            <p:spPr>
              <a:xfrm>
                <a:off x="4037527" y="1518550"/>
                <a:ext cx="2945743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C55CC3-E13B-49C6-8458-D2CB96FA7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27" y="1518550"/>
                <a:ext cx="2945743" cy="285912"/>
              </a:xfrm>
              <a:prstGeom prst="rect">
                <a:avLst/>
              </a:prstGeom>
              <a:blipFill>
                <a:blip r:embed="rId14"/>
                <a:stretch>
                  <a:fillRect l="-620" t="-2128" r="-1240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44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9" grpId="0"/>
      <p:bldP spid="3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E39-BFE0-49EE-9B2B-5347FB8D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37" y="-171400"/>
            <a:ext cx="8229600" cy="1143000"/>
          </a:xfrm>
        </p:spPr>
        <p:txBody>
          <a:bodyPr/>
          <a:lstStyle/>
          <a:p>
            <a:r>
              <a:rPr lang="en-US" dirty="0"/>
              <a:t>Complex numbers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07425-8C69-4EA4-8247-06550B132A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782C96-6424-4DD5-B081-E9FD7A42F52D}"/>
                  </a:ext>
                </a:extLst>
              </p:cNvPr>
              <p:cNvSpPr txBox="1"/>
              <p:nvPr/>
            </p:nvSpPr>
            <p:spPr>
              <a:xfrm>
                <a:off x="2267744" y="971600"/>
                <a:ext cx="4050532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782C96-6424-4DD5-B081-E9FD7A4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971600"/>
                <a:ext cx="4050532" cy="635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A829AE-B98D-496B-90ED-7C97B31F9D45}"/>
                  </a:ext>
                </a:extLst>
              </p:cNvPr>
              <p:cNvSpPr txBox="1"/>
              <p:nvPr/>
            </p:nvSpPr>
            <p:spPr>
              <a:xfrm>
                <a:off x="1475656" y="2406603"/>
                <a:ext cx="2519023" cy="76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A829AE-B98D-496B-90ED-7C97B31F9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406603"/>
                <a:ext cx="2519023" cy="763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9D9902-4406-459D-990F-FA071529F307}"/>
                  </a:ext>
                </a:extLst>
              </p:cNvPr>
              <p:cNvSpPr txBox="1"/>
              <p:nvPr/>
            </p:nvSpPr>
            <p:spPr>
              <a:xfrm>
                <a:off x="1309051" y="3518441"/>
                <a:ext cx="5926494" cy="808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9D9902-4406-459D-990F-FA071529F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051" y="3518441"/>
                <a:ext cx="5926494" cy="8087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BC4598-3CCA-46B1-81DD-182C7364A420}"/>
              </a:ext>
            </a:extLst>
          </p:cNvPr>
          <p:cNvCxnSpPr/>
          <p:nvPr/>
        </p:nvCxnSpPr>
        <p:spPr>
          <a:xfrm flipV="1">
            <a:off x="5076056" y="4187909"/>
            <a:ext cx="0" cy="443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1ECAC2-8FDB-41B7-891D-9709B0B782CC}"/>
                  </a:ext>
                </a:extLst>
              </p:cNvPr>
              <p:cNvSpPr txBox="1"/>
              <p:nvPr/>
            </p:nvSpPr>
            <p:spPr>
              <a:xfrm>
                <a:off x="4769237" y="4812951"/>
                <a:ext cx="853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1ECAC2-8FDB-41B7-891D-9709B0B78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237" y="4812951"/>
                <a:ext cx="853311" cy="276999"/>
              </a:xfrm>
              <a:prstGeom prst="rect">
                <a:avLst/>
              </a:prstGeom>
              <a:blipFill>
                <a:blip r:embed="rId5"/>
                <a:stretch>
                  <a:fillRect l="-6429" t="-2222" r="-642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997F2B6-4840-4252-BBAF-BBCA4F275116}"/>
              </a:ext>
            </a:extLst>
          </p:cNvPr>
          <p:cNvSpPr txBox="1"/>
          <p:nvPr/>
        </p:nvSpPr>
        <p:spPr>
          <a:xfrm flipH="1">
            <a:off x="548759" y="5331496"/>
            <a:ext cx="859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numbers are very useful to describe physical phenomena based on the solution of differential equations, such as the SHM.</a:t>
            </a:r>
          </a:p>
        </p:txBody>
      </p:sp>
    </p:spTree>
    <p:extLst>
      <p:ext uri="{BB962C8B-B14F-4D97-AF65-F5344CB8AC3E}">
        <p14:creationId xmlns:p14="http://schemas.microsoft.com/office/powerpoint/2010/main" val="39198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E39-BFE0-49EE-9B2B-5347FB8D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37" y="-171400"/>
            <a:ext cx="8229600" cy="1143000"/>
          </a:xfrm>
        </p:spPr>
        <p:txBody>
          <a:bodyPr/>
          <a:lstStyle/>
          <a:p>
            <a:r>
              <a:rPr lang="en-US" dirty="0"/>
              <a:t>Complex numbers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07425-8C69-4EA4-8247-06550B132A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782C96-6424-4DD5-B081-E9FD7A42F52D}"/>
                  </a:ext>
                </a:extLst>
              </p:cNvPr>
              <p:cNvSpPr txBox="1"/>
              <p:nvPr/>
            </p:nvSpPr>
            <p:spPr>
              <a:xfrm>
                <a:off x="2267744" y="971600"/>
                <a:ext cx="4102854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𝑖𝑏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782C96-6424-4DD5-B081-E9FD7A4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971600"/>
                <a:ext cx="4102854" cy="635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A829AE-B98D-496B-90ED-7C97B31F9D45}"/>
                  </a:ext>
                </a:extLst>
              </p:cNvPr>
              <p:cNvSpPr txBox="1"/>
              <p:nvPr/>
            </p:nvSpPr>
            <p:spPr>
              <a:xfrm>
                <a:off x="1238142" y="2957535"/>
                <a:ext cx="5070041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A829AE-B98D-496B-90ED-7C97B31F9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142" y="2957535"/>
                <a:ext cx="5070041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4178D2-8A9E-4516-B2AB-FA251BF69506}"/>
                  </a:ext>
                </a:extLst>
              </p:cNvPr>
              <p:cNvSpPr txBox="1"/>
              <p:nvPr/>
            </p:nvSpPr>
            <p:spPr>
              <a:xfrm flipH="1">
                <a:off x="806094" y="2395756"/>
                <a:ext cx="592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depends on the time t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constant,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4178D2-8A9E-4516-B2AB-FA251BF69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6094" y="2395756"/>
                <a:ext cx="5926494" cy="369332"/>
              </a:xfrm>
              <a:prstGeom prst="rect">
                <a:avLst/>
              </a:prstGeom>
              <a:blipFill>
                <a:blip r:embed="rId4"/>
                <a:stretch>
                  <a:fillRect l="-82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D76115-6A87-4FDF-A057-9DE00EFBB3A9}"/>
              </a:ext>
            </a:extLst>
          </p:cNvPr>
          <p:cNvCxnSpPr>
            <a:cxnSpLocks/>
          </p:cNvCxnSpPr>
          <p:nvPr/>
        </p:nvCxnSpPr>
        <p:spPr>
          <a:xfrm flipV="1">
            <a:off x="5580112" y="3717032"/>
            <a:ext cx="0" cy="785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D568E4-DA1B-4DC3-8F1A-4504423B51AF}"/>
                  </a:ext>
                </a:extLst>
              </p:cNvPr>
              <p:cNvSpPr txBox="1"/>
              <p:nvPr/>
            </p:nvSpPr>
            <p:spPr>
              <a:xfrm>
                <a:off x="3784554" y="4574573"/>
                <a:ext cx="4572000" cy="6199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D568E4-DA1B-4DC3-8F1A-4504423B5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554" y="4574573"/>
                <a:ext cx="4572000" cy="619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1F4DFD-DE14-400D-AD04-F8CC8F97CD05}"/>
                  </a:ext>
                </a:extLst>
              </p:cNvPr>
              <p:cNvSpPr txBox="1"/>
              <p:nvPr/>
            </p:nvSpPr>
            <p:spPr>
              <a:xfrm>
                <a:off x="697638" y="5886400"/>
                <a:ext cx="7344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Exercise (5 minutes):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constant). Describe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1F4DFD-DE14-400D-AD04-F8CC8F97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8" y="5886400"/>
                <a:ext cx="7344816" cy="646331"/>
              </a:xfrm>
              <a:prstGeom prst="rect">
                <a:avLst/>
              </a:prstGeom>
              <a:blipFill>
                <a:blip r:embed="rId6"/>
                <a:stretch>
                  <a:fillRect l="-66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33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0D9E99F-4651-4A6C-8829-EA8B49DC4E0F}"/>
              </a:ext>
            </a:extLst>
          </p:cNvPr>
          <p:cNvSpPr/>
          <p:nvPr/>
        </p:nvSpPr>
        <p:spPr>
          <a:xfrm>
            <a:off x="4442289" y="3717032"/>
            <a:ext cx="2073927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5FE39-BFE0-49EE-9B2B-5347FB8D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37" y="-171400"/>
            <a:ext cx="8229600" cy="1143000"/>
          </a:xfrm>
        </p:spPr>
        <p:txBody>
          <a:bodyPr/>
          <a:lstStyle/>
          <a:p>
            <a:r>
              <a:rPr lang="en-US" dirty="0"/>
              <a:t>Complex numbers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07425-8C69-4EA4-8247-06550B132A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D568E4-DA1B-4DC3-8F1A-4504423B51AF}"/>
                  </a:ext>
                </a:extLst>
              </p:cNvPr>
              <p:cNvSpPr txBox="1"/>
              <p:nvPr/>
            </p:nvSpPr>
            <p:spPr>
              <a:xfrm>
                <a:off x="1374474" y="1886998"/>
                <a:ext cx="4572000" cy="6199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D568E4-DA1B-4DC3-8F1A-4504423B5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74" y="1886998"/>
                <a:ext cx="4572000" cy="619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082689-383A-49E8-80E8-8D5FF72A0BA2}"/>
                  </a:ext>
                </a:extLst>
              </p:cNvPr>
              <p:cNvSpPr txBox="1"/>
              <p:nvPr/>
            </p:nvSpPr>
            <p:spPr>
              <a:xfrm>
                <a:off x="-1329529" y="1799571"/>
                <a:ext cx="47119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082689-383A-49E8-80E8-8D5FF72A0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29529" y="1799571"/>
                <a:ext cx="471195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AF48390-1652-40AA-AD7F-703F7469D797}"/>
              </a:ext>
            </a:extLst>
          </p:cNvPr>
          <p:cNvSpPr/>
          <p:nvPr/>
        </p:nvSpPr>
        <p:spPr>
          <a:xfrm>
            <a:off x="1914864" y="1988385"/>
            <a:ext cx="648072" cy="389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60BCBA4-E001-409E-B3E6-CC0779F717F9}"/>
              </a:ext>
            </a:extLst>
          </p:cNvPr>
          <p:cNvSpPr/>
          <p:nvPr/>
        </p:nvSpPr>
        <p:spPr>
          <a:xfrm>
            <a:off x="4831383" y="2062338"/>
            <a:ext cx="648072" cy="389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64FC04-6E9A-4E2F-B222-61D90E05F31C}"/>
                  </a:ext>
                </a:extLst>
              </p:cNvPr>
              <p:cNvSpPr txBox="1"/>
              <p:nvPr/>
            </p:nvSpPr>
            <p:spPr>
              <a:xfrm>
                <a:off x="4442289" y="1874068"/>
                <a:ext cx="5309118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̃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acc>
                        <m:accPr>
                          <m:chr m:val="̃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64FC04-6E9A-4E2F-B222-61D90E05F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289" y="1874068"/>
                <a:ext cx="5309118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EC7699-0F0F-488D-86DD-10D782BBFEE2}"/>
                  </a:ext>
                </a:extLst>
              </p:cNvPr>
              <p:cNvSpPr txBox="1"/>
              <p:nvPr/>
            </p:nvSpPr>
            <p:spPr>
              <a:xfrm>
                <a:off x="3660474" y="2791282"/>
                <a:ext cx="5309118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EC7699-0F0F-488D-86DD-10D782BBF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474" y="2791282"/>
                <a:ext cx="5309118" cy="720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DA3F13-77D9-40DD-B9B9-A1D0EFB7A4FB}"/>
                  </a:ext>
                </a:extLst>
              </p:cNvPr>
              <p:cNvSpPr txBox="1"/>
              <p:nvPr/>
            </p:nvSpPr>
            <p:spPr>
              <a:xfrm>
                <a:off x="276555" y="2254168"/>
                <a:ext cx="1573251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DA3F13-77D9-40DD-B9B9-A1D0EFB7A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5" y="2254168"/>
                <a:ext cx="1573251" cy="320601"/>
              </a:xfrm>
              <a:prstGeom prst="rect">
                <a:avLst/>
              </a:prstGeom>
              <a:blipFill>
                <a:blip r:embed="rId6"/>
                <a:stretch>
                  <a:fillRect l="-1550" t="-5769" r="-310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903A03-4325-40A0-8380-75F23158D737}"/>
                  </a:ext>
                </a:extLst>
              </p:cNvPr>
              <p:cNvSpPr txBox="1"/>
              <p:nvPr/>
            </p:nvSpPr>
            <p:spPr>
              <a:xfrm>
                <a:off x="2673071" y="3957955"/>
                <a:ext cx="5612362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903A03-4325-40A0-8380-75F23158D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71" y="3957955"/>
                <a:ext cx="5612362" cy="648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D3C59B3-CA13-4F88-BF7A-6DEE4BAC721E}"/>
              </a:ext>
            </a:extLst>
          </p:cNvPr>
          <p:cNvSpPr txBox="1"/>
          <p:nvPr/>
        </p:nvSpPr>
        <p:spPr>
          <a:xfrm flipH="1">
            <a:off x="4572000" y="5015763"/>
            <a:ext cx="2657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Maybe this reminds you something.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D9B48D4-A9A9-437F-B92E-DC507627E636}"/>
                  </a:ext>
                </a:extLst>
              </p:cNvPr>
              <p:cNvSpPr txBox="1"/>
              <p:nvPr/>
            </p:nvSpPr>
            <p:spPr>
              <a:xfrm>
                <a:off x="1763688" y="729003"/>
                <a:ext cx="5070041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D9B48D4-A9A9-437F-B92E-DC507627E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729003"/>
                <a:ext cx="5070041" cy="7012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1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/>
      <p:bldP spid="8" grpId="0" animBg="1"/>
      <p:bldP spid="14" grpId="0" animBg="1"/>
      <p:bldP spid="15" grpId="0"/>
      <p:bldP spid="17" grpId="0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47864" y="772450"/>
                <a:ext cx="2775247" cy="76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772450"/>
                <a:ext cx="2775247" cy="763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39552" y="1778168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Here is an easy way to solve them, however, this way is not easy to understand … If it is not clear now, it doesn’t matter, it will come with practice.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552" y="3598147"/>
                <a:ext cx="83266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(the displacement in our case) is a real number. You set,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the real part of the complex number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/>
                  <a:t>”, which respect the equation: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98147"/>
                <a:ext cx="8326636" cy="646331"/>
              </a:xfrm>
              <a:prstGeom prst="rect">
                <a:avLst/>
              </a:prstGeom>
              <a:blipFill>
                <a:blip r:embed="rId3"/>
                <a:stretch>
                  <a:fillRect l="-65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87824" y="4686614"/>
                <a:ext cx="2775247" cy="76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686614"/>
                <a:ext cx="2775247" cy="7635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 flipH="1">
            <a:off x="729285" y="5591781"/>
            <a:ext cx="545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solution of such equation has the form: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58408" y="5607275"/>
                <a:ext cx="2316019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408" y="5607275"/>
                <a:ext cx="2316019" cy="3846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29286" y="6156012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which is very easy to derivate.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6952"/>
            <a:ext cx="791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use that “</a:t>
            </a:r>
            <a:r>
              <a:rPr lang="en-GB" b="1" dirty="0"/>
              <a:t>if two complex numbers are equal, then their real parts are equal</a:t>
            </a:r>
            <a:r>
              <a:rPr lang="en-GB" dirty="0"/>
              <a:t>”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DA3D43A-C66C-4312-9310-3886F359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0"/>
            <a:ext cx="8229600" cy="1143000"/>
          </a:xfrm>
        </p:spPr>
        <p:txBody>
          <a:bodyPr/>
          <a:lstStyle/>
          <a:p>
            <a:r>
              <a:rPr lang="en-GB" sz="2800" dirty="0"/>
              <a:t>About solving 2nd degree differential equation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532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2059722" y="5503782"/>
            <a:ext cx="2368262" cy="949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8229600" cy="1143000"/>
          </a:xfrm>
        </p:spPr>
        <p:txBody>
          <a:bodyPr/>
          <a:lstStyle/>
          <a:p>
            <a:r>
              <a:rPr lang="en-GB" sz="2800" dirty="0"/>
              <a:t>About solving 2nd degree differential equation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87624" y="840104"/>
                <a:ext cx="2775247" cy="76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840104"/>
                <a:ext cx="2775247" cy="763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0371" y="3616337"/>
                <a:ext cx="4832990" cy="76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71" y="3616337"/>
                <a:ext cx="4832990" cy="763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60371" y="4667911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solution of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044079" y="4503235"/>
                <a:ext cx="2394182" cy="941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9" y="4503235"/>
                <a:ext cx="2394182" cy="9419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50879" y="4691189"/>
                <a:ext cx="222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is the real part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879" y="4691189"/>
                <a:ext cx="2226700" cy="369332"/>
              </a:xfrm>
              <a:prstGeom prst="rect">
                <a:avLst/>
              </a:prstGeom>
              <a:blipFill>
                <a:blip r:embed="rId5"/>
                <a:stretch>
                  <a:fillRect l="-246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059722" y="5828191"/>
                <a:ext cx="2179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722" y="5828191"/>
                <a:ext cx="2179956" cy="276999"/>
              </a:xfrm>
              <a:prstGeom prst="rect">
                <a:avLst/>
              </a:prstGeom>
              <a:blipFill>
                <a:blip r:embed="rId6"/>
                <a:stretch>
                  <a:fillRect l="-112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/>
          <p:cNvSpPr/>
          <p:nvPr/>
        </p:nvSpPr>
        <p:spPr>
          <a:xfrm>
            <a:off x="1043608" y="5734307"/>
            <a:ext cx="826509" cy="464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60371" y="2071576"/>
                <a:ext cx="2316019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71" y="2071576"/>
                <a:ext cx="2316019" cy="3846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104876" y="58556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40152" y="5558110"/>
                <a:ext cx="918970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558110"/>
                <a:ext cx="918970" cy="8183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51857" y="764458"/>
                <a:ext cx="2775247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857" y="764458"/>
                <a:ext cx="2775247" cy="741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/>
          <p:cNvSpPr/>
          <p:nvPr/>
        </p:nvSpPr>
        <p:spPr>
          <a:xfrm>
            <a:off x="4394035" y="840104"/>
            <a:ext cx="670406" cy="665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D853A-E011-419C-B415-3F51FBE06861}"/>
                  </a:ext>
                </a:extLst>
              </p:cNvPr>
              <p:cNvSpPr txBox="1"/>
              <p:nvPr/>
            </p:nvSpPr>
            <p:spPr>
              <a:xfrm>
                <a:off x="536232" y="2592954"/>
                <a:ext cx="282481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D853A-E011-419C-B415-3F51FBE06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2" y="2592954"/>
                <a:ext cx="2824811" cy="703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12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3" grpId="0"/>
      <p:bldP spid="18" grpId="0"/>
      <p:bldP spid="19" grpId="0"/>
      <p:bldP spid="20" grpId="0"/>
      <p:bldP spid="26" grpId="0"/>
      <p:bldP spid="27" grpId="0" animBg="1"/>
      <p:bldP spid="28" grpId="0"/>
      <p:bldP spid="30" grpId="0"/>
      <p:bldP spid="31" grpId="0"/>
      <p:bldP spid="33" grpId="0"/>
      <p:bldP spid="34" grpId="0" animBg="1"/>
      <p:bldP spid="16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158997</TotalTime>
  <Words>2535</Words>
  <Application>Microsoft Office PowerPoint</Application>
  <PresentationFormat>On-screen Show (4:3)</PresentationFormat>
  <Paragraphs>393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Cambria Math</vt:lpstr>
      <vt:lpstr>Garamond</vt:lpstr>
      <vt:lpstr>Times New Roman</vt:lpstr>
      <vt:lpstr>自定义设计方案</vt:lpstr>
      <vt:lpstr>默认设计模板</vt:lpstr>
      <vt:lpstr>Lecture 13, still lesson 8:Simple harmonic motion</vt:lpstr>
      <vt:lpstr>Complex numbers </vt:lpstr>
      <vt:lpstr>Complex numbers </vt:lpstr>
      <vt:lpstr>Complex numbers </vt:lpstr>
      <vt:lpstr>Complex numbers </vt:lpstr>
      <vt:lpstr>Complex numbers </vt:lpstr>
      <vt:lpstr>Complex numbers </vt:lpstr>
      <vt:lpstr>About solving 2nd degree differential equation</vt:lpstr>
      <vt:lpstr>About solving 2nd degree differential equation</vt:lpstr>
      <vt:lpstr>About solving 2nd degree differential equation: Summary </vt:lpstr>
      <vt:lpstr>End of the lesson 8</vt:lpstr>
      <vt:lpstr>Lesson 9: Damped and driven oscillations</vt:lpstr>
      <vt:lpstr>Introduction to damped oscillations: real pendulum: Pendulum with friction</vt:lpstr>
      <vt:lpstr>Damped oscillations</vt:lpstr>
      <vt:lpstr>Damped oscillations</vt:lpstr>
      <vt:lpstr>Damped oscillations</vt:lpstr>
      <vt:lpstr>Damped oscillations</vt:lpstr>
      <vt:lpstr>Damped oscillations</vt:lpstr>
      <vt:lpstr>Damped oscillations</vt:lpstr>
      <vt:lpstr>Damped oscillations</vt:lpstr>
      <vt:lpstr>Critical damping</vt:lpstr>
      <vt:lpstr>Overdamping</vt:lpstr>
      <vt:lpstr>Damped oscillations</vt:lpstr>
      <vt:lpstr>Damped oscillations</vt:lpstr>
      <vt:lpstr>Damped oscillations </vt:lpstr>
      <vt:lpstr>Damping ratio</vt:lpstr>
      <vt:lpstr>Summary</vt:lpstr>
      <vt:lpstr>PowerPoint Presentation</vt:lpstr>
      <vt:lpstr>PowerPoint Presentation</vt:lpstr>
      <vt:lpstr>Relation between damped oscillations and simple harmonic motion</vt:lpstr>
      <vt:lpstr>Relation between damped oscillations and simple harmonic motion</vt:lpstr>
      <vt:lpstr>Mechanical energy in damped oscillations</vt:lpstr>
      <vt:lpstr>Mechanical energy in damped oscillations</vt:lpstr>
      <vt:lpstr>Mechanical energy in damped oscillations</vt:lpstr>
      <vt:lpstr>End of lecture 13</vt:lpstr>
    </vt:vector>
  </TitlesOfParts>
  <Company>江南大学物理系理学院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11-9衍射光栅</dc:title>
  <dc:creator>吴亚敏</dc:creator>
  <cp:lastModifiedBy>Paul Briard</cp:lastModifiedBy>
  <cp:revision>1461</cp:revision>
  <dcterms:created xsi:type="dcterms:W3CDTF">2005-09-11T15:39:18Z</dcterms:created>
  <dcterms:modified xsi:type="dcterms:W3CDTF">2022-04-03T07:18:02Z</dcterms:modified>
</cp:coreProperties>
</file>