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53"/>
  </p:notesMasterIdLst>
  <p:sldIdLst>
    <p:sldId id="1412" r:id="rId4"/>
    <p:sldId id="1253" r:id="rId5"/>
    <p:sldId id="1265" r:id="rId6"/>
    <p:sldId id="1254" r:id="rId7"/>
    <p:sldId id="1255" r:id="rId8"/>
    <p:sldId id="1256" r:id="rId9"/>
    <p:sldId id="1257" r:id="rId10"/>
    <p:sldId id="1258" r:id="rId11"/>
    <p:sldId id="1259" r:id="rId12"/>
    <p:sldId id="1260" r:id="rId13"/>
    <p:sldId id="1261" r:id="rId14"/>
    <p:sldId id="1262" r:id="rId15"/>
    <p:sldId id="1263" r:id="rId16"/>
    <p:sldId id="1264" r:id="rId17"/>
    <p:sldId id="1266" r:id="rId18"/>
    <p:sldId id="1267" r:id="rId19"/>
    <p:sldId id="1268" r:id="rId20"/>
    <p:sldId id="1288" r:id="rId21"/>
    <p:sldId id="1269" r:id="rId22"/>
    <p:sldId id="1270" r:id="rId23"/>
    <p:sldId id="1271" r:id="rId24"/>
    <p:sldId id="1272" r:id="rId25"/>
    <p:sldId id="1273" r:id="rId26"/>
    <p:sldId id="1274" r:id="rId27"/>
    <p:sldId id="1275" r:id="rId28"/>
    <p:sldId id="1276" r:id="rId29"/>
    <p:sldId id="1277" r:id="rId30"/>
    <p:sldId id="1278" r:id="rId31"/>
    <p:sldId id="1279" r:id="rId32"/>
    <p:sldId id="1280" r:id="rId33"/>
    <p:sldId id="1281" r:id="rId34"/>
    <p:sldId id="1282" r:id="rId35"/>
    <p:sldId id="1283" r:id="rId36"/>
    <p:sldId id="1289" r:id="rId37"/>
    <p:sldId id="1294" r:id="rId38"/>
    <p:sldId id="1295" r:id="rId39"/>
    <p:sldId id="1296" r:id="rId40"/>
    <p:sldId id="1297" r:id="rId41"/>
    <p:sldId id="1298" r:id="rId42"/>
    <p:sldId id="1299" r:id="rId43"/>
    <p:sldId id="1300" r:id="rId44"/>
    <p:sldId id="1301" r:id="rId45"/>
    <p:sldId id="1302" r:id="rId46"/>
    <p:sldId id="1303" r:id="rId47"/>
    <p:sldId id="1304" r:id="rId48"/>
    <p:sldId id="1306" r:id="rId49"/>
    <p:sldId id="1307" r:id="rId50"/>
    <p:sldId id="1308" r:id="rId51"/>
    <p:sldId id="1413" r:id="rId5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0000FF"/>
    <a:srgbClr val="9900FF"/>
    <a:srgbClr val="FF3300"/>
    <a:srgbClr val="6699FF"/>
    <a:srgbClr val="660066"/>
    <a:srgbClr val="000066"/>
    <a:srgbClr val="97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861" autoAdjust="0"/>
  </p:normalViewPr>
  <p:slideViewPr>
    <p:cSldViewPr>
      <p:cViewPr varScale="1">
        <p:scale>
          <a:sx n="83" d="100"/>
          <a:sy n="83" d="100"/>
        </p:scale>
        <p:origin x="1515" y="92"/>
      </p:cViewPr>
      <p:guideLst>
        <p:guide orient="horz" pos="3168"/>
        <p:guide pos="2880"/>
      </p:guideLst>
    </p:cSldViewPr>
  </p:slideViewPr>
  <p:outlineViewPr>
    <p:cViewPr>
      <p:scale>
        <a:sx n="33" d="100"/>
        <a:sy n="33" d="100"/>
      </p:scale>
      <p:origin x="0" y="678"/>
    </p:cViewPr>
  </p:outlineViewPr>
  <p:notesTextViewPr>
    <p:cViewPr>
      <p:scale>
        <a:sx n="100" d="100"/>
        <a:sy n="100" d="100"/>
      </p:scale>
      <p:origin x="0" y="0"/>
    </p:cViewPr>
  </p:notesTextViewPr>
  <p:sorterViewPr>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notesMaster" Target="notesMasters/notesMaster1.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fld id="{F3F3FF9A-6375-4167-9E9C-744695517489}"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FDF768F-7CA8-4B26-9E2B-CB2AABA300C0}"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A12EC6D7-8CFF-4976-BDD2-CE5C1AC89925}"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617B03FF-6E29-4467-823F-510ED1A40179}"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8A16DD32-F0A7-4E7A-AB09-41ABC18D2FC5}"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F6DD270F-9468-4E53-9DD2-F96636D2A2AC}"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6B9752B2-3234-43A8-A2CD-6D3BC228498F}"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6"/>
          <p:cNvSpPr>
            <a:spLocks noGrp="1" noChangeArrowheads="1"/>
          </p:cNvSpPr>
          <p:nvPr>
            <p:ph type="sldNum" sz="quarter" idx="10"/>
          </p:nvPr>
        </p:nvSpPr>
        <p:spPr/>
        <p:txBody>
          <a:bodyPr/>
          <a:lstStyle>
            <a:lvl1pPr>
              <a:defRPr/>
            </a:lvl1pPr>
          </a:lstStyle>
          <a:p>
            <a:fld id="{0B7A7220-6437-4F88-BAF1-8819291E4B4B}"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fld id="{41A7B2A6-4997-4D6A-A223-B65D77C6B4A9}"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6"/>
          <p:cNvSpPr>
            <a:spLocks noGrp="1" noChangeArrowheads="1"/>
          </p:cNvSpPr>
          <p:nvPr>
            <p:ph type="sldNum" sz="quarter" idx="10"/>
          </p:nvPr>
        </p:nvSpPr>
        <p:spPr/>
        <p:txBody>
          <a:bodyPr/>
          <a:lstStyle>
            <a:lvl1pPr>
              <a:defRPr/>
            </a:lvl1pPr>
          </a:lstStyle>
          <a:p>
            <a:fld id="{C0AA7FCB-25E0-4642-9FC5-15584412CD88}"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sldNum" sz="quarter" idx="10"/>
          </p:nvPr>
        </p:nvSpPr>
        <p:spPr/>
        <p:txBody>
          <a:bodyPr/>
          <a:lstStyle>
            <a:lvl1pPr>
              <a:defRPr/>
            </a:lvl1pPr>
          </a:lstStyle>
          <a:p>
            <a:fld id="{832778DB-10FB-4A2D-9448-1B600B50E2E3}"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6"/>
          <p:cNvSpPr>
            <a:spLocks noGrp="1" noChangeArrowheads="1"/>
          </p:cNvSpPr>
          <p:nvPr>
            <p:ph type="sldNum" sz="quarter" idx="10"/>
          </p:nvPr>
        </p:nvSpPr>
        <p:spPr/>
        <p:txBody>
          <a:bodyPr/>
          <a:lstStyle>
            <a:lvl1pPr>
              <a:defRPr/>
            </a:lvl1pPr>
          </a:lstStyle>
          <a:p>
            <a:fld id="{4F49718D-E2D3-4725-A5E2-2F5322F353DC}"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Rectangle 6"/>
          <p:cNvSpPr>
            <a:spLocks noGrp="1" noChangeArrowheads="1"/>
          </p:cNvSpPr>
          <p:nvPr>
            <p:ph type="sldNum" sz="quarter" idx="10"/>
          </p:nvPr>
        </p:nvSpPr>
        <p:spPr/>
        <p:txBody>
          <a:bodyPr/>
          <a:lstStyle>
            <a:lvl1pPr>
              <a:defRPr/>
            </a:lvl1pPr>
          </a:lstStyle>
          <a:p>
            <a:fld id="{E15AE13C-F5BB-4430-9442-93650DD5431A}" type="slidenum">
              <a:rPr lang="en-US" altLang="zh-CN"/>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fld id="{DF6A5F0E-E60F-40BD-BC8B-FC0730CB25A7}" type="slidenum">
              <a:rPr lang="en-US" altLang="zh-CN"/>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sldNum" sz="quarter" idx="10"/>
          </p:nvPr>
        </p:nvSpPr>
        <p:spPr/>
        <p:txBody>
          <a:bodyPr/>
          <a:lstStyle>
            <a:lvl1pPr>
              <a:defRPr/>
            </a:lvl1pPr>
          </a:lstStyle>
          <a:p>
            <a:fld id="{6ABD4CD9-0989-422B-9E86-4088C485D669}"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CE085847-AE31-4ED9-A95B-B00EF22FCFC8}"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1C2ABFA4-10C2-4FE8-88E0-8ED92AAC6A7C}" type="slidenum">
              <a:rPr lang="en-US" altLang="zh-CN"/>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sldNum" sz="quarter" idx="10"/>
          </p:nvPr>
        </p:nvSpPr>
        <p:spPr/>
        <p:txBody>
          <a:bodyPr/>
          <a:lstStyle>
            <a:lvl1pPr>
              <a:defRPr/>
            </a:lvl1pPr>
          </a:lstStyle>
          <a:p>
            <a:fld id="{CD426218-9703-410F-BF68-E4DC0EE5DB1A}" type="slidenum">
              <a:rPr lang="en-US" altLang="zh-CN"/>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fld id="{65DA7419-65A3-4AF2-9D91-BDFD9602CE81}" type="slidenum">
              <a:rPr lang="en-US" altLang="zh-CN"/>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fld id="{53E622E8-026F-4F02-8533-DBEBE3584F4A}" type="slidenum">
              <a:rPr lang="en-US" altLang="zh-CN"/>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6"/>
          <p:cNvSpPr>
            <a:spLocks noGrp="1" noChangeArrowheads="1"/>
          </p:cNvSpPr>
          <p:nvPr>
            <p:ph type="sldNum" sz="quarter" idx="10"/>
          </p:nvPr>
        </p:nvSpPr>
        <p:spPr/>
        <p:txBody>
          <a:bodyPr/>
          <a:lstStyle>
            <a:lvl1pPr>
              <a:defRPr/>
            </a:lvl1pPr>
          </a:lstStyle>
          <a:p>
            <a:fld id="{A8896DC2-B477-4822-AAA8-629893319401}"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A6AB0FE3-F487-4B14-8710-963B66AB09BF}"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8D0B106F-69AD-445D-93E5-C269F8A89581}"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0EA24EDE-F396-4068-9A17-2AF7669B3DDB}"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71297C2-F457-4F43-9679-88564384D7C4}"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8484CABC-5624-4211-81E7-658FC5E28B93}" type="datetime1">
              <a:rPr lang="zh-CN" altLang="en-US"/>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4FA11104-6BCF-44D1-B09C-AC73D1E1FAAB}"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71C29175-4D35-41C3-A8F6-92F11549C079}" type="datetime1">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1A7C27AC-EE6E-44BE-9CC1-C3536CB38AC5}"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3083995A-1257-48F6-BD21-856BB70ABD58}" type="datetime1">
              <a:rPr lang="zh-CN" altLang="en-US"/>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61F686C9-9BF1-44F7-AA95-1DD17F3594B2}"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6673362D-1655-4209-B1AC-3D73B79B601E}"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4DE65FD-825F-439D-BF48-95742B95CD1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5D90CBAD-8FF6-4F49-8242-C98165052A60}"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97457F9F-9E6F-4E6A-85E9-D0A6E1DBD65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3.jpeg"/><Relationship Id="rId13" Type="http://schemas.openxmlformats.org/officeDocument/2006/relationships/image" Target="../media/image2.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921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94212"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mn-lt"/>
                <a:ea typeface="+mn-ea"/>
              </a:defRPr>
            </a:lvl1pPr>
          </a:lstStyle>
          <a:p>
            <a:pPr>
              <a:defRPr/>
            </a:pPr>
            <a:fld id="{48A79F31-419B-492A-B622-CBCBF58D5741}" type="datetime1">
              <a:rPr lang="zh-CN" altLang="en-US"/>
            </a:fld>
            <a:endParaRPr lang="en-US" altLang="zh-CN"/>
          </a:p>
        </p:txBody>
      </p:sp>
      <p:sp>
        <p:nvSpPr>
          <p:cNvPr id="94213"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mn-lt"/>
                <a:ea typeface="+mn-ea"/>
              </a:defRPr>
            </a:lvl1pPr>
          </a:lstStyle>
          <a:p>
            <a:pPr>
              <a:defRPr/>
            </a:pPr>
            <a:endParaRPr lang="en-US" altLang="zh-CN"/>
          </a:p>
        </p:txBody>
      </p:sp>
      <p:sp>
        <p:nvSpPr>
          <p:cNvPr id="94214"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fld id="{E8A08907-382D-4470-8045-6FF1F3C2CF07}" type="slidenum">
              <a:rPr lang="en-US" altLang="zh-CN"/>
            </a:fld>
            <a:endParaRPr lang="en-US" altLang="zh-CN"/>
          </a:p>
        </p:txBody>
      </p:sp>
      <p:pic>
        <p:nvPicPr>
          <p:cNvPr id="9223" name="Picture 7" descr="图片1"/>
          <p:cNvPicPr preferRelativeResize="0">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sldNum" sz="quarter" idx="4"/>
          </p:nvPr>
        </p:nvSpPr>
        <p:spPr bwMode="auto">
          <a:xfrm>
            <a:off x="6732588" y="6237288"/>
            <a:ext cx="2133600" cy="4127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fld id="{A6608D97-39D8-478B-BB96-4961722A8189}" type="slidenum">
              <a:rPr lang="en-US" altLang="zh-CN"/>
            </a:fld>
            <a:endParaRPr lang="en-US" altLang="zh-CN"/>
          </a:p>
        </p:txBody>
      </p:sp>
      <p:grpSp>
        <p:nvGrpSpPr>
          <p:cNvPr id="10243" name="Group 17"/>
          <p:cNvGrpSpPr/>
          <p:nvPr userDrawn="1"/>
        </p:nvGrpSpPr>
        <p:grpSpPr bwMode="auto">
          <a:xfrm>
            <a:off x="0" y="0"/>
            <a:ext cx="1042988" cy="6858000"/>
            <a:chOff x="0" y="0"/>
            <a:chExt cx="657" cy="4320"/>
          </a:xfrm>
        </p:grpSpPr>
        <p:pic>
          <p:nvPicPr>
            <p:cNvPr id="10247" name="Picture 18" descr="moban-2-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391"/>
              <a:ext cx="385" cy="3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19" descr="moban-1-1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657"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44" name="Oval 20"/>
          <p:cNvSpPr>
            <a:spLocks noChangeArrowheads="1"/>
          </p:cNvSpPr>
          <p:nvPr userDrawn="1"/>
        </p:nvSpPr>
        <p:spPr bwMode="auto">
          <a:xfrm>
            <a:off x="1116013" y="549275"/>
            <a:ext cx="7683500" cy="71438"/>
          </a:xfrm>
          <a:prstGeom prst="ellipse">
            <a:avLst/>
          </a:prstGeom>
          <a:gradFill rotWithShape="1">
            <a:gsLst>
              <a:gs pos="0">
                <a:schemeClr val="bg1"/>
              </a:gs>
              <a:gs pos="50000">
                <a:srgbClr val="993366"/>
              </a:gs>
              <a:gs pos="100000">
                <a:schemeClr val="bg1"/>
              </a:gs>
            </a:gsLst>
            <a:lin ang="5400000" scaled="1"/>
          </a:gradFill>
          <a:ln w="9525">
            <a:noFill/>
            <a:round/>
          </a:ln>
          <a:effectLst/>
        </p:spPr>
        <p:txBody>
          <a:bodyPr wrap="none" anchor="ctr"/>
          <a:lstStyle/>
          <a:p>
            <a:pPr>
              <a:defRPr/>
            </a:pPr>
            <a:endParaRPr lang="zh-CN" altLang="en-US"/>
          </a:p>
        </p:txBody>
      </p:sp>
      <p:pic>
        <p:nvPicPr>
          <p:cNvPr id="10245" name="Picture 27" descr="moban-2-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0713"/>
            <a:ext cx="611188" cy="623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28" descr="moban-1-1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42988"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3.png"/><Relationship Id="rId2" Type="http://schemas.openxmlformats.org/officeDocument/2006/relationships/hyperlink" Target="https://devdude.me/blimg/dblSlit/waterwavesdiffraction.gif" TargetMode="Externa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hyperlink" Target="http://physics.tutorvista.com/waves/wave-interference.html" TargetMode="Externa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hyperlink" Target="https://sites.google.com/a/simplescience.info/www/science/vibrationsproducewaves" TargetMode="Externa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9.png"/><Relationship Id="rId1" Type="http://schemas.openxmlformats.org/officeDocument/2006/relationships/hyperlink" Target="https://s3.amazonaws.com/classconnection/791/flashcards/8083791/jpg/interference_water_waves-14C9C12D19A1F1887F3.jpg" TargetMode="Externa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hyperlink" Target="https://image.slidesharecdn.com/1-131012090818-phpapp02/95/15-interference-50-638.jpg?cb=1381568984" TargetMode="Externa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hyperlink" Target="http://www.didaktik.physik.uni-erlangen.de/quantumlab/english/interference/Grundlagen/Wasser-Interferenz.jpg" TargetMode="External"/><Relationship Id="rId3" Type="http://schemas.openxmlformats.org/officeDocument/2006/relationships/image" Target="../media/image22.png"/><Relationship Id="rId2" Type="http://schemas.openxmlformats.org/officeDocument/2006/relationships/hyperlink" Target="http://www.gwoptics.org/images/ebook/interference-explain.png" TargetMode="Externa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3.png"/><Relationship Id="rId1" Type="http://schemas.openxmlformats.org/officeDocument/2006/relationships/hyperlink" Target="https://socratic.org/questions/what-is-the-principle-of-superposition-of-waves" TargetMode="Externa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image" Target="../media/image32.png"/><Relationship Id="rId7" Type="http://schemas.openxmlformats.org/officeDocument/2006/relationships/image" Target="../media/image31.png"/><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6" Type="http://schemas.openxmlformats.org/officeDocument/2006/relationships/slideLayout" Target="../slideLayouts/slideLayout13.xml"/><Relationship Id="rId15" Type="http://schemas.openxmlformats.org/officeDocument/2006/relationships/image" Target="../media/image39.png"/><Relationship Id="rId14" Type="http://schemas.openxmlformats.org/officeDocument/2006/relationships/image" Target="../media/image38.png"/><Relationship Id="rId13" Type="http://schemas.openxmlformats.org/officeDocument/2006/relationships/image" Target="../media/image37.png"/><Relationship Id="rId12" Type="http://schemas.openxmlformats.org/officeDocument/2006/relationships/image" Target="../media/image36.png"/><Relationship Id="rId11" Type="http://schemas.openxmlformats.org/officeDocument/2006/relationships/image" Target="../media/image35.png"/><Relationship Id="rId10" Type="http://schemas.openxmlformats.org/officeDocument/2006/relationships/image" Target="../media/image34.png"/><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9" Type="http://schemas.openxmlformats.org/officeDocument/2006/relationships/image" Target="../media/image37.png"/><Relationship Id="rId8" Type="http://schemas.openxmlformats.org/officeDocument/2006/relationships/image" Target="../media/image36.png"/><Relationship Id="rId7" Type="http://schemas.openxmlformats.org/officeDocument/2006/relationships/image" Target="../media/image35.png"/><Relationship Id="rId6" Type="http://schemas.openxmlformats.org/officeDocument/2006/relationships/image" Target="../media/image31.png"/><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4" Type="http://schemas.openxmlformats.org/officeDocument/2006/relationships/slideLayout" Target="../slideLayouts/slideLayout13.xml"/><Relationship Id="rId13" Type="http://schemas.openxmlformats.org/officeDocument/2006/relationships/image" Target="../media/image43.png"/><Relationship Id="rId12" Type="http://schemas.openxmlformats.org/officeDocument/2006/relationships/image" Target="../media/image42.png"/><Relationship Id="rId11" Type="http://schemas.openxmlformats.org/officeDocument/2006/relationships/image" Target="../media/image41.png"/><Relationship Id="rId10" Type="http://schemas.openxmlformats.org/officeDocument/2006/relationships/image" Target="../media/image40.png"/><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image" Target="../media/image32.png"/><Relationship Id="rId7" Type="http://schemas.openxmlformats.org/officeDocument/2006/relationships/image" Target="../media/image31.png"/><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6" Type="http://schemas.openxmlformats.org/officeDocument/2006/relationships/slideLayout" Target="../slideLayouts/slideLayout13.xml"/><Relationship Id="rId15" Type="http://schemas.openxmlformats.org/officeDocument/2006/relationships/image" Target="../media/image45.png"/><Relationship Id="rId14" Type="http://schemas.openxmlformats.org/officeDocument/2006/relationships/image" Target="../media/image44.png"/><Relationship Id="rId13" Type="http://schemas.openxmlformats.org/officeDocument/2006/relationships/image" Target="../media/image37.png"/><Relationship Id="rId12" Type="http://schemas.openxmlformats.org/officeDocument/2006/relationships/image" Target="../media/image36.png"/><Relationship Id="rId11" Type="http://schemas.openxmlformats.org/officeDocument/2006/relationships/image" Target="../media/image35.png"/><Relationship Id="rId10" Type="http://schemas.openxmlformats.org/officeDocument/2006/relationships/image" Target="../media/image34.png"/><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9" Type="http://schemas.openxmlformats.org/officeDocument/2006/relationships/image" Target="../media/image37.png"/><Relationship Id="rId8" Type="http://schemas.openxmlformats.org/officeDocument/2006/relationships/image" Target="../media/image36.png"/><Relationship Id="rId7" Type="http://schemas.openxmlformats.org/officeDocument/2006/relationships/image" Target="../media/image35.png"/><Relationship Id="rId6" Type="http://schemas.openxmlformats.org/officeDocument/2006/relationships/image" Target="../media/image31.png"/><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5" Type="http://schemas.openxmlformats.org/officeDocument/2006/relationships/slideLayout" Target="../slideLayouts/slideLayout13.xml"/><Relationship Id="rId14" Type="http://schemas.openxmlformats.org/officeDocument/2006/relationships/image" Target="../media/image50.png"/><Relationship Id="rId13" Type="http://schemas.openxmlformats.org/officeDocument/2006/relationships/image" Target="../media/image49.png"/><Relationship Id="rId12" Type="http://schemas.openxmlformats.org/officeDocument/2006/relationships/image" Target="../media/image48.png"/><Relationship Id="rId11" Type="http://schemas.openxmlformats.org/officeDocument/2006/relationships/image" Target="../media/image47.png"/><Relationship Id="rId10" Type="http://schemas.openxmlformats.org/officeDocument/2006/relationships/image" Target="../media/image46.png"/><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hyperlink" Target="http://www.thefamouspeople.com/profiles/christiaan-huygens-4703.php" TargetMode="Externa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hyperlink" Target="http://www.gutenberg.org/files/14725/14725-h/14725-h.htm" TargetMode="External"/></Relationships>
</file>

<file path=ppt/slides/_rels/slide30.xml.rels><?xml version="1.0" encoding="UTF-8" standalone="yes"?>
<Relationships xmlns="http://schemas.openxmlformats.org/package/2006/relationships"><Relationship Id="rId9" Type="http://schemas.openxmlformats.org/officeDocument/2006/relationships/image" Target="../media/image55.png"/><Relationship Id="rId8" Type="http://schemas.openxmlformats.org/officeDocument/2006/relationships/image" Target="../media/image54.png"/><Relationship Id="rId7" Type="http://schemas.openxmlformats.org/officeDocument/2006/relationships/image" Target="../media/image53.png"/><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47.png"/><Relationship Id="rId12" Type="http://schemas.openxmlformats.org/officeDocument/2006/relationships/slideLayout" Target="../slideLayouts/slideLayout13.xml"/><Relationship Id="rId11" Type="http://schemas.openxmlformats.org/officeDocument/2006/relationships/image" Target="../media/image57.png"/><Relationship Id="rId10" Type="http://schemas.openxmlformats.org/officeDocument/2006/relationships/image" Target="../media/image56.png"/><Relationship Id="rId1" Type="http://schemas.openxmlformats.org/officeDocument/2006/relationships/image" Target="../media/image46.png"/></Relationships>
</file>

<file path=ppt/slides/_rels/slide31.xml.rels><?xml version="1.0" encoding="UTF-8" standalone="yes"?>
<Relationships xmlns="http://schemas.openxmlformats.org/package/2006/relationships"><Relationship Id="rId9" Type="http://schemas.openxmlformats.org/officeDocument/2006/relationships/image" Target="../media/image66.png"/><Relationship Id="rId8" Type="http://schemas.openxmlformats.org/officeDocument/2006/relationships/image" Target="../media/image65.png"/><Relationship Id="rId7" Type="http://schemas.openxmlformats.org/officeDocument/2006/relationships/image" Target="../media/image64.png"/><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 Id="rId3" Type="http://schemas.openxmlformats.org/officeDocument/2006/relationships/image" Target="../media/image60.png"/><Relationship Id="rId2" Type="http://schemas.openxmlformats.org/officeDocument/2006/relationships/image" Target="../media/image59.png"/><Relationship Id="rId10" Type="http://schemas.openxmlformats.org/officeDocument/2006/relationships/slideLayout" Target="../slideLayouts/slideLayout13.xml"/><Relationship Id="rId1" Type="http://schemas.openxmlformats.org/officeDocument/2006/relationships/image" Target="../media/image58.png"/></Relationships>
</file>

<file path=ppt/slides/_rels/slide32.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59.png"/><Relationship Id="rId7" Type="http://schemas.openxmlformats.org/officeDocument/2006/relationships/image" Target="../media/image72.png"/><Relationship Id="rId6" Type="http://schemas.openxmlformats.org/officeDocument/2006/relationships/image" Target="../media/image71.png"/><Relationship Id="rId5" Type="http://schemas.openxmlformats.org/officeDocument/2006/relationships/image" Target="../media/image65.png"/><Relationship Id="rId4" Type="http://schemas.openxmlformats.org/officeDocument/2006/relationships/image" Target="../media/image70.png"/><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image" Target="../media/image67.png"/></Relationships>
</file>

<file path=ppt/slides/_rels/slide33.xml.rels><?xml version="1.0" encoding="UTF-8" standalone="yes"?>
<Relationships xmlns="http://schemas.openxmlformats.org/package/2006/relationships"><Relationship Id="rId8" Type="http://schemas.openxmlformats.org/officeDocument/2006/relationships/slideLayout" Target="../slideLayouts/slideLayout13.xml"/><Relationship Id="rId7" Type="http://schemas.openxmlformats.org/officeDocument/2006/relationships/hyperlink" Target="http://www.gwoptics.org/images/ebook/interference-explain.png" TargetMode="External"/><Relationship Id="rId6" Type="http://schemas.openxmlformats.org/officeDocument/2006/relationships/image" Target="../media/image21.png"/><Relationship Id="rId5" Type="http://schemas.openxmlformats.org/officeDocument/2006/relationships/image" Target="../media/image76.png"/><Relationship Id="rId4" Type="http://schemas.openxmlformats.org/officeDocument/2006/relationships/image" Target="../media/image75.png"/><Relationship Id="rId3" Type="http://schemas.openxmlformats.org/officeDocument/2006/relationships/image" Target="../media/image74.png"/><Relationship Id="rId2" Type="http://schemas.openxmlformats.org/officeDocument/2006/relationships/image" Target="../media/image68.png"/><Relationship Id="rId1" Type="http://schemas.openxmlformats.org/officeDocument/2006/relationships/image" Target="../media/image73.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8.png"/><Relationship Id="rId1" Type="http://schemas.openxmlformats.org/officeDocument/2006/relationships/image" Target="../media/image7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80.png"/><Relationship Id="rId3" Type="http://schemas.openxmlformats.org/officeDocument/2006/relationships/hyperlink" Target="http://www.shutterstock.com/pic-140518024/stock-photo-obstetric-ultrasound-of-fetus-at-fourth-month-echography-scan.html" TargetMode="External"/><Relationship Id="rId2" Type="http://schemas.openxmlformats.org/officeDocument/2006/relationships/hyperlink" Target="http://medianthro.org/?m=201501" TargetMode="External"/><Relationship Id="rId1" Type="http://schemas.openxmlformats.org/officeDocument/2006/relationships/image" Target="../media/image7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84.png"/><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image" Target="../media/image8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Rounded Rectangle 4"/>
          <p:cNvSpPr/>
          <p:nvPr/>
        </p:nvSpPr>
        <p:spPr>
          <a:xfrm>
            <a:off x="493204" y="908720"/>
            <a:ext cx="8543292" cy="2304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p:nvPr>
        </p:nvSpPr>
        <p:spPr>
          <a:xfrm>
            <a:off x="611560" y="1133884"/>
            <a:ext cx="7848872" cy="1143000"/>
          </a:xfrm>
        </p:spPr>
        <p:txBody>
          <a:bodyPr/>
          <a:lstStyle/>
          <a:p>
            <a:r>
              <a:rPr lang="en-GB" sz="4000" dirty="0"/>
              <a:t>University Physics, lecture 16, still </a:t>
            </a:r>
            <a:br>
              <a:rPr lang="en-GB" sz="4000" dirty="0"/>
            </a:br>
            <a:r>
              <a:rPr lang="en-GB" sz="4000" dirty="0"/>
              <a:t>Lesson 10: Mechanical waves </a:t>
            </a:r>
            <a:endParaRPr lang="en-US" sz="4000" dirty="0"/>
          </a:p>
        </p:txBody>
      </p:sp>
      <p:sp>
        <p:nvSpPr>
          <p:cNvPr id="7" name="TextBox 6"/>
          <p:cNvSpPr txBox="1"/>
          <p:nvPr/>
        </p:nvSpPr>
        <p:spPr>
          <a:xfrm>
            <a:off x="3203848" y="3789040"/>
            <a:ext cx="2438488" cy="369332"/>
          </a:xfrm>
          <a:prstGeom prst="rect">
            <a:avLst/>
          </a:prstGeom>
          <a:noFill/>
        </p:spPr>
        <p:txBody>
          <a:bodyPr wrap="none" rtlCol="0">
            <a:spAutoFit/>
          </a:bodyPr>
          <a:lstStyle/>
          <a:p>
            <a:r>
              <a:rPr lang="en-GB" dirty="0"/>
              <a:t>Teacher: </a:t>
            </a:r>
            <a:r>
              <a:rPr lang="en-GB" dirty="0" err="1"/>
              <a:t>Dr.</a:t>
            </a:r>
            <a:r>
              <a:rPr lang="en-GB" dirty="0"/>
              <a:t> Paul Briard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1"/>
          <p:cNvSpPr>
            <a:spLocks noGrp="1"/>
          </p:cNvSpPr>
          <p:nvPr>
            <p:ph type="title"/>
          </p:nvPr>
        </p:nvSpPr>
        <p:spPr>
          <a:xfrm>
            <a:off x="425317" y="-34239"/>
            <a:ext cx="8229600" cy="1143000"/>
          </a:xfrm>
        </p:spPr>
        <p:txBody>
          <a:bodyPr/>
          <a:lstStyle/>
          <a:p>
            <a:r>
              <a:rPr lang="en-US" sz="3600" dirty="0"/>
              <a:t>Shape of wave fronts after a slit</a:t>
            </a:r>
            <a:endParaRPr lang="en-US" sz="3600" dirty="0"/>
          </a:p>
        </p:txBody>
      </p:sp>
      <p:cxnSp>
        <p:nvCxnSpPr>
          <p:cNvPr id="5" name="Straight Connector 4"/>
          <p:cNvCxnSpPr/>
          <p:nvPr/>
        </p:nvCxnSpPr>
        <p:spPr bwMode="auto">
          <a:xfrm>
            <a:off x="1907704" y="1988840"/>
            <a:ext cx="0" cy="23042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Connector 5"/>
          <p:cNvCxnSpPr/>
          <p:nvPr/>
        </p:nvCxnSpPr>
        <p:spPr bwMode="auto">
          <a:xfrm>
            <a:off x="2411760" y="1988840"/>
            <a:ext cx="0" cy="23042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a:off x="2987824" y="2060848"/>
            <a:ext cx="0" cy="23042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p:cNvCxnSpPr/>
          <p:nvPr/>
        </p:nvCxnSpPr>
        <p:spPr bwMode="auto">
          <a:xfrm>
            <a:off x="3563888" y="2060848"/>
            <a:ext cx="0" cy="23042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8"/>
          <p:cNvSpPr/>
          <p:nvPr/>
        </p:nvSpPr>
        <p:spPr bwMode="auto">
          <a:xfrm>
            <a:off x="3995936" y="1280716"/>
            <a:ext cx="215988" cy="144016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0" name="Rectangle 9"/>
          <p:cNvSpPr/>
          <p:nvPr/>
        </p:nvSpPr>
        <p:spPr bwMode="auto">
          <a:xfrm>
            <a:off x="3995936" y="3759395"/>
            <a:ext cx="215988" cy="144016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1" name="Straight Connector 10"/>
          <p:cNvCxnSpPr/>
          <p:nvPr/>
        </p:nvCxnSpPr>
        <p:spPr bwMode="auto">
          <a:xfrm>
            <a:off x="4103930" y="2745177"/>
            <a:ext cx="0" cy="112248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3512929" y="5297664"/>
            <a:ext cx="1441228" cy="369332"/>
          </a:xfrm>
          <a:prstGeom prst="rect">
            <a:avLst/>
          </a:prstGeom>
          <a:noFill/>
        </p:spPr>
        <p:txBody>
          <a:bodyPr wrap="none" rtlCol="0">
            <a:spAutoFit/>
          </a:bodyPr>
          <a:lstStyle/>
          <a:p>
            <a:r>
              <a:rPr lang="en-US" dirty="0"/>
              <a:t>Aperture (slit)</a:t>
            </a:r>
            <a:endParaRPr lang="en-US" dirty="0"/>
          </a:p>
        </p:txBody>
      </p:sp>
      <p:cxnSp>
        <p:nvCxnSpPr>
          <p:cNvPr id="13" name="Straight Arrow Connector 12"/>
          <p:cNvCxnSpPr/>
          <p:nvPr/>
        </p:nvCxnSpPr>
        <p:spPr bwMode="auto">
          <a:xfrm flipV="1">
            <a:off x="1475656" y="4621778"/>
            <a:ext cx="504056" cy="100811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1115616" y="5629890"/>
            <a:ext cx="1257908" cy="369332"/>
          </a:xfrm>
          <a:prstGeom prst="rect">
            <a:avLst/>
          </a:prstGeom>
          <a:noFill/>
        </p:spPr>
        <p:txBody>
          <a:bodyPr wrap="none" rtlCol="0">
            <a:spAutoFit/>
          </a:bodyPr>
          <a:lstStyle/>
          <a:p>
            <a:r>
              <a:rPr lang="en-US" dirty="0"/>
              <a:t>Wave fronts</a:t>
            </a:r>
            <a:endParaRPr lang="en-US" dirty="0"/>
          </a:p>
        </p:txBody>
      </p:sp>
      <p:sp>
        <p:nvSpPr>
          <p:cNvPr id="15" name="Oval 14"/>
          <p:cNvSpPr/>
          <p:nvPr/>
        </p:nvSpPr>
        <p:spPr bwMode="auto">
          <a:xfrm>
            <a:off x="3847555" y="2759196"/>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6" name="Oval 15"/>
          <p:cNvSpPr/>
          <p:nvPr/>
        </p:nvSpPr>
        <p:spPr bwMode="auto">
          <a:xfrm>
            <a:off x="3860191" y="2926332"/>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7" name="Oval 16"/>
          <p:cNvSpPr/>
          <p:nvPr/>
        </p:nvSpPr>
        <p:spPr bwMode="auto">
          <a:xfrm>
            <a:off x="3853873" y="3058465"/>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8" name="Oval 17"/>
          <p:cNvSpPr/>
          <p:nvPr/>
        </p:nvSpPr>
        <p:spPr bwMode="auto">
          <a:xfrm>
            <a:off x="3857032" y="3202190"/>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9" name="Rectangle 18"/>
          <p:cNvSpPr/>
          <p:nvPr/>
        </p:nvSpPr>
        <p:spPr bwMode="auto">
          <a:xfrm>
            <a:off x="3841237" y="2745176"/>
            <a:ext cx="250056" cy="9161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1"/>
          <p:cNvSpPr>
            <a:spLocks noGrp="1"/>
          </p:cNvSpPr>
          <p:nvPr>
            <p:ph type="title"/>
          </p:nvPr>
        </p:nvSpPr>
        <p:spPr>
          <a:xfrm>
            <a:off x="425317" y="-73428"/>
            <a:ext cx="8229600" cy="1143000"/>
          </a:xfrm>
        </p:spPr>
        <p:txBody>
          <a:bodyPr/>
          <a:lstStyle/>
          <a:p>
            <a:r>
              <a:rPr lang="en-US" sz="3600" dirty="0"/>
              <a:t>Shape of wave fronts after a slit</a:t>
            </a:r>
            <a:endParaRPr lang="en-US" sz="3600" dirty="0"/>
          </a:p>
        </p:txBody>
      </p:sp>
      <p:cxnSp>
        <p:nvCxnSpPr>
          <p:cNvPr id="5" name="Straight Connector 4"/>
          <p:cNvCxnSpPr/>
          <p:nvPr/>
        </p:nvCxnSpPr>
        <p:spPr bwMode="auto">
          <a:xfrm>
            <a:off x="1907704" y="1949651"/>
            <a:ext cx="0" cy="23042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Connector 5"/>
          <p:cNvCxnSpPr/>
          <p:nvPr/>
        </p:nvCxnSpPr>
        <p:spPr bwMode="auto">
          <a:xfrm>
            <a:off x="2411760" y="1949651"/>
            <a:ext cx="0" cy="23042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a:off x="2987824" y="2021659"/>
            <a:ext cx="0" cy="23042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p:cNvCxnSpPr/>
          <p:nvPr/>
        </p:nvCxnSpPr>
        <p:spPr bwMode="auto">
          <a:xfrm>
            <a:off x="3563888" y="2021659"/>
            <a:ext cx="0" cy="23042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8"/>
          <p:cNvSpPr/>
          <p:nvPr/>
        </p:nvSpPr>
        <p:spPr bwMode="auto">
          <a:xfrm>
            <a:off x="3995936" y="1241527"/>
            <a:ext cx="215988" cy="144016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0" name="Rectangle 9"/>
          <p:cNvSpPr/>
          <p:nvPr/>
        </p:nvSpPr>
        <p:spPr bwMode="auto">
          <a:xfrm>
            <a:off x="3995936" y="3720206"/>
            <a:ext cx="215988" cy="144016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1" name="Straight Connector 10"/>
          <p:cNvCxnSpPr/>
          <p:nvPr/>
        </p:nvCxnSpPr>
        <p:spPr bwMode="auto">
          <a:xfrm>
            <a:off x="4103930" y="2705988"/>
            <a:ext cx="0" cy="112248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3512929" y="5258475"/>
            <a:ext cx="1441228" cy="369332"/>
          </a:xfrm>
          <a:prstGeom prst="rect">
            <a:avLst/>
          </a:prstGeom>
          <a:noFill/>
        </p:spPr>
        <p:txBody>
          <a:bodyPr wrap="none" rtlCol="0">
            <a:spAutoFit/>
          </a:bodyPr>
          <a:lstStyle/>
          <a:p>
            <a:r>
              <a:rPr lang="en-US" dirty="0"/>
              <a:t>Aperture (slit)</a:t>
            </a:r>
            <a:endParaRPr lang="en-US" dirty="0"/>
          </a:p>
        </p:txBody>
      </p:sp>
      <p:cxnSp>
        <p:nvCxnSpPr>
          <p:cNvPr id="13" name="Straight Arrow Connector 12"/>
          <p:cNvCxnSpPr/>
          <p:nvPr/>
        </p:nvCxnSpPr>
        <p:spPr bwMode="auto">
          <a:xfrm flipV="1">
            <a:off x="1475656" y="4582589"/>
            <a:ext cx="504056" cy="100811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1115616" y="5590701"/>
            <a:ext cx="1257908" cy="369332"/>
          </a:xfrm>
          <a:prstGeom prst="rect">
            <a:avLst/>
          </a:prstGeom>
          <a:noFill/>
        </p:spPr>
        <p:txBody>
          <a:bodyPr wrap="none" rtlCol="0">
            <a:spAutoFit/>
          </a:bodyPr>
          <a:lstStyle/>
          <a:p>
            <a:r>
              <a:rPr lang="en-US" dirty="0"/>
              <a:t>Wave fronts</a:t>
            </a:r>
            <a:endParaRPr lang="en-US" dirty="0"/>
          </a:p>
        </p:txBody>
      </p:sp>
      <p:sp>
        <p:nvSpPr>
          <p:cNvPr id="15" name="Oval 14"/>
          <p:cNvSpPr/>
          <p:nvPr/>
        </p:nvSpPr>
        <p:spPr bwMode="auto">
          <a:xfrm>
            <a:off x="3847555" y="2720007"/>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6" name="Oval 15"/>
          <p:cNvSpPr/>
          <p:nvPr/>
        </p:nvSpPr>
        <p:spPr bwMode="auto">
          <a:xfrm>
            <a:off x="3860191" y="2887143"/>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7" name="Oval 16"/>
          <p:cNvSpPr/>
          <p:nvPr/>
        </p:nvSpPr>
        <p:spPr bwMode="auto">
          <a:xfrm>
            <a:off x="3853873" y="3019276"/>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8" name="Oval 17"/>
          <p:cNvSpPr/>
          <p:nvPr/>
        </p:nvSpPr>
        <p:spPr bwMode="auto">
          <a:xfrm>
            <a:off x="3857032" y="3163001"/>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9" name="Straight Arrow Connector 18"/>
          <p:cNvCxnSpPr/>
          <p:nvPr/>
        </p:nvCxnSpPr>
        <p:spPr bwMode="auto">
          <a:xfrm flipH="1" flipV="1">
            <a:off x="4747507" y="3692708"/>
            <a:ext cx="720079" cy="144015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p:cNvSpPr txBox="1"/>
          <p:nvPr/>
        </p:nvSpPr>
        <p:spPr>
          <a:xfrm>
            <a:off x="5118811" y="5258475"/>
            <a:ext cx="2836674" cy="369332"/>
          </a:xfrm>
          <a:prstGeom prst="rect">
            <a:avLst/>
          </a:prstGeom>
          <a:noFill/>
        </p:spPr>
        <p:txBody>
          <a:bodyPr wrap="none" rtlCol="0">
            <a:spAutoFit/>
          </a:bodyPr>
          <a:lstStyle/>
          <a:p>
            <a:r>
              <a:rPr lang="en-US" dirty="0"/>
              <a:t>Wave front after the aperture </a:t>
            </a:r>
            <a:endParaRPr lang="en-US" dirty="0"/>
          </a:p>
        </p:txBody>
      </p:sp>
      <p:sp>
        <p:nvSpPr>
          <p:cNvPr id="21" name="Oval 20"/>
          <p:cNvSpPr/>
          <p:nvPr/>
        </p:nvSpPr>
        <p:spPr bwMode="auto">
          <a:xfrm>
            <a:off x="3707904" y="2093667"/>
            <a:ext cx="740867" cy="2004269"/>
          </a:xfrm>
          <a:prstGeom prst="ellipse">
            <a:avLst/>
          </a:pr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2" name="Freeform: Shape 12"/>
          <p:cNvSpPr/>
          <p:nvPr/>
        </p:nvSpPr>
        <p:spPr bwMode="auto">
          <a:xfrm>
            <a:off x="4433239" y="2504722"/>
            <a:ext cx="154841" cy="1447800"/>
          </a:xfrm>
          <a:custGeom>
            <a:avLst/>
            <a:gdLst>
              <a:gd name="connsiteX0" fmla="*/ 0 w 362188"/>
              <a:gd name="connsiteY0" fmla="*/ 0 h 1447800"/>
              <a:gd name="connsiteX1" fmla="*/ 304800 w 362188"/>
              <a:gd name="connsiteY1" fmla="*/ 220133 h 1447800"/>
              <a:gd name="connsiteX2" fmla="*/ 347133 w 362188"/>
              <a:gd name="connsiteY2" fmla="*/ 1227667 h 1447800"/>
              <a:gd name="connsiteX3" fmla="*/ 127000 w 362188"/>
              <a:gd name="connsiteY3" fmla="*/ 1447800 h 1447800"/>
            </a:gdLst>
            <a:ahLst/>
            <a:cxnLst>
              <a:cxn ang="0">
                <a:pos x="connsiteX0" y="connsiteY0"/>
              </a:cxn>
              <a:cxn ang="0">
                <a:pos x="connsiteX1" y="connsiteY1"/>
              </a:cxn>
              <a:cxn ang="0">
                <a:pos x="connsiteX2" y="connsiteY2"/>
              </a:cxn>
              <a:cxn ang="0">
                <a:pos x="connsiteX3" y="connsiteY3"/>
              </a:cxn>
            </a:cxnLst>
            <a:rect l="l" t="t" r="r" b="b"/>
            <a:pathLst>
              <a:path w="362188" h="1447800">
                <a:moveTo>
                  <a:pt x="0" y="0"/>
                </a:moveTo>
                <a:cubicBezTo>
                  <a:pt x="123472" y="7761"/>
                  <a:pt x="246945" y="15522"/>
                  <a:pt x="304800" y="220133"/>
                </a:cubicBezTo>
                <a:cubicBezTo>
                  <a:pt x="362655" y="424744"/>
                  <a:pt x="376766" y="1023056"/>
                  <a:pt x="347133" y="1227667"/>
                </a:cubicBezTo>
                <a:cubicBezTo>
                  <a:pt x="317500" y="1432278"/>
                  <a:pt x="222250" y="1440039"/>
                  <a:pt x="127000" y="1447800"/>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3" name="Freeform: Shape 34"/>
          <p:cNvSpPr/>
          <p:nvPr/>
        </p:nvSpPr>
        <p:spPr bwMode="auto">
          <a:xfrm>
            <a:off x="4609117" y="2163243"/>
            <a:ext cx="262835" cy="2090664"/>
          </a:xfrm>
          <a:custGeom>
            <a:avLst/>
            <a:gdLst>
              <a:gd name="connsiteX0" fmla="*/ 0 w 362188"/>
              <a:gd name="connsiteY0" fmla="*/ 0 h 1447800"/>
              <a:gd name="connsiteX1" fmla="*/ 304800 w 362188"/>
              <a:gd name="connsiteY1" fmla="*/ 220133 h 1447800"/>
              <a:gd name="connsiteX2" fmla="*/ 347133 w 362188"/>
              <a:gd name="connsiteY2" fmla="*/ 1227667 h 1447800"/>
              <a:gd name="connsiteX3" fmla="*/ 127000 w 362188"/>
              <a:gd name="connsiteY3" fmla="*/ 1447800 h 1447800"/>
            </a:gdLst>
            <a:ahLst/>
            <a:cxnLst>
              <a:cxn ang="0">
                <a:pos x="connsiteX0" y="connsiteY0"/>
              </a:cxn>
              <a:cxn ang="0">
                <a:pos x="connsiteX1" y="connsiteY1"/>
              </a:cxn>
              <a:cxn ang="0">
                <a:pos x="connsiteX2" y="connsiteY2"/>
              </a:cxn>
              <a:cxn ang="0">
                <a:pos x="connsiteX3" y="connsiteY3"/>
              </a:cxn>
            </a:cxnLst>
            <a:rect l="l" t="t" r="r" b="b"/>
            <a:pathLst>
              <a:path w="362188" h="1447800">
                <a:moveTo>
                  <a:pt x="0" y="0"/>
                </a:moveTo>
                <a:cubicBezTo>
                  <a:pt x="123472" y="7761"/>
                  <a:pt x="246945" y="15522"/>
                  <a:pt x="304800" y="220133"/>
                </a:cubicBezTo>
                <a:cubicBezTo>
                  <a:pt x="362655" y="424744"/>
                  <a:pt x="376766" y="1023056"/>
                  <a:pt x="347133" y="1227667"/>
                </a:cubicBezTo>
                <a:cubicBezTo>
                  <a:pt x="317500" y="1432278"/>
                  <a:pt x="222250" y="1440039"/>
                  <a:pt x="127000" y="1447800"/>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4" name="Rectangle 23"/>
          <p:cNvSpPr/>
          <p:nvPr/>
        </p:nvSpPr>
        <p:spPr bwMode="auto">
          <a:xfrm>
            <a:off x="3841237" y="2705987"/>
            <a:ext cx="250056" cy="9161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1"/>
          <p:cNvSpPr>
            <a:spLocks noGrp="1"/>
          </p:cNvSpPr>
          <p:nvPr>
            <p:ph type="title"/>
          </p:nvPr>
        </p:nvSpPr>
        <p:spPr>
          <a:xfrm>
            <a:off x="755517" y="44501"/>
            <a:ext cx="8229600" cy="1143000"/>
          </a:xfrm>
        </p:spPr>
        <p:txBody>
          <a:bodyPr/>
          <a:lstStyle/>
          <a:p>
            <a:r>
              <a:rPr lang="en-US" sz="3600" dirty="0"/>
              <a:t> Shape of wave fronts after an aperture</a:t>
            </a:r>
            <a:endParaRPr lang="en-US" sz="3600" dirty="0"/>
          </a:p>
        </p:txBody>
      </p:sp>
      <p:pic>
        <p:nvPicPr>
          <p:cNvPr id="6" name="Picture 5"/>
          <p:cNvPicPr>
            <a:picLocks noChangeAspect="1"/>
          </p:cNvPicPr>
          <p:nvPr/>
        </p:nvPicPr>
        <p:blipFill>
          <a:blip r:embed="rId1"/>
          <a:stretch>
            <a:fillRect/>
          </a:stretch>
        </p:blipFill>
        <p:spPr>
          <a:xfrm rot="10800000">
            <a:off x="2339752" y="1268760"/>
            <a:ext cx="4132673" cy="2653176"/>
          </a:xfrm>
          <a:prstGeom prst="rect">
            <a:avLst/>
          </a:prstGeom>
        </p:spPr>
      </p:pic>
      <p:pic>
        <p:nvPicPr>
          <p:cNvPr id="7" name="Picture 6"/>
          <p:cNvPicPr>
            <a:picLocks noChangeAspect="1"/>
          </p:cNvPicPr>
          <p:nvPr/>
        </p:nvPicPr>
        <p:blipFill>
          <a:blip r:embed="rId2"/>
          <a:stretch>
            <a:fillRect/>
          </a:stretch>
        </p:blipFill>
        <p:spPr>
          <a:xfrm>
            <a:off x="2234882" y="4315221"/>
            <a:ext cx="3990221" cy="193317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1"/>
          <p:cNvSpPr>
            <a:spLocks noGrp="1"/>
          </p:cNvSpPr>
          <p:nvPr>
            <p:ph type="title"/>
          </p:nvPr>
        </p:nvSpPr>
        <p:spPr>
          <a:xfrm>
            <a:off x="636588" y="-69838"/>
            <a:ext cx="8229600" cy="1143000"/>
          </a:xfrm>
        </p:spPr>
        <p:txBody>
          <a:bodyPr/>
          <a:lstStyle/>
          <a:p>
            <a:r>
              <a:rPr lang="en-US" dirty="0"/>
              <a:t>The diffraction </a:t>
            </a:r>
            <a:endParaRPr lang="en-US" dirty="0"/>
          </a:p>
        </p:txBody>
      </p:sp>
      <p:sp>
        <p:nvSpPr>
          <p:cNvPr id="5" name="Content Placeholder 2"/>
          <p:cNvSpPr>
            <a:spLocks noGrp="1"/>
          </p:cNvSpPr>
          <p:nvPr>
            <p:ph idx="1"/>
          </p:nvPr>
        </p:nvSpPr>
        <p:spPr>
          <a:xfrm>
            <a:off x="251521" y="1570037"/>
            <a:ext cx="5328592" cy="4525963"/>
          </a:xfrm>
        </p:spPr>
        <p:txBody>
          <a:bodyPr/>
          <a:lstStyle/>
          <a:p>
            <a:r>
              <a:rPr lang="en-US" dirty="0"/>
              <a:t>When a wave pass through a narrow gap (such as a slit or a hole), the wave is diffracted: the wave is bended (its wave fronts are bended) and it spreads out.</a:t>
            </a:r>
            <a:endParaRPr lang="en-US" dirty="0"/>
          </a:p>
        </p:txBody>
      </p:sp>
      <p:sp>
        <p:nvSpPr>
          <p:cNvPr id="6" name="Slide Number Placeholder 3"/>
          <p:cNvSpPr txBox="1"/>
          <p:nvPr/>
        </p:nvSpPr>
        <p:spPr>
          <a:xfrm>
            <a:off x="6553200" y="6248400"/>
            <a:ext cx="2133600" cy="476250"/>
          </a:xfrm>
          <a:prstGeom prst="rect">
            <a:avLst/>
          </a:prstGeom>
        </p:spPr>
        <p:txBody>
          <a:bodyPr/>
          <a:ls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a:lstStyle>
          <a:p>
            <a:pPr>
              <a:defRPr/>
            </a:pPr>
            <a:fld id="{3C76BCED-983B-4975-B93D-90282543D9E3}" type="slidenum">
              <a:rPr lang="en-US" altLang="zh-CN" smtClean="0"/>
            </a:fld>
            <a:endParaRPr lang="en-US" altLang="zh-CN"/>
          </a:p>
        </p:txBody>
      </p:sp>
      <p:sp>
        <p:nvSpPr>
          <p:cNvPr id="7" name="TextBox 6"/>
          <p:cNvSpPr txBox="1"/>
          <p:nvPr/>
        </p:nvSpPr>
        <p:spPr>
          <a:xfrm>
            <a:off x="-1260648" y="3244334"/>
            <a:ext cx="1260647" cy="1200329"/>
          </a:xfrm>
          <a:prstGeom prst="rect">
            <a:avLst/>
          </a:prstGeom>
          <a:noFill/>
        </p:spPr>
        <p:txBody>
          <a:bodyPr wrap="square" rtlCol="0">
            <a:spAutoFit/>
          </a:bodyPr>
          <a:lstStyle/>
          <a:p>
            <a:r>
              <a:rPr lang="en-US" dirty="0">
                <a:solidFill>
                  <a:srgbClr val="FF0000"/>
                </a:solidFill>
              </a:rPr>
              <a:t>Narrow gap: passage </a:t>
            </a:r>
            <a:r>
              <a:rPr lang="en-US" dirty="0" err="1">
                <a:solidFill>
                  <a:srgbClr val="FF0000"/>
                </a:solidFill>
              </a:rPr>
              <a:t>etroit</a:t>
            </a:r>
            <a:endParaRPr lang="en-US" dirty="0">
              <a:solidFill>
                <a:srgbClr val="FF0000"/>
              </a:solidFill>
            </a:endParaRPr>
          </a:p>
        </p:txBody>
      </p:sp>
      <p:pic>
        <p:nvPicPr>
          <p:cNvPr id="8" name="Picture 7"/>
          <p:cNvPicPr>
            <a:picLocks noChangeAspect="1"/>
          </p:cNvPicPr>
          <p:nvPr/>
        </p:nvPicPr>
        <p:blipFill>
          <a:blip r:embed="rId1"/>
          <a:stretch>
            <a:fillRect/>
          </a:stretch>
        </p:blipFill>
        <p:spPr>
          <a:xfrm>
            <a:off x="5831635" y="1821705"/>
            <a:ext cx="1982515" cy="407260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Oval 2"/>
          <p:cNvSpPr/>
          <p:nvPr/>
        </p:nvSpPr>
        <p:spPr bwMode="auto">
          <a:xfrm>
            <a:off x="3067317" y="3400642"/>
            <a:ext cx="1427094" cy="1340361"/>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mc:Choice xmlns:a14="http://schemas.microsoft.com/office/drawing/2010/main" Requires="a14">
          <p:sp>
            <p:nvSpPr>
              <p:cNvPr id="5" name="Title 1"/>
              <p:cNvSpPr>
                <a:spLocks noGrp="1"/>
              </p:cNvSpPr>
              <p:nvPr>
                <p:ph type="title"/>
              </p:nvPr>
            </p:nvSpPr>
            <p:spPr>
              <a:xfrm>
                <a:off x="499533" y="-37712"/>
                <a:ext cx="8229600" cy="1143000"/>
              </a:xfrm>
            </p:spPr>
            <p:txBody>
              <a:bodyPr/>
              <a:lstStyle/>
              <a:p>
                <a:r>
                  <a:rPr lang="en-US" dirty="0"/>
                  <a:t>The diffraction: case of a hole which radius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𝜆</m:t>
                    </m:r>
                  </m:oMath>
                </a14:m>
                <a:r>
                  <a:rPr lang="en-US" dirty="0"/>
                  <a:t>  </a:t>
                </a:r>
                <a:endParaRPr lang="en-US" dirty="0"/>
              </a:p>
            </p:txBody>
          </p:sp>
        </mc:Choice>
        <mc:Fallback>
          <p:sp>
            <p:nvSpPr>
              <p:cNvPr id="5" name="Title 1"/>
              <p:cNvSpPr>
                <a:spLocks noRot="1" noChangeAspect="1" noMove="1" noResize="1" noEditPoints="1" noAdjustHandles="1" noChangeArrowheads="1" noChangeShapeType="1" noTextEdit="1"/>
              </p:cNvSpPr>
              <p:nvPr>
                <p:ph type="title"/>
              </p:nvPr>
            </p:nvSpPr>
            <p:spPr>
              <a:xfrm>
                <a:off x="499533" y="-37712"/>
                <a:ext cx="8229600" cy="1143000"/>
              </a:xfrm>
              <a:blipFill rotWithShape="1">
                <a:blip r:embed="rId1"/>
                <a:stretch>
                  <a:fillRect l="-5" t="22" r="5" b="-21299"/>
                </a:stretch>
              </a:blipFill>
            </p:spPr>
            <p:txBody>
              <a:bodyPr/>
              <a:lstStyle/>
              <a:p>
                <a:r>
                  <a:rPr lang="zh-CN" altLang="en-US">
                    <a:noFill/>
                  </a:rPr>
                  <a:t> </a:t>
                </a:r>
              </a:p>
            </p:txBody>
          </p:sp>
        </mc:Fallback>
      </mc:AlternateContent>
      <p:sp>
        <p:nvSpPr>
          <p:cNvPr id="6" name="Slide Number Placeholder 3"/>
          <p:cNvSpPr txBox="1"/>
          <p:nvPr/>
        </p:nvSpPr>
        <p:spPr>
          <a:xfrm>
            <a:off x="6553200" y="6248400"/>
            <a:ext cx="2133600" cy="476250"/>
          </a:xfrm>
          <a:prstGeom prst="rect">
            <a:avLst/>
          </a:prstGeom>
        </p:spPr>
        <p:txBody>
          <a:bodyPr/>
          <a:ls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a:lstStyle>
          <a:p>
            <a:pPr>
              <a:defRPr/>
            </a:pPr>
            <a:fld id="{3C76BCED-983B-4975-B93D-90282543D9E3}" type="slidenum">
              <a:rPr lang="en-US" altLang="zh-CN" smtClean="0"/>
            </a:fld>
            <a:endParaRPr lang="en-US" altLang="zh-CN"/>
          </a:p>
        </p:txBody>
      </p:sp>
      <p:sp>
        <p:nvSpPr>
          <p:cNvPr id="7" name="TextBox 6"/>
          <p:cNvSpPr txBox="1"/>
          <p:nvPr/>
        </p:nvSpPr>
        <p:spPr>
          <a:xfrm>
            <a:off x="-1260648" y="3244334"/>
            <a:ext cx="1260647" cy="1200329"/>
          </a:xfrm>
          <a:prstGeom prst="rect">
            <a:avLst/>
          </a:prstGeom>
          <a:noFill/>
        </p:spPr>
        <p:txBody>
          <a:bodyPr wrap="square" rtlCol="0">
            <a:spAutoFit/>
          </a:bodyPr>
          <a:lstStyle/>
          <a:p>
            <a:r>
              <a:rPr lang="en-US" dirty="0">
                <a:solidFill>
                  <a:srgbClr val="FF0000"/>
                </a:solidFill>
              </a:rPr>
              <a:t>Narrow gap: passage </a:t>
            </a:r>
            <a:r>
              <a:rPr lang="en-US" dirty="0" err="1">
                <a:solidFill>
                  <a:srgbClr val="FF0000"/>
                </a:solidFill>
              </a:rPr>
              <a:t>etroit</a:t>
            </a:r>
            <a:endParaRPr lang="en-US" dirty="0">
              <a:solidFill>
                <a:srgbClr val="FF0000"/>
              </a:solidFill>
            </a:endParaRPr>
          </a:p>
        </p:txBody>
      </p:sp>
      <mc:AlternateContent xmlns:mc="http://schemas.openxmlformats.org/markup-compatibility/2006">
        <mc:Choice xmlns:a14="http://schemas.microsoft.com/office/drawing/2010/main" Requires="a14">
          <p:sp>
            <p:nvSpPr>
              <p:cNvPr id="8" name="Content Placeholder 4"/>
              <p:cNvSpPr>
                <a:spLocks noGrp="1"/>
              </p:cNvSpPr>
              <p:nvPr>
                <p:ph idx="1"/>
              </p:nvPr>
            </p:nvSpPr>
            <p:spPr>
              <a:xfrm>
                <a:off x="48976" y="1120014"/>
                <a:ext cx="8435280" cy="4525963"/>
              </a:xfrm>
            </p:spPr>
            <p:txBody>
              <a:bodyPr/>
              <a:lstStyle/>
              <a:p>
                <a:r>
                  <a:rPr lang="en-US" sz="2400" dirty="0"/>
                  <a:t>If the aperture is quite small (aperture radius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𝜆</m:t>
                    </m:r>
                  </m:oMath>
                </a14:m>
                <a:r>
                  <a:rPr lang="en-US" sz="2400" dirty="0"/>
                  <a:t>) the wave fronts of the diffracted waves are spherical (in the incident wave propagates in 3 dimensions). The aperture can also be seen as a secondary source point.</a:t>
                </a:r>
                <a:endParaRPr lang="en-US" sz="2400" dirty="0"/>
              </a:p>
            </p:txBody>
          </p:sp>
        </mc:Choice>
        <mc:Fallback>
          <p:sp>
            <p:nvSpPr>
              <p:cNvPr id="8" name="Content Placeholder 4"/>
              <p:cNvSpPr>
                <a:spLocks noRot="1" noChangeAspect="1" noMove="1" noResize="1" noEditPoints="1" noAdjustHandles="1" noChangeArrowheads="1" noChangeShapeType="1" noTextEdit="1"/>
              </p:cNvSpPr>
              <p:nvPr>
                <p:ph idx="1"/>
              </p:nvPr>
            </p:nvSpPr>
            <p:spPr>
              <a:xfrm>
                <a:off x="48976" y="1120014"/>
                <a:ext cx="8435280" cy="4525963"/>
              </a:xfrm>
              <a:blipFill rotWithShape="1">
                <a:blip r:embed="rId2"/>
                <a:stretch>
                  <a:fillRect l="-1" t="-11" b="4"/>
                </a:stretch>
              </a:blipFill>
            </p:spPr>
            <p:txBody>
              <a:bodyPr/>
              <a:lstStyle/>
              <a:p>
                <a:r>
                  <a:rPr lang="zh-CN" altLang="en-US">
                    <a:noFill/>
                  </a:rPr>
                  <a:t> </a:t>
                </a:r>
              </a:p>
            </p:txBody>
          </p:sp>
        </mc:Fallback>
      </mc:AlternateContent>
      <p:cxnSp>
        <p:nvCxnSpPr>
          <p:cNvPr id="9" name="Straight Connector 8"/>
          <p:cNvCxnSpPr/>
          <p:nvPr/>
        </p:nvCxnSpPr>
        <p:spPr bwMode="auto">
          <a:xfrm>
            <a:off x="2987824" y="3055380"/>
            <a:ext cx="0" cy="23042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3391167" y="5584692"/>
            <a:ext cx="1048492" cy="369332"/>
          </a:xfrm>
          <a:prstGeom prst="rect">
            <a:avLst/>
          </a:prstGeom>
          <a:noFill/>
        </p:spPr>
        <p:txBody>
          <a:bodyPr wrap="none" rtlCol="0">
            <a:spAutoFit/>
          </a:bodyPr>
          <a:lstStyle/>
          <a:p>
            <a:r>
              <a:rPr lang="en-US" dirty="0"/>
              <a:t>Aperture </a:t>
            </a:r>
            <a:endParaRPr lang="en-US" dirty="0"/>
          </a:p>
        </p:txBody>
      </p:sp>
      <p:cxnSp>
        <p:nvCxnSpPr>
          <p:cNvPr id="11" name="Straight Arrow Connector 10"/>
          <p:cNvCxnSpPr/>
          <p:nvPr/>
        </p:nvCxnSpPr>
        <p:spPr bwMode="auto">
          <a:xfrm flipV="1">
            <a:off x="2254088" y="5193182"/>
            <a:ext cx="504056" cy="100811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1048818" y="6228020"/>
            <a:ext cx="1895840" cy="369332"/>
          </a:xfrm>
          <a:prstGeom prst="rect">
            <a:avLst/>
          </a:prstGeom>
          <a:noFill/>
        </p:spPr>
        <p:txBody>
          <a:bodyPr wrap="none" rtlCol="0">
            <a:spAutoFit/>
          </a:bodyPr>
          <a:lstStyle/>
          <a:p>
            <a:r>
              <a:rPr lang="en-US" dirty="0"/>
              <a:t>Plane wave fronts </a:t>
            </a:r>
            <a:endParaRPr lang="en-US" dirty="0"/>
          </a:p>
        </p:txBody>
      </p:sp>
      <p:sp>
        <p:nvSpPr>
          <p:cNvPr id="13" name="Oval 12"/>
          <p:cNvSpPr/>
          <p:nvPr/>
        </p:nvSpPr>
        <p:spPr bwMode="auto">
          <a:xfrm>
            <a:off x="3574735" y="3844265"/>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4" name="Rectangle 13"/>
          <p:cNvSpPr/>
          <p:nvPr/>
        </p:nvSpPr>
        <p:spPr bwMode="auto">
          <a:xfrm>
            <a:off x="3567529" y="3765424"/>
            <a:ext cx="198007" cy="571322"/>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5" name="Oval 14"/>
          <p:cNvSpPr/>
          <p:nvPr/>
        </p:nvSpPr>
        <p:spPr bwMode="auto">
          <a:xfrm>
            <a:off x="3419872" y="3630573"/>
            <a:ext cx="846744" cy="865331"/>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6" name="Rectangle 15"/>
          <p:cNvSpPr/>
          <p:nvPr/>
        </p:nvSpPr>
        <p:spPr bwMode="auto">
          <a:xfrm>
            <a:off x="3059415" y="3400642"/>
            <a:ext cx="671007" cy="144016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7" name="Straight Connector 16"/>
          <p:cNvCxnSpPr/>
          <p:nvPr/>
        </p:nvCxnSpPr>
        <p:spPr bwMode="auto">
          <a:xfrm>
            <a:off x="3529284" y="3009244"/>
            <a:ext cx="0" cy="23042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ectangle 17"/>
          <p:cNvSpPr/>
          <p:nvPr/>
        </p:nvSpPr>
        <p:spPr bwMode="auto">
          <a:xfrm>
            <a:off x="3746286" y="2565595"/>
            <a:ext cx="45719" cy="144016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9" name="Rectangle 18"/>
          <p:cNvSpPr/>
          <p:nvPr/>
        </p:nvSpPr>
        <p:spPr bwMode="auto">
          <a:xfrm>
            <a:off x="3746286" y="4120722"/>
            <a:ext cx="45719" cy="144016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20" name="Straight Arrow Connector 19"/>
          <p:cNvCxnSpPr/>
          <p:nvPr/>
        </p:nvCxnSpPr>
        <p:spPr bwMode="auto">
          <a:xfrm flipH="1" flipV="1">
            <a:off x="4599023" y="4408771"/>
            <a:ext cx="752974" cy="33223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5436145" y="4656136"/>
            <a:ext cx="2068964" cy="369332"/>
          </a:xfrm>
          <a:prstGeom prst="rect">
            <a:avLst/>
          </a:prstGeom>
          <a:noFill/>
        </p:spPr>
        <p:txBody>
          <a:bodyPr wrap="none" rtlCol="0">
            <a:spAutoFit/>
          </a:bodyPr>
          <a:lstStyle/>
          <a:p>
            <a:r>
              <a:rPr lang="en-US" dirty="0"/>
              <a:t>spherical wave fronts</a:t>
            </a:r>
            <a:endParaRPr lang="en-US" dirty="0"/>
          </a:p>
        </p:txBody>
      </p:sp>
      <p:cxnSp>
        <p:nvCxnSpPr>
          <p:cNvPr id="22" name="Straight Connector 21"/>
          <p:cNvCxnSpPr/>
          <p:nvPr/>
        </p:nvCxnSpPr>
        <p:spPr bwMode="auto">
          <a:xfrm>
            <a:off x="3275856" y="3055380"/>
            <a:ext cx="0" cy="23042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Arrow: Right 29"/>
          <p:cNvSpPr/>
          <p:nvPr/>
        </p:nvSpPr>
        <p:spPr bwMode="auto">
          <a:xfrm>
            <a:off x="2432535" y="3925977"/>
            <a:ext cx="381355" cy="330991"/>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4" name="TextBox 23"/>
          <p:cNvSpPr txBox="1"/>
          <p:nvPr/>
        </p:nvSpPr>
        <p:spPr>
          <a:xfrm>
            <a:off x="1828312" y="2620431"/>
            <a:ext cx="1025936" cy="738664"/>
          </a:xfrm>
          <a:prstGeom prst="rect">
            <a:avLst/>
          </a:prstGeom>
          <a:noFill/>
        </p:spPr>
        <p:txBody>
          <a:bodyPr wrap="square" rtlCol="0">
            <a:spAutoFit/>
          </a:bodyPr>
          <a:lstStyle/>
          <a:p>
            <a:r>
              <a:rPr lang="en-US" sz="1400" dirty="0"/>
              <a:t>Direction of propagation</a:t>
            </a:r>
            <a:endParaRPr lang="en-US" sz="1400" dirty="0"/>
          </a:p>
        </p:txBody>
      </p:sp>
      <p:sp>
        <p:nvSpPr>
          <p:cNvPr id="25" name="Arrow: Right 31"/>
          <p:cNvSpPr/>
          <p:nvPr/>
        </p:nvSpPr>
        <p:spPr bwMode="auto">
          <a:xfrm>
            <a:off x="4626571" y="3897742"/>
            <a:ext cx="381355" cy="330991"/>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6" name="Arrow: Right 32"/>
          <p:cNvSpPr/>
          <p:nvPr/>
        </p:nvSpPr>
        <p:spPr bwMode="auto">
          <a:xfrm rot="18544988">
            <a:off x="4306579" y="3045708"/>
            <a:ext cx="381355" cy="330991"/>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7" name="Arrow: Right 34"/>
          <p:cNvSpPr/>
          <p:nvPr/>
        </p:nvSpPr>
        <p:spPr bwMode="auto">
          <a:xfrm rot="3083407">
            <a:off x="4328131" y="4804802"/>
            <a:ext cx="381355" cy="330991"/>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8" name="Arrow: Right 35"/>
          <p:cNvSpPr/>
          <p:nvPr/>
        </p:nvSpPr>
        <p:spPr bwMode="auto">
          <a:xfrm>
            <a:off x="2411760" y="3429000"/>
            <a:ext cx="381355" cy="330991"/>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9" name="Arrow: Right 36"/>
          <p:cNvSpPr/>
          <p:nvPr/>
        </p:nvSpPr>
        <p:spPr bwMode="auto">
          <a:xfrm>
            <a:off x="2424994" y="4451063"/>
            <a:ext cx="381355" cy="330991"/>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Oval 4"/>
          <p:cNvSpPr/>
          <p:nvPr/>
        </p:nvSpPr>
        <p:spPr bwMode="auto">
          <a:xfrm>
            <a:off x="3067317" y="3400642"/>
            <a:ext cx="1427094" cy="1340361"/>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6" name="Slide Number Placeholder 3"/>
          <p:cNvSpPr txBox="1"/>
          <p:nvPr/>
        </p:nvSpPr>
        <p:spPr>
          <a:xfrm>
            <a:off x="6553200" y="6248400"/>
            <a:ext cx="2133600" cy="476250"/>
          </a:xfrm>
          <a:prstGeom prst="rect">
            <a:avLst/>
          </a:prstGeom>
        </p:spPr>
        <p:txBody>
          <a:bodyPr/>
          <a:ls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a:lstStyle>
          <a:p>
            <a:pPr>
              <a:defRPr/>
            </a:pPr>
            <a:fld id="{3C76BCED-983B-4975-B93D-90282543D9E3}" type="slidenum">
              <a:rPr lang="en-US" altLang="zh-CN" smtClean="0"/>
            </a:fld>
            <a:endParaRPr lang="en-US" altLang="zh-CN"/>
          </a:p>
        </p:txBody>
      </p:sp>
      <p:sp>
        <p:nvSpPr>
          <p:cNvPr id="7" name="TextBox 6"/>
          <p:cNvSpPr txBox="1"/>
          <p:nvPr/>
        </p:nvSpPr>
        <p:spPr>
          <a:xfrm>
            <a:off x="-1260648" y="3244334"/>
            <a:ext cx="1260647" cy="1200329"/>
          </a:xfrm>
          <a:prstGeom prst="rect">
            <a:avLst/>
          </a:prstGeom>
          <a:noFill/>
        </p:spPr>
        <p:txBody>
          <a:bodyPr wrap="square" rtlCol="0">
            <a:spAutoFit/>
          </a:bodyPr>
          <a:lstStyle/>
          <a:p>
            <a:r>
              <a:rPr lang="en-US" dirty="0">
                <a:solidFill>
                  <a:srgbClr val="FF0000"/>
                </a:solidFill>
              </a:rPr>
              <a:t>Narrow gap: passage </a:t>
            </a:r>
            <a:r>
              <a:rPr lang="en-US" dirty="0" err="1">
                <a:solidFill>
                  <a:srgbClr val="FF0000"/>
                </a:solidFill>
              </a:rPr>
              <a:t>etroit</a:t>
            </a:r>
            <a:endParaRPr lang="en-US" dirty="0">
              <a:solidFill>
                <a:srgbClr val="FF0000"/>
              </a:solidFill>
            </a:endParaRPr>
          </a:p>
        </p:txBody>
      </p:sp>
      <p:sp>
        <p:nvSpPr>
          <p:cNvPr id="8" name="Content Placeholder 4"/>
          <p:cNvSpPr>
            <a:spLocks noGrp="1"/>
          </p:cNvSpPr>
          <p:nvPr>
            <p:ph idx="1"/>
          </p:nvPr>
        </p:nvSpPr>
        <p:spPr>
          <a:xfrm>
            <a:off x="276771" y="940697"/>
            <a:ext cx="8435280" cy="4525963"/>
          </a:xfrm>
        </p:spPr>
        <p:txBody>
          <a:bodyPr/>
          <a:lstStyle/>
          <a:p>
            <a:r>
              <a:rPr lang="en-US" sz="2400" dirty="0"/>
              <a:t>Case of 2D waves (for instance waves at the surface of water)</a:t>
            </a:r>
            <a:endParaRPr lang="en-US" sz="2400" dirty="0"/>
          </a:p>
        </p:txBody>
      </p:sp>
      <p:cxnSp>
        <p:nvCxnSpPr>
          <p:cNvPr id="9" name="Straight Connector 8"/>
          <p:cNvCxnSpPr/>
          <p:nvPr/>
        </p:nvCxnSpPr>
        <p:spPr bwMode="auto">
          <a:xfrm>
            <a:off x="2987824" y="3055380"/>
            <a:ext cx="0" cy="23042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3391167" y="5584692"/>
            <a:ext cx="1048492" cy="369332"/>
          </a:xfrm>
          <a:prstGeom prst="rect">
            <a:avLst/>
          </a:prstGeom>
          <a:noFill/>
        </p:spPr>
        <p:txBody>
          <a:bodyPr wrap="none" rtlCol="0">
            <a:spAutoFit/>
          </a:bodyPr>
          <a:lstStyle/>
          <a:p>
            <a:r>
              <a:rPr lang="en-US" dirty="0"/>
              <a:t>Aperture </a:t>
            </a:r>
            <a:endParaRPr lang="en-US" dirty="0"/>
          </a:p>
        </p:txBody>
      </p:sp>
      <p:cxnSp>
        <p:nvCxnSpPr>
          <p:cNvPr id="11" name="Straight Arrow Connector 10"/>
          <p:cNvCxnSpPr/>
          <p:nvPr/>
        </p:nvCxnSpPr>
        <p:spPr bwMode="auto">
          <a:xfrm flipV="1">
            <a:off x="2254088" y="5193182"/>
            <a:ext cx="504056" cy="100811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1048818" y="6228020"/>
            <a:ext cx="1849352" cy="369332"/>
          </a:xfrm>
          <a:prstGeom prst="rect">
            <a:avLst/>
          </a:prstGeom>
          <a:noFill/>
        </p:spPr>
        <p:txBody>
          <a:bodyPr wrap="none" rtlCol="0">
            <a:spAutoFit/>
          </a:bodyPr>
          <a:lstStyle/>
          <a:p>
            <a:r>
              <a:rPr lang="en-US" dirty="0"/>
              <a:t>Linear wave fronts</a:t>
            </a:r>
            <a:endParaRPr lang="en-US" dirty="0"/>
          </a:p>
        </p:txBody>
      </p:sp>
      <p:sp>
        <p:nvSpPr>
          <p:cNvPr id="13" name="Oval 12"/>
          <p:cNvSpPr/>
          <p:nvPr/>
        </p:nvSpPr>
        <p:spPr bwMode="auto">
          <a:xfrm>
            <a:off x="3574735" y="3844265"/>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4" name="Rectangle 13"/>
          <p:cNvSpPr/>
          <p:nvPr/>
        </p:nvSpPr>
        <p:spPr bwMode="auto">
          <a:xfrm>
            <a:off x="3567529" y="3765424"/>
            <a:ext cx="198007" cy="571322"/>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5" name="Oval 14"/>
          <p:cNvSpPr/>
          <p:nvPr/>
        </p:nvSpPr>
        <p:spPr bwMode="auto">
          <a:xfrm>
            <a:off x="3419872" y="3630573"/>
            <a:ext cx="846744" cy="865331"/>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6" name="Rectangle 15"/>
          <p:cNvSpPr/>
          <p:nvPr/>
        </p:nvSpPr>
        <p:spPr bwMode="auto">
          <a:xfrm>
            <a:off x="3059415" y="3400642"/>
            <a:ext cx="671007" cy="144016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7" name="Straight Connector 16"/>
          <p:cNvCxnSpPr/>
          <p:nvPr/>
        </p:nvCxnSpPr>
        <p:spPr bwMode="auto">
          <a:xfrm>
            <a:off x="3529284" y="3009244"/>
            <a:ext cx="0" cy="23042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ectangle 17"/>
          <p:cNvSpPr/>
          <p:nvPr/>
        </p:nvSpPr>
        <p:spPr bwMode="auto">
          <a:xfrm>
            <a:off x="3746286" y="2565595"/>
            <a:ext cx="45719" cy="144016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9" name="Rectangle 18"/>
          <p:cNvSpPr/>
          <p:nvPr/>
        </p:nvSpPr>
        <p:spPr bwMode="auto">
          <a:xfrm>
            <a:off x="3746286" y="4120722"/>
            <a:ext cx="45719" cy="144016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20" name="Straight Arrow Connector 19"/>
          <p:cNvCxnSpPr/>
          <p:nvPr/>
        </p:nvCxnSpPr>
        <p:spPr bwMode="auto">
          <a:xfrm flipH="1" flipV="1">
            <a:off x="4599023" y="4408771"/>
            <a:ext cx="752974" cy="33223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5436145" y="4656136"/>
            <a:ext cx="1990417" cy="369332"/>
          </a:xfrm>
          <a:prstGeom prst="rect">
            <a:avLst/>
          </a:prstGeom>
          <a:noFill/>
        </p:spPr>
        <p:txBody>
          <a:bodyPr wrap="none" rtlCol="0">
            <a:spAutoFit/>
          </a:bodyPr>
          <a:lstStyle/>
          <a:p>
            <a:r>
              <a:rPr lang="en-US" dirty="0"/>
              <a:t>Circular wave fronts</a:t>
            </a:r>
            <a:endParaRPr lang="en-US" dirty="0"/>
          </a:p>
        </p:txBody>
      </p:sp>
      <p:cxnSp>
        <p:nvCxnSpPr>
          <p:cNvPr id="22" name="Straight Connector 21"/>
          <p:cNvCxnSpPr/>
          <p:nvPr/>
        </p:nvCxnSpPr>
        <p:spPr bwMode="auto">
          <a:xfrm>
            <a:off x="3275856" y="3055380"/>
            <a:ext cx="0" cy="23042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Arrow: Right 29"/>
          <p:cNvSpPr/>
          <p:nvPr/>
        </p:nvSpPr>
        <p:spPr bwMode="auto">
          <a:xfrm>
            <a:off x="2432535" y="3925977"/>
            <a:ext cx="381355" cy="330991"/>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4" name="TextBox 23"/>
          <p:cNvSpPr txBox="1"/>
          <p:nvPr/>
        </p:nvSpPr>
        <p:spPr>
          <a:xfrm>
            <a:off x="1828312" y="2620431"/>
            <a:ext cx="1025936" cy="738664"/>
          </a:xfrm>
          <a:prstGeom prst="rect">
            <a:avLst/>
          </a:prstGeom>
          <a:noFill/>
        </p:spPr>
        <p:txBody>
          <a:bodyPr wrap="square" rtlCol="0">
            <a:spAutoFit/>
          </a:bodyPr>
          <a:lstStyle/>
          <a:p>
            <a:r>
              <a:rPr lang="en-US" sz="1400" dirty="0"/>
              <a:t>Direction of propagation</a:t>
            </a:r>
            <a:endParaRPr lang="en-US" sz="1400" dirty="0"/>
          </a:p>
        </p:txBody>
      </p:sp>
      <p:sp>
        <p:nvSpPr>
          <p:cNvPr id="25" name="Arrow: Right 31"/>
          <p:cNvSpPr/>
          <p:nvPr/>
        </p:nvSpPr>
        <p:spPr bwMode="auto">
          <a:xfrm>
            <a:off x="4626571" y="3897742"/>
            <a:ext cx="381355" cy="330991"/>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6" name="Arrow: Right 32"/>
          <p:cNvSpPr/>
          <p:nvPr/>
        </p:nvSpPr>
        <p:spPr bwMode="auto">
          <a:xfrm rot="18544988">
            <a:off x="4306579" y="3045708"/>
            <a:ext cx="381355" cy="330991"/>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7" name="Arrow: Right 34"/>
          <p:cNvSpPr/>
          <p:nvPr/>
        </p:nvSpPr>
        <p:spPr bwMode="auto">
          <a:xfrm rot="3083407">
            <a:off x="4328131" y="4804802"/>
            <a:ext cx="381355" cy="330991"/>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8" name="Arrow: Right 35"/>
          <p:cNvSpPr/>
          <p:nvPr/>
        </p:nvSpPr>
        <p:spPr bwMode="auto">
          <a:xfrm>
            <a:off x="2411760" y="3429000"/>
            <a:ext cx="381355" cy="330991"/>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9" name="Arrow: Right 36"/>
          <p:cNvSpPr/>
          <p:nvPr/>
        </p:nvSpPr>
        <p:spPr bwMode="auto">
          <a:xfrm>
            <a:off x="2424994" y="4451063"/>
            <a:ext cx="381355" cy="330991"/>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mc:Choice xmlns:a14="http://schemas.microsoft.com/office/drawing/2010/main" Requires="a14">
          <p:sp>
            <p:nvSpPr>
              <p:cNvPr id="30" name="Rectangle 29"/>
              <p:cNvSpPr/>
              <p:nvPr/>
            </p:nvSpPr>
            <p:spPr>
              <a:xfrm>
                <a:off x="1331640" y="-23701"/>
                <a:ext cx="7633756" cy="523220"/>
              </a:xfrm>
              <a:prstGeom prst="rect">
                <a:avLst/>
              </a:prstGeom>
            </p:spPr>
            <p:txBody>
              <a:bodyPr wrap="square">
                <a:spAutoFit/>
              </a:bodyPr>
              <a:lstStyle/>
              <a:p>
                <a:r>
                  <a:rPr lang="en-US" sz="2800" dirty="0"/>
                  <a:t>The diffraction: case of a hole which radius </a:t>
                </a:r>
                <a14:m>
                  <m:oMath xmlns:m="http://schemas.openxmlformats.org/officeDocument/2006/math">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𝜆</m:t>
                    </m:r>
                  </m:oMath>
                </a14:m>
                <a:r>
                  <a:rPr lang="en-US" sz="2800" dirty="0"/>
                  <a:t> </a:t>
                </a:r>
                <a:endParaRPr lang="en-US" sz="2800" dirty="0"/>
              </a:p>
            </p:txBody>
          </p:sp>
        </mc:Choice>
        <mc:Fallback>
          <p:sp>
            <p:nvSpPr>
              <p:cNvPr id="30" name="Rectangle 29"/>
              <p:cNvSpPr>
                <a:spLocks noRot="1" noChangeAspect="1" noMove="1" noResize="1" noEditPoints="1" noAdjustHandles="1" noChangeArrowheads="1" noChangeShapeType="1" noTextEdit="1"/>
              </p:cNvSpPr>
              <p:nvPr/>
            </p:nvSpPr>
            <p:spPr>
              <a:xfrm>
                <a:off x="1331640" y="-23701"/>
                <a:ext cx="7633756" cy="523220"/>
              </a:xfrm>
              <a:prstGeom prst="rect">
                <a:avLst/>
              </a:prstGeom>
              <a:blipFill rotWithShape="1">
                <a:blip r:embed="rId1"/>
                <a:stretch>
                  <a:fillRect l="-1" t="39" r="6" b="78"/>
                </a:stretch>
              </a:blipFill>
            </p:spPr>
            <p:txBody>
              <a:bodyPr/>
              <a:lstStyle/>
              <a:p>
                <a:r>
                  <a:rPr lang="zh-CN"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1051460" y="2304150"/>
            <a:ext cx="929967" cy="2585323"/>
          </a:xfrm>
          <a:prstGeom prst="rect">
            <a:avLst/>
          </a:prstGeom>
          <a:noFill/>
        </p:spPr>
        <p:txBody>
          <a:bodyPr wrap="square" rtlCol="0">
            <a:spAutoFit/>
          </a:bodyPr>
          <a:lstStyle/>
          <a:p>
            <a:r>
              <a:rPr lang="en-US" dirty="0">
                <a:solidFill>
                  <a:srgbClr val="FF0000"/>
                </a:solidFill>
              </a:rPr>
              <a:t>Simulation: </a:t>
            </a:r>
            <a:r>
              <a:rPr lang="en-US" dirty="0" err="1">
                <a:solidFill>
                  <a:srgbClr val="FF0000"/>
                </a:solidFill>
              </a:rPr>
              <a:t>cliquer</a:t>
            </a:r>
            <a:r>
              <a:rPr lang="en-US" dirty="0">
                <a:solidFill>
                  <a:srgbClr val="FF0000"/>
                </a:solidFill>
              </a:rPr>
              <a:t> sur le site pour </a:t>
            </a:r>
            <a:r>
              <a:rPr lang="en-US" dirty="0" err="1">
                <a:solidFill>
                  <a:srgbClr val="FF0000"/>
                </a:solidFill>
              </a:rPr>
              <a:t>voir</a:t>
            </a:r>
            <a:r>
              <a:rPr lang="en-US" dirty="0">
                <a:solidFill>
                  <a:srgbClr val="FF0000"/>
                </a:solidFill>
              </a:rPr>
              <a:t> la simulation</a:t>
            </a:r>
            <a:endParaRPr lang="en-US" dirty="0">
              <a:solidFill>
                <a:srgbClr val="FF0000"/>
              </a:solidFill>
            </a:endParaRPr>
          </a:p>
        </p:txBody>
      </p:sp>
      <p:pic>
        <p:nvPicPr>
          <p:cNvPr id="6" name="Picture 5"/>
          <p:cNvPicPr>
            <a:picLocks noChangeAspect="1"/>
          </p:cNvPicPr>
          <p:nvPr/>
        </p:nvPicPr>
        <p:blipFill>
          <a:blip r:embed="rId1"/>
          <a:stretch>
            <a:fillRect/>
          </a:stretch>
        </p:blipFill>
        <p:spPr>
          <a:xfrm>
            <a:off x="2915816" y="2501124"/>
            <a:ext cx="2733675" cy="2800350"/>
          </a:xfrm>
          <a:prstGeom prst="rect">
            <a:avLst/>
          </a:prstGeom>
        </p:spPr>
      </p:pic>
      <p:sp>
        <p:nvSpPr>
          <p:cNvPr id="7" name="TextBox 6"/>
          <p:cNvSpPr txBox="1"/>
          <p:nvPr/>
        </p:nvSpPr>
        <p:spPr>
          <a:xfrm>
            <a:off x="2078954" y="5378480"/>
            <a:ext cx="4780411" cy="369332"/>
          </a:xfrm>
          <a:prstGeom prst="rect">
            <a:avLst/>
          </a:prstGeom>
          <a:noFill/>
        </p:spPr>
        <p:txBody>
          <a:bodyPr wrap="none" rtlCol="0">
            <a:spAutoFit/>
          </a:bodyPr>
          <a:lstStyle/>
          <a:p>
            <a:r>
              <a:rPr lang="en-US" dirty="0"/>
              <a:t>Numerical simulation of diffraction by an aperture </a:t>
            </a:r>
            <a:endParaRPr lang="en-US" dirty="0"/>
          </a:p>
        </p:txBody>
      </p:sp>
      <p:sp>
        <p:nvSpPr>
          <p:cNvPr id="8" name="TextBox 7"/>
          <p:cNvSpPr txBox="1"/>
          <p:nvPr/>
        </p:nvSpPr>
        <p:spPr>
          <a:xfrm>
            <a:off x="1747284" y="5585602"/>
            <a:ext cx="5649432" cy="646331"/>
          </a:xfrm>
          <a:prstGeom prst="rect">
            <a:avLst/>
          </a:prstGeom>
          <a:noFill/>
        </p:spPr>
        <p:txBody>
          <a:bodyPr wrap="none" rtlCol="0">
            <a:spAutoFit/>
          </a:bodyPr>
          <a:lstStyle/>
          <a:p>
            <a:r>
              <a:rPr lang="en-US" dirty="0">
                <a:hlinkClick r:id="rId2"/>
              </a:rPr>
              <a:t>https://devdude.me/blimg/dblSlit/waterwavesdiffraction.gif</a:t>
            </a:r>
            <a:endParaRPr lang="en-US" dirty="0"/>
          </a:p>
          <a:p>
            <a:endParaRPr lang="en-US" dirty="0"/>
          </a:p>
        </p:txBody>
      </p:sp>
      <mc:AlternateContent xmlns:mc="http://schemas.openxmlformats.org/markup-compatibility/2006">
        <mc:Choice xmlns:a14="http://schemas.microsoft.com/office/drawing/2010/main" Requires="a14">
          <p:sp>
            <p:nvSpPr>
              <p:cNvPr id="10" name="Rectangle 9"/>
              <p:cNvSpPr/>
              <p:nvPr/>
            </p:nvSpPr>
            <p:spPr>
              <a:xfrm>
                <a:off x="1184038" y="-5573"/>
                <a:ext cx="8172174" cy="584775"/>
              </a:xfrm>
              <a:prstGeom prst="rect">
                <a:avLst/>
              </a:prstGeom>
            </p:spPr>
            <p:txBody>
              <a:bodyPr wrap="none">
                <a:spAutoFit/>
              </a:bodyPr>
              <a:lstStyle/>
              <a:p>
                <a:r>
                  <a:rPr lang="en-US" sz="3200" dirty="0"/>
                  <a:t>The diffraction: case of a hole which radius </a:t>
                </a:r>
                <a14:m>
                  <m:oMath xmlns:m="http://schemas.openxmlformats.org/officeDocument/2006/math">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𝜆</m:t>
                    </m:r>
                  </m:oMath>
                </a14:m>
                <a:r>
                  <a:rPr lang="en-US" sz="3200" dirty="0"/>
                  <a:t> </a:t>
                </a:r>
                <a:endParaRPr lang="en-US" sz="3200" dirty="0"/>
              </a:p>
            </p:txBody>
          </p:sp>
        </mc:Choice>
        <mc:Fallback>
          <p:sp>
            <p:nvSpPr>
              <p:cNvPr id="10" name="Rectangle 9"/>
              <p:cNvSpPr>
                <a:spLocks noRot="1" noChangeAspect="1" noMove="1" noResize="1" noEditPoints="1" noAdjustHandles="1" noChangeArrowheads="1" noChangeShapeType="1" noTextEdit="1"/>
              </p:cNvSpPr>
              <p:nvPr/>
            </p:nvSpPr>
            <p:spPr>
              <a:xfrm>
                <a:off x="1184038" y="-5573"/>
                <a:ext cx="8172174" cy="584775"/>
              </a:xfrm>
              <a:prstGeom prst="rect">
                <a:avLst/>
              </a:prstGeom>
              <a:blipFill rotWithShape="1">
                <a:blip r:embed="rId3"/>
                <a:stretch>
                  <a:fillRect l="-5" t="84" r="-395" b="14"/>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itle 1"/>
          <p:cNvSpPr>
            <a:spLocks noGrp="1"/>
          </p:cNvSpPr>
          <p:nvPr>
            <p:ph type="title"/>
          </p:nvPr>
        </p:nvSpPr>
        <p:spPr>
          <a:xfrm>
            <a:off x="97092" y="42403"/>
            <a:ext cx="8229600" cy="1143000"/>
          </a:xfrm>
        </p:spPr>
        <p:txBody>
          <a:bodyPr/>
          <a:lstStyle/>
          <a:p>
            <a:r>
              <a:rPr lang="en-US" sz="3600" dirty="0"/>
              <a:t>The </a:t>
            </a:r>
            <a:r>
              <a:rPr lang="en-US" sz="3200" dirty="0"/>
              <a:t>one</a:t>
            </a:r>
            <a:r>
              <a:rPr lang="en-US" sz="3600" dirty="0"/>
              <a:t> million dollar question ! </a:t>
            </a:r>
            <a:endParaRPr lang="en-US" sz="3600" dirty="0"/>
          </a:p>
        </p:txBody>
      </p:sp>
      <p:sp>
        <p:nvSpPr>
          <p:cNvPr id="6" name="Rectangle 5"/>
          <p:cNvSpPr/>
          <p:nvPr/>
        </p:nvSpPr>
        <p:spPr bwMode="auto">
          <a:xfrm>
            <a:off x="3995904" y="3612926"/>
            <a:ext cx="71903" cy="91024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7" name="Rectangle 6"/>
          <p:cNvSpPr/>
          <p:nvPr/>
        </p:nvSpPr>
        <p:spPr bwMode="auto">
          <a:xfrm>
            <a:off x="3996809" y="4748567"/>
            <a:ext cx="70998" cy="91024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8" name="TextBox 7"/>
          <p:cNvSpPr txBox="1"/>
          <p:nvPr/>
        </p:nvSpPr>
        <p:spPr>
          <a:xfrm>
            <a:off x="1655643" y="5815782"/>
            <a:ext cx="5580647" cy="369332"/>
          </a:xfrm>
          <a:prstGeom prst="rect">
            <a:avLst/>
          </a:prstGeom>
          <a:noFill/>
        </p:spPr>
        <p:txBody>
          <a:bodyPr wrap="square" rtlCol="0">
            <a:spAutoFit/>
          </a:bodyPr>
          <a:lstStyle/>
          <a:p>
            <a:r>
              <a:rPr lang="en-US" dirty="0"/>
              <a:t>What happens if there is two apertures instead of one ?</a:t>
            </a:r>
            <a:endParaRPr lang="en-US" dirty="0"/>
          </a:p>
        </p:txBody>
      </p:sp>
      <p:cxnSp>
        <p:nvCxnSpPr>
          <p:cNvPr id="9" name="Straight Connector 8"/>
          <p:cNvCxnSpPr/>
          <p:nvPr/>
        </p:nvCxnSpPr>
        <p:spPr bwMode="auto">
          <a:xfrm>
            <a:off x="2915816" y="2483931"/>
            <a:ext cx="0" cy="288928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a:off x="3419872" y="2403208"/>
            <a:ext cx="0" cy="305969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a:off x="3851920" y="2403208"/>
            <a:ext cx="0" cy="305969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p:cNvSpPr/>
          <p:nvPr/>
        </p:nvSpPr>
        <p:spPr bwMode="auto">
          <a:xfrm>
            <a:off x="3995904" y="2327884"/>
            <a:ext cx="72036" cy="113568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3" name="TextBox 12"/>
          <p:cNvSpPr txBox="1"/>
          <p:nvPr/>
        </p:nvSpPr>
        <p:spPr>
          <a:xfrm>
            <a:off x="-1116631" y="2483931"/>
            <a:ext cx="1080120" cy="2031325"/>
          </a:xfrm>
          <a:prstGeom prst="rect">
            <a:avLst/>
          </a:prstGeom>
          <a:noFill/>
        </p:spPr>
        <p:txBody>
          <a:bodyPr wrap="square" rtlCol="0">
            <a:spAutoFit/>
          </a:bodyPr>
          <a:lstStyle/>
          <a:p>
            <a:r>
              <a:rPr lang="en-US" dirty="0">
                <a:solidFill>
                  <a:srgbClr val="FF0000"/>
                </a:solidFill>
              </a:rPr>
              <a:t>Je </a:t>
            </a:r>
            <a:r>
              <a:rPr lang="en-US" dirty="0" err="1">
                <a:solidFill>
                  <a:srgbClr val="FF0000"/>
                </a:solidFill>
              </a:rPr>
              <a:t>peux</a:t>
            </a:r>
            <a:r>
              <a:rPr lang="en-US" dirty="0">
                <a:solidFill>
                  <a:srgbClr val="FF0000"/>
                </a:solidFill>
              </a:rPr>
              <a:t> proposer </a:t>
            </a:r>
            <a:r>
              <a:rPr lang="en-US" dirty="0" err="1">
                <a:solidFill>
                  <a:srgbClr val="FF0000"/>
                </a:solidFill>
              </a:rPr>
              <a:t>unerecompense</a:t>
            </a:r>
            <a:r>
              <a:rPr lang="en-US" dirty="0">
                <a:solidFill>
                  <a:srgbClr val="FF0000"/>
                </a:solidFill>
              </a:rPr>
              <a:t> du style petit pain </a:t>
            </a:r>
            <a:r>
              <a:rPr lang="en-US" dirty="0" err="1">
                <a:solidFill>
                  <a:srgbClr val="FF0000"/>
                </a:solidFill>
              </a:rPr>
              <a:t>si</a:t>
            </a:r>
            <a:r>
              <a:rPr lang="en-US" dirty="0">
                <a:solidFill>
                  <a:srgbClr val="FF0000"/>
                </a:solidFill>
              </a:rPr>
              <a:t> </a:t>
            </a:r>
            <a:r>
              <a:rPr lang="en-US" dirty="0" err="1">
                <a:solidFill>
                  <a:srgbClr val="FF0000"/>
                </a:solidFill>
              </a:rPr>
              <a:t>j’en</a:t>
            </a:r>
            <a:r>
              <a:rPr lang="en-US" dirty="0">
                <a:solidFill>
                  <a:srgbClr val="FF0000"/>
                </a:solidFill>
              </a:rPr>
              <a:t> </a:t>
            </a:r>
            <a:r>
              <a:rPr lang="en-US" dirty="0" err="1">
                <a:solidFill>
                  <a:srgbClr val="FF0000"/>
                </a:solidFill>
              </a:rPr>
              <a:t>ait</a:t>
            </a:r>
            <a:endParaRPr lang="en-US" dirty="0">
              <a:solidFill>
                <a:srgbClr val="FF0000"/>
              </a:solidFill>
            </a:endParaRPr>
          </a:p>
        </p:txBody>
      </p:sp>
      <p:sp>
        <p:nvSpPr>
          <p:cNvPr id="14" name="Arrow: Right 23"/>
          <p:cNvSpPr/>
          <p:nvPr/>
        </p:nvSpPr>
        <p:spPr bwMode="auto">
          <a:xfrm>
            <a:off x="2996675" y="3676545"/>
            <a:ext cx="360902" cy="50405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Here was just an introduction, there are equations which describe the diffraction of a wave by an aperture, you will see this later.</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1"/>
          <p:cNvSpPr>
            <a:spLocks noGrp="1"/>
          </p:cNvSpPr>
          <p:nvPr>
            <p:ph type="title"/>
          </p:nvPr>
        </p:nvSpPr>
        <p:spPr>
          <a:xfrm>
            <a:off x="468949" y="1196752"/>
            <a:ext cx="8229600" cy="1143000"/>
          </a:xfrm>
        </p:spPr>
        <p:txBody>
          <a:bodyPr/>
          <a:lstStyle/>
          <a:p>
            <a:r>
              <a:rPr lang="en-US" dirty="0"/>
              <a:t>3. Interferences between mechanical waves</a:t>
            </a:r>
            <a:endParaRPr lang="en-US" dirty="0"/>
          </a:p>
        </p:txBody>
      </p:sp>
      <p:pic>
        <p:nvPicPr>
          <p:cNvPr id="5" name="Picture 4"/>
          <p:cNvPicPr>
            <a:picLocks noChangeAspect="1"/>
          </p:cNvPicPr>
          <p:nvPr/>
        </p:nvPicPr>
        <p:blipFill>
          <a:blip r:embed="rId1"/>
          <a:stretch>
            <a:fillRect/>
          </a:stretch>
        </p:blipFill>
        <p:spPr>
          <a:xfrm>
            <a:off x="2586857" y="2925564"/>
            <a:ext cx="4339409" cy="3339852"/>
          </a:xfrm>
          <a:prstGeom prst="rect">
            <a:avLst/>
          </a:prstGeom>
        </p:spPr>
      </p:pic>
      <p:sp>
        <p:nvSpPr>
          <p:cNvPr id="6" name="TextBox 5"/>
          <p:cNvSpPr txBox="1"/>
          <p:nvPr/>
        </p:nvSpPr>
        <p:spPr>
          <a:xfrm>
            <a:off x="2690363" y="6242050"/>
            <a:ext cx="3808478" cy="461665"/>
          </a:xfrm>
          <a:prstGeom prst="rect">
            <a:avLst/>
          </a:prstGeom>
          <a:noFill/>
        </p:spPr>
        <p:txBody>
          <a:bodyPr wrap="none" rtlCol="0">
            <a:spAutoFit/>
          </a:bodyPr>
          <a:lstStyle/>
          <a:p>
            <a:r>
              <a:rPr lang="en-US" sz="1200" dirty="0">
                <a:hlinkClick r:id="rId2"/>
              </a:rPr>
              <a:t>http://physics.tutorvista.com/waves/wave-interference.html</a:t>
            </a:r>
            <a:endParaRPr lang="en-US" sz="1200" dirty="0"/>
          </a:p>
          <a:p>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itle 1"/>
          <p:cNvSpPr txBox="1"/>
          <p:nvPr/>
        </p:nvSpPr>
        <p:spPr>
          <a:xfrm>
            <a:off x="827392" y="-140351"/>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en-US" kern="0" dirty="0"/>
              <a:t>Introduction to the diffraction and Huygens’s principle</a:t>
            </a:r>
            <a:endParaRPr lang="en-US" kern="0" dirty="0"/>
          </a:p>
        </p:txBody>
      </p:sp>
      <p:pic>
        <p:nvPicPr>
          <p:cNvPr id="6" name="Picture 5"/>
          <p:cNvPicPr>
            <a:picLocks noChangeAspect="1"/>
          </p:cNvPicPr>
          <p:nvPr/>
        </p:nvPicPr>
        <p:blipFill>
          <a:blip r:embed="rId1"/>
          <a:stretch>
            <a:fillRect/>
          </a:stretch>
        </p:blipFill>
        <p:spPr>
          <a:xfrm>
            <a:off x="1189020" y="1845222"/>
            <a:ext cx="6984776" cy="3383978"/>
          </a:xfrm>
          <a:prstGeom prst="rect">
            <a:avLst/>
          </a:prstGeom>
        </p:spPr>
      </p:pic>
      <p:sp>
        <p:nvSpPr>
          <p:cNvPr id="7" name="TextBox 6"/>
          <p:cNvSpPr txBox="1"/>
          <p:nvPr/>
        </p:nvSpPr>
        <p:spPr>
          <a:xfrm>
            <a:off x="2288468" y="5154024"/>
            <a:ext cx="5885328" cy="477054"/>
          </a:xfrm>
          <a:prstGeom prst="rect">
            <a:avLst/>
          </a:prstGeom>
          <a:noFill/>
        </p:spPr>
        <p:txBody>
          <a:bodyPr wrap="square" rtlCol="0">
            <a:spAutoFit/>
          </a:bodyPr>
          <a:lstStyle/>
          <a:p>
            <a:r>
              <a:rPr lang="en-US" sz="700" dirty="0">
                <a:hlinkClick r:id="rId2"/>
              </a:rPr>
              <a:t>https://sites.google.com/a/simplescience.info/www/science/vibrationsproducewaves</a:t>
            </a:r>
            <a:endParaRPr lang="en-US" sz="700" dirty="0"/>
          </a:p>
          <a:p>
            <a:endParaRPr lang="en-US" dirty="0"/>
          </a:p>
        </p:txBody>
      </p:sp>
      <p:sp>
        <p:nvSpPr>
          <p:cNvPr id="8" name="TextBox 7"/>
          <p:cNvSpPr txBox="1"/>
          <p:nvPr/>
        </p:nvSpPr>
        <p:spPr>
          <a:xfrm>
            <a:off x="2123728" y="5771346"/>
            <a:ext cx="5636928" cy="369332"/>
          </a:xfrm>
          <a:prstGeom prst="rect">
            <a:avLst/>
          </a:prstGeom>
          <a:noFill/>
        </p:spPr>
        <p:txBody>
          <a:bodyPr wrap="none" rtlCol="0">
            <a:spAutoFit/>
          </a:bodyPr>
          <a:lstStyle/>
          <a:p>
            <a:r>
              <a:rPr lang="en-US" dirty="0"/>
              <a:t>Diffraction of waves at the surface of water by an aperture </a:t>
            </a:r>
            <a:endParaRPr lang="en-US" dirty="0"/>
          </a:p>
        </p:txBody>
      </p:sp>
      <p:sp>
        <p:nvSpPr>
          <p:cNvPr id="9" name="TextBox 8"/>
          <p:cNvSpPr txBox="1"/>
          <p:nvPr/>
        </p:nvSpPr>
        <p:spPr>
          <a:xfrm>
            <a:off x="-1404664" y="0"/>
            <a:ext cx="1224136" cy="6740307"/>
          </a:xfrm>
          <a:prstGeom prst="rect">
            <a:avLst/>
          </a:prstGeom>
          <a:noFill/>
        </p:spPr>
        <p:txBody>
          <a:bodyPr wrap="square" rtlCol="0">
            <a:spAutoFit/>
          </a:bodyPr>
          <a:lstStyle/>
          <a:p>
            <a:r>
              <a:rPr lang="en-US" sz="1600" dirty="0" err="1">
                <a:solidFill>
                  <a:srgbClr val="FF0000"/>
                </a:solidFill>
              </a:rPr>
              <a:t>Apres</a:t>
            </a:r>
            <a:r>
              <a:rPr lang="en-US" sz="1600" dirty="0">
                <a:solidFill>
                  <a:srgbClr val="FF0000"/>
                </a:solidFill>
              </a:rPr>
              <a:t> </a:t>
            </a:r>
            <a:r>
              <a:rPr lang="en-US" sz="1600" dirty="0" err="1">
                <a:solidFill>
                  <a:srgbClr val="FF0000"/>
                </a:solidFill>
              </a:rPr>
              <a:t>l’ouverture</a:t>
            </a:r>
            <a:r>
              <a:rPr lang="en-US" sz="1600" dirty="0">
                <a:solidFill>
                  <a:srgbClr val="FF0000"/>
                </a:solidFill>
              </a:rPr>
              <a:t>, les </a:t>
            </a:r>
            <a:r>
              <a:rPr lang="en-US" sz="1600" dirty="0" err="1">
                <a:solidFill>
                  <a:srgbClr val="FF0000"/>
                </a:solidFill>
              </a:rPr>
              <a:t>ondes</a:t>
            </a:r>
            <a:r>
              <a:rPr lang="en-US" sz="1600" dirty="0">
                <a:solidFill>
                  <a:srgbClr val="FF0000"/>
                </a:solidFill>
              </a:rPr>
              <a:t> </a:t>
            </a:r>
            <a:r>
              <a:rPr lang="en-US" sz="1600" dirty="0" err="1">
                <a:solidFill>
                  <a:srgbClr val="FF0000"/>
                </a:solidFill>
              </a:rPr>
              <a:t>n’ont</a:t>
            </a:r>
            <a:r>
              <a:rPr lang="en-US" sz="1600" dirty="0">
                <a:solidFill>
                  <a:srgbClr val="FF0000"/>
                </a:solidFill>
              </a:rPr>
              <a:t> la meme </a:t>
            </a:r>
            <a:r>
              <a:rPr lang="en-US" sz="1600" dirty="0" err="1">
                <a:solidFill>
                  <a:srgbClr val="FF0000"/>
                </a:solidFill>
              </a:rPr>
              <a:t>forme</a:t>
            </a:r>
            <a:r>
              <a:rPr lang="en-US" sz="1600" dirty="0">
                <a:solidFill>
                  <a:srgbClr val="FF0000"/>
                </a:solidFill>
              </a:rPr>
              <a:t> </a:t>
            </a:r>
            <a:endParaRPr lang="en-US" sz="1600" dirty="0">
              <a:solidFill>
                <a:srgbClr val="FF0000"/>
              </a:solidFill>
            </a:endParaRPr>
          </a:p>
          <a:p>
            <a:r>
              <a:rPr lang="en-US" sz="1600" dirty="0">
                <a:solidFill>
                  <a:srgbClr val="FF0000"/>
                </a:solidFill>
              </a:rPr>
              <a:t>Demander </a:t>
            </a:r>
            <a:r>
              <a:rPr lang="en-US" sz="1600" dirty="0" err="1">
                <a:solidFill>
                  <a:srgbClr val="FF0000"/>
                </a:solidFill>
              </a:rPr>
              <a:t>ce</a:t>
            </a:r>
            <a:r>
              <a:rPr lang="en-US" sz="1600" dirty="0">
                <a:solidFill>
                  <a:srgbClr val="FF0000"/>
                </a:solidFill>
              </a:rPr>
              <a:t> </a:t>
            </a:r>
            <a:r>
              <a:rPr lang="en-US" sz="1600" dirty="0" err="1">
                <a:solidFill>
                  <a:srgbClr val="FF0000"/>
                </a:solidFill>
              </a:rPr>
              <a:t>qu’il</a:t>
            </a:r>
            <a:r>
              <a:rPr lang="en-US" sz="1600" dirty="0">
                <a:solidFill>
                  <a:srgbClr val="FF0000"/>
                </a:solidFill>
              </a:rPr>
              <a:t> se </a:t>
            </a:r>
            <a:r>
              <a:rPr lang="en-US" sz="1600" dirty="0" err="1">
                <a:solidFill>
                  <a:srgbClr val="FF0000"/>
                </a:solidFill>
              </a:rPr>
              <a:t>passait</a:t>
            </a:r>
            <a:r>
              <a:rPr lang="en-US" sz="1600" dirty="0">
                <a:solidFill>
                  <a:srgbClr val="FF0000"/>
                </a:solidFill>
              </a:rPr>
              <a:t> </a:t>
            </a:r>
            <a:r>
              <a:rPr lang="en-US" sz="1600" dirty="0" err="1">
                <a:solidFill>
                  <a:srgbClr val="FF0000"/>
                </a:solidFill>
              </a:rPr>
              <a:t>si</a:t>
            </a:r>
            <a:r>
              <a:rPr lang="en-US" sz="1600" dirty="0">
                <a:solidFill>
                  <a:srgbClr val="FF0000"/>
                </a:solidFill>
              </a:rPr>
              <a:t> </a:t>
            </a:r>
            <a:r>
              <a:rPr lang="en-US" sz="1600" dirty="0" err="1">
                <a:solidFill>
                  <a:srgbClr val="FF0000"/>
                </a:solidFill>
              </a:rPr>
              <a:t>l’ouverture</a:t>
            </a:r>
            <a:r>
              <a:rPr lang="en-US" sz="1600" dirty="0">
                <a:solidFill>
                  <a:srgbClr val="FF0000"/>
                </a:solidFill>
              </a:rPr>
              <a:t> </a:t>
            </a:r>
            <a:r>
              <a:rPr lang="en-US" sz="1600" dirty="0" err="1">
                <a:solidFill>
                  <a:srgbClr val="FF0000"/>
                </a:solidFill>
              </a:rPr>
              <a:t>etait</a:t>
            </a:r>
            <a:r>
              <a:rPr lang="en-US" sz="1600" dirty="0">
                <a:solidFill>
                  <a:srgbClr val="FF0000"/>
                </a:solidFill>
              </a:rPr>
              <a:t> encore plus petites =&gt; </a:t>
            </a:r>
            <a:r>
              <a:rPr lang="en-US" sz="1600" dirty="0" err="1">
                <a:solidFill>
                  <a:srgbClr val="FF0000"/>
                </a:solidFill>
              </a:rPr>
              <a:t>ondes</a:t>
            </a:r>
            <a:r>
              <a:rPr lang="en-US" sz="1600" dirty="0">
                <a:solidFill>
                  <a:srgbClr val="FF0000"/>
                </a:solidFill>
              </a:rPr>
              <a:t> </a:t>
            </a:r>
            <a:r>
              <a:rPr lang="en-US" sz="1600" dirty="0" err="1">
                <a:solidFill>
                  <a:srgbClr val="FF0000"/>
                </a:solidFill>
              </a:rPr>
              <a:t>circulaires</a:t>
            </a:r>
            <a:endParaRPr lang="en-US" sz="1600" dirty="0">
              <a:solidFill>
                <a:srgbClr val="FF0000"/>
              </a:solidFill>
            </a:endParaRPr>
          </a:p>
          <a:p>
            <a:r>
              <a:rPr lang="en-US" sz="1600" dirty="0" err="1">
                <a:solidFill>
                  <a:srgbClr val="FF0000"/>
                </a:solidFill>
              </a:rPr>
              <a:t>Conclure</a:t>
            </a:r>
            <a:r>
              <a:rPr lang="en-US" sz="1600" dirty="0">
                <a:solidFill>
                  <a:srgbClr val="FF0000"/>
                </a:solidFill>
              </a:rPr>
              <a:t>: </a:t>
            </a:r>
            <a:r>
              <a:rPr lang="en-US" sz="1600" dirty="0" err="1">
                <a:solidFill>
                  <a:srgbClr val="FF0000"/>
                </a:solidFill>
              </a:rPr>
              <a:t>tous</a:t>
            </a:r>
            <a:r>
              <a:rPr lang="en-US" sz="1600" dirty="0">
                <a:solidFill>
                  <a:srgbClr val="FF0000"/>
                </a:solidFill>
              </a:rPr>
              <a:t> les points du front </a:t>
            </a:r>
            <a:r>
              <a:rPr lang="en-US" sz="1600" dirty="0" err="1">
                <a:solidFill>
                  <a:srgbClr val="FF0000"/>
                </a:solidFill>
              </a:rPr>
              <a:t>d’ondre</a:t>
            </a:r>
            <a:r>
              <a:rPr lang="en-US" sz="1600" dirty="0">
                <a:solidFill>
                  <a:srgbClr val="FF0000"/>
                </a:solidFill>
              </a:rPr>
              <a:t> </a:t>
            </a:r>
            <a:r>
              <a:rPr lang="en-US" sz="1600" dirty="0" err="1">
                <a:solidFill>
                  <a:srgbClr val="FF0000"/>
                </a:solidFill>
              </a:rPr>
              <a:t>peuvent</a:t>
            </a:r>
            <a:r>
              <a:rPr lang="en-US" sz="1600" dirty="0">
                <a:solidFill>
                  <a:srgbClr val="FF0000"/>
                </a:solidFill>
              </a:rPr>
              <a:t> </a:t>
            </a:r>
            <a:r>
              <a:rPr lang="en-US" sz="1600" dirty="0" err="1">
                <a:solidFill>
                  <a:srgbClr val="FF0000"/>
                </a:solidFill>
              </a:rPr>
              <a:t>etre</a:t>
            </a:r>
            <a:r>
              <a:rPr lang="en-US" sz="1600" dirty="0">
                <a:solidFill>
                  <a:srgbClr val="FF0000"/>
                </a:solidFill>
              </a:rPr>
              <a:t> vu par des sources </a:t>
            </a:r>
            <a:r>
              <a:rPr lang="en-US" sz="1600" dirty="0" err="1">
                <a:solidFill>
                  <a:srgbClr val="FF0000"/>
                </a:solidFill>
              </a:rPr>
              <a:t>d’ondes</a:t>
            </a:r>
            <a:r>
              <a:rPr lang="en-US" sz="1600" dirty="0">
                <a:solidFill>
                  <a:srgbClr val="FF0000"/>
                </a:solidFill>
              </a:rPr>
              <a:t> </a:t>
            </a:r>
            <a:r>
              <a:rPr lang="en-US" sz="1600" dirty="0" err="1">
                <a:solidFill>
                  <a:srgbClr val="FF0000"/>
                </a:solidFill>
              </a:rPr>
              <a:t>secondaire</a:t>
            </a:r>
            <a:r>
              <a:rPr lang="en-US" sz="1600" dirty="0">
                <a:solidFill>
                  <a:srgbClr val="FF0000"/>
                </a:solidFill>
              </a:rPr>
              <a:t> (meme </a:t>
            </a:r>
            <a:r>
              <a:rPr lang="en-US" sz="1600" dirty="0" err="1">
                <a:solidFill>
                  <a:srgbClr val="FF0000"/>
                </a:solidFill>
              </a:rPr>
              <a:t>s’il</a:t>
            </a:r>
            <a:r>
              <a:rPr lang="en-US" sz="1600" dirty="0">
                <a:solidFill>
                  <a:srgbClr val="FF0000"/>
                </a:solidFill>
              </a:rPr>
              <a:t> </a:t>
            </a:r>
            <a:r>
              <a:rPr lang="en-US" sz="1600" dirty="0" err="1">
                <a:solidFill>
                  <a:srgbClr val="FF0000"/>
                </a:solidFill>
              </a:rPr>
              <a:t>n’y</a:t>
            </a:r>
            <a:r>
              <a:rPr lang="en-US" sz="1600" dirty="0">
                <a:solidFill>
                  <a:srgbClr val="FF0000"/>
                </a:solidFill>
              </a:rPr>
              <a:t> a pas de vibration qui y </a:t>
            </a:r>
            <a:r>
              <a:rPr lang="en-US" sz="1600" dirty="0" err="1">
                <a:solidFill>
                  <a:srgbClr val="FF0000"/>
                </a:solidFill>
              </a:rPr>
              <a:t>est</a:t>
            </a:r>
            <a:r>
              <a:rPr lang="en-US" sz="1600" dirty="0">
                <a:solidFill>
                  <a:srgbClr val="FF0000"/>
                </a:solidFill>
              </a:rPr>
              <a:t> </a:t>
            </a:r>
            <a:r>
              <a:rPr lang="en-US" sz="1600" dirty="0" err="1">
                <a:solidFill>
                  <a:srgbClr val="FF0000"/>
                </a:solidFill>
              </a:rPr>
              <a:t>cree</a:t>
            </a:r>
            <a:r>
              <a:rPr lang="en-US" sz="1600" dirty="0">
                <a:solidFill>
                  <a:srgbClr val="FF0000"/>
                </a:solidFill>
              </a:rPr>
              <a:t>)</a:t>
            </a:r>
            <a:endParaRPr lang="en-US" sz="1600"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Content Placeholder 2"/>
          <p:cNvSpPr>
            <a:spLocks noGrp="1"/>
          </p:cNvSpPr>
          <p:nvPr>
            <p:ph idx="1"/>
          </p:nvPr>
        </p:nvSpPr>
        <p:spPr>
          <a:xfrm>
            <a:off x="107504" y="1166018"/>
            <a:ext cx="8856984" cy="4525963"/>
          </a:xfrm>
        </p:spPr>
        <p:txBody>
          <a:bodyPr/>
          <a:lstStyle/>
          <a:p>
            <a:r>
              <a:rPr lang="en-US" dirty="0"/>
              <a:t>If two waves (or more) with same angular frequency  overlap at the same point of space we say they interfere together. This phenomenon is named </a:t>
            </a:r>
            <a:r>
              <a:rPr lang="en-US" b="1" dirty="0"/>
              <a:t>interferences</a:t>
            </a:r>
            <a:r>
              <a:rPr lang="en-US" dirty="0"/>
              <a:t>.</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467957" y="3113457"/>
                <a:ext cx="8424936" cy="646331"/>
              </a:xfrm>
              <a:prstGeom prst="rect">
                <a:avLst/>
              </a:prstGeom>
              <a:noFill/>
            </p:spPr>
            <p:txBody>
              <a:bodyPr wrap="square" rtlCol="0">
                <a:spAutoFit/>
              </a:bodyPr>
              <a:lstStyle/>
              <a:p>
                <a:r>
                  <a:rPr lang="en-US" dirty="0"/>
                  <a:t>Example of two waves propagating in the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oMath>
                </a14:m>
                <a:r>
                  <a:rPr lang="en-US" dirty="0"/>
                  <a:t> direction with same angular frequency and same wave number: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467957" y="3113457"/>
                <a:ext cx="8424936" cy="646331"/>
              </a:xfrm>
              <a:prstGeom prst="rect">
                <a:avLst/>
              </a:prstGeom>
              <a:blipFill rotWithShape="1">
                <a:blip r:embed="rId1"/>
                <a:stretch>
                  <a:fillRect l="-7" t="-8" r="4" b="9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2199379" y="3673912"/>
                <a:ext cx="325890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𝐴</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𝐴</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𝑘𝑥</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𝐴</m:t>
                                  </m:r>
                                </m:sub>
                              </m:sSub>
                            </m:e>
                          </m:d>
                        </m:e>
                      </m:func>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2199379" y="3673912"/>
                <a:ext cx="3258905" cy="276999"/>
              </a:xfrm>
              <a:prstGeom prst="rect">
                <a:avLst/>
              </a:prstGeom>
              <a:blipFill rotWithShape="1">
                <a:blip r:embed="rId2"/>
                <a:stretch>
                  <a:fillRect l="-11" t="-158" r="14" b="20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2238812" y="4192047"/>
                <a:ext cx="323069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𝐵</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𝐵</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𝑘𝑥</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𝐵</m:t>
                                  </m:r>
                                </m:sub>
                              </m:sSub>
                            </m:e>
                          </m:d>
                        </m:e>
                      </m:func>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2238812" y="4192047"/>
                <a:ext cx="3230692" cy="276999"/>
              </a:xfrm>
              <a:prstGeom prst="rect">
                <a:avLst/>
              </a:prstGeom>
              <a:blipFill rotWithShape="1">
                <a:blip r:embed="rId3"/>
                <a:stretch>
                  <a:fillRect l="-14" t="-149" r="8" b="199"/>
                </a:stretch>
              </a:blipFill>
            </p:spPr>
            <p:txBody>
              <a:bodyPr/>
              <a:lstStyle/>
              <a:p>
                <a:r>
                  <a:rPr lang="zh-CN" altLang="en-US">
                    <a:noFill/>
                  </a:rPr>
                  <a:t> </a:t>
                </a:r>
              </a:p>
            </p:txBody>
          </p:sp>
        </mc:Fallback>
      </mc:AlternateContent>
      <p:sp>
        <p:nvSpPr>
          <p:cNvPr id="9" name="TextBox 8"/>
          <p:cNvSpPr txBox="1"/>
          <p:nvPr/>
        </p:nvSpPr>
        <p:spPr>
          <a:xfrm>
            <a:off x="755576" y="4869160"/>
            <a:ext cx="3396956" cy="369332"/>
          </a:xfrm>
          <a:prstGeom prst="rect">
            <a:avLst/>
          </a:prstGeom>
          <a:noFill/>
        </p:spPr>
        <p:txBody>
          <a:bodyPr wrap="none" rtlCol="0">
            <a:spAutoFit/>
          </a:bodyPr>
          <a:lstStyle/>
          <a:p>
            <a:r>
              <a:rPr lang="en-US" dirty="0"/>
              <a:t>The resultant (or superposition) is: </a:t>
            </a:r>
            <a:endParaRPr lang="en-US" dirty="0"/>
          </a:p>
        </p:txBody>
      </p:sp>
      <mc:AlternateContent xmlns:mc="http://schemas.openxmlformats.org/markup-compatibility/2006">
        <mc:Choice xmlns:a14="http://schemas.microsoft.com/office/drawing/2010/main" Requires="a14">
          <p:sp>
            <p:nvSpPr>
              <p:cNvPr id="10" name="TextBox 9"/>
              <p:cNvSpPr txBox="1"/>
              <p:nvPr/>
            </p:nvSpPr>
            <p:spPr>
              <a:xfrm>
                <a:off x="2417786" y="5361607"/>
                <a:ext cx="2674515"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𝐴</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𝑡</m:t>
                        </m:r>
                      </m:e>
                    </m:d>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𝐵</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𝑡</m:t>
                        </m:r>
                      </m:e>
                    </m:d>
                  </m:oMath>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2417786" y="5361607"/>
                <a:ext cx="2674515" cy="276999"/>
              </a:xfrm>
              <a:prstGeom prst="rect">
                <a:avLst/>
              </a:prstGeom>
              <a:blipFill rotWithShape="1">
                <a:blip r:embed="rId4"/>
                <a:stretch>
                  <a:fillRect l="-13" t="-109" r="9" b="159"/>
                </a:stretch>
              </a:blipFill>
            </p:spPr>
            <p:txBody>
              <a:bodyPr/>
              <a:lstStyle/>
              <a:p>
                <a:r>
                  <a:rPr lang="zh-CN" altLang="en-US">
                    <a:noFill/>
                  </a:rPr>
                  <a:t> </a:t>
                </a:r>
              </a:p>
            </p:txBody>
          </p:sp>
        </mc:Fallback>
      </mc:AlternateContent>
      <p:sp>
        <p:nvSpPr>
          <p:cNvPr id="11" name="Title 1"/>
          <p:cNvSpPr>
            <a:spLocks noGrp="1"/>
          </p:cNvSpPr>
          <p:nvPr>
            <p:ph type="title"/>
          </p:nvPr>
        </p:nvSpPr>
        <p:spPr>
          <a:xfrm>
            <a:off x="728397" y="-168105"/>
            <a:ext cx="8229600" cy="1143000"/>
          </a:xfrm>
        </p:spPr>
        <p:txBody>
          <a:bodyPr/>
          <a:lstStyle/>
          <a:p>
            <a:r>
              <a:rPr lang="en-US" dirty="0"/>
              <a:t>Interference between waves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1"/>
          <p:cNvSpPr>
            <a:spLocks noGrp="1"/>
          </p:cNvSpPr>
          <p:nvPr>
            <p:ph type="title"/>
          </p:nvPr>
        </p:nvSpPr>
        <p:spPr>
          <a:xfrm>
            <a:off x="636588" y="-99392"/>
            <a:ext cx="8229600" cy="1143000"/>
          </a:xfrm>
        </p:spPr>
        <p:txBody>
          <a:bodyPr/>
          <a:lstStyle/>
          <a:p>
            <a:r>
              <a:rPr lang="en-US" dirty="0"/>
              <a:t>Interference between waves</a:t>
            </a:r>
            <a:endParaRPr lang="en-US" dirty="0"/>
          </a:p>
        </p:txBody>
      </p:sp>
      <p:sp>
        <p:nvSpPr>
          <p:cNvPr id="5" name="Rectangle 4"/>
          <p:cNvSpPr/>
          <p:nvPr/>
        </p:nvSpPr>
        <p:spPr>
          <a:xfrm>
            <a:off x="622418" y="5596482"/>
            <a:ext cx="8521582" cy="861774"/>
          </a:xfrm>
          <a:prstGeom prst="rect">
            <a:avLst/>
          </a:prstGeom>
        </p:spPr>
        <p:txBody>
          <a:bodyPr wrap="square">
            <a:spAutoFit/>
          </a:bodyPr>
          <a:lstStyle/>
          <a:p>
            <a:r>
              <a:rPr lang="en-US" sz="1600" dirty="0">
                <a:hlinkClick r:id="rId1"/>
              </a:rPr>
              <a:t>https://s3.amazonaws.com/classconnection/791/flashcards/8083791/jpg/interference_water_waves-14C9C12D19A1F1887F3.jpg</a:t>
            </a:r>
            <a:endParaRPr lang="en-US" sz="1600" dirty="0"/>
          </a:p>
          <a:p>
            <a:endParaRPr lang="en-US" dirty="0"/>
          </a:p>
        </p:txBody>
      </p:sp>
      <p:pic>
        <p:nvPicPr>
          <p:cNvPr id="6" name="Picture 5"/>
          <p:cNvPicPr>
            <a:picLocks noChangeAspect="1"/>
          </p:cNvPicPr>
          <p:nvPr/>
        </p:nvPicPr>
        <p:blipFill>
          <a:blip r:embed="rId2"/>
          <a:stretch>
            <a:fillRect/>
          </a:stretch>
        </p:blipFill>
        <p:spPr>
          <a:xfrm>
            <a:off x="371541" y="1558741"/>
            <a:ext cx="8437255" cy="374051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1"/>
          <p:cNvSpPr>
            <a:spLocks noGrp="1"/>
          </p:cNvSpPr>
          <p:nvPr>
            <p:ph type="title"/>
          </p:nvPr>
        </p:nvSpPr>
        <p:spPr>
          <a:xfrm>
            <a:off x="467957" y="-1014"/>
            <a:ext cx="8229600" cy="1143000"/>
          </a:xfrm>
        </p:spPr>
        <p:txBody>
          <a:bodyPr/>
          <a:lstStyle/>
          <a:p>
            <a:r>
              <a:rPr lang="en-US" dirty="0"/>
              <a:t>Interference between waves</a:t>
            </a:r>
            <a:endParaRPr lang="en-US" dirty="0"/>
          </a:p>
        </p:txBody>
      </p:sp>
      <p:sp>
        <p:nvSpPr>
          <p:cNvPr id="5" name="TextBox 4"/>
          <p:cNvSpPr txBox="1"/>
          <p:nvPr/>
        </p:nvSpPr>
        <p:spPr>
          <a:xfrm>
            <a:off x="107504" y="1522701"/>
            <a:ext cx="4932040" cy="1938992"/>
          </a:xfrm>
          <a:prstGeom prst="rect">
            <a:avLst/>
          </a:prstGeom>
          <a:noFill/>
        </p:spPr>
        <p:txBody>
          <a:bodyPr wrap="square" rtlCol="0">
            <a:spAutoFit/>
          </a:bodyPr>
          <a:lstStyle/>
          <a:p>
            <a:r>
              <a:rPr lang="en-US" sz="2400" dirty="0"/>
              <a:t>All the mechanical waves can interfere:</a:t>
            </a:r>
            <a:endParaRPr lang="en-US" sz="2400" dirty="0"/>
          </a:p>
          <a:p>
            <a:pPr marL="285750" indent="-285750">
              <a:buFont typeface="Arial" panose="020B0604020202020204" pitchFamily="34" charset="0"/>
              <a:buChar char="•"/>
            </a:pPr>
            <a:r>
              <a:rPr lang="en-US" sz="2400" dirty="0"/>
              <a:t>Waves at the surface of water</a:t>
            </a:r>
            <a:endParaRPr lang="en-US" sz="2400" dirty="0"/>
          </a:p>
          <a:p>
            <a:pPr marL="285750" indent="-285750">
              <a:buFont typeface="Arial" panose="020B0604020202020204" pitchFamily="34" charset="0"/>
              <a:buChar char="•"/>
            </a:pPr>
            <a:r>
              <a:rPr lang="en-US" sz="2400" dirty="0"/>
              <a:t>Sound waves </a:t>
            </a:r>
            <a:endParaRPr lang="en-US" sz="2400" dirty="0"/>
          </a:p>
          <a:p>
            <a:pPr marL="285750" indent="-285750">
              <a:buFont typeface="Arial" panose="020B0604020202020204" pitchFamily="34" charset="0"/>
              <a:buChar char="•"/>
            </a:pPr>
            <a:r>
              <a:rPr lang="en-US" sz="2400" dirty="0"/>
              <a:t>Transverse waves on a string </a:t>
            </a:r>
            <a:endParaRPr lang="en-US" sz="2400" dirty="0"/>
          </a:p>
          <a:p>
            <a:pPr marL="285750" indent="-285750">
              <a:buFont typeface="Arial" panose="020B0604020202020204" pitchFamily="34" charset="0"/>
              <a:buChar char="•"/>
            </a:pPr>
            <a:r>
              <a:rPr lang="en-US" sz="2400" dirty="0"/>
              <a:t>…</a:t>
            </a:r>
            <a:endParaRPr lang="en-US" sz="2400" dirty="0"/>
          </a:p>
        </p:txBody>
      </p:sp>
      <p:pic>
        <p:nvPicPr>
          <p:cNvPr id="6" name="Picture 5"/>
          <p:cNvPicPr>
            <a:picLocks noChangeAspect="1"/>
          </p:cNvPicPr>
          <p:nvPr/>
        </p:nvPicPr>
        <p:blipFill>
          <a:blip r:embed="rId1"/>
          <a:stretch>
            <a:fillRect/>
          </a:stretch>
        </p:blipFill>
        <p:spPr>
          <a:xfrm>
            <a:off x="5404768" y="1001213"/>
            <a:ext cx="2838147" cy="4031874"/>
          </a:xfrm>
          <a:prstGeom prst="rect">
            <a:avLst/>
          </a:prstGeom>
        </p:spPr>
      </p:pic>
      <p:sp>
        <p:nvSpPr>
          <p:cNvPr id="7" name="TextBox 6"/>
          <p:cNvSpPr txBox="1"/>
          <p:nvPr/>
        </p:nvSpPr>
        <p:spPr>
          <a:xfrm>
            <a:off x="-1523044" y="1154149"/>
            <a:ext cx="1265324" cy="4801314"/>
          </a:xfrm>
          <a:prstGeom prst="rect">
            <a:avLst/>
          </a:prstGeom>
          <a:noFill/>
        </p:spPr>
        <p:txBody>
          <a:bodyPr wrap="square" rtlCol="0">
            <a:spAutoFit/>
          </a:bodyPr>
          <a:lstStyle/>
          <a:p>
            <a:r>
              <a:rPr lang="en-US" dirty="0" err="1">
                <a:solidFill>
                  <a:srgbClr val="FF0000"/>
                </a:solidFill>
              </a:rPr>
              <a:t>Reprendre</a:t>
            </a:r>
            <a:r>
              <a:rPr lang="en-US" dirty="0">
                <a:solidFill>
                  <a:srgbClr val="FF0000"/>
                </a:solidFill>
              </a:rPr>
              <a:t> deux diapasons </a:t>
            </a:r>
            <a:r>
              <a:rPr lang="en-US" dirty="0" err="1">
                <a:solidFill>
                  <a:srgbClr val="FF0000"/>
                </a:solidFill>
              </a:rPr>
              <a:t>mais</a:t>
            </a:r>
            <a:r>
              <a:rPr lang="en-US" dirty="0">
                <a:solidFill>
                  <a:srgbClr val="FF0000"/>
                </a:solidFill>
              </a:rPr>
              <a:t> a meme </a:t>
            </a:r>
            <a:r>
              <a:rPr lang="en-US" dirty="0" err="1">
                <a:solidFill>
                  <a:srgbClr val="FF0000"/>
                </a:solidFill>
              </a:rPr>
              <a:t>frequence</a:t>
            </a:r>
            <a:endParaRPr lang="en-US" dirty="0">
              <a:solidFill>
                <a:srgbClr val="FF0000"/>
              </a:solidFill>
            </a:endParaRPr>
          </a:p>
          <a:p>
            <a:r>
              <a:rPr lang="en-US" dirty="0" err="1">
                <a:solidFill>
                  <a:srgbClr val="FF0000"/>
                </a:solidFill>
              </a:rPr>
              <a:t>Entend</a:t>
            </a:r>
            <a:r>
              <a:rPr lang="en-US" dirty="0">
                <a:solidFill>
                  <a:srgbClr val="FF0000"/>
                </a:solidFill>
              </a:rPr>
              <a:t>-on </a:t>
            </a:r>
            <a:endParaRPr lang="en-US" dirty="0">
              <a:solidFill>
                <a:srgbClr val="FF0000"/>
              </a:solidFill>
            </a:endParaRPr>
          </a:p>
          <a:p>
            <a:r>
              <a:rPr lang="en-US" dirty="0">
                <a:solidFill>
                  <a:srgbClr val="FF0000"/>
                </a:solidFill>
              </a:rPr>
              <a:t>La difference </a:t>
            </a:r>
            <a:r>
              <a:rPr lang="en-US" dirty="0" err="1">
                <a:solidFill>
                  <a:srgbClr val="FF0000"/>
                </a:solidFill>
              </a:rPr>
              <a:t>selon</a:t>
            </a:r>
            <a:r>
              <a:rPr lang="en-US" dirty="0">
                <a:solidFill>
                  <a:srgbClr val="FF0000"/>
                </a:solidFill>
              </a:rPr>
              <a:t> </a:t>
            </a:r>
            <a:r>
              <a:rPr lang="en-US" dirty="0" err="1">
                <a:solidFill>
                  <a:srgbClr val="FF0000"/>
                </a:solidFill>
              </a:rPr>
              <a:t>ou</a:t>
            </a:r>
            <a:r>
              <a:rPr lang="en-US" dirty="0">
                <a:solidFill>
                  <a:srgbClr val="FF0000"/>
                </a:solidFill>
              </a:rPr>
              <a:t> on se </a:t>
            </a:r>
            <a:r>
              <a:rPr lang="en-US" dirty="0" err="1">
                <a:solidFill>
                  <a:srgbClr val="FF0000"/>
                </a:solidFill>
              </a:rPr>
              <a:t>trouve</a:t>
            </a:r>
            <a:endParaRPr lang="en-US" dirty="0">
              <a:solidFill>
                <a:srgbClr val="FF0000"/>
              </a:solidFill>
            </a:endParaRPr>
          </a:p>
          <a:p>
            <a:r>
              <a:rPr lang="en-US" dirty="0" err="1">
                <a:solidFill>
                  <a:srgbClr val="FF0000"/>
                </a:solidFill>
              </a:rPr>
              <a:t>Expliquer</a:t>
            </a:r>
            <a:r>
              <a:rPr lang="en-US" dirty="0">
                <a:solidFill>
                  <a:srgbClr val="FF0000"/>
                </a:solidFill>
              </a:rPr>
              <a:t> </a:t>
            </a:r>
            <a:r>
              <a:rPr lang="en-US" dirty="0" err="1">
                <a:solidFill>
                  <a:srgbClr val="FF0000"/>
                </a:solidFill>
              </a:rPr>
              <a:t>ce</a:t>
            </a:r>
            <a:r>
              <a:rPr lang="en-US" dirty="0">
                <a:solidFill>
                  <a:srgbClr val="FF0000"/>
                </a:solidFill>
              </a:rPr>
              <a:t> </a:t>
            </a:r>
            <a:r>
              <a:rPr lang="en-US" dirty="0" err="1">
                <a:solidFill>
                  <a:srgbClr val="FF0000"/>
                </a:solidFill>
              </a:rPr>
              <a:t>qu’est</a:t>
            </a:r>
            <a:r>
              <a:rPr lang="en-US" dirty="0">
                <a:solidFill>
                  <a:srgbClr val="FF0000"/>
                </a:solidFill>
              </a:rPr>
              <a:t> la pression ? Avec </a:t>
            </a:r>
            <a:r>
              <a:rPr lang="en-US" dirty="0" err="1">
                <a:solidFill>
                  <a:srgbClr val="FF0000"/>
                </a:solidFill>
              </a:rPr>
              <a:t>une</a:t>
            </a:r>
            <a:r>
              <a:rPr lang="en-US" dirty="0">
                <a:solidFill>
                  <a:srgbClr val="FF0000"/>
                </a:solidFill>
              </a:rPr>
              <a:t> </a:t>
            </a:r>
            <a:r>
              <a:rPr lang="en-US" dirty="0" err="1">
                <a:solidFill>
                  <a:srgbClr val="FF0000"/>
                </a:solidFill>
              </a:rPr>
              <a:t>bouteille</a:t>
            </a:r>
            <a:r>
              <a:rPr lang="en-US" dirty="0">
                <a:solidFill>
                  <a:srgbClr val="FF0000"/>
                </a:solidFill>
              </a:rPr>
              <a:t> </a:t>
            </a:r>
            <a:r>
              <a:rPr lang="en-US" dirty="0" err="1">
                <a:solidFill>
                  <a:srgbClr val="FF0000"/>
                </a:solidFill>
              </a:rPr>
              <a:t>d’eau</a:t>
            </a:r>
            <a:r>
              <a:rPr lang="en-US" dirty="0">
                <a:solidFill>
                  <a:srgbClr val="FF0000"/>
                </a:solidFill>
              </a:rPr>
              <a:t> vide</a:t>
            </a:r>
            <a:endParaRPr lang="en-US" dirty="0">
              <a:solidFill>
                <a:srgbClr val="FF0000"/>
              </a:solidFill>
            </a:endParaRPr>
          </a:p>
        </p:txBody>
      </p:sp>
      <p:sp>
        <p:nvSpPr>
          <p:cNvPr id="8" name="TextBox 7"/>
          <p:cNvSpPr txBox="1"/>
          <p:nvPr/>
        </p:nvSpPr>
        <p:spPr>
          <a:xfrm>
            <a:off x="5039544" y="4996464"/>
            <a:ext cx="4390995" cy="646331"/>
          </a:xfrm>
          <a:prstGeom prst="rect">
            <a:avLst/>
          </a:prstGeom>
          <a:noFill/>
        </p:spPr>
        <p:txBody>
          <a:bodyPr wrap="square" rtlCol="0">
            <a:spAutoFit/>
          </a:bodyPr>
          <a:lstStyle/>
          <a:p>
            <a:r>
              <a:rPr lang="en-US" sz="1200" dirty="0">
                <a:hlinkClick r:id="rId2"/>
              </a:rPr>
              <a:t>https://image.slidesharecdn.com/1-131012090818-phpapp02/95/15-interference-50-638.jpg?cb=1381568984</a:t>
            </a:r>
            <a:endParaRPr lang="en-US" sz="1200" dirty="0"/>
          </a:p>
          <a:p>
            <a:endParaRPr lang="en-US" sz="1200" dirty="0"/>
          </a:p>
        </p:txBody>
      </p:sp>
      <p:sp>
        <p:nvSpPr>
          <p:cNvPr id="9" name="TextBox 8"/>
          <p:cNvSpPr txBox="1"/>
          <p:nvPr/>
        </p:nvSpPr>
        <p:spPr>
          <a:xfrm>
            <a:off x="4860032" y="5413802"/>
            <a:ext cx="4392488" cy="646331"/>
          </a:xfrm>
          <a:prstGeom prst="rect">
            <a:avLst/>
          </a:prstGeom>
          <a:noFill/>
        </p:spPr>
        <p:txBody>
          <a:bodyPr wrap="square" rtlCol="0">
            <a:spAutoFit/>
          </a:bodyPr>
          <a:lstStyle/>
          <a:p>
            <a:r>
              <a:rPr lang="en-US" dirty="0"/>
              <a:t>Interferences between sound waves produced by speakers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Rectangle: Rounded Corners 2"/>
          <p:cNvSpPr/>
          <p:nvPr/>
        </p:nvSpPr>
        <p:spPr bwMode="auto">
          <a:xfrm>
            <a:off x="284816" y="5877272"/>
            <a:ext cx="8229600" cy="740949"/>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5" name="Title 1"/>
          <p:cNvSpPr>
            <a:spLocks noGrp="1"/>
          </p:cNvSpPr>
          <p:nvPr>
            <p:ph type="title"/>
          </p:nvPr>
        </p:nvSpPr>
        <p:spPr>
          <a:xfrm>
            <a:off x="968162" y="65778"/>
            <a:ext cx="8229600" cy="1143000"/>
          </a:xfrm>
        </p:spPr>
        <p:txBody>
          <a:bodyPr/>
          <a:lstStyle/>
          <a:p>
            <a:r>
              <a:rPr lang="en-US" sz="2800" dirty="0"/>
              <a:t>Constructive and destructive interference between sinusoidal waves </a:t>
            </a:r>
            <a:endParaRPr lang="en-US" sz="2800" dirty="0"/>
          </a:p>
        </p:txBody>
      </p:sp>
      <p:pic>
        <p:nvPicPr>
          <p:cNvPr id="7" name="Picture 6"/>
          <p:cNvPicPr>
            <a:picLocks noChangeAspect="1"/>
          </p:cNvPicPr>
          <p:nvPr/>
        </p:nvPicPr>
        <p:blipFill>
          <a:blip r:embed="rId1"/>
          <a:stretch>
            <a:fillRect/>
          </a:stretch>
        </p:blipFill>
        <p:spPr>
          <a:xfrm>
            <a:off x="968162" y="2405460"/>
            <a:ext cx="2828964" cy="2409626"/>
          </a:xfrm>
          <a:prstGeom prst="rect">
            <a:avLst/>
          </a:prstGeom>
        </p:spPr>
      </p:pic>
      <p:sp>
        <p:nvSpPr>
          <p:cNvPr id="8" name="TextBox 7"/>
          <p:cNvSpPr txBox="1"/>
          <p:nvPr/>
        </p:nvSpPr>
        <p:spPr>
          <a:xfrm>
            <a:off x="460483" y="4726305"/>
            <a:ext cx="3844322" cy="430887"/>
          </a:xfrm>
          <a:prstGeom prst="rect">
            <a:avLst/>
          </a:prstGeom>
          <a:noFill/>
        </p:spPr>
        <p:txBody>
          <a:bodyPr wrap="none" rtlCol="0">
            <a:spAutoFit/>
          </a:bodyPr>
          <a:lstStyle/>
          <a:p>
            <a:r>
              <a:rPr lang="en-US" sz="1100" dirty="0">
                <a:hlinkClick r:id="rId2"/>
              </a:rPr>
              <a:t>http://www.gwoptics.org/images/ebook/interference-explain.png</a:t>
            </a:r>
            <a:endParaRPr lang="en-US" sz="1100" dirty="0"/>
          </a:p>
          <a:p>
            <a:endParaRPr lang="en-US" sz="1100" dirty="0"/>
          </a:p>
        </p:txBody>
      </p:sp>
      <p:sp>
        <p:nvSpPr>
          <p:cNvPr id="9" name="TextBox 8"/>
          <p:cNvSpPr txBox="1"/>
          <p:nvPr/>
        </p:nvSpPr>
        <p:spPr>
          <a:xfrm>
            <a:off x="239717" y="5924580"/>
            <a:ext cx="8352928" cy="646331"/>
          </a:xfrm>
          <a:prstGeom prst="rect">
            <a:avLst/>
          </a:prstGeom>
          <a:noFill/>
        </p:spPr>
        <p:txBody>
          <a:bodyPr wrap="square" rtlCol="0">
            <a:spAutoFit/>
          </a:bodyPr>
          <a:lstStyle/>
          <a:p>
            <a:r>
              <a:rPr lang="en-US" dirty="0"/>
              <a:t>The interference between two sinusoidal waves </a:t>
            </a:r>
            <a:r>
              <a:rPr lang="en-US" b="1" dirty="0"/>
              <a:t>on a point </a:t>
            </a:r>
            <a:r>
              <a:rPr lang="en-US" dirty="0"/>
              <a:t>is similar to the superposition of two simple harmonic motions which have the same angular frequency.</a:t>
            </a:r>
            <a:endParaRPr lang="en-US" dirty="0"/>
          </a:p>
        </p:txBody>
      </p:sp>
      <p:sp>
        <p:nvSpPr>
          <p:cNvPr id="10" name="TextBox 9"/>
          <p:cNvSpPr txBox="1"/>
          <p:nvPr/>
        </p:nvSpPr>
        <p:spPr>
          <a:xfrm>
            <a:off x="457200" y="1009175"/>
            <a:ext cx="7056784" cy="369332"/>
          </a:xfrm>
          <a:prstGeom prst="rect">
            <a:avLst/>
          </a:prstGeom>
          <a:noFill/>
        </p:spPr>
        <p:txBody>
          <a:bodyPr wrap="square" rtlCol="0">
            <a:spAutoFit/>
          </a:bodyPr>
          <a:lstStyle/>
          <a:p>
            <a:r>
              <a:rPr lang="en-US" dirty="0"/>
              <a:t>If the sinusoidal waves have the same angular frequency:</a:t>
            </a:r>
            <a:endParaRPr lang="en-US" dirty="0"/>
          </a:p>
        </p:txBody>
      </p:sp>
      <p:pic>
        <p:nvPicPr>
          <p:cNvPr id="11" name="Picture 10"/>
          <p:cNvPicPr>
            <a:picLocks noChangeAspect="1"/>
          </p:cNvPicPr>
          <p:nvPr/>
        </p:nvPicPr>
        <p:blipFill>
          <a:blip r:embed="rId3"/>
          <a:stretch>
            <a:fillRect/>
          </a:stretch>
        </p:blipFill>
        <p:spPr>
          <a:xfrm>
            <a:off x="4633664" y="1989883"/>
            <a:ext cx="4191000" cy="2362200"/>
          </a:xfrm>
          <a:prstGeom prst="rect">
            <a:avLst/>
          </a:prstGeom>
        </p:spPr>
      </p:pic>
      <p:sp>
        <p:nvSpPr>
          <p:cNvPr id="12" name="TextBox 11"/>
          <p:cNvSpPr txBox="1"/>
          <p:nvPr/>
        </p:nvSpPr>
        <p:spPr>
          <a:xfrm>
            <a:off x="4980342" y="4970174"/>
            <a:ext cx="3844322" cy="646331"/>
          </a:xfrm>
          <a:prstGeom prst="rect">
            <a:avLst/>
          </a:prstGeom>
          <a:noFill/>
        </p:spPr>
        <p:txBody>
          <a:bodyPr wrap="square" rtlCol="0">
            <a:spAutoFit/>
          </a:bodyPr>
          <a:lstStyle/>
          <a:p>
            <a:r>
              <a:rPr lang="en-US" sz="1000" dirty="0">
                <a:hlinkClick r:id="rId4"/>
              </a:rPr>
              <a:t>http://www.didaktik.physik.uni-erlangen.de/quantumlab/english/interference/Grundlagen/Wasser-Interferenz.jpg</a:t>
            </a:r>
            <a:endParaRPr lang="en-US" sz="1000" dirty="0"/>
          </a:p>
          <a:p>
            <a:endParaRPr lang="en-US" sz="600" dirty="0"/>
          </a:p>
        </p:txBody>
      </p:sp>
      <p:sp>
        <p:nvSpPr>
          <p:cNvPr id="13" name="TextBox 12"/>
          <p:cNvSpPr txBox="1"/>
          <p:nvPr/>
        </p:nvSpPr>
        <p:spPr>
          <a:xfrm>
            <a:off x="4978217" y="4305917"/>
            <a:ext cx="3536200" cy="646331"/>
          </a:xfrm>
          <a:prstGeom prst="rect">
            <a:avLst/>
          </a:prstGeom>
          <a:noFill/>
        </p:spPr>
        <p:txBody>
          <a:bodyPr wrap="square" rtlCol="0">
            <a:spAutoFit/>
          </a:bodyPr>
          <a:lstStyle/>
          <a:p>
            <a:r>
              <a:rPr lang="en-US" dirty="0"/>
              <a:t>Interference between sinusoidal waves at the surface of water</a:t>
            </a:r>
            <a:endParaRPr lang="en-US" dirty="0"/>
          </a:p>
        </p:txBody>
      </p:sp>
      <p:sp>
        <p:nvSpPr>
          <p:cNvPr id="14" name="TextBox 13"/>
          <p:cNvSpPr txBox="1"/>
          <p:nvPr/>
        </p:nvSpPr>
        <p:spPr>
          <a:xfrm>
            <a:off x="611560" y="5014337"/>
            <a:ext cx="3600400" cy="430887"/>
          </a:xfrm>
          <a:prstGeom prst="rect">
            <a:avLst/>
          </a:prstGeom>
          <a:noFill/>
        </p:spPr>
        <p:txBody>
          <a:bodyPr wrap="square" rtlCol="0">
            <a:spAutoFit/>
          </a:bodyPr>
          <a:lstStyle/>
          <a:p>
            <a:r>
              <a:rPr lang="en-US" sz="1100" dirty="0"/>
              <a:t>In this example, the waves have same amplitude but they can have different amplitudes</a:t>
            </a:r>
            <a:endParaRPr lang="en-US" sz="1100" dirty="0"/>
          </a:p>
        </p:txBody>
      </p:sp>
      <p:cxnSp>
        <p:nvCxnSpPr>
          <p:cNvPr id="15" name="Straight Arrow Connector 14"/>
          <p:cNvCxnSpPr/>
          <p:nvPr/>
        </p:nvCxnSpPr>
        <p:spPr bwMode="auto">
          <a:xfrm>
            <a:off x="1619672" y="1989883"/>
            <a:ext cx="0" cy="35899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536695" y="1629024"/>
            <a:ext cx="1875065" cy="369332"/>
          </a:xfrm>
          <a:prstGeom prst="rect">
            <a:avLst/>
          </a:prstGeom>
          <a:noFill/>
        </p:spPr>
        <p:txBody>
          <a:bodyPr wrap="none" rtlCol="0">
            <a:spAutoFit/>
          </a:bodyPr>
          <a:lstStyle/>
          <a:p>
            <a:r>
              <a:rPr lang="en-US" dirty="0"/>
              <a:t>Waves in antiphase</a:t>
            </a:r>
            <a:endParaRPr lang="en-US" dirty="0"/>
          </a:p>
        </p:txBody>
      </p:sp>
      <p:sp>
        <p:nvSpPr>
          <p:cNvPr id="17" name="TextBox 16"/>
          <p:cNvSpPr txBox="1"/>
          <p:nvPr/>
        </p:nvSpPr>
        <p:spPr>
          <a:xfrm>
            <a:off x="2758599" y="1616918"/>
            <a:ext cx="1600951" cy="369332"/>
          </a:xfrm>
          <a:prstGeom prst="rect">
            <a:avLst/>
          </a:prstGeom>
          <a:noFill/>
        </p:spPr>
        <p:txBody>
          <a:bodyPr wrap="none" rtlCol="0">
            <a:spAutoFit/>
          </a:bodyPr>
          <a:lstStyle/>
          <a:p>
            <a:r>
              <a:rPr lang="en-US" dirty="0"/>
              <a:t>Waves in phase</a:t>
            </a:r>
            <a:endParaRPr lang="en-US" dirty="0"/>
          </a:p>
        </p:txBody>
      </p:sp>
      <p:cxnSp>
        <p:nvCxnSpPr>
          <p:cNvPr id="18" name="Straight Arrow Connector 17"/>
          <p:cNvCxnSpPr/>
          <p:nvPr/>
        </p:nvCxnSpPr>
        <p:spPr bwMode="auto">
          <a:xfrm>
            <a:off x="3131840" y="1986250"/>
            <a:ext cx="0" cy="35899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P spid="8" grpId="0"/>
      <p:bldP spid="9" grpId="0"/>
      <p:bldP spid="10" grpId="0"/>
      <p:bldP spid="14" grpId="0"/>
      <p:bldP spid="16"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1"/>
          <p:cNvSpPr>
            <a:spLocks noGrp="1"/>
          </p:cNvSpPr>
          <p:nvPr>
            <p:ph type="title"/>
          </p:nvPr>
        </p:nvSpPr>
        <p:spPr>
          <a:xfrm>
            <a:off x="541346" y="-63271"/>
            <a:ext cx="8229600" cy="1143000"/>
          </a:xfrm>
        </p:spPr>
        <p:txBody>
          <a:bodyPr/>
          <a:lstStyle/>
          <a:p>
            <a:r>
              <a:rPr lang="en-US" dirty="0"/>
              <a:t>Principle of superposition of waves </a:t>
            </a:r>
            <a:endParaRPr lang="en-US" dirty="0"/>
          </a:p>
        </p:txBody>
      </p:sp>
      <p:sp>
        <p:nvSpPr>
          <p:cNvPr id="5" name="Content Placeholder 2"/>
          <p:cNvSpPr>
            <a:spLocks noGrp="1"/>
          </p:cNvSpPr>
          <p:nvPr>
            <p:ph idx="1"/>
          </p:nvPr>
        </p:nvSpPr>
        <p:spPr>
          <a:xfrm>
            <a:off x="298648" y="1154341"/>
            <a:ext cx="8229600" cy="4525963"/>
          </a:xfrm>
        </p:spPr>
        <p:txBody>
          <a:bodyPr/>
          <a:lstStyle/>
          <a:p>
            <a:r>
              <a:rPr lang="en-US" sz="2000" dirty="0"/>
              <a:t>“</a:t>
            </a:r>
            <a:r>
              <a:rPr lang="en-GB" sz="2000" dirty="0">
                <a:effectLst/>
              </a:rPr>
              <a:t>Principle of superposition states that when two or more waves meet at a point, the resultant wave has a displacement which is the algebraic sum of the displacements of each wave.</a:t>
            </a:r>
            <a:r>
              <a:rPr lang="en-US" sz="2000" dirty="0"/>
              <a:t>” (if the perturbation is a displacement)[2]</a:t>
            </a:r>
            <a:endParaRPr lang="en-US" sz="2000" dirty="0"/>
          </a:p>
        </p:txBody>
      </p:sp>
      <p:sp>
        <p:nvSpPr>
          <p:cNvPr id="6" name="Slide Number Placeholder 3"/>
          <p:cNvSpPr txBox="1"/>
          <p:nvPr/>
        </p:nvSpPr>
        <p:spPr>
          <a:xfrm>
            <a:off x="6553200" y="6248400"/>
            <a:ext cx="2133600" cy="476250"/>
          </a:xfrm>
          <a:prstGeom prst="rect">
            <a:avLst/>
          </a:prstGeom>
        </p:spPr>
        <p:txBody>
          <a:bodyPr/>
          <a:ls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a:lstStyle>
          <a:p>
            <a:pPr>
              <a:defRPr/>
            </a:pPr>
            <a:fld id="{3C76BCED-983B-4975-B93D-90282543D9E3}" type="slidenum">
              <a:rPr lang="en-US" altLang="zh-CN" smtClean="0"/>
            </a:fld>
            <a:endParaRPr lang="en-US" altLang="zh-CN"/>
          </a:p>
        </p:txBody>
      </p:sp>
      <p:sp>
        <p:nvSpPr>
          <p:cNvPr id="7" name="TextBox 6"/>
          <p:cNvSpPr txBox="1"/>
          <p:nvPr/>
        </p:nvSpPr>
        <p:spPr>
          <a:xfrm>
            <a:off x="508000" y="5985655"/>
            <a:ext cx="7399205" cy="923330"/>
          </a:xfrm>
          <a:prstGeom prst="rect">
            <a:avLst/>
          </a:prstGeom>
          <a:noFill/>
        </p:spPr>
        <p:txBody>
          <a:bodyPr wrap="none" rtlCol="0">
            <a:spAutoFit/>
          </a:bodyPr>
          <a:lstStyle/>
          <a:p>
            <a:endParaRPr lang="en-US" dirty="0">
              <a:hlinkClick r:id="rId1"/>
            </a:endParaRPr>
          </a:p>
          <a:p>
            <a:r>
              <a:rPr lang="en-US" dirty="0">
                <a:hlinkClick r:id="rId1"/>
              </a:rPr>
              <a:t>https://socratic.org/questions/what-is-the-principle-of-superposition-of-waves</a:t>
            </a:r>
            <a:endParaRPr lang="en-US" dirty="0"/>
          </a:p>
          <a:p>
            <a:endParaRPr lang="en-US" dirty="0"/>
          </a:p>
        </p:txBody>
      </p:sp>
      <p:sp>
        <p:nvSpPr>
          <p:cNvPr id="8" name="TextBox 7"/>
          <p:cNvSpPr txBox="1"/>
          <p:nvPr/>
        </p:nvSpPr>
        <p:spPr>
          <a:xfrm>
            <a:off x="247848" y="6262654"/>
            <a:ext cx="418704" cy="369332"/>
          </a:xfrm>
          <a:prstGeom prst="rect">
            <a:avLst/>
          </a:prstGeom>
          <a:noFill/>
        </p:spPr>
        <p:txBody>
          <a:bodyPr wrap="none" rtlCol="0">
            <a:spAutoFit/>
          </a:bodyPr>
          <a:lstStyle/>
          <a:p>
            <a:r>
              <a:rPr lang="en-US" dirty="0"/>
              <a:t>[2]</a:t>
            </a:r>
            <a:endParaRPr lang="en-US" dirty="0"/>
          </a:p>
        </p:txBody>
      </p:sp>
      <p:pic>
        <p:nvPicPr>
          <p:cNvPr id="9" name="Picture 8"/>
          <p:cNvPicPr>
            <a:picLocks noChangeAspect="1"/>
          </p:cNvPicPr>
          <p:nvPr/>
        </p:nvPicPr>
        <p:blipFill>
          <a:blip r:embed="rId2"/>
          <a:stretch>
            <a:fillRect/>
          </a:stretch>
        </p:blipFill>
        <p:spPr>
          <a:xfrm>
            <a:off x="2051129" y="2427715"/>
            <a:ext cx="5568871" cy="379959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1"/>
          <p:cNvSpPr>
            <a:spLocks noGrp="1"/>
          </p:cNvSpPr>
          <p:nvPr>
            <p:ph type="title"/>
          </p:nvPr>
        </p:nvSpPr>
        <p:spPr>
          <a:xfrm>
            <a:off x="827584" y="-95522"/>
            <a:ext cx="8229600" cy="1143000"/>
          </a:xfrm>
        </p:spPr>
        <p:txBody>
          <a:bodyPr/>
          <a:lstStyle/>
          <a:p>
            <a:r>
              <a:rPr lang="en-US" dirty="0"/>
              <a:t>Interferences between waves</a:t>
            </a:r>
            <a:endParaRPr lang="en-US" dirty="0"/>
          </a:p>
        </p:txBody>
      </p:sp>
      <mc:AlternateContent xmlns:mc="http://schemas.openxmlformats.org/markup-compatibility/2006">
        <mc:Choice xmlns:a14="http://schemas.microsoft.com/office/drawing/2010/main" Requires="a14">
          <p:sp>
            <p:nvSpPr>
              <p:cNvPr id="5" name="Content Placeholder 2"/>
              <p:cNvSpPr>
                <a:spLocks noGrp="1"/>
              </p:cNvSpPr>
              <p:nvPr>
                <p:ph idx="1"/>
              </p:nvPr>
            </p:nvSpPr>
            <p:spPr>
              <a:xfrm>
                <a:off x="323528" y="1268760"/>
                <a:ext cx="8229600" cy="4525963"/>
              </a:xfrm>
            </p:spPr>
            <p:txBody>
              <a:bodyPr/>
              <a:lstStyle/>
              <a:p>
                <a:r>
                  <a:rPr lang="en-US" dirty="0"/>
                  <a:t>The interferences between sinusoidal waves appears only if the waves have the same angular frequency </a:t>
                </a:r>
                <a14:m>
                  <m:oMath xmlns:m="http://schemas.openxmlformats.org/officeDocument/2006/math">
                    <m:r>
                      <a:rPr lang="en-US" i="1" smtClean="0">
                        <a:latin typeface="Cambria Math" panose="02040503050406030204" pitchFamily="18" charset="0"/>
                        <a:ea typeface="Cambria Math" panose="02040503050406030204" pitchFamily="18" charset="0"/>
                      </a:rPr>
                      <m:t>𝜔</m:t>
                    </m:r>
                  </m:oMath>
                </a14:m>
                <a:r>
                  <a:rPr lang="en-US" dirty="0"/>
                  <a:t> (and the same period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oMath>
                </a14:m>
                <a:r>
                  <a:rPr lang="en-US" dirty="0"/>
                  <a:t> and frequency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oMath>
                </a14:m>
                <a:r>
                  <a:rPr lang="en-US" dirty="0"/>
                  <a:t> of course)</a:t>
                </a:r>
                <a:endParaRPr lang="en-US" dirty="0"/>
              </a:p>
              <a:p>
                <a:pPr marL="0" indent="0">
                  <a:buNone/>
                </a:pPr>
                <a:endParaRPr lang="en-US" dirty="0"/>
              </a:p>
              <a:p>
                <a:r>
                  <a:rPr lang="en-US" dirty="0"/>
                  <a:t>The amplitudes </a:t>
                </a:r>
                <a14:m>
                  <m:oMath xmlns:m="http://schemas.openxmlformats.org/officeDocument/2006/math">
                    <m:r>
                      <a:rPr lang="en-US" b="0" i="1" smtClean="0">
                        <a:latin typeface="Cambria Math" panose="02040503050406030204" pitchFamily="18" charset="0"/>
                      </a:rPr>
                      <m:t>𝐴</m:t>
                    </m:r>
                  </m:oMath>
                </a14:m>
                <a:r>
                  <a:rPr lang="en-US" dirty="0"/>
                  <a:t>, the wave numbers k, the wavelength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 the phase angle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rPr>
                          <m:t>0</m:t>
                        </m:r>
                      </m:sub>
                    </m:sSub>
                  </m:oMath>
                </a14:m>
                <a:r>
                  <a:rPr lang="en-US" dirty="0"/>
                  <a:t> of the waves can be different.</a:t>
                </a:r>
                <a:endParaRPr lang="en-US" dirty="0"/>
              </a:p>
              <a:p>
                <a:endParaRPr lang="en-US" dirty="0"/>
              </a:p>
            </p:txBody>
          </p:sp>
        </mc:Choice>
        <mc:Fallback>
          <p:sp>
            <p:nvSpPr>
              <p:cNvPr id="5" name="Content Placeholder 2"/>
              <p:cNvSpPr>
                <a:spLocks noRot="1" noChangeAspect="1" noMove="1" noResize="1" noEditPoints="1" noAdjustHandles="1" noChangeArrowheads="1" noChangeShapeType="1" noTextEdit="1"/>
              </p:cNvSpPr>
              <p:nvPr>
                <p:ph idx="1"/>
              </p:nvPr>
            </p:nvSpPr>
            <p:spPr>
              <a:xfrm>
                <a:off x="323528" y="1268760"/>
                <a:ext cx="8229600" cy="4525963"/>
              </a:xfrm>
              <a:blipFill rotWithShape="1">
                <a:blip r:embed="rId1"/>
                <a:stretch>
                  <a:fillRect l="-4" t="-1" r="4" b="-15201"/>
                </a:stretch>
              </a:blipFill>
            </p:spPr>
            <p:txBody>
              <a:bodyPr/>
              <a:lstStyle/>
              <a:p>
                <a:r>
                  <a:rPr lang="zh-CN" alt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1"/>
          <p:cNvSpPr>
            <a:spLocks noGrp="1"/>
          </p:cNvSpPr>
          <p:nvPr>
            <p:ph type="title"/>
          </p:nvPr>
        </p:nvSpPr>
        <p:spPr>
          <a:xfrm>
            <a:off x="851991" y="-13386"/>
            <a:ext cx="8229600" cy="1143000"/>
          </a:xfrm>
        </p:spPr>
        <p:txBody>
          <a:bodyPr/>
          <a:lstStyle/>
          <a:p>
            <a:r>
              <a:rPr lang="en-US" sz="3200" dirty="0"/>
              <a:t>Ex: Interferences between 2 spherical waves generated by two source points</a:t>
            </a:r>
            <a:endParaRPr lang="en-US" sz="3200" dirty="0"/>
          </a:p>
        </p:txBody>
      </p:sp>
      <p:sp>
        <p:nvSpPr>
          <p:cNvPr id="5" name="Oval 4"/>
          <p:cNvSpPr/>
          <p:nvPr/>
        </p:nvSpPr>
        <p:spPr bwMode="auto">
          <a:xfrm>
            <a:off x="1115616" y="2195727"/>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6" name="Oval 5"/>
          <p:cNvSpPr/>
          <p:nvPr/>
        </p:nvSpPr>
        <p:spPr bwMode="auto">
          <a:xfrm>
            <a:off x="1403648" y="3275847"/>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7" name="Straight Connector 6"/>
          <p:cNvCxnSpPr>
            <a:stCxn id="5" idx="6"/>
          </p:cNvCxnSpPr>
          <p:nvPr/>
        </p:nvCxnSpPr>
        <p:spPr bwMode="auto">
          <a:xfrm flipV="1">
            <a:off x="1259632" y="1691671"/>
            <a:ext cx="2880320" cy="57606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p:cNvCxnSpPr>
            <a:stCxn id="6" idx="3"/>
          </p:cNvCxnSpPr>
          <p:nvPr/>
        </p:nvCxnSpPr>
        <p:spPr bwMode="auto">
          <a:xfrm flipV="1">
            <a:off x="1424739" y="1691671"/>
            <a:ext cx="2715213" cy="170710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9" name="TextBox 8"/>
              <p:cNvSpPr txBox="1"/>
              <p:nvPr/>
            </p:nvSpPr>
            <p:spPr>
              <a:xfrm>
                <a:off x="4220627" y="1556792"/>
                <a:ext cx="15985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𝑃</m:t>
                      </m:r>
                    </m:oMath>
                  </m:oMathPara>
                </a14:m>
                <a:endParaRPr lang="en-US" sz="1400" dirty="0"/>
              </a:p>
            </p:txBody>
          </p:sp>
        </mc:Choice>
        <mc:Fallback>
          <p:sp>
            <p:nvSpPr>
              <p:cNvPr id="9" name="TextBox 8"/>
              <p:cNvSpPr txBox="1">
                <a:spLocks noRot="1" noChangeAspect="1" noMove="1" noResize="1" noEditPoints="1" noAdjustHandles="1" noChangeArrowheads="1" noChangeShapeType="1" noTextEdit="1"/>
              </p:cNvSpPr>
              <p:nvPr/>
            </p:nvSpPr>
            <p:spPr>
              <a:xfrm>
                <a:off x="4220627" y="1556792"/>
                <a:ext cx="159851" cy="215444"/>
              </a:xfrm>
              <a:prstGeom prst="rect">
                <a:avLst/>
              </a:prstGeom>
              <a:blipFill rotWithShape="1">
                <a:blip r:embed="rId1"/>
                <a:stretch>
                  <a:fillRect l="-261" t="-189" r="-14940" b="2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871582" y="1918728"/>
                <a:ext cx="27142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871582" y="1918728"/>
                <a:ext cx="271421" cy="276999"/>
              </a:xfrm>
              <a:prstGeom prst="rect">
                <a:avLst/>
              </a:prstGeom>
              <a:blipFill rotWithShape="1">
                <a:blip r:embed="rId2"/>
                <a:stretch>
                  <a:fillRect l="-133" t="-142" r="-14738" b="19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1036362" y="3154002"/>
                <a:ext cx="2767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1036362" y="3154002"/>
                <a:ext cx="276742" cy="276999"/>
              </a:xfrm>
              <a:prstGeom prst="rect">
                <a:avLst/>
              </a:prstGeom>
              <a:blipFill rotWithShape="1">
                <a:blip r:embed="rId3"/>
                <a:stretch>
                  <a:fillRect l="-15" t="-214" r="-13565" b="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2123728" y="1619663"/>
                <a:ext cx="42800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2123728" y="1619663"/>
                <a:ext cx="428002" cy="369332"/>
              </a:xfrm>
              <a:prstGeom prst="rect">
                <a:avLst/>
              </a:prstGeom>
              <a:blipFill rotWithShape="1">
                <a:blip r:embed="rId4"/>
                <a:stretch>
                  <a:fillRect l="-67" t="-112" r="70" b="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2382400" y="2935363"/>
                <a:ext cx="43332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2382400" y="2935363"/>
                <a:ext cx="433324" cy="369332"/>
              </a:xfrm>
              <a:prstGeom prst="rect">
                <a:avLst/>
              </a:prstGeom>
              <a:blipFill rotWithShape="1">
                <a:blip r:embed="rId5"/>
                <a:stretch>
                  <a:fillRect l="-119" t="-106" r="31" b="4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5746043" y="1697920"/>
                <a:ext cx="1656479" cy="1846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1</m:t>
                          </m:r>
                        </m:sub>
                      </m:sSub>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𝑡</m:t>
                          </m:r>
                        </m:e>
                      </m:d>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𝐴</m:t>
                          </m:r>
                        </m:e>
                        <m:sub>
                          <m:r>
                            <a:rPr lang="en-US" sz="1200" b="0" i="1" smtClean="0">
                              <a:latin typeface="Cambria Math" panose="02040503050406030204" pitchFamily="18" charset="0"/>
                            </a:rPr>
                            <m:t>1</m:t>
                          </m:r>
                        </m:sub>
                      </m:sSub>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cos</m:t>
                          </m:r>
                        </m:fName>
                        <m:e>
                          <m:d>
                            <m:dPr>
                              <m:ctrlPr>
                                <a:rPr lang="en-US" sz="1200" b="0" i="1" smtClean="0">
                                  <a:latin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𝜔</m:t>
                              </m:r>
                              <m:r>
                                <a:rPr lang="en-US" sz="1200" b="0" i="1" smtClean="0">
                                  <a:latin typeface="Cambria Math" panose="02040503050406030204" pitchFamily="18" charset="0"/>
                                  <a:ea typeface="Cambria Math" panose="02040503050406030204" pitchFamily="18" charset="0"/>
                                </a:rPr>
                                <m:t>𝑡</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1</m:t>
                                  </m:r>
                                </m:sub>
                              </m:sSub>
                            </m:e>
                          </m:d>
                        </m:e>
                      </m:func>
                    </m:oMath>
                  </m:oMathPara>
                </a14:m>
                <a:endParaRPr lang="en-US" sz="1200" dirty="0"/>
              </a:p>
            </p:txBody>
          </p:sp>
        </mc:Choice>
        <mc:Fallback>
          <p:sp>
            <p:nvSpPr>
              <p:cNvPr id="14" name="TextBox 13"/>
              <p:cNvSpPr txBox="1">
                <a:spLocks noRot="1" noChangeAspect="1" noMove="1" noResize="1" noEditPoints="1" noAdjustHandles="1" noChangeArrowheads="1" noChangeShapeType="1" noTextEdit="1"/>
              </p:cNvSpPr>
              <p:nvPr/>
            </p:nvSpPr>
            <p:spPr>
              <a:xfrm>
                <a:off x="5746043" y="1697920"/>
                <a:ext cx="1656479" cy="184666"/>
              </a:xfrm>
              <a:prstGeom prst="rect">
                <a:avLst/>
              </a:prstGeom>
              <a:blipFill rotWithShape="1">
                <a:blip r:embed="rId6"/>
                <a:stretch>
                  <a:fillRect l="-34" t="-306" r="-977" b="24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5289942" y="2480261"/>
                <a:ext cx="2155847" cy="19287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𝑃</m:t>
                          </m:r>
                          <m:r>
                            <a:rPr lang="en-US" sz="1200" b="0" i="1" smtClean="0">
                              <a:latin typeface="Cambria Math" panose="02040503050406030204" pitchFamily="18" charset="0"/>
                            </a:rPr>
                            <m:t>,</m:t>
                          </m:r>
                          <m:r>
                            <a:rPr lang="en-US" sz="1200" b="0" i="1" smtClean="0">
                              <a:latin typeface="Cambria Math" panose="02040503050406030204" pitchFamily="18" charset="0"/>
                            </a:rPr>
                            <m:t>1</m:t>
                          </m:r>
                        </m:sub>
                      </m:sSub>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𝑡</m:t>
                          </m:r>
                        </m:e>
                      </m:d>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𝐴</m:t>
                          </m:r>
                        </m:e>
                        <m:sub>
                          <m:r>
                            <a:rPr lang="en-US" sz="1200" b="0" i="1" smtClean="0">
                              <a:latin typeface="Cambria Math" panose="02040503050406030204" pitchFamily="18" charset="0"/>
                            </a:rPr>
                            <m:t>1</m:t>
                          </m:r>
                        </m:sub>
                      </m:sSub>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cos</m:t>
                          </m:r>
                        </m:fName>
                        <m:e>
                          <m:d>
                            <m:dPr>
                              <m:ctrlPr>
                                <a:rPr lang="en-US" sz="1200" b="0" i="1" smtClean="0">
                                  <a:latin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𝜔</m:t>
                              </m:r>
                              <m:r>
                                <a:rPr lang="en-US" sz="1200" b="0" i="1" smtClean="0">
                                  <a:latin typeface="Cambria Math" panose="02040503050406030204" pitchFamily="18" charset="0"/>
                                  <a:ea typeface="Cambria Math" panose="02040503050406030204" pitchFamily="18" charset="0"/>
                                </a:rPr>
                                <m:t>𝑡</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𝑘</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𝑟</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1</m:t>
                                  </m:r>
                                </m:sub>
                              </m:sSub>
                            </m:e>
                          </m:d>
                        </m:e>
                      </m:func>
                    </m:oMath>
                  </m:oMathPara>
                </a14:m>
                <a:endParaRPr lang="en-US" sz="1200" dirty="0"/>
              </a:p>
            </p:txBody>
          </p:sp>
        </mc:Choice>
        <mc:Fallback>
          <p:sp>
            <p:nvSpPr>
              <p:cNvPr id="15" name="TextBox 14"/>
              <p:cNvSpPr txBox="1">
                <a:spLocks noRot="1" noChangeAspect="1" noMove="1" noResize="1" noEditPoints="1" noAdjustHandles="1" noChangeArrowheads="1" noChangeShapeType="1" noTextEdit="1"/>
              </p:cNvSpPr>
              <p:nvPr/>
            </p:nvSpPr>
            <p:spPr>
              <a:xfrm>
                <a:off x="5289942" y="2480261"/>
                <a:ext cx="2155847" cy="192873"/>
              </a:xfrm>
              <a:prstGeom prst="rect">
                <a:avLst/>
              </a:prstGeom>
              <a:blipFill rotWithShape="1">
                <a:blip r:embed="rId7"/>
                <a:stretch>
                  <a:fillRect l="-18" t="-304" r="-747" b="2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4860032" y="1342294"/>
                <a:ext cx="1724383" cy="276999"/>
              </a:xfrm>
              <a:prstGeom prst="rect">
                <a:avLst/>
              </a:prstGeom>
              <a:noFill/>
            </p:spPr>
            <p:txBody>
              <a:bodyPr wrap="none" rtlCol="0">
                <a:spAutoFit/>
              </a:bodyPr>
              <a:lstStyle/>
              <a:p>
                <a:r>
                  <a:rPr lang="en-US" sz="1200" dirty="0"/>
                  <a:t>Perturbation at source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𝑆</m:t>
                        </m:r>
                      </m:e>
                      <m:sub>
                        <m:r>
                          <a:rPr lang="en-US" sz="1200" b="0" i="1" smtClean="0">
                            <a:latin typeface="Cambria Math" panose="02040503050406030204" pitchFamily="18" charset="0"/>
                          </a:rPr>
                          <m:t>1</m:t>
                        </m:r>
                      </m:sub>
                    </m:sSub>
                  </m:oMath>
                </a14:m>
                <a:r>
                  <a:rPr lang="en-US" sz="1200" dirty="0"/>
                  <a:t>:</a:t>
                </a:r>
                <a:endParaRPr lang="en-US" sz="1200" dirty="0"/>
              </a:p>
            </p:txBody>
          </p:sp>
        </mc:Choice>
        <mc:Fallback>
          <p:sp>
            <p:nvSpPr>
              <p:cNvPr id="16" name="TextBox 15"/>
              <p:cNvSpPr txBox="1">
                <a:spLocks noRot="1" noChangeAspect="1" noMove="1" noResize="1" noEditPoints="1" noAdjustHandles="1" noChangeArrowheads="1" noChangeShapeType="1" noTextEdit="1"/>
              </p:cNvSpPr>
              <p:nvPr/>
            </p:nvSpPr>
            <p:spPr>
              <a:xfrm>
                <a:off x="4860032" y="1342294"/>
                <a:ext cx="1724383" cy="276999"/>
              </a:xfrm>
              <a:prstGeom prst="rect">
                <a:avLst/>
              </a:prstGeom>
              <a:blipFill rotWithShape="1">
                <a:blip r:embed="rId8"/>
                <a:stretch>
                  <a:fillRect l="-22" t="-195" r="6" b="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395536" y="4254216"/>
                <a:ext cx="8296391" cy="584775"/>
              </a:xfrm>
              <a:prstGeom prst="rect">
                <a:avLst/>
              </a:prstGeom>
              <a:noFill/>
            </p:spPr>
            <p:txBody>
              <a:bodyPr wrap="square" rtlCol="0">
                <a:spAutoFit/>
              </a:bodyPr>
              <a:lstStyle/>
              <a:p>
                <a:r>
                  <a:rPr lang="en-US" sz="1600" dirty="0"/>
                  <a:t>The two sinusoidal waves generated have the same angular frequency </a:t>
                </a:r>
                <a14:m>
                  <m:oMath xmlns:m="http://schemas.openxmlformats.org/officeDocument/2006/math">
                    <m:r>
                      <a:rPr lang="en-US" sz="1600" i="1" smtClean="0">
                        <a:latin typeface="Cambria Math" panose="02040503050406030204" pitchFamily="18" charset="0"/>
                        <a:ea typeface="Cambria Math" panose="02040503050406030204" pitchFamily="18" charset="0"/>
                      </a:rPr>
                      <m:t>𝜔</m:t>
                    </m:r>
                  </m:oMath>
                </a14:m>
                <a:r>
                  <a:rPr lang="en-US" sz="1600" dirty="0"/>
                  <a:t> and the same wave number </a:t>
                </a:r>
                <a14:m>
                  <m:oMath xmlns:m="http://schemas.openxmlformats.org/officeDocument/2006/math">
                    <m:r>
                      <a:rPr lang="en-US" sz="1600" b="0" i="1" smtClean="0">
                        <a:latin typeface="Cambria Math" panose="02040503050406030204" pitchFamily="18" charset="0"/>
                      </a:rPr>
                      <m:t>𝑘</m:t>
                    </m:r>
                  </m:oMath>
                </a14:m>
                <a:r>
                  <a:rPr lang="en-US" sz="1600" dirty="0"/>
                  <a:t>. The perturbation in the two sources is a sinusoidal oscillation.</a:t>
                </a:r>
                <a:endParaRPr lang="en-US" sz="1600" dirty="0"/>
              </a:p>
            </p:txBody>
          </p:sp>
        </mc:Choice>
        <mc:Fallback>
          <p:sp>
            <p:nvSpPr>
              <p:cNvPr id="17" name="TextBox 16"/>
              <p:cNvSpPr txBox="1">
                <a:spLocks noRot="1" noChangeAspect="1" noMove="1" noResize="1" noEditPoints="1" noAdjustHandles="1" noChangeArrowheads="1" noChangeShapeType="1" noTextEdit="1"/>
              </p:cNvSpPr>
              <p:nvPr/>
            </p:nvSpPr>
            <p:spPr>
              <a:xfrm>
                <a:off x="395536" y="4254216"/>
                <a:ext cx="8296391" cy="584775"/>
              </a:xfrm>
              <a:prstGeom prst="rect">
                <a:avLst/>
              </a:prstGeom>
              <a:blipFill rotWithShape="1">
                <a:blip r:embed="rId9"/>
                <a:stretch>
                  <a:fillRect l="-7" t="-60" r="1" b="5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4906004" y="2925119"/>
                <a:ext cx="1920334" cy="276999"/>
              </a:xfrm>
              <a:prstGeom prst="rect">
                <a:avLst/>
              </a:prstGeom>
              <a:noFill/>
            </p:spPr>
            <p:txBody>
              <a:bodyPr wrap="none" rtlCol="0">
                <a:spAutoFit/>
              </a:bodyPr>
              <a:lstStyle/>
              <a:p>
                <a:r>
                  <a:rPr lang="en-US" sz="1200" dirty="0"/>
                  <a:t>Perturbation at the source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𝑆</m:t>
                        </m:r>
                      </m:e>
                      <m:sub>
                        <m:r>
                          <a:rPr lang="en-US" sz="1200" b="0" i="1" smtClean="0">
                            <a:latin typeface="Cambria Math" panose="02040503050406030204" pitchFamily="18" charset="0"/>
                          </a:rPr>
                          <m:t>2</m:t>
                        </m:r>
                      </m:sub>
                    </m:sSub>
                  </m:oMath>
                </a14:m>
                <a:endParaRPr lang="en-US" sz="1200" dirty="0"/>
              </a:p>
            </p:txBody>
          </p:sp>
        </mc:Choice>
        <mc:Fallback>
          <p:sp>
            <p:nvSpPr>
              <p:cNvPr id="18" name="TextBox 17"/>
              <p:cNvSpPr txBox="1">
                <a:spLocks noRot="1" noChangeAspect="1" noMove="1" noResize="1" noEditPoints="1" noAdjustHandles="1" noChangeArrowheads="1" noChangeShapeType="1" noTextEdit="1"/>
              </p:cNvSpPr>
              <p:nvPr/>
            </p:nvSpPr>
            <p:spPr>
              <a:xfrm>
                <a:off x="4906004" y="2925119"/>
                <a:ext cx="1920334" cy="276999"/>
              </a:xfrm>
              <a:prstGeom prst="rect">
                <a:avLst/>
              </a:prstGeom>
              <a:blipFill rotWithShape="1">
                <a:blip r:embed="rId10"/>
                <a:stretch>
                  <a:fillRect l="-33" t="-112" r="5" b="1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Rectangle 18"/>
              <p:cNvSpPr/>
              <p:nvPr/>
            </p:nvSpPr>
            <p:spPr>
              <a:xfrm>
                <a:off x="4860032" y="2019394"/>
                <a:ext cx="2482474" cy="276999"/>
              </a:xfrm>
              <a:prstGeom prst="rect">
                <a:avLst/>
              </a:prstGeom>
            </p:spPr>
            <p:txBody>
              <a:bodyPr wrap="none">
                <a:spAutoFit/>
              </a:bodyPr>
              <a:lstStyle/>
              <a:p>
                <a:r>
                  <a:rPr lang="en-US" sz="1200" dirty="0"/>
                  <a:t>Perturbation propagated from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𝑆</m:t>
                        </m:r>
                      </m:e>
                      <m:sub>
                        <m:r>
                          <a:rPr lang="en-US" sz="1200" i="1">
                            <a:latin typeface="Cambria Math" panose="02040503050406030204" pitchFamily="18" charset="0"/>
                          </a:rPr>
                          <m:t>1</m:t>
                        </m:r>
                      </m:sub>
                    </m:sSub>
                  </m:oMath>
                </a14:m>
                <a:r>
                  <a:rPr lang="en-US" sz="1200" dirty="0"/>
                  <a:t> to P:</a:t>
                </a:r>
                <a:endParaRPr lang="en-US" sz="1200" dirty="0"/>
              </a:p>
            </p:txBody>
          </p:sp>
        </mc:Choice>
        <mc:Fallback>
          <p:sp>
            <p:nvSpPr>
              <p:cNvPr id="19" name="Rectangle 18"/>
              <p:cNvSpPr>
                <a:spLocks noRot="1" noChangeAspect="1" noMove="1" noResize="1" noEditPoints="1" noAdjustHandles="1" noChangeArrowheads="1" noChangeShapeType="1" noTextEdit="1"/>
              </p:cNvSpPr>
              <p:nvPr/>
            </p:nvSpPr>
            <p:spPr>
              <a:xfrm>
                <a:off x="4860032" y="2019394"/>
                <a:ext cx="2482474" cy="276999"/>
              </a:xfrm>
              <a:prstGeom prst="rect">
                <a:avLst/>
              </a:prstGeom>
              <a:blipFill rotWithShape="1">
                <a:blip r:embed="rId11"/>
                <a:stretch>
                  <a:fillRect l="-15" t="-34" b="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5440776" y="3960570"/>
                <a:ext cx="2520305" cy="22487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𝑃</m:t>
                          </m:r>
                          <m:r>
                            <a:rPr lang="en-US" sz="1400" b="0" i="1" smtClean="0">
                              <a:latin typeface="Cambria Math" panose="02040503050406030204" pitchFamily="18" charset="0"/>
                            </a:rPr>
                            <m:t>,</m:t>
                          </m:r>
                          <m:r>
                            <a:rPr lang="en-US" sz="1400" b="0" i="1" smtClean="0">
                              <a:latin typeface="Cambria Math" panose="02040503050406030204" pitchFamily="18" charset="0"/>
                            </a:rPr>
                            <m:t>2</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𝐴</m:t>
                          </m:r>
                        </m:e>
                        <m:sub>
                          <m:r>
                            <a:rPr lang="en-US" sz="1400" b="0" i="1" smtClean="0">
                              <a:latin typeface="Cambria Math" panose="02040503050406030204" pitchFamily="18" charset="0"/>
                            </a:rPr>
                            <m:t>2</m:t>
                          </m:r>
                        </m:sub>
                      </m:sSub>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cos</m:t>
                          </m:r>
                        </m:fName>
                        <m:e>
                          <m:d>
                            <m:dPr>
                              <m:ctrlPr>
                                <a:rPr lang="en-US" sz="1400" b="0" i="1" smtClean="0">
                                  <a:latin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𝜔</m:t>
                              </m:r>
                              <m:r>
                                <a:rPr lang="en-US" sz="1400" b="0" i="1" smtClean="0">
                                  <a:latin typeface="Cambria Math" panose="02040503050406030204" pitchFamily="18" charset="0"/>
                                  <a:ea typeface="Cambria Math" panose="02040503050406030204" pitchFamily="18" charset="0"/>
                                </a:rPr>
                                <m:t>𝑡</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𝑘</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𝑟</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𝜑</m:t>
                                  </m:r>
                                </m:e>
                                <m:sub>
                                  <m:r>
                                    <a:rPr lang="en-US" sz="1400" b="0" i="1" smtClean="0">
                                      <a:latin typeface="Cambria Math" panose="02040503050406030204" pitchFamily="18" charset="0"/>
                                      <a:ea typeface="Cambria Math" panose="02040503050406030204" pitchFamily="18" charset="0"/>
                                    </a:rPr>
                                    <m:t>2</m:t>
                                  </m:r>
                                </m:sub>
                              </m:sSub>
                            </m:e>
                          </m:d>
                        </m:e>
                      </m:func>
                    </m:oMath>
                  </m:oMathPara>
                </a14:m>
                <a:endParaRPr lang="en-US" sz="1400" dirty="0"/>
              </a:p>
            </p:txBody>
          </p:sp>
        </mc:Choice>
        <mc:Fallback>
          <p:sp>
            <p:nvSpPr>
              <p:cNvPr id="20" name="TextBox 19"/>
              <p:cNvSpPr txBox="1">
                <a:spLocks noRot="1" noChangeAspect="1" noMove="1" noResize="1" noEditPoints="1" noAdjustHandles="1" noChangeArrowheads="1" noChangeShapeType="1" noTextEdit="1"/>
              </p:cNvSpPr>
              <p:nvPr/>
            </p:nvSpPr>
            <p:spPr>
              <a:xfrm>
                <a:off x="5440776" y="3960570"/>
                <a:ext cx="2520305" cy="224870"/>
              </a:xfrm>
              <a:prstGeom prst="rect">
                <a:avLst/>
              </a:prstGeom>
              <a:blipFill rotWithShape="1">
                <a:blip r:embed="rId12"/>
                <a:stretch>
                  <a:fillRect l="-4" t="-33" r="-752"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Rectangle 20"/>
              <p:cNvSpPr/>
              <p:nvPr/>
            </p:nvSpPr>
            <p:spPr>
              <a:xfrm>
                <a:off x="4932040" y="3561424"/>
                <a:ext cx="2869312" cy="307777"/>
              </a:xfrm>
              <a:prstGeom prst="rect">
                <a:avLst/>
              </a:prstGeom>
            </p:spPr>
            <p:txBody>
              <a:bodyPr wrap="none">
                <a:spAutoFit/>
              </a:bodyPr>
              <a:lstStyle/>
              <a:p>
                <a:r>
                  <a:rPr lang="en-US" sz="1400" dirty="0"/>
                  <a:t>Perturbation propagated from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𝑆</m:t>
                        </m:r>
                      </m:e>
                      <m:sub>
                        <m:r>
                          <a:rPr lang="en-US" sz="1400" b="0" i="1" smtClean="0">
                            <a:latin typeface="Cambria Math" panose="02040503050406030204" pitchFamily="18" charset="0"/>
                          </a:rPr>
                          <m:t>2</m:t>
                        </m:r>
                      </m:sub>
                    </m:sSub>
                  </m:oMath>
                </a14:m>
                <a:r>
                  <a:rPr lang="en-US" sz="1400" dirty="0"/>
                  <a:t> to P:</a:t>
                </a:r>
                <a:endParaRPr lang="en-US" sz="1400" dirty="0"/>
              </a:p>
            </p:txBody>
          </p:sp>
        </mc:Choice>
        <mc:Fallback>
          <p:sp>
            <p:nvSpPr>
              <p:cNvPr id="21" name="Rectangle 20"/>
              <p:cNvSpPr>
                <a:spLocks noRot="1" noChangeAspect="1" noMove="1" noResize="1" noEditPoints="1" noAdjustHandles="1" noChangeArrowheads="1" noChangeShapeType="1" noTextEdit="1"/>
              </p:cNvSpPr>
              <p:nvPr/>
            </p:nvSpPr>
            <p:spPr>
              <a:xfrm>
                <a:off x="4932040" y="3561424"/>
                <a:ext cx="2869312" cy="307777"/>
              </a:xfrm>
              <a:prstGeom prst="rect">
                <a:avLst/>
              </a:prstGeom>
              <a:blipFill rotWithShape="1">
                <a:blip r:embed="rId13"/>
                <a:stretch>
                  <a:fillRect l="-22" t="-112" r="13" b="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5757997" y="3273481"/>
                <a:ext cx="1667251" cy="1846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2</m:t>
                          </m:r>
                        </m:sub>
                      </m:sSub>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𝑡</m:t>
                          </m:r>
                        </m:e>
                      </m:d>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𝐴</m:t>
                          </m:r>
                        </m:e>
                        <m:sub>
                          <m:r>
                            <a:rPr lang="en-US" sz="1200" b="0" i="1" smtClean="0">
                              <a:latin typeface="Cambria Math" panose="02040503050406030204" pitchFamily="18" charset="0"/>
                            </a:rPr>
                            <m:t>2</m:t>
                          </m:r>
                        </m:sub>
                      </m:sSub>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cos</m:t>
                          </m:r>
                        </m:fName>
                        <m:e>
                          <m:d>
                            <m:dPr>
                              <m:ctrlPr>
                                <a:rPr lang="en-US" sz="1200" b="0" i="1" smtClean="0">
                                  <a:latin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𝜔</m:t>
                              </m:r>
                              <m:r>
                                <a:rPr lang="en-US" sz="1200" b="0" i="1" smtClean="0">
                                  <a:latin typeface="Cambria Math" panose="02040503050406030204" pitchFamily="18" charset="0"/>
                                  <a:ea typeface="Cambria Math" panose="02040503050406030204" pitchFamily="18" charset="0"/>
                                </a:rPr>
                                <m:t>𝑡</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2</m:t>
                                  </m:r>
                                </m:sub>
                              </m:sSub>
                            </m:e>
                          </m:d>
                        </m:e>
                      </m:func>
                    </m:oMath>
                  </m:oMathPara>
                </a14:m>
                <a:endParaRPr lang="en-US" sz="1200" dirty="0"/>
              </a:p>
            </p:txBody>
          </p:sp>
        </mc:Choice>
        <mc:Fallback>
          <p:sp>
            <p:nvSpPr>
              <p:cNvPr id="22" name="TextBox 21"/>
              <p:cNvSpPr txBox="1">
                <a:spLocks noRot="1" noChangeAspect="1" noMove="1" noResize="1" noEditPoints="1" noAdjustHandles="1" noChangeArrowheads="1" noChangeShapeType="1" noTextEdit="1"/>
              </p:cNvSpPr>
              <p:nvPr/>
            </p:nvSpPr>
            <p:spPr>
              <a:xfrm>
                <a:off x="5757997" y="3273481"/>
                <a:ext cx="1667251" cy="184666"/>
              </a:xfrm>
              <a:prstGeom prst="rect">
                <a:avLst/>
              </a:prstGeom>
              <a:blipFill rotWithShape="1">
                <a:blip r:embed="rId14"/>
                <a:stretch>
                  <a:fillRect l="-27" t="-30" r="-636" b="3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430287" y="4818160"/>
                <a:ext cx="9073008" cy="584775"/>
              </a:xfrm>
              <a:prstGeom prst="rect">
                <a:avLst/>
              </a:prstGeom>
              <a:noFill/>
            </p:spPr>
            <p:txBody>
              <a:bodyPr wrap="square" rtlCol="0">
                <a:spAutoFit/>
              </a:bodyPr>
              <a:lstStyle/>
              <a:p>
                <a:r>
                  <a:rPr lang="en-US" sz="1600" dirty="0"/>
                  <a:t>1. What is the phase difference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𝜑</m:t>
                    </m:r>
                  </m:oMath>
                </a14:m>
                <a:r>
                  <a:rPr lang="en-US" sz="1600" dirty="0"/>
                  <a:t> between the two sinusoidal waves at P ? </a:t>
                </a:r>
                <a:r>
                  <a:rPr lang="en-US" sz="1600" b="1" dirty="0"/>
                  <a:t>(2 minutes)</a:t>
                </a:r>
                <a:endParaRPr lang="en-US" sz="1600" b="1" dirty="0"/>
              </a:p>
              <a:p>
                <a:endParaRPr lang="en-US" sz="1600" dirty="0"/>
              </a:p>
            </p:txBody>
          </p:sp>
        </mc:Choice>
        <mc:Fallback>
          <p:sp>
            <p:nvSpPr>
              <p:cNvPr id="23" name="TextBox 22"/>
              <p:cNvSpPr txBox="1">
                <a:spLocks noRot="1" noChangeAspect="1" noMove="1" noResize="1" noEditPoints="1" noAdjustHandles="1" noChangeArrowheads="1" noChangeShapeType="1" noTextEdit="1"/>
              </p:cNvSpPr>
              <p:nvPr/>
            </p:nvSpPr>
            <p:spPr>
              <a:xfrm>
                <a:off x="430287" y="4818160"/>
                <a:ext cx="9073008" cy="584775"/>
              </a:xfrm>
              <a:prstGeom prst="rect">
                <a:avLst/>
              </a:prstGeom>
              <a:blipFill rotWithShape="1">
                <a:blip r:embed="rId15"/>
                <a:stretch>
                  <a:fillRect l="-4" t="-71" r="6" b="61"/>
                </a:stretch>
              </a:blipFill>
            </p:spPr>
            <p:txBody>
              <a:bodyPr/>
              <a:lstStyle/>
              <a:p>
                <a:r>
                  <a:rPr lang="zh-CN" alt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Rectangle: Rounded Corners 4"/>
          <p:cNvSpPr/>
          <p:nvPr/>
        </p:nvSpPr>
        <p:spPr bwMode="auto">
          <a:xfrm>
            <a:off x="1403648" y="4941168"/>
            <a:ext cx="3168352" cy="728021"/>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5" name="Title 1"/>
          <p:cNvSpPr>
            <a:spLocks noGrp="1"/>
          </p:cNvSpPr>
          <p:nvPr>
            <p:ph type="title"/>
          </p:nvPr>
        </p:nvSpPr>
        <p:spPr>
          <a:xfrm>
            <a:off x="799452" y="27017"/>
            <a:ext cx="8229600" cy="1143000"/>
          </a:xfrm>
        </p:spPr>
        <p:txBody>
          <a:bodyPr/>
          <a:lstStyle/>
          <a:p>
            <a:r>
              <a:rPr lang="en-US" sz="3200" dirty="0"/>
              <a:t>Ex: Interferences between 2 spherical waves generated by two source points</a:t>
            </a:r>
            <a:endParaRPr lang="en-US" sz="3200" dirty="0"/>
          </a:p>
        </p:txBody>
      </p:sp>
      <p:sp>
        <p:nvSpPr>
          <p:cNvPr id="6" name="Oval 5"/>
          <p:cNvSpPr/>
          <p:nvPr/>
        </p:nvSpPr>
        <p:spPr bwMode="auto">
          <a:xfrm>
            <a:off x="1115616" y="2195727"/>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7" name="Oval 6"/>
          <p:cNvSpPr/>
          <p:nvPr/>
        </p:nvSpPr>
        <p:spPr bwMode="auto">
          <a:xfrm>
            <a:off x="1403648" y="3275847"/>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8" name="Straight Connector 7"/>
          <p:cNvCxnSpPr>
            <a:stCxn id="6" idx="6"/>
          </p:cNvCxnSpPr>
          <p:nvPr/>
        </p:nvCxnSpPr>
        <p:spPr bwMode="auto">
          <a:xfrm flipV="1">
            <a:off x="1259632" y="1691671"/>
            <a:ext cx="2880320" cy="57606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a:stCxn id="7" idx="3"/>
          </p:cNvCxnSpPr>
          <p:nvPr/>
        </p:nvCxnSpPr>
        <p:spPr bwMode="auto">
          <a:xfrm flipV="1">
            <a:off x="1424739" y="1691671"/>
            <a:ext cx="2715213" cy="170710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10" name="TextBox 9"/>
              <p:cNvSpPr txBox="1"/>
              <p:nvPr/>
            </p:nvSpPr>
            <p:spPr>
              <a:xfrm>
                <a:off x="4220627" y="1556792"/>
                <a:ext cx="15985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𝑃</m:t>
                      </m:r>
                    </m:oMath>
                  </m:oMathPara>
                </a14:m>
                <a:endParaRPr lang="en-US" sz="1400" dirty="0"/>
              </a:p>
            </p:txBody>
          </p:sp>
        </mc:Choice>
        <mc:Fallback>
          <p:sp>
            <p:nvSpPr>
              <p:cNvPr id="10" name="TextBox 9"/>
              <p:cNvSpPr txBox="1">
                <a:spLocks noRot="1" noChangeAspect="1" noMove="1" noResize="1" noEditPoints="1" noAdjustHandles="1" noChangeArrowheads="1" noChangeShapeType="1" noTextEdit="1"/>
              </p:cNvSpPr>
              <p:nvPr/>
            </p:nvSpPr>
            <p:spPr>
              <a:xfrm>
                <a:off x="4220627" y="1556792"/>
                <a:ext cx="159851" cy="215444"/>
              </a:xfrm>
              <a:prstGeom prst="rect">
                <a:avLst/>
              </a:prstGeom>
              <a:blipFill rotWithShape="1">
                <a:blip r:embed="rId1"/>
                <a:stretch>
                  <a:fillRect l="-261" t="-189" r="-14940" b="2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871582" y="1918728"/>
                <a:ext cx="27142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871582" y="1918728"/>
                <a:ext cx="271421" cy="276999"/>
              </a:xfrm>
              <a:prstGeom prst="rect">
                <a:avLst/>
              </a:prstGeom>
              <a:blipFill rotWithShape="1">
                <a:blip r:embed="rId2"/>
                <a:stretch>
                  <a:fillRect l="-133" t="-142" r="-14738" b="19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1036362" y="3154002"/>
                <a:ext cx="2767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1036362" y="3154002"/>
                <a:ext cx="276742" cy="276999"/>
              </a:xfrm>
              <a:prstGeom prst="rect">
                <a:avLst/>
              </a:prstGeom>
              <a:blipFill rotWithShape="1">
                <a:blip r:embed="rId3"/>
                <a:stretch>
                  <a:fillRect l="-15" t="-214" r="-13565" b="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2123728" y="1619663"/>
                <a:ext cx="42800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2123728" y="1619663"/>
                <a:ext cx="428002" cy="369332"/>
              </a:xfrm>
              <a:prstGeom prst="rect">
                <a:avLst/>
              </a:prstGeom>
              <a:blipFill rotWithShape="1">
                <a:blip r:embed="rId4"/>
                <a:stretch>
                  <a:fillRect l="-67" t="-112" r="70" b="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2382400" y="2935363"/>
                <a:ext cx="43332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2382400" y="2935363"/>
                <a:ext cx="433324" cy="369332"/>
              </a:xfrm>
              <a:prstGeom prst="rect">
                <a:avLst/>
              </a:prstGeom>
              <a:blipFill rotWithShape="1">
                <a:blip r:embed="rId5"/>
                <a:stretch>
                  <a:fillRect l="-119" t="-106" r="31" b="4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5368481" y="1801635"/>
                <a:ext cx="2155847" cy="19287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𝑃</m:t>
                          </m:r>
                          <m:r>
                            <a:rPr lang="en-US" sz="1200" b="0" i="1" smtClean="0">
                              <a:latin typeface="Cambria Math" panose="02040503050406030204" pitchFamily="18" charset="0"/>
                            </a:rPr>
                            <m:t>,</m:t>
                          </m:r>
                          <m:r>
                            <a:rPr lang="en-US" sz="1200" b="0" i="1" smtClean="0">
                              <a:latin typeface="Cambria Math" panose="02040503050406030204" pitchFamily="18" charset="0"/>
                            </a:rPr>
                            <m:t>1</m:t>
                          </m:r>
                        </m:sub>
                      </m:sSub>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𝑡</m:t>
                          </m:r>
                        </m:e>
                      </m:d>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𝐴</m:t>
                          </m:r>
                        </m:e>
                        <m:sub>
                          <m:r>
                            <a:rPr lang="en-US" sz="1200" b="0" i="1" smtClean="0">
                              <a:latin typeface="Cambria Math" panose="02040503050406030204" pitchFamily="18" charset="0"/>
                            </a:rPr>
                            <m:t>1</m:t>
                          </m:r>
                        </m:sub>
                      </m:sSub>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cos</m:t>
                          </m:r>
                        </m:fName>
                        <m:e>
                          <m:d>
                            <m:dPr>
                              <m:ctrlPr>
                                <a:rPr lang="en-US" sz="1200" b="0" i="1" smtClean="0">
                                  <a:latin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𝜔</m:t>
                              </m:r>
                              <m:r>
                                <a:rPr lang="en-US" sz="1200" b="0" i="1" smtClean="0">
                                  <a:latin typeface="Cambria Math" panose="02040503050406030204" pitchFamily="18" charset="0"/>
                                  <a:ea typeface="Cambria Math" panose="02040503050406030204" pitchFamily="18" charset="0"/>
                                </a:rPr>
                                <m:t>𝑡</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𝑘</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𝑟</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1</m:t>
                                  </m:r>
                                </m:sub>
                              </m:sSub>
                            </m:e>
                          </m:d>
                        </m:e>
                      </m:func>
                    </m:oMath>
                  </m:oMathPara>
                </a14:m>
                <a:endParaRPr lang="en-US" sz="1200" dirty="0"/>
              </a:p>
            </p:txBody>
          </p:sp>
        </mc:Choice>
        <mc:Fallback>
          <p:sp>
            <p:nvSpPr>
              <p:cNvPr id="15" name="TextBox 14"/>
              <p:cNvSpPr txBox="1">
                <a:spLocks noRot="1" noChangeAspect="1" noMove="1" noResize="1" noEditPoints="1" noAdjustHandles="1" noChangeArrowheads="1" noChangeShapeType="1" noTextEdit="1"/>
              </p:cNvSpPr>
              <p:nvPr/>
            </p:nvSpPr>
            <p:spPr>
              <a:xfrm>
                <a:off x="5368481" y="1801635"/>
                <a:ext cx="2155847" cy="192873"/>
              </a:xfrm>
              <a:prstGeom prst="rect">
                <a:avLst/>
              </a:prstGeom>
              <a:blipFill rotWithShape="1">
                <a:blip r:embed="rId6"/>
                <a:stretch>
                  <a:fillRect l="-9" t="-73" r="-756" b="3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Rectangle 15"/>
              <p:cNvSpPr/>
              <p:nvPr/>
            </p:nvSpPr>
            <p:spPr>
              <a:xfrm>
                <a:off x="4938571" y="1340768"/>
                <a:ext cx="2482474" cy="276999"/>
              </a:xfrm>
              <a:prstGeom prst="rect">
                <a:avLst/>
              </a:prstGeom>
            </p:spPr>
            <p:txBody>
              <a:bodyPr wrap="none">
                <a:spAutoFit/>
              </a:bodyPr>
              <a:lstStyle/>
              <a:p>
                <a:r>
                  <a:rPr lang="en-US" sz="1200" dirty="0"/>
                  <a:t>Perturbation propagated from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𝑆</m:t>
                        </m:r>
                      </m:e>
                      <m:sub>
                        <m:r>
                          <a:rPr lang="en-US" sz="1200" i="1">
                            <a:latin typeface="Cambria Math" panose="02040503050406030204" pitchFamily="18" charset="0"/>
                          </a:rPr>
                          <m:t>1</m:t>
                        </m:r>
                      </m:sub>
                    </m:sSub>
                  </m:oMath>
                </a14:m>
                <a:r>
                  <a:rPr lang="en-US" sz="1200" dirty="0"/>
                  <a:t> to P:</a:t>
                </a:r>
                <a:endParaRPr lang="en-US" sz="1200" dirty="0"/>
              </a:p>
            </p:txBody>
          </p:sp>
        </mc:Choice>
        <mc:Fallback>
          <p:sp>
            <p:nvSpPr>
              <p:cNvPr id="16" name="Rectangle 15"/>
              <p:cNvSpPr>
                <a:spLocks noRot="1" noChangeAspect="1" noMove="1" noResize="1" noEditPoints="1" noAdjustHandles="1" noChangeArrowheads="1" noChangeShapeType="1" noTextEdit="1"/>
              </p:cNvSpPr>
              <p:nvPr/>
            </p:nvSpPr>
            <p:spPr>
              <a:xfrm>
                <a:off x="4938571" y="1340768"/>
                <a:ext cx="2482474" cy="276999"/>
              </a:xfrm>
              <a:prstGeom prst="rect">
                <a:avLst/>
              </a:prstGeom>
              <a:blipFill rotWithShape="1">
                <a:blip r:embed="rId7"/>
                <a:stretch>
                  <a:fillRect l="-7" t="-102" r="18" b="1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5440776" y="2532002"/>
                <a:ext cx="2520305" cy="22487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𝑃</m:t>
                          </m:r>
                          <m:r>
                            <a:rPr lang="en-US" sz="1400" b="0" i="1" smtClean="0">
                              <a:latin typeface="Cambria Math" panose="02040503050406030204" pitchFamily="18" charset="0"/>
                            </a:rPr>
                            <m:t>,</m:t>
                          </m:r>
                          <m:r>
                            <a:rPr lang="en-US" sz="1400" b="0" i="1" smtClean="0">
                              <a:latin typeface="Cambria Math" panose="02040503050406030204" pitchFamily="18" charset="0"/>
                            </a:rPr>
                            <m:t>2</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𝐴</m:t>
                          </m:r>
                        </m:e>
                        <m:sub>
                          <m:r>
                            <a:rPr lang="en-US" sz="1400" b="0" i="1" smtClean="0">
                              <a:latin typeface="Cambria Math" panose="02040503050406030204" pitchFamily="18" charset="0"/>
                            </a:rPr>
                            <m:t>2</m:t>
                          </m:r>
                        </m:sub>
                      </m:sSub>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cos</m:t>
                          </m:r>
                        </m:fName>
                        <m:e>
                          <m:d>
                            <m:dPr>
                              <m:ctrlPr>
                                <a:rPr lang="en-US" sz="1400" b="0" i="1" smtClean="0">
                                  <a:latin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𝜔</m:t>
                              </m:r>
                              <m:r>
                                <a:rPr lang="en-US" sz="1400" b="0" i="1" smtClean="0">
                                  <a:latin typeface="Cambria Math" panose="02040503050406030204" pitchFamily="18" charset="0"/>
                                  <a:ea typeface="Cambria Math" panose="02040503050406030204" pitchFamily="18" charset="0"/>
                                </a:rPr>
                                <m:t>𝑡</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𝑘</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𝑟</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𝜑</m:t>
                                  </m:r>
                                </m:e>
                                <m:sub>
                                  <m:r>
                                    <a:rPr lang="en-US" sz="1400" b="0" i="1" smtClean="0">
                                      <a:latin typeface="Cambria Math" panose="02040503050406030204" pitchFamily="18" charset="0"/>
                                      <a:ea typeface="Cambria Math" panose="02040503050406030204" pitchFamily="18" charset="0"/>
                                    </a:rPr>
                                    <m:t>2</m:t>
                                  </m:r>
                                </m:sub>
                              </m:sSub>
                            </m:e>
                          </m:d>
                        </m:e>
                      </m:func>
                    </m:oMath>
                  </m:oMathPara>
                </a14:m>
                <a:endParaRPr lang="en-US" sz="1400" dirty="0"/>
              </a:p>
            </p:txBody>
          </p:sp>
        </mc:Choice>
        <mc:Fallback>
          <p:sp>
            <p:nvSpPr>
              <p:cNvPr id="17" name="TextBox 16"/>
              <p:cNvSpPr txBox="1">
                <a:spLocks noRot="1" noChangeAspect="1" noMove="1" noResize="1" noEditPoints="1" noAdjustHandles="1" noChangeArrowheads="1" noChangeShapeType="1" noTextEdit="1"/>
              </p:cNvSpPr>
              <p:nvPr/>
            </p:nvSpPr>
            <p:spPr>
              <a:xfrm>
                <a:off x="5440776" y="2532002"/>
                <a:ext cx="2520305" cy="224870"/>
              </a:xfrm>
              <a:prstGeom prst="rect">
                <a:avLst/>
              </a:prstGeom>
              <a:blipFill rotWithShape="1">
                <a:blip r:embed="rId8"/>
                <a:stretch>
                  <a:fillRect l="-4" t="-114" r="-752" b="15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Rectangle 17"/>
              <p:cNvSpPr/>
              <p:nvPr/>
            </p:nvSpPr>
            <p:spPr>
              <a:xfrm>
                <a:off x="4932040" y="2132856"/>
                <a:ext cx="2869312" cy="307777"/>
              </a:xfrm>
              <a:prstGeom prst="rect">
                <a:avLst/>
              </a:prstGeom>
            </p:spPr>
            <p:txBody>
              <a:bodyPr wrap="none">
                <a:spAutoFit/>
              </a:bodyPr>
              <a:lstStyle/>
              <a:p>
                <a:r>
                  <a:rPr lang="en-US" sz="1400" dirty="0"/>
                  <a:t>Perturbation propagated from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𝑆</m:t>
                        </m:r>
                      </m:e>
                      <m:sub>
                        <m:r>
                          <a:rPr lang="en-US" sz="1400" b="0" i="1" smtClean="0">
                            <a:latin typeface="Cambria Math" panose="02040503050406030204" pitchFamily="18" charset="0"/>
                          </a:rPr>
                          <m:t>2</m:t>
                        </m:r>
                      </m:sub>
                    </m:sSub>
                  </m:oMath>
                </a14:m>
                <a:r>
                  <a:rPr lang="en-US" sz="1400" dirty="0"/>
                  <a:t> to P:</a:t>
                </a:r>
                <a:endParaRPr lang="en-US" sz="1400" dirty="0"/>
              </a:p>
            </p:txBody>
          </p:sp>
        </mc:Choice>
        <mc:Fallback>
          <p:sp>
            <p:nvSpPr>
              <p:cNvPr id="18" name="Rectangle 17"/>
              <p:cNvSpPr>
                <a:spLocks noRot="1" noChangeAspect="1" noMove="1" noResize="1" noEditPoints="1" noAdjustHandles="1" noChangeArrowheads="1" noChangeShapeType="1" noTextEdit="1"/>
              </p:cNvSpPr>
              <p:nvPr/>
            </p:nvSpPr>
            <p:spPr>
              <a:xfrm>
                <a:off x="4932040" y="2132856"/>
                <a:ext cx="2869312" cy="307777"/>
              </a:xfrm>
              <a:prstGeom prst="rect">
                <a:avLst/>
              </a:prstGeom>
              <a:blipFill rotWithShape="1">
                <a:blip r:embed="rId9"/>
                <a:stretch>
                  <a:fillRect l="-22" t="-171" r="13" b="10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70992" y="3889865"/>
                <a:ext cx="9073008" cy="646331"/>
              </a:xfrm>
              <a:prstGeom prst="rect">
                <a:avLst/>
              </a:prstGeom>
              <a:noFill/>
            </p:spPr>
            <p:txBody>
              <a:bodyPr wrap="square" rtlCol="0">
                <a:spAutoFit/>
              </a:bodyPr>
              <a:lstStyle/>
              <a:p>
                <a:r>
                  <a:rPr lang="en-US" dirty="0"/>
                  <a:t>1. What is the phase difference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𝜑</m:t>
                    </m:r>
                  </m:oMath>
                </a14:m>
                <a:r>
                  <a:rPr lang="en-US" dirty="0"/>
                  <a:t> between the two sinusoidal waves at P ? </a:t>
                </a:r>
                <a:endParaRPr lang="en-US" dirty="0"/>
              </a:p>
              <a:p>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70992" y="3889865"/>
                <a:ext cx="9073008" cy="646331"/>
              </a:xfrm>
              <a:prstGeom prst="rect">
                <a:avLst/>
              </a:prstGeom>
              <a:blipFill rotWithShape="1">
                <a:blip r:embed="rId10"/>
                <a:stretch>
                  <a:fillRect l="-6" t="-76" b="6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Rectangle 19"/>
              <p:cNvSpPr/>
              <p:nvPr/>
            </p:nvSpPr>
            <p:spPr>
              <a:xfrm>
                <a:off x="1475656" y="4478672"/>
                <a:ext cx="4299703"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2</m:t>
                              </m:r>
                            </m:sub>
                          </m:sSub>
                        </m:e>
                      </m:d>
                      <m:r>
                        <a:rPr lang="en-US"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1</m:t>
                              </m:r>
                            </m:sub>
                          </m:sSub>
                        </m:e>
                      </m:d>
                    </m:oMath>
                  </m:oMathPara>
                </a14:m>
                <a:endParaRPr lang="en-US" dirty="0"/>
              </a:p>
            </p:txBody>
          </p:sp>
        </mc:Choice>
        <mc:Fallback>
          <p:sp>
            <p:nvSpPr>
              <p:cNvPr id="20" name="Rectangle 19"/>
              <p:cNvSpPr>
                <a:spLocks noRot="1" noChangeAspect="1" noMove="1" noResize="1" noEditPoints="1" noAdjustHandles="1" noChangeArrowheads="1" noChangeShapeType="1" noTextEdit="1"/>
              </p:cNvSpPr>
              <p:nvPr/>
            </p:nvSpPr>
            <p:spPr>
              <a:xfrm>
                <a:off x="1475656" y="4478672"/>
                <a:ext cx="4299703" cy="369332"/>
              </a:xfrm>
              <a:prstGeom prst="rect">
                <a:avLst/>
              </a:prstGeom>
              <a:blipFill rotWithShape="1">
                <a:blip r:embed="rId11"/>
                <a:stretch>
                  <a:fillRect l="-13" t="-5" r="1" b="1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Rectangle 20"/>
              <p:cNvSpPr/>
              <p:nvPr/>
            </p:nvSpPr>
            <p:spPr>
              <a:xfrm>
                <a:off x="1475656" y="5127446"/>
                <a:ext cx="2895856"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2</m:t>
                              </m:r>
                            </m:sub>
                          </m:sSub>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p:sp>
            <p:nvSpPr>
              <p:cNvPr id="21" name="Rectangle 20"/>
              <p:cNvSpPr>
                <a:spLocks noRot="1" noChangeAspect="1" noMove="1" noResize="1" noEditPoints="1" noAdjustHandles="1" noChangeArrowheads="1" noChangeShapeType="1" noTextEdit="1"/>
              </p:cNvSpPr>
              <p:nvPr/>
            </p:nvSpPr>
            <p:spPr>
              <a:xfrm>
                <a:off x="1475656" y="5127446"/>
                <a:ext cx="2895856" cy="369332"/>
              </a:xfrm>
              <a:prstGeom prst="rect">
                <a:avLst/>
              </a:prstGeom>
              <a:blipFill rotWithShape="1">
                <a:blip r:embed="rId12"/>
                <a:stretch>
                  <a:fillRect l="-19" t="-123" r="6" b="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611560" y="6093296"/>
                <a:ext cx="5021824" cy="646331"/>
              </a:xfrm>
              <a:prstGeom prst="rect">
                <a:avLst/>
              </a:prstGeom>
              <a:noFill/>
            </p:spPr>
            <p:txBody>
              <a:bodyPr wrap="none" rtlCol="0">
                <a:spAutoFit/>
              </a:bodyPr>
              <a:lstStyle/>
              <a:p>
                <a:r>
                  <a:rPr lang="en-US" dirty="0"/>
                  <a:t>(You can find the result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1</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2</m:t>
                        </m:r>
                      </m:sub>
                    </m:sSub>
                  </m:oMath>
                </a14:m>
                <a:r>
                  <a:rPr lang="en-US" dirty="0"/>
                  <a:t>)</a:t>
                </a:r>
                <a:endParaRPr lang="en-US" dirty="0"/>
              </a:p>
              <a:p>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611560" y="6093296"/>
                <a:ext cx="5021824" cy="646331"/>
              </a:xfrm>
              <a:prstGeom prst="rect">
                <a:avLst/>
              </a:prstGeom>
              <a:blipFill rotWithShape="1">
                <a:blip r:embed="rId13"/>
                <a:stretch>
                  <a:fillRect l="-1" t="-73" r="-1587" b="58"/>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p:bldP spid="21" grpId="0"/>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1"/>
          <p:cNvSpPr>
            <a:spLocks noGrp="1"/>
          </p:cNvSpPr>
          <p:nvPr>
            <p:ph type="title"/>
          </p:nvPr>
        </p:nvSpPr>
        <p:spPr>
          <a:xfrm>
            <a:off x="745232" y="0"/>
            <a:ext cx="8229600" cy="1143000"/>
          </a:xfrm>
        </p:spPr>
        <p:txBody>
          <a:bodyPr/>
          <a:lstStyle/>
          <a:p>
            <a:r>
              <a:rPr lang="en-US" sz="3200" dirty="0"/>
              <a:t>Ex: Interferences between 2 spherical waves generated by two source points</a:t>
            </a:r>
            <a:endParaRPr lang="en-US" sz="3200" dirty="0"/>
          </a:p>
        </p:txBody>
      </p:sp>
      <p:sp>
        <p:nvSpPr>
          <p:cNvPr id="5" name="Oval 4"/>
          <p:cNvSpPr/>
          <p:nvPr/>
        </p:nvSpPr>
        <p:spPr bwMode="auto">
          <a:xfrm>
            <a:off x="1115616" y="2195727"/>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6" name="Oval 5"/>
          <p:cNvSpPr/>
          <p:nvPr/>
        </p:nvSpPr>
        <p:spPr bwMode="auto">
          <a:xfrm>
            <a:off x="1403648" y="3275847"/>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7" name="Straight Connector 6"/>
          <p:cNvCxnSpPr>
            <a:stCxn id="5" idx="6"/>
          </p:cNvCxnSpPr>
          <p:nvPr/>
        </p:nvCxnSpPr>
        <p:spPr bwMode="auto">
          <a:xfrm flipV="1">
            <a:off x="1259632" y="1691671"/>
            <a:ext cx="2880320" cy="57606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p:cNvCxnSpPr>
            <a:stCxn id="6" idx="3"/>
          </p:cNvCxnSpPr>
          <p:nvPr/>
        </p:nvCxnSpPr>
        <p:spPr bwMode="auto">
          <a:xfrm flipV="1">
            <a:off x="1424739" y="1691671"/>
            <a:ext cx="2715213" cy="170710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9" name="TextBox 8"/>
              <p:cNvSpPr txBox="1"/>
              <p:nvPr/>
            </p:nvSpPr>
            <p:spPr>
              <a:xfrm>
                <a:off x="4220627" y="1556792"/>
                <a:ext cx="15985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𝑃</m:t>
                      </m:r>
                    </m:oMath>
                  </m:oMathPara>
                </a14:m>
                <a:endParaRPr lang="en-US" sz="1400" dirty="0"/>
              </a:p>
            </p:txBody>
          </p:sp>
        </mc:Choice>
        <mc:Fallback>
          <p:sp>
            <p:nvSpPr>
              <p:cNvPr id="9" name="TextBox 8"/>
              <p:cNvSpPr txBox="1">
                <a:spLocks noRot="1" noChangeAspect="1" noMove="1" noResize="1" noEditPoints="1" noAdjustHandles="1" noChangeArrowheads="1" noChangeShapeType="1" noTextEdit="1"/>
              </p:cNvSpPr>
              <p:nvPr/>
            </p:nvSpPr>
            <p:spPr>
              <a:xfrm>
                <a:off x="4220627" y="1556792"/>
                <a:ext cx="159851" cy="215444"/>
              </a:xfrm>
              <a:prstGeom prst="rect">
                <a:avLst/>
              </a:prstGeom>
              <a:blipFill rotWithShape="1">
                <a:blip r:embed="rId1"/>
                <a:stretch>
                  <a:fillRect l="-261" t="-189" r="-14940" b="2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871582" y="1918728"/>
                <a:ext cx="27142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871582" y="1918728"/>
                <a:ext cx="271421" cy="276999"/>
              </a:xfrm>
              <a:prstGeom prst="rect">
                <a:avLst/>
              </a:prstGeom>
              <a:blipFill rotWithShape="1">
                <a:blip r:embed="rId2"/>
                <a:stretch>
                  <a:fillRect l="-133" t="-142" r="-14738" b="19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1036362" y="3154002"/>
                <a:ext cx="2767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1036362" y="3154002"/>
                <a:ext cx="276742" cy="276999"/>
              </a:xfrm>
              <a:prstGeom prst="rect">
                <a:avLst/>
              </a:prstGeom>
              <a:blipFill rotWithShape="1">
                <a:blip r:embed="rId3"/>
                <a:stretch>
                  <a:fillRect l="-15" t="-214" r="-13565" b="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2123728" y="1619663"/>
                <a:ext cx="42800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2123728" y="1619663"/>
                <a:ext cx="428002" cy="369332"/>
              </a:xfrm>
              <a:prstGeom prst="rect">
                <a:avLst/>
              </a:prstGeom>
              <a:blipFill rotWithShape="1">
                <a:blip r:embed="rId4"/>
                <a:stretch>
                  <a:fillRect l="-67" t="-112" r="70" b="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2382400" y="2935363"/>
                <a:ext cx="43332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2382400" y="2935363"/>
                <a:ext cx="433324" cy="369332"/>
              </a:xfrm>
              <a:prstGeom prst="rect">
                <a:avLst/>
              </a:prstGeom>
              <a:blipFill rotWithShape="1">
                <a:blip r:embed="rId5"/>
                <a:stretch>
                  <a:fillRect l="-119" t="-106" r="31" b="4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5746043" y="1697920"/>
                <a:ext cx="1656479" cy="1846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1</m:t>
                          </m:r>
                        </m:sub>
                      </m:sSub>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𝑡</m:t>
                          </m:r>
                        </m:e>
                      </m:d>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𝐴</m:t>
                          </m:r>
                        </m:e>
                        <m:sub>
                          <m:r>
                            <a:rPr lang="en-US" sz="1200" b="0" i="1" smtClean="0">
                              <a:latin typeface="Cambria Math" panose="02040503050406030204" pitchFamily="18" charset="0"/>
                            </a:rPr>
                            <m:t>1</m:t>
                          </m:r>
                        </m:sub>
                      </m:sSub>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cos</m:t>
                          </m:r>
                        </m:fName>
                        <m:e>
                          <m:d>
                            <m:dPr>
                              <m:ctrlPr>
                                <a:rPr lang="en-US" sz="1200" b="0" i="1" smtClean="0">
                                  <a:latin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𝜔</m:t>
                              </m:r>
                              <m:r>
                                <a:rPr lang="en-US" sz="1200" b="0" i="1" smtClean="0">
                                  <a:latin typeface="Cambria Math" panose="02040503050406030204" pitchFamily="18" charset="0"/>
                                  <a:ea typeface="Cambria Math" panose="02040503050406030204" pitchFamily="18" charset="0"/>
                                </a:rPr>
                                <m:t>𝑡</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1</m:t>
                                  </m:r>
                                </m:sub>
                              </m:sSub>
                            </m:e>
                          </m:d>
                        </m:e>
                      </m:func>
                    </m:oMath>
                  </m:oMathPara>
                </a14:m>
                <a:endParaRPr lang="en-US" sz="1200" dirty="0"/>
              </a:p>
            </p:txBody>
          </p:sp>
        </mc:Choice>
        <mc:Fallback>
          <p:sp>
            <p:nvSpPr>
              <p:cNvPr id="14" name="TextBox 13"/>
              <p:cNvSpPr txBox="1">
                <a:spLocks noRot="1" noChangeAspect="1" noMove="1" noResize="1" noEditPoints="1" noAdjustHandles="1" noChangeArrowheads="1" noChangeShapeType="1" noTextEdit="1"/>
              </p:cNvSpPr>
              <p:nvPr/>
            </p:nvSpPr>
            <p:spPr>
              <a:xfrm>
                <a:off x="5746043" y="1697920"/>
                <a:ext cx="1656479" cy="184666"/>
              </a:xfrm>
              <a:prstGeom prst="rect">
                <a:avLst/>
              </a:prstGeom>
              <a:blipFill rotWithShape="1">
                <a:blip r:embed="rId6"/>
                <a:stretch>
                  <a:fillRect l="-34" t="-306" r="-977" b="24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5289942" y="2480261"/>
                <a:ext cx="2155847" cy="19287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𝑃</m:t>
                          </m:r>
                          <m:r>
                            <a:rPr lang="en-US" sz="1200" b="0" i="1" smtClean="0">
                              <a:latin typeface="Cambria Math" panose="02040503050406030204" pitchFamily="18" charset="0"/>
                            </a:rPr>
                            <m:t>,</m:t>
                          </m:r>
                          <m:r>
                            <a:rPr lang="en-US" sz="1200" b="0" i="1" smtClean="0">
                              <a:latin typeface="Cambria Math" panose="02040503050406030204" pitchFamily="18" charset="0"/>
                            </a:rPr>
                            <m:t>1</m:t>
                          </m:r>
                        </m:sub>
                      </m:sSub>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𝑡</m:t>
                          </m:r>
                        </m:e>
                      </m:d>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𝐴</m:t>
                          </m:r>
                        </m:e>
                        <m:sub>
                          <m:r>
                            <a:rPr lang="en-US" sz="1200" b="0" i="1" smtClean="0">
                              <a:latin typeface="Cambria Math" panose="02040503050406030204" pitchFamily="18" charset="0"/>
                            </a:rPr>
                            <m:t>1</m:t>
                          </m:r>
                        </m:sub>
                      </m:sSub>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cos</m:t>
                          </m:r>
                        </m:fName>
                        <m:e>
                          <m:d>
                            <m:dPr>
                              <m:ctrlPr>
                                <a:rPr lang="en-US" sz="1200" b="0" i="1" smtClean="0">
                                  <a:latin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𝜔</m:t>
                              </m:r>
                              <m:r>
                                <a:rPr lang="en-US" sz="1200" b="0" i="1" smtClean="0">
                                  <a:latin typeface="Cambria Math" panose="02040503050406030204" pitchFamily="18" charset="0"/>
                                  <a:ea typeface="Cambria Math" panose="02040503050406030204" pitchFamily="18" charset="0"/>
                                </a:rPr>
                                <m:t>𝑡</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𝑘</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𝑟</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1</m:t>
                                  </m:r>
                                </m:sub>
                              </m:sSub>
                            </m:e>
                          </m:d>
                        </m:e>
                      </m:func>
                    </m:oMath>
                  </m:oMathPara>
                </a14:m>
                <a:endParaRPr lang="en-US" sz="1200" dirty="0"/>
              </a:p>
            </p:txBody>
          </p:sp>
        </mc:Choice>
        <mc:Fallback>
          <p:sp>
            <p:nvSpPr>
              <p:cNvPr id="15" name="TextBox 14"/>
              <p:cNvSpPr txBox="1">
                <a:spLocks noRot="1" noChangeAspect="1" noMove="1" noResize="1" noEditPoints="1" noAdjustHandles="1" noChangeArrowheads="1" noChangeShapeType="1" noTextEdit="1"/>
              </p:cNvSpPr>
              <p:nvPr/>
            </p:nvSpPr>
            <p:spPr>
              <a:xfrm>
                <a:off x="5289942" y="2480261"/>
                <a:ext cx="2155847" cy="192873"/>
              </a:xfrm>
              <a:prstGeom prst="rect">
                <a:avLst/>
              </a:prstGeom>
              <a:blipFill rotWithShape="1">
                <a:blip r:embed="rId7"/>
                <a:stretch>
                  <a:fillRect l="-18" t="-304" r="-747" b="2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4860032" y="1342294"/>
                <a:ext cx="1724383" cy="276999"/>
              </a:xfrm>
              <a:prstGeom prst="rect">
                <a:avLst/>
              </a:prstGeom>
              <a:noFill/>
            </p:spPr>
            <p:txBody>
              <a:bodyPr wrap="none" rtlCol="0">
                <a:spAutoFit/>
              </a:bodyPr>
              <a:lstStyle/>
              <a:p>
                <a:r>
                  <a:rPr lang="en-US" sz="1200" dirty="0"/>
                  <a:t>Perturbation at source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𝑆</m:t>
                        </m:r>
                      </m:e>
                      <m:sub>
                        <m:r>
                          <a:rPr lang="en-US" sz="1200" b="0" i="1" smtClean="0">
                            <a:latin typeface="Cambria Math" panose="02040503050406030204" pitchFamily="18" charset="0"/>
                          </a:rPr>
                          <m:t>1</m:t>
                        </m:r>
                      </m:sub>
                    </m:sSub>
                  </m:oMath>
                </a14:m>
                <a:r>
                  <a:rPr lang="en-US" sz="1200" dirty="0"/>
                  <a:t>:</a:t>
                </a:r>
                <a:endParaRPr lang="en-US" sz="1200" dirty="0"/>
              </a:p>
            </p:txBody>
          </p:sp>
        </mc:Choice>
        <mc:Fallback>
          <p:sp>
            <p:nvSpPr>
              <p:cNvPr id="16" name="TextBox 15"/>
              <p:cNvSpPr txBox="1">
                <a:spLocks noRot="1" noChangeAspect="1" noMove="1" noResize="1" noEditPoints="1" noAdjustHandles="1" noChangeArrowheads="1" noChangeShapeType="1" noTextEdit="1"/>
              </p:cNvSpPr>
              <p:nvPr/>
            </p:nvSpPr>
            <p:spPr>
              <a:xfrm>
                <a:off x="4860032" y="1342294"/>
                <a:ext cx="1724383" cy="276999"/>
              </a:xfrm>
              <a:prstGeom prst="rect">
                <a:avLst/>
              </a:prstGeom>
              <a:blipFill rotWithShape="1">
                <a:blip r:embed="rId8"/>
                <a:stretch>
                  <a:fillRect l="-22" t="-195" r="6" b="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90958" y="4228507"/>
                <a:ext cx="8296391" cy="584775"/>
              </a:xfrm>
              <a:prstGeom prst="rect">
                <a:avLst/>
              </a:prstGeom>
              <a:noFill/>
            </p:spPr>
            <p:txBody>
              <a:bodyPr wrap="square" rtlCol="0">
                <a:spAutoFit/>
              </a:bodyPr>
              <a:lstStyle/>
              <a:p>
                <a:r>
                  <a:rPr lang="en-US" sz="1600" dirty="0"/>
                  <a:t>The two sinusoidal waves generated have the same angular frequency </a:t>
                </a:r>
                <a14:m>
                  <m:oMath xmlns:m="http://schemas.openxmlformats.org/officeDocument/2006/math">
                    <m:r>
                      <a:rPr lang="en-US" sz="1600" i="1" smtClean="0">
                        <a:latin typeface="Cambria Math" panose="02040503050406030204" pitchFamily="18" charset="0"/>
                        <a:ea typeface="Cambria Math" panose="02040503050406030204" pitchFamily="18" charset="0"/>
                      </a:rPr>
                      <m:t>𝜔</m:t>
                    </m:r>
                  </m:oMath>
                </a14:m>
                <a:r>
                  <a:rPr lang="en-US" sz="1600" dirty="0"/>
                  <a:t> and the same wave number </a:t>
                </a:r>
                <a14:m>
                  <m:oMath xmlns:m="http://schemas.openxmlformats.org/officeDocument/2006/math">
                    <m:r>
                      <a:rPr lang="en-US" sz="1600" b="0" i="1" smtClean="0">
                        <a:latin typeface="Cambria Math" panose="02040503050406030204" pitchFamily="18" charset="0"/>
                      </a:rPr>
                      <m:t>𝑘</m:t>
                    </m:r>
                  </m:oMath>
                </a14:m>
                <a:r>
                  <a:rPr lang="en-US" sz="1600" dirty="0"/>
                  <a:t>. The perturbation in the two sources is a sinusoidal oscillation.</a:t>
                </a:r>
                <a:endParaRPr lang="en-US" sz="1600" dirty="0"/>
              </a:p>
            </p:txBody>
          </p:sp>
        </mc:Choice>
        <mc:Fallback>
          <p:sp>
            <p:nvSpPr>
              <p:cNvPr id="17" name="TextBox 16"/>
              <p:cNvSpPr txBox="1">
                <a:spLocks noRot="1" noChangeAspect="1" noMove="1" noResize="1" noEditPoints="1" noAdjustHandles="1" noChangeArrowheads="1" noChangeShapeType="1" noTextEdit="1"/>
              </p:cNvSpPr>
              <p:nvPr/>
            </p:nvSpPr>
            <p:spPr>
              <a:xfrm>
                <a:off x="90958" y="4228507"/>
                <a:ext cx="8296391" cy="584775"/>
              </a:xfrm>
              <a:prstGeom prst="rect">
                <a:avLst/>
              </a:prstGeom>
              <a:blipFill rotWithShape="1">
                <a:blip r:embed="rId9"/>
                <a:stretch>
                  <a:fillRect l="-2" t="-7" r="3" b="10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4906004" y="2925119"/>
                <a:ext cx="1920334" cy="276999"/>
              </a:xfrm>
              <a:prstGeom prst="rect">
                <a:avLst/>
              </a:prstGeom>
              <a:noFill/>
            </p:spPr>
            <p:txBody>
              <a:bodyPr wrap="none" rtlCol="0">
                <a:spAutoFit/>
              </a:bodyPr>
              <a:lstStyle/>
              <a:p>
                <a:r>
                  <a:rPr lang="en-US" sz="1200" dirty="0"/>
                  <a:t>Perturbation at the source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𝑆</m:t>
                        </m:r>
                      </m:e>
                      <m:sub>
                        <m:r>
                          <a:rPr lang="en-US" sz="1200" b="0" i="1" smtClean="0">
                            <a:latin typeface="Cambria Math" panose="02040503050406030204" pitchFamily="18" charset="0"/>
                          </a:rPr>
                          <m:t>2</m:t>
                        </m:r>
                      </m:sub>
                    </m:sSub>
                  </m:oMath>
                </a14:m>
                <a:endParaRPr lang="en-US" sz="1200" dirty="0"/>
              </a:p>
            </p:txBody>
          </p:sp>
        </mc:Choice>
        <mc:Fallback>
          <p:sp>
            <p:nvSpPr>
              <p:cNvPr id="18" name="TextBox 17"/>
              <p:cNvSpPr txBox="1">
                <a:spLocks noRot="1" noChangeAspect="1" noMove="1" noResize="1" noEditPoints="1" noAdjustHandles="1" noChangeArrowheads="1" noChangeShapeType="1" noTextEdit="1"/>
              </p:cNvSpPr>
              <p:nvPr/>
            </p:nvSpPr>
            <p:spPr>
              <a:xfrm>
                <a:off x="4906004" y="2925119"/>
                <a:ext cx="1920334" cy="276999"/>
              </a:xfrm>
              <a:prstGeom prst="rect">
                <a:avLst/>
              </a:prstGeom>
              <a:blipFill rotWithShape="1">
                <a:blip r:embed="rId10"/>
                <a:stretch>
                  <a:fillRect l="-33" t="-112" r="5" b="1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Rectangle 18"/>
              <p:cNvSpPr/>
              <p:nvPr/>
            </p:nvSpPr>
            <p:spPr>
              <a:xfrm>
                <a:off x="4860032" y="2019394"/>
                <a:ext cx="2482474" cy="276999"/>
              </a:xfrm>
              <a:prstGeom prst="rect">
                <a:avLst/>
              </a:prstGeom>
            </p:spPr>
            <p:txBody>
              <a:bodyPr wrap="none">
                <a:spAutoFit/>
              </a:bodyPr>
              <a:lstStyle/>
              <a:p>
                <a:r>
                  <a:rPr lang="en-US" sz="1200" dirty="0"/>
                  <a:t>Perturbation propagated from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𝑆</m:t>
                        </m:r>
                      </m:e>
                      <m:sub>
                        <m:r>
                          <a:rPr lang="en-US" sz="1200" i="1">
                            <a:latin typeface="Cambria Math" panose="02040503050406030204" pitchFamily="18" charset="0"/>
                          </a:rPr>
                          <m:t>1</m:t>
                        </m:r>
                      </m:sub>
                    </m:sSub>
                  </m:oMath>
                </a14:m>
                <a:r>
                  <a:rPr lang="en-US" sz="1200" dirty="0"/>
                  <a:t> to P:</a:t>
                </a:r>
                <a:endParaRPr lang="en-US" sz="1200" dirty="0"/>
              </a:p>
            </p:txBody>
          </p:sp>
        </mc:Choice>
        <mc:Fallback>
          <p:sp>
            <p:nvSpPr>
              <p:cNvPr id="19" name="Rectangle 18"/>
              <p:cNvSpPr>
                <a:spLocks noRot="1" noChangeAspect="1" noMove="1" noResize="1" noEditPoints="1" noAdjustHandles="1" noChangeArrowheads="1" noChangeShapeType="1" noTextEdit="1"/>
              </p:cNvSpPr>
              <p:nvPr/>
            </p:nvSpPr>
            <p:spPr>
              <a:xfrm>
                <a:off x="4860032" y="2019394"/>
                <a:ext cx="2482474" cy="276999"/>
              </a:xfrm>
              <a:prstGeom prst="rect">
                <a:avLst/>
              </a:prstGeom>
              <a:blipFill rotWithShape="1">
                <a:blip r:embed="rId11"/>
                <a:stretch>
                  <a:fillRect l="-15" t="-34" b="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5440776" y="3960570"/>
                <a:ext cx="2520305" cy="22487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𝑃</m:t>
                          </m:r>
                          <m:r>
                            <a:rPr lang="en-US" sz="1400" b="0" i="1" smtClean="0">
                              <a:latin typeface="Cambria Math" panose="02040503050406030204" pitchFamily="18" charset="0"/>
                            </a:rPr>
                            <m:t>,</m:t>
                          </m:r>
                          <m:r>
                            <a:rPr lang="en-US" sz="1400" b="0" i="1" smtClean="0">
                              <a:latin typeface="Cambria Math" panose="02040503050406030204" pitchFamily="18" charset="0"/>
                            </a:rPr>
                            <m:t>2</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𝐴</m:t>
                          </m:r>
                        </m:e>
                        <m:sub>
                          <m:r>
                            <a:rPr lang="en-US" sz="1400" b="0" i="1" smtClean="0">
                              <a:latin typeface="Cambria Math" panose="02040503050406030204" pitchFamily="18" charset="0"/>
                            </a:rPr>
                            <m:t>2</m:t>
                          </m:r>
                        </m:sub>
                      </m:sSub>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cos</m:t>
                          </m:r>
                        </m:fName>
                        <m:e>
                          <m:d>
                            <m:dPr>
                              <m:ctrlPr>
                                <a:rPr lang="en-US" sz="1400" b="0" i="1" smtClean="0">
                                  <a:latin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𝜔</m:t>
                              </m:r>
                              <m:r>
                                <a:rPr lang="en-US" sz="1400" b="0" i="1" smtClean="0">
                                  <a:latin typeface="Cambria Math" panose="02040503050406030204" pitchFamily="18" charset="0"/>
                                  <a:ea typeface="Cambria Math" panose="02040503050406030204" pitchFamily="18" charset="0"/>
                                </a:rPr>
                                <m:t>𝑡</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𝑘</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𝑟</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𝜑</m:t>
                                  </m:r>
                                </m:e>
                                <m:sub>
                                  <m:r>
                                    <a:rPr lang="en-US" sz="1400" b="0" i="1" smtClean="0">
                                      <a:latin typeface="Cambria Math" panose="02040503050406030204" pitchFamily="18" charset="0"/>
                                      <a:ea typeface="Cambria Math" panose="02040503050406030204" pitchFamily="18" charset="0"/>
                                    </a:rPr>
                                    <m:t>2</m:t>
                                  </m:r>
                                </m:sub>
                              </m:sSub>
                            </m:e>
                          </m:d>
                        </m:e>
                      </m:func>
                    </m:oMath>
                  </m:oMathPara>
                </a14:m>
                <a:endParaRPr lang="en-US" sz="1400" dirty="0"/>
              </a:p>
            </p:txBody>
          </p:sp>
        </mc:Choice>
        <mc:Fallback>
          <p:sp>
            <p:nvSpPr>
              <p:cNvPr id="20" name="TextBox 19"/>
              <p:cNvSpPr txBox="1">
                <a:spLocks noRot="1" noChangeAspect="1" noMove="1" noResize="1" noEditPoints="1" noAdjustHandles="1" noChangeArrowheads="1" noChangeShapeType="1" noTextEdit="1"/>
              </p:cNvSpPr>
              <p:nvPr/>
            </p:nvSpPr>
            <p:spPr>
              <a:xfrm>
                <a:off x="5440776" y="3960570"/>
                <a:ext cx="2520305" cy="224870"/>
              </a:xfrm>
              <a:prstGeom prst="rect">
                <a:avLst/>
              </a:prstGeom>
              <a:blipFill rotWithShape="1">
                <a:blip r:embed="rId12"/>
                <a:stretch>
                  <a:fillRect l="-4" t="-33" r="-752"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Rectangle 20"/>
              <p:cNvSpPr/>
              <p:nvPr/>
            </p:nvSpPr>
            <p:spPr>
              <a:xfrm>
                <a:off x="4932040" y="3561424"/>
                <a:ext cx="2869312" cy="307777"/>
              </a:xfrm>
              <a:prstGeom prst="rect">
                <a:avLst/>
              </a:prstGeom>
            </p:spPr>
            <p:txBody>
              <a:bodyPr wrap="none">
                <a:spAutoFit/>
              </a:bodyPr>
              <a:lstStyle/>
              <a:p>
                <a:r>
                  <a:rPr lang="en-US" sz="1400" dirty="0"/>
                  <a:t>Perturbation propagated from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𝑆</m:t>
                        </m:r>
                      </m:e>
                      <m:sub>
                        <m:r>
                          <a:rPr lang="en-US" sz="1400" b="0" i="1" smtClean="0">
                            <a:latin typeface="Cambria Math" panose="02040503050406030204" pitchFamily="18" charset="0"/>
                          </a:rPr>
                          <m:t>2</m:t>
                        </m:r>
                      </m:sub>
                    </m:sSub>
                  </m:oMath>
                </a14:m>
                <a:r>
                  <a:rPr lang="en-US" sz="1400" dirty="0"/>
                  <a:t> to P:</a:t>
                </a:r>
                <a:endParaRPr lang="en-US" sz="1400" dirty="0"/>
              </a:p>
            </p:txBody>
          </p:sp>
        </mc:Choice>
        <mc:Fallback>
          <p:sp>
            <p:nvSpPr>
              <p:cNvPr id="21" name="Rectangle 20"/>
              <p:cNvSpPr>
                <a:spLocks noRot="1" noChangeAspect="1" noMove="1" noResize="1" noEditPoints="1" noAdjustHandles="1" noChangeArrowheads="1" noChangeShapeType="1" noTextEdit="1"/>
              </p:cNvSpPr>
              <p:nvPr/>
            </p:nvSpPr>
            <p:spPr>
              <a:xfrm>
                <a:off x="4932040" y="3561424"/>
                <a:ext cx="2869312" cy="307777"/>
              </a:xfrm>
              <a:prstGeom prst="rect">
                <a:avLst/>
              </a:prstGeom>
              <a:blipFill rotWithShape="1">
                <a:blip r:embed="rId13"/>
                <a:stretch>
                  <a:fillRect l="-22" t="-112" r="13" b="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5757997" y="3273481"/>
                <a:ext cx="1599027" cy="1846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𝑢</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𝑡</m:t>
                          </m:r>
                        </m:e>
                      </m:d>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𝐴</m:t>
                          </m:r>
                        </m:e>
                        <m:sub>
                          <m:r>
                            <a:rPr lang="en-US" sz="1200" b="0" i="1" smtClean="0">
                              <a:latin typeface="Cambria Math" panose="02040503050406030204" pitchFamily="18" charset="0"/>
                            </a:rPr>
                            <m:t>2</m:t>
                          </m:r>
                        </m:sub>
                      </m:sSub>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cos</m:t>
                          </m:r>
                        </m:fName>
                        <m:e>
                          <m:d>
                            <m:dPr>
                              <m:ctrlPr>
                                <a:rPr lang="en-US" sz="1200" b="0" i="1" smtClean="0">
                                  <a:latin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𝜔</m:t>
                              </m:r>
                              <m:r>
                                <a:rPr lang="en-US" sz="1200" b="0" i="1" smtClean="0">
                                  <a:latin typeface="Cambria Math" panose="02040503050406030204" pitchFamily="18" charset="0"/>
                                  <a:ea typeface="Cambria Math" panose="02040503050406030204" pitchFamily="18" charset="0"/>
                                </a:rPr>
                                <m:t>𝑡</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2</m:t>
                                  </m:r>
                                </m:sub>
                              </m:sSub>
                            </m:e>
                          </m:d>
                        </m:e>
                      </m:func>
                    </m:oMath>
                  </m:oMathPara>
                </a14:m>
                <a:endParaRPr lang="en-US" sz="1200" dirty="0"/>
              </a:p>
            </p:txBody>
          </p:sp>
        </mc:Choice>
        <mc:Fallback>
          <p:sp>
            <p:nvSpPr>
              <p:cNvPr id="22" name="TextBox 21"/>
              <p:cNvSpPr txBox="1">
                <a:spLocks noRot="1" noChangeAspect="1" noMove="1" noResize="1" noEditPoints="1" noAdjustHandles="1" noChangeArrowheads="1" noChangeShapeType="1" noTextEdit="1"/>
              </p:cNvSpPr>
              <p:nvPr/>
            </p:nvSpPr>
            <p:spPr>
              <a:xfrm>
                <a:off x="5757997" y="3273481"/>
                <a:ext cx="1599027" cy="184666"/>
              </a:xfrm>
              <a:prstGeom prst="rect">
                <a:avLst/>
              </a:prstGeom>
              <a:blipFill rotWithShape="1">
                <a:blip r:embed="rId14"/>
                <a:stretch>
                  <a:fillRect l="-28" t="-30" r="-680" b="3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395536" y="4854173"/>
                <a:ext cx="8280920" cy="2083647"/>
              </a:xfrm>
              <a:prstGeom prst="rect">
                <a:avLst/>
              </a:prstGeom>
              <a:noFill/>
            </p:spPr>
            <p:txBody>
              <a:bodyPr wrap="square" rtlCol="0">
                <a:spAutoFit/>
              </a:bodyPr>
              <a:lstStyle/>
              <a:p>
                <a:r>
                  <a:rPr lang="en-US" sz="1600" dirty="0"/>
                  <a:t>1. What is the phase difference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𝜑</m:t>
                    </m:r>
                  </m:oMath>
                </a14:m>
                <a:r>
                  <a:rPr lang="en-US" sz="1600" dirty="0"/>
                  <a:t> between the two sinusoidal waves at P ? </a:t>
                </a:r>
                <a:r>
                  <a:rPr lang="en-US" sz="1600" b="1" dirty="0"/>
                  <a:t>(2 minutes)</a:t>
                </a:r>
                <a:endParaRPr lang="en-US" sz="1600" b="1" dirty="0"/>
              </a:p>
              <a:p>
                <a:r>
                  <a:rPr lang="en-US" sz="1600" dirty="0"/>
                  <a:t>2. Give the amplitude A of the superposition </a:t>
                </a:r>
                <a14:m>
                  <m:oMath xmlns:m="http://schemas.openxmlformats.org/officeDocument/2006/math">
                    <m:r>
                      <a:rPr lang="en-US" sz="1600" i="1">
                        <a:latin typeface="Cambria Math" panose="02040503050406030204" pitchFamily="18" charset="0"/>
                      </a:rPr>
                      <m:t>𝑢</m:t>
                    </m:r>
                    <m:d>
                      <m:dPr>
                        <m:ctrlPr>
                          <a:rPr lang="en-US" sz="1600" i="1">
                            <a:latin typeface="Cambria Math" panose="02040503050406030204" pitchFamily="18" charset="0"/>
                          </a:rPr>
                        </m:ctrlPr>
                      </m:dPr>
                      <m:e>
                        <m:r>
                          <m:rPr>
                            <m:sty m:val="p"/>
                          </m:rPr>
                          <a:rPr lang="en-US" sz="1600">
                            <a:latin typeface="Cambria Math" panose="02040503050406030204" pitchFamily="18" charset="0"/>
                          </a:rPr>
                          <m:t>t</m:t>
                        </m:r>
                      </m:e>
                    </m:d>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𝑢</m:t>
                        </m:r>
                      </m:e>
                      <m:sub>
                        <m:r>
                          <a:rPr lang="en-US" sz="1600" i="1">
                            <a:latin typeface="Cambria Math" panose="02040503050406030204" pitchFamily="18" charset="0"/>
                          </a:rPr>
                          <m:t>𝑃</m:t>
                        </m:r>
                        <m:r>
                          <a:rPr lang="en-US" sz="1600" i="1">
                            <a:latin typeface="Cambria Math" panose="02040503050406030204" pitchFamily="18" charset="0"/>
                          </a:rPr>
                          <m:t>,</m:t>
                        </m:r>
                        <m:r>
                          <a:rPr lang="en-US" sz="1600" i="1">
                            <a:latin typeface="Cambria Math" panose="02040503050406030204" pitchFamily="18" charset="0"/>
                          </a:rPr>
                          <m:t>1</m:t>
                        </m:r>
                      </m:sub>
                    </m:sSub>
                    <m:d>
                      <m:dPr>
                        <m:ctrlPr>
                          <a:rPr lang="en-US" sz="1600" i="1">
                            <a:latin typeface="Cambria Math" panose="02040503050406030204" pitchFamily="18" charset="0"/>
                          </a:rPr>
                        </m:ctrlPr>
                      </m:dPr>
                      <m:e>
                        <m:r>
                          <a:rPr lang="en-US" sz="1600" i="1">
                            <a:latin typeface="Cambria Math" panose="02040503050406030204" pitchFamily="18" charset="0"/>
                          </a:rPr>
                          <m:t>𝑡</m:t>
                        </m:r>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𝑢</m:t>
                        </m:r>
                      </m:e>
                      <m:sub>
                        <m:r>
                          <a:rPr lang="en-US" sz="1600" i="1">
                            <a:latin typeface="Cambria Math" panose="02040503050406030204" pitchFamily="18" charset="0"/>
                          </a:rPr>
                          <m:t>𝑃</m:t>
                        </m:r>
                        <m:r>
                          <a:rPr lang="en-US" sz="1600" i="1">
                            <a:latin typeface="Cambria Math" panose="02040503050406030204" pitchFamily="18" charset="0"/>
                          </a:rPr>
                          <m:t>,</m:t>
                        </m:r>
                        <m:r>
                          <a:rPr lang="en-US" sz="1600" i="1">
                            <a:latin typeface="Cambria Math" panose="02040503050406030204" pitchFamily="18" charset="0"/>
                          </a:rPr>
                          <m:t>2</m:t>
                        </m:r>
                      </m:sub>
                    </m:sSub>
                    <m:d>
                      <m:dPr>
                        <m:ctrlPr>
                          <a:rPr lang="en-US" sz="1600" i="1">
                            <a:latin typeface="Cambria Math" panose="02040503050406030204" pitchFamily="18" charset="0"/>
                          </a:rPr>
                        </m:ctrlPr>
                      </m:dPr>
                      <m:e>
                        <m:r>
                          <a:rPr lang="en-US" sz="1600" i="1">
                            <a:latin typeface="Cambria Math" panose="02040503050406030204" pitchFamily="18" charset="0"/>
                          </a:rPr>
                          <m:t>𝑡</m:t>
                        </m:r>
                      </m:e>
                    </m:d>
                    <m:r>
                      <a:rPr lang="en-US" sz="1600" i="1">
                        <a:latin typeface="Cambria Math" panose="02040503050406030204" pitchFamily="18" charset="0"/>
                      </a:rPr>
                      <m:t>=</m:t>
                    </m:r>
                    <m:r>
                      <a:rPr lang="en-US" sz="1600" i="1">
                        <a:latin typeface="Cambria Math" panose="02040503050406030204" pitchFamily="18" charset="0"/>
                      </a:rPr>
                      <m:t>𝐴</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cos</m:t>
                        </m:r>
                      </m:fName>
                      <m:e>
                        <m:d>
                          <m:dPr>
                            <m:ctrlPr>
                              <a:rPr lang="en-US" sz="1600" i="1">
                                <a:latin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𝜔</m:t>
                            </m:r>
                            <m:r>
                              <a:rPr lang="en-US" sz="1600" i="1">
                                <a:latin typeface="Cambria Math" panose="02040503050406030204" pitchFamily="18" charset="0"/>
                                <a:ea typeface="Cambria Math" panose="02040503050406030204" pitchFamily="18" charset="0"/>
                              </a:rPr>
                              <m:t>𝑡</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𝜑</m:t>
                            </m:r>
                          </m:e>
                        </m:d>
                      </m:e>
                    </m:func>
                    <m:r>
                      <a:rPr lang="en-US" sz="1600" i="1">
                        <a:latin typeface="Cambria Math" panose="02040503050406030204" pitchFamily="18" charset="0"/>
                        <a:ea typeface="Cambria Math" panose="02040503050406030204" pitchFamily="18" charset="0"/>
                      </a:rPr>
                      <m:t> </m:t>
                    </m:r>
                  </m:oMath>
                </a14:m>
                <a:r>
                  <a:rPr lang="en-US" sz="1600" dirty="0"/>
                  <a:t>of the two waves if there is constructive interferences and if there is destructive interference, in function to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2</m:t>
                        </m:r>
                      </m:sub>
                    </m:sSub>
                  </m:oMath>
                </a14:m>
                <a:r>
                  <a:rPr lang="en-US" sz="1600" dirty="0"/>
                  <a:t> . </a:t>
                </a:r>
                <a:endParaRPr lang="en-US" sz="1600" dirty="0"/>
              </a:p>
              <a:p>
                <a:endParaRPr lang="en-US" sz="1600" b="1" dirty="0"/>
              </a:p>
              <a:p>
                <a:r>
                  <a:rPr lang="en-US" sz="1600" b="1" dirty="0"/>
                  <a:t>Hint: </a:t>
                </a:r>
                <a:r>
                  <a:rPr lang="en-US" sz="1600" dirty="0"/>
                  <a:t>Consider the complex numbers </a:t>
                </a:r>
                <a14:m>
                  <m:oMath xmlns:m="http://schemas.openxmlformats.org/officeDocument/2006/math">
                    <m:acc>
                      <m:accPr>
                        <m:chr m:val="̃"/>
                        <m:ctrlPr>
                          <a:rPr lang="en-US" sz="1600" b="0" i="1" smtClean="0">
                            <a:latin typeface="Cambria Math" panose="02040503050406030204" pitchFamily="18" charset="0"/>
                          </a:rPr>
                        </m:ctrlPr>
                      </m:accPr>
                      <m:e>
                        <m:r>
                          <a:rPr lang="en-GB" sz="1600" b="0" i="1" smtClean="0">
                            <a:latin typeface="Cambria Math" panose="02040503050406030204" pitchFamily="18" charset="0"/>
                          </a:rPr>
                          <m:t>𝑢</m:t>
                        </m:r>
                      </m:e>
                    </m:acc>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oMath>
                </a14:m>
                <a:r>
                  <a:rPr lang="en-US" sz="1600" dirty="0"/>
                  <a:t>, </a:t>
                </a:r>
                <a14:m>
                  <m:oMath xmlns:m="http://schemas.openxmlformats.org/officeDocument/2006/math">
                    <m:sSub>
                      <m:sSubPr>
                        <m:ctrlPr>
                          <a:rPr lang="en-US" sz="1600" i="1" dirty="0" smtClean="0">
                            <a:latin typeface="Cambria Math" panose="02040503050406030204" pitchFamily="18" charset="0"/>
                          </a:rPr>
                        </m:ctrlPr>
                      </m:sSubPr>
                      <m:e>
                        <m:acc>
                          <m:accPr>
                            <m:chr m:val="̃"/>
                            <m:ctrlPr>
                              <a:rPr lang="en-US" sz="1600" i="1" dirty="0" smtClean="0">
                                <a:latin typeface="Cambria Math" panose="02040503050406030204" pitchFamily="18" charset="0"/>
                              </a:rPr>
                            </m:ctrlPr>
                          </m:accPr>
                          <m:e>
                            <m:r>
                              <a:rPr lang="en-GB" sz="1600" b="0" i="1" dirty="0" smtClean="0">
                                <a:latin typeface="Cambria Math" panose="02040503050406030204" pitchFamily="18" charset="0"/>
                              </a:rPr>
                              <m:t>𝑢</m:t>
                            </m:r>
                          </m:e>
                        </m:acc>
                      </m:e>
                      <m:sub>
                        <m:r>
                          <a:rPr lang="en-US" sz="1600" b="0" i="1" dirty="0" smtClean="0">
                            <a:latin typeface="Cambria Math" panose="02040503050406030204" pitchFamily="18" charset="0"/>
                          </a:rPr>
                          <m:t>𝑃</m:t>
                        </m:r>
                        <m:r>
                          <a:rPr lang="en-US" sz="1600" b="0" i="1" dirty="0" smtClean="0">
                            <a:latin typeface="Cambria Math" panose="02040503050406030204" pitchFamily="18" charset="0"/>
                          </a:rPr>
                          <m:t>,</m:t>
                        </m:r>
                        <m:r>
                          <a:rPr lang="en-US" sz="1600" b="0" i="1" dirty="0" smtClean="0">
                            <a:latin typeface="Cambria Math" panose="02040503050406030204" pitchFamily="18" charset="0"/>
                          </a:rPr>
                          <m:t>1</m:t>
                        </m:r>
                      </m:sub>
                    </m:sSub>
                    <m:r>
                      <a:rPr lang="en-US" sz="1600" b="0" i="1" dirty="0" smtClean="0">
                        <a:latin typeface="Cambria Math" panose="02040503050406030204" pitchFamily="18" charset="0"/>
                      </a:rPr>
                      <m:t>(</m:t>
                    </m:r>
                    <m:r>
                      <a:rPr lang="en-US" sz="1600" b="0" i="1" dirty="0" smtClean="0">
                        <a:latin typeface="Cambria Math" panose="02040503050406030204" pitchFamily="18" charset="0"/>
                      </a:rPr>
                      <m:t>𝑡</m:t>
                    </m:r>
                    <m:r>
                      <a:rPr lang="en-US" sz="1600" b="0" i="1" dirty="0" smtClean="0">
                        <a:latin typeface="Cambria Math" panose="02040503050406030204" pitchFamily="18" charset="0"/>
                      </a:rPr>
                      <m:t>)</m:t>
                    </m:r>
                  </m:oMath>
                </a14:m>
                <a:r>
                  <a:rPr lang="en-US" sz="1600" dirty="0"/>
                  <a:t>  and </a:t>
                </a:r>
                <a14:m>
                  <m:oMath xmlns:m="http://schemas.openxmlformats.org/officeDocument/2006/math">
                    <m:sSub>
                      <m:sSubPr>
                        <m:ctrlPr>
                          <a:rPr lang="en-US" sz="1600" i="1" dirty="0" smtClean="0">
                            <a:latin typeface="Cambria Math" panose="02040503050406030204" pitchFamily="18" charset="0"/>
                          </a:rPr>
                        </m:ctrlPr>
                      </m:sSubPr>
                      <m:e>
                        <m:acc>
                          <m:accPr>
                            <m:chr m:val="̃"/>
                            <m:ctrlPr>
                              <a:rPr lang="en-US" sz="1600" i="1" dirty="0" smtClean="0">
                                <a:latin typeface="Cambria Math" panose="02040503050406030204" pitchFamily="18" charset="0"/>
                              </a:rPr>
                            </m:ctrlPr>
                          </m:accPr>
                          <m:e>
                            <m:r>
                              <a:rPr lang="en-GB" sz="1600" b="0" i="1" dirty="0" smtClean="0">
                                <a:latin typeface="Cambria Math" panose="02040503050406030204" pitchFamily="18" charset="0"/>
                              </a:rPr>
                              <m:t>𝑢</m:t>
                            </m:r>
                          </m:e>
                        </m:acc>
                      </m:e>
                      <m:sub>
                        <m:r>
                          <a:rPr lang="en-US" sz="1600" b="0" i="1" dirty="0" smtClean="0">
                            <a:latin typeface="Cambria Math" panose="02040503050406030204" pitchFamily="18" charset="0"/>
                          </a:rPr>
                          <m:t>𝑃</m:t>
                        </m:r>
                        <m:r>
                          <a:rPr lang="en-US" sz="1600" b="0" i="1" dirty="0" smtClean="0">
                            <a:latin typeface="Cambria Math" panose="02040503050406030204" pitchFamily="18" charset="0"/>
                          </a:rPr>
                          <m:t>,</m:t>
                        </m:r>
                        <m:r>
                          <a:rPr lang="en-US" sz="1600" b="0" i="1" dirty="0" smtClean="0">
                            <a:latin typeface="Cambria Math" panose="02040503050406030204" pitchFamily="18" charset="0"/>
                          </a:rPr>
                          <m:t>2</m:t>
                        </m:r>
                      </m:sub>
                    </m:sSub>
                    <m:r>
                      <a:rPr lang="en-US" sz="1600" b="0" i="1" dirty="0" smtClean="0">
                        <a:latin typeface="Cambria Math" panose="02040503050406030204" pitchFamily="18" charset="0"/>
                      </a:rPr>
                      <m:t>(</m:t>
                    </m:r>
                    <m:r>
                      <a:rPr lang="en-US" sz="1600" b="0" i="1" dirty="0" smtClean="0">
                        <a:latin typeface="Cambria Math" panose="02040503050406030204" pitchFamily="18" charset="0"/>
                      </a:rPr>
                      <m:t>𝑡</m:t>
                    </m:r>
                    <m:r>
                      <a:rPr lang="en-US" sz="1600" b="0" i="1" dirty="0" smtClean="0">
                        <a:latin typeface="Cambria Math" panose="02040503050406030204" pitchFamily="18" charset="0"/>
                      </a:rPr>
                      <m:t>)</m:t>
                    </m:r>
                  </m:oMath>
                </a14:m>
                <a:r>
                  <a:rPr lang="en-US" sz="1600" dirty="0"/>
                  <a:t> which </a:t>
                </a:r>
                <a14:m>
                  <m:oMath xmlns:m="http://schemas.openxmlformats.org/officeDocument/2006/math">
                    <m:r>
                      <a:rPr lang="en-US" sz="1600" i="1">
                        <a:latin typeface="Cambria Math" panose="02040503050406030204" pitchFamily="18" charset="0"/>
                      </a:rPr>
                      <m:t>𝑢</m:t>
                    </m:r>
                    <m:d>
                      <m:dPr>
                        <m:ctrlPr>
                          <a:rPr lang="en-US" sz="1600" i="1">
                            <a:latin typeface="Cambria Math" panose="02040503050406030204" pitchFamily="18" charset="0"/>
                          </a:rPr>
                        </m:ctrlPr>
                      </m:dPr>
                      <m:e>
                        <m:r>
                          <m:rPr>
                            <m:sty m:val="p"/>
                          </m:rPr>
                          <a:rPr lang="en-US" sz="1600">
                            <a:latin typeface="Cambria Math" panose="02040503050406030204" pitchFamily="18" charset="0"/>
                          </a:rPr>
                          <m:t>t</m:t>
                        </m:r>
                      </m:e>
                    </m:d>
                  </m:oMath>
                </a14:m>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𝑢</m:t>
                        </m:r>
                      </m:e>
                      <m:sub>
                        <m:r>
                          <a:rPr lang="en-US" sz="1600" i="1">
                            <a:latin typeface="Cambria Math" panose="02040503050406030204" pitchFamily="18" charset="0"/>
                          </a:rPr>
                          <m:t>𝑃</m:t>
                        </m:r>
                        <m:r>
                          <a:rPr lang="en-US" sz="1600" i="1">
                            <a:latin typeface="Cambria Math" panose="02040503050406030204" pitchFamily="18" charset="0"/>
                          </a:rPr>
                          <m:t>,</m:t>
                        </m:r>
                        <m:r>
                          <a:rPr lang="en-US" sz="1600" i="1">
                            <a:latin typeface="Cambria Math" panose="02040503050406030204" pitchFamily="18" charset="0"/>
                          </a:rPr>
                          <m:t>1</m:t>
                        </m:r>
                      </m:sub>
                    </m:sSub>
                    <m:d>
                      <m:dPr>
                        <m:ctrlPr>
                          <a:rPr lang="en-US" sz="1600" i="1">
                            <a:latin typeface="Cambria Math" panose="02040503050406030204" pitchFamily="18" charset="0"/>
                          </a:rPr>
                        </m:ctrlPr>
                      </m:dPr>
                      <m:e>
                        <m:r>
                          <a:rPr lang="en-US" sz="1600" i="1">
                            <a:latin typeface="Cambria Math" panose="02040503050406030204" pitchFamily="18" charset="0"/>
                          </a:rPr>
                          <m:t>𝑡</m:t>
                        </m:r>
                      </m:e>
                    </m:d>
                  </m:oMath>
                </a14:m>
                <a:r>
                  <a:rPr lang="en-US" sz="1600" dirty="0"/>
                  <a:t> and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𝑢</m:t>
                        </m:r>
                      </m:e>
                      <m:sub>
                        <m:r>
                          <a:rPr lang="en-US" sz="1600" i="1">
                            <a:latin typeface="Cambria Math" panose="02040503050406030204" pitchFamily="18" charset="0"/>
                          </a:rPr>
                          <m:t>𝑃</m:t>
                        </m:r>
                        <m:r>
                          <a:rPr lang="en-US" sz="1600" i="1">
                            <a:latin typeface="Cambria Math" panose="02040503050406030204" pitchFamily="18" charset="0"/>
                          </a:rPr>
                          <m:t>,</m:t>
                        </m:r>
                        <m:r>
                          <a:rPr lang="en-US" sz="1600" i="1">
                            <a:latin typeface="Cambria Math" panose="02040503050406030204" pitchFamily="18" charset="0"/>
                          </a:rPr>
                          <m:t>2</m:t>
                        </m:r>
                      </m:sub>
                    </m:sSub>
                    <m:d>
                      <m:dPr>
                        <m:ctrlPr>
                          <a:rPr lang="en-US" sz="1600" i="1">
                            <a:latin typeface="Cambria Math" panose="02040503050406030204" pitchFamily="18" charset="0"/>
                          </a:rPr>
                        </m:ctrlPr>
                      </m:dPr>
                      <m:e>
                        <m:r>
                          <a:rPr lang="en-US" sz="1600" i="1">
                            <a:latin typeface="Cambria Math" panose="02040503050406030204" pitchFamily="18" charset="0"/>
                          </a:rPr>
                          <m:t>𝑡</m:t>
                        </m:r>
                      </m:e>
                    </m:d>
                  </m:oMath>
                </a14:m>
                <a:r>
                  <a:rPr lang="en-US" sz="1600" dirty="0"/>
                  <a:t> are respectively the real part and then calculate </a:t>
                </a:r>
                <a14:m>
                  <m:oMath xmlns:m="http://schemas.openxmlformats.org/officeDocument/2006/math">
                    <m:acc>
                      <m:accPr>
                        <m:chr m:val="̃"/>
                        <m:ctrlPr>
                          <a:rPr lang="en-US" sz="1600" i="1" smtClean="0">
                            <a:latin typeface="Cambria Math" panose="02040503050406030204" pitchFamily="18" charset="0"/>
                          </a:rPr>
                        </m:ctrlPr>
                      </m:accPr>
                      <m:e>
                        <m:r>
                          <a:rPr lang="en-GB" sz="1600" b="0" i="1" smtClean="0">
                            <a:latin typeface="Cambria Math" panose="02040503050406030204" pitchFamily="18" charset="0"/>
                          </a:rPr>
                          <m:t>𝑢</m:t>
                        </m:r>
                      </m:e>
                    </m:acc>
                    <m:d>
                      <m:dPr>
                        <m:ctrlPr>
                          <a:rPr lang="en-US" sz="1600" i="1">
                            <a:latin typeface="Cambria Math" panose="02040503050406030204" pitchFamily="18" charset="0"/>
                          </a:rPr>
                        </m:ctrlPr>
                      </m:dPr>
                      <m:e>
                        <m:r>
                          <a:rPr lang="en-US" sz="1600" i="1">
                            <a:latin typeface="Cambria Math" panose="02040503050406030204" pitchFamily="18" charset="0"/>
                          </a:rPr>
                          <m:t>𝑡</m:t>
                        </m:r>
                      </m:e>
                    </m:d>
                  </m:oMath>
                </a14:m>
                <a:r>
                  <a:rPr lang="en-US" sz="1600" dirty="0"/>
                  <a:t> </a:t>
                </a:r>
                <a14:m>
                  <m:oMath xmlns:m="http://schemas.openxmlformats.org/officeDocument/2006/math">
                    <m:sSup>
                      <m:sSupPr>
                        <m:ctrlPr>
                          <a:rPr lang="en-US" sz="1600" i="1">
                            <a:latin typeface="Cambria Math" panose="02040503050406030204" pitchFamily="18" charset="0"/>
                          </a:rPr>
                        </m:ctrlPr>
                      </m:sSupPr>
                      <m:e>
                        <m:acc>
                          <m:accPr>
                            <m:chr m:val="̃"/>
                            <m:ctrlPr>
                              <a:rPr lang="en-US" sz="1600" i="1" smtClean="0">
                                <a:latin typeface="Cambria Math" panose="02040503050406030204" pitchFamily="18" charset="0"/>
                              </a:rPr>
                            </m:ctrlPr>
                          </m:accPr>
                          <m:e>
                            <m:r>
                              <a:rPr lang="en-GB" sz="1600" b="0" i="1" smtClean="0">
                                <a:latin typeface="Cambria Math" panose="02040503050406030204" pitchFamily="18" charset="0"/>
                              </a:rPr>
                              <m:t>𝑢</m:t>
                            </m:r>
                          </m:e>
                        </m:acc>
                      </m:e>
                      <m:sup>
                        <m:r>
                          <a:rPr lang="en-US" sz="1600" i="1">
                            <a:latin typeface="Cambria Math" panose="02040503050406030204" pitchFamily="18" charset="0"/>
                          </a:rPr>
                          <m:t>∗</m:t>
                        </m:r>
                      </m:sup>
                    </m:sSup>
                    <m:d>
                      <m:dPr>
                        <m:ctrlPr>
                          <a:rPr lang="en-US" sz="1600" i="1">
                            <a:latin typeface="Cambria Math" panose="02040503050406030204" pitchFamily="18" charset="0"/>
                          </a:rPr>
                        </m:ctrlPr>
                      </m:dPr>
                      <m:e>
                        <m:r>
                          <a:rPr lang="en-US" sz="1600" i="1">
                            <a:latin typeface="Cambria Math" panose="02040503050406030204" pitchFamily="18" charset="0"/>
                          </a:rPr>
                          <m:t>𝑡</m:t>
                        </m:r>
                      </m:e>
                    </m:d>
                  </m:oMath>
                </a14:m>
                <a:r>
                  <a:rPr lang="en-US" sz="1600" dirty="0"/>
                  <a:t> </a:t>
                </a:r>
                <a:r>
                  <a:rPr lang="en-US" sz="1600" b="1" dirty="0"/>
                  <a:t>(5 minutes)</a:t>
                </a:r>
                <a:endParaRPr lang="en-US" sz="1600" b="1" dirty="0"/>
              </a:p>
              <a:p>
                <a:endParaRPr lang="en-US" sz="1600" dirty="0"/>
              </a:p>
            </p:txBody>
          </p:sp>
        </mc:Choice>
        <mc:Fallback>
          <p:sp>
            <p:nvSpPr>
              <p:cNvPr id="23" name="TextBox 22"/>
              <p:cNvSpPr txBox="1">
                <a:spLocks noRot="1" noChangeAspect="1" noMove="1" noResize="1" noEditPoints="1" noAdjustHandles="1" noChangeArrowheads="1" noChangeShapeType="1" noTextEdit="1"/>
              </p:cNvSpPr>
              <p:nvPr/>
            </p:nvSpPr>
            <p:spPr>
              <a:xfrm>
                <a:off x="395536" y="4854173"/>
                <a:ext cx="8280920" cy="2083647"/>
              </a:xfrm>
              <a:prstGeom prst="rect">
                <a:avLst/>
              </a:prstGeom>
              <a:blipFill rotWithShape="1">
                <a:blip r:embed="rId15"/>
                <a:stretch>
                  <a:fillRect l="-7" t="-11" r="5" b="21"/>
                </a:stretch>
              </a:blipFill>
            </p:spPr>
            <p:txBody>
              <a:bodyPr/>
              <a:lstStyle/>
              <a:p>
                <a:r>
                  <a:rPr lang="zh-CN" alt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Oval 4"/>
          <p:cNvSpPr/>
          <p:nvPr/>
        </p:nvSpPr>
        <p:spPr bwMode="auto">
          <a:xfrm>
            <a:off x="1115616" y="2195727"/>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6" name="Oval 5"/>
          <p:cNvSpPr/>
          <p:nvPr/>
        </p:nvSpPr>
        <p:spPr bwMode="auto">
          <a:xfrm>
            <a:off x="1403648" y="3275847"/>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7" name="Straight Connector 6"/>
          <p:cNvCxnSpPr>
            <a:stCxn id="5" idx="6"/>
          </p:cNvCxnSpPr>
          <p:nvPr/>
        </p:nvCxnSpPr>
        <p:spPr bwMode="auto">
          <a:xfrm flipV="1">
            <a:off x="1259632" y="1691671"/>
            <a:ext cx="2880320" cy="57606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p:cNvCxnSpPr>
            <a:stCxn id="6" idx="3"/>
          </p:cNvCxnSpPr>
          <p:nvPr/>
        </p:nvCxnSpPr>
        <p:spPr bwMode="auto">
          <a:xfrm flipV="1">
            <a:off x="1424739" y="1691671"/>
            <a:ext cx="2715213" cy="170710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9" name="TextBox 8"/>
              <p:cNvSpPr txBox="1"/>
              <p:nvPr/>
            </p:nvSpPr>
            <p:spPr>
              <a:xfrm>
                <a:off x="4220627" y="1556792"/>
                <a:ext cx="15985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𝑃</m:t>
                      </m:r>
                    </m:oMath>
                  </m:oMathPara>
                </a14:m>
                <a:endParaRPr lang="en-US" sz="1400" dirty="0"/>
              </a:p>
            </p:txBody>
          </p:sp>
        </mc:Choice>
        <mc:Fallback>
          <p:sp>
            <p:nvSpPr>
              <p:cNvPr id="9" name="TextBox 8"/>
              <p:cNvSpPr txBox="1">
                <a:spLocks noRot="1" noChangeAspect="1" noMove="1" noResize="1" noEditPoints="1" noAdjustHandles="1" noChangeArrowheads="1" noChangeShapeType="1" noTextEdit="1"/>
              </p:cNvSpPr>
              <p:nvPr/>
            </p:nvSpPr>
            <p:spPr>
              <a:xfrm>
                <a:off x="4220627" y="1556792"/>
                <a:ext cx="159851" cy="215444"/>
              </a:xfrm>
              <a:prstGeom prst="rect">
                <a:avLst/>
              </a:prstGeom>
              <a:blipFill rotWithShape="1">
                <a:blip r:embed="rId1"/>
                <a:stretch>
                  <a:fillRect l="-261" t="-189" r="-14940" b="2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871582" y="1918728"/>
                <a:ext cx="27142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871582" y="1918728"/>
                <a:ext cx="271421" cy="276999"/>
              </a:xfrm>
              <a:prstGeom prst="rect">
                <a:avLst/>
              </a:prstGeom>
              <a:blipFill rotWithShape="1">
                <a:blip r:embed="rId2"/>
                <a:stretch>
                  <a:fillRect l="-133" t="-142" r="-14738" b="19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1036362" y="3154002"/>
                <a:ext cx="2767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1036362" y="3154002"/>
                <a:ext cx="276742" cy="276999"/>
              </a:xfrm>
              <a:prstGeom prst="rect">
                <a:avLst/>
              </a:prstGeom>
              <a:blipFill rotWithShape="1">
                <a:blip r:embed="rId3"/>
                <a:stretch>
                  <a:fillRect l="-15" t="-214" r="-13565" b="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2123728" y="1619663"/>
                <a:ext cx="42800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2123728" y="1619663"/>
                <a:ext cx="428002" cy="369332"/>
              </a:xfrm>
              <a:prstGeom prst="rect">
                <a:avLst/>
              </a:prstGeom>
              <a:blipFill rotWithShape="1">
                <a:blip r:embed="rId4"/>
                <a:stretch>
                  <a:fillRect l="-67" t="-112" r="70" b="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2382400" y="2935363"/>
                <a:ext cx="43332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2382400" y="2935363"/>
                <a:ext cx="433324" cy="369332"/>
              </a:xfrm>
              <a:prstGeom prst="rect">
                <a:avLst/>
              </a:prstGeom>
              <a:blipFill rotWithShape="1">
                <a:blip r:embed="rId5"/>
                <a:stretch>
                  <a:fillRect l="-119" t="-106" r="31" b="4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5368481" y="1801635"/>
                <a:ext cx="2155847" cy="19287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𝑃</m:t>
                          </m:r>
                          <m:r>
                            <a:rPr lang="en-US" sz="1200" b="0" i="1" smtClean="0">
                              <a:latin typeface="Cambria Math" panose="02040503050406030204" pitchFamily="18" charset="0"/>
                            </a:rPr>
                            <m:t>,</m:t>
                          </m:r>
                          <m:r>
                            <a:rPr lang="en-US" sz="1200" b="0" i="1" smtClean="0">
                              <a:latin typeface="Cambria Math" panose="02040503050406030204" pitchFamily="18" charset="0"/>
                            </a:rPr>
                            <m:t>1</m:t>
                          </m:r>
                        </m:sub>
                      </m:sSub>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𝑡</m:t>
                          </m:r>
                        </m:e>
                      </m:d>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𝐴</m:t>
                          </m:r>
                        </m:e>
                        <m:sub>
                          <m:r>
                            <a:rPr lang="en-US" sz="1200" b="0" i="1" smtClean="0">
                              <a:latin typeface="Cambria Math" panose="02040503050406030204" pitchFamily="18" charset="0"/>
                            </a:rPr>
                            <m:t>1</m:t>
                          </m:r>
                        </m:sub>
                      </m:sSub>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cos</m:t>
                          </m:r>
                        </m:fName>
                        <m:e>
                          <m:d>
                            <m:dPr>
                              <m:ctrlPr>
                                <a:rPr lang="en-US" sz="1200" b="0" i="1" smtClean="0">
                                  <a:latin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𝜔</m:t>
                              </m:r>
                              <m:r>
                                <a:rPr lang="en-US" sz="1200" b="0" i="1" smtClean="0">
                                  <a:latin typeface="Cambria Math" panose="02040503050406030204" pitchFamily="18" charset="0"/>
                                  <a:ea typeface="Cambria Math" panose="02040503050406030204" pitchFamily="18" charset="0"/>
                                </a:rPr>
                                <m:t>𝑡</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𝑘</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𝑟</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1</m:t>
                                  </m:r>
                                </m:sub>
                              </m:sSub>
                            </m:e>
                          </m:d>
                        </m:e>
                      </m:func>
                    </m:oMath>
                  </m:oMathPara>
                </a14:m>
                <a:endParaRPr lang="en-US" sz="1200" dirty="0"/>
              </a:p>
            </p:txBody>
          </p:sp>
        </mc:Choice>
        <mc:Fallback>
          <p:sp>
            <p:nvSpPr>
              <p:cNvPr id="14" name="TextBox 13"/>
              <p:cNvSpPr txBox="1">
                <a:spLocks noRot="1" noChangeAspect="1" noMove="1" noResize="1" noEditPoints="1" noAdjustHandles="1" noChangeArrowheads="1" noChangeShapeType="1" noTextEdit="1"/>
              </p:cNvSpPr>
              <p:nvPr/>
            </p:nvSpPr>
            <p:spPr>
              <a:xfrm>
                <a:off x="5368481" y="1801635"/>
                <a:ext cx="2155847" cy="192873"/>
              </a:xfrm>
              <a:prstGeom prst="rect">
                <a:avLst/>
              </a:prstGeom>
              <a:blipFill rotWithShape="1">
                <a:blip r:embed="rId6"/>
                <a:stretch>
                  <a:fillRect l="-9" t="-73" r="-756" b="3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Rectangle 14"/>
              <p:cNvSpPr/>
              <p:nvPr/>
            </p:nvSpPr>
            <p:spPr>
              <a:xfrm>
                <a:off x="4938571" y="1340768"/>
                <a:ext cx="2482474" cy="276999"/>
              </a:xfrm>
              <a:prstGeom prst="rect">
                <a:avLst/>
              </a:prstGeom>
            </p:spPr>
            <p:txBody>
              <a:bodyPr wrap="none">
                <a:spAutoFit/>
              </a:bodyPr>
              <a:lstStyle/>
              <a:p>
                <a:r>
                  <a:rPr lang="en-US" sz="1200" dirty="0"/>
                  <a:t>Perturbation propagated from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𝑆</m:t>
                        </m:r>
                      </m:e>
                      <m:sub>
                        <m:r>
                          <a:rPr lang="en-US" sz="1200" i="1">
                            <a:latin typeface="Cambria Math" panose="02040503050406030204" pitchFamily="18" charset="0"/>
                          </a:rPr>
                          <m:t>1</m:t>
                        </m:r>
                      </m:sub>
                    </m:sSub>
                  </m:oMath>
                </a14:m>
                <a:r>
                  <a:rPr lang="en-US" sz="1200" dirty="0"/>
                  <a:t> to P:</a:t>
                </a:r>
                <a:endParaRPr lang="en-US" sz="1200" dirty="0"/>
              </a:p>
            </p:txBody>
          </p:sp>
        </mc:Choice>
        <mc:Fallback>
          <p:sp>
            <p:nvSpPr>
              <p:cNvPr id="15" name="Rectangle 14"/>
              <p:cNvSpPr>
                <a:spLocks noRot="1" noChangeAspect="1" noMove="1" noResize="1" noEditPoints="1" noAdjustHandles="1" noChangeArrowheads="1" noChangeShapeType="1" noTextEdit="1"/>
              </p:cNvSpPr>
              <p:nvPr/>
            </p:nvSpPr>
            <p:spPr>
              <a:xfrm>
                <a:off x="4938571" y="1340768"/>
                <a:ext cx="2482474" cy="276999"/>
              </a:xfrm>
              <a:prstGeom prst="rect">
                <a:avLst/>
              </a:prstGeom>
              <a:blipFill rotWithShape="1">
                <a:blip r:embed="rId7"/>
                <a:stretch>
                  <a:fillRect l="-7" t="-102" r="18" b="1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5440776" y="2532002"/>
                <a:ext cx="2520305" cy="22487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𝑃</m:t>
                          </m:r>
                          <m:r>
                            <a:rPr lang="en-US" sz="1400" b="0" i="1" smtClean="0">
                              <a:latin typeface="Cambria Math" panose="02040503050406030204" pitchFamily="18" charset="0"/>
                            </a:rPr>
                            <m:t>,</m:t>
                          </m:r>
                          <m:r>
                            <a:rPr lang="en-US" sz="1400" b="0" i="1" smtClean="0">
                              <a:latin typeface="Cambria Math" panose="02040503050406030204" pitchFamily="18" charset="0"/>
                            </a:rPr>
                            <m:t>2</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𝐴</m:t>
                          </m:r>
                        </m:e>
                        <m:sub>
                          <m:r>
                            <a:rPr lang="en-US" sz="1400" b="0" i="1" smtClean="0">
                              <a:latin typeface="Cambria Math" panose="02040503050406030204" pitchFamily="18" charset="0"/>
                            </a:rPr>
                            <m:t>2</m:t>
                          </m:r>
                        </m:sub>
                      </m:sSub>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cos</m:t>
                          </m:r>
                        </m:fName>
                        <m:e>
                          <m:d>
                            <m:dPr>
                              <m:ctrlPr>
                                <a:rPr lang="en-US" sz="1400" b="0" i="1" smtClean="0">
                                  <a:latin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𝜔</m:t>
                              </m:r>
                              <m:r>
                                <a:rPr lang="en-US" sz="1400" b="0" i="1" smtClean="0">
                                  <a:latin typeface="Cambria Math" panose="02040503050406030204" pitchFamily="18" charset="0"/>
                                  <a:ea typeface="Cambria Math" panose="02040503050406030204" pitchFamily="18" charset="0"/>
                                </a:rPr>
                                <m:t>𝑡</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𝑘</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𝑟</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𝜑</m:t>
                                  </m:r>
                                </m:e>
                                <m:sub>
                                  <m:r>
                                    <a:rPr lang="en-US" sz="1400" b="0" i="1" smtClean="0">
                                      <a:latin typeface="Cambria Math" panose="02040503050406030204" pitchFamily="18" charset="0"/>
                                      <a:ea typeface="Cambria Math" panose="02040503050406030204" pitchFamily="18" charset="0"/>
                                    </a:rPr>
                                    <m:t>2</m:t>
                                  </m:r>
                                </m:sub>
                              </m:sSub>
                            </m:e>
                          </m:d>
                        </m:e>
                      </m:func>
                    </m:oMath>
                  </m:oMathPara>
                </a14:m>
                <a:endParaRPr lang="en-US" sz="1400" dirty="0"/>
              </a:p>
            </p:txBody>
          </p:sp>
        </mc:Choice>
        <mc:Fallback>
          <p:sp>
            <p:nvSpPr>
              <p:cNvPr id="16" name="TextBox 15"/>
              <p:cNvSpPr txBox="1">
                <a:spLocks noRot="1" noChangeAspect="1" noMove="1" noResize="1" noEditPoints="1" noAdjustHandles="1" noChangeArrowheads="1" noChangeShapeType="1" noTextEdit="1"/>
              </p:cNvSpPr>
              <p:nvPr/>
            </p:nvSpPr>
            <p:spPr>
              <a:xfrm>
                <a:off x="5440776" y="2532002"/>
                <a:ext cx="2520305" cy="224870"/>
              </a:xfrm>
              <a:prstGeom prst="rect">
                <a:avLst/>
              </a:prstGeom>
              <a:blipFill rotWithShape="1">
                <a:blip r:embed="rId8"/>
                <a:stretch>
                  <a:fillRect l="-4" t="-114" r="-752" b="15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Rectangle 16"/>
              <p:cNvSpPr/>
              <p:nvPr/>
            </p:nvSpPr>
            <p:spPr>
              <a:xfrm>
                <a:off x="4932040" y="2132856"/>
                <a:ext cx="2869312" cy="307777"/>
              </a:xfrm>
              <a:prstGeom prst="rect">
                <a:avLst/>
              </a:prstGeom>
            </p:spPr>
            <p:txBody>
              <a:bodyPr wrap="none">
                <a:spAutoFit/>
              </a:bodyPr>
              <a:lstStyle/>
              <a:p>
                <a:r>
                  <a:rPr lang="en-US" sz="1400" dirty="0"/>
                  <a:t>Perturbation propagated from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𝑆</m:t>
                        </m:r>
                      </m:e>
                      <m:sub>
                        <m:r>
                          <a:rPr lang="en-US" sz="1400" b="0" i="1" smtClean="0">
                            <a:latin typeface="Cambria Math" panose="02040503050406030204" pitchFamily="18" charset="0"/>
                          </a:rPr>
                          <m:t>2</m:t>
                        </m:r>
                      </m:sub>
                    </m:sSub>
                  </m:oMath>
                </a14:m>
                <a:r>
                  <a:rPr lang="en-US" sz="1400" dirty="0"/>
                  <a:t> to P:</a:t>
                </a:r>
                <a:endParaRPr lang="en-US" sz="1400" dirty="0"/>
              </a:p>
            </p:txBody>
          </p:sp>
        </mc:Choice>
        <mc:Fallback>
          <p:sp>
            <p:nvSpPr>
              <p:cNvPr id="17" name="Rectangle 16"/>
              <p:cNvSpPr>
                <a:spLocks noRot="1" noChangeAspect="1" noMove="1" noResize="1" noEditPoints="1" noAdjustHandles="1" noChangeArrowheads="1" noChangeShapeType="1" noTextEdit="1"/>
              </p:cNvSpPr>
              <p:nvPr/>
            </p:nvSpPr>
            <p:spPr>
              <a:xfrm>
                <a:off x="4932040" y="2132856"/>
                <a:ext cx="2869312" cy="307777"/>
              </a:xfrm>
              <a:prstGeom prst="rect">
                <a:avLst/>
              </a:prstGeom>
              <a:blipFill rotWithShape="1">
                <a:blip r:embed="rId9"/>
                <a:stretch>
                  <a:fillRect l="-22" t="-171" r="13" b="10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Rectangle 18"/>
              <p:cNvSpPr/>
              <p:nvPr/>
            </p:nvSpPr>
            <p:spPr>
              <a:xfrm>
                <a:off x="1633339" y="4541898"/>
                <a:ext cx="2831224" cy="420436"/>
              </a:xfrm>
              <a:prstGeom prst="rect">
                <a:avLst/>
              </a:prstGeom>
            </p:spPr>
            <p:txBody>
              <a:bodyPr wrap="none">
                <a:spAutoFit/>
              </a:bodyPr>
              <a:lstStyle/>
              <a:p>
                <a14:m>
                  <m:oMath xmlns:m="http://schemas.openxmlformats.org/officeDocument/2006/math">
                    <m:sSub>
                      <m:sSubPr>
                        <m:ctrlPr>
                          <a:rPr lang="en-US" i="1" dirty="0" smtClean="0">
                            <a:latin typeface="Cambria Math" panose="02040503050406030204" pitchFamily="18" charset="0"/>
                          </a:rPr>
                        </m:ctrlPr>
                      </m:sSubPr>
                      <m:e>
                        <m:acc>
                          <m:accPr>
                            <m:chr m:val="̃"/>
                            <m:ctrlPr>
                              <a:rPr lang="en-US" i="1" dirty="0" smtClean="0">
                                <a:latin typeface="Cambria Math" panose="02040503050406030204" pitchFamily="18" charset="0"/>
                              </a:rPr>
                            </m:ctrlPr>
                          </m:accPr>
                          <m:e>
                            <m:r>
                              <a:rPr lang="en-GB" b="0" i="1" dirty="0" smtClean="0">
                                <a:latin typeface="Cambria Math" panose="02040503050406030204" pitchFamily="18" charset="0"/>
                              </a:rPr>
                              <m:t>𝑢</m:t>
                            </m:r>
                          </m:e>
                        </m:acc>
                      </m:e>
                      <m:sub>
                        <m:r>
                          <a:rPr lang="en-US" i="1" dirty="0">
                            <a:latin typeface="Cambria Math" panose="02040503050406030204" pitchFamily="18" charset="0"/>
                          </a:rPr>
                          <m:t>𝑃</m:t>
                        </m:r>
                        <m:r>
                          <a:rPr lang="en-US" i="1" dirty="0">
                            <a:latin typeface="Cambria Math" panose="02040503050406030204" pitchFamily="18" charset="0"/>
                          </a:rPr>
                          <m:t>,</m:t>
                        </m:r>
                        <m:r>
                          <a:rPr lang="en-US" i="1" dirty="0">
                            <a:latin typeface="Cambria Math" panose="02040503050406030204" pitchFamily="18" charset="0"/>
                          </a:rPr>
                          <m:t>1</m:t>
                        </m:r>
                      </m:sub>
                    </m:sSub>
                    <m:d>
                      <m:dPr>
                        <m:ctrlPr>
                          <a:rPr lang="en-US" i="1" dirty="0">
                            <a:latin typeface="Cambria Math" panose="02040503050406030204" pitchFamily="18" charset="0"/>
                          </a:rPr>
                        </m:ctrlPr>
                      </m:dPr>
                      <m:e>
                        <m:r>
                          <a:rPr lang="en-US" i="1" dirty="0">
                            <a:latin typeface="Cambria Math" panose="02040503050406030204" pitchFamily="18" charset="0"/>
                          </a:rPr>
                          <m:t>𝑡</m:t>
                        </m:r>
                      </m:e>
                    </m:d>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𝐴</m:t>
                        </m:r>
                      </m:e>
                      <m:sub>
                        <m:r>
                          <a:rPr lang="en-US" b="0" i="1" dirty="0" smtClean="0">
                            <a:latin typeface="Cambria Math" panose="02040503050406030204" pitchFamily="18" charset="0"/>
                          </a:rPr>
                          <m:t>1</m:t>
                        </m:r>
                      </m:sub>
                    </m:sSub>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𝑖</m:t>
                        </m:r>
                        <m:d>
                          <m:dPr>
                            <m:ctrlPr>
                              <a:rPr lang="en-US" b="0" i="1" dirty="0"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1</m:t>
                                </m:r>
                              </m:sub>
                            </m:sSub>
                          </m:e>
                        </m:d>
                      </m:sup>
                    </m:sSup>
                  </m:oMath>
                </a14:m>
                <a:r>
                  <a:rPr lang="en-US" dirty="0"/>
                  <a:t> </a:t>
                </a:r>
                <a:endParaRPr lang="en-US" dirty="0"/>
              </a:p>
            </p:txBody>
          </p:sp>
        </mc:Choice>
        <mc:Fallback>
          <p:sp>
            <p:nvSpPr>
              <p:cNvPr id="19" name="Rectangle 18"/>
              <p:cNvSpPr>
                <a:spLocks noRot="1" noChangeAspect="1" noMove="1" noResize="1" noEditPoints="1" noAdjustHandles="1" noChangeArrowheads="1" noChangeShapeType="1" noTextEdit="1"/>
              </p:cNvSpPr>
              <p:nvPr/>
            </p:nvSpPr>
            <p:spPr>
              <a:xfrm>
                <a:off x="1633339" y="4541898"/>
                <a:ext cx="2831224" cy="420436"/>
              </a:xfrm>
              <a:prstGeom prst="rect">
                <a:avLst/>
              </a:prstGeom>
              <a:blipFill rotWithShape="1">
                <a:blip r:embed="rId10"/>
                <a:stretch>
                  <a:fillRect l="-4" t="-90" r="18" b="10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Rectangle 19"/>
              <p:cNvSpPr/>
              <p:nvPr/>
            </p:nvSpPr>
            <p:spPr>
              <a:xfrm>
                <a:off x="4470419" y="4509120"/>
                <a:ext cx="2836546" cy="420436"/>
              </a:xfrm>
              <a:prstGeom prst="rect">
                <a:avLst/>
              </a:prstGeom>
            </p:spPr>
            <p:txBody>
              <a:bodyPr wrap="none">
                <a:spAutoFit/>
              </a:bodyPr>
              <a:lstStyle/>
              <a:p>
                <a14:m>
                  <m:oMath xmlns:m="http://schemas.openxmlformats.org/officeDocument/2006/math">
                    <m:sSub>
                      <m:sSubPr>
                        <m:ctrlPr>
                          <a:rPr lang="en-US" i="1" dirty="0" smtClean="0">
                            <a:latin typeface="Cambria Math" panose="02040503050406030204" pitchFamily="18" charset="0"/>
                          </a:rPr>
                        </m:ctrlPr>
                      </m:sSubPr>
                      <m:e>
                        <m:acc>
                          <m:accPr>
                            <m:chr m:val="̃"/>
                            <m:ctrlPr>
                              <a:rPr lang="en-US" i="1" dirty="0" smtClean="0">
                                <a:latin typeface="Cambria Math" panose="02040503050406030204" pitchFamily="18" charset="0"/>
                              </a:rPr>
                            </m:ctrlPr>
                          </m:accPr>
                          <m:e>
                            <m:r>
                              <a:rPr lang="en-GB" b="0" i="1" dirty="0" smtClean="0">
                                <a:latin typeface="Cambria Math" panose="02040503050406030204" pitchFamily="18" charset="0"/>
                              </a:rPr>
                              <m:t>𝑢</m:t>
                            </m:r>
                          </m:e>
                        </m:acc>
                      </m:e>
                      <m:sub>
                        <m:r>
                          <a:rPr lang="en-US" i="1" dirty="0">
                            <a:latin typeface="Cambria Math" panose="02040503050406030204" pitchFamily="18" charset="0"/>
                          </a:rPr>
                          <m:t>𝑃</m:t>
                        </m:r>
                        <m:r>
                          <a:rPr lang="en-US" i="1" dirty="0">
                            <a:latin typeface="Cambria Math" panose="02040503050406030204" pitchFamily="18" charset="0"/>
                          </a:rPr>
                          <m:t>,</m:t>
                        </m:r>
                        <m:r>
                          <a:rPr lang="en-US" i="1" dirty="0">
                            <a:latin typeface="Cambria Math" panose="02040503050406030204" pitchFamily="18" charset="0"/>
                          </a:rPr>
                          <m:t>2</m:t>
                        </m:r>
                      </m:sub>
                    </m:sSub>
                    <m:d>
                      <m:dPr>
                        <m:ctrlPr>
                          <a:rPr lang="en-US" i="1" dirty="0">
                            <a:latin typeface="Cambria Math" panose="02040503050406030204" pitchFamily="18" charset="0"/>
                          </a:rPr>
                        </m:ctrlPr>
                      </m:dPr>
                      <m:e>
                        <m:r>
                          <a:rPr lang="en-US" i="1" dirty="0">
                            <a:latin typeface="Cambria Math" panose="02040503050406030204" pitchFamily="18" charset="0"/>
                          </a:rPr>
                          <m:t>𝑡</m:t>
                        </m:r>
                      </m:e>
                    </m:d>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𝐴</m:t>
                        </m:r>
                      </m:e>
                      <m:sub>
                        <m:r>
                          <a:rPr lang="en-US" b="0" i="1" dirty="0" smtClean="0">
                            <a:latin typeface="Cambria Math" panose="02040503050406030204" pitchFamily="18" charset="0"/>
                          </a:rPr>
                          <m:t>2</m:t>
                        </m:r>
                      </m:sub>
                    </m:sSub>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𝑖</m:t>
                        </m:r>
                        <m:d>
                          <m:dPr>
                            <m:ctrlPr>
                              <a:rPr lang="en-US" b="0" i="1" dirty="0"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2</m:t>
                                </m:r>
                              </m:sub>
                            </m:sSub>
                          </m:e>
                        </m:d>
                      </m:sup>
                    </m:sSup>
                  </m:oMath>
                </a14:m>
                <a:r>
                  <a:rPr lang="en-US" dirty="0"/>
                  <a:t> </a:t>
                </a:r>
                <a:endParaRPr lang="en-US" dirty="0"/>
              </a:p>
            </p:txBody>
          </p:sp>
        </mc:Choice>
        <mc:Fallback>
          <p:sp>
            <p:nvSpPr>
              <p:cNvPr id="20" name="Rectangle 19"/>
              <p:cNvSpPr>
                <a:spLocks noRot="1" noChangeAspect="1" noMove="1" noResize="1" noEditPoints="1" noAdjustHandles="1" noChangeArrowheads="1" noChangeShapeType="1" noTextEdit="1"/>
              </p:cNvSpPr>
              <p:nvPr/>
            </p:nvSpPr>
            <p:spPr>
              <a:xfrm>
                <a:off x="4470419" y="4509120"/>
                <a:ext cx="2836546" cy="420436"/>
              </a:xfrm>
              <a:prstGeom prst="rect">
                <a:avLst/>
              </a:prstGeom>
              <a:blipFill rotWithShape="1">
                <a:blip r:embed="rId11"/>
                <a:stretch>
                  <a:fillRect l="-1" t="-147" r="1"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Rectangle 20"/>
              <p:cNvSpPr/>
              <p:nvPr/>
            </p:nvSpPr>
            <p:spPr>
              <a:xfrm>
                <a:off x="1619672" y="5687601"/>
                <a:ext cx="6319935" cy="42043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𝑢</m:t>
                          </m:r>
                        </m:e>
                      </m:acc>
                      <m:d>
                        <m:dPr>
                          <m:ctrlPr>
                            <a:rPr lang="en-US" i="1">
                              <a:latin typeface="Cambria Math" panose="02040503050406030204" pitchFamily="18" charset="0"/>
                            </a:rPr>
                          </m:ctrlPr>
                        </m:dPr>
                        <m:e>
                          <m:r>
                            <a:rPr lang="en-US" i="1">
                              <a:latin typeface="Cambria Math" panose="02040503050406030204" pitchFamily="18" charset="0"/>
                            </a:rPr>
                            <m:t>𝑡</m:t>
                          </m:r>
                        </m:e>
                      </m:d>
                      <m:r>
                        <a:rPr lang="en-US" b="0" i="0" smtClean="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smtClean="0">
                                  <a:latin typeface="Cambria Math" panose="02040503050406030204" pitchFamily="18" charset="0"/>
                                </a:rPr>
                              </m:ctrlPr>
                            </m:accPr>
                            <m:e>
                              <m:r>
                                <a:rPr lang="en-GB" b="0" i="1" dirty="0" smtClean="0">
                                  <a:latin typeface="Cambria Math" panose="02040503050406030204" pitchFamily="18" charset="0"/>
                                </a:rPr>
                                <m:t>𝑢</m:t>
                              </m:r>
                            </m:e>
                          </m:acc>
                        </m:e>
                        <m:sub>
                          <m:r>
                            <a:rPr lang="en-US" i="1" dirty="0">
                              <a:latin typeface="Cambria Math" panose="02040503050406030204" pitchFamily="18" charset="0"/>
                            </a:rPr>
                            <m:t>𝑃</m:t>
                          </m:r>
                          <m:r>
                            <a:rPr lang="en-US" i="1" dirty="0">
                              <a:latin typeface="Cambria Math" panose="02040503050406030204" pitchFamily="18" charset="0"/>
                            </a:rPr>
                            <m:t>,</m:t>
                          </m:r>
                          <m:r>
                            <a:rPr lang="en-US" i="1" dirty="0">
                              <a:latin typeface="Cambria Math" panose="02040503050406030204" pitchFamily="18" charset="0"/>
                            </a:rPr>
                            <m:t>1</m:t>
                          </m:r>
                        </m:sub>
                      </m:sSub>
                      <m:d>
                        <m:dPr>
                          <m:ctrlPr>
                            <a:rPr lang="en-US" i="1" dirty="0">
                              <a:latin typeface="Cambria Math" panose="02040503050406030204" pitchFamily="18" charset="0"/>
                            </a:rPr>
                          </m:ctrlPr>
                        </m:dPr>
                        <m:e>
                          <m:r>
                            <a:rPr lang="en-US" i="1" dirty="0">
                              <a:latin typeface="Cambria Math" panose="02040503050406030204" pitchFamily="18" charset="0"/>
                            </a:rPr>
                            <m:t>𝑡</m:t>
                          </m:r>
                        </m:e>
                      </m:d>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smtClean="0">
                                  <a:latin typeface="Cambria Math" panose="02040503050406030204" pitchFamily="18" charset="0"/>
                                </a:rPr>
                              </m:ctrlPr>
                            </m:accPr>
                            <m:e>
                              <m:r>
                                <a:rPr lang="en-GB" b="0" i="1" dirty="0" smtClean="0">
                                  <a:latin typeface="Cambria Math" panose="02040503050406030204" pitchFamily="18" charset="0"/>
                                </a:rPr>
                                <m:t>𝑢</m:t>
                              </m:r>
                            </m:e>
                          </m:acc>
                        </m:e>
                        <m:sub>
                          <m:r>
                            <a:rPr lang="en-US" i="1" dirty="0">
                              <a:latin typeface="Cambria Math" panose="02040503050406030204" pitchFamily="18" charset="0"/>
                            </a:rPr>
                            <m:t>𝑃</m:t>
                          </m:r>
                          <m:r>
                            <a:rPr lang="en-US" i="1" dirty="0">
                              <a:latin typeface="Cambria Math" panose="02040503050406030204" pitchFamily="18" charset="0"/>
                            </a:rPr>
                            <m:t>,</m:t>
                          </m:r>
                          <m:r>
                            <a:rPr lang="en-US" i="1" dirty="0">
                              <a:latin typeface="Cambria Math" panose="02040503050406030204" pitchFamily="18" charset="0"/>
                            </a:rPr>
                            <m:t>2</m:t>
                          </m:r>
                        </m:sub>
                      </m:sSub>
                      <m:d>
                        <m:dPr>
                          <m:ctrlPr>
                            <a:rPr lang="en-US" i="1" dirty="0">
                              <a:latin typeface="Cambria Math" panose="02040503050406030204" pitchFamily="18" charset="0"/>
                            </a:rPr>
                          </m:ctrlPr>
                        </m:dPr>
                        <m:e>
                          <m:r>
                            <a:rPr lang="en-US" i="1" dirty="0">
                              <a:latin typeface="Cambria Math" panose="02040503050406030204" pitchFamily="18" charset="0"/>
                            </a:rPr>
                            <m:t>𝑡</m:t>
                          </m:r>
                        </m:e>
                      </m:d>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𝐴</m:t>
                          </m:r>
                        </m:e>
                        <m:sub>
                          <m:r>
                            <a:rPr lang="en-US" i="1" dirty="0">
                              <a:latin typeface="Cambria Math" panose="02040503050406030204" pitchFamily="18" charset="0"/>
                            </a:rPr>
                            <m:t>1</m:t>
                          </m:r>
                        </m:sub>
                      </m:sSub>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𝑖</m:t>
                          </m:r>
                          <m:d>
                            <m:dPr>
                              <m:ctrlPr>
                                <a:rPr lang="en-US" i="1" dirty="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1</m:t>
                                  </m:r>
                                </m:sub>
                              </m:sSub>
                            </m:e>
                          </m:d>
                        </m:sup>
                      </m:sSup>
                      <m:r>
                        <a:rPr lang="en-US" b="0" i="1" smtClean="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𝐴</m:t>
                          </m:r>
                        </m:e>
                        <m:sub>
                          <m:r>
                            <a:rPr lang="en-US" b="0" i="1" dirty="0" smtClean="0">
                              <a:latin typeface="Cambria Math" panose="02040503050406030204" pitchFamily="18" charset="0"/>
                            </a:rPr>
                            <m:t>2</m:t>
                          </m:r>
                        </m:sub>
                      </m:sSub>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𝑖</m:t>
                          </m:r>
                          <m:d>
                            <m:dPr>
                              <m:ctrlPr>
                                <a:rPr lang="en-US" i="1" dirty="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2</m:t>
                                  </m:r>
                                </m:sub>
                              </m:sSub>
                            </m:e>
                          </m:d>
                        </m:sup>
                      </m:sSup>
                    </m:oMath>
                  </m:oMathPara>
                </a14:m>
                <a:endParaRPr lang="en-US" dirty="0"/>
              </a:p>
            </p:txBody>
          </p:sp>
        </mc:Choice>
        <mc:Fallback>
          <p:sp>
            <p:nvSpPr>
              <p:cNvPr id="21" name="Rectangle 20"/>
              <p:cNvSpPr>
                <a:spLocks noRot="1" noChangeAspect="1" noMove="1" noResize="1" noEditPoints="1" noAdjustHandles="1" noChangeArrowheads="1" noChangeShapeType="1" noTextEdit="1"/>
              </p:cNvSpPr>
              <p:nvPr/>
            </p:nvSpPr>
            <p:spPr>
              <a:xfrm>
                <a:off x="1619672" y="5687601"/>
                <a:ext cx="6319935" cy="420436"/>
              </a:xfrm>
              <a:prstGeom prst="rect">
                <a:avLst/>
              </a:prstGeom>
              <a:blipFill rotWithShape="1">
                <a:blip r:embed="rId12"/>
                <a:stretch>
                  <a:fillRect l="-7" t="-129" r="3" b="14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Rectangle 21"/>
              <p:cNvSpPr/>
              <p:nvPr/>
            </p:nvSpPr>
            <p:spPr>
              <a:xfrm>
                <a:off x="1692551" y="5181314"/>
                <a:ext cx="1999330" cy="401905"/>
              </a:xfrm>
              <a:prstGeom prst="rect">
                <a:avLst/>
              </a:prstGeom>
            </p:spPr>
            <p:txBody>
              <a:bodyPr wrap="none">
                <a:spAutoFit/>
              </a:bodyPr>
              <a:lstStyle/>
              <a:p>
                <a14:m>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𝑢</m:t>
                        </m:r>
                      </m:e>
                    </m:acc>
                    <m:d>
                      <m:dPr>
                        <m:ctrlPr>
                          <a:rPr lang="en-US" i="1">
                            <a:latin typeface="Cambria Math" panose="02040503050406030204" pitchFamily="18" charset="0"/>
                          </a:rPr>
                        </m:ctrlPr>
                      </m:dPr>
                      <m:e>
                        <m:r>
                          <a:rPr lang="en-US" i="1">
                            <a:latin typeface="Cambria Math" panose="02040503050406030204" pitchFamily="18" charset="0"/>
                          </a:rPr>
                          <m:t>𝑡</m:t>
                        </m:r>
                      </m:e>
                    </m:d>
                    <m:r>
                      <a:rPr lang="en-US">
                        <a:latin typeface="Cambria Math" panose="02040503050406030204" pitchFamily="18" charset="0"/>
                      </a:rPr>
                      <m:t>=</m:t>
                    </m:r>
                    <m:r>
                      <a:rPr lang="en-US" b="0" i="1" smtClean="0">
                        <a:latin typeface="Cambria Math" panose="02040503050406030204" pitchFamily="18" charset="0"/>
                      </a:rPr>
                      <m:t>𝐴</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𝑖</m:t>
                        </m:r>
                        <m:d>
                          <m:dPr>
                            <m:ctrlPr>
                              <a:rPr lang="en-US" b="0" i="1" dirty="0"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sup>
                    </m:sSup>
                  </m:oMath>
                </a14:m>
                <a:r>
                  <a:rPr lang="en-US" dirty="0"/>
                  <a:t> </a:t>
                </a:r>
                <a:endParaRPr lang="en-US" dirty="0"/>
              </a:p>
            </p:txBody>
          </p:sp>
        </mc:Choice>
        <mc:Fallback>
          <p:sp>
            <p:nvSpPr>
              <p:cNvPr id="22" name="Rectangle 21"/>
              <p:cNvSpPr>
                <a:spLocks noRot="1" noChangeAspect="1" noMove="1" noResize="1" noEditPoints="1" noAdjustHandles="1" noChangeArrowheads="1" noChangeShapeType="1" noTextEdit="1"/>
              </p:cNvSpPr>
              <p:nvPr/>
            </p:nvSpPr>
            <p:spPr>
              <a:xfrm>
                <a:off x="1692551" y="5181314"/>
                <a:ext cx="1999330" cy="401905"/>
              </a:xfrm>
              <a:prstGeom prst="rect">
                <a:avLst/>
              </a:prstGeom>
              <a:blipFill rotWithShape="1">
                <a:blip r:embed="rId13"/>
                <a:stretch>
                  <a:fillRect l="-14" t="-87" r="31" b="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Rectangle 22"/>
              <p:cNvSpPr/>
              <p:nvPr/>
            </p:nvSpPr>
            <p:spPr>
              <a:xfrm>
                <a:off x="388996" y="3702633"/>
                <a:ext cx="7758608" cy="670696"/>
              </a:xfrm>
              <a:prstGeom prst="rect">
                <a:avLst/>
              </a:prstGeom>
            </p:spPr>
            <p:txBody>
              <a:bodyPr wrap="square">
                <a:spAutoFit/>
              </a:bodyPr>
              <a:lstStyle/>
              <a:p>
                <a:r>
                  <a:rPr lang="en-US" b="1" dirty="0"/>
                  <a:t>Hint: </a:t>
                </a:r>
                <a:r>
                  <a:rPr lang="en-US" dirty="0"/>
                  <a:t>Consider the complex numbers </a:t>
                </a:r>
                <a14:m>
                  <m:oMath xmlns:m="http://schemas.openxmlformats.org/officeDocument/2006/math">
                    <m:acc>
                      <m:accPr>
                        <m:chr m:val="̃"/>
                        <m:ctrlPr>
                          <a:rPr lang="en-US" i="1">
                            <a:latin typeface="Cambria Math" panose="02040503050406030204" pitchFamily="18" charset="0"/>
                          </a:rPr>
                        </m:ctrlPr>
                      </m:accPr>
                      <m:e>
                        <m:r>
                          <a:rPr lang="en-GB" i="1">
                            <a:latin typeface="Cambria Math" panose="02040503050406030204" pitchFamily="18" charset="0"/>
                          </a:rPr>
                          <m:t>𝑢</m:t>
                        </m:r>
                      </m:e>
                    </m:acc>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a:t>
                </a:r>
                <a14:m>
                  <m:oMath xmlns:m="http://schemas.openxmlformats.org/officeDocument/2006/math">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GB" i="1" dirty="0">
                                <a:latin typeface="Cambria Math" panose="02040503050406030204" pitchFamily="18" charset="0"/>
                              </a:rPr>
                              <m:t>𝑢</m:t>
                            </m:r>
                          </m:e>
                        </m:acc>
                      </m:e>
                      <m:sub>
                        <m:r>
                          <a:rPr lang="en-US" i="1" dirty="0">
                            <a:latin typeface="Cambria Math" panose="02040503050406030204" pitchFamily="18" charset="0"/>
                          </a:rPr>
                          <m:t>𝑃</m:t>
                        </m:r>
                        <m:r>
                          <a:rPr lang="en-US" i="1" dirty="0">
                            <a:latin typeface="Cambria Math" panose="02040503050406030204" pitchFamily="18" charset="0"/>
                          </a:rPr>
                          <m:t>,</m:t>
                        </m:r>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𝑡</m:t>
                    </m:r>
                    <m:r>
                      <a:rPr lang="en-US" i="1" dirty="0">
                        <a:latin typeface="Cambria Math" panose="02040503050406030204" pitchFamily="18" charset="0"/>
                      </a:rPr>
                      <m:t>)</m:t>
                    </m:r>
                  </m:oMath>
                </a14:m>
                <a:r>
                  <a:rPr lang="en-US" dirty="0"/>
                  <a:t>  and </a:t>
                </a:r>
                <a14:m>
                  <m:oMath xmlns:m="http://schemas.openxmlformats.org/officeDocument/2006/math">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GB" i="1" dirty="0">
                                <a:latin typeface="Cambria Math" panose="02040503050406030204" pitchFamily="18" charset="0"/>
                              </a:rPr>
                              <m:t>𝑢</m:t>
                            </m:r>
                          </m:e>
                        </m:acc>
                      </m:e>
                      <m:sub>
                        <m:r>
                          <a:rPr lang="en-US" i="1" dirty="0">
                            <a:latin typeface="Cambria Math" panose="02040503050406030204" pitchFamily="18" charset="0"/>
                          </a:rPr>
                          <m:t>𝑃</m:t>
                        </m:r>
                        <m:r>
                          <a:rPr lang="en-US" i="1" dirty="0">
                            <a:latin typeface="Cambria Math" panose="02040503050406030204" pitchFamily="18" charset="0"/>
                          </a:rPr>
                          <m:t>,</m:t>
                        </m:r>
                        <m:r>
                          <a:rPr lang="en-US" i="1" dirty="0">
                            <a:latin typeface="Cambria Math" panose="02040503050406030204" pitchFamily="18" charset="0"/>
                          </a:rPr>
                          <m:t>2</m:t>
                        </m:r>
                      </m:sub>
                    </m:sSub>
                    <m:r>
                      <a:rPr lang="en-US" i="1" dirty="0">
                        <a:latin typeface="Cambria Math" panose="02040503050406030204" pitchFamily="18" charset="0"/>
                      </a:rPr>
                      <m:t>(</m:t>
                    </m:r>
                    <m:r>
                      <a:rPr lang="en-US" i="1" dirty="0">
                        <a:latin typeface="Cambria Math" panose="02040503050406030204" pitchFamily="18" charset="0"/>
                      </a:rPr>
                      <m:t>𝑡</m:t>
                    </m:r>
                    <m:r>
                      <a:rPr lang="en-US" i="1" dirty="0">
                        <a:latin typeface="Cambria Math" panose="02040503050406030204" pitchFamily="18" charset="0"/>
                      </a:rPr>
                      <m:t>)</m:t>
                    </m:r>
                  </m:oMath>
                </a14:m>
                <a:r>
                  <a:rPr lang="en-US" dirty="0"/>
                  <a:t> which </a:t>
                </a:r>
                <a14:m>
                  <m:oMath xmlns:m="http://schemas.openxmlformats.org/officeDocument/2006/math">
                    <m:r>
                      <a:rPr lang="en-US" i="1">
                        <a:latin typeface="Cambria Math" panose="02040503050406030204" pitchFamily="18" charset="0"/>
                      </a:rPr>
                      <m:t>𝑢</m:t>
                    </m:r>
                    <m:d>
                      <m:dPr>
                        <m:ctrlPr>
                          <a:rPr lang="en-US" i="1">
                            <a:latin typeface="Cambria Math" panose="02040503050406030204" pitchFamily="18" charset="0"/>
                          </a:rPr>
                        </m:ctrlPr>
                      </m:dPr>
                      <m:e>
                        <m:r>
                          <m:rPr>
                            <m:sty m:val="p"/>
                          </m:rPr>
                          <a:rPr lang="en-US">
                            <a:latin typeface="Cambria Math" panose="02040503050406030204" pitchFamily="18" charset="0"/>
                          </a:rPr>
                          <m:t>t</m:t>
                        </m:r>
                      </m:e>
                    </m:d>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a:t> are respectively the real part and then calculate </a:t>
                </a:r>
                <a14:m>
                  <m:oMath xmlns:m="http://schemas.openxmlformats.org/officeDocument/2006/math">
                    <m:acc>
                      <m:accPr>
                        <m:chr m:val="̃"/>
                        <m:ctrlPr>
                          <a:rPr lang="en-US" i="1">
                            <a:latin typeface="Cambria Math" panose="02040503050406030204" pitchFamily="18" charset="0"/>
                          </a:rPr>
                        </m:ctrlPr>
                      </m:accPr>
                      <m:e>
                        <m:r>
                          <a:rPr lang="en-GB" i="1">
                            <a:latin typeface="Cambria Math" panose="02040503050406030204" pitchFamily="18" charset="0"/>
                          </a:rPr>
                          <m:t>𝑢</m:t>
                        </m:r>
                      </m:e>
                    </m:acc>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a:t> </a:t>
                </a:r>
                <a14:m>
                  <m:oMath xmlns:m="http://schemas.openxmlformats.org/officeDocument/2006/math">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GB" i="1">
                                <a:latin typeface="Cambria Math" panose="02040503050406030204" pitchFamily="18" charset="0"/>
                              </a:rPr>
                              <m:t>𝑢</m:t>
                            </m:r>
                          </m:e>
                        </m:acc>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a:t> </a:t>
                </a:r>
                <a:endParaRPr lang="en-US" b="1" dirty="0"/>
              </a:p>
            </p:txBody>
          </p:sp>
        </mc:Choice>
        <mc:Fallback>
          <p:sp>
            <p:nvSpPr>
              <p:cNvPr id="23" name="Rectangle 22"/>
              <p:cNvSpPr>
                <a:spLocks noRot="1" noChangeAspect="1" noMove="1" noResize="1" noEditPoints="1" noAdjustHandles="1" noChangeArrowheads="1" noChangeShapeType="1" noTextEdit="1"/>
              </p:cNvSpPr>
              <p:nvPr/>
            </p:nvSpPr>
            <p:spPr>
              <a:xfrm>
                <a:off x="388996" y="3702633"/>
                <a:ext cx="7758608" cy="670696"/>
              </a:xfrm>
              <a:prstGeom prst="rect">
                <a:avLst/>
              </a:prstGeom>
              <a:blipFill rotWithShape="1">
                <a:blip r:embed="rId14"/>
                <a:stretch>
                  <a:fillRect l="-5" t="-87" r="7" b="13"/>
                </a:stretch>
              </a:blipFill>
            </p:spPr>
            <p:txBody>
              <a:bodyPr/>
              <a:lstStyle/>
              <a:p>
                <a:r>
                  <a:rPr lang="zh-CN" altLang="en-US">
                    <a:noFill/>
                  </a:rPr>
                  <a:t> </a:t>
                </a:r>
              </a:p>
            </p:txBody>
          </p:sp>
        </mc:Fallback>
      </mc:AlternateContent>
      <p:sp>
        <p:nvSpPr>
          <p:cNvPr id="24" name="Title 1"/>
          <p:cNvSpPr>
            <a:spLocks noGrp="1"/>
          </p:cNvSpPr>
          <p:nvPr>
            <p:ph type="title"/>
          </p:nvPr>
        </p:nvSpPr>
        <p:spPr>
          <a:xfrm>
            <a:off x="745232" y="0"/>
            <a:ext cx="8229600" cy="1143000"/>
          </a:xfrm>
        </p:spPr>
        <p:txBody>
          <a:bodyPr/>
          <a:lstStyle/>
          <a:p>
            <a:r>
              <a:rPr lang="en-US" sz="3200" dirty="0"/>
              <a:t>Ex: Interferences between 2 spherical waves generated by two source points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1"/>
          <p:cNvSpPr>
            <a:spLocks noGrp="1"/>
          </p:cNvSpPr>
          <p:nvPr>
            <p:ph type="title"/>
          </p:nvPr>
        </p:nvSpPr>
        <p:spPr>
          <a:xfrm>
            <a:off x="755576" y="-243408"/>
            <a:ext cx="8229600" cy="1143000"/>
          </a:xfrm>
        </p:spPr>
        <p:txBody>
          <a:bodyPr/>
          <a:lstStyle/>
          <a:p>
            <a:r>
              <a:rPr lang="en-US" dirty="0"/>
              <a:t>Huygens’s principle</a:t>
            </a:r>
            <a:endParaRPr lang="en-US" dirty="0"/>
          </a:p>
        </p:txBody>
      </p:sp>
      <p:sp>
        <p:nvSpPr>
          <p:cNvPr id="5" name="Content Placeholder 2"/>
          <p:cNvSpPr>
            <a:spLocks noGrp="1"/>
          </p:cNvSpPr>
          <p:nvPr>
            <p:ph idx="1"/>
          </p:nvPr>
        </p:nvSpPr>
        <p:spPr>
          <a:xfrm>
            <a:off x="520536" y="752831"/>
            <a:ext cx="8229600" cy="4525963"/>
          </a:xfrm>
        </p:spPr>
        <p:txBody>
          <a:bodyPr/>
          <a:lstStyle/>
          <a:p>
            <a:r>
              <a:rPr lang="en-US" sz="2000" dirty="0"/>
              <a:t>The Huygens’s principle has been described by Christiaan Huygens (1629-1695). </a:t>
            </a:r>
            <a:endParaRPr lang="en-US" sz="2000" dirty="0"/>
          </a:p>
          <a:p>
            <a:r>
              <a:rPr lang="en-US" sz="2000" dirty="0"/>
              <a:t>In 1678, he propose in [1] to describe the light as waves and explain the propagation of light using this principle: each point of the wave front is a source of a secondary wave (or wavelet). </a:t>
            </a:r>
            <a:endParaRPr lang="en-US" sz="2000" dirty="0"/>
          </a:p>
        </p:txBody>
      </p:sp>
      <p:sp>
        <p:nvSpPr>
          <p:cNvPr id="6" name="Slide Number Placeholder 3"/>
          <p:cNvSpPr txBox="1"/>
          <p:nvPr/>
        </p:nvSpPr>
        <p:spPr>
          <a:xfrm>
            <a:off x="6553200" y="6248400"/>
            <a:ext cx="2133600" cy="476250"/>
          </a:xfrm>
          <a:prstGeom prst="rect">
            <a:avLst/>
          </a:prstGeom>
        </p:spPr>
        <p:txBody>
          <a:bodyPr/>
          <a:ls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a:lstStyle>
          <a:p>
            <a:pPr>
              <a:defRPr/>
            </a:pPr>
            <a:fld id="{3C76BCED-983B-4975-B93D-90282543D9E3}" type="slidenum">
              <a:rPr lang="en-US" altLang="zh-CN" smtClean="0"/>
            </a:fld>
            <a:endParaRPr lang="en-US" altLang="zh-CN"/>
          </a:p>
        </p:txBody>
      </p:sp>
      <p:sp>
        <p:nvSpPr>
          <p:cNvPr id="7" name="TextBox 6"/>
          <p:cNvSpPr txBox="1"/>
          <p:nvPr/>
        </p:nvSpPr>
        <p:spPr>
          <a:xfrm>
            <a:off x="-36512" y="6294566"/>
            <a:ext cx="9144000" cy="646331"/>
          </a:xfrm>
          <a:prstGeom prst="rect">
            <a:avLst/>
          </a:prstGeom>
          <a:noFill/>
        </p:spPr>
        <p:txBody>
          <a:bodyPr wrap="square" rtlCol="0">
            <a:spAutoFit/>
          </a:bodyPr>
          <a:lstStyle/>
          <a:p>
            <a:r>
              <a:rPr lang="en-US" sz="1200" dirty="0"/>
              <a:t>[1] Christiaan Huygens, </a:t>
            </a:r>
            <a:r>
              <a:rPr lang="en-US" sz="1200" dirty="0" err="1"/>
              <a:t>Traité</a:t>
            </a:r>
            <a:r>
              <a:rPr lang="en-US" sz="1200" dirty="0"/>
              <a:t> de la Lumière (1678), an English translation can be found in </a:t>
            </a:r>
            <a:r>
              <a:rPr lang="en-US" sz="1200" dirty="0" err="1"/>
              <a:t>Gutemberg</a:t>
            </a:r>
            <a:r>
              <a:rPr lang="en-US" sz="1200" dirty="0"/>
              <a:t> project website :</a:t>
            </a:r>
            <a:r>
              <a:rPr lang="en-US" sz="1200" dirty="0">
                <a:hlinkClick r:id="rId1"/>
              </a:rPr>
              <a:t>http://www.gutenberg.org/files/14725/14725-h/14725-h.htm</a:t>
            </a:r>
            <a:endParaRPr lang="en-US" sz="1200" dirty="0"/>
          </a:p>
          <a:p>
            <a:r>
              <a:rPr lang="en-US" sz="1200" dirty="0"/>
              <a:t> </a:t>
            </a:r>
            <a:endParaRPr lang="en-US" sz="1200" dirty="0"/>
          </a:p>
        </p:txBody>
      </p:sp>
      <p:pic>
        <p:nvPicPr>
          <p:cNvPr id="8" name="Picture 7"/>
          <p:cNvPicPr>
            <a:picLocks noChangeAspect="1"/>
          </p:cNvPicPr>
          <p:nvPr/>
        </p:nvPicPr>
        <p:blipFill>
          <a:blip r:embed="rId2"/>
          <a:stretch>
            <a:fillRect/>
          </a:stretch>
        </p:blipFill>
        <p:spPr>
          <a:xfrm>
            <a:off x="520536" y="2617989"/>
            <a:ext cx="3038475" cy="2990850"/>
          </a:xfrm>
          <a:prstGeom prst="rect">
            <a:avLst/>
          </a:prstGeom>
        </p:spPr>
      </p:pic>
      <p:sp>
        <p:nvSpPr>
          <p:cNvPr id="9" name="TextBox 8"/>
          <p:cNvSpPr txBox="1"/>
          <p:nvPr/>
        </p:nvSpPr>
        <p:spPr>
          <a:xfrm>
            <a:off x="395536" y="5655266"/>
            <a:ext cx="3692549" cy="369332"/>
          </a:xfrm>
          <a:prstGeom prst="rect">
            <a:avLst/>
          </a:prstGeom>
          <a:noFill/>
        </p:spPr>
        <p:txBody>
          <a:bodyPr wrap="none" rtlCol="0">
            <a:spAutoFit/>
          </a:bodyPr>
          <a:lstStyle/>
          <a:p>
            <a:r>
              <a:rPr lang="en-US" dirty="0"/>
              <a:t>A scheme drawn by Huygens [1 pp. 20]</a:t>
            </a:r>
            <a:endParaRPr lang="en-US" dirty="0"/>
          </a:p>
        </p:txBody>
      </p:sp>
      <p:pic>
        <p:nvPicPr>
          <p:cNvPr id="10" name="Picture 9"/>
          <p:cNvPicPr>
            <a:picLocks noChangeAspect="1"/>
          </p:cNvPicPr>
          <p:nvPr/>
        </p:nvPicPr>
        <p:blipFill>
          <a:blip r:embed="rId3"/>
          <a:stretch>
            <a:fillRect/>
          </a:stretch>
        </p:blipFill>
        <p:spPr>
          <a:xfrm>
            <a:off x="4579773" y="2664416"/>
            <a:ext cx="3554744" cy="2990850"/>
          </a:xfrm>
          <a:prstGeom prst="rect">
            <a:avLst/>
          </a:prstGeom>
        </p:spPr>
      </p:pic>
      <p:sp>
        <p:nvSpPr>
          <p:cNvPr id="11" name="TextBox 10"/>
          <p:cNvSpPr txBox="1"/>
          <p:nvPr/>
        </p:nvSpPr>
        <p:spPr>
          <a:xfrm>
            <a:off x="5294225" y="5738361"/>
            <a:ext cx="1993110" cy="369332"/>
          </a:xfrm>
          <a:prstGeom prst="rect">
            <a:avLst/>
          </a:prstGeom>
          <a:noFill/>
        </p:spPr>
        <p:txBody>
          <a:bodyPr wrap="none" rtlCol="0">
            <a:spAutoFit/>
          </a:bodyPr>
          <a:lstStyle/>
          <a:p>
            <a:r>
              <a:rPr lang="en-US" dirty="0"/>
              <a:t>Christiaan Huygens </a:t>
            </a:r>
            <a:endParaRPr lang="en-US" dirty="0"/>
          </a:p>
        </p:txBody>
      </p:sp>
      <p:sp>
        <p:nvSpPr>
          <p:cNvPr id="12" name="TextBox 11"/>
          <p:cNvSpPr txBox="1"/>
          <p:nvPr/>
        </p:nvSpPr>
        <p:spPr>
          <a:xfrm>
            <a:off x="4786843" y="5617403"/>
            <a:ext cx="3140603" cy="338554"/>
          </a:xfrm>
          <a:prstGeom prst="rect">
            <a:avLst/>
          </a:prstGeom>
          <a:noFill/>
        </p:spPr>
        <p:txBody>
          <a:bodyPr wrap="none" rtlCol="0">
            <a:spAutoFit/>
          </a:bodyPr>
          <a:lstStyle/>
          <a:p>
            <a:r>
              <a:rPr lang="en-US" sz="800" dirty="0">
                <a:hlinkClick r:id="rId4"/>
              </a:rPr>
              <a:t>http://www.thefamouspeople.com/profiles/christiaan-huygens-4703.php</a:t>
            </a:r>
            <a:endParaRPr lang="en-US" sz="800" dirty="0"/>
          </a:p>
          <a:p>
            <a:endParaRPr lang="en-US" sz="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995483" y="6237288"/>
            <a:ext cx="2133600" cy="412750"/>
          </a:xfrm>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6" name="Rectangle 5"/>
              <p:cNvSpPr/>
              <p:nvPr/>
            </p:nvSpPr>
            <p:spPr>
              <a:xfrm>
                <a:off x="179512" y="1581237"/>
                <a:ext cx="2831224" cy="420436"/>
              </a:xfrm>
              <a:prstGeom prst="rect">
                <a:avLst/>
              </a:prstGeom>
            </p:spPr>
            <p:txBody>
              <a:bodyPr wrap="none">
                <a:spAutoFit/>
              </a:bodyPr>
              <a:lstStyle/>
              <a:p>
                <a14:m>
                  <m:oMath xmlns:m="http://schemas.openxmlformats.org/officeDocument/2006/math">
                    <m:sSub>
                      <m:sSubPr>
                        <m:ctrlPr>
                          <a:rPr lang="en-US" i="1" dirty="0" smtClean="0">
                            <a:latin typeface="Cambria Math" panose="02040503050406030204" pitchFamily="18" charset="0"/>
                          </a:rPr>
                        </m:ctrlPr>
                      </m:sSubPr>
                      <m:e>
                        <m:acc>
                          <m:accPr>
                            <m:chr m:val="̃"/>
                            <m:ctrlPr>
                              <a:rPr lang="en-US" i="1" dirty="0" smtClean="0">
                                <a:latin typeface="Cambria Math" panose="02040503050406030204" pitchFamily="18" charset="0"/>
                              </a:rPr>
                            </m:ctrlPr>
                          </m:accPr>
                          <m:e>
                            <m:r>
                              <a:rPr lang="en-GB" b="0" i="1" dirty="0" smtClean="0">
                                <a:latin typeface="Cambria Math" panose="02040503050406030204" pitchFamily="18" charset="0"/>
                              </a:rPr>
                              <m:t>𝑢</m:t>
                            </m:r>
                          </m:e>
                        </m:acc>
                      </m:e>
                      <m:sub>
                        <m:r>
                          <a:rPr lang="en-US" i="1" dirty="0">
                            <a:latin typeface="Cambria Math" panose="02040503050406030204" pitchFamily="18" charset="0"/>
                          </a:rPr>
                          <m:t>𝑃</m:t>
                        </m:r>
                        <m:r>
                          <a:rPr lang="en-US" i="1" dirty="0">
                            <a:latin typeface="Cambria Math" panose="02040503050406030204" pitchFamily="18" charset="0"/>
                          </a:rPr>
                          <m:t>,</m:t>
                        </m:r>
                        <m:r>
                          <a:rPr lang="en-US" i="1" dirty="0">
                            <a:latin typeface="Cambria Math" panose="02040503050406030204" pitchFamily="18" charset="0"/>
                          </a:rPr>
                          <m:t>1</m:t>
                        </m:r>
                      </m:sub>
                    </m:sSub>
                    <m:d>
                      <m:dPr>
                        <m:ctrlPr>
                          <a:rPr lang="en-US" i="1" dirty="0">
                            <a:latin typeface="Cambria Math" panose="02040503050406030204" pitchFamily="18" charset="0"/>
                          </a:rPr>
                        </m:ctrlPr>
                      </m:dPr>
                      <m:e>
                        <m:r>
                          <a:rPr lang="en-US" i="1" dirty="0">
                            <a:latin typeface="Cambria Math" panose="02040503050406030204" pitchFamily="18" charset="0"/>
                          </a:rPr>
                          <m:t>𝑡</m:t>
                        </m:r>
                      </m:e>
                    </m:d>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𝐴</m:t>
                        </m:r>
                      </m:e>
                      <m:sub>
                        <m:r>
                          <a:rPr lang="en-US" b="0" i="1" dirty="0" smtClean="0">
                            <a:latin typeface="Cambria Math" panose="02040503050406030204" pitchFamily="18" charset="0"/>
                          </a:rPr>
                          <m:t>1</m:t>
                        </m:r>
                      </m:sub>
                    </m:sSub>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𝑖</m:t>
                        </m:r>
                        <m:d>
                          <m:dPr>
                            <m:ctrlPr>
                              <a:rPr lang="en-US" b="0" i="1" dirty="0"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1</m:t>
                                </m:r>
                              </m:sub>
                            </m:sSub>
                          </m:e>
                        </m:d>
                      </m:sup>
                    </m:sSup>
                  </m:oMath>
                </a14:m>
                <a:r>
                  <a:rPr lang="en-US" dirty="0"/>
                  <a:t> </a:t>
                </a:r>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179512" y="1581237"/>
                <a:ext cx="2831224" cy="420436"/>
              </a:xfrm>
              <a:prstGeom prst="rect">
                <a:avLst/>
              </a:prstGeom>
              <a:blipFill rotWithShape="1">
                <a:blip r:embed="rId1"/>
                <a:stretch>
                  <a:fillRect l="-16" t="-21" r="7" b="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3401534" y="1581237"/>
                <a:ext cx="2836546" cy="420436"/>
              </a:xfrm>
              <a:prstGeom prst="rect">
                <a:avLst/>
              </a:prstGeom>
            </p:spPr>
            <p:txBody>
              <a:bodyPr wrap="none">
                <a:spAutoFit/>
              </a:bodyPr>
              <a:lstStyle/>
              <a:p>
                <a14:m>
                  <m:oMath xmlns:m="http://schemas.openxmlformats.org/officeDocument/2006/math">
                    <m:sSub>
                      <m:sSubPr>
                        <m:ctrlPr>
                          <a:rPr lang="en-US" i="1" dirty="0" smtClean="0">
                            <a:latin typeface="Cambria Math" panose="02040503050406030204" pitchFamily="18" charset="0"/>
                          </a:rPr>
                        </m:ctrlPr>
                      </m:sSubPr>
                      <m:e>
                        <m:acc>
                          <m:accPr>
                            <m:chr m:val="̃"/>
                            <m:ctrlPr>
                              <a:rPr lang="en-US" i="1" dirty="0" smtClean="0">
                                <a:latin typeface="Cambria Math" panose="02040503050406030204" pitchFamily="18" charset="0"/>
                              </a:rPr>
                            </m:ctrlPr>
                          </m:accPr>
                          <m:e>
                            <m:r>
                              <a:rPr lang="en-GB" b="0" i="1" dirty="0" smtClean="0">
                                <a:latin typeface="Cambria Math" panose="02040503050406030204" pitchFamily="18" charset="0"/>
                              </a:rPr>
                              <m:t>𝑢</m:t>
                            </m:r>
                          </m:e>
                        </m:acc>
                      </m:e>
                      <m:sub>
                        <m:r>
                          <a:rPr lang="en-US" i="1" dirty="0">
                            <a:latin typeface="Cambria Math" panose="02040503050406030204" pitchFamily="18" charset="0"/>
                          </a:rPr>
                          <m:t>𝑃</m:t>
                        </m:r>
                        <m:r>
                          <a:rPr lang="en-US" i="1" dirty="0">
                            <a:latin typeface="Cambria Math" panose="02040503050406030204" pitchFamily="18" charset="0"/>
                          </a:rPr>
                          <m:t>,</m:t>
                        </m:r>
                        <m:r>
                          <a:rPr lang="en-US" i="1" dirty="0">
                            <a:latin typeface="Cambria Math" panose="02040503050406030204" pitchFamily="18" charset="0"/>
                          </a:rPr>
                          <m:t>2</m:t>
                        </m:r>
                      </m:sub>
                    </m:sSub>
                    <m:d>
                      <m:dPr>
                        <m:ctrlPr>
                          <a:rPr lang="en-US" i="1" dirty="0">
                            <a:latin typeface="Cambria Math" panose="02040503050406030204" pitchFamily="18" charset="0"/>
                          </a:rPr>
                        </m:ctrlPr>
                      </m:dPr>
                      <m:e>
                        <m:r>
                          <a:rPr lang="en-US" i="1" dirty="0">
                            <a:latin typeface="Cambria Math" panose="02040503050406030204" pitchFamily="18" charset="0"/>
                          </a:rPr>
                          <m:t>𝑡</m:t>
                        </m:r>
                      </m:e>
                    </m:d>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𝐴</m:t>
                        </m:r>
                      </m:e>
                      <m:sub>
                        <m:r>
                          <a:rPr lang="en-US" b="0" i="1" dirty="0" smtClean="0">
                            <a:latin typeface="Cambria Math" panose="02040503050406030204" pitchFamily="18" charset="0"/>
                          </a:rPr>
                          <m:t>2</m:t>
                        </m:r>
                      </m:sub>
                    </m:sSub>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𝑖</m:t>
                        </m:r>
                        <m:d>
                          <m:dPr>
                            <m:ctrlPr>
                              <a:rPr lang="en-US" b="0" i="1" dirty="0"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2</m:t>
                                </m:r>
                              </m:sub>
                            </m:sSub>
                          </m:e>
                        </m:d>
                      </m:sup>
                    </m:sSup>
                  </m:oMath>
                </a14:m>
                <a:r>
                  <a:rPr lang="en-US" dirty="0"/>
                  <a:t> </a:t>
                </a:r>
                <a:endParaRPr lang="en-US" dirty="0"/>
              </a:p>
            </p:txBody>
          </p:sp>
        </mc:Choice>
        <mc:Fallback>
          <p:sp>
            <p:nvSpPr>
              <p:cNvPr id="7" name="Rectangle 6"/>
              <p:cNvSpPr>
                <a:spLocks noRot="1" noChangeAspect="1" noMove="1" noResize="1" noEditPoints="1" noAdjustHandles="1" noChangeArrowheads="1" noChangeShapeType="1" noTextEdit="1"/>
              </p:cNvSpPr>
              <p:nvPr/>
            </p:nvSpPr>
            <p:spPr>
              <a:xfrm>
                <a:off x="3401534" y="1581237"/>
                <a:ext cx="2836546" cy="420436"/>
              </a:xfrm>
              <a:prstGeom prst="rect">
                <a:avLst/>
              </a:prstGeom>
              <a:blipFill rotWithShape="1">
                <a:blip r:embed="rId2"/>
                <a:stretch>
                  <a:fillRect l="-17" t="-21" r="17" b="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248269" y="2276872"/>
                <a:ext cx="6319935" cy="42043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𝑢</m:t>
                          </m:r>
                        </m:e>
                      </m:acc>
                      <m:d>
                        <m:dPr>
                          <m:ctrlPr>
                            <a:rPr lang="en-US" i="1">
                              <a:latin typeface="Cambria Math" panose="02040503050406030204" pitchFamily="18" charset="0"/>
                            </a:rPr>
                          </m:ctrlPr>
                        </m:dPr>
                        <m:e>
                          <m:r>
                            <a:rPr lang="en-US" i="1">
                              <a:latin typeface="Cambria Math" panose="02040503050406030204" pitchFamily="18" charset="0"/>
                            </a:rPr>
                            <m:t>𝑡</m:t>
                          </m:r>
                        </m:e>
                      </m:d>
                      <m:r>
                        <a:rPr lang="en-US" b="0" i="0" smtClean="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smtClean="0">
                                  <a:latin typeface="Cambria Math" panose="02040503050406030204" pitchFamily="18" charset="0"/>
                                </a:rPr>
                              </m:ctrlPr>
                            </m:accPr>
                            <m:e>
                              <m:r>
                                <a:rPr lang="en-GB" b="0" i="1" dirty="0" smtClean="0">
                                  <a:latin typeface="Cambria Math" panose="02040503050406030204" pitchFamily="18" charset="0"/>
                                </a:rPr>
                                <m:t>𝑢</m:t>
                              </m:r>
                            </m:e>
                          </m:acc>
                        </m:e>
                        <m:sub>
                          <m:r>
                            <a:rPr lang="en-US" i="1" dirty="0">
                              <a:latin typeface="Cambria Math" panose="02040503050406030204" pitchFamily="18" charset="0"/>
                            </a:rPr>
                            <m:t>𝑃</m:t>
                          </m:r>
                          <m:r>
                            <a:rPr lang="en-US" i="1" dirty="0">
                              <a:latin typeface="Cambria Math" panose="02040503050406030204" pitchFamily="18" charset="0"/>
                            </a:rPr>
                            <m:t>,</m:t>
                          </m:r>
                          <m:r>
                            <a:rPr lang="en-US" i="1" dirty="0">
                              <a:latin typeface="Cambria Math" panose="02040503050406030204" pitchFamily="18" charset="0"/>
                            </a:rPr>
                            <m:t>1</m:t>
                          </m:r>
                        </m:sub>
                      </m:sSub>
                      <m:d>
                        <m:dPr>
                          <m:ctrlPr>
                            <a:rPr lang="en-US" i="1" dirty="0">
                              <a:latin typeface="Cambria Math" panose="02040503050406030204" pitchFamily="18" charset="0"/>
                            </a:rPr>
                          </m:ctrlPr>
                        </m:dPr>
                        <m:e>
                          <m:r>
                            <a:rPr lang="en-US" i="1" dirty="0">
                              <a:latin typeface="Cambria Math" panose="02040503050406030204" pitchFamily="18" charset="0"/>
                            </a:rPr>
                            <m:t>𝑡</m:t>
                          </m:r>
                        </m:e>
                      </m:d>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smtClean="0">
                                  <a:latin typeface="Cambria Math" panose="02040503050406030204" pitchFamily="18" charset="0"/>
                                </a:rPr>
                              </m:ctrlPr>
                            </m:accPr>
                            <m:e>
                              <m:r>
                                <a:rPr lang="en-GB" b="0" i="1" dirty="0" smtClean="0">
                                  <a:latin typeface="Cambria Math" panose="02040503050406030204" pitchFamily="18" charset="0"/>
                                </a:rPr>
                                <m:t>𝑢</m:t>
                              </m:r>
                            </m:e>
                          </m:acc>
                        </m:e>
                        <m:sub>
                          <m:r>
                            <a:rPr lang="en-US" i="1" dirty="0">
                              <a:latin typeface="Cambria Math" panose="02040503050406030204" pitchFamily="18" charset="0"/>
                            </a:rPr>
                            <m:t>𝑃</m:t>
                          </m:r>
                          <m:r>
                            <a:rPr lang="en-US" i="1" dirty="0">
                              <a:latin typeface="Cambria Math" panose="02040503050406030204" pitchFamily="18" charset="0"/>
                            </a:rPr>
                            <m:t>,</m:t>
                          </m:r>
                          <m:r>
                            <a:rPr lang="en-US" i="1" dirty="0">
                              <a:latin typeface="Cambria Math" panose="02040503050406030204" pitchFamily="18" charset="0"/>
                            </a:rPr>
                            <m:t>2</m:t>
                          </m:r>
                        </m:sub>
                      </m:sSub>
                      <m:d>
                        <m:dPr>
                          <m:ctrlPr>
                            <a:rPr lang="en-US" i="1" dirty="0">
                              <a:latin typeface="Cambria Math" panose="02040503050406030204" pitchFamily="18" charset="0"/>
                            </a:rPr>
                          </m:ctrlPr>
                        </m:dPr>
                        <m:e>
                          <m:r>
                            <a:rPr lang="en-US" i="1" dirty="0">
                              <a:latin typeface="Cambria Math" panose="02040503050406030204" pitchFamily="18" charset="0"/>
                            </a:rPr>
                            <m:t>𝑡</m:t>
                          </m:r>
                        </m:e>
                      </m:d>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𝐴</m:t>
                          </m:r>
                        </m:e>
                        <m:sub>
                          <m:r>
                            <a:rPr lang="en-US" i="1" dirty="0">
                              <a:latin typeface="Cambria Math" panose="02040503050406030204" pitchFamily="18" charset="0"/>
                            </a:rPr>
                            <m:t>1</m:t>
                          </m:r>
                        </m:sub>
                      </m:sSub>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𝑖</m:t>
                          </m:r>
                          <m:d>
                            <m:dPr>
                              <m:ctrlPr>
                                <a:rPr lang="en-US" i="1" dirty="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1</m:t>
                                  </m:r>
                                </m:sub>
                              </m:sSub>
                            </m:e>
                          </m:d>
                        </m:sup>
                      </m:sSup>
                      <m:r>
                        <a:rPr lang="en-US" b="0" i="1" smtClean="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𝐴</m:t>
                          </m:r>
                        </m:e>
                        <m:sub>
                          <m:r>
                            <a:rPr lang="en-US" b="0" i="1" dirty="0" smtClean="0">
                              <a:latin typeface="Cambria Math" panose="02040503050406030204" pitchFamily="18" charset="0"/>
                            </a:rPr>
                            <m:t>2</m:t>
                          </m:r>
                        </m:sub>
                      </m:sSub>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𝑖</m:t>
                          </m:r>
                          <m:d>
                            <m:dPr>
                              <m:ctrlPr>
                                <a:rPr lang="en-US" i="1" dirty="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2</m:t>
                                  </m:r>
                                </m:sub>
                              </m:sSub>
                            </m:e>
                          </m:d>
                        </m:sup>
                      </m:sSup>
                    </m:oMath>
                  </m:oMathPara>
                </a14:m>
                <a:endParaRPr lang="en-US" dirty="0"/>
              </a:p>
            </p:txBody>
          </p:sp>
        </mc:Choice>
        <mc:Fallback>
          <p:sp>
            <p:nvSpPr>
              <p:cNvPr id="8" name="Rectangle 7"/>
              <p:cNvSpPr>
                <a:spLocks noRot="1" noChangeAspect="1" noMove="1" noResize="1" noEditPoints="1" noAdjustHandles="1" noChangeArrowheads="1" noChangeShapeType="1" noTextEdit="1"/>
              </p:cNvSpPr>
              <p:nvPr/>
            </p:nvSpPr>
            <p:spPr>
              <a:xfrm>
                <a:off x="248269" y="2276872"/>
                <a:ext cx="6319935" cy="420436"/>
              </a:xfrm>
              <a:prstGeom prst="rect">
                <a:avLst/>
              </a:prstGeom>
              <a:blipFill rotWithShape="1">
                <a:blip r:embed="rId3"/>
                <a:stretch>
                  <a:fillRect l="-10" t="-94" r="6" b="1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6372200" y="1674978"/>
                <a:ext cx="1999330" cy="401905"/>
              </a:xfrm>
              <a:prstGeom prst="rect">
                <a:avLst/>
              </a:prstGeom>
            </p:spPr>
            <p:txBody>
              <a:bodyPr wrap="none">
                <a:spAutoFit/>
              </a:bodyPr>
              <a:lstStyle/>
              <a:p>
                <a14:m>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𝑢</m:t>
                        </m:r>
                      </m:e>
                    </m:acc>
                    <m:d>
                      <m:dPr>
                        <m:ctrlPr>
                          <a:rPr lang="en-US" i="1">
                            <a:latin typeface="Cambria Math" panose="02040503050406030204" pitchFamily="18" charset="0"/>
                          </a:rPr>
                        </m:ctrlPr>
                      </m:dPr>
                      <m:e>
                        <m:r>
                          <a:rPr lang="en-US" i="1">
                            <a:latin typeface="Cambria Math" panose="02040503050406030204" pitchFamily="18" charset="0"/>
                          </a:rPr>
                          <m:t>𝑡</m:t>
                        </m:r>
                      </m:e>
                    </m:d>
                    <m:r>
                      <a:rPr lang="en-US">
                        <a:latin typeface="Cambria Math" panose="02040503050406030204" pitchFamily="18" charset="0"/>
                      </a:rPr>
                      <m:t>=</m:t>
                    </m:r>
                    <m:r>
                      <a:rPr lang="en-US" b="0" i="1" smtClean="0">
                        <a:latin typeface="Cambria Math" panose="02040503050406030204" pitchFamily="18" charset="0"/>
                      </a:rPr>
                      <m:t>𝐴</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𝑖</m:t>
                        </m:r>
                        <m:d>
                          <m:dPr>
                            <m:ctrlPr>
                              <a:rPr lang="en-US" b="0" i="1" dirty="0"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sup>
                    </m:sSup>
                  </m:oMath>
                </a14:m>
                <a:r>
                  <a:rPr lang="en-US" dirty="0"/>
                  <a:t> </a:t>
                </a:r>
                <a:endParaRPr lang="en-US" dirty="0"/>
              </a:p>
            </p:txBody>
          </p:sp>
        </mc:Choice>
        <mc:Fallback>
          <p:sp>
            <p:nvSpPr>
              <p:cNvPr id="9" name="Rectangle 8"/>
              <p:cNvSpPr>
                <a:spLocks noRot="1" noChangeAspect="1" noMove="1" noResize="1" noEditPoints="1" noAdjustHandles="1" noChangeArrowheads="1" noChangeShapeType="1" noTextEdit="1"/>
              </p:cNvSpPr>
              <p:nvPr/>
            </p:nvSpPr>
            <p:spPr>
              <a:xfrm>
                <a:off x="6372200" y="1674978"/>
                <a:ext cx="1999330" cy="401905"/>
              </a:xfrm>
              <a:prstGeom prst="rect">
                <a:avLst/>
              </a:prstGeom>
              <a:blipFill rotWithShape="1">
                <a:blip r:embed="rId4"/>
                <a:stretch>
                  <a:fillRect l="-31" t="-120" r="16" b="10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2407385" y="3034114"/>
                <a:ext cx="4843698" cy="38792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𝑖</m:t>
                          </m:r>
                          <m:d>
                            <m:dPr>
                              <m:ctrlPr>
                                <a:rPr lang="en-US" b="0" i="1" dirty="0"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sup>
                      </m:sSup>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𝐴</m:t>
                          </m:r>
                        </m:e>
                        <m:sub>
                          <m:r>
                            <a:rPr lang="en-US" i="1" dirty="0">
                              <a:latin typeface="Cambria Math" panose="02040503050406030204" pitchFamily="18" charset="0"/>
                            </a:rPr>
                            <m:t>1</m:t>
                          </m:r>
                        </m:sub>
                      </m:sSub>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𝑖</m:t>
                          </m:r>
                          <m:d>
                            <m:dPr>
                              <m:ctrlPr>
                                <a:rPr lang="en-US" i="1" dirty="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1</m:t>
                                  </m:r>
                                </m:sub>
                              </m:sSub>
                            </m:e>
                          </m:d>
                        </m:sup>
                      </m:sSup>
                      <m:r>
                        <a:rPr lang="en-US" i="1">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𝐴</m:t>
                          </m:r>
                        </m:e>
                        <m:sub>
                          <m:r>
                            <a:rPr lang="en-US" i="1" dirty="0">
                              <a:latin typeface="Cambria Math" panose="02040503050406030204" pitchFamily="18" charset="0"/>
                            </a:rPr>
                            <m:t>2</m:t>
                          </m:r>
                        </m:sub>
                      </m:sSub>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𝑖</m:t>
                          </m:r>
                          <m:d>
                            <m:dPr>
                              <m:ctrlPr>
                                <a:rPr lang="en-US" i="1" dirty="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2</m:t>
                                  </m:r>
                                </m:sub>
                              </m:sSub>
                            </m:e>
                          </m:d>
                        </m:sup>
                      </m:sSup>
                    </m:oMath>
                  </m:oMathPara>
                </a14:m>
                <a:endParaRPr lang="en-US" dirty="0"/>
              </a:p>
            </p:txBody>
          </p:sp>
        </mc:Choice>
        <mc:Fallback>
          <p:sp>
            <p:nvSpPr>
              <p:cNvPr id="10" name="Rectangle 9"/>
              <p:cNvSpPr>
                <a:spLocks noRot="1" noChangeAspect="1" noMove="1" noResize="1" noEditPoints="1" noAdjustHandles="1" noChangeArrowheads="1" noChangeShapeType="1" noTextEdit="1"/>
              </p:cNvSpPr>
              <p:nvPr/>
            </p:nvSpPr>
            <p:spPr>
              <a:xfrm>
                <a:off x="2407385" y="3034114"/>
                <a:ext cx="4843698" cy="387927"/>
              </a:xfrm>
              <a:prstGeom prst="rect">
                <a:avLst/>
              </a:prstGeom>
              <a:blipFill rotWithShape="1">
                <a:blip r:embed="rId5"/>
                <a:stretch>
                  <a:fillRect l="-2" t="-22" b="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401579" y="3671026"/>
                <a:ext cx="8237833" cy="412100"/>
              </a:xfrm>
              <a:prstGeom prst="rect">
                <a:avLst/>
              </a:prstGeom>
            </p:spPr>
            <p:txBody>
              <a:bodyPr wrap="none">
                <a:spAutoFit/>
              </a:bodyPr>
              <a:lstStyle/>
              <a:p>
                <a14:m>
                  <m:oMath xmlns:m="http://schemas.openxmlformats.org/officeDocument/2006/math">
                    <m:acc>
                      <m:accPr>
                        <m:chr m:val="̃"/>
                        <m:ctrlPr>
                          <a:rPr lang="en-US" sz="1600" i="1" smtClean="0">
                            <a:latin typeface="Cambria Math" panose="02040503050406030204" pitchFamily="18" charset="0"/>
                          </a:rPr>
                        </m:ctrlPr>
                      </m:accPr>
                      <m:e>
                        <m:r>
                          <a:rPr lang="en-GB" sz="1600" b="0" i="1" smtClean="0">
                            <a:latin typeface="Cambria Math" panose="02040503050406030204" pitchFamily="18" charset="0"/>
                          </a:rPr>
                          <m:t>𝑢</m:t>
                        </m:r>
                      </m:e>
                    </m:acc>
                    <m:d>
                      <m:dPr>
                        <m:ctrlPr>
                          <a:rPr lang="en-US" sz="1600" i="1">
                            <a:latin typeface="Cambria Math" panose="02040503050406030204" pitchFamily="18" charset="0"/>
                          </a:rPr>
                        </m:ctrlPr>
                      </m:dPr>
                      <m:e>
                        <m:r>
                          <a:rPr lang="en-US" sz="1600" i="1">
                            <a:latin typeface="Cambria Math" panose="02040503050406030204" pitchFamily="18" charset="0"/>
                          </a:rPr>
                          <m:t>𝑡</m:t>
                        </m:r>
                      </m:e>
                    </m:d>
                  </m:oMath>
                </a14:m>
                <a:r>
                  <a:rPr lang="en-US" sz="1600" dirty="0"/>
                  <a:t> </a:t>
                </a:r>
                <a14:m>
                  <m:oMath xmlns:m="http://schemas.openxmlformats.org/officeDocument/2006/math">
                    <m:sSup>
                      <m:sSupPr>
                        <m:ctrlPr>
                          <a:rPr lang="en-US" sz="1600" i="1" smtClean="0">
                            <a:latin typeface="Cambria Math" panose="02040503050406030204" pitchFamily="18" charset="0"/>
                          </a:rPr>
                        </m:ctrlPr>
                      </m:sSupPr>
                      <m:e>
                        <m:acc>
                          <m:accPr>
                            <m:chr m:val="̃"/>
                            <m:ctrlPr>
                              <a:rPr lang="en-US" sz="1600" i="1" smtClean="0">
                                <a:latin typeface="Cambria Math" panose="02040503050406030204" pitchFamily="18" charset="0"/>
                              </a:rPr>
                            </m:ctrlPr>
                          </m:accPr>
                          <m:e>
                            <m:r>
                              <a:rPr lang="en-GB" sz="1600" b="0" i="1" smtClean="0">
                                <a:latin typeface="Cambria Math" panose="02040503050406030204" pitchFamily="18" charset="0"/>
                              </a:rPr>
                              <m:t>𝑢</m:t>
                            </m:r>
                          </m:e>
                        </m:acc>
                      </m:e>
                      <m:sup>
                        <m:r>
                          <a:rPr lang="en-US" sz="1600" b="0" i="1" smtClean="0">
                            <a:latin typeface="Cambria Math" panose="02040503050406030204" pitchFamily="18" charset="0"/>
                          </a:rPr>
                          <m:t>∗</m:t>
                        </m:r>
                      </m:sup>
                    </m:sSup>
                    <m:d>
                      <m:dPr>
                        <m:ctrlPr>
                          <a:rPr lang="en-US" sz="1600" i="1">
                            <a:latin typeface="Cambria Math" panose="02040503050406030204" pitchFamily="18" charset="0"/>
                          </a:rPr>
                        </m:ctrlPr>
                      </m:dPr>
                      <m:e>
                        <m:r>
                          <a:rPr lang="en-US" sz="1600" i="1">
                            <a:latin typeface="Cambria Math" panose="02040503050406030204" pitchFamily="18" charset="0"/>
                          </a:rPr>
                          <m:t>𝑡</m:t>
                        </m:r>
                      </m:e>
                    </m:d>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𝐴</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sSub>
                          <m:sSubPr>
                            <m:ctrlPr>
                              <a:rPr lang="en-US" sz="1600" i="1" dirty="0">
                                <a:latin typeface="Cambria Math" panose="02040503050406030204" pitchFamily="18" charset="0"/>
                              </a:rPr>
                            </m:ctrlPr>
                          </m:sSubPr>
                          <m:e>
                            <m:r>
                              <a:rPr lang="en-US" sz="1600" i="1" dirty="0">
                                <a:latin typeface="Cambria Math" panose="02040503050406030204" pitchFamily="18" charset="0"/>
                              </a:rPr>
                              <m:t>𝐴</m:t>
                            </m:r>
                          </m:e>
                          <m:sub>
                            <m:r>
                              <a:rPr lang="en-US" sz="1600" i="1" dirty="0">
                                <a:latin typeface="Cambria Math" panose="02040503050406030204" pitchFamily="18" charset="0"/>
                              </a:rPr>
                              <m:t>1</m:t>
                            </m:r>
                          </m:sub>
                        </m:sSub>
                        <m:sSup>
                          <m:sSupPr>
                            <m:ctrlPr>
                              <a:rPr lang="en-US" sz="1600" i="1" dirty="0">
                                <a:latin typeface="Cambria Math" panose="02040503050406030204" pitchFamily="18" charset="0"/>
                              </a:rPr>
                            </m:ctrlPr>
                          </m:sSupPr>
                          <m:e>
                            <m:r>
                              <a:rPr lang="en-US" sz="1600" i="1" dirty="0">
                                <a:latin typeface="Cambria Math" panose="02040503050406030204" pitchFamily="18" charset="0"/>
                              </a:rPr>
                              <m:t>𝑒</m:t>
                            </m:r>
                          </m:e>
                          <m:sup>
                            <m:r>
                              <a:rPr lang="en-US" sz="1600" i="1" dirty="0">
                                <a:latin typeface="Cambria Math" panose="02040503050406030204" pitchFamily="18" charset="0"/>
                              </a:rPr>
                              <m:t>𝑖</m:t>
                            </m:r>
                            <m:d>
                              <m:dPr>
                                <m:ctrlPr>
                                  <a:rPr lang="en-US" sz="1600" i="1" dirty="0">
                                    <a:latin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𝜔</m:t>
                                </m:r>
                                <m:r>
                                  <a:rPr lang="en-US" sz="1600" i="1">
                                    <a:latin typeface="Cambria Math" panose="02040503050406030204" pitchFamily="18" charset="0"/>
                                    <a:ea typeface="Cambria Math" panose="02040503050406030204" pitchFamily="18" charset="0"/>
                                  </a:rPr>
                                  <m:t>𝑡</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𝑘</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𝑟</m:t>
                                    </m:r>
                                  </m:e>
                                  <m:sub>
                                    <m:r>
                                      <a:rPr lang="en-US" sz="1600" i="1">
                                        <a:latin typeface="Cambria Math" panose="02040503050406030204" pitchFamily="18" charset="0"/>
                                        <a:ea typeface="Cambria Math" panose="02040503050406030204" pitchFamily="18" charset="0"/>
                                      </a:rPr>
                                      <m:t>1</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𝜑</m:t>
                                    </m:r>
                                  </m:e>
                                  <m:sub>
                                    <m:r>
                                      <a:rPr lang="en-US" sz="1600" i="1">
                                        <a:latin typeface="Cambria Math" panose="02040503050406030204" pitchFamily="18" charset="0"/>
                                        <a:ea typeface="Cambria Math" panose="02040503050406030204" pitchFamily="18" charset="0"/>
                                      </a:rPr>
                                      <m:t>1</m:t>
                                    </m:r>
                                  </m:sub>
                                </m:sSub>
                              </m:e>
                            </m:d>
                          </m:sup>
                        </m:sSup>
                        <m:r>
                          <a:rPr lang="en-US" sz="1600" i="1">
                            <a:latin typeface="Cambria Math" panose="02040503050406030204" pitchFamily="18" charset="0"/>
                            <a:ea typeface="Cambria Math" panose="02040503050406030204" pitchFamily="18" charset="0"/>
                          </a:rPr>
                          <m:t>+</m:t>
                        </m:r>
                        <m:sSub>
                          <m:sSubPr>
                            <m:ctrlPr>
                              <a:rPr lang="en-US" sz="1600" i="1" dirty="0">
                                <a:latin typeface="Cambria Math" panose="02040503050406030204" pitchFamily="18" charset="0"/>
                              </a:rPr>
                            </m:ctrlPr>
                          </m:sSubPr>
                          <m:e>
                            <m:r>
                              <a:rPr lang="en-US" sz="1600" i="1" dirty="0">
                                <a:latin typeface="Cambria Math" panose="02040503050406030204" pitchFamily="18" charset="0"/>
                              </a:rPr>
                              <m:t>𝐴</m:t>
                            </m:r>
                          </m:e>
                          <m:sub>
                            <m:r>
                              <a:rPr lang="en-US" sz="1600" i="1" dirty="0">
                                <a:latin typeface="Cambria Math" panose="02040503050406030204" pitchFamily="18" charset="0"/>
                              </a:rPr>
                              <m:t>2</m:t>
                            </m:r>
                          </m:sub>
                        </m:sSub>
                        <m:sSup>
                          <m:sSupPr>
                            <m:ctrlPr>
                              <a:rPr lang="en-US" sz="1600" i="1" dirty="0">
                                <a:latin typeface="Cambria Math" panose="02040503050406030204" pitchFamily="18" charset="0"/>
                              </a:rPr>
                            </m:ctrlPr>
                          </m:sSupPr>
                          <m:e>
                            <m:r>
                              <a:rPr lang="en-US" sz="1600" i="1" dirty="0">
                                <a:latin typeface="Cambria Math" panose="02040503050406030204" pitchFamily="18" charset="0"/>
                              </a:rPr>
                              <m:t>𝑒</m:t>
                            </m:r>
                          </m:e>
                          <m:sup>
                            <m:r>
                              <a:rPr lang="en-US" sz="1600" i="1" dirty="0">
                                <a:latin typeface="Cambria Math" panose="02040503050406030204" pitchFamily="18" charset="0"/>
                              </a:rPr>
                              <m:t>𝑖</m:t>
                            </m:r>
                            <m:d>
                              <m:dPr>
                                <m:ctrlPr>
                                  <a:rPr lang="en-US" sz="1600" i="1" dirty="0">
                                    <a:latin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𝜔</m:t>
                                </m:r>
                                <m:r>
                                  <a:rPr lang="en-US" sz="1600" i="1">
                                    <a:latin typeface="Cambria Math" panose="02040503050406030204" pitchFamily="18" charset="0"/>
                                    <a:ea typeface="Cambria Math" panose="02040503050406030204" pitchFamily="18" charset="0"/>
                                  </a:rPr>
                                  <m:t>𝑡</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𝑘</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𝑟</m:t>
                                    </m:r>
                                  </m:e>
                                  <m:sub>
                                    <m:r>
                                      <a:rPr lang="en-US" sz="1600" i="1">
                                        <a:latin typeface="Cambria Math" panose="02040503050406030204" pitchFamily="18" charset="0"/>
                                        <a:ea typeface="Cambria Math" panose="02040503050406030204" pitchFamily="18" charset="0"/>
                                      </a:rPr>
                                      <m:t>2</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𝜑</m:t>
                                    </m:r>
                                  </m:e>
                                  <m:sub>
                                    <m:r>
                                      <a:rPr lang="en-US" sz="1600" i="1">
                                        <a:latin typeface="Cambria Math" panose="02040503050406030204" pitchFamily="18" charset="0"/>
                                        <a:ea typeface="Cambria Math" panose="02040503050406030204" pitchFamily="18" charset="0"/>
                                      </a:rPr>
                                      <m:t>2</m:t>
                                    </m:r>
                                  </m:sub>
                                </m:sSub>
                              </m:e>
                            </m:d>
                          </m:sup>
                        </m:sSup>
                      </m:e>
                    </m:d>
                    <m:sSup>
                      <m:sSupPr>
                        <m:ctrlPr>
                          <a:rPr lang="en-US" sz="1600" b="0" i="1" smtClean="0">
                            <a:latin typeface="Cambria Math" panose="02040503050406030204" pitchFamily="18" charset="0"/>
                          </a:rPr>
                        </m:ctrlPr>
                      </m:sSupPr>
                      <m:e>
                        <m:d>
                          <m:dPr>
                            <m:begChr m:val="["/>
                            <m:endChr m:val="]"/>
                            <m:ctrlPr>
                              <a:rPr lang="en-US" sz="1600" b="0" i="1" smtClean="0">
                                <a:latin typeface="Cambria Math" panose="02040503050406030204" pitchFamily="18" charset="0"/>
                              </a:rPr>
                            </m:ctrlPr>
                          </m:dPr>
                          <m:e>
                            <m:sSub>
                              <m:sSubPr>
                                <m:ctrlPr>
                                  <a:rPr lang="en-US" sz="1600" i="1" dirty="0">
                                    <a:latin typeface="Cambria Math" panose="02040503050406030204" pitchFamily="18" charset="0"/>
                                  </a:rPr>
                                </m:ctrlPr>
                              </m:sSubPr>
                              <m:e>
                                <m:r>
                                  <a:rPr lang="en-US" sz="1600" i="1" dirty="0">
                                    <a:latin typeface="Cambria Math" panose="02040503050406030204" pitchFamily="18" charset="0"/>
                                  </a:rPr>
                                  <m:t>𝐴</m:t>
                                </m:r>
                              </m:e>
                              <m:sub>
                                <m:r>
                                  <a:rPr lang="en-US" sz="1600" i="1" dirty="0">
                                    <a:latin typeface="Cambria Math" panose="02040503050406030204" pitchFamily="18" charset="0"/>
                                  </a:rPr>
                                  <m:t>1</m:t>
                                </m:r>
                              </m:sub>
                            </m:sSub>
                            <m:sSup>
                              <m:sSupPr>
                                <m:ctrlPr>
                                  <a:rPr lang="en-US" sz="1600" i="1" dirty="0">
                                    <a:latin typeface="Cambria Math" panose="02040503050406030204" pitchFamily="18" charset="0"/>
                                  </a:rPr>
                                </m:ctrlPr>
                              </m:sSupPr>
                              <m:e>
                                <m:r>
                                  <a:rPr lang="en-US" sz="1600" i="1" dirty="0">
                                    <a:latin typeface="Cambria Math" panose="02040503050406030204" pitchFamily="18" charset="0"/>
                                  </a:rPr>
                                  <m:t>𝑒</m:t>
                                </m:r>
                              </m:e>
                              <m:sup>
                                <m:r>
                                  <a:rPr lang="en-US" sz="1600" i="1" dirty="0">
                                    <a:latin typeface="Cambria Math" panose="02040503050406030204" pitchFamily="18" charset="0"/>
                                  </a:rPr>
                                  <m:t>𝑖</m:t>
                                </m:r>
                                <m:d>
                                  <m:dPr>
                                    <m:ctrlPr>
                                      <a:rPr lang="en-US" sz="1600" i="1" dirty="0">
                                        <a:latin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𝜔</m:t>
                                    </m:r>
                                    <m:r>
                                      <a:rPr lang="en-US" sz="1600" i="1">
                                        <a:latin typeface="Cambria Math" panose="02040503050406030204" pitchFamily="18" charset="0"/>
                                        <a:ea typeface="Cambria Math" panose="02040503050406030204" pitchFamily="18" charset="0"/>
                                      </a:rPr>
                                      <m:t>𝑡</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𝑘</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𝑟</m:t>
                                        </m:r>
                                      </m:e>
                                      <m:sub>
                                        <m:r>
                                          <a:rPr lang="en-US" sz="1600" i="1">
                                            <a:latin typeface="Cambria Math" panose="02040503050406030204" pitchFamily="18" charset="0"/>
                                            <a:ea typeface="Cambria Math" panose="02040503050406030204" pitchFamily="18" charset="0"/>
                                          </a:rPr>
                                          <m:t>1</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𝜑</m:t>
                                        </m:r>
                                      </m:e>
                                      <m:sub>
                                        <m:r>
                                          <a:rPr lang="en-US" sz="1600" i="1">
                                            <a:latin typeface="Cambria Math" panose="02040503050406030204" pitchFamily="18" charset="0"/>
                                            <a:ea typeface="Cambria Math" panose="02040503050406030204" pitchFamily="18" charset="0"/>
                                          </a:rPr>
                                          <m:t>1</m:t>
                                        </m:r>
                                      </m:sub>
                                    </m:sSub>
                                  </m:e>
                                </m:d>
                              </m:sup>
                            </m:sSup>
                            <m:r>
                              <a:rPr lang="en-US" sz="1600" i="1">
                                <a:latin typeface="Cambria Math" panose="02040503050406030204" pitchFamily="18" charset="0"/>
                                <a:ea typeface="Cambria Math" panose="02040503050406030204" pitchFamily="18" charset="0"/>
                              </a:rPr>
                              <m:t>+</m:t>
                            </m:r>
                            <m:sSub>
                              <m:sSubPr>
                                <m:ctrlPr>
                                  <a:rPr lang="en-US" sz="1600" i="1" dirty="0">
                                    <a:latin typeface="Cambria Math" panose="02040503050406030204" pitchFamily="18" charset="0"/>
                                  </a:rPr>
                                </m:ctrlPr>
                              </m:sSubPr>
                              <m:e>
                                <m:r>
                                  <a:rPr lang="en-US" sz="1600" i="1" dirty="0">
                                    <a:latin typeface="Cambria Math" panose="02040503050406030204" pitchFamily="18" charset="0"/>
                                  </a:rPr>
                                  <m:t>𝐴</m:t>
                                </m:r>
                              </m:e>
                              <m:sub>
                                <m:r>
                                  <a:rPr lang="en-US" sz="1600" i="1" dirty="0">
                                    <a:latin typeface="Cambria Math" panose="02040503050406030204" pitchFamily="18" charset="0"/>
                                  </a:rPr>
                                  <m:t>2</m:t>
                                </m:r>
                              </m:sub>
                            </m:sSub>
                            <m:sSup>
                              <m:sSupPr>
                                <m:ctrlPr>
                                  <a:rPr lang="en-US" sz="1600" i="1" dirty="0">
                                    <a:latin typeface="Cambria Math" panose="02040503050406030204" pitchFamily="18" charset="0"/>
                                  </a:rPr>
                                </m:ctrlPr>
                              </m:sSupPr>
                              <m:e>
                                <m:r>
                                  <a:rPr lang="en-US" sz="1600" i="1" dirty="0">
                                    <a:latin typeface="Cambria Math" panose="02040503050406030204" pitchFamily="18" charset="0"/>
                                  </a:rPr>
                                  <m:t>𝑒</m:t>
                                </m:r>
                              </m:e>
                              <m:sup>
                                <m:r>
                                  <a:rPr lang="en-US" sz="1600" i="1" dirty="0">
                                    <a:latin typeface="Cambria Math" panose="02040503050406030204" pitchFamily="18" charset="0"/>
                                  </a:rPr>
                                  <m:t>𝑖</m:t>
                                </m:r>
                                <m:d>
                                  <m:dPr>
                                    <m:ctrlPr>
                                      <a:rPr lang="en-US" sz="1600" i="1" dirty="0">
                                        <a:latin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𝜔</m:t>
                                    </m:r>
                                    <m:r>
                                      <a:rPr lang="en-US" sz="1600" i="1">
                                        <a:latin typeface="Cambria Math" panose="02040503050406030204" pitchFamily="18" charset="0"/>
                                        <a:ea typeface="Cambria Math" panose="02040503050406030204" pitchFamily="18" charset="0"/>
                                      </a:rPr>
                                      <m:t>𝑡</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𝑘</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𝑟</m:t>
                                        </m:r>
                                      </m:e>
                                      <m:sub>
                                        <m:r>
                                          <a:rPr lang="en-US" sz="1600" i="1">
                                            <a:latin typeface="Cambria Math" panose="02040503050406030204" pitchFamily="18" charset="0"/>
                                            <a:ea typeface="Cambria Math" panose="02040503050406030204" pitchFamily="18" charset="0"/>
                                          </a:rPr>
                                          <m:t>2</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𝜑</m:t>
                                        </m:r>
                                      </m:e>
                                      <m:sub>
                                        <m:r>
                                          <a:rPr lang="en-US" sz="1600" i="1">
                                            <a:latin typeface="Cambria Math" panose="02040503050406030204" pitchFamily="18" charset="0"/>
                                            <a:ea typeface="Cambria Math" panose="02040503050406030204" pitchFamily="18" charset="0"/>
                                          </a:rPr>
                                          <m:t>2</m:t>
                                        </m:r>
                                      </m:sub>
                                    </m:sSub>
                                  </m:e>
                                </m:d>
                              </m:sup>
                            </m:sSup>
                          </m:e>
                        </m:d>
                      </m:e>
                      <m:sup>
                        <m:r>
                          <a:rPr lang="en-US" sz="1600" b="0" i="1" smtClean="0">
                            <a:latin typeface="Cambria Math" panose="02040503050406030204" pitchFamily="18" charset="0"/>
                          </a:rPr>
                          <m:t>∗</m:t>
                        </m:r>
                      </m:sup>
                    </m:sSup>
                  </m:oMath>
                </a14:m>
                <a:endParaRPr lang="en-US" sz="1600" dirty="0"/>
              </a:p>
            </p:txBody>
          </p:sp>
        </mc:Choice>
        <mc:Fallback>
          <p:sp>
            <p:nvSpPr>
              <p:cNvPr id="11" name="Rectangle 10"/>
              <p:cNvSpPr>
                <a:spLocks noRot="1" noChangeAspect="1" noMove="1" noResize="1" noEditPoints="1" noAdjustHandles="1" noChangeArrowheads="1" noChangeShapeType="1" noTextEdit="1"/>
              </p:cNvSpPr>
              <p:nvPr/>
            </p:nvSpPr>
            <p:spPr>
              <a:xfrm>
                <a:off x="401579" y="3671026"/>
                <a:ext cx="8237833" cy="412100"/>
              </a:xfrm>
              <a:prstGeom prst="rect">
                <a:avLst/>
              </a:prstGeom>
              <a:blipFill rotWithShape="1">
                <a:blip r:embed="rId6"/>
                <a:stretch>
                  <a:fillRect l="-3" t="-22" r="3" b="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Rectangle 11"/>
              <p:cNvSpPr/>
              <p:nvPr/>
            </p:nvSpPr>
            <p:spPr>
              <a:xfrm>
                <a:off x="458838" y="4211668"/>
                <a:ext cx="8754753" cy="355418"/>
              </a:xfrm>
              <a:prstGeom prst="rect">
                <a:avLst/>
              </a:prstGeom>
            </p:spPr>
            <p:txBody>
              <a:bodyPr wrap="square">
                <a:spAutoFit/>
              </a:bodyPr>
              <a:lstStyle/>
              <a:p>
                <a14:m>
                  <m:oMath xmlns:m="http://schemas.openxmlformats.org/officeDocument/2006/math">
                    <m:acc>
                      <m:accPr>
                        <m:chr m:val="̃"/>
                        <m:ctrlPr>
                          <a:rPr lang="en-US" sz="1600" i="1">
                            <a:latin typeface="Cambria Math" panose="02040503050406030204" pitchFamily="18" charset="0"/>
                          </a:rPr>
                        </m:ctrlPr>
                      </m:accPr>
                      <m:e>
                        <m:r>
                          <a:rPr lang="en-GB" sz="1600" i="1">
                            <a:latin typeface="Cambria Math" panose="02040503050406030204" pitchFamily="18" charset="0"/>
                          </a:rPr>
                          <m:t>𝑢</m:t>
                        </m:r>
                      </m:e>
                    </m:acc>
                    <m:d>
                      <m:dPr>
                        <m:ctrlPr>
                          <a:rPr lang="en-US" sz="1600" i="1">
                            <a:latin typeface="Cambria Math" panose="02040503050406030204" pitchFamily="18" charset="0"/>
                          </a:rPr>
                        </m:ctrlPr>
                      </m:dPr>
                      <m:e>
                        <m:r>
                          <a:rPr lang="en-US" sz="1600" i="1">
                            <a:latin typeface="Cambria Math" panose="02040503050406030204" pitchFamily="18" charset="0"/>
                          </a:rPr>
                          <m:t>𝑡</m:t>
                        </m:r>
                      </m:e>
                    </m:d>
                  </m:oMath>
                </a14:m>
                <a:r>
                  <a:rPr lang="en-US" sz="1600" dirty="0"/>
                  <a:t> </a:t>
                </a:r>
                <a14:m>
                  <m:oMath xmlns:m="http://schemas.openxmlformats.org/officeDocument/2006/math">
                    <m:sSup>
                      <m:sSupPr>
                        <m:ctrlPr>
                          <a:rPr lang="en-US" sz="1600" i="1">
                            <a:latin typeface="Cambria Math" panose="02040503050406030204" pitchFamily="18" charset="0"/>
                          </a:rPr>
                        </m:ctrlPr>
                      </m:sSupPr>
                      <m:e>
                        <m:acc>
                          <m:accPr>
                            <m:chr m:val="̃"/>
                            <m:ctrlPr>
                              <a:rPr lang="en-US" sz="1600" i="1">
                                <a:latin typeface="Cambria Math" panose="02040503050406030204" pitchFamily="18" charset="0"/>
                              </a:rPr>
                            </m:ctrlPr>
                          </m:accPr>
                          <m:e>
                            <m:r>
                              <a:rPr lang="en-GB" sz="1600" i="1">
                                <a:latin typeface="Cambria Math" panose="02040503050406030204" pitchFamily="18" charset="0"/>
                              </a:rPr>
                              <m:t>𝑢</m:t>
                            </m:r>
                          </m:e>
                        </m:acc>
                      </m:e>
                      <m:sup>
                        <m:r>
                          <a:rPr lang="en-US" sz="1600" i="1">
                            <a:latin typeface="Cambria Math" panose="02040503050406030204" pitchFamily="18" charset="0"/>
                          </a:rPr>
                          <m:t>∗</m:t>
                        </m:r>
                      </m:sup>
                    </m:sSup>
                    <m:d>
                      <m:dPr>
                        <m:ctrlPr>
                          <a:rPr lang="en-US" sz="1600" i="1">
                            <a:latin typeface="Cambria Math" panose="02040503050406030204" pitchFamily="18" charset="0"/>
                          </a:rPr>
                        </m:ctrlPr>
                      </m:dPr>
                      <m:e>
                        <m:r>
                          <a:rPr lang="en-US" sz="1600" i="1">
                            <a:latin typeface="Cambria Math" panose="02040503050406030204" pitchFamily="18" charset="0"/>
                          </a:rPr>
                          <m:t>𝑡</m:t>
                        </m:r>
                      </m:e>
                    </m:d>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𝐴</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𝐴</m:t>
                        </m:r>
                      </m:e>
                      <m:sub>
                        <m:r>
                          <a:rPr lang="en-US" sz="1600" i="1">
                            <a:latin typeface="Cambria Math" panose="02040503050406030204" pitchFamily="18" charset="0"/>
                          </a:rPr>
                          <m:t>1</m:t>
                        </m:r>
                      </m:sub>
                      <m:sup>
                        <m:r>
                          <a:rPr lang="en-US" sz="1600" i="1">
                            <a:latin typeface="Cambria Math" panose="02040503050406030204" pitchFamily="18" charset="0"/>
                          </a:rPr>
                          <m:t>2</m:t>
                        </m:r>
                      </m:sup>
                    </m:sSubSup>
                    <m:r>
                      <a:rPr lang="en-US" sz="1600" i="1">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𝐴</m:t>
                        </m:r>
                      </m:e>
                      <m:sub>
                        <m:r>
                          <a:rPr lang="en-US" sz="1600" i="1">
                            <a:latin typeface="Cambria Math" panose="02040503050406030204" pitchFamily="18" charset="0"/>
                          </a:rPr>
                          <m:t>2</m:t>
                        </m:r>
                      </m:sub>
                      <m:sup>
                        <m:r>
                          <a:rPr lang="en-US" sz="1600" i="1">
                            <a:latin typeface="Cambria Math" panose="02040503050406030204" pitchFamily="18" charset="0"/>
                          </a:rPr>
                          <m:t>2</m:t>
                        </m:r>
                      </m:sup>
                    </m:sSubSup>
                    <m:r>
                      <a:rPr lang="en-US" sz="1600" b="0" i="1" smtClean="0">
                        <a:latin typeface="Cambria Math" panose="02040503050406030204" pitchFamily="18" charset="0"/>
                      </a:rPr>
                      <m:t>+</m:t>
                    </m:r>
                    <m:sSub>
                      <m:sSubPr>
                        <m:ctrlPr>
                          <a:rPr lang="en-US" sz="1600" i="1" dirty="0">
                            <a:latin typeface="Cambria Math" panose="02040503050406030204" pitchFamily="18" charset="0"/>
                          </a:rPr>
                        </m:ctrlPr>
                      </m:sSubPr>
                      <m:e>
                        <m:r>
                          <a:rPr lang="en-US" sz="1600" i="1" dirty="0">
                            <a:latin typeface="Cambria Math" panose="02040503050406030204" pitchFamily="18" charset="0"/>
                          </a:rPr>
                          <m:t>𝐴</m:t>
                        </m:r>
                      </m:e>
                      <m:sub>
                        <m:r>
                          <a:rPr lang="en-US" sz="1600" i="1" dirty="0">
                            <a:latin typeface="Cambria Math" panose="02040503050406030204" pitchFamily="18" charset="0"/>
                          </a:rPr>
                          <m:t>1</m:t>
                        </m:r>
                      </m:sub>
                    </m:sSub>
                    <m:sSup>
                      <m:sSupPr>
                        <m:ctrlPr>
                          <a:rPr lang="en-US" sz="1600" i="1" dirty="0">
                            <a:latin typeface="Cambria Math" panose="02040503050406030204" pitchFamily="18" charset="0"/>
                          </a:rPr>
                        </m:ctrlPr>
                      </m:sSupPr>
                      <m:e>
                        <m:r>
                          <a:rPr lang="en-US" sz="1600" i="1" dirty="0">
                            <a:latin typeface="Cambria Math" panose="02040503050406030204" pitchFamily="18" charset="0"/>
                          </a:rPr>
                          <m:t>𝑒</m:t>
                        </m:r>
                      </m:e>
                      <m:sup>
                        <m:r>
                          <a:rPr lang="en-US" sz="1600" i="1" dirty="0">
                            <a:latin typeface="Cambria Math" panose="02040503050406030204" pitchFamily="18" charset="0"/>
                          </a:rPr>
                          <m:t>𝑖</m:t>
                        </m:r>
                        <m:d>
                          <m:dPr>
                            <m:ctrlPr>
                              <a:rPr lang="en-US" sz="1600" i="1" dirty="0">
                                <a:latin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𝜔</m:t>
                            </m:r>
                            <m:r>
                              <a:rPr lang="en-US" sz="1600" i="1">
                                <a:latin typeface="Cambria Math" panose="02040503050406030204" pitchFamily="18" charset="0"/>
                                <a:ea typeface="Cambria Math" panose="02040503050406030204" pitchFamily="18" charset="0"/>
                              </a:rPr>
                              <m:t>𝑡</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𝑘</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𝑟</m:t>
                                </m:r>
                              </m:e>
                              <m:sub>
                                <m:r>
                                  <a:rPr lang="en-US" sz="1600" i="1">
                                    <a:latin typeface="Cambria Math" panose="02040503050406030204" pitchFamily="18" charset="0"/>
                                    <a:ea typeface="Cambria Math" panose="02040503050406030204" pitchFamily="18" charset="0"/>
                                  </a:rPr>
                                  <m:t>1</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𝜑</m:t>
                                </m:r>
                              </m:e>
                              <m:sub>
                                <m:r>
                                  <a:rPr lang="en-US" sz="1600" i="1">
                                    <a:latin typeface="Cambria Math" panose="02040503050406030204" pitchFamily="18" charset="0"/>
                                    <a:ea typeface="Cambria Math" panose="02040503050406030204" pitchFamily="18" charset="0"/>
                                  </a:rPr>
                                  <m:t>1</m:t>
                                </m:r>
                              </m:sub>
                            </m:sSub>
                          </m:e>
                        </m:d>
                      </m:sup>
                    </m:sSup>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𝐴</m:t>
                        </m:r>
                      </m:e>
                      <m:sub>
                        <m:r>
                          <a:rPr lang="en-US" sz="1600" b="0" i="1" smtClean="0">
                            <a:latin typeface="Cambria Math" panose="02040503050406030204" pitchFamily="18" charset="0"/>
                            <a:ea typeface="Cambria Math" panose="02040503050406030204" pitchFamily="18" charset="0"/>
                          </a:rPr>
                          <m:t>2</m:t>
                        </m:r>
                      </m:sub>
                    </m:sSub>
                    <m:sSup>
                      <m:sSupPr>
                        <m:ctrlPr>
                          <a:rPr lang="en-US" sz="1600" i="1" dirty="0">
                            <a:latin typeface="Cambria Math" panose="02040503050406030204" pitchFamily="18" charset="0"/>
                          </a:rPr>
                        </m:ctrlPr>
                      </m:sSupPr>
                      <m:e>
                        <m:r>
                          <a:rPr lang="en-US" sz="1600" i="1" dirty="0">
                            <a:latin typeface="Cambria Math" panose="02040503050406030204" pitchFamily="18" charset="0"/>
                          </a:rPr>
                          <m:t>𝑒</m:t>
                        </m:r>
                      </m:e>
                      <m:sup>
                        <m:r>
                          <a:rPr lang="en-US" sz="1600" b="0" i="1" dirty="0" smtClean="0">
                            <a:latin typeface="Cambria Math" panose="02040503050406030204" pitchFamily="18" charset="0"/>
                          </a:rPr>
                          <m:t>−</m:t>
                        </m:r>
                        <m:r>
                          <a:rPr lang="en-US" sz="1600" i="1" dirty="0">
                            <a:latin typeface="Cambria Math" panose="02040503050406030204" pitchFamily="18" charset="0"/>
                          </a:rPr>
                          <m:t>𝑖</m:t>
                        </m:r>
                        <m:d>
                          <m:dPr>
                            <m:ctrlPr>
                              <a:rPr lang="en-US" sz="1600" i="1" dirty="0">
                                <a:latin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𝜔</m:t>
                            </m:r>
                            <m:r>
                              <a:rPr lang="en-US" sz="1600" i="1">
                                <a:latin typeface="Cambria Math" panose="02040503050406030204" pitchFamily="18" charset="0"/>
                                <a:ea typeface="Cambria Math" panose="02040503050406030204" pitchFamily="18" charset="0"/>
                              </a:rPr>
                              <m:t>𝑡</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𝑘</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𝑟</m:t>
                                </m:r>
                              </m:e>
                              <m:sub>
                                <m:r>
                                  <a:rPr lang="en-US" sz="1600" i="1">
                                    <a:latin typeface="Cambria Math" panose="02040503050406030204" pitchFamily="18" charset="0"/>
                                    <a:ea typeface="Cambria Math" panose="02040503050406030204" pitchFamily="18" charset="0"/>
                                  </a:rPr>
                                  <m:t>2</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𝜑</m:t>
                                </m:r>
                              </m:e>
                              <m:sub>
                                <m:r>
                                  <a:rPr lang="en-US" sz="1600" i="1">
                                    <a:latin typeface="Cambria Math" panose="02040503050406030204" pitchFamily="18" charset="0"/>
                                    <a:ea typeface="Cambria Math" panose="02040503050406030204" pitchFamily="18" charset="0"/>
                                  </a:rPr>
                                  <m:t>2</m:t>
                                </m:r>
                              </m:sub>
                            </m:sSub>
                          </m:e>
                        </m:d>
                      </m:sup>
                    </m:sSup>
                    <m:r>
                      <a:rPr lang="en-US" sz="1600" b="0" i="1" smtClean="0">
                        <a:latin typeface="Cambria Math" panose="02040503050406030204" pitchFamily="18" charset="0"/>
                        <a:ea typeface="Cambria Math" panose="02040503050406030204" pitchFamily="18" charset="0"/>
                      </a:rPr>
                      <m:t>+</m:t>
                    </m:r>
                    <m:sSub>
                      <m:sSubPr>
                        <m:ctrlPr>
                          <a:rPr lang="en-US" sz="1600" i="1" dirty="0">
                            <a:latin typeface="Cambria Math" panose="02040503050406030204" pitchFamily="18" charset="0"/>
                          </a:rPr>
                        </m:ctrlPr>
                      </m:sSubPr>
                      <m:e>
                        <m:r>
                          <a:rPr lang="en-US" sz="1600" i="1" dirty="0">
                            <a:latin typeface="Cambria Math" panose="02040503050406030204" pitchFamily="18" charset="0"/>
                          </a:rPr>
                          <m:t>𝐴</m:t>
                        </m:r>
                      </m:e>
                      <m:sub>
                        <m:r>
                          <a:rPr lang="en-US" sz="1600" i="1" dirty="0">
                            <a:latin typeface="Cambria Math" panose="02040503050406030204" pitchFamily="18" charset="0"/>
                          </a:rPr>
                          <m:t>1</m:t>
                        </m:r>
                      </m:sub>
                    </m:sSub>
                    <m:sSup>
                      <m:sSupPr>
                        <m:ctrlPr>
                          <a:rPr lang="en-US" sz="1600" i="1" dirty="0">
                            <a:latin typeface="Cambria Math" panose="02040503050406030204" pitchFamily="18" charset="0"/>
                          </a:rPr>
                        </m:ctrlPr>
                      </m:sSupPr>
                      <m:e>
                        <m:r>
                          <a:rPr lang="en-US" sz="1600" i="1" dirty="0">
                            <a:latin typeface="Cambria Math" panose="02040503050406030204" pitchFamily="18" charset="0"/>
                          </a:rPr>
                          <m:t>𝑒</m:t>
                        </m:r>
                      </m:e>
                      <m:sup>
                        <m:r>
                          <a:rPr lang="en-US" sz="1600" b="0" i="1" dirty="0" smtClean="0">
                            <a:latin typeface="Cambria Math" panose="02040503050406030204" pitchFamily="18" charset="0"/>
                          </a:rPr>
                          <m:t>−</m:t>
                        </m:r>
                        <m:r>
                          <a:rPr lang="en-US" sz="1600" i="1" dirty="0">
                            <a:latin typeface="Cambria Math" panose="02040503050406030204" pitchFamily="18" charset="0"/>
                          </a:rPr>
                          <m:t>𝑖</m:t>
                        </m:r>
                        <m:d>
                          <m:dPr>
                            <m:ctrlPr>
                              <a:rPr lang="en-US" sz="1600" i="1" dirty="0">
                                <a:latin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𝜔</m:t>
                            </m:r>
                            <m:r>
                              <a:rPr lang="en-US" sz="1600" i="1">
                                <a:latin typeface="Cambria Math" panose="02040503050406030204" pitchFamily="18" charset="0"/>
                                <a:ea typeface="Cambria Math" panose="02040503050406030204" pitchFamily="18" charset="0"/>
                              </a:rPr>
                              <m:t>𝑡</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𝑘</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𝑟</m:t>
                                </m:r>
                              </m:e>
                              <m:sub>
                                <m:r>
                                  <a:rPr lang="en-US" sz="1600" i="1">
                                    <a:latin typeface="Cambria Math" panose="02040503050406030204" pitchFamily="18" charset="0"/>
                                    <a:ea typeface="Cambria Math" panose="02040503050406030204" pitchFamily="18" charset="0"/>
                                  </a:rPr>
                                  <m:t>1</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𝜑</m:t>
                                </m:r>
                              </m:e>
                              <m:sub>
                                <m:r>
                                  <a:rPr lang="en-US" sz="1600" i="1">
                                    <a:latin typeface="Cambria Math" panose="02040503050406030204" pitchFamily="18" charset="0"/>
                                    <a:ea typeface="Cambria Math" panose="02040503050406030204" pitchFamily="18" charset="0"/>
                                  </a:rPr>
                                  <m:t>1</m:t>
                                </m:r>
                              </m:sub>
                            </m:sSub>
                          </m:e>
                        </m:d>
                      </m:sup>
                    </m:sSup>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𝐴</m:t>
                        </m:r>
                      </m:e>
                      <m:sub>
                        <m:r>
                          <a:rPr lang="en-US" sz="1600" i="1">
                            <a:latin typeface="Cambria Math" panose="02040503050406030204" pitchFamily="18" charset="0"/>
                            <a:ea typeface="Cambria Math" panose="02040503050406030204" pitchFamily="18" charset="0"/>
                          </a:rPr>
                          <m:t>2</m:t>
                        </m:r>
                      </m:sub>
                    </m:sSub>
                    <m:sSup>
                      <m:sSupPr>
                        <m:ctrlPr>
                          <a:rPr lang="en-US" sz="1600" i="1" dirty="0">
                            <a:latin typeface="Cambria Math" panose="02040503050406030204" pitchFamily="18" charset="0"/>
                          </a:rPr>
                        </m:ctrlPr>
                      </m:sSupPr>
                      <m:e>
                        <m:r>
                          <a:rPr lang="en-US" sz="1600" i="1" dirty="0">
                            <a:latin typeface="Cambria Math" panose="02040503050406030204" pitchFamily="18" charset="0"/>
                          </a:rPr>
                          <m:t>𝑒</m:t>
                        </m:r>
                      </m:e>
                      <m:sup>
                        <m:r>
                          <a:rPr lang="en-US" sz="1600" i="1" dirty="0">
                            <a:latin typeface="Cambria Math" panose="02040503050406030204" pitchFamily="18" charset="0"/>
                          </a:rPr>
                          <m:t>𝑖</m:t>
                        </m:r>
                        <m:d>
                          <m:dPr>
                            <m:ctrlPr>
                              <a:rPr lang="en-US" sz="1600" i="1" dirty="0">
                                <a:latin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𝜔</m:t>
                            </m:r>
                            <m:r>
                              <a:rPr lang="en-US" sz="1600" i="1">
                                <a:latin typeface="Cambria Math" panose="02040503050406030204" pitchFamily="18" charset="0"/>
                                <a:ea typeface="Cambria Math" panose="02040503050406030204" pitchFamily="18" charset="0"/>
                              </a:rPr>
                              <m:t>𝑡</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𝑘</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𝑟</m:t>
                                </m:r>
                              </m:e>
                              <m:sub>
                                <m:r>
                                  <a:rPr lang="en-US" sz="1600" i="1">
                                    <a:latin typeface="Cambria Math" panose="02040503050406030204" pitchFamily="18" charset="0"/>
                                    <a:ea typeface="Cambria Math" panose="02040503050406030204" pitchFamily="18" charset="0"/>
                                  </a:rPr>
                                  <m:t>2</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𝜑</m:t>
                                </m:r>
                              </m:e>
                              <m:sub>
                                <m:r>
                                  <a:rPr lang="en-US" sz="1600" i="1">
                                    <a:latin typeface="Cambria Math" panose="02040503050406030204" pitchFamily="18" charset="0"/>
                                    <a:ea typeface="Cambria Math" panose="02040503050406030204" pitchFamily="18" charset="0"/>
                                  </a:rPr>
                                  <m:t>2</m:t>
                                </m:r>
                              </m:sub>
                            </m:sSub>
                          </m:e>
                        </m:d>
                      </m:sup>
                    </m:sSup>
                  </m:oMath>
                </a14:m>
                <a:endParaRPr lang="en-US" sz="1600" dirty="0"/>
              </a:p>
            </p:txBody>
          </p:sp>
        </mc:Choice>
        <mc:Fallback>
          <p:sp>
            <p:nvSpPr>
              <p:cNvPr id="12" name="Rectangle 11"/>
              <p:cNvSpPr>
                <a:spLocks noRot="1" noChangeAspect="1" noMove="1" noResize="1" noEditPoints="1" noAdjustHandles="1" noChangeArrowheads="1" noChangeShapeType="1" noTextEdit="1"/>
              </p:cNvSpPr>
              <p:nvPr/>
            </p:nvSpPr>
            <p:spPr>
              <a:xfrm>
                <a:off x="458838" y="4211668"/>
                <a:ext cx="8754753" cy="355418"/>
              </a:xfrm>
              <a:prstGeom prst="rect">
                <a:avLst/>
              </a:prstGeom>
              <a:blipFill rotWithShape="1">
                <a:blip r:embed="rId7"/>
                <a:stretch>
                  <a:fillRect l="-4" t="-98" r="4" b="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Rectangle 12"/>
              <p:cNvSpPr/>
              <p:nvPr/>
            </p:nvSpPr>
            <p:spPr>
              <a:xfrm>
                <a:off x="395536" y="4796524"/>
                <a:ext cx="7833683" cy="355418"/>
              </a:xfrm>
              <a:prstGeom prst="rect">
                <a:avLst/>
              </a:prstGeom>
            </p:spPr>
            <p:txBody>
              <a:bodyPr wrap="none">
                <a:spAutoFit/>
              </a:bodyPr>
              <a:lstStyle/>
              <a:p>
                <a14:m>
                  <m:oMath xmlns:m="http://schemas.openxmlformats.org/officeDocument/2006/math">
                    <m:acc>
                      <m:accPr>
                        <m:chr m:val="̃"/>
                        <m:ctrlPr>
                          <a:rPr lang="en-US" sz="1600" i="1">
                            <a:latin typeface="Cambria Math" panose="02040503050406030204" pitchFamily="18" charset="0"/>
                          </a:rPr>
                        </m:ctrlPr>
                      </m:accPr>
                      <m:e>
                        <m:r>
                          <a:rPr lang="en-GB" sz="1600" i="1">
                            <a:latin typeface="Cambria Math" panose="02040503050406030204" pitchFamily="18" charset="0"/>
                          </a:rPr>
                          <m:t>𝑢</m:t>
                        </m:r>
                      </m:e>
                    </m:acc>
                    <m:d>
                      <m:dPr>
                        <m:ctrlPr>
                          <a:rPr lang="en-US" sz="1600" i="1">
                            <a:latin typeface="Cambria Math" panose="02040503050406030204" pitchFamily="18" charset="0"/>
                          </a:rPr>
                        </m:ctrlPr>
                      </m:dPr>
                      <m:e>
                        <m:r>
                          <a:rPr lang="en-US" sz="1600" i="1">
                            <a:latin typeface="Cambria Math" panose="02040503050406030204" pitchFamily="18" charset="0"/>
                          </a:rPr>
                          <m:t>𝑡</m:t>
                        </m:r>
                      </m:e>
                    </m:d>
                  </m:oMath>
                </a14:m>
                <a:r>
                  <a:rPr lang="en-US" sz="1600" dirty="0"/>
                  <a:t> </a:t>
                </a:r>
                <a14:m>
                  <m:oMath xmlns:m="http://schemas.openxmlformats.org/officeDocument/2006/math">
                    <m:sSup>
                      <m:sSupPr>
                        <m:ctrlPr>
                          <a:rPr lang="en-US" sz="1600" i="1">
                            <a:latin typeface="Cambria Math" panose="02040503050406030204" pitchFamily="18" charset="0"/>
                          </a:rPr>
                        </m:ctrlPr>
                      </m:sSupPr>
                      <m:e>
                        <m:acc>
                          <m:accPr>
                            <m:chr m:val="̃"/>
                            <m:ctrlPr>
                              <a:rPr lang="en-US" sz="1600" i="1">
                                <a:latin typeface="Cambria Math" panose="02040503050406030204" pitchFamily="18" charset="0"/>
                              </a:rPr>
                            </m:ctrlPr>
                          </m:accPr>
                          <m:e>
                            <m:r>
                              <a:rPr lang="en-GB" sz="1600" i="1">
                                <a:latin typeface="Cambria Math" panose="02040503050406030204" pitchFamily="18" charset="0"/>
                              </a:rPr>
                              <m:t>𝑢</m:t>
                            </m:r>
                          </m:e>
                        </m:acc>
                      </m:e>
                      <m:sup>
                        <m:r>
                          <a:rPr lang="en-US" sz="1600" i="1">
                            <a:latin typeface="Cambria Math" panose="02040503050406030204" pitchFamily="18" charset="0"/>
                          </a:rPr>
                          <m:t>∗</m:t>
                        </m:r>
                      </m:sup>
                    </m:sSup>
                    <m:d>
                      <m:dPr>
                        <m:ctrlPr>
                          <a:rPr lang="en-US" sz="1600" i="1">
                            <a:latin typeface="Cambria Math" panose="02040503050406030204" pitchFamily="18" charset="0"/>
                          </a:rPr>
                        </m:ctrlPr>
                      </m:dPr>
                      <m:e>
                        <m:r>
                          <a:rPr lang="en-US" sz="1600" i="1">
                            <a:latin typeface="Cambria Math" panose="02040503050406030204" pitchFamily="18" charset="0"/>
                          </a:rPr>
                          <m:t>𝑡</m:t>
                        </m:r>
                      </m:e>
                    </m:d>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𝐴</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𝐴</m:t>
                        </m:r>
                      </m:e>
                      <m:sub>
                        <m:r>
                          <a:rPr lang="en-US" sz="1600" i="1">
                            <a:latin typeface="Cambria Math" panose="02040503050406030204" pitchFamily="18" charset="0"/>
                          </a:rPr>
                          <m:t>1</m:t>
                        </m:r>
                      </m:sub>
                      <m:sup>
                        <m:r>
                          <a:rPr lang="en-US" sz="1600" i="1">
                            <a:latin typeface="Cambria Math" panose="02040503050406030204" pitchFamily="18" charset="0"/>
                          </a:rPr>
                          <m:t>2</m:t>
                        </m:r>
                      </m:sup>
                    </m:sSubSup>
                    <m:r>
                      <a:rPr lang="en-US" sz="1600" i="1">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𝐴</m:t>
                        </m:r>
                      </m:e>
                      <m:sub>
                        <m:r>
                          <a:rPr lang="en-US" sz="1600" i="1">
                            <a:latin typeface="Cambria Math" panose="02040503050406030204" pitchFamily="18" charset="0"/>
                          </a:rPr>
                          <m:t>2</m:t>
                        </m:r>
                      </m:sub>
                      <m:sup>
                        <m:r>
                          <a:rPr lang="en-US" sz="1600" i="1">
                            <a:latin typeface="Cambria Math" panose="02040503050406030204" pitchFamily="18" charset="0"/>
                          </a:rPr>
                          <m:t>2</m:t>
                        </m:r>
                      </m:sup>
                    </m:sSubSup>
                    <m:r>
                      <a:rPr lang="en-US" sz="1600" b="0" i="1" smtClean="0">
                        <a:latin typeface="Cambria Math" panose="02040503050406030204" pitchFamily="18" charset="0"/>
                      </a:rPr>
                      <m:t>+</m:t>
                    </m:r>
                    <m:sSub>
                      <m:sSubPr>
                        <m:ctrlPr>
                          <a:rPr lang="en-US" sz="1600" i="1" dirty="0">
                            <a:latin typeface="Cambria Math" panose="02040503050406030204" pitchFamily="18" charset="0"/>
                          </a:rPr>
                        </m:ctrlPr>
                      </m:sSubPr>
                      <m:e>
                        <m:r>
                          <a:rPr lang="en-US" sz="1600" i="1" dirty="0">
                            <a:latin typeface="Cambria Math" panose="02040503050406030204" pitchFamily="18" charset="0"/>
                          </a:rPr>
                          <m:t>𝐴</m:t>
                        </m:r>
                      </m:e>
                      <m:sub>
                        <m:r>
                          <a:rPr lang="en-US" sz="1600" i="1" dirty="0">
                            <a:latin typeface="Cambria Math" panose="02040503050406030204" pitchFamily="18" charset="0"/>
                          </a:rPr>
                          <m:t>1</m:t>
                        </m:r>
                      </m:sub>
                    </m:sSub>
                    <m:sSup>
                      <m:sSupPr>
                        <m:ctrlPr>
                          <a:rPr lang="en-US" sz="1600" i="1" dirty="0">
                            <a:latin typeface="Cambria Math" panose="02040503050406030204" pitchFamily="18" charset="0"/>
                          </a:rPr>
                        </m:ctrlPr>
                      </m:sSupPr>
                      <m:e>
                        <m:r>
                          <a:rPr lang="en-US" sz="1600" i="1" dirty="0">
                            <a:latin typeface="Cambria Math" panose="02040503050406030204" pitchFamily="18" charset="0"/>
                          </a:rPr>
                          <m:t>𝑒</m:t>
                        </m:r>
                      </m:e>
                      <m:sup>
                        <m:r>
                          <a:rPr lang="en-US" sz="1600" i="1" dirty="0">
                            <a:latin typeface="Cambria Math" panose="02040503050406030204" pitchFamily="18" charset="0"/>
                          </a:rPr>
                          <m:t>𝑖</m:t>
                        </m:r>
                        <m:d>
                          <m:dPr>
                            <m:ctrlPr>
                              <a:rPr lang="en-US" sz="1600" i="1" dirty="0">
                                <a:latin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𝑘</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𝑟</m:t>
                                </m:r>
                              </m:e>
                              <m:sub>
                                <m:r>
                                  <a:rPr lang="en-US" sz="1600" i="1">
                                    <a:latin typeface="Cambria Math" panose="02040503050406030204" pitchFamily="18" charset="0"/>
                                    <a:ea typeface="Cambria Math" panose="02040503050406030204" pitchFamily="18" charset="0"/>
                                  </a:rPr>
                                  <m:t>1</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𝜑</m:t>
                                </m:r>
                              </m:e>
                              <m:sub>
                                <m:r>
                                  <a:rPr lang="en-US" sz="1600" i="1">
                                    <a:latin typeface="Cambria Math" panose="02040503050406030204" pitchFamily="18" charset="0"/>
                                    <a:ea typeface="Cambria Math" panose="02040503050406030204" pitchFamily="18" charset="0"/>
                                  </a:rPr>
                                  <m:t>1</m:t>
                                </m:r>
                              </m:sub>
                            </m:sSub>
                          </m:e>
                        </m:d>
                      </m:sup>
                    </m:sSup>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𝐴</m:t>
                        </m:r>
                      </m:e>
                      <m:sub>
                        <m:r>
                          <a:rPr lang="en-US" sz="1600" b="0" i="1" smtClean="0">
                            <a:latin typeface="Cambria Math" panose="02040503050406030204" pitchFamily="18" charset="0"/>
                            <a:ea typeface="Cambria Math" panose="02040503050406030204" pitchFamily="18" charset="0"/>
                          </a:rPr>
                          <m:t>2</m:t>
                        </m:r>
                      </m:sub>
                    </m:sSub>
                    <m:sSup>
                      <m:sSupPr>
                        <m:ctrlPr>
                          <a:rPr lang="en-US" sz="1600" i="1" dirty="0">
                            <a:latin typeface="Cambria Math" panose="02040503050406030204" pitchFamily="18" charset="0"/>
                          </a:rPr>
                        </m:ctrlPr>
                      </m:sSupPr>
                      <m:e>
                        <m:r>
                          <a:rPr lang="en-US" sz="1600" i="1" dirty="0">
                            <a:latin typeface="Cambria Math" panose="02040503050406030204" pitchFamily="18" charset="0"/>
                          </a:rPr>
                          <m:t>𝑒</m:t>
                        </m:r>
                      </m:e>
                      <m:sup>
                        <m:r>
                          <a:rPr lang="en-US" sz="1600" b="0" i="1" dirty="0" smtClean="0">
                            <a:latin typeface="Cambria Math" panose="02040503050406030204" pitchFamily="18" charset="0"/>
                          </a:rPr>
                          <m:t>−</m:t>
                        </m:r>
                        <m:r>
                          <a:rPr lang="en-US" sz="1600" i="1" dirty="0">
                            <a:latin typeface="Cambria Math" panose="02040503050406030204" pitchFamily="18" charset="0"/>
                          </a:rPr>
                          <m:t>𝑖</m:t>
                        </m:r>
                        <m:d>
                          <m:dPr>
                            <m:ctrlPr>
                              <a:rPr lang="en-US" sz="1600" i="1" dirty="0">
                                <a:latin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𝑘</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𝑟</m:t>
                                </m:r>
                              </m:e>
                              <m:sub>
                                <m:r>
                                  <a:rPr lang="en-US" sz="1600" i="1">
                                    <a:latin typeface="Cambria Math" panose="02040503050406030204" pitchFamily="18" charset="0"/>
                                    <a:ea typeface="Cambria Math" panose="02040503050406030204" pitchFamily="18" charset="0"/>
                                  </a:rPr>
                                  <m:t>2</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𝜑</m:t>
                                </m:r>
                              </m:e>
                              <m:sub>
                                <m:r>
                                  <a:rPr lang="en-US" sz="1600" i="1">
                                    <a:latin typeface="Cambria Math" panose="02040503050406030204" pitchFamily="18" charset="0"/>
                                    <a:ea typeface="Cambria Math" panose="02040503050406030204" pitchFamily="18" charset="0"/>
                                  </a:rPr>
                                  <m:t>2</m:t>
                                </m:r>
                              </m:sub>
                            </m:sSub>
                          </m:e>
                        </m:d>
                      </m:sup>
                    </m:sSup>
                    <m:r>
                      <a:rPr lang="en-US" sz="1600" b="0" i="1" smtClean="0">
                        <a:latin typeface="Cambria Math" panose="02040503050406030204" pitchFamily="18" charset="0"/>
                        <a:ea typeface="Cambria Math" panose="02040503050406030204" pitchFamily="18" charset="0"/>
                      </a:rPr>
                      <m:t>+</m:t>
                    </m:r>
                    <m:sSub>
                      <m:sSubPr>
                        <m:ctrlPr>
                          <a:rPr lang="en-US" sz="1600" i="1" dirty="0">
                            <a:latin typeface="Cambria Math" panose="02040503050406030204" pitchFamily="18" charset="0"/>
                          </a:rPr>
                        </m:ctrlPr>
                      </m:sSubPr>
                      <m:e>
                        <m:r>
                          <a:rPr lang="en-US" sz="1600" i="1" dirty="0">
                            <a:latin typeface="Cambria Math" panose="02040503050406030204" pitchFamily="18" charset="0"/>
                          </a:rPr>
                          <m:t>𝐴</m:t>
                        </m:r>
                      </m:e>
                      <m:sub>
                        <m:r>
                          <a:rPr lang="en-US" sz="1600" i="1" dirty="0">
                            <a:latin typeface="Cambria Math" panose="02040503050406030204" pitchFamily="18" charset="0"/>
                          </a:rPr>
                          <m:t>1</m:t>
                        </m:r>
                      </m:sub>
                    </m:sSub>
                    <m:sSup>
                      <m:sSupPr>
                        <m:ctrlPr>
                          <a:rPr lang="en-US" sz="1600" i="1" dirty="0">
                            <a:latin typeface="Cambria Math" panose="02040503050406030204" pitchFamily="18" charset="0"/>
                          </a:rPr>
                        </m:ctrlPr>
                      </m:sSupPr>
                      <m:e>
                        <m:r>
                          <a:rPr lang="en-US" sz="1600" i="1" dirty="0">
                            <a:latin typeface="Cambria Math" panose="02040503050406030204" pitchFamily="18" charset="0"/>
                          </a:rPr>
                          <m:t>𝑒</m:t>
                        </m:r>
                      </m:e>
                      <m:sup>
                        <m:r>
                          <a:rPr lang="en-US" sz="1600" b="0" i="1" dirty="0" smtClean="0">
                            <a:latin typeface="Cambria Math" panose="02040503050406030204" pitchFamily="18" charset="0"/>
                          </a:rPr>
                          <m:t>−</m:t>
                        </m:r>
                        <m:r>
                          <a:rPr lang="en-US" sz="1600" i="1" dirty="0">
                            <a:latin typeface="Cambria Math" panose="02040503050406030204" pitchFamily="18" charset="0"/>
                          </a:rPr>
                          <m:t>𝑖</m:t>
                        </m:r>
                        <m:d>
                          <m:dPr>
                            <m:ctrlPr>
                              <a:rPr lang="en-US" sz="1600" i="1" dirty="0" smtClean="0">
                                <a:latin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𝑘</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𝑟</m:t>
                                </m:r>
                              </m:e>
                              <m:sub>
                                <m:r>
                                  <a:rPr lang="en-US" sz="1600" i="1">
                                    <a:latin typeface="Cambria Math" panose="02040503050406030204" pitchFamily="18" charset="0"/>
                                    <a:ea typeface="Cambria Math" panose="02040503050406030204" pitchFamily="18" charset="0"/>
                                  </a:rPr>
                                  <m:t>1</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𝜑</m:t>
                                </m:r>
                              </m:e>
                              <m:sub>
                                <m:r>
                                  <a:rPr lang="en-US" sz="1600" i="1">
                                    <a:latin typeface="Cambria Math" panose="02040503050406030204" pitchFamily="18" charset="0"/>
                                    <a:ea typeface="Cambria Math" panose="02040503050406030204" pitchFamily="18" charset="0"/>
                                  </a:rPr>
                                  <m:t>1</m:t>
                                </m:r>
                              </m:sub>
                            </m:sSub>
                          </m:e>
                        </m:d>
                      </m:sup>
                    </m:sSup>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𝐴</m:t>
                        </m:r>
                      </m:e>
                      <m:sub>
                        <m:r>
                          <a:rPr lang="en-US" sz="1600" i="1">
                            <a:latin typeface="Cambria Math" panose="02040503050406030204" pitchFamily="18" charset="0"/>
                            <a:ea typeface="Cambria Math" panose="02040503050406030204" pitchFamily="18" charset="0"/>
                          </a:rPr>
                          <m:t>2</m:t>
                        </m:r>
                      </m:sub>
                    </m:sSub>
                    <m:sSup>
                      <m:sSupPr>
                        <m:ctrlPr>
                          <a:rPr lang="en-US" sz="1600" i="1" dirty="0">
                            <a:latin typeface="Cambria Math" panose="02040503050406030204" pitchFamily="18" charset="0"/>
                          </a:rPr>
                        </m:ctrlPr>
                      </m:sSupPr>
                      <m:e>
                        <m:r>
                          <a:rPr lang="en-US" sz="1600" i="1" dirty="0">
                            <a:latin typeface="Cambria Math" panose="02040503050406030204" pitchFamily="18" charset="0"/>
                          </a:rPr>
                          <m:t>𝑒</m:t>
                        </m:r>
                      </m:e>
                      <m:sup>
                        <m:r>
                          <a:rPr lang="en-US" sz="1600" i="1" dirty="0">
                            <a:latin typeface="Cambria Math" panose="02040503050406030204" pitchFamily="18" charset="0"/>
                          </a:rPr>
                          <m:t>𝑖</m:t>
                        </m:r>
                        <m:d>
                          <m:dPr>
                            <m:ctrlPr>
                              <a:rPr lang="en-US" sz="1600" i="1" dirty="0">
                                <a:latin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𝑘</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𝑟</m:t>
                                </m:r>
                              </m:e>
                              <m:sub>
                                <m:r>
                                  <a:rPr lang="en-US" sz="1600" i="1">
                                    <a:latin typeface="Cambria Math" panose="02040503050406030204" pitchFamily="18" charset="0"/>
                                    <a:ea typeface="Cambria Math" panose="02040503050406030204" pitchFamily="18" charset="0"/>
                                  </a:rPr>
                                  <m:t>2</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𝜑</m:t>
                                </m:r>
                              </m:e>
                              <m:sub>
                                <m:r>
                                  <a:rPr lang="en-US" sz="1600" i="1">
                                    <a:latin typeface="Cambria Math" panose="02040503050406030204" pitchFamily="18" charset="0"/>
                                    <a:ea typeface="Cambria Math" panose="02040503050406030204" pitchFamily="18" charset="0"/>
                                  </a:rPr>
                                  <m:t>2</m:t>
                                </m:r>
                              </m:sub>
                            </m:sSub>
                          </m:e>
                        </m:d>
                      </m:sup>
                    </m:sSup>
                  </m:oMath>
                </a14:m>
                <a:endParaRPr lang="en-US" sz="1600" dirty="0"/>
              </a:p>
            </p:txBody>
          </p:sp>
        </mc:Choice>
        <mc:Fallback>
          <p:sp>
            <p:nvSpPr>
              <p:cNvPr id="13" name="Rectangle 12"/>
              <p:cNvSpPr>
                <a:spLocks noRot="1" noChangeAspect="1" noMove="1" noResize="1" noEditPoints="1" noAdjustHandles="1" noChangeArrowheads="1" noChangeShapeType="1" noTextEdit="1"/>
              </p:cNvSpPr>
              <p:nvPr/>
            </p:nvSpPr>
            <p:spPr>
              <a:xfrm>
                <a:off x="395536" y="4796524"/>
                <a:ext cx="7833683" cy="355418"/>
              </a:xfrm>
              <a:prstGeom prst="rect">
                <a:avLst/>
              </a:prstGeom>
              <a:blipFill rotWithShape="1">
                <a:blip r:embed="rId8"/>
                <a:stretch>
                  <a:fillRect l="-7" t="-104" r="-305" b="5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395536" y="5360429"/>
                <a:ext cx="5176032" cy="341888"/>
              </a:xfrm>
              <a:prstGeom prst="rect">
                <a:avLst/>
              </a:prstGeom>
            </p:spPr>
            <p:txBody>
              <a:bodyPr wrap="none">
                <a:spAutoFit/>
              </a:bodyPr>
              <a:lstStyle/>
              <a:p>
                <a14:m>
                  <m:oMath xmlns:m="http://schemas.openxmlformats.org/officeDocument/2006/math">
                    <m:acc>
                      <m:accPr>
                        <m:chr m:val="̃"/>
                        <m:ctrlPr>
                          <a:rPr lang="en-US" sz="1600" i="1">
                            <a:latin typeface="Cambria Math" panose="02040503050406030204" pitchFamily="18" charset="0"/>
                          </a:rPr>
                        </m:ctrlPr>
                      </m:accPr>
                      <m:e>
                        <m:r>
                          <a:rPr lang="en-GB" sz="1600" i="1">
                            <a:latin typeface="Cambria Math" panose="02040503050406030204" pitchFamily="18" charset="0"/>
                          </a:rPr>
                          <m:t>𝑢</m:t>
                        </m:r>
                      </m:e>
                    </m:acc>
                    <m:d>
                      <m:dPr>
                        <m:ctrlPr>
                          <a:rPr lang="en-US" sz="1600" i="1">
                            <a:latin typeface="Cambria Math" panose="02040503050406030204" pitchFamily="18" charset="0"/>
                          </a:rPr>
                        </m:ctrlPr>
                      </m:dPr>
                      <m:e>
                        <m:r>
                          <a:rPr lang="en-US" sz="1600" i="1">
                            <a:latin typeface="Cambria Math" panose="02040503050406030204" pitchFamily="18" charset="0"/>
                          </a:rPr>
                          <m:t>𝑡</m:t>
                        </m:r>
                      </m:e>
                    </m:d>
                  </m:oMath>
                </a14:m>
                <a:r>
                  <a:rPr lang="en-US" sz="1600" dirty="0"/>
                  <a:t> </a:t>
                </a:r>
                <a14:m>
                  <m:oMath xmlns:m="http://schemas.openxmlformats.org/officeDocument/2006/math">
                    <m:sSup>
                      <m:sSupPr>
                        <m:ctrlPr>
                          <a:rPr lang="en-US" sz="1600" i="1">
                            <a:latin typeface="Cambria Math" panose="02040503050406030204" pitchFamily="18" charset="0"/>
                          </a:rPr>
                        </m:ctrlPr>
                      </m:sSupPr>
                      <m:e>
                        <m:acc>
                          <m:accPr>
                            <m:chr m:val="̃"/>
                            <m:ctrlPr>
                              <a:rPr lang="en-US" sz="1600" i="1">
                                <a:latin typeface="Cambria Math" panose="02040503050406030204" pitchFamily="18" charset="0"/>
                              </a:rPr>
                            </m:ctrlPr>
                          </m:accPr>
                          <m:e>
                            <m:r>
                              <a:rPr lang="en-GB" sz="1600" i="1">
                                <a:latin typeface="Cambria Math" panose="02040503050406030204" pitchFamily="18" charset="0"/>
                              </a:rPr>
                              <m:t>𝑢</m:t>
                            </m:r>
                          </m:e>
                        </m:acc>
                      </m:e>
                      <m:sup>
                        <m:r>
                          <a:rPr lang="en-US" sz="1600" i="1">
                            <a:latin typeface="Cambria Math" panose="02040503050406030204" pitchFamily="18" charset="0"/>
                          </a:rPr>
                          <m:t>∗</m:t>
                        </m:r>
                      </m:sup>
                    </m:sSup>
                    <m:d>
                      <m:dPr>
                        <m:ctrlPr>
                          <a:rPr lang="en-US" sz="1600" i="1">
                            <a:latin typeface="Cambria Math" panose="02040503050406030204" pitchFamily="18" charset="0"/>
                          </a:rPr>
                        </m:ctrlPr>
                      </m:dPr>
                      <m:e>
                        <m:r>
                          <a:rPr lang="en-US" sz="1600" i="1">
                            <a:latin typeface="Cambria Math" panose="02040503050406030204" pitchFamily="18" charset="0"/>
                          </a:rPr>
                          <m:t>𝑡</m:t>
                        </m:r>
                      </m:e>
                    </m:d>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𝐴</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𝐴</m:t>
                        </m:r>
                      </m:e>
                      <m:sub>
                        <m:r>
                          <a:rPr lang="en-US" sz="1600" i="1">
                            <a:latin typeface="Cambria Math" panose="02040503050406030204" pitchFamily="18" charset="0"/>
                          </a:rPr>
                          <m:t>1</m:t>
                        </m:r>
                      </m:sub>
                      <m:sup>
                        <m:r>
                          <a:rPr lang="en-US" sz="1600" i="1">
                            <a:latin typeface="Cambria Math" panose="02040503050406030204" pitchFamily="18" charset="0"/>
                          </a:rPr>
                          <m:t>2</m:t>
                        </m:r>
                      </m:sup>
                    </m:sSubSup>
                    <m:r>
                      <a:rPr lang="en-US" sz="1600" i="1">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𝐴</m:t>
                        </m:r>
                      </m:e>
                      <m:sub>
                        <m:r>
                          <a:rPr lang="en-US" sz="1600" i="1">
                            <a:latin typeface="Cambria Math" panose="02040503050406030204" pitchFamily="18" charset="0"/>
                          </a:rPr>
                          <m:t>2</m:t>
                        </m:r>
                      </m:sub>
                      <m:sup>
                        <m:r>
                          <a:rPr lang="en-US" sz="1600" i="1">
                            <a:latin typeface="Cambria Math" panose="02040503050406030204" pitchFamily="18" charset="0"/>
                          </a:rPr>
                          <m:t>2</m:t>
                        </m:r>
                      </m:sup>
                    </m:sSubSup>
                    <m:r>
                      <a:rPr lang="en-US" sz="1600" b="0" i="1" smtClean="0">
                        <a:latin typeface="Cambria Math" panose="02040503050406030204" pitchFamily="18" charset="0"/>
                      </a:rPr>
                      <m:t>+</m:t>
                    </m:r>
                    <m:r>
                      <a:rPr lang="en-US" sz="1600" b="0" i="1" smtClean="0">
                        <a:latin typeface="Cambria Math" panose="02040503050406030204" pitchFamily="18" charset="0"/>
                      </a:rPr>
                      <m:t>2</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cos</m:t>
                        </m:r>
                      </m:fName>
                      <m:e>
                        <m:d>
                          <m:dPr>
                            <m:begChr m:val="["/>
                            <m:endChr m:val="]"/>
                            <m:ctrlPr>
                              <a:rPr lang="en-US" sz="1600" b="0" i="1" smtClean="0">
                                <a:latin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𝑘</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𝑟</m:t>
                                    </m:r>
                                  </m:e>
                                  <m:sub>
                                    <m:r>
                                      <a:rPr lang="en-US" sz="1600" i="1">
                                        <a:latin typeface="Cambria Math" panose="02040503050406030204" pitchFamily="18" charset="0"/>
                                        <a:ea typeface="Cambria Math" panose="02040503050406030204" pitchFamily="18" charset="0"/>
                                      </a:rPr>
                                      <m:t>1</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𝑟</m:t>
                                    </m:r>
                                  </m:e>
                                  <m:sub>
                                    <m:r>
                                      <a:rPr lang="en-US" sz="1600" i="1">
                                        <a:latin typeface="Cambria Math" panose="02040503050406030204" pitchFamily="18" charset="0"/>
                                        <a:ea typeface="Cambria Math" panose="02040503050406030204" pitchFamily="18" charset="0"/>
                                      </a:rPr>
                                      <m:t>2</m:t>
                                    </m:r>
                                  </m:sub>
                                </m:sSub>
                              </m:e>
                            </m:d>
                            <m:r>
                              <a:rPr lang="en-US" sz="1600" b="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𝜑</m:t>
                                </m:r>
                              </m:e>
                              <m:sub>
                                <m:r>
                                  <a:rPr lang="en-US" sz="1600" i="1">
                                    <a:latin typeface="Cambria Math" panose="02040503050406030204" pitchFamily="18" charset="0"/>
                                    <a:ea typeface="Cambria Math" panose="02040503050406030204" pitchFamily="18" charset="0"/>
                                  </a:rPr>
                                  <m:t>2</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𝜑</m:t>
                                </m:r>
                              </m:e>
                              <m:sub>
                                <m:r>
                                  <a:rPr lang="en-US" sz="1600" i="1">
                                    <a:latin typeface="Cambria Math" panose="02040503050406030204" pitchFamily="18" charset="0"/>
                                    <a:ea typeface="Cambria Math" panose="02040503050406030204" pitchFamily="18" charset="0"/>
                                  </a:rPr>
                                  <m:t>1</m:t>
                                </m:r>
                              </m:sub>
                            </m:sSub>
                          </m:e>
                        </m:d>
                      </m:e>
                    </m:func>
                  </m:oMath>
                </a14:m>
                <a:endParaRPr lang="en-US" sz="1600" dirty="0"/>
              </a:p>
            </p:txBody>
          </p:sp>
        </mc:Choice>
        <mc:Fallback>
          <p:sp>
            <p:nvSpPr>
              <p:cNvPr id="14" name="Rectangle 13"/>
              <p:cNvSpPr>
                <a:spLocks noRot="1" noChangeAspect="1" noMove="1" noResize="1" noEditPoints="1" noAdjustHandles="1" noChangeArrowheads="1" noChangeShapeType="1" noTextEdit="1"/>
              </p:cNvSpPr>
              <p:nvPr/>
            </p:nvSpPr>
            <p:spPr>
              <a:xfrm>
                <a:off x="395536" y="5360429"/>
                <a:ext cx="5176032" cy="341888"/>
              </a:xfrm>
              <a:prstGeom prst="rect">
                <a:avLst/>
              </a:prstGeom>
              <a:blipFill rotWithShape="1">
                <a:blip r:embed="rId9"/>
                <a:stretch>
                  <a:fillRect l="-11" t="-115" r="2" b="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Rectangle 14"/>
              <p:cNvSpPr/>
              <p:nvPr/>
            </p:nvSpPr>
            <p:spPr>
              <a:xfrm>
                <a:off x="395536" y="5828708"/>
                <a:ext cx="3506729" cy="341888"/>
              </a:xfrm>
              <a:prstGeom prst="rect">
                <a:avLst/>
              </a:prstGeom>
            </p:spPr>
            <p:txBody>
              <a:bodyPr wrap="none">
                <a:spAutoFit/>
              </a:bodyPr>
              <a:lstStyle/>
              <a:p>
                <a14:m>
                  <m:oMath xmlns:m="http://schemas.openxmlformats.org/officeDocument/2006/math">
                    <m:acc>
                      <m:accPr>
                        <m:chr m:val="̃"/>
                        <m:ctrlPr>
                          <a:rPr lang="en-US" sz="1600" i="1">
                            <a:latin typeface="Cambria Math" panose="02040503050406030204" pitchFamily="18" charset="0"/>
                          </a:rPr>
                        </m:ctrlPr>
                      </m:accPr>
                      <m:e>
                        <m:r>
                          <a:rPr lang="en-GB" sz="1600" i="1">
                            <a:latin typeface="Cambria Math" panose="02040503050406030204" pitchFamily="18" charset="0"/>
                          </a:rPr>
                          <m:t>𝑢</m:t>
                        </m:r>
                      </m:e>
                    </m:acc>
                    <m:d>
                      <m:dPr>
                        <m:ctrlPr>
                          <a:rPr lang="en-US" sz="1600" i="1">
                            <a:latin typeface="Cambria Math" panose="02040503050406030204" pitchFamily="18" charset="0"/>
                          </a:rPr>
                        </m:ctrlPr>
                      </m:dPr>
                      <m:e>
                        <m:r>
                          <a:rPr lang="en-US" sz="1600" i="1">
                            <a:latin typeface="Cambria Math" panose="02040503050406030204" pitchFamily="18" charset="0"/>
                          </a:rPr>
                          <m:t>𝑡</m:t>
                        </m:r>
                      </m:e>
                    </m:d>
                  </m:oMath>
                </a14:m>
                <a:r>
                  <a:rPr lang="en-US" sz="1600" dirty="0"/>
                  <a:t> </a:t>
                </a:r>
                <a14:m>
                  <m:oMath xmlns:m="http://schemas.openxmlformats.org/officeDocument/2006/math">
                    <m:sSup>
                      <m:sSupPr>
                        <m:ctrlPr>
                          <a:rPr lang="en-US" sz="1600" i="1">
                            <a:latin typeface="Cambria Math" panose="02040503050406030204" pitchFamily="18" charset="0"/>
                          </a:rPr>
                        </m:ctrlPr>
                      </m:sSupPr>
                      <m:e>
                        <m:acc>
                          <m:accPr>
                            <m:chr m:val="̃"/>
                            <m:ctrlPr>
                              <a:rPr lang="en-US" sz="1600" i="1">
                                <a:latin typeface="Cambria Math" panose="02040503050406030204" pitchFamily="18" charset="0"/>
                              </a:rPr>
                            </m:ctrlPr>
                          </m:accPr>
                          <m:e>
                            <m:r>
                              <a:rPr lang="en-GB" sz="1600" i="1">
                                <a:latin typeface="Cambria Math" panose="02040503050406030204" pitchFamily="18" charset="0"/>
                              </a:rPr>
                              <m:t>𝑢</m:t>
                            </m:r>
                          </m:e>
                        </m:acc>
                      </m:e>
                      <m:sup>
                        <m:r>
                          <a:rPr lang="en-US" sz="1600" i="1">
                            <a:latin typeface="Cambria Math" panose="02040503050406030204" pitchFamily="18" charset="0"/>
                          </a:rPr>
                          <m:t>∗</m:t>
                        </m:r>
                      </m:sup>
                    </m:sSup>
                    <m:d>
                      <m:dPr>
                        <m:ctrlPr>
                          <a:rPr lang="en-US" sz="1600" i="1">
                            <a:latin typeface="Cambria Math" panose="02040503050406030204" pitchFamily="18" charset="0"/>
                          </a:rPr>
                        </m:ctrlPr>
                      </m:dPr>
                      <m:e>
                        <m:r>
                          <a:rPr lang="en-US" sz="1600" i="1">
                            <a:latin typeface="Cambria Math" panose="02040503050406030204" pitchFamily="18" charset="0"/>
                          </a:rPr>
                          <m:t>𝑡</m:t>
                        </m:r>
                      </m:e>
                    </m:d>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𝐴</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𝐴</m:t>
                        </m:r>
                      </m:e>
                      <m:sub>
                        <m:r>
                          <a:rPr lang="en-US" sz="1600" i="1">
                            <a:latin typeface="Cambria Math" panose="02040503050406030204" pitchFamily="18" charset="0"/>
                          </a:rPr>
                          <m:t>1</m:t>
                        </m:r>
                      </m:sub>
                      <m:sup>
                        <m:r>
                          <a:rPr lang="en-US" sz="1600" i="1">
                            <a:latin typeface="Cambria Math" panose="02040503050406030204" pitchFamily="18" charset="0"/>
                          </a:rPr>
                          <m:t>2</m:t>
                        </m:r>
                      </m:sup>
                    </m:sSubSup>
                    <m:r>
                      <a:rPr lang="en-US" sz="1600" i="1">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𝐴</m:t>
                        </m:r>
                      </m:e>
                      <m:sub>
                        <m:r>
                          <a:rPr lang="en-US" sz="1600" i="1">
                            <a:latin typeface="Cambria Math" panose="02040503050406030204" pitchFamily="18" charset="0"/>
                          </a:rPr>
                          <m:t>2</m:t>
                        </m:r>
                      </m:sub>
                      <m:sup>
                        <m:r>
                          <a:rPr lang="en-US" sz="1600" i="1">
                            <a:latin typeface="Cambria Math" panose="02040503050406030204" pitchFamily="18" charset="0"/>
                          </a:rPr>
                          <m:t>2</m:t>
                        </m:r>
                      </m:sup>
                    </m:sSubSup>
                    <m:r>
                      <a:rPr lang="en-US" sz="1600" b="0" i="1" smtClean="0">
                        <a:latin typeface="Cambria Math" panose="02040503050406030204" pitchFamily="18" charset="0"/>
                      </a:rPr>
                      <m:t>+</m:t>
                    </m:r>
                    <m:r>
                      <a:rPr lang="en-US" sz="1600" b="0" i="1" smtClean="0">
                        <a:latin typeface="Cambria Math" panose="02040503050406030204" pitchFamily="18" charset="0"/>
                      </a:rPr>
                      <m:t>2</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cos</m:t>
                        </m:r>
                      </m:fName>
                      <m:e>
                        <m:r>
                          <m:rPr>
                            <m:sty m:val="p"/>
                          </m:rPr>
                          <a:rPr lang="el-GR" sz="1600" b="0" i="1" smtClean="0">
                            <a:latin typeface="Cambria Math" panose="02040503050406030204" pitchFamily="18" charset="0"/>
                            <a:ea typeface="Cambria Math" panose="02040503050406030204" pitchFamily="18" charset="0"/>
                          </a:rPr>
                          <m:t>Δ</m:t>
                        </m:r>
                        <m:r>
                          <a:rPr lang="el-GR" sz="1600" b="0" i="1" smtClean="0">
                            <a:latin typeface="Cambria Math" panose="02040503050406030204" pitchFamily="18" charset="0"/>
                            <a:ea typeface="Cambria Math" panose="02040503050406030204" pitchFamily="18" charset="0"/>
                          </a:rPr>
                          <m:t>𝜑</m:t>
                        </m:r>
                      </m:e>
                    </m:func>
                  </m:oMath>
                </a14:m>
                <a:endParaRPr lang="en-US" sz="1600" dirty="0"/>
              </a:p>
            </p:txBody>
          </p:sp>
        </mc:Choice>
        <mc:Fallback>
          <p:sp>
            <p:nvSpPr>
              <p:cNvPr id="15" name="Rectangle 14"/>
              <p:cNvSpPr>
                <a:spLocks noRot="1" noChangeAspect="1" noMove="1" noResize="1" noEditPoints="1" noAdjustHandles="1" noChangeArrowheads="1" noChangeShapeType="1" noTextEdit="1"/>
              </p:cNvSpPr>
              <p:nvPr/>
            </p:nvSpPr>
            <p:spPr>
              <a:xfrm>
                <a:off x="395536" y="5828708"/>
                <a:ext cx="3506729" cy="341888"/>
              </a:xfrm>
              <a:prstGeom prst="rect">
                <a:avLst/>
              </a:prstGeom>
              <a:blipFill rotWithShape="1">
                <a:blip r:embed="rId10"/>
                <a:stretch>
                  <a:fillRect l="-16" t="-13" r="5" b="88"/>
                </a:stretch>
              </a:blipFill>
            </p:spPr>
            <p:txBody>
              <a:bodyPr/>
              <a:lstStyle/>
              <a:p>
                <a:r>
                  <a:rPr lang="zh-CN" altLang="en-US">
                    <a:noFill/>
                  </a:rPr>
                  <a:t> </a:t>
                </a:r>
              </a:p>
            </p:txBody>
          </p:sp>
        </mc:Fallback>
      </mc:AlternateContent>
      <p:sp>
        <p:nvSpPr>
          <p:cNvPr id="16" name="Arrow: Right 4"/>
          <p:cNvSpPr/>
          <p:nvPr/>
        </p:nvSpPr>
        <p:spPr bwMode="auto">
          <a:xfrm>
            <a:off x="4042807" y="5906299"/>
            <a:ext cx="570403" cy="264297"/>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mc:Choice xmlns:a14="http://schemas.microsoft.com/office/drawing/2010/main" Requires="a14">
          <p:sp>
            <p:nvSpPr>
              <p:cNvPr id="17" name="Rectangle 16"/>
              <p:cNvSpPr/>
              <p:nvPr/>
            </p:nvSpPr>
            <p:spPr>
              <a:xfrm>
                <a:off x="4804563" y="5811775"/>
                <a:ext cx="3018262" cy="5934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m:t>
                      </m:r>
                      <m:r>
                        <a:rPr lang="en-US" sz="1600" b="0" i="1" smtClean="0">
                          <a:latin typeface="Cambria Math" panose="02040503050406030204" pitchFamily="18" charset="0"/>
                        </a:rPr>
                        <m:t>=</m:t>
                      </m:r>
                      <m:rad>
                        <m:radPr>
                          <m:degHide m:val="on"/>
                          <m:ctrlPr>
                            <a:rPr lang="en-US" sz="1600" b="0" i="1" smtClean="0">
                              <a:latin typeface="Cambria Math" panose="02040503050406030204" pitchFamily="18" charset="0"/>
                            </a:rPr>
                          </m:ctrlPr>
                        </m:radPr>
                        <m:deg/>
                        <m:e>
                          <m:sSubSup>
                            <m:sSubSupPr>
                              <m:ctrlPr>
                                <a:rPr lang="en-US" sz="1600" i="1">
                                  <a:latin typeface="Cambria Math" panose="02040503050406030204" pitchFamily="18" charset="0"/>
                                </a:rPr>
                              </m:ctrlPr>
                            </m:sSubSupPr>
                            <m:e>
                              <m:r>
                                <a:rPr lang="en-US" sz="1600" i="1">
                                  <a:latin typeface="Cambria Math" panose="02040503050406030204" pitchFamily="18" charset="0"/>
                                </a:rPr>
                                <m:t>𝐴</m:t>
                              </m:r>
                            </m:e>
                            <m:sub>
                              <m:r>
                                <a:rPr lang="en-US" sz="1600" i="1">
                                  <a:latin typeface="Cambria Math" panose="02040503050406030204" pitchFamily="18" charset="0"/>
                                </a:rPr>
                                <m:t>1</m:t>
                              </m:r>
                            </m:sub>
                            <m:sup>
                              <m:r>
                                <a:rPr lang="en-US" sz="1600" i="1">
                                  <a:latin typeface="Cambria Math" panose="02040503050406030204" pitchFamily="18" charset="0"/>
                                </a:rPr>
                                <m:t>2</m:t>
                              </m:r>
                            </m:sup>
                          </m:sSubSup>
                          <m:r>
                            <a:rPr lang="en-US" sz="1600" i="1">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𝐴</m:t>
                              </m:r>
                            </m:e>
                            <m:sub>
                              <m:r>
                                <a:rPr lang="en-US" sz="1600" i="1">
                                  <a:latin typeface="Cambria Math" panose="02040503050406030204" pitchFamily="18" charset="0"/>
                                </a:rPr>
                                <m:t>2</m:t>
                              </m:r>
                            </m:sub>
                            <m:sup>
                              <m:r>
                                <a:rPr lang="en-US" sz="1600" i="1">
                                  <a:latin typeface="Cambria Math" panose="02040503050406030204" pitchFamily="18" charset="0"/>
                                </a:rPr>
                                <m:t>2</m:t>
                              </m:r>
                            </m:sup>
                          </m:sSubSup>
                          <m:r>
                            <a:rPr lang="en-US" sz="1600" i="1">
                              <a:latin typeface="Cambria Math" panose="02040503050406030204" pitchFamily="18" charset="0"/>
                            </a:rPr>
                            <m:t>+</m:t>
                          </m:r>
                          <m:r>
                            <a:rPr lang="en-US" sz="1600" i="1">
                              <a:latin typeface="Cambria Math" panose="02040503050406030204" pitchFamily="18" charset="0"/>
                            </a:rPr>
                            <m:t>2</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1</m:t>
                              </m:r>
                            </m:sub>
                          </m:sSub>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2</m:t>
                              </m:r>
                            </m:sub>
                          </m:sSub>
                          <m:func>
                            <m:funcPr>
                              <m:ctrlPr>
                                <a:rPr lang="en-US" sz="1600" i="1" smtClean="0">
                                  <a:latin typeface="Cambria Math" panose="02040503050406030204" pitchFamily="18" charset="0"/>
                                </a:rPr>
                              </m:ctrlPr>
                            </m:funcPr>
                            <m:fName>
                              <m:r>
                                <m:rPr>
                                  <m:sty m:val="p"/>
                                </m:rPr>
                                <a:rPr lang="en-US" sz="1600">
                                  <a:latin typeface="Cambria Math" panose="02040503050406030204" pitchFamily="18" charset="0"/>
                                </a:rPr>
                                <m:t>cos</m:t>
                              </m:r>
                            </m:fName>
                            <m:e>
                              <m:r>
                                <m:rPr>
                                  <m:sty m:val="p"/>
                                </m:rPr>
                                <a:rPr lang="el-GR" sz="1600" i="1">
                                  <a:latin typeface="Cambria Math" panose="02040503050406030204" pitchFamily="18" charset="0"/>
                                  <a:ea typeface="Cambria Math" panose="02040503050406030204" pitchFamily="18" charset="0"/>
                                </a:rPr>
                                <m:t>Δ</m:t>
                              </m:r>
                              <m:r>
                                <a:rPr lang="el-GR" sz="1600" i="1">
                                  <a:latin typeface="Cambria Math" panose="02040503050406030204" pitchFamily="18" charset="0"/>
                                  <a:ea typeface="Cambria Math" panose="02040503050406030204" pitchFamily="18" charset="0"/>
                                </a:rPr>
                                <m:t>𝜑</m:t>
                              </m:r>
                            </m:e>
                          </m:func>
                        </m:e>
                      </m:rad>
                    </m:oMath>
                  </m:oMathPara>
                </a14:m>
                <a:endParaRPr lang="en-US" sz="1600" dirty="0"/>
              </a:p>
            </p:txBody>
          </p:sp>
        </mc:Choice>
        <mc:Fallback>
          <p:sp>
            <p:nvSpPr>
              <p:cNvPr id="17" name="Rectangle 16"/>
              <p:cNvSpPr>
                <a:spLocks noRot="1" noChangeAspect="1" noMove="1" noResize="1" noEditPoints="1" noAdjustHandles="1" noChangeArrowheads="1" noChangeShapeType="1" noTextEdit="1"/>
              </p:cNvSpPr>
              <p:nvPr/>
            </p:nvSpPr>
            <p:spPr>
              <a:xfrm>
                <a:off x="4804563" y="5811775"/>
                <a:ext cx="3018262" cy="593432"/>
              </a:xfrm>
              <a:prstGeom prst="rect">
                <a:avLst/>
              </a:prstGeom>
              <a:blipFill rotWithShape="1">
                <a:blip r:embed="rId11"/>
                <a:stretch>
                  <a:fillRect l="-5" t="-43" r="9" b="101"/>
                </a:stretch>
              </a:blipFill>
            </p:spPr>
            <p:txBody>
              <a:bodyPr/>
              <a:lstStyle/>
              <a:p>
                <a:r>
                  <a:rPr lang="zh-CN" altLang="en-US">
                    <a:noFill/>
                  </a:rPr>
                  <a:t> </a:t>
                </a:r>
              </a:p>
            </p:txBody>
          </p:sp>
        </mc:Fallback>
      </mc:AlternateContent>
      <p:sp>
        <p:nvSpPr>
          <p:cNvPr id="18" name="Title 1"/>
          <p:cNvSpPr txBox="1"/>
          <p:nvPr/>
        </p:nvSpPr>
        <p:spPr>
          <a:xfrm>
            <a:off x="745232" y="0"/>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en-US" sz="3200" kern="0"/>
              <a:t>Ex: Interferences between 2 spherical waves generated by two source points</a:t>
            </a:r>
            <a:endParaRPr lang="en-US" sz="32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animBg="1"/>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Rectangle: Rounded Corners 6"/>
          <p:cNvSpPr/>
          <p:nvPr/>
        </p:nvSpPr>
        <p:spPr bwMode="auto">
          <a:xfrm>
            <a:off x="5436096" y="3573016"/>
            <a:ext cx="1618796" cy="792088"/>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mc:Choice xmlns:a14="http://schemas.microsoft.com/office/drawing/2010/main" Requires="a14">
          <p:sp>
            <p:nvSpPr>
              <p:cNvPr id="6" name="Rectangle 5"/>
              <p:cNvSpPr/>
              <p:nvPr/>
            </p:nvSpPr>
            <p:spPr>
              <a:xfrm>
                <a:off x="141734" y="1712991"/>
                <a:ext cx="4003147" cy="341888"/>
              </a:xfrm>
              <a:prstGeom prst="rect">
                <a:avLst/>
              </a:prstGeom>
            </p:spPr>
            <p:txBody>
              <a:bodyPr wrap="none">
                <a:spAutoFit/>
              </a:bodyPr>
              <a:lstStyle/>
              <a:p>
                <a14:m>
                  <m:oMath xmlns:m="http://schemas.openxmlformats.org/officeDocument/2006/math">
                    <m:acc>
                      <m:accPr>
                        <m:ctrlPr>
                          <a:rPr lang="en-US" sz="1600" i="1" smtClean="0">
                            <a:latin typeface="Cambria Math" panose="02040503050406030204" pitchFamily="18" charset="0"/>
                          </a:rPr>
                        </m:ctrlPr>
                      </m:accPr>
                      <m:e>
                        <m:r>
                          <a:rPr lang="en-US" sz="1600" i="1">
                            <a:latin typeface="Cambria Math" panose="02040503050406030204" pitchFamily="18" charset="0"/>
                          </a:rPr>
                          <m:t>𝑢</m:t>
                        </m:r>
                      </m:e>
                    </m:acc>
                    <m:d>
                      <m:dPr>
                        <m:ctrlPr>
                          <a:rPr lang="en-US" sz="1600" i="1">
                            <a:latin typeface="Cambria Math" panose="02040503050406030204" pitchFamily="18" charset="0"/>
                          </a:rPr>
                        </m:ctrlPr>
                      </m:dPr>
                      <m:e>
                        <m:r>
                          <a:rPr lang="en-US" sz="1600" i="1">
                            <a:latin typeface="Cambria Math" panose="02040503050406030204" pitchFamily="18" charset="0"/>
                          </a:rPr>
                          <m:t>𝑡</m:t>
                        </m:r>
                      </m:e>
                    </m:d>
                  </m:oMath>
                </a14:m>
                <a:r>
                  <a:rPr lang="en-US" sz="1600" dirty="0"/>
                  <a:t> </a:t>
                </a:r>
                <a14:m>
                  <m:oMath xmlns:m="http://schemas.openxmlformats.org/officeDocument/2006/math">
                    <m:sSup>
                      <m:sSupPr>
                        <m:ctrlPr>
                          <a:rPr lang="en-US" sz="1600" i="1" smtClean="0">
                            <a:latin typeface="Cambria Math" panose="02040503050406030204" pitchFamily="18" charset="0"/>
                          </a:rPr>
                        </m:ctrlPr>
                      </m:sSupPr>
                      <m:e>
                        <m:acc>
                          <m:accPr>
                            <m:ctrlPr>
                              <a:rPr lang="en-US" sz="1600" i="1">
                                <a:latin typeface="Cambria Math" panose="02040503050406030204" pitchFamily="18" charset="0"/>
                              </a:rPr>
                            </m:ctrlPr>
                          </m:accPr>
                          <m:e>
                            <m:r>
                              <a:rPr lang="en-US" sz="1600" i="1">
                                <a:latin typeface="Cambria Math" panose="02040503050406030204" pitchFamily="18" charset="0"/>
                              </a:rPr>
                              <m:t>𝑢</m:t>
                            </m:r>
                          </m:e>
                        </m:acc>
                      </m:e>
                      <m:sup>
                        <m:r>
                          <a:rPr lang="en-US" sz="1600" b="0" i="1" smtClean="0">
                            <a:latin typeface="Cambria Math" panose="02040503050406030204" pitchFamily="18" charset="0"/>
                          </a:rPr>
                          <m:t>∗</m:t>
                        </m:r>
                      </m:sup>
                    </m:sSup>
                    <m:d>
                      <m:dPr>
                        <m:ctrlPr>
                          <a:rPr lang="en-US" sz="1600" i="1">
                            <a:latin typeface="Cambria Math" panose="02040503050406030204" pitchFamily="18" charset="0"/>
                          </a:rPr>
                        </m:ctrlPr>
                      </m:dPr>
                      <m:e>
                        <m:r>
                          <a:rPr lang="en-US" sz="1600" i="1">
                            <a:latin typeface="Cambria Math" panose="02040503050406030204" pitchFamily="18" charset="0"/>
                          </a:rPr>
                          <m:t>𝑡</m:t>
                        </m:r>
                      </m:e>
                    </m:d>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𝐴</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𝐴</m:t>
                        </m:r>
                      </m:e>
                      <m:sub>
                        <m:r>
                          <a:rPr lang="en-US" sz="1600" i="1">
                            <a:latin typeface="Cambria Math" panose="02040503050406030204" pitchFamily="18" charset="0"/>
                          </a:rPr>
                          <m:t>1</m:t>
                        </m:r>
                      </m:sub>
                      <m:sup>
                        <m:r>
                          <a:rPr lang="en-US" sz="1600" i="1">
                            <a:latin typeface="Cambria Math" panose="02040503050406030204" pitchFamily="18" charset="0"/>
                          </a:rPr>
                          <m:t>2</m:t>
                        </m:r>
                      </m:sup>
                    </m:sSubSup>
                    <m:r>
                      <a:rPr lang="en-US" sz="1600" i="1">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𝐴</m:t>
                        </m:r>
                      </m:e>
                      <m:sub>
                        <m:r>
                          <a:rPr lang="en-US" sz="1600" i="1">
                            <a:latin typeface="Cambria Math" panose="02040503050406030204" pitchFamily="18" charset="0"/>
                          </a:rPr>
                          <m:t>2</m:t>
                        </m:r>
                      </m:sub>
                      <m:sup>
                        <m:r>
                          <a:rPr lang="en-US" sz="1600" i="1">
                            <a:latin typeface="Cambria Math" panose="02040503050406030204" pitchFamily="18" charset="0"/>
                          </a:rPr>
                          <m:t>2</m:t>
                        </m:r>
                      </m:sup>
                    </m:sSubSup>
                    <m:r>
                      <a:rPr lang="en-US" sz="1600" b="0" i="1" smtClean="0">
                        <a:latin typeface="Cambria Math" panose="02040503050406030204" pitchFamily="18" charset="0"/>
                      </a:rPr>
                      <m:t>+</m:t>
                    </m:r>
                    <m:r>
                      <a:rPr lang="en-US" sz="1600" b="0" i="1" smtClean="0">
                        <a:latin typeface="Cambria Math" panose="02040503050406030204" pitchFamily="18" charset="0"/>
                      </a:rPr>
                      <m:t>2</m:t>
                    </m:r>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b="0" i="1" smtClean="0">
                            <a:latin typeface="Cambria Math" panose="02040503050406030204" pitchFamily="18" charset="0"/>
                          </a:rPr>
                          <m:t>2</m:t>
                        </m:r>
                      </m:sub>
                    </m:sSub>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cos</m:t>
                        </m:r>
                      </m:fName>
                      <m:e>
                        <m:r>
                          <m:rPr>
                            <m:sty m:val="p"/>
                          </m:rPr>
                          <a:rPr lang="el-GR" sz="1600" b="0" i="1" smtClean="0">
                            <a:latin typeface="Cambria Math" panose="02040503050406030204" pitchFamily="18" charset="0"/>
                            <a:ea typeface="Cambria Math" panose="02040503050406030204" pitchFamily="18" charset="0"/>
                          </a:rPr>
                          <m:t>Δ</m:t>
                        </m:r>
                        <m:r>
                          <a:rPr lang="el-GR" sz="1600" b="0" i="1" smtClean="0">
                            <a:latin typeface="Cambria Math" panose="02040503050406030204" pitchFamily="18" charset="0"/>
                            <a:ea typeface="Cambria Math" panose="02040503050406030204" pitchFamily="18" charset="0"/>
                          </a:rPr>
                          <m:t>𝜑</m:t>
                        </m:r>
                      </m:e>
                    </m:func>
                  </m:oMath>
                </a14:m>
                <a:endParaRPr lang="en-US" sz="1600" dirty="0"/>
              </a:p>
            </p:txBody>
          </p:sp>
        </mc:Choice>
        <mc:Fallback>
          <p:sp>
            <p:nvSpPr>
              <p:cNvPr id="6" name="Rectangle 5"/>
              <p:cNvSpPr>
                <a:spLocks noRot="1" noChangeAspect="1" noMove="1" noResize="1" noEditPoints="1" noAdjustHandles="1" noChangeArrowheads="1" noChangeShapeType="1" noTextEdit="1"/>
              </p:cNvSpPr>
              <p:nvPr/>
            </p:nvSpPr>
            <p:spPr>
              <a:xfrm>
                <a:off x="141734" y="1712991"/>
                <a:ext cx="4003147" cy="341888"/>
              </a:xfrm>
              <a:prstGeom prst="rect">
                <a:avLst/>
              </a:prstGeom>
              <a:blipFill rotWithShape="1">
                <a:blip r:embed="rId1"/>
                <a:stretch>
                  <a:fillRect l="-3" t="-116" r="6" b="6"/>
                </a:stretch>
              </a:blipFill>
            </p:spPr>
            <p:txBody>
              <a:bodyPr/>
              <a:lstStyle/>
              <a:p>
                <a:r>
                  <a:rPr lang="zh-CN" altLang="en-US">
                    <a:noFill/>
                  </a:rPr>
                  <a:t> </a:t>
                </a:r>
              </a:p>
            </p:txBody>
          </p:sp>
        </mc:Fallback>
      </mc:AlternateContent>
      <p:sp>
        <p:nvSpPr>
          <p:cNvPr id="7" name="Arrow: Right 4"/>
          <p:cNvSpPr/>
          <p:nvPr/>
        </p:nvSpPr>
        <p:spPr bwMode="auto">
          <a:xfrm>
            <a:off x="4161649" y="1790582"/>
            <a:ext cx="570403" cy="264297"/>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mc:Choice xmlns:a14="http://schemas.microsoft.com/office/drawing/2010/main" Requires="a14">
          <p:sp>
            <p:nvSpPr>
              <p:cNvPr id="8" name="Rectangle 7"/>
              <p:cNvSpPr/>
              <p:nvPr/>
            </p:nvSpPr>
            <p:spPr>
              <a:xfrm>
                <a:off x="4972752" y="1576451"/>
                <a:ext cx="3018262" cy="5934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m:t>
                      </m:r>
                      <m:r>
                        <a:rPr lang="en-US" sz="1600" b="0" i="1" smtClean="0">
                          <a:latin typeface="Cambria Math" panose="02040503050406030204" pitchFamily="18" charset="0"/>
                        </a:rPr>
                        <m:t>=</m:t>
                      </m:r>
                      <m:rad>
                        <m:radPr>
                          <m:degHide m:val="on"/>
                          <m:ctrlPr>
                            <a:rPr lang="en-US" sz="1600" b="0" i="1" smtClean="0">
                              <a:latin typeface="Cambria Math" panose="02040503050406030204" pitchFamily="18" charset="0"/>
                            </a:rPr>
                          </m:ctrlPr>
                        </m:radPr>
                        <m:deg/>
                        <m:e>
                          <m:sSubSup>
                            <m:sSubSupPr>
                              <m:ctrlPr>
                                <a:rPr lang="en-US" sz="1600" i="1">
                                  <a:latin typeface="Cambria Math" panose="02040503050406030204" pitchFamily="18" charset="0"/>
                                </a:rPr>
                              </m:ctrlPr>
                            </m:sSubSupPr>
                            <m:e>
                              <m:r>
                                <a:rPr lang="en-US" sz="1600" i="1">
                                  <a:latin typeface="Cambria Math" panose="02040503050406030204" pitchFamily="18" charset="0"/>
                                </a:rPr>
                                <m:t>𝐴</m:t>
                              </m:r>
                            </m:e>
                            <m:sub>
                              <m:r>
                                <a:rPr lang="en-US" sz="1600" i="1">
                                  <a:latin typeface="Cambria Math" panose="02040503050406030204" pitchFamily="18" charset="0"/>
                                </a:rPr>
                                <m:t>1</m:t>
                              </m:r>
                            </m:sub>
                            <m:sup>
                              <m:r>
                                <a:rPr lang="en-US" sz="1600" i="1">
                                  <a:latin typeface="Cambria Math" panose="02040503050406030204" pitchFamily="18" charset="0"/>
                                </a:rPr>
                                <m:t>2</m:t>
                              </m:r>
                            </m:sup>
                          </m:sSubSup>
                          <m:r>
                            <a:rPr lang="en-US" sz="1600" i="1">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𝐴</m:t>
                              </m:r>
                            </m:e>
                            <m:sub>
                              <m:r>
                                <a:rPr lang="en-US" sz="1600" i="1">
                                  <a:latin typeface="Cambria Math" panose="02040503050406030204" pitchFamily="18" charset="0"/>
                                </a:rPr>
                                <m:t>2</m:t>
                              </m:r>
                            </m:sub>
                            <m:sup>
                              <m:r>
                                <a:rPr lang="en-US" sz="1600" i="1">
                                  <a:latin typeface="Cambria Math" panose="02040503050406030204" pitchFamily="18" charset="0"/>
                                </a:rPr>
                                <m:t>2</m:t>
                              </m:r>
                            </m:sup>
                          </m:sSubSup>
                          <m:r>
                            <a:rPr lang="en-US" sz="1600" i="1">
                              <a:latin typeface="Cambria Math" panose="02040503050406030204" pitchFamily="18" charset="0"/>
                            </a:rPr>
                            <m:t>+</m:t>
                          </m:r>
                          <m:r>
                            <a:rPr lang="en-US" sz="1600" i="1">
                              <a:latin typeface="Cambria Math" panose="02040503050406030204" pitchFamily="18" charset="0"/>
                            </a:rPr>
                            <m:t>2</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1</m:t>
                              </m:r>
                            </m:sub>
                          </m:sSub>
                          <m:func>
                            <m:funcPr>
                              <m:ctrlPr>
                                <a:rPr lang="en-US" sz="1600" i="1">
                                  <a:latin typeface="Cambria Math" panose="02040503050406030204" pitchFamily="18" charset="0"/>
                                </a:rPr>
                              </m:ctrlPr>
                            </m:funcPr>
                            <m:fNa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2</m:t>
                                  </m:r>
                                </m:sub>
                              </m:sSub>
                              <m:r>
                                <m:rPr>
                                  <m:sty m:val="p"/>
                                </m:rPr>
                                <a:rPr lang="en-US" sz="1600">
                                  <a:latin typeface="Cambria Math" panose="02040503050406030204" pitchFamily="18" charset="0"/>
                                </a:rPr>
                                <m:t>cos</m:t>
                              </m:r>
                            </m:fName>
                            <m:e>
                              <m:r>
                                <m:rPr>
                                  <m:sty m:val="p"/>
                                </m:rPr>
                                <a:rPr lang="el-GR" sz="1600" i="1">
                                  <a:latin typeface="Cambria Math" panose="02040503050406030204" pitchFamily="18" charset="0"/>
                                  <a:ea typeface="Cambria Math" panose="02040503050406030204" pitchFamily="18" charset="0"/>
                                </a:rPr>
                                <m:t>Δ</m:t>
                              </m:r>
                              <m:r>
                                <a:rPr lang="el-GR" sz="1600" i="1">
                                  <a:latin typeface="Cambria Math" panose="02040503050406030204" pitchFamily="18" charset="0"/>
                                  <a:ea typeface="Cambria Math" panose="02040503050406030204" pitchFamily="18" charset="0"/>
                                </a:rPr>
                                <m:t>𝜑</m:t>
                              </m:r>
                            </m:e>
                          </m:func>
                        </m:e>
                      </m:rad>
                    </m:oMath>
                  </m:oMathPara>
                </a14:m>
                <a:endParaRPr lang="en-US" sz="1600" dirty="0"/>
              </a:p>
            </p:txBody>
          </p:sp>
        </mc:Choice>
        <mc:Fallback>
          <p:sp>
            <p:nvSpPr>
              <p:cNvPr id="8" name="Rectangle 7"/>
              <p:cNvSpPr>
                <a:spLocks noRot="1" noChangeAspect="1" noMove="1" noResize="1" noEditPoints="1" noAdjustHandles="1" noChangeArrowheads="1" noChangeShapeType="1" noTextEdit="1"/>
              </p:cNvSpPr>
              <p:nvPr/>
            </p:nvSpPr>
            <p:spPr>
              <a:xfrm>
                <a:off x="4972752" y="1576451"/>
                <a:ext cx="3018262" cy="593432"/>
              </a:xfrm>
              <a:prstGeom prst="rect">
                <a:avLst/>
              </a:prstGeom>
              <a:blipFill rotWithShape="1">
                <a:blip r:embed="rId2"/>
                <a:stretch>
                  <a:fillRect l="-2" t="-64" r="6" b="15"/>
                </a:stretch>
              </a:blipFill>
            </p:spPr>
            <p:txBody>
              <a:bodyPr/>
              <a:lstStyle/>
              <a:p>
                <a:r>
                  <a:rPr lang="zh-CN" altLang="en-US">
                    <a:noFill/>
                  </a:rPr>
                  <a:t> </a:t>
                </a:r>
              </a:p>
            </p:txBody>
          </p:sp>
        </mc:Fallback>
      </mc:AlternateContent>
      <p:sp>
        <p:nvSpPr>
          <p:cNvPr id="9" name="TextBox 8"/>
          <p:cNvSpPr txBox="1"/>
          <p:nvPr/>
        </p:nvSpPr>
        <p:spPr>
          <a:xfrm>
            <a:off x="395536" y="2420888"/>
            <a:ext cx="4576637" cy="369332"/>
          </a:xfrm>
          <a:prstGeom prst="rect">
            <a:avLst/>
          </a:prstGeom>
          <a:noFill/>
        </p:spPr>
        <p:txBody>
          <a:bodyPr wrap="none" rtlCol="0">
            <a:spAutoFit/>
          </a:bodyPr>
          <a:lstStyle/>
          <a:p>
            <a:r>
              <a:rPr lang="en-US" dirty="0"/>
              <a:t>Amplitude A if the interferences are destructive: </a:t>
            </a:r>
            <a:endParaRPr lang="en-US" dirty="0"/>
          </a:p>
        </p:txBody>
      </p:sp>
      <mc:AlternateContent xmlns:mc="http://schemas.openxmlformats.org/markup-compatibility/2006">
        <mc:Choice xmlns:a14="http://schemas.microsoft.com/office/drawing/2010/main" Requires="a14">
          <p:sp>
            <p:nvSpPr>
              <p:cNvPr id="10" name="Rectangle 9"/>
              <p:cNvSpPr/>
              <p:nvPr/>
            </p:nvSpPr>
            <p:spPr>
              <a:xfrm>
                <a:off x="5409874" y="2412395"/>
                <a:ext cx="2286652" cy="5934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m:t>
                      </m:r>
                      <m:r>
                        <a:rPr lang="en-US" sz="1600" b="0" i="1" smtClean="0">
                          <a:latin typeface="Cambria Math" panose="02040503050406030204" pitchFamily="18" charset="0"/>
                        </a:rPr>
                        <m:t>=</m:t>
                      </m:r>
                      <m:rad>
                        <m:radPr>
                          <m:degHide m:val="on"/>
                          <m:ctrlPr>
                            <a:rPr lang="en-US" sz="1600" b="0" i="1" smtClean="0">
                              <a:latin typeface="Cambria Math" panose="02040503050406030204" pitchFamily="18" charset="0"/>
                            </a:rPr>
                          </m:ctrlPr>
                        </m:radPr>
                        <m:deg/>
                        <m:e>
                          <m:sSubSup>
                            <m:sSubSupPr>
                              <m:ctrlPr>
                                <a:rPr lang="en-US" sz="1600" i="1">
                                  <a:latin typeface="Cambria Math" panose="02040503050406030204" pitchFamily="18" charset="0"/>
                                </a:rPr>
                              </m:ctrlPr>
                            </m:sSubSupPr>
                            <m:e>
                              <m:r>
                                <a:rPr lang="en-US" sz="1600" i="1">
                                  <a:latin typeface="Cambria Math" panose="02040503050406030204" pitchFamily="18" charset="0"/>
                                </a:rPr>
                                <m:t>𝐴</m:t>
                              </m:r>
                            </m:e>
                            <m:sub>
                              <m:r>
                                <a:rPr lang="en-US" sz="1600" i="1">
                                  <a:latin typeface="Cambria Math" panose="02040503050406030204" pitchFamily="18" charset="0"/>
                                </a:rPr>
                                <m:t>1</m:t>
                              </m:r>
                            </m:sub>
                            <m:sup>
                              <m:r>
                                <a:rPr lang="en-US" sz="1600" i="1">
                                  <a:latin typeface="Cambria Math" panose="02040503050406030204" pitchFamily="18" charset="0"/>
                                </a:rPr>
                                <m:t>2</m:t>
                              </m:r>
                            </m:sup>
                          </m:sSubSup>
                          <m:r>
                            <a:rPr lang="en-US" sz="1600" i="1">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𝐴</m:t>
                              </m:r>
                            </m:e>
                            <m:sub>
                              <m:r>
                                <a:rPr lang="en-US" sz="1600" i="1">
                                  <a:latin typeface="Cambria Math" panose="02040503050406030204" pitchFamily="18" charset="0"/>
                                </a:rPr>
                                <m:t>2</m:t>
                              </m:r>
                            </m:sub>
                            <m:sup>
                              <m:r>
                                <a:rPr lang="en-US" sz="1600" i="1">
                                  <a:latin typeface="Cambria Math" panose="02040503050406030204" pitchFamily="18" charset="0"/>
                                </a:rPr>
                                <m:t>2</m:t>
                              </m:r>
                            </m:sup>
                          </m:sSubSup>
                          <m:r>
                            <a:rPr lang="en-US" sz="1600" b="0" i="1" smtClean="0">
                              <a:latin typeface="Cambria Math" panose="02040503050406030204" pitchFamily="18" charset="0"/>
                            </a:rPr>
                            <m:t>−</m:t>
                          </m:r>
                          <m:r>
                            <a:rPr lang="en-US" sz="1600" i="1">
                              <a:latin typeface="Cambria Math" panose="02040503050406030204" pitchFamily="18" charset="0"/>
                            </a:rPr>
                            <m:t>2</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1</m:t>
                              </m:r>
                            </m:sub>
                          </m:sSub>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2</m:t>
                              </m:r>
                            </m:sub>
                          </m:sSub>
                        </m:e>
                      </m:rad>
                    </m:oMath>
                  </m:oMathPara>
                </a14:m>
                <a:endParaRPr lang="en-US" sz="1600" dirty="0"/>
              </a:p>
            </p:txBody>
          </p:sp>
        </mc:Choice>
        <mc:Fallback>
          <p:sp>
            <p:nvSpPr>
              <p:cNvPr id="10" name="Rectangle 9"/>
              <p:cNvSpPr>
                <a:spLocks noRot="1" noChangeAspect="1" noMove="1" noResize="1" noEditPoints="1" noAdjustHandles="1" noChangeArrowheads="1" noChangeShapeType="1" noTextEdit="1"/>
              </p:cNvSpPr>
              <p:nvPr/>
            </p:nvSpPr>
            <p:spPr>
              <a:xfrm>
                <a:off x="5409874" y="2412395"/>
                <a:ext cx="2286652" cy="593432"/>
              </a:xfrm>
              <a:prstGeom prst="rect">
                <a:avLst/>
              </a:prstGeom>
              <a:blipFill rotWithShape="1">
                <a:blip r:embed="rId3"/>
                <a:stretch>
                  <a:fillRect l="-14" t="-5" r="14" b="6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5459013" y="3096908"/>
                <a:ext cx="1743682" cy="39049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m:t>
                      </m:r>
                      <m:r>
                        <a:rPr lang="en-US" sz="1600" b="0" i="1" smtClean="0">
                          <a:latin typeface="Cambria Math" panose="02040503050406030204" pitchFamily="18" charset="0"/>
                        </a:rPr>
                        <m:t>=</m:t>
                      </m:r>
                      <m:rad>
                        <m:radPr>
                          <m:degHide m:val="on"/>
                          <m:ctrlPr>
                            <a:rPr lang="en-US" sz="1600" b="0" i="1" smtClean="0">
                              <a:latin typeface="Cambria Math" panose="02040503050406030204" pitchFamily="18" charset="0"/>
                            </a:rPr>
                          </m:ctrlPr>
                        </m:radPr>
                        <m:deg/>
                        <m:e>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2</m:t>
                                      </m:r>
                                    </m:sub>
                                  </m:sSub>
                                </m:e>
                              </m:d>
                            </m:e>
                            <m:sup>
                              <m:r>
                                <a:rPr lang="en-US" sz="1600" b="0" i="1" smtClean="0">
                                  <a:latin typeface="Cambria Math" panose="02040503050406030204" pitchFamily="18" charset="0"/>
                                </a:rPr>
                                <m:t>2</m:t>
                              </m:r>
                            </m:sup>
                          </m:sSup>
                        </m:e>
                      </m:rad>
                    </m:oMath>
                  </m:oMathPara>
                </a14:m>
                <a:endParaRPr lang="en-US" sz="1600" dirty="0"/>
              </a:p>
            </p:txBody>
          </p:sp>
        </mc:Choice>
        <mc:Fallback>
          <p:sp>
            <p:nvSpPr>
              <p:cNvPr id="11" name="Rectangle 10"/>
              <p:cNvSpPr>
                <a:spLocks noRot="1" noChangeAspect="1" noMove="1" noResize="1" noEditPoints="1" noAdjustHandles="1" noChangeArrowheads="1" noChangeShapeType="1" noTextEdit="1"/>
              </p:cNvSpPr>
              <p:nvPr/>
            </p:nvSpPr>
            <p:spPr>
              <a:xfrm>
                <a:off x="5459013" y="3096908"/>
                <a:ext cx="1743682" cy="390492"/>
              </a:xfrm>
              <a:prstGeom prst="rect">
                <a:avLst/>
              </a:prstGeom>
              <a:blipFill rotWithShape="1">
                <a:blip r:embed="rId4"/>
                <a:stretch>
                  <a:fillRect l="-32" t="-3" r="30" b="1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Rectangle 11"/>
              <p:cNvSpPr/>
              <p:nvPr/>
            </p:nvSpPr>
            <p:spPr>
              <a:xfrm>
                <a:off x="5503841" y="3710274"/>
                <a:ext cx="1455783" cy="33855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m:t>
                      </m:r>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2</m:t>
                              </m:r>
                            </m:sub>
                          </m:sSub>
                        </m:e>
                      </m:d>
                    </m:oMath>
                  </m:oMathPara>
                </a14:m>
                <a:endParaRPr lang="en-US" sz="1600" dirty="0"/>
              </a:p>
            </p:txBody>
          </p:sp>
        </mc:Choice>
        <mc:Fallback>
          <p:sp>
            <p:nvSpPr>
              <p:cNvPr id="12" name="Rectangle 11"/>
              <p:cNvSpPr>
                <a:spLocks noRot="1" noChangeAspect="1" noMove="1" noResize="1" noEditPoints="1" noAdjustHandles="1" noChangeArrowheads="1" noChangeShapeType="1" noTextEdit="1"/>
              </p:cNvSpPr>
              <p:nvPr/>
            </p:nvSpPr>
            <p:spPr>
              <a:xfrm>
                <a:off x="5503841" y="3710274"/>
                <a:ext cx="1455783" cy="338554"/>
              </a:xfrm>
              <a:prstGeom prst="rect">
                <a:avLst/>
              </a:prstGeom>
              <a:blipFill rotWithShape="1">
                <a:blip r:embed="rId5"/>
                <a:stretch>
                  <a:fillRect l="-20" t="-178" r="2" b="2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Rectangle 12"/>
              <p:cNvSpPr/>
              <p:nvPr/>
            </p:nvSpPr>
            <p:spPr>
              <a:xfrm>
                <a:off x="3078659" y="3005827"/>
                <a:ext cx="1505669"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panose="02040503050406030204" pitchFamily="18" charset="0"/>
                            </a:rPr>
                            <m:t>cos</m:t>
                          </m:r>
                        </m:fName>
                        <m:e>
                          <m:r>
                            <m:rPr>
                              <m:sty m:val="p"/>
                            </m:rPr>
                            <a:rPr lang="el-GR" i="1">
                              <a:latin typeface="Cambria Math" panose="02040503050406030204" pitchFamily="18" charset="0"/>
                              <a:ea typeface="Cambria Math" panose="02040503050406030204" pitchFamily="18" charset="0"/>
                            </a:rPr>
                            <m:t>Δ</m:t>
                          </m:r>
                          <m:r>
                            <a:rPr lang="el-GR" i="1">
                              <a:latin typeface="Cambria Math" panose="02040503050406030204" pitchFamily="18" charset="0"/>
                              <a:ea typeface="Cambria Math" panose="02040503050406030204" pitchFamily="18" charset="0"/>
                            </a:rPr>
                            <m:t>𝜑</m:t>
                          </m:r>
                        </m:e>
                      </m:fun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p:sp>
            <p:nvSpPr>
              <p:cNvPr id="13" name="Rectangle 12"/>
              <p:cNvSpPr>
                <a:spLocks noRot="1" noChangeAspect="1" noMove="1" noResize="1" noEditPoints="1" noAdjustHandles="1" noChangeArrowheads="1" noChangeShapeType="1" noTextEdit="1"/>
              </p:cNvSpPr>
              <p:nvPr/>
            </p:nvSpPr>
            <p:spPr>
              <a:xfrm>
                <a:off x="3078659" y="3005827"/>
                <a:ext cx="1505669" cy="369332"/>
              </a:xfrm>
              <a:prstGeom prst="rect">
                <a:avLst/>
              </a:prstGeom>
              <a:blipFill rotWithShape="1">
                <a:blip r:embed="rId6"/>
                <a:stretch>
                  <a:fillRect l="-12" t="-101" r="17" b="36"/>
                </a:stretch>
              </a:blipFill>
            </p:spPr>
            <p:txBody>
              <a:bodyPr/>
              <a:lstStyle/>
              <a:p>
                <a:r>
                  <a:rPr lang="zh-CN" altLang="en-US">
                    <a:noFill/>
                  </a:rPr>
                  <a:t> </a:t>
                </a:r>
              </a:p>
            </p:txBody>
          </p:sp>
        </mc:Fallback>
      </mc:AlternateContent>
      <p:sp>
        <p:nvSpPr>
          <p:cNvPr id="14" name="TextBox 13"/>
          <p:cNvSpPr txBox="1"/>
          <p:nvPr/>
        </p:nvSpPr>
        <p:spPr>
          <a:xfrm>
            <a:off x="395536" y="3005827"/>
            <a:ext cx="2633478" cy="369332"/>
          </a:xfrm>
          <a:prstGeom prst="rect">
            <a:avLst/>
          </a:prstGeom>
          <a:noFill/>
        </p:spPr>
        <p:txBody>
          <a:bodyPr wrap="none" rtlCol="0">
            <a:spAutoFit/>
          </a:bodyPr>
          <a:lstStyle/>
          <a:p>
            <a:r>
              <a:rPr lang="en-US" dirty="0"/>
              <a:t>The waves are in antiphase</a:t>
            </a:r>
            <a:endParaRPr lang="en-US" dirty="0"/>
          </a:p>
        </p:txBody>
      </p:sp>
      <mc:AlternateContent xmlns:mc="http://schemas.openxmlformats.org/markup-compatibility/2006">
        <mc:Choice xmlns:a14="http://schemas.microsoft.com/office/drawing/2010/main" Requires="a14">
          <p:sp>
            <p:nvSpPr>
              <p:cNvPr id="15" name="Rectangle 14"/>
              <p:cNvSpPr/>
              <p:nvPr/>
            </p:nvSpPr>
            <p:spPr>
              <a:xfrm>
                <a:off x="2931053" y="3510219"/>
                <a:ext cx="1907317"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Δ</m:t>
                      </m:r>
                      <m:r>
                        <a:rPr lang="el-GR" b="0"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𝑚</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oMath>
                  </m:oMathPara>
                </a14:m>
                <a:endParaRPr lang="en-US" dirty="0"/>
              </a:p>
            </p:txBody>
          </p:sp>
        </mc:Choice>
        <mc:Fallback>
          <p:sp>
            <p:nvSpPr>
              <p:cNvPr id="15" name="Rectangle 14"/>
              <p:cNvSpPr>
                <a:spLocks noRot="1" noChangeAspect="1" noMove="1" noResize="1" noEditPoints="1" noAdjustHandles="1" noChangeArrowheads="1" noChangeShapeType="1" noTextEdit="1"/>
              </p:cNvSpPr>
              <p:nvPr/>
            </p:nvSpPr>
            <p:spPr>
              <a:xfrm>
                <a:off x="2931053" y="3510219"/>
                <a:ext cx="1907317" cy="369332"/>
              </a:xfrm>
              <a:prstGeom prst="rect">
                <a:avLst/>
              </a:prstGeom>
              <a:blipFill rotWithShape="1">
                <a:blip r:embed="rId7"/>
                <a:stretch>
                  <a:fillRect l="-28" t="-155" r="16" b="9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862456" y="3865121"/>
                <a:ext cx="4128951" cy="338554"/>
              </a:xfrm>
              <a:prstGeom prst="rect">
                <a:avLst/>
              </a:prstGeom>
              <a:noFill/>
            </p:spPr>
            <p:txBody>
              <a:bodyPr wrap="none" rtlCol="0">
                <a:spAutoFit/>
              </a:bodyPr>
              <a:lstStyle/>
              <a:p>
                <a:r>
                  <a:rPr lang="en-US" sz="1600" dirty="0"/>
                  <a:t>With </a:t>
                </a:r>
                <a14:m>
                  <m:oMath xmlns:m="http://schemas.openxmlformats.org/officeDocument/2006/math">
                    <m:r>
                      <a:rPr lang="en-US" sz="1600" i="1" dirty="0" smtClean="0">
                        <a:latin typeface="Cambria Math" panose="02040503050406030204" pitchFamily="18" charset="0"/>
                      </a:rPr>
                      <m:t>𝑚</m:t>
                    </m:r>
                  </m:oMath>
                </a14:m>
                <a:r>
                  <a:rPr lang="en-US" sz="1600" dirty="0"/>
                  <a:t> an integer positive, negative or equal to 0 </a:t>
                </a:r>
                <a:endParaRPr lang="en-US" sz="1600" dirty="0"/>
              </a:p>
            </p:txBody>
          </p:sp>
        </mc:Choice>
        <mc:Fallback>
          <p:sp>
            <p:nvSpPr>
              <p:cNvPr id="16" name="TextBox 15"/>
              <p:cNvSpPr txBox="1">
                <a:spLocks noRot="1" noChangeAspect="1" noMove="1" noResize="1" noEditPoints="1" noAdjustHandles="1" noChangeArrowheads="1" noChangeShapeType="1" noTextEdit="1"/>
              </p:cNvSpPr>
              <p:nvPr/>
            </p:nvSpPr>
            <p:spPr>
              <a:xfrm>
                <a:off x="862456" y="3865121"/>
                <a:ext cx="4128951" cy="338554"/>
              </a:xfrm>
              <a:prstGeom prst="rect">
                <a:avLst/>
              </a:prstGeom>
              <a:blipFill rotWithShape="1">
                <a:blip r:embed="rId8"/>
                <a:stretch>
                  <a:fillRect l="-3" t="-151" r="-3745" b="18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Rectangle 16"/>
              <p:cNvSpPr/>
              <p:nvPr/>
            </p:nvSpPr>
            <p:spPr>
              <a:xfrm>
                <a:off x="1491940" y="4324305"/>
                <a:ext cx="3659656"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𝑘</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𝑚</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𝜋</m:t>
                      </m:r>
                    </m:oMath>
                  </m:oMathPara>
                </a14:m>
                <a:endParaRPr lang="en-US" dirty="0"/>
              </a:p>
            </p:txBody>
          </p:sp>
        </mc:Choice>
        <mc:Fallback>
          <p:sp>
            <p:nvSpPr>
              <p:cNvPr id="17" name="Rectangle 16"/>
              <p:cNvSpPr>
                <a:spLocks noRot="1" noChangeAspect="1" noMove="1" noResize="1" noEditPoints="1" noAdjustHandles="1" noChangeArrowheads="1" noChangeShapeType="1" noTextEdit="1"/>
              </p:cNvSpPr>
              <p:nvPr/>
            </p:nvSpPr>
            <p:spPr>
              <a:xfrm>
                <a:off x="1491940" y="4324305"/>
                <a:ext cx="3659656" cy="369332"/>
              </a:xfrm>
              <a:prstGeom prst="rect">
                <a:avLst/>
              </a:prstGeom>
              <a:blipFill rotWithShape="1">
                <a:blip r:embed="rId9"/>
                <a:stretch>
                  <a:fillRect l="-9" t="-160" r="13" b="95"/>
                </a:stretch>
              </a:blipFill>
            </p:spPr>
            <p:txBody>
              <a:bodyPr/>
              <a:lstStyle/>
              <a:p>
                <a:r>
                  <a:rPr lang="zh-CN" altLang="en-US">
                    <a:noFill/>
                  </a:rPr>
                  <a:t> </a:t>
                </a:r>
              </a:p>
            </p:txBody>
          </p:sp>
        </mc:Fallback>
      </mc:AlternateContent>
      <p:sp>
        <p:nvSpPr>
          <p:cNvPr id="19" name="Title 1"/>
          <p:cNvSpPr>
            <a:spLocks noGrp="1"/>
          </p:cNvSpPr>
          <p:nvPr>
            <p:ph type="title"/>
          </p:nvPr>
        </p:nvSpPr>
        <p:spPr>
          <a:xfrm>
            <a:off x="745232" y="0"/>
            <a:ext cx="8229600" cy="1143000"/>
          </a:xfrm>
        </p:spPr>
        <p:txBody>
          <a:bodyPr/>
          <a:lstStyle/>
          <a:p>
            <a:r>
              <a:rPr lang="en-US" sz="3200" dirty="0"/>
              <a:t>Ex: Interferences between 2 spherical waves generated by two source points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p:bldP spid="11" grpId="0"/>
      <p:bldP spid="12" grpId="0"/>
      <p:bldP spid="13" grpId="0"/>
      <p:bldP spid="14" grpId="0"/>
      <p:bldP spid="15" grpId="0"/>
      <p:bldP spid="16"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583927" y="1143000"/>
            <a:ext cx="4695260" cy="369332"/>
          </a:xfrm>
          <a:prstGeom prst="rect">
            <a:avLst/>
          </a:prstGeom>
          <a:noFill/>
        </p:spPr>
        <p:txBody>
          <a:bodyPr wrap="none" rtlCol="0">
            <a:spAutoFit/>
          </a:bodyPr>
          <a:lstStyle/>
          <a:p>
            <a:r>
              <a:rPr lang="en-US" dirty="0"/>
              <a:t>Amplitude A if the interferences are constructive: </a:t>
            </a:r>
            <a:endParaRPr lang="en-US" dirty="0"/>
          </a:p>
        </p:txBody>
      </p:sp>
      <p:sp>
        <p:nvSpPr>
          <p:cNvPr id="6" name="Rectangle: Rounded Corners 23"/>
          <p:cNvSpPr/>
          <p:nvPr/>
        </p:nvSpPr>
        <p:spPr bwMode="auto">
          <a:xfrm>
            <a:off x="5508104" y="3035832"/>
            <a:ext cx="1618796" cy="792088"/>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mc:Choice xmlns:a14="http://schemas.microsoft.com/office/drawing/2010/main" Requires="a14">
          <p:sp>
            <p:nvSpPr>
              <p:cNvPr id="7" name="Rectangle 6"/>
              <p:cNvSpPr/>
              <p:nvPr/>
            </p:nvSpPr>
            <p:spPr>
              <a:xfrm>
                <a:off x="5508104" y="2559724"/>
                <a:ext cx="1743682" cy="39049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m:t>
                      </m:r>
                      <m:r>
                        <a:rPr lang="en-US" sz="1600" b="0" i="1" smtClean="0">
                          <a:latin typeface="Cambria Math" panose="02040503050406030204" pitchFamily="18" charset="0"/>
                        </a:rPr>
                        <m:t>=</m:t>
                      </m:r>
                      <m:rad>
                        <m:radPr>
                          <m:degHide m:val="on"/>
                          <m:ctrlPr>
                            <a:rPr lang="en-US" sz="1600" b="0" i="1" smtClean="0">
                              <a:latin typeface="Cambria Math" panose="02040503050406030204" pitchFamily="18" charset="0"/>
                            </a:rPr>
                          </m:ctrlPr>
                        </m:radPr>
                        <m:deg/>
                        <m:e>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2</m:t>
                                      </m:r>
                                    </m:sub>
                                  </m:sSub>
                                </m:e>
                              </m:d>
                            </m:e>
                            <m:sup>
                              <m:r>
                                <a:rPr lang="en-US" sz="1600" b="0" i="1" smtClean="0">
                                  <a:latin typeface="Cambria Math" panose="02040503050406030204" pitchFamily="18" charset="0"/>
                                </a:rPr>
                                <m:t>2</m:t>
                              </m:r>
                            </m:sup>
                          </m:sSup>
                        </m:e>
                      </m:rad>
                    </m:oMath>
                  </m:oMathPara>
                </a14:m>
                <a:endParaRPr lang="en-US" sz="1600" dirty="0"/>
              </a:p>
            </p:txBody>
          </p:sp>
        </mc:Choice>
        <mc:Fallback>
          <p:sp>
            <p:nvSpPr>
              <p:cNvPr id="7" name="Rectangle 6"/>
              <p:cNvSpPr>
                <a:spLocks noRot="1" noChangeAspect="1" noMove="1" noResize="1" noEditPoints="1" noAdjustHandles="1" noChangeArrowheads="1" noChangeShapeType="1" noTextEdit="1"/>
              </p:cNvSpPr>
              <p:nvPr/>
            </p:nvSpPr>
            <p:spPr>
              <a:xfrm>
                <a:off x="5508104" y="2559724"/>
                <a:ext cx="1743682" cy="390492"/>
              </a:xfrm>
              <a:prstGeom prst="rect">
                <a:avLst/>
              </a:prstGeom>
              <a:blipFill rotWithShape="1">
                <a:blip r:embed="rId1"/>
                <a:stretch>
                  <a:fillRect l="-7" t="-10" r="5" b="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5575849" y="3173090"/>
                <a:ext cx="1325876" cy="33855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m:t>
                      </m:r>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2</m:t>
                          </m:r>
                        </m:sub>
                      </m:sSub>
                    </m:oMath>
                  </m:oMathPara>
                </a14:m>
                <a:endParaRPr lang="en-US" sz="1600" dirty="0"/>
              </a:p>
            </p:txBody>
          </p:sp>
        </mc:Choice>
        <mc:Fallback>
          <p:sp>
            <p:nvSpPr>
              <p:cNvPr id="8" name="Rectangle 7"/>
              <p:cNvSpPr>
                <a:spLocks noRot="1" noChangeAspect="1" noMove="1" noResize="1" noEditPoints="1" noAdjustHandles="1" noChangeArrowheads="1" noChangeShapeType="1" noTextEdit="1"/>
              </p:cNvSpPr>
              <p:nvPr/>
            </p:nvSpPr>
            <p:spPr>
              <a:xfrm>
                <a:off x="5575849" y="3173090"/>
                <a:ext cx="1325876" cy="338554"/>
              </a:xfrm>
              <a:prstGeom prst="rect">
                <a:avLst/>
              </a:prstGeom>
              <a:blipFill rotWithShape="1">
                <a:blip r:embed="rId2"/>
                <a:stretch>
                  <a:fillRect l="-41" t="-186" r="41" b="2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2931557" y="2461121"/>
                <a:ext cx="1332544"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panose="02040503050406030204" pitchFamily="18" charset="0"/>
                            </a:rPr>
                            <m:t>cos</m:t>
                          </m:r>
                        </m:fName>
                        <m:e>
                          <m:r>
                            <m:rPr>
                              <m:sty m:val="p"/>
                            </m:rPr>
                            <a:rPr lang="el-GR" i="1">
                              <a:latin typeface="Cambria Math" panose="02040503050406030204" pitchFamily="18" charset="0"/>
                              <a:ea typeface="Cambria Math" panose="02040503050406030204" pitchFamily="18" charset="0"/>
                            </a:rPr>
                            <m:t>Δ</m:t>
                          </m:r>
                          <m:r>
                            <a:rPr lang="el-GR" i="1">
                              <a:latin typeface="Cambria Math" panose="02040503050406030204" pitchFamily="18" charset="0"/>
                              <a:ea typeface="Cambria Math" panose="02040503050406030204" pitchFamily="18" charset="0"/>
                            </a:rPr>
                            <m:t>𝜑</m:t>
                          </m:r>
                        </m:e>
                      </m:fun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p:sp>
            <p:nvSpPr>
              <p:cNvPr id="9" name="Rectangle 8"/>
              <p:cNvSpPr>
                <a:spLocks noRot="1" noChangeAspect="1" noMove="1" noResize="1" noEditPoints="1" noAdjustHandles="1" noChangeArrowheads="1" noChangeShapeType="1" noTextEdit="1"/>
              </p:cNvSpPr>
              <p:nvPr/>
            </p:nvSpPr>
            <p:spPr>
              <a:xfrm>
                <a:off x="2931557" y="2461121"/>
                <a:ext cx="1332544" cy="369332"/>
              </a:xfrm>
              <a:prstGeom prst="rect">
                <a:avLst/>
              </a:prstGeom>
              <a:blipFill rotWithShape="1">
                <a:blip r:embed="rId3"/>
                <a:stretch>
                  <a:fillRect l="-30" t="-134" r="6" b="70"/>
                </a:stretch>
              </a:blipFill>
            </p:spPr>
            <p:txBody>
              <a:bodyPr/>
              <a:lstStyle/>
              <a:p>
                <a:r>
                  <a:rPr lang="zh-CN" altLang="en-US">
                    <a:noFill/>
                  </a:rPr>
                  <a:t> </a:t>
                </a:r>
              </a:p>
            </p:txBody>
          </p:sp>
        </mc:Fallback>
      </mc:AlternateContent>
      <p:sp>
        <p:nvSpPr>
          <p:cNvPr id="10" name="TextBox 9"/>
          <p:cNvSpPr txBox="1"/>
          <p:nvPr/>
        </p:nvSpPr>
        <p:spPr>
          <a:xfrm>
            <a:off x="395536" y="2441421"/>
            <a:ext cx="2354555" cy="369332"/>
          </a:xfrm>
          <a:prstGeom prst="rect">
            <a:avLst/>
          </a:prstGeom>
          <a:noFill/>
        </p:spPr>
        <p:txBody>
          <a:bodyPr wrap="none" rtlCol="0">
            <a:spAutoFit/>
          </a:bodyPr>
          <a:lstStyle/>
          <a:p>
            <a:r>
              <a:rPr lang="en-US" dirty="0"/>
              <a:t>The waves are in phase:</a:t>
            </a:r>
            <a:endParaRPr lang="en-US" dirty="0"/>
          </a:p>
        </p:txBody>
      </p:sp>
      <mc:AlternateContent xmlns:mc="http://schemas.openxmlformats.org/markup-compatibility/2006">
        <mc:Choice xmlns:a14="http://schemas.microsoft.com/office/drawing/2010/main" Requires="a14">
          <p:sp>
            <p:nvSpPr>
              <p:cNvPr id="11" name="Rectangle 10"/>
              <p:cNvSpPr/>
              <p:nvPr/>
            </p:nvSpPr>
            <p:spPr>
              <a:xfrm>
                <a:off x="2800387" y="2965513"/>
                <a:ext cx="1307024"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Δ</m:t>
                      </m:r>
                      <m:r>
                        <a:rPr lang="el-GR" b="0"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𝜋</m:t>
                      </m:r>
                    </m:oMath>
                  </m:oMathPara>
                </a14:m>
                <a:endParaRPr lang="en-US" dirty="0"/>
              </a:p>
            </p:txBody>
          </p:sp>
        </mc:Choice>
        <mc:Fallback>
          <p:sp>
            <p:nvSpPr>
              <p:cNvPr id="11" name="Rectangle 10"/>
              <p:cNvSpPr>
                <a:spLocks noRot="1" noChangeAspect="1" noMove="1" noResize="1" noEditPoints="1" noAdjustHandles="1" noChangeArrowheads="1" noChangeShapeType="1" noTextEdit="1"/>
              </p:cNvSpPr>
              <p:nvPr/>
            </p:nvSpPr>
            <p:spPr>
              <a:xfrm>
                <a:off x="2800387" y="2965513"/>
                <a:ext cx="1307024" cy="369332"/>
              </a:xfrm>
              <a:prstGeom prst="rect">
                <a:avLst/>
              </a:prstGeom>
              <a:blipFill rotWithShape="1">
                <a:blip r:embed="rId4"/>
                <a:stretch>
                  <a:fillRect l="-3" t="-17" r="18" b="1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619378" y="3486095"/>
                <a:ext cx="4128951" cy="338554"/>
              </a:xfrm>
              <a:prstGeom prst="rect">
                <a:avLst/>
              </a:prstGeom>
              <a:noFill/>
            </p:spPr>
            <p:txBody>
              <a:bodyPr wrap="none" rtlCol="0">
                <a:spAutoFit/>
              </a:bodyPr>
              <a:lstStyle/>
              <a:p>
                <a:r>
                  <a:rPr lang="en-US" sz="1600" dirty="0"/>
                  <a:t>With </a:t>
                </a:r>
                <a14:m>
                  <m:oMath xmlns:m="http://schemas.openxmlformats.org/officeDocument/2006/math">
                    <m:r>
                      <a:rPr lang="en-US" sz="1600" i="1" dirty="0" smtClean="0">
                        <a:latin typeface="Cambria Math" panose="02040503050406030204" pitchFamily="18" charset="0"/>
                      </a:rPr>
                      <m:t>𝑚</m:t>
                    </m:r>
                  </m:oMath>
                </a14:m>
                <a:r>
                  <a:rPr lang="en-US" sz="1600" dirty="0"/>
                  <a:t> an integer positive, negative or equal to 0 </a:t>
                </a:r>
                <a:endParaRPr lang="en-US" sz="1600" dirty="0"/>
              </a:p>
            </p:txBody>
          </p:sp>
        </mc:Choice>
        <mc:Fallback>
          <p:sp>
            <p:nvSpPr>
              <p:cNvPr id="12" name="TextBox 11"/>
              <p:cNvSpPr txBox="1">
                <a:spLocks noRot="1" noChangeAspect="1" noMove="1" noResize="1" noEditPoints="1" noAdjustHandles="1" noChangeArrowheads="1" noChangeShapeType="1" noTextEdit="1"/>
              </p:cNvSpPr>
              <p:nvPr/>
            </p:nvSpPr>
            <p:spPr>
              <a:xfrm>
                <a:off x="619378" y="3486095"/>
                <a:ext cx="4128951" cy="338554"/>
              </a:xfrm>
              <a:prstGeom prst="rect">
                <a:avLst/>
              </a:prstGeom>
              <a:blipFill rotWithShape="1">
                <a:blip r:embed="rId5"/>
                <a:stretch>
                  <a:fillRect l="-6" t="-171" r="-3742" b="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Rectangle 12"/>
              <p:cNvSpPr/>
              <p:nvPr/>
            </p:nvSpPr>
            <p:spPr>
              <a:xfrm>
                <a:off x="5508104" y="2060848"/>
                <a:ext cx="2286652" cy="5934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m:t>
                      </m:r>
                      <m:r>
                        <a:rPr lang="en-US" sz="1600" b="0" i="1" smtClean="0">
                          <a:latin typeface="Cambria Math" panose="02040503050406030204" pitchFamily="18" charset="0"/>
                        </a:rPr>
                        <m:t>=</m:t>
                      </m:r>
                      <m:rad>
                        <m:radPr>
                          <m:degHide m:val="on"/>
                          <m:ctrlPr>
                            <a:rPr lang="en-US" sz="1600" b="0" i="1" smtClean="0">
                              <a:latin typeface="Cambria Math" panose="02040503050406030204" pitchFamily="18" charset="0"/>
                            </a:rPr>
                          </m:ctrlPr>
                        </m:radPr>
                        <m:deg/>
                        <m:e>
                          <m:sSubSup>
                            <m:sSubSupPr>
                              <m:ctrlPr>
                                <a:rPr lang="en-US" sz="1600" i="1">
                                  <a:latin typeface="Cambria Math" panose="02040503050406030204" pitchFamily="18" charset="0"/>
                                </a:rPr>
                              </m:ctrlPr>
                            </m:sSubSupPr>
                            <m:e>
                              <m:r>
                                <a:rPr lang="en-US" sz="1600" i="1">
                                  <a:latin typeface="Cambria Math" panose="02040503050406030204" pitchFamily="18" charset="0"/>
                                </a:rPr>
                                <m:t>𝐴</m:t>
                              </m:r>
                            </m:e>
                            <m:sub>
                              <m:r>
                                <a:rPr lang="en-US" sz="1600" i="1">
                                  <a:latin typeface="Cambria Math" panose="02040503050406030204" pitchFamily="18" charset="0"/>
                                </a:rPr>
                                <m:t>1</m:t>
                              </m:r>
                            </m:sub>
                            <m:sup>
                              <m:r>
                                <a:rPr lang="en-US" sz="1600" i="1">
                                  <a:latin typeface="Cambria Math" panose="02040503050406030204" pitchFamily="18" charset="0"/>
                                </a:rPr>
                                <m:t>2</m:t>
                              </m:r>
                            </m:sup>
                          </m:sSubSup>
                          <m:r>
                            <a:rPr lang="en-US" sz="1600" i="1">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𝐴</m:t>
                              </m:r>
                            </m:e>
                            <m:sub>
                              <m:r>
                                <a:rPr lang="en-US" sz="1600" i="1">
                                  <a:latin typeface="Cambria Math" panose="02040503050406030204" pitchFamily="18" charset="0"/>
                                </a:rPr>
                                <m:t>2</m:t>
                              </m:r>
                            </m:sub>
                            <m:sup>
                              <m:r>
                                <a:rPr lang="en-US" sz="1600" i="1">
                                  <a:latin typeface="Cambria Math" panose="02040503050406030204" pitchFamily="18" charset="0"/>
                                </a:rPr>
                                <m:t>2</m:t>
                              </m:r>
                            </m:sup>
                          </m:sSubSup>
                          <m:r>
                            <a:rPr lang="en-US" sz="1600" i="1">
                              <a:latin typeface="Cambria Math" panose="02040503050406030204" pitchFamily="18" charset="0"/>
                            </a:rPr>
                            <m:t>+</m:t>
                          </m:r>
                          <m:r>
                            <a:rPr lang="en-US" sz="1600" i="1">
                              <a:latin typeface="Cambria Math" panose="02040503050406030204" pitchFamily="18" charset="0"/>
                            </a:rPr>
                            <m:t>2</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2</m:t>
                              </m:r>
                            </m:sub>
                          </m:sSub>
                        </m:e>
                      </m:rad>
                    </m:oMath>
                  </m:oMathPara>
                </a14:m>
                <a:endParaRPr lang="en-US" sz="1600" dirty="0"/>
              </a:p>
            </p:txBody>
          </p:sp>
        </mc:Choice>
        <mc:Fallback>
          <p:sp>
            <p:nvSpPr>
              <p:cNvPr id="13" name="Rectangle 12"/>
              <p:cNvSpPr>
                <a:spLocks noRot="1" noChangeAspect="1" noMove="1" noResize="1" noEditPoints="1" noAdjustHandles="1" noChangeArrowheads="1" noChangeShapeType="1" noTextEdit="1"/>
              </p:cNvSpPr>
              <p:nvPr/>
            </p:nvSpPr>
            <p:spPr>
              <a:xfrm>
                <a:off x="5508104" y="2060848"/>
                <a:ext cx="2286652" cy="593432"/>
              </a:xfrm>
              <a:prstGeom prst="rect">
                <a:avLst/>
              </a:prstGeom>
              <a:blipFill rotWithShape="1">
                <a:blip r:embed="rId6"/>
                <a:stretch>
                  <a:fillRect l="-5" t="-46" r="6" b="10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1799694" y="4058489"/>
                <a:ext cx="311066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𝑘</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𝜋</m:t>
                      </m:r>
                    </m:oMath>
                  </m:oMathPara>
                </a14:m>
                <a:endParaRPr lang="en-US" dirty="0"/>
              </a:p>
            </p:txBody>
          </p:sp>
        </mc:Choice>
        <mc:Fallback>
          <p:sp>
            <p:nvSpPr>
              <p:cNvPr id="14" name="Rectangle 13"/>
              <p:cNvSpPr>
                <a:spLocks noRot="1" noChangeAspect="1" noMove="1" noResize="1" noEditPoints="1" noAdjustHandles="1" noChangeArrowheads="1" noChangeShapeType="1" noTextEdit="1"/>
              </p:cNvSpPr>
              <p:nvPr/>
            </p:nvSpPr>
            <p:spPr>
              <a:xfrm>
                <a:off x="1799694" y="4058489"/>
                <a:ext cx="3110660" cy="369332"/>
              </a:xfrm>
              <a:prstGeom prst="rect">
                <a:avLst/>
              </a:prstGeom>
              <a:blipFill rotWithShape="1">
                <a:blip r:embed="rId7"/>
                <a:stretch>
                  <a:fillRect l="-3" t="-55" r="17" b="16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Rectangle 14"/>
              <p:cNvSpPr/>
              <p:nvPr/>
            </p:nvSpPr>
            <p:spPr>
              <a:xfrm>
                <a:off x="5392594" y="1442527"/>
                <a:ext cx="3018262" cy="5934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m:t>
                      </m:r>
                      <m:r>
                        <a:rPr lang="en-US" sz="1600" b="0" i="1" smtClean="0">
                          <a:latin typeface="Cambria Math" panose="02040503050406030204" pitchFamily="18" charset="0"/>
                        </a:rPr>
                        <m:t>=</m:t>
                      </m:r>
                      <m:rad>
                        <m:radPr>
                          <m:degHide m:val="on"/>
                          <m:ctrlPr>
                            <a:rPr lang="en-US" sz="1600" b="0" i="1" smtClean="0">
                              <a:latin typeface="Cambria Math" panose="02040503050406030204" pitchFamily="18" charset="0"/>
                            </a:rPr>
                          </m:ctrlPr>
                        </m:radPr>
                        <m:deg/>
                        <m:e>
                          <m:sSubSup>
                            <m:sSubSupPr>
                              <m:ctrlPr>
                                <a:rPr lang="en-US" sz="1600" i="1">
                                  <a:latin typeface="Cambria Math" panose="02040503050406030204" pitchFamily="18" charset="0"/>
                                </a:rPr>
                              </m:ctrlPr>
                            </m:sSubSupPr>
                            <m:e>
                              <m:r>
                                <a:rPr lang="en-US" sz="1600" i="1">
                                  <a:latin typeface="Cambria Math" panose="02040503050406030204" pitchFamily="18" charset="0"/>
                                </a:rPr>
                                <m:t>𝐴</m:t>
                              </m:r>
                            </m:e>
                            <m:sub>
                              <m:r>
                                <a:rPr lang="en-US" sz="1600" i="1">
                                  <a:latin typeface="Cambria Math" panose="02040503050406030204" pitchFamily="18" charset="0"/>
                                </a:rPr>
                                <m:t>1</m:t>
                              </m:r>
                            </m:sub>
                            <m:sup>
                              <m:r>
                                <a:rPr lang="en-US" sz="1600" i="1">
                                  <a:latin typeface="Cambria Math" panose="02040503050406030204" pitchFamily="18" charset="0"/>
                                </a:rPr>
                                <m:t>2</m:t>
                              </m:r>
                            </m:sup>
                          </m:sSubSup>
                          <m:r>
                            <a:rPr lang="en-US" sz="1600" i="1">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𝐴</m:t>
                              </m:r>
                            </m:e>
                            <m:sub>
                              <m:r>
                                <a:rPr lang="en-US" sz="1600" i="1">
                                  <a:latin typeface="Cambria Math" panose="02040503050406030204" pitchFamily="18" charset="0"/>
                                </a:rPr>
                                <m:t>2</m:t>
                              </m:r>
                            </m:sub>
                            <m:sup>
                              <m:r>
                                <a:rPr lang="en-US" sz="1600" i="1">
                                  <a:latin typeface="Cambria Math" panose="02040503050406030204" pitchFamily="18" charset="0"/>
                                </a:rPr>
                                <m:t>2</m:t>
                              </m:r>
                            </m:sup>
                          </m:sSubSup>
                          <m:r>
                            <a:rPr lang="en-US" sz="1600" i="1">
                              <a:latin typeface="Cambria Math" panose="02040503050406030204" pitchFamily="18" charset="0"/>
                            </a:rPr>
                            <m:t>+</m:t>
                          </m:r>
                          <m:r>
                            <a:rPr lang="en-US" sz="1600" i="1">
                              <a:latin typeface="Cambria Math" panose="02040503050406030204" pitchFamily="18" charset="0"/>
                            </a:rPr>
                            <m:t>2</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1</m:t>
                              </m:r>
                            </m:sub>
                          </m:sSub>
                          <m:func>
                            <m:funcPr>
                              <m:ctrlPr>
                                <a:rPr lang="en-US" sz="1600" i="1">
                                  <a:latin typeface="Cambria Math" panose="02040503050406030204" pitchFamily="18" charset="0"/>
                                </a:rPr>
                              </m:ctrlPr>
                            </m:funcPr>
                            <m:fNa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2</m:t>
                                  </m:r>
                                </m:sub>
                              </m:sSub>
                              <m:r>
                                <m:rPr>
                                  <m:sty m:val="p"/>
                                </m:rPr>
                                <a:rPr lang="en-US" sz="1600">
                                  <a:latin typeface="Cambria Math" panose="02040503050406030204" pitchFamily="18" charset="0"/>
                                </a:rPr>
                                <m:t>cos</m:t>
                              </m:r>
                            </m:fName>
                            <m:e>
                              <m:r>
                                <m:rPr>
                                  <m:sty m:val="p"/>
                                </m:rPr>
                                <a:rPr lang="el-GR" sz="1600" i="1">
                                  <a:latin typeface="Cambria Math" panose="02040503050406030204" pitchFamily="18" charset="0"/>
                                  <a:ea typeface="Cambria Math" panose="02040503050406030204" pitchFamily="18" charset="0"/>
                                </a:rPr>
                                <m:t>Δ</m:t>
                              </m:r>
                              <m:r>
                                <a:rPr lang="el-GR" sz="1600" i="1">
                                  <a:latin typeface="Cambria Math" panose="02040503050406030204" pitchFamily="18" charset="0"/>
                                  <a:ea typeface="Cambria Math" panose="02040503050406030204" pitchFamily="18" charset="0"/>
                                </a:rPr>
                                <m:t>𝜑</m:t>
                              </m:r>
                            </m:e>
                          </m:func>
                        </m:e>
                      </m:rad>
                    </m:oMath>
                  </m:oMathPara>
                </a14:m>
                <a:endParaRPr lang="en-US" sz="1600" dirty="0"/>
              </a:p>
            </p:txBody>
          </p:sp>
        </mc:Choice>
        <mc:Fallback>
          <p:sp>
            <p:nvSpPr>
              <p:cNvPr id="15" name="Rectangle 14"/>
              <p:cNvSpPr>
                <a:spLocks noRot="1" noChangeAspect="1" noMove="1" noResize="1" noEditPoints="1" noAdjustHandles="1" noChangeArrowheads="1" noChangeShapeType="1" noTextEdit="1"/>
              </p:cNvSpPr>
              <p:nvPr/>
            </p:nvSpPr>
            <p:spPr>
              <a:xfrm>
                <a:off x="5392594" y="1442527"/>
                <a:ext cx="3018262" cy="593432"/>
              </a:xfrm>
              <a:prstGeom prst="rect">
                <a:avLst/>
              </a:prstGeom>
              <a:blipFill rotWithShape="1">
                <a:blip r:embed="rId8"/>
                <a:stretch>
                  <a:fillRect l="-6" t="-74" r="9" b="25"/>
                </a:stretch>
              </a:blipFill>
            </p:spPr>
            <p:txBody>
              <a:bodyPr/>
              <a:lstStyle/>
              <a:p>
                <a:r>
                  <a:rPr lang="zh-CN" altLang="en-US">
                    <a:noFill/>
                  </a:rPr>
                  <a:t> </a:t>
                </a:r>
              </a:p>
            </p:txBody>
          </p:sp>
        </mc:Fallback>
      </mc:AlternateContent>
      <p:sp>
        <p:nvSpPr>
          <p:cNvPr id="16" name="Title 1"/>
          <p:cNvSpPr>
            <a:spLocks noGrp="1"/>
          </p:cNvSpPr>
          <p:nvPr>
            <p:ph type="title"/>
          </p:nvPr>
        </p:nvSpPr>
        <p:spPr>
          <a:xfrm>
            <a:off x="745232" y="0"/>
            <a:ext cx="8229600" cy="1143000"/>
          </a:xfrm>
        </p:spPr>
        <p:txBody>
          <a:bodyPr/>
          <a:lstStyle/>
          <a:p>
            <a:r>
              <a:rPr lang="en-US" sz="3200" dirty="0"/>
              <a:t>Ex: Interferences between 2 spherical waves generated by two source points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p:bldP spid="9" grpId="0"/>
      <p:bldP spid="10" grpId="0"/>
      <p:bldP spid="11" grpId="0"/>
      <p:bldP spid="12" grpId="0"/>
      <p:bldP spid="13" grpId="0"/>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3" name="Rectangle 2"/>
              <p:cNvSpPr/>
              <p:nvPr/>
            </p:nvSpPr>
            <p:spPr>
              <a:xfrm>
                <a:off x="1539852" y="1578278"/>
                <a:ext cx="1614736"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m:t>
                              </m:r>
                            </m:sub>
                          </m:sSub>
                        </m:e>
                      </m:d>
                    </m:oMath>
                  </m:oMathPara>
                </a14:m>
                <a:endParaRPr lang="en-US" dirty="0"/>
              </a:p>
            </p:txBody>
          </p:sp>
        </mc:Choice>
        <mc:Fallback>
          <p:sp>
            <p:nvSpPr>
              <p:cNvPr id="3" name="Rectangle 2"/>
              <p:cNvSpPr>
                <a:spLocks noRot="1" noChangeAspect="1" noMove="1" noResize="1" noEditPoints="1" noAdjustHandles="1" noChangeArrowheads="1" noChangeShapeType="1" noTextEdit="1"/>
              </p:cNvSpPr>
              <p:nvPr/>
            </p:nvSpPr>
            <p:spPr>
              <a:xfrm>
                <a:off x="1539852" y="1578278"/>
                <a:ext cx="1614736" cy="369332"/>
              </a:xfrm>
              <a:prstGeom prst="rect">
                <a:avLst/>
              </a:prstGeom>
              <a:blipFill rotWithShape="1">
                <a:blip r:embed="rId1"/>
                <a:stretch>
                  <a:fillRect l="-38" t="-82" r="34" b="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1684282" y="2818916"/>
                <a:ext cx="1325876" cy="33855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m:t>
                      </m:r>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2</m:t>
                          </m:r>
                        </m:sub>
                      </m:sSub>
                    </m:oMath>
                  </m:oMathPara>
                </a14:m>
                <a:endParaRPr lang="en-US" sz="1600" dirty="0"/>
              </a:p>
            </p:txBody>
          </p:sp>
        </mc:Choice>
        <mc:Fallback>
          <p:sp>
            <p:nvSpPr>
              <p:cNvPr id="5" name="Rectangle 4"/>
              <p:cNvSpPr>
                <a:spLocks noRot="1" noChangeAspect="1" noMove="1" noResize="1" noEditPoints="1" noAdjustHandles="1" noChangeArrowheads="1" noChangeShapeType="1" noTextEdit="1"/>
              </p:cNvSpPr>
              <p:nvPr/>
            </p:nvSpPr>
            <p:spPr>
              <a:xfrm>
                <a:off x="1684282" y="2818916"/>
                <a:ext cx="1325876" cy="338554"/>
              </a:xfrm>
              <a:prstGeom prst="rect">
                <a:avLst/>
              </a:prstGeom>
              <a:blipFill rotWithShape="1">
                <a:blip r:embed="rId2"/>
                <a:stretch>
                  <a:fillRect l="-20" t="-45" r="19" b="74"/>
                </a:stretch>
              </a:blipFill>
            </p:spPr>
            <p:txBody>
              <a:bodyPr/>
              <a:lstStyle/>
              <a:p>
                <a:r>
                  <a:rPr lang="zh-CN" altLang="en-US">
                    <a:noFill/>
                  </a:rPr>
                  <a:t> </a:t>
                </a:r>
              </a:p>
            </p:txBody>
          </p:sp>
        </mc:Fallback>
      </mc:AlternateContent>
      <p:cxnSp>
        <p:nvCxnSpPr>
          <p:cNvPr id="6" name="Straight Arrow Connector 5"/>
          <p:cNvCxnSpPr/>
          <p:nvPr/>
        </p:nvCxnSpPr>
        <p:spPr bwMode="auto">
          <a:xfrm>
            <a:off x="3347864" y="1747555"/>
            <a:ext cx="648072"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a:off x="1187624" y="980728"/>
            <a:ext cx="2480166" cy="369332"/>
          </a:xfrm>
          <a:prstGeom prst="rect">
            <a:avLst/>
          </a:prstGeom>
          <a:noFill/>
        </p:spPr>
        <p:txBody>
          <a:bodyPr wrap="none" rtlCol="0">
            <a:spAutoFit/>
          </a:bodyPr>
          <a:lstStyle/>
          <a:p>
            <a:r>
              <a:rPr lang="en-US" dirty="0"/>
              <a:t>Destructive interferences:</a:t>
            </a:r>
            <a:endParaRPr lang="en-US" dirty="0"/>
          </a:p>
        </p:txBody>
      </p:sp>
      <mc:AlternateContent xmlns:mc="http://schemas.openxmlformats.org/markup-compatibility/2006">
        <mc:Choice xmlns:a14="http://schemas.microsoft.com/office/drawing/2010/main" Requires="a14">
          <p:sp>
            <p:nvSpPr>
              <p:cNvPr id="8" name="Rectangle 7"/>
              <p:cNvSpPr/>
              <p:nvPr/>
            </p:nvSpPr>
            <p:spPr>
              <a:xfrm>
                <a:off x="5984020" y="1588289"/>
                <a:ext cx="820096"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m:t>
                      </m:r>
                      <m:r>
                        <a:rPr lang="en-US" i="1" smtClean="0">
                          <a:latin typeface="Cambria Math" panose="02040503050406030204" pitchFamily="18" charset="0"/>
                        </a:rPr>
                        <m:t>0</m:t>
                      </m:r>
                    </m:oMath>
                  </m:oMathPara>
                </a14:m>
                <a:endParaRPr lang="en-US" dirty="0"/>
              </a:p>
            </p:txBody>
          </p:sp>
        </mc:Choice>
        <mc:Fallback>
          <p:sp>
            <p:nvSpPr>
              <p:cNvPr id="8" name="Rectangle 7"/>
              <p:cNvSpPr>
                <a:spLocks noRot="1" noChangeAspect="1" noMove="1" noResize="1" noEditPoints="1" noAdjustHandles="1" noChangeArrowheads="1" noChangeShapeType="1" noTextEdit="1"/>
              </p:cNvSpPr>
              <p:nvPr/>
            </p:nvSpPr>
            <p:spPr>
              <a:xfrm>
                <a:off x="5984020" y="1588289"/>
                <a:ext cx="820096" cy="369332"/>
              </a:xfrm>
              <a:prstGeom prst="rect">
                <a:avLst/>
              </a:prstGeom>
              <a:blipFill rotWithShape="1">
                <a:blip r:embed="rId3"/>
                <a:stretch>
                  <a:fillRect l="-51" t="-42" r="11" b="14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4118544" y="1579652"/>
                <a:ext cx="1201676" cy="369332"/>
              </a:xfrm>
              <a:prstGeom prst="rect">
                <a:avLst/>
              </a:prstGeom>
            </p:spPr>
            <p:txBody>
              <a:bodyPr wrap="none">
                <a:spAutoFit/>
              </a:bodyPr>
              <a:lstStyle/>
              <a:p>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m:t>
                        </m:r>
                      </m:sub>
                    </m:sSub>
                  </m:oMath>
                </a14:m>
                <a:endParaRPr lang="en-US" dirty="0"/>
              </a:p>
            </p:txBody>
          </p:sp>
        </mc:Choice>
        <mc:Fallback>
          <p:sp>
            <p:nvSpPr>
              <p:cNvPr id="9" name="Rectangle 8"/>
              <p:cNvSpPr>
                <a:spLocks noRot="1" noChangeAspect="1" noMove="1" noResize="1" noEditPoints="1" noAdjustHandles="1" noChangeArrowheads="1" noChangeShapeType="1" noTextEdit="1"/>
              </p:cNvSpPr>
              <p:nvPr/>
            </p:nvSpPr>
            <p:spPr>
              <a:xfrm>
                <a:off x="4118544" y="1579652"/>
                <a:ext cx="1201676" cy="369332"/>
              </a:xfrm>
              <a:prstGeom prst="rect">
                <a:avLst/>
              </a:prstGeom>
              <a:blipFill rotWithShape="1">
                <a:blip r:embed="rId4"/>
                <a:stretch>
                  <a:fillRect l="-47" t="-110" r="16" b="46"/>
                </a:stretch>
              </a:blipFill>
            </p:spPr>
            <p:txBody>
              <a:bodyPr/>
              <a:lstStyle/>
              <a:p>
                <a:r>
                  <a:rPr lang="zh-CN" altLang="en-US">
                    <a:noFill/>
                  </a:rPr>
                  <a:t> </a:t>
                </a:r>
              </a:p>
            </p:txBody>
          </p:sp>
        </mc:Fallback>
      </mc:AlternateContent>
      <p:sp>
        <p:nvSpPr>
          <p:cNvPr id="10" name="Arrow: Right 31"/>
          <p:cNvSpPr/>
          <p:nvPr/>
        </p:nvSpPr>
        <p:spPr bwMode="auto">
          <a:xfrm>
            <a:off x="5479220" y="1688316"/>
            <a:ext cx="345800" cy="169277"/>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1" name="TextBox 10"/>
          <p:cNvSpPr txBox="1"/>
          <p:nvPr/>
        </p:nvSpPr>
        <p:spPr>
          <a:xfrm>
            <a:off x="1187624" y="2221366"/>
            <a:ext cx="2585964" cy="369332"/>
          </a:xfrm>
          <a:prstGeom prst="rect">
            <a:avLst/>
          </a:prstGeom>
          <a:noFill/>
        </p:spPr>
        <p:txBody>
          <a:bodyPr wrap="none" rtlCol="0">
            <a:spAutoFit/>
          </a:bodyPr>
          <a:lstStyle/>
          <a:p>
            <a:r>
              <a:rPr lang="en-US" dirty="0"/>
              <a:t>Constructive interferences:</a:t>
            </a:r>
            <a:endParaRPr lang="en-US" dirty="0"/>
          </a:p>
        </p:txBody>
      </p:sp>
      <p:cxnSp>
        <p:nvCxnSpPr>
          <p:cNvPr id="12" name="Straight Arrow Connector 11"/>
          <p:cNvCxnSpPr/>
          <p:nvPr/>
        </p:nvCxnSpPr>
        <p:spPr bwMode="auto">
          <a:xfrm>
            <a:off x="3252137" y="3018715"/>
            <a:ext cx="648072"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13" name="Rectangle 12"/>
              <p:cNvSpPr/>
              <p:nvPr/>
            </p:nvSpPr>
            <p:spPr>
              <a:xfrm>
                <a:off x="5888293" y="2859449"/>
                <a:ext cx="175080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m:t>
                      </m:r>
                      <m:r>
                        <a:rPr lang="en-US"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oMath>
                  </m:oMathPara>
                </a14:m>
                <a:endParaRPr lang="en-US" dirty="0"/>
              </a:p>
            </p:txBody>
          </p:sp>
        </mc:Choice>
        <mc:Fallback>
          <p:sp>
            <p:nvSpPr>
              <p:cNvPr id="13" name="Rectangle 12"/>
              <p:cNvSpPr>
                <a:spLocks noRot="1" noChangeAspect="1" noMove="1" noResize="1" noEditPoints="1" noAdjustHandles="1" noChangeArrowheads="1" noChangeShapeType="1" noTextEdit="1"/>
              </p:cNvSpPr>
              <p:nvPr/>
            </p:nvSpPr>
            <p:spPr>
              <a:xfrm>
                <a:off x="5888293" y="2859449"/>
                <a:ext cx="1750800" cy="369332"/>
              </a:xfrm>
              <a:prstGeom prst="rect">
                <a:avLst/>
              </a:prstGeom>
              <a:blipFill rotWithShape="1">
                <a:blip r:embed="rId5"/>
                <a:stretch>
                  <a:fillRect l="-33" t="-12" r="2" b="11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4022817" y="2850812"/>
                <a:ext cx="1201676" cy="369332"/>
              </a:xfrm>
              <a:prstGeom prst="rect">
                <a:avLst/>
              </a:prstGeom>
            </p:spPr>
            <p:txBody>
              <a:bodyPr wrap="none">
                <a:spAutoFit/>
              </a:bodyPr>
              <a:lstStyle/>
              <a:p>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m:t>
                        </m:r>
                      </m:sub>
                    </m:sSub>
                  </m:oMath>
                </a14:m>
                <a:endParaRPr lang="en-US" dirty="0"/>
              </a:p>
            </p:txBody>
          </p:sp>
        </mc:Choice>
        <mc:Fallback>
          <p:sp>
            <p:nvSpPr>
              <p:cNvPr id="14" name="Rectangle 13"/>
              <p:cNvSpPr>
                <a:spLocks noRot="1" noChangeAspect="1" noMove="1" noResize="1" noEditPoints="1" noAdjustHandles="1" noChangeArrowheads="1" noChangeShapeType="1" noTextEdit="1"/>
              </p:cNvSpPr>
              <p:nvPr/>
            </p:nvSpPr>
            <p:spPr>
              <a:xfrm>
                <a:off x="4022817" y="2850812"/>
                <a:ext cx="1201676" cy="369332"/>
              </a:xfrm>
              <a:prstGeom prst="rect">
                <a:avLst/>
              </a:prstGeom>
              <a:blipFill rotWithShape="1">
                <a:blip r:embed="rId4"/>
                <a:stretch>
                  <a:fillRect l="-8" t="-80" r="29" b="16"/>
                </a:stretch>
              </a:blipFill>
            </p:spPr>
            <p:txBody>
              <a:bodyPr/>
              <a:lstStyle/>
              <a:p>
                <a:r>
                  <a:rPr lang="zh-CN" altLang="en-US">
                    <a:noFill/>
                  </a:rPr>
                  <a:t> </a:t>
                </a:r>
              </a:p>
            </p:txBody>
          </p:sp>
        </mc:Fallback>
      </mc:AlternateContent>
      <p:sp>
        <p:nvSpPr>
          <p:cNvPr id="15" name="Arrow: Right 36"/>
          <p:cNvSpPr/>
          <p:nvPr/>
        </p:nvSpPr>
        <p:spPr bwMode="auto">
          <a:xfrm>
            <a:off x="5383493" y="2959476"/>
            <a:ext cx="345800" cy="169277"/>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pic>
        <p:nvPicPr>
          <p:cNvPr id="16" name="Picture 15"/>
          <p:cNvPicPr>
            <a:picLocks noChangeAspect="1"/>
          </p:cNvPicPr>
          <p:nvPr/>
        </p:nvPicPr>
        <p:blipFill>
          <a:blip r:embed="rId6"/>
          <a:stretch>
            <a:fillRect/>
          </a:stretch>
        </p:blipFill>
        <p:spPr>
          <a:xfrm>
            <a:off x="3252137" y="3369332"/>
            <a:ext cx="2828964" cy="2409626"/>
          </a:xfrm>
          <a:prstGeom prst="rect">
            <a:avLst/>
          </a:prstGeom>
        </p:spPr>
      </p:pic>
      <p:sp>
        <p:nvSpPr>
          <p:cNvPr id="17" name="TextBox 16"/>
          <p:cNvSpPr txBox="1"/>
          <p:nvPr/>
        </p:nvSpPr>
        <p:spPr>
          <a:xfrm>
            <a:off x="2744458" y="5690177"/>
            <a:ext cx="3844322" cy="430887"/>
          </a:xfrm>
          <a:prstGeom prst="rect">
            <a:avLst/>
          </a:prstGeom>
          <a:noFill/>
        </p:spPr>
        <p:txBody>
          <a:bodyPr wrap="none" rtlCol="0">
            <a:spAutoFit/>
          </a:bodyPr>
          <a:lstStyle/>
          <a:p>
            <a:r>
              <a:rPr lang="en-US" sz="1100" dirty="0">
                <a:hlinkClick r:id="rId7"/>
              </a:rPr>
              <a:t>http://www.gwoptics.org/images/ebook/interference-explain.png</a:t>
            </a:r>
            <a:endParaRPr lang="en-US" sz="1100" dirty="0"/>
          </a:p>
          <a:p>
            <a:endParaRPr lang="en-US" sz="1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8" grpId="0"/>
      <p:bldP spid="9" grpId="0"/>
      <p:bldP spid="10" grpId="0" animBg="1"/>
      <p:bldP spid="11" grpId="0"/>
      <p:bldP spid="13" grpId="0"/>
      <p:bldP spid="14" grpId="0"/>
      <p:bldP spid="15" grpId="0" animBg="1"/>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83" y="-11075"/>
            <a:ext cx="8229600" cy="1143000"/>
          </a:xfrm>
        </p:spPr>
        <p:txBody>
          <a:bodyPr/>
          <a:lstStyle/>
          <a:p>
            <a:r>
              <a:rPr lang="en-GB" sz="3600" dirty="0"/>
              <a:t>About complex numbers and waves</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670583" y="777982"/>
            <a:ext cx="7488832" cy="707886"/>
          </a:xfrm>
          <a:prstGeom prst="rect">
            <a:avLst/>
          </a:prstGeom>
          <a:noFill/>
        </p:spPr>
        <p:txBody>
          <a:bodyPr wrap="square" rtlCol="0">
            <a:spAutoFit/>
          </a:bodyPr>
          <a:lstStyle/>
          <a:p>
            <a:r>
              <a:rPr lang="en-GB" sz="2000" dirty="0"/>
              <a:t>A mechanical wave is the propagation of a perturbation, involving for instance the local pressure or a displacement, which are real numbers. </a:t>
            </a:r>
            <a:endParaRPr lang="en-US" sz="2000" dirty="0"/>
          </a:p>
        </p:txBody>
      </p:sp>
      <p:sp>
        <p:nvSpPr>
          <p:cNvPr id="6" name="TextBox 5"/>
          <p:cNvSpPr txBox="1"/>
          <p:nvPr/>
        </p:nvSpPr>
        <p:spPr>
          <a:xfrm flipH="1">
            <a:off x="670582" y="1736316"/>
            <a:ext cx="8229600" cy="369332"/>
          </a:xfrm>
          <a:prstGeom prst="rect">
            <a:avLst/>
          </a:prstGeom>
          <a:noFill/>
        </p:spPr>
        <p:txBody>
          <a:bodyPr wrap="square" rtlCol="0">
            <a:spAutoFit/>
          </a:bodyPr>
          <a:lstStyle/>
          <a:p>
            <a:r>
              <a:rPr lang="en-GB" dirty="0"/>
              <a:t>However, it is often convenient to describe waves by complex numbers. </a:t>
            </a: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3067764" y="2320553"/>
                <a:ext cx="3591496" cy="32117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1</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1</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𝜔</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𝑟</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𝜑</m:t>
                                  </m:r>
                                </m:e>
                                <m:sub>
                                  <m:r>
                                    <a:rPr lang="en-US" sz="2000" b="0" i="1" smtClean="0">
                                      <a:latin typeface="Cambria Math" panose="02040503050406030204" pitchFamily="18" charset="0"/>
                                      <a:ea typeface="Cambria Math" panose="02040503050406030204" pitchFamily="18" charset="0"/>
                                    </a:rPr>
                                    <m:t>1</m:t>
                                  </m:r>
                                </m:sub>
                              </m:sSub>
                            </m:e>
                          </m:d>
                        </m:e>
                      </m:func>
                    </m:oMath>
                  </m:oMathPara>
                </a14:m>
                <a:endParaRPr lang="en-US" sz="2000" dirty="0"/>
              </a:p>
            </p:txBody>
          </p:sp>
        </mc:Choice>
        <mc:Fallback>
          <p:sp>
            <p:nvSpPr>
              <p:cNvPr id="7" name="TextBox 6"/>
              <p:cNvSpPr txBox="1">
                <a:spLocks noRot="1" noChangeAspect="1" noMove="1" noResize="1" noEditPoints="1" noAdjustHandles="1" noChangeArrowheads="1" noChangeShapeType="1" noTextEdit="1"/>
              </p:cNvSpPr>
              <p:nvPr/>
            </p:nvSpPr>
            <p:spPr>
              <a:xfrm>
                <a:off x="3067764" y="2320553"/>
                <a:ext cx="3591496" cy="321178"/>
              </a:xfrm>
              <a:prstGeom prst="rect">
                <a:avLst/>
              </a:prstGeom>
              <a:blipFill rotWithShape="1">
                <a:blip r:embed="rId1"/>
                <a:stretch>
                  <a:fillRect l="-2" t="-82" r="-1025" b="41"/>
                </a:stretch>
              </a:blipFill>
            </p:spPr>
            <p:txBody>
              <a:bodyPr/>
              <a:lstStyle/>
              <a:p>
                <a:r>
                  <a:rPr lang="zh-CN" altLang="en-US">
                    <a:noFill/>
                  </a:rPr>
                  <a:t> </a:t>
                </a:r>
              </a:p>
            </p:txBody>
          </p:sp>
        </mc:Fallback>
      </mc:AlternateContent>
      <p:sp>
        <p:nvSpPr>
          <p:cNvPr id="8" name="Right Arrow 7"/>
          <p:cNvSpPr/>
          <p:nvPr/>
        </p:nvSpPr>
        <p:spPr>
          <a:xfrm>
            <a:off x="1763688" y="2924944"/>
            <a:ext cx="64807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70582" y="2286852"/>
            <a:ext cx="2326278" cy="369332"/>
          </a:xfrm>
          <a:prstGeom prst="rect">
            <a:avLst/>
          </a:prstGeom>
          <a:noFill/>
        </p:spPr>
        <p:txBody>
          <a:bodyPr wrap="none" rtlCol="0">
            <a:spAutoFit/>
          </a:bodyPr>
          <a:lstStyle/>
          <a:p>
            <a:r>
              <a:rPr lang="en-GB" dirty="0"/>
              <a:t>For instance, the wave:</a:t>
            </a:r>
            <a:endParaRPr lang="en-US" dirty="0"/>
          </a:p>
        </p:txBody>
      </p:sp>
      <p:sp>
        <p:nvSpPr>
          <p:cNvPr id="10" name="TextBox 9"/>
          <p:cNvSpPr txBox="1"/>
          <p:nvPr/>
        </p:nvSpPr>
        <p:spPr>
          <a:xfrm flipH="1">
            <a:off x="2745510" y="2924944"/>
            <a:ext cx="6218977" cy="369332"/>
          </a:xfrm>
          <a:prstGeom prst="rect">
            <a:avLst/>
          </a:prstGeom>
          <a:noFill/>
        </p:spPr>
        <p:txBody>
          <a:bodyPr wrap="square" rtlCol="0">
            <a:spAutoFit/>
          </a:bodyPr>
          <a:lstStyle/>
          <a:p>
            <a:r>
              <a:rPr lang="en-GB" dirty="0"/>
              <a:t>is the real part of the complex number:</a:t>
            </a:r>
            <a:endParaRPr lang="en-US" dirty="0"/>
          </a:p>
        </p:txBody>
      </p:sp>
      <mc:AlternateContent xmlns:mc="http://schemas.openxmlformats.org/markup-compatibility/2006">
        <mc:Choice xmlns:a14="http://schemas.microsoft.com/office/drawing/2010/main" Requires="a14">
          <p:sp>
            <p:nvSpPr>
              <p:cNvPr id="11" name="TextBox 10"/>
              <p:cNvSpPr txBox="1"/>
              <p:nvPr/>
            </p:nvSpPr>
            <p:spPr>
              <a:xfrm>
                <a:off x="3357940" y="3461027"/>
                <a:ext cx="2854884" cy="34111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GB" sz="2000" b="0" i="1" smtClean="0">
                                  <a:latin typeface="Cambria Math" panose="02040503050406030204" pitchFamily="18" charset="0"/>
                                </a:rPr>
                                <m:t>𝑢</m:t>
                              </m:r>
                            </m:e>
                          </m:acc>
                        </m:e>
                        <m:sub>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1</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1</m:t>
                          </m:r>
                        </m:sub>
                      </m:sSub>
                      <m:sSup>
                        <m:sSupPr>
                          <m:ctrlPr>
                            <a:rPr lang="en-US" sz="2000" b="0" i="1" smtClean="0">
                              <a:latin typeface="Cambria Math" panose="02040503050406030204" pitchFamily="18" charset="0"/>
                            </a:rPr>
                          </m:ctrlPr>
                        </m:sSupPr>
                        <m:e>
                          <m:r>
                            <a:rPr lang="en-GB" sz="2000" b="0" i="1" smtClean="0">
                              <a:latin typeface="Cambria Math" panose="02040503050406030204" pitchFamily="18" charset="0"/>
                            </a:rPr>
                            <m:t>𝑒</m:t>
                          </m:r>
                        </m:e>
                        <m:sup>
                          <m:r>
                            <a:rPr lang="en-GB" sz="2000" b="0" i="1" smtClean="0">
                              <a:latin typeface="Cambria Math" panose="02040503050406030204" pitchFamily="18" charset="0"/>
                            </a:rPr>
                            <m:t>𝑖</m:t>
                          </m:r>
                          <m:r>
                            <a:rPr lang="en-GB"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𝜔</m:t>
                          </m:r>
                          <m:r>
                            <a:rPr lang="en-US" sz="2000" i="1">
                              <a:latin typeface="Cambria Math" panose="02040503050406030204" pitchFamily="18" charset="0"/>
                              <a:ea typeface="Cambria Math" panose="02040503050406030204" pitchFamily="18" charset="0"/>
                            </a:rPr>
                            <m:t>𝑡</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𝑘</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𝑟</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1</m:t>
                              </m:r>
                            </m:sub>
                          </m:sSub>
                          <m:r>
                            <a:rPr lang="en-GB" sz="2000" b="0" i="1" smtClean="0">
                              <a:latin typeface="Cambria Math" panose="02040503050406030204" pitchFamily="18" charset="0"/>
                              <a:ea typeface="Cambria Math" panose="02040503050406030204" pitchFamily="18" charset="0"/>
                            </a:rPr>
                            <m:t>)</m:t>
                          </m:r>
                        </m:sup>
                      </m:sSup>
                    </m:oMath>
                  </m:oMathPara>
                </a14:m>
                <a:endParaRPr lang="en-US" sz="2000" dirty="0"/>
              </a:p>
            </p:txBody>
          </p:sp>
        </mc:Choice>
        <mc:Fallback>
          <p:sp>
            <p:nvSpPr>
              <p:cNvPr id="11" name="TextBox 10"/>
              <p:cNvSpPr txBox="1">
                <a:spLocks noRot="1" noChangeAspect="1" noMove="1" noResize="1" noEditPoints="1" noAdjustHandles="1" noChangeArrowheads="1" noChangeShapeType="1" noTextEdit="1"/>
              </p:cNvSpPr>
              <p:nvPr/>
            </p:nvSpPr>
            <p:spPr>
              <a:xfrm>
                <a:off x="3357940" y="3461027"/>
                <a:ext cx="2854884" cy="341119"/>
              </a:xfrm>
              <a:prstGeom prst="rect">
                <a:avLst/>
              </a:prstGeom>
              <a:blipFill rotWithShape="1">
                <a:blip r:embed="rId2"/>
                <a:stretch>
                  <a:fillRect l="-2" t="-81" r="-290" b="118"/>
                </a:stretch>
              </a:blipFill>
            </p:spPr>
            <p:txBody>
              <a:bodyPr/>
              <a:lstStyle/>
              <a:p>
                <a:r>
                  <a:rPr lang="zh-CN" altLang="en-US">
                    <a:noFill/>
                  </a:rPr>
                  <a:t> </a:t>
                </a:r>
              </a:p>
            </p:txBody>
          </p:sp>
        </mc:Fallback>
      </mc:AlternateContent>
      <p:sp>
        <p:nvSpPr>
          <p:cNvPr id="12" name="TextBox 11"/>
          <p:cNvSpPr txBox="1"/>
          <p:nvPr/>
        </p:nvSpPr>
        <p:spPr>
          <a:xfrm>
            <a:off x="539553" y="4149080"/>
            <a:ext cx="7619862" cy="1200329"/>
          </a:xfrm>
          <a:prstGeom prst="rect">
            <a:avLst/>
          </a:prstGeom>
          <a:noFill/>
        </p:spPr>
        <p:txBody>
          <a:bodyPr wrap="square" rtlCol="0">
            <a:spAutoFit/>
          </a:bodyPr>
          <a:lstStyle/>
          <a:p>
            <a:r>
              <a:rPr lang="en-GB" dirty="0"/>
              <a:t>It is not something easy to understand because the mechanical perturbation are described by real numbers, but this is very useful because many calculations become more easy such as description of interferences or the solving of differential equations.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348880"/>
            <a:ext cx="8229600" cy="1143000"/>
          </a:xfrm>
        </p:spPr>
        <p:txBody>
          <a:bodyPr/>
          <a:lstStyle/>
          <a:p>
            <a:r>
              <a:rPr lang="en-GB" dirty="0"/>
              <a:t>Standing waves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itle 1"/>
          <p:cNvSpPr txBox="1"/>
          <p:nvPr/>
        </p:nvSpPr>
        <p:spPr>
          <a:xfrm>
            <a:off x="302840" y="-99392"/>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en-US" kern="0" dirty="0"/>
              <a:t>Introduction</a:t>
            </a:r>
            <a:endParaRPr lang="en-US" kern="0" dirty="0"/>
          </a:p>
        </p:txBody>
      </p:sp>
      <p:sp>
        <p:nvSpPr>
          <p:cNvPr id="6" name="Freeform 5"/>
          <p:cNvSpPr/>
          <p:nvPr/>
        </p:nvSpPr>
        <p:spPr bwMode="auto">
          <a:xfrm>
            <a:off x="2735164" y="4403419"/>
            <a:ext cx="1651000" cy="901707"/>
          </a:xfrm>
          <a:custGeom>
            <a:avLst/>
            <a:gdLst>
              <a:gd name="connsiteX0" fmla="*/ 0 w 1651000"/>
              <a:gd name="connsiteY0" fmla="*/ 889007 h 901707"/>
              <a:gd name="connsiteX1" fmla="*/ 825500 w 1651000"/>
              <a:gd name="connsiteY1" fmla="*/ 7 h 901707"/>
              <a:gd name="connsiteX2" fmla="*/ 1651000 w 1651000"/>
              <a:gd name="connsiteY2" fmla="*/ 901707 h 901707"/>
            </a:gdLst>
            <a:ahLst/>
            <a:cxnLst>
              <a:cxn ang="0">
                <a:pos x="connsiteX0" y="connsiteY0"/>
              </a:cxn>
              <a:cxn ang="0">
                <a:pos x="connsiteX1" y="connsiteY1"/>
              </a:cxn>
              <a:cxn ang="0">
                <a:pos x="connsiteX2" y="connsiteY2"/>
              </a:cxn>
            </a:cxnLst>
            <a:rect l="l" t="t" r="r" b="b"/>
            <a:pathLst>
              <a:path w="1651000" h="901707">
                <a:moveTo>
                  <a:pt x="0" y="889007"/>
                </a:moveTo>
                <a:cubicBezTo>
                  <a:pt x="275166" y="443448"/>
                  <a:pt x="550333" y="-2110"/>
                  <a:pt x="825500" y="7"/>
                </a:cubicBezTo>
                <a:cubicBezTo>
                  <a:pt x="1100667" y="2124"/>
                  <a:pt x="1375833" y="451915"/>
                  <a:pt x="1651000" y="90170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7" name="Straight Connector 6"/>
          <p:cNvCxnSpPr/>
          <p:nvPr/>
        </p:nvCxnSpPr>
        <p:spPr bwMode="auto">
          <a:xfrm flipH="1">
            <a:off x="1295004" y="5305126"/>
            <a:ext cx="144016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p:cNvCxnSpPr/>
          <p:nvPr/>
        </p:nvCxnSpPr>
        <p:spPr bwMode="auto">
          <a:xfrm>
            <a:off x="4386164" y="5305126"/>
            <a:ext cx="181302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927188" y="1514106"/>
            <a:ext cx="7344816" cy="1384995"/>
          </a:xfrm>
          <a:prstGeom prst="rect">
            <a:avLst/>
          </a:prstGeom>
          <a:noFill/>
        </p:spPr>
        <p:txBody>
          <a:bodyPr wrap="square" rtlCol="0">
            <a:spAutoFit/>
          </a:bodyPr>
          <a:lstStyle/>
          <a:p>
            <a:r>
              <a:rPr lang="en-US" sz="2800" dirty="0"/>
              <a:t>We consider the propagation of a wave along a string attached to a wall. What happens when the wave is at the end of string ? Does-it disappear ? </a:t>
            </a:r>
            <a:endParaRPr lang="en-US" sz="2800" dirty="0"/>
          </a:p>
        </p:txBody>
      </p:sp>
      <p:sp>
        <p:nvSpPr>
          <p:cNvPr id="10" name="Rectangle 9"/>
          <p:cNvSpPr/>
          <p:nvPr/>
        </p:nvSpPr>
        <p:spPr bwMode="auto">
          <a:xfrm>
            <a:off x="6199188" y="4246357"/>
            <a:ext cx="352400" cy="2192989"/>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1" name="Right Arrow 10"/>
          <p:cNvSpPr/>
          <p:nvPr/>
        </p:nvSpPr>
        <p:spPr bwMode="auto">
          <a:xfrm>
            <a:off x="4172732" y="4169666"/>
            <a:ext cx="426864" cy="738885"/>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itle 1"/>
          <p:cNvSpPr>
            <a:spLocks noGrp="1"/>
          </p:cNvSpPr>
          <p:nvPr>
            <p:ph type="title"/>
          </p:nvPr>
        </p:nvSpPr>
        <p:spPr>
          <a:xfrm>
            <a:off x="914400" y="-70584"/>
            <a:ext cx="8229600" cy="1143000"/>
          </a:xfrm>
        </p:spPr>
        <p:txBody>
          <a:bodyPr/>
          <a:lstStyle/>
          <a:p>
            <a:r>
              <a:rPr lang="en-US" dirty="0"/>
              <a:t>Reflection of a mechanical wave</a:t>
            </a:r>
            <a:endParaRPr lang="en-US" dirty="0"/>
          </a:p>
        </p:txBody>
      </p:sp>
      <p:sp>
        <p:nvSpPr>
          <p:cNvPr id="6" name="Content Placeholder 2"/>
          <p:cNvSpPr>
            <a:spLocks noGrp="1"/>
          </p:cNvSpPr>
          <p:nvPr>
            <p:ph idx="1"/>
          </p:nvPr>
        </p:nvSpPr>
        <p:spPr>
          <a:xfrm>
            <a:off x="438324" y="1408199"/>
            <a:ext cx="8229600" cy="4525963"/>
          </a:xfrm>
        </p:spPr>
        <p:txBody>
          <a:bodyPr/>
          <a:lstStyle/>
          <a:p>
            <a:pPr marL="0" indent="0">
              <a:buNone/>
            </a:pPr>
            <a:r>
              <a:rPr lang="en-US" dirty="0"/>
              <a:t>Mechanical waves can be reflected.</a:t>
            </a:r>
            <a:endParaRPr lang="en-US" dirty="0"/>
          </a:p>
          <a:p>
            <a:pPr marL="0" indent="0">
              <a:buNone/>
            </a:pPr>
            <a:r>
              <a:rPr lang="en-US" dirty="0"/>
              <a:t>For instance, the sound wave reflected by a surface is called echo:</a:t>
            </a:r>
            <a:endParaRPr lang="en-US" dirty="0"/>
          </a:p>
        </p:txBody>
      </p:sp>
      <p:pic>
        <p:nvPicPr>
          <p:cNvPr id="8" name="Picture 7"/>
          <p:cNvPicPr>
            <a:picLocks noChangeAspect="1"/>
          </p:cNvPicPr>
          <p:nvPr/>
        </p:nvPicPr>
        <p:blipFill>
          <a:blip r:embed="rId1"/>
          <a:stretch>
            <a:fillRect/>
          </a:stretch>
        </p:blipFill>
        <p:spPr>
          <a:xfrm>
            <a:off x="438324" y="3549448"/>
            <a:ext cx="3922018" cy="2937077"/>
          </a:xfrm>
          <a:prstGeom prst="rect">
            <a:avLst/>
          </a:prstGeom>
        </p:spPr>
      </p:pic>
      <p:sp>
        <p:nvSpPr>
          <p:cNvPr id="9" name="TextBox 8"/>
          <p:cNvSpPr txBox="1"/>
          <p:nvPr/>
        </p:nvSpPr>
        <p:spPr>
          <a:xfrm>
            <a:off x="755576" y="6401484"/>
            <a:ext cx="3390415" cy="646331"/>
          </a:xfrm>
          <a:prstGeom prst="rect">
            <a:avLst/>
          </a:prstGeom>
          <a:noFill/>
        </p:spPr>
        <p:txBody>
          <a:bodyPr wrap="none" rtlCol="0">
            <a:spAutoFit/>
          </a:bodyPr>
          <a:lstStyle/>
          <a:p>
            <a:r>
              <a:rPr lang="en-US" dirty="0">
                <a:hlinkClick r:id="rId2"/>
              </a:rPr>
              <a:t>http://medianthro.org/?m=201501</a:t>
            </a:r>
            <a:endParaRPr lang="en-US" dirty="0"/>
          </a:p>
          <a:p>
            <a:endParaRPr lang="en-US" dirty="0"/>
          </a:p>
        </p:txBody>
      </p:sp>
      <p:sp>
        <p:nvSpPr>
          <p:cNvPr id="10" name="TextBox 9"/>
          <p:cNvSpPr txBox="1"/>
          <p:nvPr/>
        </p:nvSpPr>
        <p:spPr>
          <a:xfrm>
            <a:off x="4172631" y="6524594"/>
            <a:ext cx="4791857" cy="553998"/>
          </a:xfrm>
          <a:prstGeom prst="rect">
            <a:avLst/>
          </a:prstGeom>
          <a:noFill/>
        </p:spPr>
        <p:txBody>
          <a:bodyPr wrap="square" rtlCol="0">
            <a:spAutoFit/>
          </a:bodyPr>
          <a:lstStyle/>
          <a:p>
            <a:r>
              <a:rPr lang="en-US" sz="1000" dirty="0">
                <a:hlinkClick r:id="rId3"/>
              </a:rPr>
              <a:t>http://www.shutterstock.com/pic-140518024/stock-photo-obstetric-ultrasound-of-fetus-at-fourth-month-echography-scan.html</a:t>
            </a:r>
            <a:endParaRPr lang="en-US" sz="1000" dirty="0"/>
          </a:p>
          <a:p>
            <a:endParaRPr lang="en-US" sz="1000" dirty="0"/>
          </a:p>
        </p:txBody>
      </p:sp>
      <p:sp>
        <p:nvSpPr>
          <p:cNvPr id="11" name="TextBox 10"/>
          <p:cNvSpPr txBox="1"/>
          <p:nvPr/>
        </p:nvSpPr>
        <p:spPr>
          <a:xfrm>
            <a:off x="5586461" y="3148740"/>
            <a:ext cx="1933478" cy="369332"/>
          </a:xfrm>
          <a:prstGeom prst="rect">
            <a:avLst/>
          </a:prstGeom>
          <a:noFill/>
        </p:spPr>
        <p:txBody>
          <a:bodyPr wrap="none" rtlCol="0">
            <a:spAutoFit/>
          </a:bodyPr>
          <a:lstStyle/>
          <a:p>
            <a:r>
              <a:rPr lang="en-US" dirty="0"/>
              <a:t>an echography scan</a:t>
            </a:r>
            <a:endParaRPr lang="en-US" dirty="0"/>
          </a:p>
        </p:txBody>
      </p:sp>
      <p:pic>
        <p:nvPicPr>
          <p:cNvPr id="12" name="Picture 11"/>
          <p:cNvPicPr>
            <a:picLocks noChangeAspect="1"/>
          </p:cNvPicPr>
          <p:nvPr/>
        </p:nvPicPr>
        <p:blipFill>
          <a:blip r:embed="rId4"/>
          <a:stretch>
            <a:fillRect/>
          </a:stretch>
        </p:blipFill>
        <p:spPr>
          <a:xfrm>
            <a:off x="4429271" y="3499838"/>
            <a:ext cx="4057650" cy="2971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1"/>
          <p:cNvSpPr>
            <a:spLocks noGrp="1"/>
          </p:cNvSpPr>
          <p:nvPr>
            <p:ph type="title"/>
          </p:nvPr>
        </p:nvSpPr>
        <p:spPr>
          <a:xfrm>
            <a:off x="823156" y="-97206"/>
            <a:ext cx="8229600" cy="1143000"/>
          </a:xfrm>
        </p:spPr>
        <p:txBody>
          <a:bodyPr/>
          <a:lstStyle/>
          <a:p>
            <a:r>
              <a:rPr lang="en-US" sz="4000" dirty="0"/>
              <a:t>Reflection of transverse wave on a string from fixed and free end </a:t>
            </a:r>
            <a:endParaRPr lang="en-US" sz="4000" dirty="0"/>
          </a:p>
        </p:txBody>
      </p:sp>
      <p:sp>
        <p:nvSpPr>
          <p:cNvPr id="5" name="Content Placeholder 2"/>
          <p:cNvSpPr>
            <a:spLocks noGrp="1"/>
          </p:cNvSpPr>
          <p:nvPr>
            <p:ph idx="1"/>
          </p:nvPr>
        </p:nvSpPr>
        <p:spPr>
          <a:xfrm>
            <a:off x="451520" y="1292424"/>
            <a:ext cx="8229600" cy="4525963"/>
          </a:xfrm>
        </p:spPr>
        <p:txBody>
          <a:bodyPr/>
          <a:lstStyle/>
          <a:p>
            <a:r>
              <a:rPr lang="en-US" dirty="0"/>
              <a:t>Two cases can be considered:</a:t>
            </a:r>
            <a:endParaRPr lang="en-US" dirty="0"/>
          </a:p>
          <a:p>
            <a:pPr lvl="1"/>
            <a:r>
              <a:rPr lang="en-US" dirty="0"/>
              <a:t>The wave reflects from a fixed end</a:t>
            </a:r>
            <a:endParaRPr lang="en-US" dirty="0"/>
          </a:p>
          <a:p>
            <a:pPr lvl="1"/>
            <a:r>
              <a:rPr lang="en-US" dirty="0"/>
              <a:t>The wave reflects from a free end</a:t>
            </a:r>
            <a:endParaRPr lang="en-US" dirty="0"/>
          </a:p>
        </p:txBody>
      </p:sp>
      <p:sp>
        <p:nvSpPr>
          <p:cNvPr id="6" name="Slide Number Placeholder 3"/>
          <p:cNvSpPr txBox="1"/>
          <p:nvPr/>
        </p:nvSpPr>
        <p:spPr>
          <a:xfrm>
            <a:off x="6553200" y="6248400"/>
            <a:ext cx="2133600" cy="476250"/>
          </a:xfrm>
          <a:prstGeom prst="rect">
            <a:avLst/>
          </a:prstGeom>
        </p:spPr>
        <p:txBody>
          <a:bodyPr/>
          <a:ls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a:lstStyle>
          <a:p>
            <a:pPr>
              <a:defRPr/>
            </a:pPr>
            <a:fld id="{3C76BCED-983B-4975-B93D-90282543D9E3}" type="slidenum">
              <a:rPr lang="en-US" altLang="zh-CN" smtClean="0"/>
            </a:fld>
            <a:endParaRPr lang="en-US" altLang="zh-CN"/>
          </a:p>
        </p:txBody>
      </p:sp>
      <p:cxnSp>
        <p:nvCxnSpPr>
          <p:cNvPr id="7" name="Straight Connector 6"/>
          <p:cNvCxnSpPr/>
          <p:nvPr/>
        </p:nvCxnSpPr>
        <p:spPr bwMode="auto">
          <a:xfrm>
            <a:off x="4355976" y="4005064"/>
            <a:ext cx="181302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Rectangle 7"/>
          <p:cNvSpPr/>
          <p:nvPr/>
        </p:nvSpPr>
        <p:spPr bwMode="auto">
          <a:xfrm flipH="1">
            <a:off x="5971952" y="3375071"/>
            <a:ext cx="197048" cy="134934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9" name="Freeform 8"/>
          <p:cNvSpPr/>
          <p:nvPr/>
        </p:nvSpPr>
        <p:spPr bwMode="auto">
          <a:xfrm>
            <a:off x="3441576" y="3375071"/>
            <a:ext cx="914400" cy="635177"/>
          </a:xfrm>
          <a:custGeom>
            <a:avLst/>
            <a:gdLst>
              <a:gd name="connsiteX0" fmla="*/ 0 w 914400"/>
              <a:gd name="connsiteY0" fmla="*/ 584377 h 635177"/>
              <a:gd name="connsiteX1" fmla="*/ 228600 w 914400"/>
              <a:gd name="connsiteY1" fmla="*/ 177 h 635177"/>
              <a:gd name="connsiteX2" fmla="*/ 914400 w 914400"/>
              <a:gd name="connsiteY2" fmla="*/ 635177 h 635177"/>
            </a:gdLst>
            <a:ahLst/>
            <a:cxnLst>
              <a:cxn ang="0">
                <a:pos x="connsiteX0" y="connsiteY0"/>
              </a:cxn>
              <a:cxn ang="0">
                <a:pos x="connsiteX1" y="connsiteY1"/>
              </a:cxn>
              <a:cxn ang="0">
                <a:pos x="connsiteX2" y="connsiteY2"/>
              </a:cxn>
            </a:cxnLst>
            <a:rect l="l" t="t" r="r" b="b"/>
            <a:pathLst>
              <a:path w="914400" h="635177">
                <a:moveTo>
                  <a:pt x="0" y="584377"/>
                </a:moveTo>
                <a:cubicBezTo>
                  <a:pt x="38100" y="288043"/>
                  <a:pt x="76200" y="-8290"/>
                  <a:pt x="228600" y="177"/>
                </a:cubicBezTo>
                <a:cubicBezTo>
                  <a:pt x="381000" y="8644"/>
                  <a:pt x="647700" y="321910"/>
                  <a:pt x="914400" y="63517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0" name="Straight Connector 9"/>
          <p:cNvCxnSpPr/>
          <p:nvPr/>
        </p:nvCxnSpPr>
        <p:spPr bwMode="auto">
          <a:xfrm>
            <a:off x="1628552" y="3987180"/>
            <a:ext cx="181302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ight Arrow 10"/>
          <p:cNvSpPr/>
          <p:nvPr/>
        </p:nvSpPr>
        <p:spPr bwMode="auto">
          <a:xfrm>
            <a:off x="4491856" y="3453213"/>
            <a:ext cx="446100" cy="40452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2" name="Straight Connector 11"/>
          <p:cNvCxnSpPr/>
          <p:nvPr/>
        </p:nvCxnSpPr>
        <p:spPr bwMode="auto">
          <a:xfrm>
            <a:off x="4355976" y="5802553"/>
            <a:ext cx="181302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Rectangle 12"/>
          <p:cNvSpPr/>
          <p:nvPr/>
        </p:nvSpPr>
        <p:spPr bwMode="auto">
          <a:xfrm flipH="1">
            <a:off x="5971952" y="5172560"/>
            <a:ext cx="197048" cy="134934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4" name="Freeform 13"/>
          <p:cNvSpPr/>
          <p:nvPr/>
        </p:nvSpPr>
        <p:spPr bwMode="auto">
          <a:xfrm>
            <a:off x="3441576" y="5172560"/>
            <a:ext cx="914400" cy="635177"/>
          </a:xfrm>
          <a:custGeom>
            <a:avLst/>
            <a:gdLst>
              <a:gd name="connsiteX0" fmla="*/ 0 w 914400"/>
              <a:gd name="connsiteY0" fmla="*/ 584377 h 635177"/>
              <a:gd name="connsiteX1" fmla="*/ 228600 w 914400"/>
              <a:gd name="connsiteY1" fmla="*/ 177 h 635177"/>
              <a:gd name="connsiteX2" fmla="*/ 914400 w 914400"/>
              <a:gd name="connsiteY2" fmla="*/ 635177 h 635177"/>
            </a:gdLst>
            <a:ahLst/>
            <a:cxnLst>
              <a:cxn ang="0">
                <a:pos x="connsiteX0" y="connsiteY0"/>
              </a:cxn>
              <a:cxn ang="0">
                <a:pos x="connsiteX1" y="connsiteY1"/>
              </a:cxn>
              <a:cxn ang="0">
                <a:pos x="connsiteX2" y="connsiteY2"/>
              </a:cxn>
            </a:cxnLst>
            <a:rect l="l" t="t" r="r" b="b"/>
            <a:pathLst>
              <a:path w="914400" h="635177">
                <a:moveTo>
                  <a:pt x="0" y="584377"/>
                </a:moveTo>
                <a:cubicBezTo>
                  <a:pt x="38100" y="288043"/>
                  <a:pt x="76200" y="-8290"/>
                  <a:pt x="228600" y="177"/>
                </a:cubicBezTo>
                <a:cubicBezTo>
                  <a:pt x="381000" y="8644"/>
                  <a:pt x="647700" y="321910"/>
                  <a:pt x="914400" y="63517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5" name="Straight Connector 14"/>
          <p:cNvCxnSpPr/>
          <p:nvPr/>
        </p:nvCxnSpPr>
        <p:spPr bwMode="auto">
          <a:xfrm>
            <a:off x="1628552" y="5784669"/>
            <a:ext cx="181302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Right Arrow 15"/>
          <p:cNvSpPr/>
          <p:nvPr/>
        </p:nvSpPr>
        <p:spPr bwMode="auto">
          <a:xfrm>
            <a:off x="4491856" y="5250702"/>
            <a:ext cx="446100" cy="40452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7" name="Oval 16"/>
          <p:cNvSpPr/>
          <p:nvPr/>
        </p:nvSpPr>
        <p:spPr bwMode="auto">
          <a:xfrm>
            <a:off x="5868144" y="5748624"/>
            <a:ext cx="360040" cy="78142"/>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8" name="TextBox 17"/>
          <p:cNvSpPr txBox="1"/>
          <p:nvPr/>
        </p:nvSpPr>
        <p:spPr>
          <a:xfrm flipH="1">
            <a:off x="6772846" y="4567676"/>
            <a:ext cx="1826489" cy="923330"/>
          </a:xfrm>
          <a:prstGeom prst="rect">
            <a:avLst/>
          </a:prstGeom>
          <a:noFill/>
        </p:spPr>
        <p:txBody>
          <a:bodyPr wrap="square" rtlCol="0">
            <a:spAutoFit/>
          </a:bodyPr>
          <a:lstStyle/>
          <a:p>
            <a:r>
              <a:rPr lang="en-US" dirty="0"/>
              <a:t>A rod and a ring which permits the free end. </a:t>
            </a:r>
            <a:endParaRPr lang="en-US" dirty="0"/>
          </a:p>
        </p:txBody>
      </p:sp>
      <p:sp>
        <p:nvSpPr>
          <p:cNvPr id="19" name="Right Arrow 18"/>
          <p:cNvSpPr/>
          <p:nvPr/>
        </p:nvSpPr>
        <p:spPr bwMode="auto">
          <a:xfrm rot="7659048">
            <a:off x="6245568" y="5016876"/>
            <a:ext cx="605476" cy="158271"/>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0" name="Right Arrow 19"/>
          <p:cNvSpPr/>
          <p:nvPr/>
        </p:nvSpPr>
        <p:spPr bwMode="auto">
          <a:xfrm rot="7659048">
            <a:off x="6249316" y="3080846"/>
            <a:ext cx="605476" cy="158271"/>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1" name="TextBox 20"/>
          <p:cNvSpPr txBox="1"/>
          <p:nvPr/>
        </p:nvSpPr>
        <p:spPr>
          <a:xfrm>
            <a:off x="7020272" y="2591193"/>
            <a:ext cx="2448272" cy="646331"/>
          </a:xfrm>
          <a:prstGeom prst="rect">
            <a:avLst/>
          </a:prstGeom>
          <a:noFill/>
        </p:spPr>
        <p:txBody>
          <a:bodyPr wrap="square" rtlCol="0">
            <a:spAutoFit/>
          </a:bodyPr>
          <a:lstStyle/>
          <a:p>
            <a:r>
              <a:rPr lang="en-US" dirty="0"/>
              <a:t>The string is attached </a:t>
            </a:r>
            <a:endParaRPr lang="en-US" dirty="0"/>
          </a:p>
          <a:p>
            <a:r>
              <a:rPr lang="en-US" dirty="0"/>
              <a:t>to a wall.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3" grpId="0" animBg="1"/>
      <p:bldP spid="14" grpId="0" animBg="1"/>
      <p:bldP spid="16" grpId="0" animBg="1"/>
      <p:bldP spid="17" grpId="0" animBg="1"/>
      <p:bldP spid="18" grpId="0"/>
      <p:bldP spid="19" grpId="0" animBg="1"/>
      <p:bldP spid="20" grpId="0" animBg="1"/>
      <p:bldP spid="2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1"/>
          <p:cNvSpPr>
            <a:spLocks noGrp="1"/>
          </p:cNvSpPr>
          <p:nvPr>
            <p:ph type="title"/>
          </p:nvPr>
        </p:nvSpPr>
        <p:spPr>
          <a:xfrm>
            <a:off x="751148" y="-10776"/>
            <a:ext cx="8229600" cy="1143000"/>
          </a:xfrm>
        </p:spPr>
        <p:txBody>
          <a:bodyPr/>
          <a:lstStyle/>
          <a:p>
            <a:r>
              <a:rPr lang="en-US" sz="3200" dirty="0"/>
              <a:t>Reflection of a wave from a fixed end  </a:t>
            </a:r>
            <a:endParaRPr lang="en-US" sz="3200" dirty="0"/>
          </a:p>
        </p:txBody>
      </p:sp>
      <p:cxnSp>
        <p:nvCxnSpPr>
          <p:cNvPr id="5" name="Straight Connector 4"/>
          <p:cNvCxnSpPr/>
          <p:nvPr/>
        </p:nvCxnSpPr>
        <p:spPr bwMode="auto">
          <a:xfrm>
            <a:off x="4283968" y="1826745"/>
            <a:ext cx="181302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ectangle 5"/>
          <p:cNvSpPr/>
          <p:nvPr/>
        </p:nvSpPr>
        <p:spPr bwMode="auto">
          <a:xfrm flipH="1">
            <a:off x="5899944" y="1196752"/>
            <a:ext cx="197048" cy="134934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7" name="Freeform 6"/>
          <p:cNvSpPr/>
          <p:nvPr/>
        </p:nvSpPr>
        <p:spPr bwMode="auto">
          <a:xfrm>
            <a:off x="3369568" y="1196752"/>
            <a:ext cx="914400" cy="635177"/>
          </a:xfrm>
          <a:custGeom>
            <a:avLst/>
            <a:gdLst>
              <a:gd name="connsiteX0" fmla="*/ 0 w 914400"/>
              <a:gd name="connsiteY0" fmla="*/ 584377 h 635177"/>
              <a:gd name="connsiteX1" fmla="*/ 228600 w 914400"/>
              <a:gd name="connsiteY1" fmla="*/ 177 h 635177"/>
              <a:gd name="connsiteX2" fmla="*/ 914400 w 914400"/>
              <a:gd name="connsiteY2" fmla="*/ 635177 h 635177"/>
            </a:gdLst>
            <a:ahLst/>
            <a:cxnLst>
              <a:cxn ang="0">
                <a:pos x="connsiteX0" y="connsiteY0"/>
              </a:cxn>
              <a:cxn ang="0">
                <a:pos x="connsiteX1" y="connsiteY1"/>
              </a:cxn>
              <a:cxn ang="0">
                <a:pos x="connsiteX2" y="connsiteY2"/>
              </a:cxn>
            </a:cxnLst>
            <a:rect l="l" t="t" r="r" b="b"/>
            <a:pathLst>
              <a:path w="914400" h="635177">
                <a:moveTo>
                  <a:pt x="0" y="584377"/>
                </a:moveTo>
                <a:cubicBezTo>
                  <a:pt x="38100" y="288043"/>
                  <a:pt x="76200" y="-8290"/>
                  <a:pt x="228600" y="177"/>
                </a:cubicBezTo>
                <a:cubicBezTo>
                  <a:pt x="381000" y="8644"/>
                  <a:pt x="647700" y="321910"/>
                  <a:pt x="914400" y="63517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8" name="Straight Connector 7"/>
          <p:cNvCxnSpPr/>
          <p:nvPr/>
        </p:nvCxnSpPr>
        <p:spPr bwMode="auto">
          <a:xfrm>
            <a:off x="1556544" y="1808861"/>
            <a:ext cx="181302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a:stCxn id="12" idx="2"/>
          </p:cNvCxnSpPr>
          <p:nvPr/>
        </p:nvCxnSpPr>
        <p:spPr bwMode="auto">
          <a:xfrm flipV="1">
            <a:off x="5004048" y="3499664"/>
            <a:ext cx="919907" cy="725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Rectangle 9"/>
          <p:cNvSpPr/>
          <p:nvPr/>
        </p:nvSpPr>
        <p:spPr bwMode="auto">
          <a:xfrm flipH="1">
            <a:off x="5891064" y="2871741"/>
            <a:ext cx="197048" cy="134934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1" name="Right Arrow 10"/>
          <p:cNvSpPr/>
          <p:nvPr/>
        </p:nvSpPr>
        <p:spPr bwMode="auto">
          <a:xfrm>
            <a:off x="4788024" y="2708920"/>
            <a:ext cx="446100" cy="40452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2" name="Freeform 11"/>
          <p:cNvSpPr/>
          <p:nvPr/>
        </p:nvSpPr>
        <p:spPr bwMode="auto">
          <a:xfrm>
            <a:off x="4089648" y="2871741"/>
            <a:ext cx="914400" cy="635177"/>
          </a:xfrm>
          <a:custGeom>
            <a:avLst/>
            <a:gdLst>
              <a:gd name="connsiteX0" fmla="*/ 0 w 914400"/>
              <a:gd name="connsiteY0" fmla="*/ 584377 h 635177"/>
              <a:gd name="connsiteX1" fmla="*/ 228600 w 914400"/>
              <a:gd name="connsiteY1" fmla="*/ 177 h 635177"/>
              <a:gd name="connsiteX2" fmla="*/ 914400 w 914400"/>
              <a:gd name="connsiteY2" fmla="*/ 635177 h 635177"/>
            </a:gdLst>
            <a:ahLst/>
            <a:cxnLst>
              <a:cxn ang="0">
                <a:pos x="connsiteX0" y="connsiteY0"/>
              </a:cxn>
              <a:cxn ang="0">
                <a:pos x="connsiteX1" y="connsiteY1"/>
              </a:cxn>
              <a:cxn ang="0">
                <a:pos x="connsiteX2" y="connsiteY2"/>
              </a:cxn>
            </a:cxnLst>
            <a:rect l="l" t="t" r="r" b="b"/>
            <a:pathLst>
              <a:path w="914400" h="635177">
                <a:moveTo>
                  <a:pt x="0" y="584377"/>
                </a:moveTo>
                <a:cubicBezTo>
                  <a:pt x="38100" y="288043"/>
                  <a:pt x="76200" y="-8290"/>
                  <a:pt x="228600" y="177"/>
                </a:cubicBezTo>
                <a:cubicBezTo>
                  <a:pt x="381000" y="8644"/>
                  <a:pt x="647700" y="321910"/>
                  <a:pt x="914400" y="63517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3" name="Straight Connector 12"/>
          <p:cNvCxnSpPr/>
          <p:nvPr/>
        </p:nvCxnSpPr>
        <p:spPr bwMode="auto">
          <a:xfrm>
            <a:off x="2267744" y="3501008"/>
            <a:ext cx="181302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ight Arrow 13"/>
          <p:cNvSpPr/>
          <p:nvPr/>
        </p:nvSpPr>
        <p:spPr bwMode="auto">
          <a:xfrm>
            <a:off x="4419848" y="1274894"/>
            <a:ext cx="446100" cy="40452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5" name="Freeform 14"/>
          <p:cNvSpPr/>
          <p:nvPr/>
        </p:nvSpPr>
        <p:spPr bwMode="auto">
          <a:xfrm>
            <a:off x="4976664" y="4876877"/>
            <a:ext cx="914400" cy="635177"/>
          </a:xfrm>
          <a:custGeom>
            <a:avLst/>
            <a:gdLst>
              <a:gd name="connsiteX0" fmla="*/ 0 w 914400"/>
              <a:gd name="connsiteY0" fmla="*/ 584377 h 635177"/>
              <a:gd name="connsiteX1" fmla="*/ 228600 w 914400"/>
              <a:gd name="connsiteY1" fmla="*/ 177 h 635177"/>
              <a:gd name="connsiteX2" fmla="*/ 914400 w 914400"/>
              <a:gd name="connsiteY2" fmla="*/ 635177 h 635177"/>
            </a:gdLst>
            <a:ahLst/>
            <a:cxnLst>
              <a:cxn ang="0">
                <a:pos x="connsiteX0" y="connsiteY0"/>
              </a:cxn>
              <a:cxn ang="0">
                <a:pos x="connsiteX1" y="connsiteY1"/>
              </a:cxn>
              <a:cxn ang="0">
                <a:pos x="connsiteX2" y="connsiteY2"/>
              </a:cxn>
            </a:cxnLst>
            <a:rect l="l" t="t" r="r" b="b"/>
            <a:pathLst>
              <a:path w="914400" h="635177">
                <a:moveTo>
                  <a:pt x="0" y="584377"/>
                </a:moveTo>
                <a:cubicBezTo>
                  <a:pt x="38100" y="288043"/>
                  <a:pt x="76200" y="-8290"/>
                  <a:pt x="228600" y="177"/>
                </a:cubicBezTo>
                <a:cubicBezTo>
                  <a:pt x="381000" y="8644"/>
                  <a:pt x="647700" y="321910"/>
                  <a:pt x="914400" y="63517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6" name="Straight Connector 15"/>
          <p:cNvCxnSpPr/>
          <p:nvPr/>
        </p:nvCxnSpPr>
        <p:spPr bwMode="auto">
          <a:xfrm flipV="1">
            <a:off x="2267744" y="5512054"/>
            <a:ext cx="2736304" cy="517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ight Arrow 16"/>
          <p:cNvSpPr/>
          <p:nvPr/>
        </p:nvSpPr>
        <p:spPr bwMode="auto">
          <a:xfrm>
            <a:off x="5278766" y="4466811"/>
            <a:ext cx="446100" cy="40452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8" name="TextBox 17"/>
          <p:cNvSpPr txBox="1"/>
          <p:nvPr/>
        </p:nvSpPr>
        <p:spPr>
          <a:xfrm>
            <a:off x="6598568" y="2936581"/>
            <a:ext cx="2088232" cy="1477328"/>
          </a:xfrm>
          <a:prstGeom prst="rect">
            <a:avLst/>
          </a:prstGeom>
          <a:noFill/>
        </p:spPr>
        <p:txBody>
          <a:bodyPr wrap="square" rtlCol="0">
            <a:spAutoFit/>
          </a:bodyPr>
          <a:lstStyle/>
          <a:p>
            <a:r>
              <a:rPr lang="en-US" dirty="0"/>
              <a:t>The </a:t>
            </a:r>
            <a:r>
              <a:rPr lang="en-US" b="1" dirty="0"/>
              <a:t>pulse</a:t>
            </a:r>
            <a:r>
              <a:rPr lang="en-US" dirty="0"/>
              <a:t> arrives on the wall.</a:t>
            </a:r>
            <a:endParaRPr lang="en-US" dirty="0"/>
          </a:p>
          <a:p>
            <a:r>
              <a:rPr lang="en-US" dirty="0"/>
              <a:t>“pulse” is the name for this kind of wave.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5" grpId="0" animBg="1"/>
      <p:bldP spid="17" grpId="0" animBg="1"/>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itle 1"/>
          <p:cNvSpPr>
            <a:spLocks noGrp="1"/>
          </p:cNvSpPr>
          <p:nvPr>
            <p:ph type="title"/>
          </p:nvPr>
        </p:nvSpPr>
        <p:spPr>
          <a:xfrm>
            <a:off x="620694" y="-153672"/>
            <a:ext cx="8229600" cy="1143000"/>
          </a:xfrm>
        </p:spPr>
        <p:txBody>
          <a:bodyPr/>
          <a:lstStyle/>
          <a:p>
            <a:r>
              <a:rPr lang="en-US" dirty="0"/>
              <a:t>Huygens’s principle</a:t>
            </a:r>
            <a:endParaRPr lang="en-US" dirty="0"/>
          </a:p>
        </p:txBody>
      </p:sp>
      <p:sp>
        <p:nvSpPr>
          <p:cNvPr id="6" name="Content Placeholder 2"/>
          <p:cNvSpPr>
            <a:spLocks noGrp="1"/>
          </p:cNvSpPr>
          <p:nvPr>
            <p:ph idx="1"/>
          </p:nvPr>
        </p:nvSpPr>
        <p:spPr>
          <a:xfrm>
            <a:off x="92593" y="1118298"/>
            <a:ext cx="8742790" cy="4525963"/>
          </a:xfrm>
        </p:spPr>
        <p:txBody>
          <a:bodyPr/>
          <a:lstStyle/>
          <a:p>
            <a:r>
              <a:rPr lang="en-US" sz="2400" dirty="0"/>
              <a:t>Huygens’s principle: Every point of the wave front is a source of a secondary waves, named wavelets (the source is named secondary source). The resultant wave is determined as the sum of all the secondary waves.</a:t>
            </a:r>
            <a:endParaRPr lang="en-US" sz="2400" dirty="0"/>
          </a:p>
          <a:p>
            <a:r>
              <a:rPr lang="en-US" sz="2400" dirty="0"/>
              <a:t>Examples:</a:t>
            </a:r>
            <a:endParaRPr lang="en-US" sz="2400" dirty="0"/>
          </a:p>
        </p:txBody>
      </p:sp>
      <p:sp>
        <p:nvSpPr>
          <p:cNvPr id="7" name="TextBox 6"/>
          <p:cNvSpPr txBox="1"/>
          <p:nvPr/>
        </p:nvSpPr>
        <p:spPr>
          <a:xfrm>
            <a:off x="1260857" y="3631073"/>
            <a:ext cx="2520280" cy="923330"/>
          </a:xfrm>
          <a:prstGeom prst="rect">
            <a:avLst/>
          </a:prstGeom>
          <a:noFill/>
        </p:spPr>
        <p:txBody>
          <a:bodyPr wrap="square" rtlCol="0">
            <a:spAutoFit/>
          </a:bodyPr>
          <a:lstStyle/>
          <a:p>
            <a:r>
              <a:rPr lang="en-US" dirty="0"/>
              <a:t>Propagation of circular or spherical waves from a source point:</a:t>
            </a:r>
            <a:endParaRPr lang="en-US" dirty="0"/>
          </a:p>
        </p:txBody>
      </p:sp>
      <p:sp>
        <p:nvSpPr>
          <p:cNvPr id="8" name="Oval 7"/>
          <p:cNvSpPr/>
          <p:nvPr/>
        </p:nvSpPr>
        <p:spPr bwMode="auto">
          <a:xfrm>
            <a:off x="4815447" y="4020031"/>
            <a:ext cx="144122" cy="163817"/>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9" name="Oval 8"/>
          <p:cNvSpPr/>
          <p:nvPr/>
        </p:nvSpPr>
        <p:spPr bwMode="auto">
          <a:xfrm>
            <a:off x="4463988" y="3654316"/>
            <a:ext cx="864096" cy="86409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0" name="Oval 9"/>
          <p:cNvSpPr/>
          <p:nvPr/>
        </p:nvSpPr>
        <p:spPr bwMode="auto">
          <a:xfrm>
            <a:off x="4139952" y="3305354"/>
            <a:ext cx="1537075" cy="1562019"/>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1" name="Oval 10"/>
          <p:cNvSpPr/>
          <p:nvPr/>
        </p:nvSpPr>
        <p:spPr bwMode="auto">
          <a:xfrm>
            <a:off x="3868455" y="3036882"/>
            <a:ext cx="2055162" cy="2098961"/>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2" name="Straight Arrow Connector 11"/>
          <p:cNvCxnSpPr/>
          <p:nvPr/>
        </p:nvCxnSpPr>
        <p:spPr bwMode="auto">
          <a:xfrm flipH="1">
            <a:off x="5017991" y="3203684"/>
            <a:ext cx="1456673" cy="822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6660232" y="2934258"/>
            <a:ext cx="2230875" cy="646331"/>
          </a:xfrm>
          <a:prstGeom prst="rect">
            <a:avLst/>
          </a:prstGeom>
          <a:noFill/>
        </p:spPr>
        <p:txBody>
          <a:bodyPr wrap="square" rtlCol="0">
            <a:spAutoFit/>
          </a:bodyPr>
          <a:lstStyle/>
          <a:p>
            <a:r>
              <a:rPr lang="en-US" dirty="0"/>
              <a:t>Primary source of the wave</a:t>
            </a:r>
            <a:endParaRPr lang="en-US" dirty="0"/>
          </a:p>
        </p:txBody>
      </p:sp>
      <p:sp>
        <p:nvSpPr>
          <p:cNvPr id="14" name="Oval 13"/>
          <p:cNvSpPr/>
          <p:nvPr/>
        </p:nvSpPr>
        <p:spPr bwMode="auto">
          <a:xfrm>
            <a:off x="5394610" y="3978352"/>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5" name="Oval 14"/>
          <p:cNvSpPr/>
          <p:nvPr/>
        </p:nvSpPr>
        <p:spPr bwMode="auto">
          <a:xfrm>
            <a:off x="5222813" y="4316752"/>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6" name="Oval 15"/>
          <p:cNvSpPr/>
          <p:nvPr/>
        </p:nvSpPr>
        <p:spPr bwMode="auto">
          <a:xfrm>
            <a:off x="4963175" y="4580748"/>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7" name="Oval 16"/>
          <p:cNvSpPr/>
          <p:nvPr/>
        </p:nvSpPr>
        <p:spPr bwMode="auto">
          <a:xfrm>
            <a:off x="4539671" y="4638029"/>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8" name="Straight Arrow Connector 17"/>
          <p:cNvCxnSpPr/>
          <p:nvPr/>
        </p:nvCxnSpPr>
        <p:spPr bwMode="auto">
          <a:xfrm flipH="1">
            <a:off x="5743205" y="4187698"/>
            <a:ext cx="1105250" cy="2074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p:cNvSpPr txBox="1"/>
          <p:nvPr/>
        </p:nvSpPr>
        <p:spPr>
          <a:xfrm>
            <a:off x="6660232" y="4127619"/>
            <a:ext cx="72008" cy="369332"/>
          </a:xfrm>
          <a:prstGeom prst="rect">
            <a:avLst/>
          </a:prstGeom>
          <a:noFill/>
        </p:spPr>
        <p:txBody>
          <a:bodyPr wrap="square" rtlCol="0">
            <a:spAutoFit/>
          </a:bodyPr>
          <a:lstStyle/>
          <a:p>
            <a:endParaRPr lang="en-US" dirty="0"/>
          </a:p>
        </p:txBody>
      </p:sp>
      <p:sp>
        <p:nvSpPr>
          <p:cNvPr id="20" name="TextBox 19"/>
          <p:cNvSpPr txBox="1"/>
          <p:nvPr/>
        </p:nvSpPr>
        <p:spPr>
          <a:xfrm>
            <a:off x="6906877" y="3991103"/>
            <a:ext cx="1943417" cy="369332"/>
          </a:xfrm>
          <a:prstGeom prst="rect">
            <a:avLst/>
          </a:prstGeom>
          <a:noFill/>
        </p:spPr>
        <p:txBody>
          <a:bodyPr wrap="none" rtlCol="0">
            <a:spAutoFit/>
          </a:bodyPr>
          <a:lstStyle/>
          <a:p>
            <a:r>
              <a:rPr lang="en-US" dirty="0"/>
              <a:t>A secondary source</a:t>
            </a:r>
            <a:endParaRPr lang="en-US" dirty="0"/>
          </a:p>
        </p:txBody>
      </p:sp>
      <p:sp>
        <p:nvSpPr>
          <p:cNvPr id="21" name="Oval 20"/>
          <p:cNvSpPr/>
          <p:nvPr/>
        </p:nvSpPr>
        <p:spPr bwMode="auto">
          <a:xfrm>
            <a:off x="5098364" y="4470347"/>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2" name="Oval 21"/>
          <p:cNvSpPr/>
          <p:nvPr/>
        </p:nvSpPr>
        <p:spPr bwMode="auto">
          <a:xfrm>
            <a:off x="4724880" y="4654341"/>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3" name="Oval 22"/>
          <p:cNvSpPr/>
          <p:nvPr/>
        </p:nvSpPr>
        <p:spPr bwMode="auto">
          <a:xfrm>
            <a:off x="5336188" y="4154919"/>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4" name="Oval 23"/>
          <p:cNvSpPr/>
          <p:nvPr/>
        </p:nvSpPr>
        <p:spPr bwMode="auto">
          <a:xfrm>
            <a:off x="5626990" y="4136434"/>
            <a:ext cx="97138" cy="8465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5" name="TextBox 24"/>
          <p:cNvSpPr txBox="1"/>
          <p:nvPr/>
        </p:nvSpPr>
        <p:spPr>
          <a:xfrm>
            <a:off x="524641" y="5392087"/>
            <a:ext cx="8742790" cy="923330"/>
          </a:xfrm>
          <a:prstGeom prst="rect">
            <a:avLst/>
          </a:prstGeom>
          <a:noFill/>
        </p:spPr>
        <p:txBody>
          <a:bodyPr wrap="square" rtlCol="0">
            <a:spAutoFit/>
          </a:bodyPr>
          <a:lstStyle/>
          <a:p>
            <a:r>
              <a:rPr lang="en-US" dirty="0"/>
              <a:t>2D propagation of the wave (such as waves at the surface of water): the wave fronts of wavelets are circular </a:t>
            </a:r>
            <a:endParaRPr lang="en-US" dirty="0"/>
          </a:p>
          <a:p>
            <a:r>
              <a:rPr lang="en-US" dirty="0"/>
              <a:t>3D propagation of the wave (such as the sound): the wave fronts of the wavelets are spherical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nodePh="1">
                                  <p:stCondLst>
                                    <p:cond delay="0"/>
                                  </p:stCondLst>
                                  <p:endCondLst>
                                    <p:cond evt="begin" delay="0">
                                      <p:tn val="41"/>
                                    </p:cond>
                                  </p:end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1" grpId="0" animBg="1"/>
      <p:bldP spid="13" grpId="0"/>
      <p:bldP spid="14" grpId="0" animBg="1"/>
      <p:bldP spid="15" grpId="0" animBg="1"/>
      <p:bldP spid="16" grpId="0" animBg="1"/>
      <p:bldP spid="17" grpId="0" animBg="1"/>
      <p:bldP spid="19" grpId="0"/>
      <p:bldP spid="20" grpId="0"/>
      <p:bldP spid="21" grpId="0" animBg="1"/>
      <p:bldP spid="22" grpId="0" animBg="1"/>
      <p:bldP spid="23" grpId="0" animBg="1"/>
      <p:bldP spid="24" grpId="0" animBg="1"/>
      <p:bldP spid="2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Rectangle 2"/>
          <p:cNvSpPr/>
          <p:nvPr/>
        </p:nvSpPr>
        <p:spPr bwMode="auto">
          <a:xfrm flipH="1">
            <a:off x="5459016" y="1041842"/>
            <a:ext cx="197048" cy="134934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5" name="Freeform 4"/>
          <p:cNvSpPr/>
          <p:nvPr/>
        </p:nvSpPr>
        <p:spPr bwMode="auto">
          <a:xfrm>
            <a:off x="4544616" y="1030754"/>
            <a:ext cx="914400" cy="635177"/>
          </a:xfrm>
          <a:custGeom>
            <a:avLst/>
            <a:gdLst>
              <a:gd name="connsiteX0" fmla="*/ 0 w 914400"/>
              <a:gd name="connsiteY0" fmla="*/ 584377 h 635177"/>
              <a:gd name="connsiteX1" fmla="*/ 228600 w 914400"/>
              <a:gd name="connsiteY1" fmla="*/ 177 h 635177"/>
              <a:gd name="connsiteX2" fmla="*/ 914400 w 914400"/>
              <a:gd name="connsiteY2" fmla="*/ 635177 h 635177"/>
            </a:gdLst>
            <a:ahLst/>
            <a:cxnLst>
              <a:cxn ang="0">
                <a:pos x="connsiteX0" y="connsiteY0"/>
              </a:cxn>
              <a:cxn ang="0">
                <a:pos x="connsiteX1" y="connsiteY1"/>
              </a:cxn>
              <a:cxn ang="0">
                <a:pos x="connsiteX2" y="connsiteY2"/>
              </a:cxn>
            </a:cxnLst>
            <a:rect l="l" t="t" r="r" b="b"/>
            <a:pathLst>
              <a:path w="914400" h="635177">
                <a:moveTo>
                  <a:pt x="0" y="584377"/>
                </a:moveTo>
                <a:cubicBezTo>
                  <a:pt x="38100" y="288043"/>
                  <a:pt x="76200" y="-8290"/>
                  <a:pt x="228600" y="177"/>
                </a:cubicBezTo>
                <a:cubicBezTo>
                  <a:pt x="381000" y="8644"/>
                  <a:pt x="647700" y="321910"/>
                  <a:pt x="914400" y="63517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6" name="Straight Connector 5"/>
          <p:cNvCxnSpPr/>
          <p:nvPr/>
        </p:nvCxnSpPr>
        <p:spPr bwMode="auto">
          <a:xfrm flipV="1">
            <a:off x="1835696" y="1665931"/>
            <a:ext cx="2736304" cy="517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Right Arrow 6"/>
          <p:cNvSpPr/>
          <p:nvPr/>
        </p:nvSpPr>
        <p:spPr bwMode="auto">
          <a:xfrm>
            <a:off x="4846718" y="620688"/>
            <a:ext cx="446100" cy="40452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8" name="TextBox 7"/>
          <p:cNvSpPr txBox="1"/>
          <p:nvPr/>
        </p:nvSpPr>
        <p:spPr>
          <a:xfrm>
            <a:off x="6079704" y="1361290"/>
            <a:ext cx="2088232" cy="923330"/>
          </a:xfrm>
          <a:prstGeom prst="rect">
            <a:avLst/>
          </a:prstGeom>
          <a:noFill/>
        </p:spPr>
        <p:txBody>
          <a:bodyPr wrap="square" rtlCol="0">
            <a:spAutoFit/>
          </a:bodyPr>
          <a:lstStyle/>
          <a:p>
            <a:r>
              <a:rPr lang="en-US" dirty="0"/>
              <a:t>The </a:t>
            </a:r>
            <a:r>
              <a:rPr lang="en-US" b="1" dirty="0"/>
              <a:t>pulse</a:t>
            </a:r>
            <a:r>
              <a:rPr lang="en-US" dirty="0"/>
              <a:t> arrives on the wall.</a:t>
            </a:r>
            <a:endParaRPr lang="en-US" dirty="0"/>
          </a:p>
          <a:p>
            <a:endParaRPr lang="en-US" dirty="0"/>
          </a:p>
        </p:txBody>
      </p:sp>
      <p:sp>
        <p:nvSpPr>
          <p:cNvPr id="9" name="Title 1"/>
          <p:cNvSpPr>
            <a:spLocks noGrp="1"/>
          </p:cNvSpPr>
          <p:nvPr>
            <p:ph type="title"/>
          </p:nvPr>
        </p:nvSpPr>
        <p:spPr>
          <a:xfrm>
            <a:off x="457200" y="-89683"/>
            <a:ext cx="8229600" cy="1143000"/>
          </a:xfrm>
        </p:spPr>
        <p:txBody>
          <a:bodyPr/>
          <a:lstStyle/>
          <a:p>
            <a:r>
              <a:rPr lang="en-US" sz="3200" dirty="0"/>
              <a:t>Reflection of a wave from a fixed end  </a:t>
            </a:r>
            <a:endParaRPr lang="en-US" sz="3200" dirty="0"/>
          </a:p>
        </p:txBody>
      </p:sp>
      <p:sp>
        <p:nvSpPr>
          <p:cNvPr id="10" name="Rectangle 9"/>
          <p:cNvSpPr/>
          <p:nvPr/>
        </p:nvSpPr>
        <p:spPr bwMode="auto">
          <a:xfrm flipH="1">
            <a:off x="5459016" y="2943749"/>
            <a:ext cx="197048" cy="134934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1" name="Straight Connector 10"/>
          <p:cNvCxnSpPr/>
          <p:nvPr/>
        </p:nvCxnSpPr>
        <p:spPr bwMode="auto">
          <a:xfrm flipV="1">
            <a:off x="1856780" y="3537697"/>
            <a:ext cx="3700760" cy="4241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6047780" y="2602759"/>
            <a:ext cx="2088232" cy="2031325"/>
          </a:xfrm>
          <a:prstGeom prst="rect">
            <a:avLst/>
          </a:prstGeom>
          <a:noFill/>
        </p:spPr>
        <p:txBody>
          <a:bodyPr wrap="square" rtlCol="0">
            <a:spAutoFit/>
          </a:bodyPr>
          <a:lstStyle/>
          <a:p>
            <a:r>
              <a:rPr lang="en-US" dirty="0"/>
              <a:t>The string exert an transverse force on the wall. The wall exert the opposite force on the string, which is responsible to the reflected wave</a:t>
            </a:r>
            <a:endParaRPr lang="en-US" dirty="0"/>
          </a:p>
        </p:txBody>
      </p:sp>
      <p:sp>
        <p:nvSpPr>
          <p:cNvPr id="13" name="Rectangle 12"/>
          <p:cNvSpPr/>
          <p:nvPr/>
        </p:nvSpPr>
        <p:spPr bwMode="auto">
          <a:xfrm flipH="1">
            <a:off x="5435600" y="4975074"/>
            <a:ext cx="197048" cy="134934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4" name="Straight Connector 13"/>
          <p:cNvCxnSpPr/>
          <p:nvPr/>
        </p:nvCxnSpPr>
        <p:spPr bwMode="auto">
          <a:xfrm flipV="1">
            <a:off x="719448" y="5472121"/>
            <a:ext cx="3700760" cy="4241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Freeform 14"/>
          <p:cNvSpPr/>
          <p:nvPr/>
        </p:nvSpPr>
        <p:spPr bwMode="auto">
          <a:xfrm flipH="1" flipV="1">
            <a:off x="4420208" y="5469891"/>
            <a:ext cx="989112" cy="681359"/>
          </a:xfrm>
          <a:custGeom>
            <a:avLst/>
            <a:gdLst>
              <a:gd name="connsiteX0" fmla="*/ 0 w 914400"/>
              <a:gd name="connsiteY0" fmla="*/ 584377 h 635177"/>
              <a:gd name="connsiteX1" fmla="*/ 228600 w 914400"/>
              <a:gd name="connsiteY1" fmla="*/ 177 h 635177"/>
              <a:gd name="connsiteX2" fmla="*/ 914400 w 914400"/>
              <a:gd name="connsiteY2" fmla="*/ 635177 h 635177"/>
            </a:gdLst>
            <a:ahLst/>
            <a:cxnLst>
              <a:cxn ang="0">
                <a:pos x="connsiteX0" y="connsiteY0"/>
              </a:cxn>
              <a:cxn ang="0">
                <a:pos x="connsiteX1" y="connsiteY1"/>
              </a:cxn>
              <a:cxn ang="0">
                <a:pos x="connsiteX2" y="connsiteY2"/>
              </a:cxn>
            </a:cxnLst>
            <a:rect l="l" t="t" r="r" b="b"/>
            <a:pathLst>
              <a:path w="914400" h="635177">
                <a:moveTo>
                  <a:pt x="0" y="584377"/>
                </a:moveTo>
                <a:cubicBezTo>
                  <a:pt x="38100" y="288043"/>
                  <a:pt x="76200" y="-8290"/>
                  <a:pt x="228600" y="177"/>
                </a:cubicBezTo>
                <a:cubicBezTo>
                  <a:pt x="381000" y="8644"/>
                  <a:pt x="647700" y="321910"/>
                  <a:pt x="914400" y="63517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6" name="Right Arrow 15"/>
          <p:cNvSpPr/>
          <p:nvPr/>
        </p:nvSpPr>
        <p:spPr bwMode="auto">
          <a:xfrm rot="10587749">
            <a:off x="3962053" y="5733350"/>
            <a:ext cx="446100" cy="40452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7" name="TextBox 16"/>
          <p:cNvSpPr txBox="1"/>
          <p:nvPr/>
        </p:nvSpPr>
        <p:spPr>
          <a:xfrm>
            <a:off x="5796136" y="5441238"/>
            <a:ext cx="3068725" cy="369332"/>
          </a:xfrm>
          <a:prstGeom prst="rect">
            <a:avLst/>
          </a:prstGeom>
          <a:noFill/>
        </p:spPr>
        <p:txBody>
          <a:bodyPr wrap="none" rtlCol="0">
            <a:spAutoFit/>
          </a:bodyPr>
          <a:lstStyle/>
          <a:p>
            <a:r>
              <a:rPr lang="en-US" dirty="0"/>
              <a:t>The pulse reflects with inverting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3" grpId="0" animBg="1"/>
      <p:bldP spid="15" grpId="0" animBg="1"/>
      <p:bldP spid="16" grpId="0" animBg="1"/>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1"/>
          <p:cNvSpPr>
            <a:spLocks noGrp="1"/>
          </p:cNvSpPr>
          <p:nvPr>
            <p:ph type="title"/>
          </p:nvPr>
        </p:nvSpPr>
        <p:spPr>
          <a:xfrm>
            <a:off x="457200" y="-89467"/>
            <a:ext cx="8229600" cy="1143000"/>
          </a:xfrm>
        </p:spPr>
        <p:txBody>
          <a:bodyPr/>
          <a:lstStyle/>
          <a:p>
            <a:r>
              <a:rPr lang="en-US" sz="3200" dirty="0"/>
              <a:t>Reflection of a wave from a free end  </a:t>
            </a:r>
            <a:endParaRPr lang="en-US" sz="3200" dirty="0"/>
          </a:p>
        </p:txBody>
      </p:sp>
      <p:cxnSp>
        <p:nvCxnSpPr>
          <p:cNvPr id="5" name="Straight Connector 4"/>
          <p:cNvCxnSpPr/>
          <p:nvPr/>
        </p:nvCxnSpPr>
        <p:spPr bwMode="auto">
          <a:xfrm>
            <a:off x="4283968" y="1826745"/>
            <a:ext cx="181302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ectangle 5"/>
          <p:cNvSpPr/>
          <p:nvPr/>
        </p:nvSpPr>
        <p:spPr bwMode="auto">
          <a:xfrm flipH="1">
            <a:off x="5899944" y="1196752"/>
            <a:ext cx="197048" cy="134934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7" name="Freeform 6"/>
          <p:cNvSpPr/>
          <p:nvPr/>
        </p:nvSpPr>
        <p:spPr bwMode="auto">
          <a:xfrm>
            <a:off x="3369568" y="1196752"/>
            <a:ext cx="914400" cy="635177"/>
          </a:xfrm>
          <a:custGeom>
            <a:avLst/>
            <a:gdLst>
              <a:gd name="connsiteX0" fmla="*/ 0 w 914400"/>
              <a:gd name="connsiteY0" fmla="*/ 584377 h 635177"/>
              <a:gd name="connsiteX1" fmla="*/ 228600 w 914400"/>
              <a:gd name="connsiteY1" fmla="*/ 177 h 635177"/>
              <a:gd name="connsiteX2" fmla="*/ 914400 w 914400"/>
              <a:gd name="connsiteY2" fmla="*/ 635177 h 635177"/>
            </a:gdLst>
            <a:ahLst/>
            <a:cxnLst>
              <a:cxn ang="0">
                <a:pos x="connsiteX0" y="connsiteY0"/>
              </a:cxn>
              <a:cxn ang="0">
                <a:pos x="connsiteX1" y="connsiteY1"/>
              </a:cxn>
              <a:cxn ang="0">
                <a:pos x="connsiteX2" y="connsiteY2"/>
              </a:cxn>
            </a:cxnLst>
            <a:rect l="l" t="t" r="r" b="b"/>
            <a:pathLst>
              <a:path w="914400" h="635177">
                <a:moveTo>
                  <a:pt x="0" y="584377"/>
                </a:moveTo>
                <a:cubicBezTo>
                  <a:pt x="38100" y="288043"/>
                  <a:pt x="76200" y="-8290"/>
                  <a:pt x="228600" y="177"/>
                </a:cubicBezTo>
                <a:cubicBezTo>
                  <a:pt x="381000" y="8644"/>
                  <a:pt x="647700" y="321910"/>
                  <a:pt x="914400" y="63517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8" name="Straight Connector 7"/>
          <p:cNvCxnSpPr/>
          <p:nvPr/>
        </p:nvCxnSpPr>
        <p:spPr bwMode="auto">
          <a:xfrm>
            <a:off x="1556544" y="1808861"/>
            <a:ext cx="181302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a:stCxn id="12" idx="2"/>
          </p:cNvCxnSpPr>
          <p:nvPr/>
        </p:nvCxnSpPr>
        <p:spPr bwMode="auto">
          <a:xfrm flipV="1">
            <a:off x="5004048" y="3499664"/>
            <a:ext cx="919907" cy="725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Rectangle 9"/>
          <p:cNvSpPr/>
          <p:nvPr/>
        </p:nvSpPr>
        <p:spPr bwMode="auto">
          <a:xfrm flipH="1">
            <a:off x="5891064" y="2871741"/>
            <a:ext cx="197048" cy="134934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1" name="Right Arrow 10"/>
          <p:cNvSpPr/>
          <p:nvPr/>
        </p:nvSpPr>
        <p:spPr bwMode="auto">
          <a:xfrm>
            <a:off x="4788024" y="2708920"/>
            <a:ext cx="446100" cy="40452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2" name="Freeform 11"/>
          <p:cNvSpPr/>
          <p:nvPr/>
        </p:nvSpPr>
        <p:spPr bwMode="auto">
          <a:xfrm>
            <a:off x="4089648" y="2871741"/>
            <a:ext cx="914400" cy="635177"/>
          </a:xfrm>
          <a:custGeom>
            <a:avLst/>
            <a:gdLst>
              <a:gd name="connsiteX0" fmla="*/ 0 w 914400"/>
              <a:gd name="connsiteY0" fmla="*/ 584377 h 635177"/>
              <a:gd name="connsiteX1" fmla="*/ 228600 w 914400"/>
              <a:gd name="connsiteY1" fmla="*/ 177 h 635177"/>
              <a:gd name="connsiteX2" fmla="*/ 914400 w 914400"/>
              <a:gd name="connsiteY2" fmla="*/ 635177 h 635177"/>
            </a:gdLst>
            <a:ahLst/>
            <a:cxnLst>
              <a:cxn ang="0">
                <a:pos x="connsiteX0" y="connsiteY0"/>
              </a:cxn>
              <a:cxn ang="0">
                <a:pos x="connsiteX1" y="connsiteY1"/>
              </a:cxn>
              <a:cxn ang="0">
                <a:pos x="connsiteX2" y="connsiteY2"/>
              </a:cxn>
            </a:cxnLst>
            <a:rect l="l" t="t" r="r" b="b"/>
            <a:pathLst>
              <a:path w="914400" h="635177">
                <a:moveTo>
                  <a:pt x="0" y="584377"/>
                </a:moveTo>
                <a:cubicBezTo>
                  <a:pt x="38100" y="288043"/>
                  <a:pt x="76200" y="-8290"/>
                  <a:pt x="228600" y="177"/>
                </a:cubicBezTo>
                <a:cubicBezTo>
                  <a:pt x="381000" y="8644"/>
                  <a:pt x="647700" y="321910"/>
                  <a:pt x="914400" y="63517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3" name="Straight Connector 12"/>
          <p:cNvCxnSpPr/>
          <p:nvPr/>
        </p:nvCxnSpPr>
        <p:spPr bwMode="auto">
          <a:xfrm>
            <a:off x="2267744" y="3501008"/>
            <a:ext cx="181302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ight Arrow 13"/>
          <p:cNvSpPr/>
          <p:nvPr/>
        </p:nvSpPr>
        <p:spPr bwMode="auto">
          <a:xfrm>
            <a:off x="4419848" y="1274894"/>
            <a:ext cx="446100" cy="40452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5" name="Rectangle 14"/>
          <p:cNvSpPr/>
          <p:nvPr/>
        </p:nvSpPr>
        <p:spPr bwMode="auto">
          <a:xfrm flipH="1">
            <a:off x="5891064" y="4887965"/>
            <a:ext cx="197048" cy="134934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6" name="Freeform 15"/>
          <p:cNvSpPr/>
          <p:nvPr/>
        </p:nvSpPr>
        <p:spPr bwMode="auto">
          <a:xfrm>
            <a:off x="4976664" y="4876877"/>
            <a:ext cx="914400" cy="635177"/>
          </a:xfrm>
          <a:custGeom>
            <a:avLst/>
            <a:gdLst>
              <a:gd name="connsiteX0" fmla="*/ 0 w 914400"/>
              <a:gd name="connsiteY0" fmla="*/ 584377 h 635177"/>
              <a:gd name="connsiteX1" fmla="*/ 228600 w 914400"/>
              <a:gd name="connsiteY1" fmla="*/ 177 h 635177"/>
              <a:gd name="connsiteX2" fmla="*/ 914400 w 914400"/>
              <a:gd name="connsiteY2" fmla="*/ 635177 h 635177"/>
            </a:gdLst>
            <a:ahLst/>
            <a:cxnLst>
              <a:cxn ang="0">
                <a:pos x="connsiteX0" y="connsiteY0"/>
              </a:cxn>
              <a:cxn ang="0">
                <a:pos x="connsiteX1" y="connsiteY1"/>
              </a:cxn>
              <a:cxn ang="0">
                <a:pos x="connsiteX2" y="connsiteY2"/>
              </a:cxn>
            </a:cxnLst>
            <a:rect l="l" t="t" r="r" b="b"/>
            <a:pathLst>
              <a:path w="914400" h="635177">
                <a:moveTo>
                  <a:pt x="0" y="584377"/>
                </a:moveTo>
                <a:cubicBezTo>
                  <a:pt x="38100" y="288043"/>
                  <a:pt x="76200" y="-8290"/>
                  <a:pt x="228600" y="177"/>
                </a:cubicBezTo>
                <a:cubicBezTo>
                  <a:pt x="381000" y="8644"/>
                  <a:pt x="647700" y="321910"/>
                  <a:pt x="914400" y="63517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7" name="Straight Connector 16"/>
          <p:cNvCxnSpPr/>
          <p:nvPr/>
        </p:nvCxnSpPr>
        <p:spPr bwMode="auto">
          <a:xfrm flipV="1">
            <a:off x="2267744" y="5512054"/>
            <a:ext cx="2736304" cy="517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ight Arrow 17"/>
          <p:cNvSpPr/>
          <p:nvPr/>
        </p:nvSpPr>
        <p:spPr bwMode="auto">
          <a:xfrm>
            <a:off x="5278766" y="4466811"/>
            <a:ext cx="446100" cy="40452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9" name="TextBox 18"/>
          <p:cNvSpPr txBox="1"/>
          <p:nvPr/>
        </p:nvSpPr>
        <p:spPr>
          <a:xfrm>
            <a:off x="6598568" y="2936581"/>
            <a:ext cx="2088232" cy="646331"/>
          </a:xfrm>
          <a:prstGeom prst="rect">
            <a:avLst/>
          </a:prstGeom>
          <a:noFill/>
        </p:spPr>
        <p:txBody>
          <a:bodyPr wrap="square" rtlCol="0">
            <a:spAutoFit/>
          </a:bodyPr>
          <a:lstStyle/>
          <a:p>
            <a:r>
              <a:rPr lang="en-US" dirty="0"/>
              <a:t>The </a:t>
            </a:r>
            <a:r>
              <a:rPr lang="en-US" b="1" dirty="0"/>
              <a:t>pulse</a:t>
            </a:r>
            <a:r>
              <a:rPr lang="en-US" dirty="0"/>
              <a:t> arrives on the rod.</a:t>
            </a:r>
            <a:endParaRPr lang="en-US" dirty="0"/>
          </a:p>
        </p:txBody>
      </p:sp>
      <p:sp>
        <p:nvSpPr>
          <p:cNvPr id="20" name="Oval 19"/>
          <p:cNvSpPr/>
          <p:nvPr/>
        </p:nvSpPr>
        <p:spPr bwMode="auto">
          <a:xfrm>
            <a:off x="5796136" y="1772816"/>
            <a:ext cx="360040" cy="78142"/>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1" name="Oval 20"/>
          <p:cNvSpPr/>
          <p:nvPr/>
        </p:nvSpPr>
        <p:spPr bwMode="auto">
          <a:xfrm>
            <a:off x="5796136" y="3432070"/>
            <a:ext cx="360040" cy="78142"/>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2" name="TextBox 21"/>
          <p:cNvSpPr txBox="1"/>
          <p:nvPr/>
        </p:nvSpPr>
        <p:spPr>
          <a:xfrm flipH="1">
            <a:off x="6700838" y="591868"/>
            <a:ext cx="1826489" cy="923330"/>
          </a:xfrm>
          <a:prstGeom prst="rect">
            <a:avLst/>
          </a:prstGeom>
          <a:noFill/>
        </p:spPr>
        <p:txBody>
          <a:bodyPr wrap="square" rtlCol="0">
            <a:spAutoFit/>
          </a:bodyPr>
          <a:lstStyle/>
          <a:p>
            <a:r>
              <a:rPr lang="en-US" dirty="0"/>
              <a:t>A rod and a ring which permits the free end. </a:t>
            </a:r>
            <a:endParaRPr lang="en-US" dirty="0"/>
          </a:p>
        </p:txBody>
      </p:sp>
      <p:sp>
        <p:nvSpPr>
          <p:cNvPr id="23" name="Oval 22"/>
          <p:cNvSpPr/>
          <p:nvPr/>
        </p:nvSpPr>
        <p:spPr bwMode="auto">
          <a:xfrm>
            <a:off x="5868144" y="5511098"/>
            <a:ext cx="360040" cy="78142"/>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4" name="Right Arrow 23"/>
          <p:cNvSpPr/>
          <p:nvPr/>
        </p:nvSpPr>
        <p:spPr bwMode="auto">
          <a:xfrm rot="7659048">
            <a:off x="6173560" y="1041068"/>
            <a:ext cx="605476" cy="158271"/>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5" grpId="0" animBg="1"/>
      <p:bldP spid="16" grpId="0" animBg="1"/>
      <p:bldP spid="18" grpId="0" animBg="1"/>
      <p:bldP spid="19" grpId="0"/>
      <p:bldP spid="21" grpId="0" animBg="1"/>
      <p:bldP spid="2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1"/>
          <p:cNvSpPr>
            <a:spLocks noGrp="1"/>
          </p:cNvSpPr>
          <p:nvPr>
            <p:ph type="title"/>
          </p:nvPr>
        </p:nvSpPr>
        <p:spPr>
          <a:xfrm>
            <a:off x="636588" y="13752"/>
            <a:ext cx="8229600" cy="1143000"/>
          </a:xfrm>
        </p:spPr>
        <p:txBody>
          <a:bodyPr/>
          <a:lstStyle/>
          <a:p>
            <a:r>
              <a:rPr lang="en-US" sz="3200" dirty="0"/>
              <a:t>Reflection of a wave from a free end  </a:t>
            </a:r>
            <a:endParaRPr lang="en-US" sz="3200" dirty="0"/>
          </a:p>
        </p:txBody>
      </p:sp>
      <p:sp>
        <p:nvSpPr>
          <p:cNvPr id="5" name="Rectangle 4"/>
          <p:cNvSpPr/>
          <p:nvPr/>
        </p:nvSpPr>
        <p:spPr bwMode="auto">
          <a:xfrm flipH="1">
            <a:off x="5790196" y="969251"/>
            <a:ext cx="197048" cy="134934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6" name="Freeform 5"/>
          <p:cNvSpPr/>
          <p:nvPr/>
        </p:nvSpPr>
        <p:spPr bwMode="auto">
          <a:xfrm>
            <a:off x="4875796" y="958163"/>
            <a:ext cx="914400" cy="635177"/>
          </a:xfrm>
          <a:custGeom>
            <a:avLst/>
            <a:gdLst>
              <a:gd name="connsiteX0" fmla="*/ 0 w 914400"/>
              <a:gd name="connsiteY0" fmla="*/ 584377 h 635177"/>
              <a:gd name="connsiteX1" fmla="*/ 228600 w 914400"/>
              <a:gd name="connsiteY1" fmla="*/ 177 h 635177"/>
              <a:gd name="connsiteX2" fmla="*/ 914400 w 914400"/>
              <a:gd name="connsiteY2" fmla="*/ 635177 h 635177"/>
            </a:gdLst>
            <a:ahLst/>
            <a:cxnLst>
              <a:cxn ang="0">
                <a:pos x="connsiteX0" y="connsiteY0"/>
              </a:cxn>
              <a:cxn ang="0">
                <a:pos x="connsiteX1" y="connsiteY1"/>
              </a:cxn>
              <a:cxn ang="0">
                <a:pos x="connsiteX2" y="connsiteY2"/>
              </a:cxn>
            </a:cxnLst>
            <a:rect l="l" t="t" r="r" b="b"/>
            <a:pathLst>
              <a:path w="914400" h="635177">
                <a:moveTo>
                  <a:pt x="0" y="584377"/>
                </a:moveTo>
                <a:cubicBezTo>
                  <a:pt x="38100" y="288043"/>
                  <a:pt x="76200" y="-8290"/>
                  <a:pt x="228600" y="177"/>
                </a:cubicBezTo>
                <a:cubicBezTo>
                  <a:pt x="381000" y="8644"/>
                  <a:pt x="647700" y="321910"/>
                  <a:pt x="914400" y="63517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7" name="Straight Connector 6"/>
          <p:cNvCxnSpPr/>
          <p:nvPr/>
        </p:nvCxnSpPr>
        <p:spPr bwMode="auto">
          <a:xfrm flipV="1">
            <a:off x="2166876" y="1593340"/>
            <a:ext cx="2736304" cy="517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Oval 7"/>
          <p:cNvSpPr/>
          <p:nvPr/>
        </p:nvSpPr>
        <p:spPr bwMode="auto">
          <a:xfrm>
            <a:off x="5767276" y="1592384"/>
            <a:ext cx="360040" cy="78142"/>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9" name="Rectangle 8"/>
          <p:cNvSpPr/>
          <p:nvPr/>
        </p:nvSpPr>
        <p:spPr bwMode="auto">
          <a:xfrm flipH="1">
            <a:off x="5952220" y="2788386"/>
            <a:ext cx="197048" cy="134934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0" name="Straight Connector 9"/>
          <p:cNvCxnSpPr/>
          <p:nvPr/>
        </p:nvCxnSpPr>
        <p:spPr bwMode="auto">
          <a:xfrm flipV="1">
            <a:off x="2310892" y="3537556"/>
            <a:ext cx="2952328" cy="2961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Oval 10"/>
          <p:cNvSpPr/>
          <p:nvPr/>
        </p:nvSpPr>
        <p:spPr bwMode="auto">
          <a:xfrm>
            <a:off x="5839284" y="2889484"/>
            <a:ext cx="360040" cy="78142"/>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2" name="Freeform 11"/>
          <p:cNvSpPr/>
          <p:nvPr/>
        </p:nvSpPr>
        <p:spPr bwMode="auto">
          <a:xfrm>
            <a:off x="5233380" y="2889980"/>
            <a:ext cx="685800" cy="660400"/>
          </a:xfrm>
          <a:custGeom>
            <a:avLst/>
            <a:gdLst>
              <a:gd name="connsiteX0" fmla="*/ 0 w 685800"/>
              <a:gd name="connsiteY0" fmla="*/ 660400 h 660400"/>
              <a:gd name="connsiteX1" fmla="*/ 482600 w 685800"/>
              <a:gd name="connsiteY1" fmla="*/ 444500 h 660400"/>
              <a:gd name="connsiteX2" fmla="*/ 685800 w 685800"/>
              <a:gd name="connsiteY2" fmla="*/ 0 h 660400"/>
              <a:gd name="connsiteX3" fmla="*/ 685800 w 685800"/>
              <a:gd name="connsiteY3" fmla="*/ 0 h 660400"/>
            </a:gdLst>
            <a:ahLst/>
            <a:cxnLst>
              <a:cxn ang="0">
                <a:pos x="connsiteX0" y="connsiteY0"/>
              </a:cxn>
              <a:cxn ang="0">
                <a:pos x="connsiteX1" y="connsiteY1"/>
              </a:cxn>
              <a:cxn ang="0">
                <a:pos x="connsiteX2" y="connsiteY2"/>
              </a:cxn>
              <a:cxn ang="0">
                <a:pos x="connsiteX3" y="connsiteY3"/>
              </a:cxn>
            </a:cxnLst>
            <a:rect l="l" t="t" r="r" b="b"/>
            <a:pathLst>
              <a:path w="685800" h="660400">
                <a:moveTo>
                  <a:pt x="0" y="660400"/>
                </a:moveTo>
                <a:cubicBezTo>
                  <a:pt x="184150" y="607483"/>
                  <a:pt x="368300" y="554567"/>
                  <a:pt x="482600" y="444500"/>
                </a:cubicBezTo>
                <a:cubicBezTo>
                  <a:pt x="596900" y="334433"/>
                  <a:pt x="685800" y="0"/>
                  <a:pt x="685800" y="0"/>
                </a:cubicBezTo>
                <a:lnTo>
                  <a:pt x="685800" y="0"/>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3" name="TextBox 12"/>
          <p:cNvSpPr txBox="1"/>
          <p:nvPr/>
        </p:nvSpPr>
        <p:spPr>
          <a:xfrm>
            <a:off x="6209072" y="1308289"/>
            <a:ext cx="2088232" cy="646331"/>
          </a:xfrm>
          <a:prstGeom prst="rect">
            <a:avLst/>
          </a:prstGeom>
          <a:noFill/>
        </p:spPr>
        <p:txBody>
          <a:bodyPr wrap="square" rtlCol="0">
            <a:spAutoFit/>
          </a:bodyPr>
          <a:lstStyle/>
          <a:p>
            <a:r>
              <a:rPr lang="en-US" dirty="0"/>
              <a:t>The </a:t>
            </a:r>
            <a:r>
              <a:rPr lang="en-US" b="1" dirty="0"/>
              <a:t>pulse</a:t>
            </a:r>
            <a:r>
              <a:rPr lang="en-US" dirty="0"/>
              <a:t> arrives on the rod.</a:t>
            </a:r>
            <a:endParaRPr lang="en-US" dirty="0"/>
          </a:p>
        </p:txBody>
      </p:sp>
      <p:sp>
        <p:nvSpPr>
          <p:cNvPr id="14" name="TextBox 13"/>
          <p:cNvSpPr txBox="1"/>
          <p:nvPr/>
        </p:nvSpPr>
        <p:spPr>
          <a:xfrm>
            <a:off x="6559364" y="3105508"/>
            <a:ext cx="2736303" cy="923330"/>
          </a:xfrm>
          <a:prstGeom prst="rect">
            <a:avLst/>
          </a:prstGeom>
          <a:noFill/>
        </p:spPr>
        <p:txBody>
          <a:bodyPr wrap="square" rtlCol="0">
            <a:spAutoFit/>
          </a:bodyPr>
          <a:lstStyle/>
          <a:p>
            <a:r>
              <a:rPr lang="en-US" dirty="0"/>
              <a:t>The rod exert no transverse </a:t>
            </a:r>
            <a:endParaRPr lang="en-US" dirty="0"/>
          </a:p>
          <a:p>
            <a:r>
              <a:rPr lang="en-US" dirty="0"/>
              <a:t>Force on the string (unlike the previous case)</a:t>
            </a:r>
            <a:endParaRPr lang="en-US" dirty="0"/>
          </a:p>
        </p:txBody>
      </p:sp>
      <p:sp>
        <p:nvSpPr>
          <p:cNvPr id="15" name="Rectangle 14"/>
          <p:cNvSpPr/>
          <p:nvPr/>
        </p:nvSpPr>
        <p:spPr bwMode="auto">
          <a:xfrm flipH="1">
            <a:off x="5973180" y="4539451"/>
            <a:ext cx="197048" cy="134934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6" name="Straight Connector 15"/>
          <p:cNvCxnSpPr/>
          <p:nvPr/>
        </p:nvCxnSpPr>
        <p:spPr bwMode="auto">
          <a:xfrm flipV="1">
            <a:off x="2310892" y="5303024"/>
            <a:ext cx="3087588" cy="126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Oval 16"/>
          <p:cNvSpPr/>
          <p:nvPr/>
        </p:nvSpPr>
        <p:spPr bwMode="auto">
          <a:xfrm>
            <a:off x="5860244" y="4640549"/>
            <a:ext cx="360040" cy="78142"/>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8" name="Freeform 17"/>
          <p:cNvSpPr/>
          <p:nvPr/>
        </p:nvSpPr>
        <p:spPr bwMode="auto">
          <a:xfrm>
            <a:off x="5436580" y="4680680"/>
            <a:ext cx="584200" cy="635000"/>
          </a:xfrm>
          <a:custGeom>
            <a:avLst/>
            <a:gdLst>
              <a:gd name="connsiteX0" fmla="*/ 0 w 584200"/>
              <a:gd name="connsiteY0" fmla="*/ 635000 h 635000"/>
              <a:gd name="connsiteX1" fmla="*/ 266700 w 584200"/>
              <a:gd name="connsiteY1" fmla="*/ 190500 h 635000"/>
              <a:gd name="connsiteX2" fmla="*/ 584200 w 584200"/>
              <a:gd name="connsiteY2" fmla="*/ 0 h 635000"/>
              <a:gd name="connsiteX3" fmla="*/ 584200 w 584200"/>
              <a:gd name="connsiteY3" fmla="*/ 0 h 635000"/>
            </a:gdLst>
            <a:ahLst/>
            <a:cxnLst>
              <a:cxn ang="0">
                <a:pos x="connsiteX0" y="connsiteY0"/>
              </a:cxn>
              <a:cxn ang="0">
                <a:pos x="connsiteX1" y="connsiteY1"/>
              </a:cxn>
              <a:cxn ang="0">
                <a:pos x="connsiteX2" y="connsiteY2"/>
              </a:cxn>
              <a:cxn ang="0">
                <a:pos x="connsiteX3" y="connsiteY3"/>
              </a:cxn>
            </a:cxnLst>
            <a:rect l="l" t="t" r="r" b="b"/>
            <a:pathLst>
              <a:path w="584200" h="635000">
                <a:moveTo>
                  <a:pt x="0" y="635000"/>
                </a:moveTo>
                <a:cubicBezTo>
                  <a:pt x="84666" y="465666"/>
                  <a:pt x="169333" y="296333"/>
                  <a:pt x="266700" y="190500"/>
                </a:cubicBezTo>
                <a:cubicBezTo>
                  <a:pt x="364067" y="84667"/>
                  <a:pt x="584200" y="0"/>
                  <a:pt x="584200" y="0"/>
                </a:cubicBezTo>
                <a:lnTo>
                  <a:pt x="584200" y="0"/>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4" grpId="0"/>
      <p:bldP spid="15" grpId="0" animBg="1"/>
      <p:bldP spid="17" grpId="0" animBg="1"/>
      <p:bldP spid="1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1"/>
          <p:cNvSpPr>
            <a:spLocks noGrp="1"/>
          </p:cNvSpPr>
          <p:nvPr>
            <p:ph type="title"/>
          </p:nvPr>
        </p:nvSpPr>
        <p:spPr>
          <a:xfrm>
            <a:off x="323528" y="0"/>
            <a:ext cx="8229600" cy="1143000"/>
          </a:xfrm>
        </p:spPr>
        <p:txBody>
          <a:bodyPr/>
          <a:lstStyle/>
          <a:p>
            <a:r>
              <a:rPr lang="en-US" sz="3200" dirty="0"/>
              <a:t>Reflection of a wave from a free end  </a:t>
            </a:r>
            <a:endParaRPr lang="en-US" sz="3200" dirty="0"/>
          </a:p>
        </p:txBody>
      </p:sp>
      <p:sp>
        <p:nvSpPr>
          <p:cNvPr id="5" name="Rectangle 4"/>
          <p:cNvSpPr/>
          <p:nvPr/>
        </p:nvSpPr>
        <p:spPr bwMode="auto">
          <a:xfrm flipH="1">
            <a:off x="5660120" y="1219548"/>
            <a:ext cx="197048" cy="134934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6" name="Straight Connector 5"/>
          <p:cNvCxnSpPr/>
          <p:nvPr/>
        </p:nvCxnSpPr>
        <p:spPr bwMode="auto">
          <a:xfrm flipV="1">
            <a:off x="1997832" y="1983121"/>
            <a:ext cx="3087588" cy="126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Oval 6"/>
          <p:cNvSpPr/>
          <p:nvPr/>
        </p:nvSpPr>
        <p:spPr bwMode="auto">
          <a:xfrm>
            <a:off x="5547184" y="1320646"/>
            <a:ext cx="360040" cy="78142"/>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8" name="Freeform 7"/>
          <p:cNvSpPr/>
          <p:nvPr/>
        </p:nvSpPr>
        <p:spPr bwMode="auto">
          <a:xfrm>
            <a:off x="5123520" y="1360777"/>
            <a:ext cx="584200" cy="635000"/>
          </a:xfrm>
          <a:custGeom>
            <a:avLst/>
            <a:gdLst>
              <a:gd name="connsiteX0" fmla="*/ 0 w 584200"/>
              <a:gd name="connsiteY0" fmla="*/ 635000 h 635000"/>
              <a:gd name="connsiteX1" fmla="*/ 266700 w 584200"/>
              <a:gd name="connsiteY1" fmla="*/ 190500 h 635000"/>
              <a:gd name="connsiteX2" fmla="*/ 584200 w 584200"/>
              <a:gd name="connsiteY2" fmla="*/ 0 h 635000"/>
              <a:gd name="connsiteX3" fmla="*/ 584200 w 584200"/>
              <a:gd name="connsiteY3" fmla="*/ 0 h 635000"/>
            </a:gdLst>
            <a:ahLst/>
            <a:cxnLst>
              <a:cxn ang="0">
                <a:pos x="connsiteX0" y="connsiteY0"/>
              </a:cxn>
              <a:cxn ang="0">
                <a:pos x="connsiteX1" y="connsiteY1"/>
              </a:cxn>
              <a:cxn ang="0">
                <a:pos x="connsiteX2" y="connsiteY2"/>
              </a:cxn>
              <a:cxn ang="0">
                <a:pos x="connsiteX3" y="connsiteY3"/>
              </a:cxn>
            </a:cxnLst>
            <a:rect l="l" t="t" r="r" b="b"/>
            <a:pathLst>
              <a:path w="584200" h="635000">
                <a:moveTo>
                  <a:pt x="0" y="635000"/>
                </a:moveTo>
                <a:cubicBezTo>
                  <a:pt x="84666" y="465666"/>
                  <a:pt x="169333" y="296333"/>
                  <a:pt x="266700" y="190500"/>
                </a:cubicBezTo>
                <a:cubicBezTo>
                  <a:pt x="364067" y="84667"/>
                  <a:pt x="584200" y="0"/>
                  <a:pt x="584200" y="0"/>
                </a:cubicBezTo>
                <a:lnTo>
                  <a:pt x="584200" y="0"/>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9" name="Rectangle 8"/>
          <p:cNvSpPr/>
          <p:nvPr/>
        </p:nvSpPr>
        <p:spPr bwMode="auto">
          <a:xfrm flipH="1">
            <a:off x="5655432" y="2976255"/>
            <a:ext cx="197048" cy="134934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0" name="Straight Connector 9"/>
          <p:cNvCxnSpPr/>
          <p:nvPr/>
        </p:nvCxnSpPr>
        <p:spPr bwMode="auto">
          <a:xfrm flipV="1">
            <a:off x="1669046" y="3793248"/>
            <a:ext cx="3087588" cy="126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Oval 10"/>
          <p:cNvSpPr/>
          <p:nvPr/>
        </p:nvSpPr>
        <p:spPr bwMode="auto">
          <a:xfrm>
            <a:off x="5542496" y="3733694"/>
            <a:ext cx="360040" cy="78142"/>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2" name="Freeform 11"/>
          <p:cNvSpPr/>
          <p:nvPr/>
        </p:nvSpPr>
        <p:spPr bwMode="auto">
          <a:xfrm flipH="1">
            <a:off x="4712556" y="3164794"/>
            <a:ext cx="885800" cy="635177"/>
          </a:xfrm>
          <a:custGeom>
            <a:avLst/>
            <a:gdLst>
              <a:gd name="connsiteX0" fmla="*/ 0 w 914400"/>
              <a:gd name="connsiteY0" fmla="*/ 584377 h 635177"/>
              <a:gd name="connsiteX1" fmla="*/ 228600 w 914400"/>
              <a:gd name="connsiteY1" fmla="*/ 177 h 635177"/>
              <a:gd name="connsiteX2" fmla="*/ 914400 w 914400"/>
              <a:gd name="connsiteY2" fmla="*/ 635177 h 635177"/>
            </a:gdLst>
            <a:ahLst/>
            <a:cxnLst>
              <a:cxn ang="0">
                <a:pos x="connsiteX0" y="connsiteY0"/>
              </a:cxn>
              <a:cxn ang="0">
                <a:pos x="connsiteX1" y="connsiteY1"/>
              </a:cxn>
              <a:cxn ang="0">
                <a:pos x="connsiteX2" y="connsiteY2"/>
              </a:cxn>
            </a:cxnLst>
            <a:rect l="l" t="t" r="r" b="b"/>
            <a:pathLst>
              <a:path w="914400" h="635177">
                <a:moveTo>
                  <a:pt x="0" y="584377"/>
                </a:moveTo>
                <a:cubicBezTo>
                  <a:pt x="38100" y="288043"/>
                  <a:pt x="76200" y="-8290"/>
                  <a:pt x="228600" y="177"/>
                </a:cubicBezTo>
                <a:cubicBezTo>
                  <a:pt x="381000" y="8644"/>
                  <a:pt x="647700" y="321910"/>
                  <a:pt x="914400" y="63517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3" name="Rectangle 12"/>
          <p:cNvSpPr/>
          <p:nvPr/>
        </p:nvSpPr>
        <p:spPr bwMode="auto">
          <a:xfrm flipH="1">
            <a:off x="5596496" y="4842880"/>
            <a:ext cx="197048" cy="134934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4" name="Straight Connector 13"/>
          <p:cNvCxnSpPr/>
          <p:nvPr/>
        </p:nvCxnSpPr>
        <p:spPr bwMode="auto">
          <a:xfrm>
            <a:off x="1610110" y="5672529"/>
            <a:ext cx="1443248" cy="59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Oval 14"/>
          <p:cNvSpPr/>
          <p:nvPr/>
        </p:nvSpPr>
        <p:spPr bwMode="auto">
          <a:xfrm>
            <a:off x="5483560" y="5600319"/>
            <a:ext cx="360040" cy="78142"/>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6" name="Freeform 15"/>
          <p:cNvSpPr/>
          <p:nvPr/>
        </p:nvSpPr>
        <p:spPr bwMode="auto">
          <a:xfrm flipH="1">
            <a:off x="3054772" y="5037352"/>
            <a:ext cx="885800" cy="635177"/>
          </a:xfrm>
          <a:custGeom>
            <a:avLst/>
            <a:gdLst>
              <a:gd name="connsiteX0" fmla="*/ 0 w 914400"/>
              <a:gd name="connsiteY0" fmla="*/ 584377 h 635177"/>
              <a:gd name="connsiteX1" fmla="*/ 228600 w 914400"/>
              <a:gd name="connsiteY1" fmla="*/ 177 h 635177"/>
              <a:gd name="connsiteX2" fmla="*/ 914400 w 914400"/>
              <a:gd name="connsiteY2" fmla="*/ 635177 h 635177"/>
            </a:gdLst>
            <a:ahLst/>
            <a:cxnLst>
              <a:cxn ang="0">
                <a:pos x="connsiteX0" y="connsiteY0"/>
              </a:cxn>
              <a:cxn ang="0">
                <a:pos x="connsiteX1" y="connsiteY1"/>
              </a:cxn>
              <a:cxn ang="0">
                <a:pos x="connsiteX2" y="connsiteY2"/>
              </a:cxn>
            </a:cxnLst>
            <a:rect l="l" t="t" r="r" b="b"/>
            <a:pathLst>
              <a:path w="914400" h="635177">
                <a:moveTo>
                  <a:pt x="0" y="584377"/>
                </a:moveTo>
                <a:cubicBezTo>
                  <a:pt x="38100" y="288043"/>
                  <a:pt x="76200" y="-8290"/>
                  <a:pt x="228600" y="177"/>
                </a:cubicBezTo>
                <a:cubicBezTo>
                  <a:pt x="381000" y="8644"/>
                  <a:pt x="647700" y="321910"/>
                  <a:pt x="914400" y="63517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7" name="Straight Connector 16"/>
          <p:cNvCxnSpPr>
            <a:endCxn id="15" idx="3"/>
          </p:cNvCxnSpPr>
          <p:nvPr/>
        </p:nvCxnSpPr>
        <p:spPr bwMode="auto">
          <a:xfrm flipV="1">
            <a:off x="3940572" y="5667017"/>
            <a:ext cx="1595715" cy="55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ight Arrow 17"/>
          <p:cNvSpPr/>
          <p:nvPr/>
        </p:nvSpPr>
        <p:spPr bwMode="auto">
          <a:xfrm rot="10800000">
            <a:off x="4211266" y="3319622"/>
            <a:ext cx="482476" cy="31758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9" name="Right Arrow 18"/>
          <p:cNvSpPr/>
          <p:nvPr/>
        </p:nvSpPr>
        <p:spPr bwMode="auto">
          <a:xfrm rot="10800000">
            <a:off x="2570882" y="5042119"/>
            <a:ext cx="482476" cy="31758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5" grpId="0" animBg="1"/>
      <p:bldP spid="16" grpId="0" animBg="1"/>
      <p:bldP spid="18" grpId="0" animBg="1"/>
      <p:bldP spid="1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1"/>
          <p:cNvSpPr>
            <a:spLocks noGrp="1"/>
          </p:cNvSpPr>
          <p:nvPr>
            <p:ph type="title"/>
          </p:nvPr>
        </p:nvSpPr>
        <p:spPr>
          <a:xfrm>
            <a:off x="670260" y="-153051"/>
            <a:ext cx="8229600" cy="1143000"/>
          </a:xfrm>
        </p:spPr>
        <p:txBody>
          <a:bodyPr/>
          <a:lstStyle/>
          <a:p>
            <a:r>
              <a:rPr lang="en-US" dirty="0"/>
              <a:t>The boundary conditions</a:t>
            </a:r>
            <a:endParaRPr lang="en-US" dirty="0"/>
          </a:p>
        </p:txBody>
      </p:sp>
      <p:sp>
        <p:nvSpPr>
          <p:cNvPr id="5" name="Content Placeholder 2"/>
          <p:cNvSpPr>
            <a:spLocks noGrp="1"/>
          </p:cNvSpPr>
          <p:nvPr>
            <p:ph idx="1"/>
          </p:nvPr>
        </p:nvSpPr>
        <p:spPr>
          <a:xfrm>
            <a:off x="512655" y="820645"/>
            <a:ext cx="8229600" cy="4525963"/>
          </a:xfrm>
        </p:spPr>
        <p:txBody>
          <a:bodyPr/>
          <a:lstStyle/>
          <a:p>
            <a:r>
              <a:rPr lang="en-US" dirty="0"/>
              <a:t>The condition at the end of the string (free end or fixed end) is called boundary conditions.</a:t>
            </a:r>
            <a:endParaRPr lang="en-US" dirty="0"/>
          </a:p>
          <a:p>
            <a:r>
              <a:rPr lang="en-US" dirty="0"/>
              <a:t>The characteristics of the reflected wave depends to the boundary conditions.</a:t>
            </a:r>
            <a:endParaRPr lang="en-US" dirty="0"/>
          </a:p>
          <a:p>
            <a:r>
              <a:rPr lang="en-US" dirty="0"/>
              <a:t>In the case of fixed end, </a:t>
            </a:r>
            <a:endParaRPr lang="en-US" dirty="0"/>
          </a:p>
        </p:txBody>
      </p:sp>
      <p:sp>
        <p:nvSpPr>
          <p:cNvPr id="6" name="Slide Number Placeholder 3"/>
          <p:cNvSpPr txBox="1"/>
          <p:nvPr/>
        </p:nvSpPr>
        <p:spPr>
          <a:xfrm>
            <a:off x="6553200" y="6248400"/>
            <a:ext cx="2133600" cy="476250"/>
          </a:xfrm>
          <a:prstGeom prst="rect">
            <a:avLst/>
          </a:prstGeom>
        </p:spPr>
        <p:txBody>
          <a:bodyPr/>
          <a:ls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a:lstStyle>
          <a:p>
            <a:pPr>
              <a:defRPr/>
            </a:pPr>
            <a:fld id="{3C76BCED-983B-4975-B93D-90282543D9E3}" type="slidenum">
              <a:rPr lang="en-US" altLang="zh-CN" smtClean="0"/>
            </a:fld>
            <a:endParaRPr lang="en-US" altLang="zh-CN" dirty="0"/>
          </a:p>
        </p:txBody>
      </p:sp>
      <p:cxnSp>
        <p:nvCxnSpPr>
          <p:cNvPr id="7" name="Straight Connector 6"/>
          <p:cNvCxnSpPr/>
          <p:nvPr/>
        </p:nvCxnSpPr>
        <p:spPr bwMode="auto">
          <a:xfrm>
            <a:off x="4203080" y="4979573"/>
            <a:ext cx="181302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Rectangle 7"/>
          <p:cNvSpPr/>
          <p:nvPr/>
        </p:nvSpPr>
        <p:spPr bwMode="auto">
          <a:xfrm flipH="1">
            <a:off x="5819056" y="4349580"/>
            <a:ext cx="197048" cy="134934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9" name="Freeform 8"/>
          <p:cNvSpPr/>
          <p:nvPr/>
        </p:nvSpPr>
        <p:spPr bwMode="auto">
          <a:xfrm>
            <a:off x="3288680" y="4349580"/>
            <a:ext cx="914400" cy="635177"/>
          </a:xfrm>
          <a:custGeom>
            <a:avLst/>
            <a:gdLst>
              <a:gd name="connsiteX0" fmla="*/ 0 w 914400"/>
              <a:gd name="connsiteY0" fmla="*/ 584377 h 635177"/>
              <a:gd name="connsiteX1" fmla="*/ 228600 w 914400"/>
              <a:gd name="connsiteY1" fmla="*/ 177 h 635177"/>
              <a:gd name="connsiteX2" fmla="*/ 914400 w 914400"/>
              <a:gd name="connsiteY2" fmla="*/ 635177 h 635177"/>
            </a:gdLst>
            <a:ahLst/>
            <a:cxnLst>
              <a:cxn ang="0">
                <a:pos x="connsiteX0" y="connsiteY0"/>
              </a:cxn>
              <a:cxn ang="0">
                <a:pos x="connsiteX1" y="connsiteY1"/>
              </a:cxn>
              <a:cxn ang="0">
                <a:pos x="connsiteX2" y="connsiteY2"/>
              </a:cxn>
            </a:cxnLst>
            <a:rect l="l" t="t" r="r" b="b"/>
            <a:pathLst>
              <a:path w="914400" h="635177">
                <a:moveTo>
                  <a:pt x="0" y="584377"/>
                </a:moveTo>
                <a:cubicBezTo>
                  <a:pt x="38100" y="288043"/>
                  <a:pt x="76200" y="-8290"/>
                  <a:pt x="228600" y="177"/>
                </a:cubicBezTo>
                <a:cubicBezTo>
                  <a:pt x="381000" y="8644"/>
                  <a:pt x="647700" y="321910"/>
                  <a:pt x="914400" y="63517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0" name="Straight Connector 9"/>
          <p:cNvCxnSpPr/>
          <p:nvPr/>
        </p:nvCxnSpPr>
        <p:spPr bwMode="auto">
          <a:xfrm>
            <a:off x="1475656" y="4961689"/>
            <a:ext cx="181302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ight Arrow 10"/>
          <p:cNvSpPr/>
          <p:nvPr/>
        </p:nvSpPr>
        <p:spPr bwMode="auto">
          <a:xfrm>
            <a:off x="4338960" y="4427722"/>
            <a:ext cx="446100" cy="40452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2" name="TextBox 11"/>
          <p:cNvSpPr txBox="1"/>
          <p:nvPr/>
        </p:nvSpPr>
        <p:spPr>
          <a:xfrm>
            <a:off x="5508104" y="4667168"/>
            <a:ext cx="365806" cy="369332"/>
          </a:xfrm>
          <a:prstGeom prst="rect">
            <a:avLst/>
          </a:prstGeom>
          <a:noFill/>
        </p:spPr>
        <p:txBody>
          <a:bodyPr wrap="none" rtlCol="0">
            <a:spAutoFit/>
          </a:bodyPr>
          <a:lstStyle/>
          <a:p>
            <a:r>
              <a:rPr lang="en-US" dirty="0"/>
              <a:t>O</a:t>
            </a:r>
            <a:endParaRPr lang="en-US" dirty="0"/>
          </a:p>
        </p:txBody>
      </p:sp>
      <p:cxnSp>
        <p:nvCxnSpPr>
          <p:cNvPr id="13" name="Straight Arrow Connector 12"/>
          <p:cNvCxnSpPr/>
          <p:nvPr/>
        </p:nvCxnSpPr>
        <p:spPr bwMode="auto">
          <a:xfrm flipV="1">
            <a:off x="1475656" y="4077072"/>
            <a:ext cx="0" cy="88461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p:nvPr/>
        </p:nvCxnSpPr>
        <p:spPr bwMode="auto">
          <a:xfrm>
            <a:off x="1458640" y="5024253"/>
            <a:ext cx="5760640" cy="1788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15" name="TextBox 14"/>
              <p:cNvSpPr txBox="1"/>
              <p:nvPr/>
            </p:nvSpPr>
            <p:spPr>
              <a:xfrm>
                <a:off x="1146616" y="3818913"/>
                <a:ext cx="37619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1146616" y="3818913"/>
                <a:ext cx="376192" cy="369332"/>
              </a:xfrm>
              <a:prstGeom prst="rect">
                <a:avLst/>
              </a:prstGeom>
              <a:blipFill rotWithShape="1">
                <a:blip r:embed="rId1"/>
                <a:stretch>
                  <a:fillRect l="-117" t="-6" r="21" b="1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7187524" y="4794907"/>
                <a:ext cx="37619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7187524" y="4794907"/>
                <a:ext cx="376192" cy="369332"/>
              </a:xfrm>
              <a:prstGeom prst="rect">
                <a:avLst/>
              </a:prstGeom>
              <a:blipFill rotWithShape="1">
                <a:blip r:embed="rId2"/>
                <a:stretch>
                  <a:fillRect l="-158" t="-6" r="61" b="113"/>
                </a:stretch>
              </a:blipFill>
            </p:spPr>
            <p:txBody>
              <a:bodyPr/>
              <a:lstStyle/>
              <a:p>
                <a:r>
                  <a:rPr lang="zh-CN" altLang="en-US">
                    <a:noFill/>
                  </a:rPr>
                  <a:t> </a:t>
                </a:r>
              </a:p>
            </p:txBody>
          </p:sp>
        </mc:Fallback>
      </mc:AlternateContent>
      <p:sp>
        <p:nvSpPr>
          <p:cNvPr id="17" name="TextBox 16"/>
          <p:cNvSpPr txBox="1"/>
          <p:nvPr/>
        </p:nvSpPr>
        <p:spPr>
          <a:xfrm>
            <a:off x="740391" y="5922002"/>
            <a:ext cx="3625929" cy="369332"/>
          </a:xfrm>
          <a:prstGeom prst="rect">
            <a:avLst/>
          </a:prstGeom>
          <a:noFill/>
        </p:spPr>
        <p:txBody>
          <a:bodyPr wrap="none" rtlCol="0">
            <a:spAutoFit/>
          </a:bodyPr>
          <a:lstStyle/>
          <a:p>
            <a:r>
              <a:rPr lang="en-US" dirty="0"/>
              <a:t>The wave is described by the function </a:t>
            </a:r>
            <a:endParaRPr lang="en-US" dirty="0"/>
          </a:p>
        </p:txBody>
      </p:sp>
      <mc:AlternateContent xmlns:mc="http://schemas.openxmlformats.org/markup-compatibility/2006">
        <mc:Choice xmlns:a14="http://schemas.microsoft.com/office/drawing/2010/main" Requires="a14">
          <p:sp>
            <p:nvSpPr>
              <p:cNvPr id="18" name="TextBox 17"/>
              <p:cNvSpPr txBox="1"/>
              <p:nvPr/>
            </p:nvSpPr>
            <p:spPr>
              <a:xfrm>
                <a:off x="4319712" y="6002214"/>
                <a:ext cx="69788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4319712" y="6002214"/>
                <a:ext cx="697883" cy="276999"/>
              </a:xfrm>
              <a:prstGeom prst="rect">
                <a:avLst/>
              </a:prstGeom>
              <a:blipFill rotWithShape="1">
                <a:blip r:embed="rId3"/>
                <a:stretch>
                  <a:fillRect l="-63" t="-70" r="-3028" b="120"/>
                </a:stretch>
              </a:blipFill>
            </p:spPr>
            <p:txBody>
              <a:bodyPr/>
              <a:lstStyle/>
              <a:p>
                <a:r>
                  <a:rPr lang="zh-CN" altLang="en-US">
                    <a:noFill/>
                  </a:rPr>
                  <a:t> </a:t>
                </a:r>
              </a:p>
            </p:txBody>
          </p:sp>
        </mc:Fallback>
      </mc:AlternateContent>
      <p:sp>
        <p:nvSpPr>
          <p:cNvPr id="19" name="TextBox 18"/>
          <p:cNvSpPr txBox="1"/>
          <p:nvPr/>
        </p:nvSpPr>
        <p:spPr>
          <a:xfrm>
            <a:off x="740391" y="6320304"/>
            <a:ext cx="2518766" cy="369332"/>
          </a:xfrm>
          <a:prstGeom prst="rect">
            <a:avLst/>
          </a:prstGeom>
          <a:noFill/>
        </p:spPr>
        <p:txBody>
          <a:bodyPr wrap="none" rtlCol="0">
            <a:spAutoFit/>
          </a:bodyPr>
          <a:lstStyle/>
          <a:p>
            <a:r>
              <a:rPr lang="en-US" dirty="0"/>
              <a:t>Because of the fixed end, </a:t>
            </a:r>
            <a:endParaRPr lang="en-US" dirty="0"/>
          </a:p>
        </p:txBody>
      </p:sp>
      <mc:AlternateContent xmlns:mc="http://schemas.openxmlformats.org/markup-compatibility/2006">
        <mc:Choice xmlns:a14="http://schemas.microsoft.com/office/drawing/2010/main" Requires="a14">
          <p:sp>
            <p:nvSpPr>
              <p:cNvPr id="20" name="TextBox 19"/>
              <p:cNvSpPr txBox="1"/>
              <p:nvPr/>
            </p:nvSpPr>
            <p:spPr>
              <a:xfrm>
                <a:off x="3193738" y="6371546"/>
                <a:ext cx="124816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d>
                        <m:dPr>
                          <m:ctrlPr>
                            <a:rPr lang="en-US" b="0" i="1"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𝑂</m:t>
                              </m:r>
                            </m:sub>
                          </m:sSub>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0</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3193738" y="6371546"/>
                <a:ext cx="1248162" cy="276999"/>
              </a:xfrm>
              <a:prstGeom prst="rect">
                <a:avLst/>
              </a:prstGeom>
              <a:blipFill rotWithShape="1">
                <a:blip r:embed="rId4"/>
                <a:stretch>
                  <a:fillRect l="-26" t="-213" r="-1622" b="34"/>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p:bldP spid="15" grpId="0"/>
      <p:bldP spid="16" grpId="0"/>
      <p:bldP spid="17" grpId="0"/>
      <p:bldP spid="18" grpId="0"/>
      <p:bldP spid="19" grpId="0"/>
      <p:bldP spid="2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itle 1"/>
          <p:cNvSpPr>
            <a:spLocks noGrp="1"/>
          </p:cNvSpPr>
          <p:nvPr>
            <p:ph type="title"/>
          </p:nvPr>
        </p:nvSpPr>
        <p:spPr>
          <a:xfrm>
            <a:off x="611560" y="-163834"/>
            <a:ext cx="8229600" cy="1143000"/>
          </a:xfrm>
        </p:spPr>
        <p:txBody>
          <a:bodyPr/>
          <a:lstStyle/>
          <a:p>
            <a:r>
              <a:rPr lang="en-US" dirty="0"/>
              <a:t>The boundary conditions</a:t>
            </a:r>
            <a:endParaRPr lang="en-US" dirty="0"/>
          </a:p>
        </p:txBody>
      </p:sp>
      <p:sp>
        <p:nvSpPr>
          <p:cNvPr id="6" name="Content Placeholder 2"/>
          <p:cNvSpPr>
            <a:spLocks noGrp="1"/>
          </p:cNvSpPr>
          <p:nvPr>
            <p:ph idx="1"/>
          </p:nvPr>
        </p:nvSpPr>
        <p:spPr>
          <a:xfrm>
            <a:off x="395536" y="995066"/>
            <a:ext cx="8229600" cy="4525963"/>
          </a:xfrm>
        </p:spPr>
        <p:txBody>
          <a:bodyPr/>
          <a:lstStyle/>
          <a:p>
            <a:r>
              <a:rPr lang="en-US" sz="2800" dirty="0"/>
              <a:t>The reflection of a pulse  in a free or fixed end can be compared to the overlap of two pulses propagating in opposite directions. </a:t>
            </a:r>
            <a:endParaRPr lang="en-US" sz="2800" dirty="0"/>
          </a:p>
        </p:txBody>
      </p:sp>
      <p:cxnSp>
        <p:nvCxnSpPr>
          <p:cNvPr id="7" name="Straight Connector 6"/>
          <p:cNvCxnSpPr/>
          <p:nvPr/>
        </p:nvCxnSpPr>
        <p:spPr bwMode="auto">
          <a:xfrm>
            <a:off x="3410992" y="3717758"/>
            <a:ext cx="181302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Freeform 7"/>
          <p:cNvSpPr/>
          <p:nvPr/>
        </p:nvSpPr>
        <p:spPr bwMode="auto">
          <a:xfrm flipV="1">
            <a:off x="2496592" y="3722942"/>
            <a:ext cx="914400" cy="570154"/>
          </a:xfrm>
          <a:custGeom>
            <a:avLst/>
            <a:gdLst>
              <a:gd name="connsiteX0" fmla="*/ 0 w 914400"/>
              <a:gd name="connsiteY0" fmla="*/ 584377 h 635177"/>
              <a:gd name="connsiteX1" fmla="*/ 228600 w 914400"/>
              <a:gd name="connsiteY1" fmla="*/ 177 h 635177"/>
              <a:gd name="connsiteX2" fmla="*/ 914400 w 914400"/>
              <a:gd name="connsiteY2" fmla="*/ 635177 h 635177"/>
            </a:gdLst>
            <a:ahLst/>
            <a:cxnLst>
              <a:cxn ang="0">
                <a:pos x="connsiteX0" y="connsiteY0"/>
              </a:cxn>
              <a:cxn ang="0">
                <a:pos x="connsiteX1" y="connsiteY1"/>
              </a:cxn>
              <a:cxn ang="0">
                <a:pos x="connsiteX2" y="connsiteY2"/>
              </a:cxn>
            </a:cxnLst>
            <a:rect l="l" t="t" r="r" b="b"/>
            <a:pathLst>
              <a:path w="914400" h="635177">
                <a:moveTo>
                  <a:pt x="0" y="584377"/>
                </a:moveTo>
                <a:cubicBezTo>
                  <a:pt x="38100" y="288043"/>
                  <a:pt x="76200" y="-8290"/>
                  <a:pt x="228600" y="177"/>
                </a:cubicBezTo>
                <a:cubicBezTo>
                  <a:pt x="381000" y="8644"/>
                  <a:pt x="647700" y="321910"/>
                  <a:pt x="914400" y="63517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9" name="Straight Connector 8"/>
          <p:cNvCxnSpPr/>
          <p:nvPr/>
        </p:nvCxnSpPr>
        <p:spPr bwMode="auto">
          <a:xfrm>
            <a:off x="683568" y="3699874"/>
            <a:ext cx="181302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Freeform 9"/>
          <p:cNvSpPr/>
          <p:nvPr/>
        </p:nvSpPr>
        <p:spPr bwMode="auto">
          <a:xfrm flipH="1">
            <a:off x="5214144" y="3087765"/>
            <a:ext cx="885304" cy="635177"/>
          </a:xfrm>
          <a:custGeom>
            <a:avLst/>
            <a:gdLst>
              <a:gd name="connsiteX0" fmla="*/ 0 w 914400"/>
              <a:gd name="connsiteY0" fmla="*/ 584377 h 635177"/>
              <a:gd name="connsiteX1" fmla="*/ 228600 w 914400"/>
              <a:gd name="connsiteY1" fmla="*/ 177 h 635177"/>
              <a:gd name="connsiteX2" fmla="*/ 914400 w 914400"/>
              <a:gd name="connsiteY2" fmla="*/ 635177 h 635177"/>
            </a:gdLst>
            <a:ahLst/>
            <a:cxnLst>
              <a:cxn ang="0">
                <a:pos x="connsiteX0" y="connsiteY0"/>
              </a:cxn>
              <a:cxn ang="0">
                <a:pos x="connsiteX1" y="connsiteY1"/>
              </a:cxn>
              <a:cxn ang="0">
                <a:pos x="connsiteX2" y="connsiteY2"/>
              </a:cxn>
            </a:cxnLst>
            <a:rect l="l" t="t" r="r" b="b"/>
            <a:pathLst>
              <a:path w="914400" h="635177">
                <a:moveTo>
                  <a:pt x="0" y="584377"/>
                </a:moveTo>
                <a:cubicBezTo>
                  <a:pt x="38100" y="288043"/>
                  <a:pt x="76200" y="-8290"/>
                  <a:pt x="228600" y="177"/>
                </a:cubicBezTo>
                <a:cubicBezTo>
                  <a:pt x="381000" y="8644"/>
                  <a:pt x="647700" y="321910"/>
                  <a:pt x="914400" y="63517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1" name="Straight Connector 10"/>
          <p:cNvCxnSpPr/>
          <p:nvPr/>
        </p:nvCxnSpPr>
        <p:spPr bwMode="auto">
          <a:xfrm>
            <a:off x="6099448" y="3678648"/>
            <a:ext cx="181302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flipV="1">
            <a:off x="4427984" y="2708920"/>
            <a:ext cx="0" cy="180020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Freeform 12"/>
          <p:cNvSpPr/>
          <p:nvPr/>
        </p:nvSpPr>
        <p:spPr bwMode="auto">
          <a:xfrm flipV="1">
            <a:off x="3513584" y="5293984"/>
            <a:ext cx="914400" cy="479635"/>
          </a:xfrm>
          <a:custGeom>
            <a:avLst/>
            <a:gdLst>
              <a:gd name="connsiteX0" fmla="*/ 0 w 914400"/>
              <a:gd name="connsiteY0" fmla="*/ 584377 h 635177"/>
              <a:gd name="connsiteX1" fmla="*/ 228600 w 914400"/>
              <a:gd name="connsiteY1" fmla="*/ 177 h 635177"/>
              <a:gd name="connsiteX2" fmla="*/ 914400 w 914400"/>
              <a:gd name="connsiteY2" fmla="*/ 635177 h 635177"/>
            </a:gdLst>
            <a:ahLst/>
            <a:cxnLst>
              <a:cxn ang="0">
                <a:pos x="connsiteX0" y="connsiteY0"/>
              </a:cxn>
              <a:cxn ang="0">
                <a:pos x="connsiteX1" y="connsiteY1"/>
              </a:cxn>
              <a:cxn ang="0">
                <a:pos x="connsiteX2" y="connsiteY2"/>
              </a:cxn>
            </a:cxnLst>
            <a:rect l="l" t="t" r="r" b="b"/>
            <a:pathLst>
              <a:path w="914400" h="635177">
                <a:moveTo>
                  <a:pt x="0" y="584377"/>
                </a:moveTo>
                <a:cubicBezTo>
                  <a:pt x="38100" y="288043"/>
                  <a:pt x="76200" y="-8290"/>
                  <a:pt x="228600" y="177"/>
                </a:cubicBezTo>
                <a:cubicBezTo>
                  <a:pt x="381000" y="8644"/>
                  <a:pt x="647700" y="321910"/>
                  <a:pt x="914400" y="63517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4" name="Straight Connector 13"/>
          <p:cNvCxnSpPr/>
          <p:nvPr/>
        </p:nvCxnSpPr>
        <p:spPr bwMode="auto">
          <a:xfrm>
            <a:off x="899592" y="5293984"/>
            <a:ext cx="261399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Freeform 14"/>
          <p:cNvSpPr/>
          <p:nvPr/>
        </p:nvSpPr>
        <p:spPr bwMode="auto">
          <a:xfrm flipH="1">
            <a:off x="4427984" y="4676442"/>
            <a:ext cx="885304" cy="635177"/>
          </a:xfrm>
          <a:custGeom>
            <a:avLst/>
            <a:gdLst>
              <a:gd name="connsiteX0" fmla="*/ 0 w 914400"/>
              <a:gd name="connsiteY0" fmla="*/ 584377 h 635177"/>
              <a:gd name="connsiteX1" fmla="*/ 228600 w 914400"/>
              <a:gd name="connsiteY1" fmla="*/ 177 h 635177"/>
              <a:gd name="connsiteX2" fmla="*/ 914400 w 914400"/>
              <a:gd name="connsiteY2" fmla="*/ 635177 h 635177"/>
            </a:gdLst>
            <a:ahLst/>
            <a:cxnLst>
              <a:cxn ang="0">
                <a:pos x="connsiteX0" y="connsiteY0"/>
              </a:cxn>
              <a:cxn ang="0">
                <a:pos x="connsiteX1" y="connsiteY1"/>
              </a:cxn>
              <a:cxn ang="0">
                <a:pos x="connsiteX2" y="connsiteY2"/>
              </a:cxn>
            </a:cxnLst>
            <a:rect l="l" t="t" r="r" b="b"/>
            <a:pathLst>
              <a:path w="914400" h="635177">
                <a:moveTo>
                  <a:pt x="0" y="584377"/>
                </a:moveTo>
                <a:cubicBezTo>
                  <a:pt x="38100" y="288043"/>
                  <a:pt x="76200" y="-8290"/>
                  <a:pt x="228600" y="177"/>
                </a:cubicBezTo>
                <a:cubicBezTo>
                  <a:pt x="381000" y="8644"/>
                  <a:pt x="647700" y="321910"/>
                  <a:pt x="914400" y="63517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6" name="Straight Connector 15"/>
          <p:cNvCxnSpPr/>
          <p:nvPr/>
        </p:nvCxnSpPr>
        <p:spPr bwMode="auto">
          <a:xfrm>
            <a:off x="5313288" y="5293984"/>
            <a:ext cx="242706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flipH="1" flipV="1">
            <a:off x="4427984" y="4293096"/>
            <a:ext cx="42416" cy="2193429"/>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ight Arrow 17"/>
          <p:cNvSpPr/>
          <p:nvPr/>
        </p:nvSpPr>
        <p:spPr bwMode="auto">
          <a:xfrm>
            <a:off x="3230972" y="3034036"/>
            <a:ext cx="360040" cy="333103"/>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9" name="Right Arrow 18"/>
          <p:cNvSpPr/>
          <p:nvPr/>
        </p:nvSpPr>
        <p:spPr bwMode="auto">
          <a:xfrm rot="10800000">
            <a:off x="4794437" y="3064686"/>
            <a:ext cx="360040" cy="333103"/>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20" name="Straight Connector 19"/>
          <p:cNvCxnSpPr/>
          <p:nvPr/>
        </p:nvCxnSpPr>
        <p:spPr bwMode="auto">
          <a:xfrm flipV="1">
            <a:off x="977892" y="6435539"/>
            <a:ext cx="6762460" cy="49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Oval 20"/>
          <p:cNvSpPr/>
          <p:nvPr/>
        </p:nvSpPr>
        <p:spPr bwMode="auto">
          <a:xfrm>
            <a:off x="4355976" y="3645024"/>
            <a:ext cx="144016" cy="144016"/>
          </a:xfrm>
          <a:prstGeom prst="ellipse">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2" name="TextBox 21"/>
          <p:cNvSpPr txBox="1"/>
          <p:nvPr/>
        </p:nvSpPr>
        <p:spPr>
          <a:xfrm>
            <a:off x="4112241" y="3405353"/>
            <a:ext cx="365806" cy="369332"/>
          </a:xfrm>
          <a:prstGeom prst="rect">
            <a:avLst/>
          </a:prstGeom>
          <a:noFill/>
        </p:spPr>
        <p:txBody>
          <a:bodyPr wrap="none" rtlCol="0">
            <a:spAutoFit/>
          </a:bodyPr>
          <a:lstStyle/>
          <a:p>
            <a:r>
              <a:rPr lang="en-US" dirty="0"/>
              <a:t>O</a:t>
            </a:r>
            <a:endParaRPr lang="en-US" dirty="0"/>
          </a:p>
        </p:txBody>
      </p:sp>
      <p:sp>
        <p:nvSpPr>
          <p:cNvPr id="23" name="TextBox 22"/>
          <p:cNvSpPr txBox="1"/>
          <p:nvPr/>
        </p:nvSpPr>
        <p:spPr>
          <a:xfrm>
            <a:off x="4173073" y="4828510"/>
            <a:ext cx="365806" cy="369332"/>
          </a:xfrm>
          <a:prstGeom prst="rect">
            <a:avLst/>
          </a:prstGeom>
          <a:noFill/>
        </p:spPr>
        <p:txBody>
          <a:bodyPr wrap="none" rtlCol="0">
            <a:spAutoFit/>
          </a:bodyPr>
          <a:lstStyle/>
          <a:p>
            <a:r>
              <a:rPr lang="en-US" dirty="0"/>
              <a:t>O</a:t>
            </a:r>
            <a:endParaRPr lang="en-US" dirty="0"/>
          </a:p>
        </p:txBody>
      </p:sp>
      <p:sp>
        <p:nvSpPr>
          <p:cNvPr id="24" name="Oval 23"/>
          <p:cNvSpPr/>
          <p:nvPr/>
        </p:nvSpPr>
        <p:spPr bwMode="auto">
          <a:xfrm>
            <a:off x="4355976" y="5229200"/>
            <a:ext cx="144016" cy="144016"/>
          </a:xfrm>
          <a:prstGeom prst="ellipse">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5" name="Oval 24"/>
          <p:cNvSpPr/>
          <p:nvPr/>
        </p:nvSpPr>
        <p:spPr bwMode="auto">
          <a:xfrm>
            <a:off x="4406039" y="6332008"/>
            <a:ext cx="144016" cy="144016"/>
          </a:xfrm>
          <a:prstGeom prst="ellipse">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6" name="TextBox 25"/>
          <p:cNvSpPr txBox="1"/>
          <p:nvPr/>
        </p:nvSpPr>
        <p:spPr>
          <a:xfrm>
            <a:off x="4139952" y="6011996"/>
            <a:ext cx="365806" cy="369332"/>
          </a:xfrm>
          <a:prstGeom prst="rect">
            <a:avLst/>
          </a:prstGeom>
          <a:noFill/>
        </p:spPr>
        <p:txBody>
          <a:bodyPr wrap="none" rtlCol="0">
            <a:spAutoFit/>
          </a:bodyPr>
          <a:lstStyle/>
          <a:p>
            <a:r>
              <a:rPr lang="en-US" dirty="0"/>
              <a:t>O</a:t>
            </a:r>
            <a:endParaRPr lang="en-US" dirty="0"/>
          </a:p>
        </p:txBody>
      </p:sp>
      <p:sp>
        <p:nvSpPr>
          <p:cNvPr id="27" name="TextBox 26"/>
          <p:cNvSpPr txBox="1"/>
          <p:nvPr/>
        </p:nvSpPr>
        <p:spPr>
          <a:xfrm>
            <a:off x="366417" y="2341037"/>
            <a:ext cx="8512267" cy="369332"/>
          </a:xfrm>
          <a:prstGeom prst="rect">
            <a:avLst/>
          </a:prstGeom>
          <a:noFill/>
        </p:spPr>
        <p:txBody>
          <a:bodyPr wrap="none" rtlCol="0">
            <a:spAutoFit/>
          </a:bodyPr>
          <a:lstStyle/>
          <a:p>
            <a:r>
              <a:rPr lang="en-US" b="1" dirty="0"/>
              <a:t>Here the pulses are inverted with respect to each other (similar with fixed end at O): </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3" grpId="0" animBg="1"/>
      <p:bldP spid="15" grpId="0" animBg="1"/>
      <p:bldP spid="18" grpId="0" animBg="1"/>
      <p:bldP spid="19" grpId="0" animBg="1"/>
      <p:bldP spid="21" grpId="0" animBg="1"/>
      <p:bldP spid="22" grpId="0"/>
      <p:bldP spid="23" grpId="0"/>
      <p:bldP spid="24" grpId="0" animBg="1"/>
      <p:bldP spid="25" grpId="0" animBg="1"/>
      <p:bldP spid="26" grpId="0"/>
      <p:bldP spid="2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itle 1"/>
          <p:cNvSpPr>
            <a:spLocks noGrp="1"/>
          </p:cNvSpPr>
          <p:nvPr>
            <p:ph type="title"/>
          </p:nvPr>
        </p:nvSpPr>
        <p:spPr>
          <a:xfrm>
            <a:off x="611560" y="-163834"/>
            <a:ext cx="8229600" cy="1143000"/>
          </a:xfrm>
        </p:spPr>
        <p:txBody>
          <a:bodyPr/>
          <a:lstStyle/>
          <a:p>
            <a:r>
              <a:rPr lang="en-US" dirty="0"/>
              <a:t>The boundary conditions</a:t>
            </a:r>
            <a:endParaRPr lang="en-US" dirty="0"/>
          </a:p>
        </p:txBody>
      </p:sp>
      <p:sp>
        <p:nvSpPr>
          <p:cNvPr id="6" name="Content Placeholder 2"/>
          <p:cNvSpPr>
            <a:spLocks noGrp="1"/>
          </p:cNvSpPr>
          <p:nvPr>
            <p:ph idx="1"/>
          </p:nvPr>
        </p:nvSpPr>
        <p:spPr>
          <a:xfrm>
            <a:off x="579735" y="721973"/>
            <a:ext cx="8229600" cy="4525963"/>
          </a:xfrm>
        </p:spPr>
        <p:txBody>
          <a:bodyPr/>
          <a:lstStyle/>
          <a:p>
            <a:r>
              <a:rPr lang="en-US" sz="2800" dirty="0"/>
              <a:t>The reflection of a pulse  in a free or fixed end can be compared to the overlap of two pulses propagating in opposite directions. </a:t>
            </a:r>
            <a:endParaRPr lang="en-US" sz="2800" dirty="0"/>
          </a:p>
        </p:txBody>
      </p:sp>
      <p:cxnSp>
        <p:nvCxnSpPr>
          <p:cNvPr id="8" name="Straight Connector 7"/>
          <p:cNvCxnSpPr/>
          <p:nvPr/>
        </p:nvCxnSpPr>
        <p:spPr bwMode="auto">
          <a:xfrm flipH="1" flipV="1">
            <a:off x="4473577" y="2812451"/>
            <a:ext cx="64361" cy="3565632"/>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flipV="1">
            <a:off x="977892" y="2812451"/>
            <a:ext cx="6762460" cy="49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Oval 9"/>
          <p:cNvSpPr/>
          <p:nvPr/>
        </p:nvSpPr>
        <p:spPr bwMode="auto">
          <a:xfrm>
            <a:off x="4406039" y="2708920"/>
            <a:ext cx="144016" cy="144016"/>
          </a:xfrm>
          <a:prstGeom prst="ellipse">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1" name="TextBox 10"/>
          <p:cNvSpPr txBox="1"/>
          <p:nvPr/>
        </p:nvSpPr>
        <p:spPr>
          <a:xfrm>
            <a:off x="4139952" y="2388908"/>
            <a:ext cx="365806" cy="369332"/>
          </a:xfrm>
          <a:prstGeom prst="rect">
            <a:avLst/>
          </a:prstGeom>
          <a:noFill/>
        </p:spPr>
        <p:txBody>
          <a:bodyPr wrap="none" rtlCol="0">
            <a:spAutoFit/>
          </a:bodyPr>
          <a:lstStyle/>
          <a:p>
            <a:r>
              <a:rPr lang="en-US" dirty="0"/>
              <a:t>O</a:t>
            </a:r>
            <a:endParaRPr lang="en-US" dirty="0"/>
          </a:p>
        </p:txBody>
      </p:sp>
      <p:cxnSp>
        <p:nvCxnSpPr>
          <p:cNvPr id="12" name="Straight Connector 11"/>
          <p:cNvCxnSpPr/>
          <p:nvPr/>
        </p:nvCxnSpPr>
        <p:spPr bwMode="auto">
          <a:xfrm>
            <a:off x="5567258" y="4209428"/>
            <a:ext cx="2173094" cy="2207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Oval 12"/>
          <p:cNvSpPr/>
          <p:nvPr/>
        </p:nvSpPr>
        <p:spPr bwMode="auto">
          <a:xfrm>
            <a:off x="4452956" y="4137837"/>
            <a:ext cx="144016" cy="144016"/>
          </a:xfrm>
          <a:prstGeom prst="ellipse">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4" name="Freeform 13"/>
          <p:cNvSpPr/>
          <p:nvPr/>
        </p:nvSpPr>
        <p:spPr bwMode="auto">
          <a:xfrm flipH="1">
            <a:off x="3563888" y="3596322"/>
            <a:ext cx="885304" cy="635177"/>
          </a:xfrm>
          <a:custGeom>
            <a:avLst/>
            <a:gdLst>
              <a:gd name="connsiteX0" fmla="*/ 0 w 914400"/>
              <a:gd name="connsiteY0" fmla="*/ 584377 h 635177"/>
              <a:gd name="connsiteX1" fmla="*/ 228600 w 914400"/>
              <a:gd name="connsiteY1" fmla="*/ 177 h 635177"/>
              <a:gd name="connsiteX2" fmla="*/ 914400 w 914400"/>
              <a:gd name="connsiteY2" fmla="*/ 635177 h 635177"/>
            </a:gdLst>
            <a:ahLst/>
            <a:cxnLst>
              <a:cxn ang="0">
                <a:pos x="connsiteX0" y="connsiteY0"/>
              </a:cxn>
              <a:cxn ang="0">
                <a:pos x="connsiteX1" y="connsiteY1"/>
              </a:cxn>
              <a:cxn ang="0">
                <a:pos x="connsiteX2" y="connsiteY2"/>
              </a:cxn>
            </a:cxnLst>
            <a:rect l="l" t="t" r="r" b="b"/>
            <a:pathLst>
              <a:path w="914400" h="635177">
                <a:moveTo>
                  <a:pt x="0" y="584377"/>
                </a:moveTo>
                <a:cubicBezTo>
                  <a:pt x="38100" y="288043"/>
                  <a:pt x="76200" y="-8290"/>
                  <a:pt x="228600" y="177"/>
                </a:cubicBezTo>
                <a:cubicBezTo>
                  <a:pt x="381000" y="8644"/>
                  <a:pt x="647700" y="321910"/>
                  <a:pt x="914400" y="63517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5" name="Freeform 14"/>
          <p:cNvSpPr/>
          <p:nvPr/>
        </p:nvSpPr>
        <p:spPr bwMode="auto">
          <a:xfrm flipV="1">
            <a:off x="4516730" y="4238989"/>
            <a:ext cx="1050528" cy="557269"/>
          </a:xfrm>
          <a:custGeom>
            <a:avLst/>
            <a:gdLst>
              <a:gd name="connsiteX0" fmla="*/ 0 w 914400"/>
              <a:gd name="connsiteY0" fmla="*/ 584377 h 635177"/>
              <a:gd name="connsiteX1" fmla="*/ 228600 w 914400"/>
              <a:gd name="connsiteY1" fmla="*/ 177 h 635177"/>
              <a:gd name="connsiteX2" fmla="*/ 914400 w 914400"/>
              <a:gd name="connsiteY2" fmla="*/ 635177 h 635177"/>
            </a:gdLst>
            <a:ahLst/>
            <a:cxnLst>
              <a:cxn ang="0">
                <a:pos x="connsiteX0" y="connsiteY0"/>
              </a:cxn>
              <a:cxn ang="0">
                <a:pos x="connsiteX1" y="connsiteY1"/>
              </a:cxn>
              <a:cxn ang="0">
                <a:pos x="connsiteX2" y="connsiteY2"/>
              </a:cxn>
            </a:cxnLst>
            <a:rect l="l" t="t" r="r" b="b"/>
            <a:pathLst>
              <a:path w="914400" h="635177">
                <a:moveTo>
                  <a:pt x="0" y="584377"/>
                </a:moveTo>
                <a:cubicBezTo>
                  <a:pt x="38100" y="288043"/>
                  <a:pt x="76200" y="-8290"/>
                  <a:pt x="228600" y="177"/>
                </a:cubicBezTo>
                <a:cubicBezTo>
                  <a:pt x="381000" y="8644"/>
                  <a:pt x="647700" y="321910"/>
                  <a:pt x="914400" y="63517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6" name="Straight Connector 15"/>
          <p:cNvCxnSpPr/>
          <p:nvPr/>
        </p:nvCxnSpPr>
        <p:spPr bwMode="auto">
          <a:xfrm>
            <a:off x="1390794" y="4221088"/>
            <a:ext cx="2173094" cy="2207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a:stCxn id="20" idx="2"/>
          </p:cNvCxnSpPr>
          <p:nvPr/>
        </p:nvCxnSpPr>
        <p:spPr bwMode="auto">
          <a:xfrm flipV="1">
            <a:off x="6605458" y="5673981"/>
            <a:ext cx="1125217" cy="857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Oval 17"/>
          <p:cNvSpPr/>
          <p:nvPr/>
        </p:nvSpPr>
        <p:spPr bwMode="auto">
          <a:xfrm>
            <a:off x="4452956" y="5620228"/>
            <a:ext cx="144016" cy="144016"/>
          </a:xfrm>
          <a:prstGeom prst="ellipse">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9" name="Freeform 18"/>
          <p:cNvSpPr/>
          <p:nvPr/>
        </p:nvSpPr>
        <p:spPr bwMode="auto">
          <a:xfrm flipH="1">
            <a:off x="2767330" y="5129067"/>
            <a:ext cx="885304" cy="635177"/>
          </a:xfrm>
          <a:custGeom>
            <a:avLst/>
            <a:gdLst>
              <a:gd name="connsiteX0" fmla="*/ 0 w 914400"/>
              <a:gd name="connsiteY0" fmla="*/ 584377 h 635177"/>
              <a:gd name="connsiteX1" fmla="*/ 228600 w 914400"/>
              <a:gd name="connsiteY1" fmla="*/ 177 h 635177"/>
              <a:gd name="connsiteX2" fmla="*/ 914400 w 914400"/>
              <a:gd name="connsiteY2" fmla="*/ 635177 h 635177"/>
            </a:gdLst>
            <a:ahLst/>
            <a:cxnLst>
              <a:cxn ang="0">
                <a:pos x="connsiteX0" y="connsiteY0"/>
              </a:cxn>
              <a:cxn ang="0">
                <a:pos x="connsiteX1" y="connsiteY1"/>
              </a:cxn>
              <a:cxn ang="0">
                <a:pos x="connsiteX2" y="connsiteY2"/>
              </a:cxn>
            </a:cxnLst>
            <a:rect l="l" t="t" r="r" b="b"/>
            <a:pathLst>
              <a:path w="914400" h="635177">
                <a:moveTo>
                  <a:pt x="0" y="584377"/>
                </a:moveTo>
                <a:cubicBezTo>
                  <a:pt x="38100" y="288043"/>
                  <a:pt x="76200" y="-8290"/>
                  <a:pt x="228600" y="177"/>
                </a:cubicBezTo>
                <a:cubicBezTo>
                  <a:pt x="381000" y="8644"/>
                  <a:pt x="647700" y="321910"/>
                  <a:pt x="914400" y="63517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0" name="Freeform 19"/>
          <p:cNvSpPr/>
          <p:nvPr/>
        </p:nvSpPr>
        <p:spPr bwMode="auto">
          <a:xfrm flipV="1">
            <a:off x="5554930" y="5682556"/>
            <a:ext cx="1050528" cy="557269"/>
          </a:xfrm>
          <a:custGeom>
            <a:avLst/>
            <a:gdLst>
              <a:gd name="connsiteX0" fmla="*/ 0 w 914400"/>
              <a:gd name="connsiteY0" fmla="*/ 584377 h 635177"/>
              <a:gd name="connsiteX1" fmla="*/ 228600 w 914400"/>
              <a:gd name="connsiteY1" fmla="*/ 177 h 635177"/>
              <a:gd name="connsiteX2" fmla="*/ 914400 w 914400"/>
              <a:gd name="connsiteY2" fmla="*/ 635177 h 635177"/>
            </a:gdLst>
            <a:ahLst/>
            <a:cxnLst>
              <a:cxn ang="0">
                <a:pos x="connsiteX0" y="connsiteY0"/>
              </a:cxn>
              <a:cxn ang="0">
                <a:pos x="connsiteX1" y="connsiteY1"/>
              </a:cxn>
              <a:cxn ang="0">
                <a:pos x="connsiteX2" y="connsiteY2"/>
              </a:cxn>
            </a:cxnLst>
            <a:rect l="l" t="t" r="r" b="b"/>
            <a:pathLst>
              <a:path w="914400" h="635177">
                <a:moveTo>
                  <a:pt x="0" y="584377"/>
                </a:moveTo>
                <a:cubicBezTo>
                  <a:pt x="38100" y="288043"/>
                  <a:pt x="76200" y="-8290"/>
                  <a:pt x="228600" y="177"/>
                </a:cubicBezTo>
                <a:cubicBezTo>
                  <a:pt x="381000" y="8644"/>
                  <a:pt x="647700" y="321910"/>
                  <a:pt x="914400" y="63517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21" name="Straight Connector 20"/>
          <p:cNvCxnSpPr/>
          <p:nvPr/>
        </p:nvCxnSpPr>
        <p:spPr bwMode="auto">
          <a:xfrm>
            <a:off x="1390794" y="5723153"/>
            <a:ext cx="137653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flipV="1">
            <a:off x="3652634" y="5702854"/>
            <a:ext cx="1957777" cy="2029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Box 22"/>
          <p:cNvSpPr txBox="1"/>
          <p:nvPr/>
        </p:nvSpPr>
        <p:spPr>
          <a:xfrm>
            <a:off x="4422218" y="3851756"/>
            <a:ext cx="365806" cy="369332"/>
          </a:xfrm>
          <a:prstGeom prst="rect">
            <a:avLst/>
          </a:prstGeom>
          <a:noFill/>
        </p:spPr>
        <p:txBody>
          <a:bodyPr wrap="none" rtlCol="0">
            <a:spAutoFit/>
          </a:bodyPr>
          <a:lstStyle/>
          <a:p>
            <a:r>
              <a:rPr lang="en-US" dirty="0"/>
              <a:t>O</a:t>
            </a:r>
            <a:endParaRPr lang="en-US" dirty="0"/>
          </a:p>
        </p:txBody>
      </p:sp>
      <p:sp>
        <p:nvSpPr>
          <p:cNvPr id="24" name="TextBox 23"/>
          <p:cNvSpPr txBox="1"/>
          <p:nvPr/>
        </p:nvSpPr>
        <p:spPr>
          <a:xfrm>
            <a:off x="4139952" y="5291916"/>
            <a:ext cx="365806" cy="369332"/>
          </a:xfrm>
          <a:prstGeom prst="rect">
            <a:avLst/>
          </a:prstGeom>
          <a:noFill/>
        </p:spPr>
        <p:txBody>
          <a:bodyPr wrap="none" rtlCol="0">
            <a:spAutoFit/>
          </a:bodyPr>
          <a:lstStyle/>
          <a:p>
            <a:r>
              <a:rPr lang="en-US" dirty="0"/>
              <a:t>O</a:t>
            </a:r>
            <a:endParaRPr lang="en-US" dirty="0"/>
          </a:p>
        </p:txBody>
      </p:sp>
      <p:sp>
        <p:nvSpPr>
          <p:cNvPr id="25" name="TextBox 24"/>
          <p:cNvSpPr txBox="1"/>
          <p:nvPr/>
        </p:nvSpPr>
        <p:spPr>
          <a:xfrm>
            <a:off x="0" y="2186636"/>
            <a:ext cx="8458726" cy="646331"/>
          </a:xfrm>
          <a:prstGeom prst="rect">
            <a:avLst/>
          </a:prstGeom>
          <a:noFill/>
        </p:spPr>
        <p:txBody>
          <a:bodyPr wrap="none" rtlCol="0">
            <a:spAutoFit/>
          </a:bodyPr>
          <a:lstStyle/>
          <a:p>
            <a:r>
              <a:rPr lang="en-US" b="1" dirty="0"/>
              <a:t>Here the pulses are inverted with respect to each other (similar with fixed end at O): </a:t>
            </a:r>
            <a:endParaRPr lang="en-US" b="1" dirty="0"/>
          </a:p>
          <a:p>
            <a:r>
              <a:rPr lang="en-US" b="1" dirty="0"/>
              <a:t> </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8" grpId="0" animBg="1"/>
      <p:bldP spid="19" grpId="0" animBg="1"/>
      <p:bldP spid="20" grpId="0" animBg="1"/>
      <p:bldP spid="23" grpId="0"/>
      <p:bldP spid="2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itle 1"/>
          <p:cNvSpPr>
            <a:spLocks noGrp="1"/>
          </p:cNvSpPr>
          <p:nvPr>
            <p:ph type="title"/>
          </p:nvPr>
        </p:nvSpPr>
        <p:spPr>
          <a:xfrm>
            <a:off x="611560" y="-163834"/>
            <a:ext cx="8229600" cy="1143000"/>
          </a:xfrm>
        </p:spPr>
        <p:txBody>
          <a:bodyPr/>
          <a:lstStyle/>
          <a:p>
            <a:r>
              <a:rPr lang="en-US" dirty="0"/>
              <a:t>The boundary conditions</a:t>
            </a:r>
            <a:endParaRPr lang="en-US" dirty="0"/>
          </a:p>
        </p:txBody>
      </p:sp>
      <p:sp>
        <p:nvSpPr>
          <p:cNvPr id="6" name="Content Placeholder 2"/>
          <p:cNvSpPr>
            <a:spLocks noGrp="1"/>
          </p:cNvSpPr>
          <p:nvPr>
            <p:ph idx="1"/>
          </p:nvPr>
        </p:nvSpPr>
        <p:spPr>
          <a:xfrm>
            <a:off x="395536" y="995066"/>
            <a:ext cx="8229600" cy="4525963"/>
          </a:xfrm>
        </p:spPr>
        <p:txBody>
          <a:bodyPr/>
          <a:lstStyle/>
          <a:p>
            <a:r>
              <a:rPr lang="en-US" sz="2800" dirty="0"/>
              <a:t>The reflection of a pulse  in a free or fixed end can be compared to the overlap of two pulses propagating in opposite directions. </a:t>
            </a:r>
            <a:endParaRPr lang="en-US" sz="2800" dirty="0"/>
          </a:p>
        </p:txBody>
      </p:sp>
      <p:cxnSp>
        <p:nvCxnSpPr>
          <p:cNvPr id="7" name="Straight Connector 6"/>
          <p:cNvCxnSpPr/>
          <p:nvPr/>
        </p:nvCxnSpPr>
        <p:spPr bwMode="auto">
          <a:xfrm>
            <a:off x="3410992" y="3717758"/>
            <a:ext cx="181302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Freeform 7"/>
          <p:cNvSpPr/>
          <p:nvPr/>
        </p:nvSpPr>
        <p:spPr bwMode="auto">
          <a:xfrm>
            <a:off x="2496592" y="3087765"/>
            <a:ext cx="914400" cy="635177"/>
          </a:xfrm>
          <a:custGeom>
            <a:avLst/>
            <a:gdLst>
              <a:gd name="connsiteX0" fmla="*/ 0 w 914400"/>
              <a:gd name="connsiteY0" fmla="*/ 584377 h 635177"/>
              <a:gd name="connsiteX1" fmla="*/ 228600 w 914400"/>
              <a:gd name="connsiteY1" fmla="*/ 177 h 635177"/>
              <a:gd name="connsiteX2" fmla="*/ 914400 w 914400"/>
              <a:gd name="connsiteY2" fmla="*/ 635177 h 635177"/>
            </a:gdLst>
            <a:ahLst/>
            <a:cxnLst>
              <a:cxn ang="0">
                <a:pos x="connsiteX0" y="connsiteY0"/>
              </a:cxn>
              <a:cxn ang="0">
                <a:pos x="connsiteX1" y="connsiteY1"/>
              </a:cxn>
              <a:cxn ang="0">
                <a:pos x="connsiteX2" y="connsiteY2"/>
              </a:cxn>
            </a:cxnLst>
            <a:rect l="l" t="t" r="r" b="b"/>
            <a:pathLst>
              <a:path w="914400" h="635177">
                <a:moveTo>
                  <a:pt x="0" y="584377"/>
                </a:moveTo>
                <a:cubicBezTo>
                  <a:pt x="38100" y="288043"/>
                  <a:pt x="76200" y="-8290"/>
                  <a:pt x="228600" y="177"/>
                </a:cubicBezTo>
                <a:cubicBezTo>
                  <a:pt x="381000" y="8644"/>
                  <a:pt x="647700" y="321910"/>
                  <a:pt x="914400" y="63517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9" name="Straight Connector 8"/>
          <p:cNvCxnSpPr/>
          <p:nvPr/>
        </p:nvCxnSpPr>
        <p:spPr bwMode="auto">
          <a:xfrm>
            <a:off x="683568" y="3699874"/>
            <a:ext cx="181302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Freeform 9"/>
          <p:cNvSpPr/>
          <p:nvPr/>
        </p:nvSpPr>
        <p:spPr bwMode="auto">
          <a:xfrm flipH="1">
            <a:off x="5214144" y="3087765"/>
            <a:ext cx="885304" cy="635177"/>
          </a:xfrm>
          <a:custGeom>
            <a:avLst/>
            <a:gdLst>
              <a:gd name="connsiteX0" fmla="*/ 0 w 914400"/>
              <a:gd name="connsiteY0" fmla="*/ 584377 h 635177"/>
              <a:gd name="connsiteX1" fmla="*/ 228600 w 914400"/>
              <a:gd name="connsiteY1" fmla="*/ 177 h 635177"/>
              <a:gd name="connsiteX2" fmla="*/ 914400 w 914400"/>
              <a:gd name="connsiteY2" fmla="*/ 635177 h 635177"/>
            </a:gdLst>
            <a:ahLst/>
            <a:cxnLst>
              <a:cxn ang="0">
                <a:pos x="connsiteX0" y="connsiteY0"/>
              </a:cxn>
              <a:cxn ang="0">
                <a:pos x="connsiteX1" y="connsiteY1"/>
              </a:cxn>
              <a:cxn ang="0">
                <a:pos x="connsiteX2" y="connsiteY2"/>
              </a:cxn>
            </a:cxnLst>
            <a:rect l="l" t="t" r="r" b="b"/>
            <a:pathLst>
              <a:path w="914400" h="635177">
                <a:moveTo>
                  <a:pt x="0" y="584377"/>
                </a:moveTo>
                <a:cubicBezTo>
                  <a:pt x="38100" y="288043"/>
                  <a:pt x="76200" y="-8290"/>
                  <a:pt x="228600" y="177"/>
                </a:cubicBezTo>
                <a:cubicBezTo>
                  <a:pt x="381000" y="8644"/>
                  <a:pt x="647700" y="321910"/>
                  <a:pt x="914400" y="63517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1" name="Straight Connector 10"/>
          <p:cNvCxnSpPr/>
          <p:nvPr/>
        </p:nvCxnSpPr>
        <p:spPr bwMode="auto">
          <a:xfrm>
            <a:off x="6099448" y="3678648"/>
            <a:ext cx="181302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flipV="1">
            <a:off x="4427984" y="2708920"/>
            <a:ext cx="0" cy="180020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Freeform 12"/>
          <p:cNvSpPr/>
          <p:nvPr/>
        </p:nvSpPr>
        <p:spPr bwMode="auto">
          <a:xfrm>
            <a:off x="3513584" y="4658807"/>
            <a:ext cx="914400" cy="635177"/>
          </a:xfrm>
          <a:custGeom>
            <a:avLst/>
            <a:gdLst>
              <a:gd name="connsiteX0" fmla="*/ 0 w 914400"/>
              <a:gd name="connsiteY0" fmla="*/ 584377 h 635177"/>
              <a:gd name="connsiteX1" fmla="*/ 228600 w 914400"/>
              <a:gd name="connsiteY1" fmla="*/ 177 h 635177"/>
              <a:gd name="connsiteX2" fmla="*/ 914400 w 914400"/>
              <a:gd name="connsiteY2" fmla="*/ 635177 h 635177"/>
            </a:gdLst>
            <a:ahLst/>
            <a:cxnLst>
              <a:cxn ang="0">
                <a:pos x="connsiteX0" y="connsiteY0"/>
              </a:cxn>
              <a:cxn ang="0">
                <a:pos x="connsiteX1" y="connsiteY1"/>
              </a:cxn>
              <a:cxn ang="0">
                <a:pos x="connsiteX2" y="connsiteY2"/>
              </a:cxn>
            </a:cxnLst>
            <a:rect l="l" t="t" r="r" b="b"/>
            <a:pathLst>
              <a:path w="914400" h="635177">
                <a:moveTo>
                  <a:pt x="0" y="584377"/>
                </a:moveTo>
                <a:cubicBezTo>
                  <a:pt x="38100" y="288043"/>
                  <a:pt x="76200" y="-8290"/>
                  <a:pt x="228600" y="177"/>
                </a:cubicBezTo>
                <a:cubicBezTo>
                  <a:pt x="381000" y="8644"/>
                  <a:pt x="647700" y="321910"/>
                  <a:pt x="914400" y="63517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4" name="Straight Connector 13"/>
          <p:cNvCxnSpPr/>
          <p:nvPr/>
        </p:nvCxnSpPr>
        <p:spPr bwMode="auto">
          <a:xfrm>
            <a:off x="899592" y="5293984"/>
            <a:ext cx="261399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Freeform 14"/>
          <p:cNvSpPr/>
          <p:nvPr/>
        </p:nvSpPr>
        <p:spPr bwMode="auto">
          <a:xfrm flipH="1">
            <a:off x="4427984" y="4676442"/>
            <a:ext cx="885304" cy="635177"/>
          </a:xfrm>
          <a:custGeom>
            <a:avLst/>
            <a:gdLst>
              <a:gd name="connsiteX0" fmla="*/ 0 w 914400"/>
              <a:gd name="connsiteY0" fmla="*/ 584377 h 635177"/>
              <a:gd name="connsiteX1" fmla="*/ 228600 w 914400"/>
              <a:gd name="connsiteY1" fmla="*/ 177 h 635177"/>
              <a:gd name="connsiteX2" fmla="*/ 914400 w 914400"/>
              <a:gd name="connsiteY2" fmla="*/ 635177 h 635177"/>
            </a:gdLst>
            <a:ahLst/>
            <a:cxnLst>
              <a:cxn ang="0">
                <a:pos x="connsiteX0" y="connsiteY0"/>
              </a:cxn>
              <a:cxn ang="0">
                <a:pos x="connsiteX1" y="connsiteY1"/>
              </a:cxn>
              <a:cxn ang="0">
                <a:pos x="connsiteX2" y="connsiteY2"/>
              </a:cxn>
            </a:cxnLst>
            <a:rect l="l" t="t" r="r" b="b"/>
            <a:pathLst>
              <a:path w="914400" h="635177">
                <a:moveTo>
                  <a:pt x="0" y="584377"/>
                </a:moveTo>
                <a:cubicBezTo>
                  <a:pt x="38100" y="288043"/>
                  <a:pt x="76200" y="-8290"/>
                  <a:pt x="228600" y="177"/>
                </a:cubicBezTo>
                <a:cubicBezTo>
                  <a:pt x="381000" y="8644"/>
                  <a:pt x="647700" y="321910"/>
                  <a:pt x="914400" y="63517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6" name="Straight Connector 15"/>
          <p:cNvCxnSpPr/>
          <p:nvPr/>
        </p:nvCxnSpPr>
        <p:spPr bwMode="auto">
          <a:xfrm>
            <a:off x="5313288" y="5293984"/>
            <a:ext cx="242706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flipH="1" flipV="1">
            <a:off x="4427984" y="4293096"/>
            <a:ext cx="42416" cy="2193429"/>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ight Arrow 17"/>
          <p:cNvSpPr/>
          <p:nvPr/>
        </p:nvSpPr>
        <p:spPr bwMode="auto">
          <a:xfrm>
            <a:off x="3230972" y="3034036"/>
            <a:ext cx="360040" cy="333103"/>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9" name="Right Arrow 18"/>
          <p:cNvSpPr/>
          <p:nvPr/>
        </p:nvSpPr>
        <p:spPr bwMode="auto">
          <a:xfrm rot="10800000">
            <a:off x="4794437" y="3064686"/>
            <a:ext cx="360040" cy="333103"/>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20" name="Straight Connector 19"/>
          <p:cNvCxnSpPr/>
          <p:nvPr/>
        </p:nvCxnSpPr>
        <p:spPr bwMode="auto">
          <a:xfrm>
            <a:off x="899592" y="6435539"/>
            <a:ext cx="3024708" cy="2346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a:stCxn id="23" idx="0"/>
          </p:cNvCxnSpPr>
          <p:nvPr/>
        </p:nvCxnSpPr>
        <p:spPr bwMode="auto">
          <a:xfrm flipV="1">
            <a:off x="4916506" y="6435539"/>
            <a:ext cx="2823846" cy="2346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Freeform 21"/>
          <p:cNvSpPr/>
          <p:nvPr/>
        </p:nvSpPr>
        <p:spPr bwMode="auto">
          <a:xfrm>
            <a:off x="3924300" y="5773619"/>
            <a:ext cx="546100" cy="665281"/>
          </a:xfrm>
          <a:custGeom>
            <a:avLst/>
            <a:gdLst>
              <a:gd name="connsiteX0" fmla="*/ 0 w 546100"/>
              <a:gd name="connsiteY0" fmla="*/ 665281 h 665281"/>
              <a:gd name="connsiteX1" fmla="*/ 203200 w 546100"/>
              <a:gd name="connsiteY1" fmla="*/ 17581 h 665281"/>
              <a:gd name="connsiteX2" fmla="*/ 546100 w 546100"/>
              <a:gd name="connsiteY2" fmla="*/ 169981 h 665281"/>
              <a:gd name="connsiteX3" fmla="*/ 546100 w 546100"/>
              <a:gd name="connsiteY3" fmla="*/ 169981 h 665281"/>
            </a:gdLst>
            <a:ahLst/>
            <a:cxnLst>
              <a:cxn ang="0">
                <a:pos x="connsiteX0" y="connsiteY0"/>
              </a:cxn>
              <a:cxn ang="0">
                <a:pos x="connsiteX1" y="connsiteY1"/>
              </a:cxn>
              <a:cxn ang="0">
                <a:pos x="connsiteX2" y="connsiteY2"/>
              </a:cxn>
              <a:cxn ang="0">
                <a:pos x="connsiteX3" y="connsiteY3"/>
              </a:cxn>
            </a:cxnLst>
            <a:rect l="l" t="t" r="r" b="b"/>
            <a:pathLst>
              <a:path w="546100" h="665281">
                <a:moveTo>
                  <a:pt x="0" y="665281"/>
                </a:moveTo>
                <a:cubicBezTo>
                  <a:pt x="56091" y="382706"/>
                  <a:pt x="112183" y="100131"/>
                  <a:pt x="203200" y="17581"/>
                </a:cubicBezTo>
                <a:cubicBezTo>
                  <a:pt x="294217" y="-64969"/>
                  <a:pt x="546100" y="169981"/>
                  <a:pt x="546100" y="169981"/>
                </a:cubicBezTo>
                <a:lnTo>
                  <a:pt x="546100" y="169981"/>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3" name="Freeform 22"/>
          <p:cNvSpPr/>
          <p:nvPr/>
        </p:nvSpPr>
        <p:spPr bwMode="auto">
          <a:xfrm flipH="1">
            <a:off x="4424530" y="5793726"/>
            <a:ext cx="491976" cy="665281"/>
          </a:xfrm>
          <a:custGeom>
            <a:avLst/>
            <a:gdLst>
              <a:gd name="connsiteX0" fmla="*/ 0 w 546100"/>
              <a:gd name="connsiteY0" fmla="*/ 665281 h 665281"/>
              <a:gd name="connsiteX1" fmla="*/ 203200 w 546100"/>
              <a:gd name="connsiteY1" fmla="*/ 17581 h 665281"/>
              <a:gd name="connsiteX2" fmla="*/ 546100 w 546100"/>
              <a:gd name="connsiteY2" fmla="*/ 169981 h 665281"/>
              <a:gd name="connsiteX3" fmla="*/ 546100 w 546100"/>
              <a:gd name="connsiteY3" fmla="*/ 169981 h 665281"/>
            </a:gdLst>
            <a:ahLst/>
            <a:cxnLst>
              <a:cxn ang="0">
                <a:pos x="connsiteX0" y="connsiteY0"/>
              </a:cxn>
              <a:cxn ang="0">
                <a:pos x="connsiteX1" y="connsiteY1"/>
              </a:cxn>
              <a:cxn ang="0">
                <a:pos x="connsiteX2" y="connsiteY2"/>
              </a:cxn>
              <a:cxn ang="0">
                <a:pos x="connsiteX3" y="connsiteY3"/>
              </a:cxn>
            </a:cxnLst>
            <a:rect l="l" t="t" r="r" b="b"/>
            <a:pathLst>
              <a:path w="546100" h="665281">
                <a:moveTo>
                  <a:pt x="0" y="665281"/>
                </a:moveTo>
                <a:cubicBezTo>
                  <a:pt x="56091" y="382706"/>
                  <a:pt x="112183" y="100131"/>
                  <a:pt x="203200" y="17581"/>
                </a:cubicBezTo>
                <a:cubicBezTo>
                  <a:pt x="294217" y="-64969"/>
                  <a:pt x="546100" y="169981"/>
                  <a:pt x="546100" y="169981"/>
                </a:cubicBezTo>
                <a:lnTo>
                  <a:pt x="546100" y="169981"/>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4" name="Oval 23"/>
          <p:cNvSpPr/>
          <p:nvPr/>
        </p:nvSpPr>
        <p:spPr bwMode="auto">
          <a:xfrm>
            <a:off x="4355976" y="3645024"/>
            <a:ext cx="144016" cy="144016"/>
          </a:xfrm>
          <a:prstGeom prst="ellipse">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5" name="TextBox 24"/>
          <p:cNvSpPr txBox="1"/>
          <p:nvPr/>
        </p:nvSpPr>
        <p:spPr>
          <a:xfrm>
            <a:off x="4112241" y="3405353"/>
            <a:ext cx="365806" cy="369332"/>
          </a:xfrm>
          <a:prstGeom prst="rect">
            <a:avLst/>
          </a:prstGeom>
          <a:noFill/>
        </p:spPr>
        <p:txBody>
          <a:bodyPr wrap="none" rtlCol="0">
            <a:spAutoFit/>
          </a:bodyPr>
          <a:lstStyle/>
          <a:p>
            <a:r>
              <a:rPr lang="en-US" dirty="0"/>
              <a:t>O</a:t>
            </a:r>
            <a:endParaRPr lang="en-US" dirty="0"/>
          </a:p>
        </p:txBody>
      </p:sp>
      <p:sp>
        <p:nvSpPr>
          <p:cNvPr id="26" name="TextBox 25"/>
          <p:cNvSpPr txBox="1"/>
          <p:nvPr/>
        </p:nvSpPr>
        <p:spPr>
          <a:xfrm>
            <a:off x="4173073" y="4828510"/>
            <a:ext cx="365806" cy="369332"/>
          </a:xfrm>
          <a:prstGeom prst="rect">
            <a:avLst/>
          </a:prstGeom>
          <a:noFill/>
        </p:spPr>
        <p:txBody>
          <a:bodyPr wrap="none" rtlCol="0">
            <a:spAutoFit/>
          </a:bodyPr>
          <a:lstStyle/>
          <a:p>
            <a:r>
              <a:rPr lang="en-US" dirty="0"/>
              <a:t>O</a:t>
            </a:r>
            <a:endParaRPr lang="en-US" dirty="0"/>
          </a:p>
        </p:txBody>
      </p:sp>
      <p:sp>
        <p:nvSpPr>
          <p:cNvPr id="27" name="TextBox 26"/>
          <p:cNvSpPr txBox="1"/>
          <p:nvPr/>
        </p:nvSpPr>
        <p:spPr>
          <a:xfrm>
            <a:off x="4134186" y="5507940"/>
            <a:ext cx="365806" cy="369332"/>
          </a:xfrm>
          <a:prstGeom prst="rect">
            <a:avLst/>
          </a:prstGeom>
          <a:noFill/>
        </p:spPr>
        <p:txBody>
          <a:bodyPr wrap="none" rtlCol="0">
            <a:spAutoFit/>
          </a:bodyPr>
          <a:lstStyle/>
          <a:p>
            <a:r>
              <a:rPr lang="en-US" dirty="0"/>
              <a:t>O</a:t>
            </a:r>
            <a:endParaRPr lang="en-US" dirty="0"/>
          </a:p>
        </p:txBody>
      </p:sp>
      <p:sp>
        <p:nvSpPr>
          <p:cNvPr id="28" name="Oval 27"/>
          <p:cNvSpPr/>
          <p:nvPr/>
        </p:nvSpPr>
        <p:spPr bwMode="auto">
          <a:xfrm>
            <a:off x="4355976" y="5229200"/>
            <a:ext cx="144016" cy="144016"/>
          </a:xfrm>
          <a:prstGeom prst="ellipse">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9" name="Oval 28"/>
          <p:cNvSpPr/>
          <p:nvPr/>
        </p:nvSpPr>
        <p:spPr bwMode="auto">
          <a:xfrm>
            <a:off x="4394863" y="5889137"/>
            <a:ext cx="144016" cy="144016"/>
          </a:xfrm>
          <a:prstGeom prst="ellipse">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30" name="TextBox 29"/>
          <p:cNvSpPr txBox="1"/>
          <p:nvPr/>
        </p:nvSpPr>
        <p:spPr>
          <a:xfrm>
            <a:off x="23664" y="2300760"/>
            <a:ext cx="5657254" cy="369332"/>
          </a:xfrm>
          <a:prstGeom prst="rect">
            <a:avLst/>
          </a:prstGeom>
          <a:noFill/>
        </p:spPr>
        <p:txBody>
          <a:bodyPr wrap="none" rtlCol="0">
            <a:spAutoFit/>
          </a:bodyPr>
          <a:lstStyle/>
          <a:p>
            <a:r>
              <a:rPr lang="en-US" dirty="0"/>
              <a:t>Here the pulses </a:t>
            </a:r>
            <a:r>
              <a:rPr lang="en-US" b="1" dirty="0"/>
              <a:t>are not inverted </a:t>
            </a:r>
            <a:r>
              <a:rPr lang="en-US" dirty="0"/>
              <a:t>with respect to each other: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22" grpId="0" animBg="1"/>
      <p:bldP spid="23" grpId="0" animBg="1"/>
      <p:bldP spid="26" grpId="0"/>
      <p:bldP spid="27" grpId="0"/>
      <p:bldP spid="28" grpId="0" animBg="1"/>
      <p:bldP spid="2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itle 1"/>
          <p:cNvSpPr txBox="1"/>
          <p:nvPr/>
        </p:nvSpPr>
        <p:spPr>
          <a:xfrm>
            <a:off x="611560" y="-163834"/>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en-US" kern="0"/>
              <a:t>The boundary conditions</a:t>
            </a:r>
            <a:endParaRPr lang="en-US" kern="0" dirty="0"/>
          </a:p>
        </p:txBody>
      </p:sp>
      <p:sp>
        <p:nvSpPr>
          <p:cNvPr id="6" name="Content Placeholder 2"/>
          <p:cNvSpPr>
            <a:spLocks noGrp="1"/>
          </p:cNvSpPr>
          <p:nvPr>
            <p:ph idx="1"/>
          </p:nvPr>
        </p:nvSpPr>
        <p:spPr>
          <a:xfrm>
            <a:off x="395536" y="995066"/>
            <a:ext cx="8229600" cy="4525963"/>
          </a:xfrm>
        </p:spPr>
        <p:txBody>
          <a:bodyPr/>
          <a:lstStyle/>
          <a:p>
            <a:r>
              <a:rPr lang="en-US" sz="2800" dirty="0"/>
              <a:t>The reflection of a pulse  in a free or fixed end can be compared to the overlap of two pulses propagating in opposite directions. </a:t>
            </a:r>
            <a:endParaRPr lang="en-US" sz="2800" dirty="0"/>
          </a:p>
        </p:txBody>
      </p:sp>
      <p:sp>
        <p:nvSpPr>
          <p:cNvPr id="7" name="Slide Number Placeholder 3"/>
          <p:cNvSpPr txBox="1"/>
          <p:nvPr/>
        </p:nvSpPr>
        <p:spPr>
          <a:xfrm>
            <a:off x="6553200" y="6248400"/>
            <a:ext cx="2133600" cy="476250"/>
          </a:xfrm>
          <a:prstGeom prst="rect">
            <a:avLst/>
          </a:prstGeom>
        </p:spPr>
        <p:txBody>
          <a:bodyPr/>
          <a:ls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a:lstStyle>
          <a:p>
            <a:pPr>
              <a:defRPr/>
            </a:pPr>
            <a:fld id="{3C76BCED-983B-4975-B93D-90282543D9E3}" type="slidenum">
              <a:rPr lang="en-US" altLang="zh-CN" smtClean="0"/>
            </a:fld>
            <a:endParaRPr lang="en-US" altLang="zh-CN"/>
          </a:p>
        </p:txBody>
      </p:sp>
      <p:cxnSp>
        <p:nvCxnSpPr>
          <p:cNvPr id="8" name="Straight Connector 7"/>
          <p:cNvCxnSpPr/>
          <p:nvPr/>
        </p:nvCxnSpPr>
        <p:spPr bwMode="auto">
          <a:xfrm flipH="1" flipV="1">
            <a:off x="4441015" y="2687320"/>
            <a:ext cx="42416" cy="2193429"/>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a:off x="595552" y="4977850"/>
            <a:ext cx="3024708" cy="2346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flipV="1">
            <a:off x="5321336" y="5013176"/>
            <a:ext cx="2823846" cy="2346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4031722" y="5013176"/>
            <a:ext cx="365806" cy="369332"/>
          </a:xfrm>
          <a:prstGeom prst="rect">
            <a:avLst/>
          </a:prstGeom>
          <a:noFill/>
        </p:spPr>
        <p:txBody>
          <a:bodyPr wrap="none" rtlCol="0">
            <a:spAutoFit/>
          </a:bodyPr>
          <a:lstStyle/>
          <a:p>
            <a:r>
              <a:rPr lang="en-US" dirty="0"/>
              <a:t>O</a:t>
            </a:r>
            <a:endParaRPr lang="en-US" dirty="0"/>
          </a:p>
        </p:txBody>
      </p:sp>
      <p:sp>
        <p:nvSpPr>
          <p:cNvPr id="12" name="Oval 11"/>
          <p:cNvSpPr/>
          <p:nvPr/>
        </p:nvSpPr>
        <p:spPr bwMode="auto">
          <a:xfrm>
            <a:off x="4394863" y="4941168"/>
            <a:ext cx="144016" cy="144016"/>
          </a:xfrm>
          <a:prstGeom prst="ellipse">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3" name="Straight Connector 12"/>
          <p:cNvCxnSpPr/>
          <p:nvPr/>
        </p:nvCxnSpPr>
        <p:spPr bwMode="auto">
          <a:xfrm>
            <a:off x="1187252" y="3631965"/>
            <a:ext cx="3024708" cy="2346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flipV="1">
            <a:off x="4769792" y="3608497"/>
            <a:ext cx="2823846" cy="2346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Oval 14"/>
          <p:cNvSpPr/>
          <p:nvPr/>
        </p:nvSpPr>
        <p:spPr bwMode="auto">
          <a:xfrm>
            <a:off x="4366320" y="2636520"/>
            <a:ext cx="144016" cy="144016"/>
          </a:xfrm>
          <a:prstGeom prst="ellipse">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6" name="Freeform 15"/>
          <p:cNvSpPr/>
          <p:nvPr/>
        </p:nvSpPr>
        <p:spPr bwMode="auto">
          <a:xfrm>
            <a:off x="4211960" y="2701090"/>
            <a:ext cx="571500" cy="1029036"/>
          </a:xfrm>
          <a:custGeom>
            <a:avLst/>
            <a:gdLst>
              <a:gd name="connsiteX0" fmla="*/ 0 w 571500"/>
              <a:gd name="connsiteY0" fmla="*/ 940136 h 1029036"/>
              <a:gd name="connsiteX1" fmla="*/ 241300 w 571500"/>
              <a:gd name="connsiteY1" fmla="*/ 336 h 1029036"/>
              <a:gd name="connsiteX2" fmla="*/ 571500 w 571500"/>
              <a:gd name="connsiteY2" fmla="*/ 1029036 h 1029036"/>
              <a:gd name="connsiteX3" fmla="*/ 571500 w 571500"/>
              <a:gd name="connsiteY3" fmla="*/ 1029036 h 1029036"/>
            </a:gdLst>
            <a:ahLst/>
            <a:cxnLst>
              <a:cxn ang="0">
                <a:pos x="connsiteX0" y="connsiteY0"/>
              </a:cxn>
              <a:cxn ang="0">
                <a:pos x="connsiteX1" y="connsiteY1"/>
              </a:cxn>
              <a:cxn ang="0">
                <a:pos x="connsiteX2" y="connsiteY2"/>
              </a:cxn>
              <a:cxn ang="0">
                <a:pos x="connsiteX3" y="connsiteY3"/>
              </a:cxn>
            </a:cxnLst>
            <a:rect l="l" t="t" r="r" b="b"/>
            <a:pathLst>
              <a:path w="571500" h="1029036">
                <a:moveTo>
                  <a:pt x="0" y="940136"/>
                </a:moveTo>
                <a:cubicBezTo>
                  <a:pt x="73025" y="462827"/>
                  <a:pt x="146050" y="-14481"/>
                  <a:pt x="241300" y="336"/>
                </a:cubicBezTo>
                <a:cubicBezTo>
                  <a:pt x="336550" y="15153"/>
                  <a:pt x="571500" y="1029036"/>
                  <a:pt x="571500" y="1029036"/>
                </a:cubicBezTo>
                <a:lnTo>
                  <a:pt x="571500" y="1029036"/>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7" name="Straight Connector 16"/>
          <p:cNvCxnSpPr>
            <a:endCxn id="24" idx="2"/>
          </p:cNvCxnSpPr>
          <p:nvPr/>
        </p:nvCxnSpPr>
        <p:spPr bwMode="auto">
          <a:xfrm>
            <a:off x="611560" y="6429868"/>
            <a:ext cx="182925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a:off x="6421166" y="6334764"/>
            <a:ext cx="2288580" cy="176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Freeform 18"/>
          <p:cNvSpPr/>
          <p:nvPr/>
        </p:nvSpPr>
        <p:spPr bwMode="auto">
          <a:xfrm flipH="1">
            <a:off x="3612406" y="4378167"/>
            <a:ext cx="885304" cy="635177"/>
          </a:xfrm>
          <a:custGeom>
            <a:avLst/>
            <a:gdLst>
              <a:gd name="connsiteX0" fmla="*/ 0 w 914400"/>
              <a:gd name="connsiteY0" fmla="*/ 584377 h 635177"/>
              <a:gd name="connsiteX1" fmla="*/ 228600 w 914400"/>
              <a:gd name="connsiteY1" fmla="*/ 177 h 635177"/>
              <a:gd name="connsiteX2" fmla="*/ 914400 w 914400"/>
              <a:gd name="connsiteY2" fmla="*/ 635177 h 635177"/>
            </a:gdLst>
            <a:ahLst/>
            <a:cxnLst>
              <a:cxn ang="0">
                <a:pos x="connsiteX0" y="connsiteY0"/>
              </a:cxn>
              <a:cxn ang="0">
                <a:pos x="connsiteX1" y="connsiteY1"/>
              </a:cxn>
              <a:cxn ang="0">
                <a:pos x="connsiteX2" y="connsiteY2"/>
              </a:cxn>
            </a:cxnLst>
            <a:rect l="l" t="t" r="r" b="b"/>
            <a:pathLst>
              <a:path w="914400" h="635177">
                <a:moveTo>
                  <a:pt x="0" y="584377"/>
                </a:moveTo>
                <a:cubicBezTo>
                  <a:pt x="38100" y="288043"/>
                  <a:pt x="76200" y="-8290"/>
                  <a:pt x="228600" y="177"/>
                </a:cubicBezTo>
                <a:cubicBezTo>
                  <a:pt x="381000" y="8644"/>
                  <a:pt x="647700" y="321910"/>
                  <a:pt x="914400" y="63517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0" name="TextBox 19"/>
          <p:cNvSpPr txBox="1"/>
          <p:nvPr/>
        </p:nvSpPr>
        <p:spPr>
          <a:xfrm>
            <a:off x="4067944" y="2420888"/>
            <a:ext cx="365806" cy="369332"/>
          </a:xfrm>
          <a:prstGeom prst="rect">
            <a:avLst/>
          </a:prstGeom>
          <a:noFill/>
        </p:spPr>
        <p:txBody>
          <a:bodyPr wrap="none" rtlCol="0">
            <a:spAutoFit/>
          </a:bodyPr>
          <a:lstStyle/>
          <a:p>
            <a:r>
              <a:rPr lang="en-US" dirty="0"/>
              <a:t>O</a:t>
            </a:r>
            <a:endParaRPr lang="en-US" dirty="0"/>
          </a:p>
        </p:txBody>
      </p:sp>
      <p:sp>
        <p:nvSpPr>
          <p:cNvPr id="21" name="Freeform 20"/>
          <p:cNvSpPr/>
          <p:nvPr/>
        </p:nvSpPr>
        <p:spPr bwMode="auto">
          <a:xfrm>
            <a:off x="4499011" y="4414043"/>
            <a:ext cx="892141" cy="635177"/>
          </a:xfrm>
          <a:custGeom>
            <a:avLst/>
            <a:gdLst>
              <a:gd name="connsiteX0" fmla="*/ 0 w 914400"/>
              <a:gd name="connsiteY0" fmla="*/ 584377 h 635177"/>
              <a:gd name="connsiteX1" fmla="*/ 228600 w 914400"/>
              <a:gd name="connsiteY1" fmla="*/ 177 h 635177"/>
              <a:gd name="connsiteX2" fmla="*/ 914400 w 914400"/>
              <a:gd name="connsiteY2" fmla="*/ 635177 h 635177"/>
            </a:gdLst>
            <a:ahLst/>
            <a:cxnLst>
              <a:cxn ang="0">
                <a:pos x="connsiteX0" y="connsiteY0"/>
              </a:cxn>
              <a:cxn ang="0">
                <a:pos x="connsiteX1" y="connsiteY1"/>
              </a:cxn>
              <a:cxn ang="0">
                <a:pos x="connsiteX2" y="connsiteY2"/>
              </a:cxn>
            </a:cxnLst>
            <a:rect l="l" t="t" r="r" b="b"/>
            <a:pathLst>
              <a:path w="914400" h="635177">
                <a:moveTo>
                  <a:pt x="0" y="584377"/>
                </a:moveTo>
                <a:cubicBezTo>
                  <a:pt x="38100" y="288043"/>
                  <a:pt x="76200" y="-8290"/>
                  <a:pt x="228600" y="177"/>
                </a:cubicBezTo>
                <a:cubicBezTo>
                  <a:pt x="381000" y="8644"/>
                  <a:pt x="647700" y="321910"/>
                  <a:pt x="914400" y="63517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2" name="TextBox 21"/>
          <p:cNvSpPr txBox="1"/>
          <p:nvPr/>
        </p:nvSpPr>
        <p:spPr>
          <a:xfrm>
            <a:off x="4055212" y="6300028"/>
            <a:ext cx="365806" cy="369332"/>
          </a:xfrm>
          <a:prstGeom prst="rect">
            <a:avLst/>
          </a:prstGeom>
          <a:noFill/>
        </p:spPr>
        <p:txBody>
          <a:bodyPr wrap="none" rtlCol="0">
            <a:spAutoFit/>
          </a:bodyPr>
          <a:lstStyle/>
          <a:p>
            <a:r>
              <a:rPr lang="en-US" dirty="0"/>
              <a:t>O</a:t>
            </a:r>
            <a:endParaRPr lang="en-US" dirty="0"/>
          </a:p>
        </p:txBody>
      </p:sp>
      <p:sp>
        <p:nvSpPr>
          <p:cNvPr id="23" name="Oval 22"/>
          <p:cNvSpPr/>
          <p:nvPr/>
        </p:nvSpPr>
        <p:spPr bwMode="auto">
          <a:xfrm>
            <a:off x="4427984" y="6309320"/>
            <a:ext cx="144016" cy="144016"/>
          </a:xfrm>
          <a:prstGeom prst="ellipse">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4" name="Freeform 23"/>
          <p:cNvSpPr/>
          <p:nvPr/>
        </p:nvSpPr>
        <p:spPr bwMode="auto">
          <a:xfrm flipH="1">
            <a:off x="2440817" y="5794691"/>
            <a:ext cx="885304" cy="635177"/>
          </a:xfrm>
          <a:custGeom>
            <a:avLst/>
            <a:gdLst>
              <a:gd name="connsiteX0" fmla="*/ 0 w 914400"/>
              <a:gd name="connsiteY0" fmla="*/ 584377 h 635177"/>
              <a:gd name="connsiteX1" fmla="*/ 228600 w 914400"/>
              <a:gd name="connsiteY1" fmla="*/ 177 h 635177"/>
              <a:gd name="connsiteX2" fmla="*/ 914400 w 914400"/>
              <a:gd name="connsiteY2" fmla="*/ 635177 h 635177"/>
            </a:gdLst>
            <a:ahLst/>
            <a:cxnLst>
              <a:cxn ang="0">
                <a:pos x="connsiteX0" y="connsiteY0"/>
              </a:cxn>
              <a:cxn ang="0">
                <a:pos x="connsiteX1" y="connsiteY1"/>
              </a:cxn>
              <a:cxn ang="0">
                <a:pos x="connsiteX2" y="connsiteY2"/>
              </a:cxn>
            </a:cxnLst>
            <a:rect l="l" t="t" r="r" b="b"/>
            <a:pathLst>
              <a:path w="914400" h="635177">
                <a:moveTo>
                  <a:pt x="0" y="584377"/>
                </a:moveTo>
                <a:cubicBezTo>
                  <a:pt x="38100" y="288043"/>
                  <a:pt x="76200" y="-8290"/>
                  <a:pt x="228600" y="177"/>
                </a:cubicBezTo>
                <a:cubicBezTo>
                  <a:pt x="381000" y="8644"/>
                  <a:pt x="647700" y="321910"/>
                  <a:pt x="914400" y="63517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5" name="Freeform 24"/>
          <p:cNvSpPr/>
          <p:nvPr/>
        </p:nvSpPr>
        <p:spPr bwMode="auto">
          <a:xfrm>
            <a:off x="5571863" y="5739734"/>
            <a:ext cx="892141" cy="635177"/>
          </a:xfrm>
          <a:custGeom>
            <a:avLst/>
            <a:gdLst>
              <a:gd name="connsiteX0" fmla="*/ 0 w 914400"/>
              <a:gd name="connsiteY0" fmla="*/ 584377 h 635177"/>
              <a:gd name="connsiteX1" fmla="*/ 228600 w 914400"/>
              <a:gd name="connsiteY1" fmla="*/ 177 h 635177"/>
              <a:gd name="connsiteX2" fmla="*/ 914400 w 914400"/>
              <a:gd name="connsiteY2" fmla="*/ 635177 h 635177"/>
            </a:gdLst>
            <a:ahLst/>
            <a:cxnLst>
              <a:cxn ang="0">
                <a:pos x="connsiteX0" y="connsiteY0"/>
              </a:cxn>
              <a:cxn ang="0">
                <a:pos x="connsiteX1" y="connsiteY1"/>
              </a:cxn>
              <a:cxn ang="0">
                <a:pos x="connsiteX2" y="connsiteY2"/>
              </a:cxn>
            </a:cxnLst>
            <a:rect l="l" t="t" r="r" b="b"/>
            <a:pathLst>
              <a:path w="914400" h="635177">
                <a:moveTo>
                  <a:pt x="0" y="584377"/>
                </a:moveTo>
                <a:cubicBezTo>
                  <a:pt x="38100" y="288043"/>
                  <a:pt x="76200" y="-8290"/>
                  <a:pt x="228600" y="177"/>
                </a:cubicBezTo>
                <a:cubicBezTo>
                  <a:pt x="381000" y="8644"/>
                  <a:pt x="647700" y="321910"/>
                  <a:pt x="914400" y="635177"/>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26" name="Straight Connector 25"/>
          <p:cNvCxnSpPr>
            <a:stCxn id="24" idx="0"/>
          </p:cNvCxnSpPr>
          <p:nvPr/>
        </p:nvCxnSpPr>
        <p:spPr bwMode="auto">
          <a:xfrm flipV="1">
            <a:off x="3326121" y="6362774"/>
            <a:ext cx="2222796" cy="1629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0" y="2454586"/>
            <a:ext cx="4154654" cy="646331"/>
          </a:xfrm>
          <a:prstGeom prst="rect">
            <a:avLst/>
          </a:prstGeom>
          <a:noFill/>
        </p:spPr>
        <p:txBody>
          <a:bodyPr wrap="square" rtlCol="0">
            <a:spAutoFit/>
          </a:bodyPr>
          <a:lstStyle/>
          <a:p>
            <a:r>
              <a:rPr lang="en-US" dirty="0"/>
              <a:t>Here the pulses </a:t>
            </a:r>
            <a:r>
              <a:rPr lang="en-US" b="1" dirty="0"/>
              <a:t>are not inverted </a:t>
            </a:r>
            <a:r>
              <a:rPr lang="en-US" dirty="0"/>
              <a:t>with respect to each other: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9" grpId="0" animBg="1"/>
      <p:bldP spid="21" grpId="0" animBg="1"/>
      <p:bldP spid="22" grpId="0"/>
      <p:bldP spid="23" grpId="0" animBg="1"/>
      <p:bldP spid="24" grpId="0" animBg="1"/>
      <p:bldP spid="2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End of lecture 16</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1"/>
          <p:cNvSpPr>
            <a:spLocks noGrp="1"/>
          </p:cNvSpPr>
          <p:nvPr>
            <p:ph type="title"/>
          </p:nvPr>
        </p:nvSpPr>
        <p:spPr>
          <a:xfrm>
            <a:off x="755576" y="-243408"/>
            <a:ext cx="8229600" cy="1143000"/>
          </a:xfrm>
        </p:spPr>
        <p:txBody>
          <a:bodyPr/>
          <a:lstStyle/>
          <a:p>
            <a:r>
              <a:rPr lang="en-US" dirty="0"/>
              <a:t>Huygens’s principle</a:t>
            </a:r>
            <a:endParaRPr lang="en-US" dirty="0"/>
          </a:p>
        </p:txBody>
      </p:sp>
      <p:sp>
        <p:nvSpPr>
          <p:cNvPr id="5" name="Content Placeholder 2"/>
          <p:cNvSpPr>
            <a:spLocks noGrp="1"/>
          </p:cNvSpPr>
          <p:nvPr>
            <p:ph idx="1"/>
          </p:nvPr>
        </p:nvSpPr>
        <p:spPr>
          <a:xfrm>
            <a:off x="107504" y="1283961"/>
            <a:ext cx="8742790" cy="4525963"/>
          </a:xfrm>
        </p:spPr>
        <p:txBody>
          <a:bodyPr/>
          <a:lstStyle/>
          <a:p>
            <a:r>
              <a:rPr lang="en-US" sz="2400" dirty="0"/>
              <a:t>Huygens’s principle: Every point of the wave front is a source of a secondary waves, named wavelets (the corresponding source is named secondary source). The resultant wave is determined as the sum of all the secondary waves.</a:t>
            </a:r>
            <a:endParaRPr lang="en-US" sz="2400" dirty="0"/>
          </a:p>
          <a:p>
            <a:r>
              <a:rPr lang="en-US" sz="2400" dirty="0"/>
              <a:t>Examples:</a:t>
            </a:r>
            <a:endParaRPr lang="en-US" sz="2400" dirty="0"/>
          </a:p>
        </p:txBody>
      </p:sp>
      <p:sp>
        <p:nvSpPr>
          <p:cNvPr id="6" name="TextBox 5"/>
          <p:cNvSpPr txBox="1"/>
          <p:nvPr/>
        </p:nvSpPr>
        <p:spPr>
          <a:xfrm>
            <a:off x="1049656" y="3750714"/>
            <a:ext cx="2520280" cy="923330"/>
          </a:xfrm>
          <a:prstGeom prst="rect">
            <a:avLst/>
          </a:prstGeom>
          <a:noFill/>
        </p:spPr>
        <p:txBody>
          <a:bodyPr wrap="square" rtlCol="0">
            <a:spAutoFit/>
          </a:bodyPr>
          <a:lstStyle/>
          <a:p>
            <a:r>
              <a:rPr lang="en-US" dirty="0"/>
              <a:t>Propagation of linear or plane waves (far to a source point)</a:t>
            </a:r>
            <a:endParaRPr lang="en-US" dirty="0"/>
          </a:p>
        </p:txBody>
      </p:sp>
      <p:sp>
        <p:nvSpPr>
          <p:cNvPr id="7" name="TextBox 6"/>
          <p:cNvSpPr txBox="1"/>
          <p:nvPr/>
        </p:nvSpPr>
        <p:spPr>
          <a:xfrm>
            <a:off x="5923148" y="3265659"/>
            <a:ext cx="3257363" cy="646331"/>
          </a:xfrm>
          <a:prstGeom prst="rect">
            <a:avLst/>
          </a:prstGeom>
          <a:noFill/>
        </p:spPr>
        <p:txBody>
          <a:bodyPr wrap="square" rtlCol="0">
            <a:spAutoFit/>
          </a:bodyPr>
          <a:lstStyle/>
          <a:p>
            <a:r>
              <a:rPr lang="en-US" dirty="0"/>
              <a:t>A point of the wave front seen as a secondary source</a:t>
            </a:r>
            <a:endParaRPr lang="en-US" dirty="0"/>
          </a:p>
        </p:txBody>
      </p:sp>
      <p:cxnSp>
        <p:nvCxnSpPr>
          <p:cNvPr id="8" name="Straight Connector 7"/>
          <p:cNvCxnSpPr/>
          <p:nvPr/>
        </p:nvCxnSpPr>
        <p:spPr bwMode="auto">
          <a:xfrm>
            <a:off x="4429050" y="3140968"/>
            <a:ext cx="0" cy="23042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a:off x="4644008" y="3140968"/>
            <a:ext cx="0" cy="23042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a:off x="4943423" y="3208307"/>
            <a:ext cx="0" cy="23042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p:nvPr/>
        </p:nvCxnSpPr>
        <p:spPr bwMode="auto">
          <a:xfrm flipV="1">
            <a:off x="4644008" y="5593900"/>
            <a:ext cx="0" cy="43204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3707904" y="6107454"/>
            <a:ext cx="2781595" cy="369332"/>
          </a:xfrm>
          <a:prstGeom prst="rect">
            <a:avLst/>
          </a:prstGeom>
          <a:noFill/>
        </p:spPr>
        <p:txBody>
          <a:bodyPr wrap="none" rtlCol="0">
            <a:spAutoFit/>
          </a:bodyPr>
          <a:lstStyle/>
          <a:p>
            <a:r>
              <a:rPr lang="en-US" dirty="0"/>
              <a:t>A linear or plane wave front</a:t>
            </a:r>
            <a:endParaRPr lang="en-US" dirty="0"/>
          </a:p>
        </p:txBody>
      </p:sp>
      <p:sp>
        <p:nvSpPr>
          <p:cNvPr id="13" name="Oval 12"/>
          <p:cNvSpPr/>
          <p:nvPr/>
        </p:nvSpPr>
        <p:spPr bwMode="auto">
          <a:xfrm>
            <a:off x="4443498" y="4674043"/>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4" name="Oval 13"/>
          <p:cNvSpPr/>
          <p:nvPr/>
        </p:nvSpPr>
        <p:spPr bwMode="auto">
          <a:xfrm>
            <a:off x="4438682" y="4464697"/>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5" name="Oval 14"/>
          <p:cNvSpPr/>
          <p:nvPr/>
        </p:nvSpPr>
        <p:spPr bwMode="auto">
          <a:xfrm>
            <a:off x="4433866" y="4221928"/>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6" name="Oval 15"/>
          <p:cNvSpPr/>
          <p:nvPr/>
        </p:nvSpPr>
        <p:spPr bwMode="auto">
          <a:xfrm>
            <a:off x="4429050" y="4024195"/>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7" name="Oval 16"/>
          <p:cNvSpPr/>
          <p:nvPr/>
        </p:nvSpPr>
        <p:spPr bwMode="auto">
          <a:xfrm>
            <a:off x="4427984" y="3861048"/>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8" name="Oval 17"/>
          <p:cNvSpPr/>
          <p:nvPr/>
        </p:nvSpPr>
        <p:spPr bwMode="auto">
          <a:xfrm>
            <a:off x="4436737" y="3634991"/>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9" name="Oval 18"/>
          <p:cNvSpPr/>
          <p:nvPr/>
        </p:nvSpPr>
        <p:spPr bwMode="auto">
          <a:xfrm>
            <a:off x="4618878" y="3789040"/>
            <a:ext cx="97138" cy="8465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20" name="Straight Arrow Connector 19"/>
          <p:cNvCxnSpPr/>
          <p:nvPr/>
        </p:nvCxnSpPr>
        <p:spPr bwMode="auto">
          <a:xfrm flipH="1">
            <a:off x="4787652" y="3508560"/>
            <a:ext cx="1063860" cy="28048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1"/>
          <p:cNvSpPr>
            <a:spLocks noGrp="1"/>
          </p:cNvSpPr>
          <p:nvPr>
            <p:ph type="title"/>
          </p:nvPr>
        </p:nvSpPr>
        <p:spPr>
          <a:xfrm>
            <a:off x="467544" y="-123278"/>
            <a:ext cx="8229600" cy="1143000"/>
          </a:xfrm>
        </p:spPr>
        <p:txBody>
          <a:bodyPr/>
          <a:lstStyle/>
          <a:p>
            <a:r>
              <a:rPr lang="en-US" dirty="0"/>
              <a:t>Huygens’s principle</a:t>
            </a:r>
            <a:endParaRPr lang="en-US" dirty="0"/>
          </a:p>
        </p:txBody>
      </p:sp>
      <p:sp>
        <p:nvSpPr>
          <p:cNvPr id="5" name="TextBox 4"/>
          <p:cNvSpPr txBox="1"/>
          <p:nvPr/>
        </p:nvSpPr>
        <p:spPr>
          <a:xfrm>
            <a:off x="1301409" y="5108113"/>
            <a:ext cx="2520280" cy="923330"/>
          </a:xfrm>
          <a:prstGeom prst="rect">
            <a:avLst/>
          </a:prstGeom>
          <a:noFill/>
        </p:spPr>
        <p:txBody>
          <a:bodyPr wrap="square" rtlCol="0">
            <a:spAutoFit/>
          </a:bodyPr>
          <a:lstStyle/>
          <a:p>
            <a:r>
              <a:rPr lang="en-US" dirty="0"/>
              <a:t>Propagation of circular or spherical waves from a source point:</a:t>
            </a:r>
            <a:endParaRPr lang="en-US" dirty="0"/>
          </a:p>
        </p:txBody>
      </p:sp>
      <p:sp>
        <p:nvSpPr>
          <p:cNvPr id="6" name="Oval 5"/>
          <p:cNvSpPr/>
          <p:nvPr/>
        </p:nvSpPr>
        <p:spPr bwMode="auto">
          <a:xfrm>
            <a:off x="2303791" y="3159084"/>
            <a:ext cx="168910" cy="20327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7" name="Oval 6"/>
          <p:cNvSpPr/>
          <p:nvPr/>
        </p:nvSpPr>
        <p:spPr bwMode="auto">
          <a:xfrm>
            <a:off x="1331640" y="2204864"/>
            <a:ext cx="2055162" cy="2098961"/>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8" name="Oval 7"/>
          <p:cNvSpPr/>
          <p:nvPr/>
        </p:nvSpPr>
        <p:spPr bwMode="auto">
          <a:xfrm>
            <a:off x="2857795" y="3146334"/>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9" name="Oval 8"/>
          <p:cNvSpPr/>
          <p:nvPr/>
        </p:nvSpPr>
        <p:spPr bwMode="auto">
          <a:xfrm>
            <a:off x="2685998" y="3484734"/>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0" name="Oval 9"/>
          <p:cNvSpPr/>
          <p:nvPr/>
        </p:nvSpPr>
        <p:spPr bwMode="auto">
          <a:xfrm>
            <a:off x="2561549" y="3638329"/>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1" name="Oval 10"/>
          <p:cNvSpPr/>
          <p:nvPr/>
        </p:nvSpPr>
        <p:spPr bwMode="auto">
          <a:xfrm>
            <a:off x="2799373" y="3322901"/>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2" name="Straight Connector 11"/>
          <p:cNvCxnSpPr/>
          <p:nvPr/>
        </p:nvCxnSpPr>
        <p:spPr bwMode="auto">
          <a:xfrm>
            <a:off x="6582216" y="2133364"/>
            <a:ext cx="0" cy="23042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Oval 12"/>
          <p:cNvSpPr/>
          <p:nvPr/>
        </p:nvSpPr>
        <p:spPr bwMode="auto">
          <a:xfrm>
            <a:off x="6082291" y="3599100"/>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4" name="Oval 13"/>
          <p:cNvSpPr/>
          <p:nvPr/>
        </p:nvSpPr>
        <p:spPr bwMode="auto">
          <a:xfrm>
            <a:off x="6077475" y="3389754"/>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5" name="Oval 14"/>
          <p:cNvSpPr/>
          <p:nvPr/>
        </p:nvSpPr>
        <p:spPr bwMode="auto">
          <a:xfrm>
            <a:off x="6072659" y="3146985"/>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6" name="Oval 15"/>
          <p:cNvSpPr/>
          <p:nvPr/>
        </p:nvSpPr>
        <p:spPr bwMode="auto">
          <a:xfrm>
            <a:off x="6067843" y="2949252"/>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7" name="Oval 16"/>
          <p:cNvSpPr/>
          <p:nvPr/>
        </p:nvSpPr>
        <p:spPr bwMode="auto">
          <a:xfrm>
            <a:off x="6066777" y="2786105"/>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8" name="Oval 17"/>
          <p:cNvSpPr/>
          <p:nvPr/>
        </p:nvSpPr>
        <p:spPr bwMode="auto">
          <a:xfrm>
            <a:off x="6075530" y="2560048"/>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9" name="TextBox 18"/>
          <p:cNvSpPr txBox="1"/>
          <p:nvPr/>
        </p:nvSpPr>
        <p:spPr>
          <a:xfrm>
            <a:off x="5393529" y="4520782"/>
            <a:ext cx="2520280" cy="923330"/>
          </a:xfrm>
          <a:prstGeom prst="rect">
            <a:avLst/>
          </a:prstGeom>
          <a:noFill/>
        </p:spPr>
        <p:txBody>
          <a:bodyPr wrap="square" rtlCol="0">
            <a:spAutoFit/>
          </a:bodyPr>
          <a:lstStyle/>
          <a:p>
            <a:r>
              <a:rPr lang="en-US" dirty="0"/>
              <a:t>Propagation of linear or plane waves (far to a source point)</a:t>
            </a:r>
            <a:endParaRPr lang="en-US" dirty="0"/>
          </a:p>
        </p:txBody>
      </p:sp>
      <p:sp>
        <p:nvSpPr>
          <p:cNvPr id="20" name="TextBox 19"/>
          <p:cNvSpPr txBox="1"/>
          <p:nvPr/>
        </p:nvSpPr>
        <p:spPr>
          <a:xfrm>
            <a:off x="728265" y="992383"/>
            <a:ext cx="6603859" cy="369332"/>
          </a:xfrm>
          <a:prstGeom prst="rect">
            <a:avLst/>
          </a:prstGeom>
          <a:noFill/>
        </p:spPr>
        <p:txBody>
          <a:bodyPr wrap="none" rtlCol="0">
            <a:spAutoFit/>
          </a:bodyPr>
          <a:lstStyle/>
          <a:p>
            <a:r>
              <a:rPr lang="en-US" dirty="0"/>
              <a:t>We must also consider the directions of propagation of the wave, then :</a:t>
            </a:r>
            <a:endParaRPr lang="en-US" dirty="0"/>
          </a:p>
        </p:txBody>
      </p:sp>
      <p:sp>
        <p:nvSpPr>
          <p:cNvPr id="21" name="Arrow: Right 40"/>
          <p:cNvSpPr/>
          <p:nvPr/>
        </p:nvSpPr>
        <p:spPr bwMode="auto">
          <a:xfrm>
            <a:off x="3629291" y="3261280"/>
            <a:ext cx="239222" cy="30501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2" name="Arrow: Right 41"/>
          <p:cNvSpPr/>
          <p:nvPr/>
        </p:nvSpPr>
        <p:spPr bwMode="auto">
          <a:xfrm rot="20088290">
            <a:off x="3507547" y="2013498"/>
            <a:ext cx="239222" cy="30501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3" name="Arrow: Right 42"/>
          <p:cNvSpPr/>
          <p:nvPr/>
        </p:nvSpPr>
        <p:spPr bwMode="auto">
          <a:xfrm rot="16200000">
            <a:off x="2237951" y="1665607"/>
            <a:ext cx="239222" cy="30501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4" name="Arrow: Right 43"/>
          <p:cNvSpPr/>
          <p:nvPr/>
        </p:nvSpPr>
        <p:spPr bwMode="auto">
          <a:xfrm rot="13156341">
            <a:off x="969540" y="2089817"/>
            <a:ext cx="239222" cy="30501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5" name="Arrow: Right 44"/>
          <p:cNvSpPr/>
          <p:nvPr/>
        </p:nvSpPr>
        <p:spPr bwMode="auto">
          <a:xfrm rot="10800000">
            <a:off x="837058" y="3299368"/>
            <a:ext cx="239222" cy="30501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6" name="Arrow: Right 45"/>
          <p:cNvSpPr/>
          <p:nvPr/>
        </p:nvSpPr>
        <p:spPr bwMode="auto">
          <a:xfrm rot="8866004">
            <a:off x="1064408" y="4257091"/>
            <a:ext cx="239222" cy="30501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7" name="Arrow: Right 46"/>
          <p:cNvSpPr/>
          <p:nvPr/>
        </p:nvSpPr>
        <p:spPr bwMode="auto">
          <a:xfrm rot="2627093">
            <a:off x="3729364" y="4281181"/>
            <a:ext cx="239222" cy="30501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8" name="Rectangle 27"/>
          <p:cNvSpPr/>
          <p:nvPr/>
        </p:nvSpPr>
        <p:spPr bwMode="auto">
          <a:xfrm>
            <a:off x="2856729" y="3117146"/>
            <a:ext cx="251610" cy="25851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9" name="Rectangle 28"/>
          <p:cNvSpPr/>
          <p:nvPr/>
        </p:nvSpPr>
        <p:spPr bwMode="auto">
          <a:xfrm>
            <a:off x="2832064" y="3278979"/>
            <a:ext cx="251610" cy="275462"/>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30" name="Rectangle 29"/>
          <p:cNvSpPr/>
          <p:nvPr/>
        </p:nvSpPr>
        <p:spPr bwMode="auto">
          <a:xfrm>
            <a:off x="2782109" y="3463066"/>
            <a:ext cx="234586" cy="268113"/>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31" name="Rectangle 30"/>
          <p:cNvSpPr/>
          <p:nvPr/>
        </p:nvSpPr>
        <p:spPr bwMode="auto">
          <a:xfrm>
            <a:off x="2678311" y="3565027"/>
            <a:ext cx="202625" cy="22612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32" name="Rectangle 31"/>
          <p:cNvSpPr/>
          <p:nvPr/>
        </p:nvSpPr>
        <p:spPr bwMode="auto">
          <a:xfrm>
            <a:off x="2779453" y="3425951"/>
            <a:ext cx="152552" cy="2211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33" name="Rectangle 32"/>
          <p:cNvSpPr/>
          <p:nvPr/>
        </p:nvSpPr>
        <p:spPr bwMode="auto">
          <a:xfrm>
            <a:off x="2843808" y="3501008"/>
            <a:ext cx="152552" cy="2211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34" name="Rectangle 33"/>
          <p:cNvSpPr/>
          <p:nvPr/>
        </p:nvSpPr>
        <p:spPr bwMode="auto">
          <a:xfrm>
            <a:off x="2440947" y="3729943"/>
            <a:ext cx="152552" cy="2211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35" name="Rectangle 34"/>
          <p:cNvSpPr/>
          <p:nvPr/>
        </p:nvSpPr>
        <p:spPr bwMode="auto">
          <a:xfrm>
            <a:off x="2584324" y="3612113"/>
            <a:ext cx="152552" cy="2211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36" name="Rectangle 35"/>
          <p:cNvSpPr/>
          <p:nvPr/>
        </p:nvSpPr>
        <p:spPr bwMode="auto">
          <a:xfrm>
            <a:off x="2703425" y="3501530"/>
            <a:ext cx="152552" cy="2211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37" name="Oval 36"/>
          <p:cNvSpPr/>
          <p:nvPr/>
        </p:nvSpPr>
        <p:spPr bwMode="auto">
          <a:xfrm>
            <a:off x="1603137" y="2473336"/>
            <a:ext cx="1537075" cy="1562019"/>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38" name="Rectangle 37"/>
          <p:cNvSpPr/>
          <p:nvPr/>
        </p:nvSpPr>
        <p:spPr bwMode="auto">
          <a:xfrm>
            <a:off x="2642932" y="3645883"/>
            <a:ext cx="152552" cy="2211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39" name="Arrow: Right 57"/>
          <p:cNvSpPr/>
          <p:nvPr/>
        </p:nvSpPr>
        <p:spPr bwMode="auto">
          <a:xfrm>
            <a:off x="6982845" y="2497517"/>
            <a:ext cx="239222" cy="30501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40" name="Arrow: Right 58"/>
          <p:cNvSpPr/>
          <p:nvPr/>
        </p:nvSpPr>
        <p:spPr bwMode="auto">
          <a:xfrm>
            <a:off x="7002378" y="3209852"/>
            <a:ext cx="239222" cy="30501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41" name="Arrow: Right 59"/>
          <p:cNvSpPr/>
          <p:nvPr/>
        </p:nvSpPr>
        <p:spPr bwMode="auto">
          <a:xfrm>
            <a:off x="6977605" y="3845120"/>
            <a:ext cx="239222" cy="30501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42" name="Arrow: Right 61"/>
          <p:cNvSpPr/>
          <p:nvPr/>
        </p:nvSpPr>
        <p:spPr bwMode="auto">
          <a:xfrm rot="5400000">
            <a:off x="2310982" y="4672665"/>
            <a:ext cx="239222" cy="30501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43" name="Oval 42"/>
          <p:cNvSpPr/>
          <p:nvPr/>
        </p:nvSpPr>
        <p:spPr bwMode="auto">
          <a:xfrm>
            <a:off x="1927173" y="2822298"/>
            <a:ext cx="864096" cy="86409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44" name="Rectangle 43"/>
          <p:cNvSpPr/>
          <p:nvPr/>
        </p:nvSpPr>
        <p:spPr bwMode="auto">
          <a:xfrm>
            <a:off x="6072659" y="2474639"/>
            <a:ext cx="251610" cy="275462"/>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45" name="Oval 44"/>
          <p:cNvSpPr/>
          <p:nvPr/>
        </p:nvSpPr>
        <p:spPr bwMode="auto">
          <a:xfrm>
            <a:off x="6257671" y="2714097"/>
            <a:ext cx="97138" cy="8465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46" name="Rectangle 45"/>
          <p:cNvSpPr/>
          <p:nvPr/>
        </p:nvSpPr>
        <p:spPr bwMode="auto">
          <a:xfrm>
            <a:off x="6039010" y="2714165"/>
            <a:ext cx="203520" cy="2211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47" name="Rectangle 46"/>
          <p:cNvSpPr/>
          <p:nvPr/>
        </p:nvSpPr>
        <p:spPr bwMode="auto">
          <a:xfrm>
            <a:off x="6072659" y="2890472"/>
            <a:ext cx="251610" cy="275462"/>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48" name="Rectangle 47"/>
          <p:cNvSpPr/>
          <p:nvPr/>
        </p:nvSpPr>
        <p:spPr bwMode="auto">
          <a:xfrm>
            <a:off x="6055783" y="3137517"/>
            <a:ext cx="251610" cy="275462"/>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49" name="Rectangle 48"/>
          <p:cNvSpPr/>
          <p:nvPr/>
        </p:nvSpPr>
        <p:spPr bwMode="auto">
          <a:xfrm>
            <a:off x="6064787" y="3398458"/>
            <a:ext cx="251610" cy="275462"/>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50" name="Rectangle 49"/>
          <p:cNvSpPr/>
          <p:nvPr/>
        </p:nvSpPr>
        <p:spPr bwMode="auto">
          <a:xfrm>
            <a:off x="5987305" y="3060230"/>
            <a:ext cx="251610" cy="275462"/>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51" name="Rectangle 50"/>
          <p:cNvSpPr/>
          <p:nvPr/>
        </p:nvSpPr>
        <p:spPr bwMode="auto">
          <a:xfrm>
            <a:off x="6055783" y="3660471"/>
            <a:ext cx="251610" cy="275462"/>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52" name="Rectangle 51"/>
          <p:cNvSpPr/>
          <p:nvPr/>
        </p:nvSpPr>
        <p:spPr bwMode="auto">
          <a:xfrm>
            <a:off x="6048781" y="3864376"/>
            <a:ext cx="251610" cy="275462"/>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53" name="Straight Connector 52"/>
          <p:cNvCxnSpPr/>
          <p:nvPr/>
        </p:nvCxnSpPr>
        <p:spPr bwMode="auto">
          <a:xfrm>
            <a:off x="6282801" y="2066025"/>
            <a:ext cx="0" cy="23042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p:cNvCxnSpPr/>
          <p:nvPr/>
        </p:nvCxnSpPr>
        <p:spPr bwMode="auto">
          <a:xfrm>
            <a:off x="6019800" y="2118082"/>
            <a:ext cx="0" cy="23042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fade">
                                      <p:cBhvr>
                                        <p:cTn id="40" dur="500"/>
                                        <p:tgtEl>
                                          <p:spTgt spid="4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500"/>
                                        <p:tgtEl>
                                          <p:spTgt spid="4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500"/>
                                        <p:tgtEl>
                                          <p:spTgt spid="4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500"/>
                                        <p:tgtEl>
                                          <p:spTgt spid="4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fade">
                                      <p:cBhvr>
                                        <p:cTn id="58" dur="500"/>
                                        <p:tgtEl>
                                          <p:spTgt spid="5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fade">
                                      <p:cBhvr>
                                        <p:cTn id="61" dur="500"/>
                                        <p:tgtEl>
                                          <p:spTgt spid="5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fade">
                                      <p:cBhvr>
                                        <p:cTn id="64" dur="500"/>
                                        <p:tgtEl>
                                          <p:spTgt spid="52"/>
                                        </p:tgtEl>
                                      </p:cBhvr>
                                    </p:animEffect>
                                  </p:childTnLst>
                                </p:cTn>
                              </p:par>
                              <p:par>
                                <p:cTn id="65" presetID="10" presetClass="entr" presetSubtype="0" fill="hold" nodeType="with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fade">
                                      <p:cBhvr>
                                        <p:cTn id="67" dur="500"/>
                                        <p:tgtEl>
                                          <p:spTgt spid="53"/>
                                        </p:tgtEl>
                                      </p:cBhvr>
                                    </p:animEffect>
                                  </p:childTnLst>
                                </p:cTn>
                              </p:par>
                              <p:par>
                                <p:cTn id="68" presetID="10" presetClass="entr" presetSubtype="0" fill="hold" nodeType="with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fade">
                                      <p:cBhvr>
                                        <p:cTn id="7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p:bldP spid="39" grpId="0" animBg="1"/>
      <p:bldP spid="40" grpId="0" animBg="1"/>
      <p:bldP spid="41" grpId="0" animBg="1"/>
      <p:bldP spid="44" grpId="0" animBg="1"/>
      <p:bldP spid="45" grpId="0" animBg="1"/>
      <p:bldP spid="46" grpId="0" animBg="1"/>
      <p:bldP spid="47" grpId="0" animBg="1"/>
      <p:bldP spid="48" grpId="0" animBg="1"/>
      <p:bldP spid="49" grpId="0" animBg="1"/>
      <p:bldP spid="50" grpId="0" animBg="1"/>
      <p:bldP spid="51" grpId="0" animBg="1"/>
      <p:bldP spid="5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1"/>
          <p:cNvSpPr>
            <a:spLocks noGrp="1"/>
          </p:cNvSpPr>
          <p:nvPr>
            <p:ph type="title"/>
          </p:nvPr>
        </p:nvSpPr>
        <p:spPr>
          <a:xfrm>
            <a:off x="914400" y="-11725"/>
            <a:ext cx="8229600" cy="1143000"/>
          </a:xfrm>
        </p:spPr>
        <p:txBody>
          <a:bodyPr/>
          <a:lstStyle/>
          <a:p>
            <a:r>
              <a:rPr lang="en-US" sz="3600" dirty="0"/>
              <a:t>Shape of wave fronts after an aperture</a:t>
            </a:r>
            <a:endParaRPr lang="en-US" sz="3600" dirty="0"/>
          </a:p>
        </p:txBody>
      </p:sp>
      <p:cxnSp>
        <p:nvCxnSpPr>
          <p:cNvPr id="5" name="Straight Connector 4"/>
          <p:cNvCxnSpPr/>
          <p:nvPr/>
        </p:nvCxnSpPr>
        <p:spPr bwMode="auto">
          <a:xfrm>
            <a:off x="2396787" y="2011354"/>
            <a:ext cx="0" cy="23042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ectangle 5"/>
          <p:cNvSpPr/>
          <p:nvPr/>
        </p:nvSpPr>
        <p:spPr bwMode="auto">
          <a:xfrm>
            <a:off x="4485019" y="1303230"/>
            <a:ext cx="215988" cy="144016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7" name="Rectangle 6"/>
          <p:cNvSpPr/>
          <p:nvPr/>
        </p:nvSpPr>
        <p:spPr bwMode="auto">
          <a:xfrm>
            <a:off x="4485019" y="3781909"/>
            <a:ext cx="215988" cy="144016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8" name="TextBox 7"/>
          <p:cNvSpPr txBox="1"/>
          <p:nvPr/>
        </p:nvSpPr>
        <p:spPr>
          <a:xfrm>
            <a:off x="4002012" y="5320178"/>
            <a:ext cx="990784" cy="369332"/>
          </a:xfrm>
          <a:prstGeom prst="rect">
            <a:avLst/>
          </a:prstGeom>
          <a:noFill/>
        </p:spPr>
        <p:txBody>
          <a:bodyPr wrap="none" rtlCol="0">
            <a:spAutoFit/>
          </a:bodyPr>
          <a:lstStyle/>
          <a:p>
            <a:r>
              <a:rPr lang="en-US" dirty="0"/>
              <a:t>Aperture</a:t>
            </a:r>
            <a:endParaRPr lang="en-US" dirty="0"/>
          </a:p>
        </p:txBody>
      </p:sp>
      <p:cxnSp>
        <p:nvCxnSpPr>
          <p:cNvPr id="9" name="Straight Arrow Connector 8"/>
          <p:cNvCxnSpPr/>
          <p:nvPr/>
        </p:nvCxnSpPr>
        <p:spPr bwMode="auto">
          <a:xfrm flipV="1">
            <a:off x="1636995" y="4644292"/>
            <a:ext cx="504056" cy="100811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1604699" y="5652404"/>
            <a:ext cx="1257908" cy="369332"/>
          </a:xfrm>
          <a:prstGeom prst="rect">
            <a:avLst/>
          </a:prstGeom>
          <a:noFill/>
        </p:spPr>
        <p:txBody>
          <a:bodyPr wrap="none" rtlCol="0">
            <a:spAutoFit/>
          </a:bodyPr>
          <a:lstStyle/>
          <a:p>
            <a:r>
              <a:rPr lang="en-US" dirty="0"/>
              <a:t>Wave fronts</a:t>
            </a:r>
            <a:endParaRPr lang="en-US" dirty="0"/>
          </a:p>
        </p:txBody>
      </p:sp>
      <p:sp>
        <p:nvSpPr>
          <p:cNvPr id="11" name="Arrow: Right 2"/>
          <p:cNvSpPr/>
          <p:nvPr/>
        </p:nvSpPr>
        <p:spPr bwMode="auto">
          <a:xfrm>
            <a:off x="2828835" y="2947458"/>
            <a:ext cx="288027" cy="3693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1"/>
          <p:cNvSpPr>
            <a:spLocks noGrp="1"/>
          </p:cNvSpPr>
          <p:nvPr>
            <p:ph type="title"/>
          </p:nvPr>
        </p:nvSpPr>
        <p:spPr>
          <a:xfrm>
            <a:off x="425317" y="-34239"/>
            <a:ext cx="8229600" cy="1143000"/>
          </a:xfrm>
        </p:spPr>
        <p:txBody>
          <a:bodyPr/>
          <a:lstStyle/>
          <a:p>
            <a:r>
              <a:rPr lang="en-US" sz="3600" dirty="0"/>
              <a:t>Shape of wave fronts after a slit</a:t>
            </a:r>
            <a:endParaRPr lang="en-US" sz="3600" dirty="0"/>
          </a:p>
        </p:txBody>
      </p:sp>
      <p:cxnSp>
        <p:nvCxnSpPr>
          <p:cNvPr id="5" name="Straight Connector 4"/>
          <p:cNvCxnSpPr/>
          <p:nvPr/>
        </p:nvCxnSpPr>
        <p:spPr bwMode="auto">
          <a:xfrm>
            <a:off x="1907704" y="1988840"/>
            <a:ext cx="0" cy="23042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Connector 5"/>
          <p:cNvCxnSpPr/>
          <p:nvPr/>
        </p:nvCxnSpPr>
        <p:spPr bwMode="auto">
          <a:xfrm>
            <a:off x="2411760" y="1988840"/>
            <a:ext cx="0" cy="23042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a:off x="2987824" y="2060848"/>
            <a:ext cx="0" cy="23042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p:cNvCxnSpPr/>
          <p:nvPr/>
        </p:nvCxnSpPr>
        <p:spPr bwMode="auto">
          <a:xfrm>
            <a:off x="3563888" y="2060848"/>
            <a:ext cx="0" cy="23042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8"/>
          <p:cNvSpPr/>
          <p:nvPr/>
        </p:nvSpPr>
        <p:spPr bwMode="auto">
          <a:xfrm>
            <a:off x="3995936" y="1280716"/>
            <a:ext cx="215988" cy="144016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0" name="Rectangle 9"/>
          <p:cNvSpPr/>
          <p:nvPr/>
        </p:nvSpPr>
        <p:spPr bwMode="auto">
          <a:xfrm>
            <a:off x="3995936" y="3759395"/>
            <a:ext cx="215988" cy="144016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1" name="Straight Connector 10"/>
          <p:cNvCxnSpPr/>
          <p:nvPr/>
        </p:nvCxnSpPr>
        <p:spPr bwMode="auto">
          <a:xfrm>
            <a:off x="4103930" y="2745177"/>
            <a:ext cx="0" cy="112248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3512929" y="5297664"/>
            <a:ext cx="1441228" cy="369332"/>
          </a:xfrm>
          <a:prstGeom prst="rect">
            <a:avLst/>
          </a:prstGeom>
          <a:noFill/>
        </p:spPr>
        <p:txBody>
          <a:bodyPr wrap="none" rtlCol="0">
            <a:spAutoFit/>
          </a:bodyPr>
          <a:lstStyle/>
          <a:p>
            <a:r>
              <a:rPr lang="en-US" dirty="0"/>
              <a:t>Aperture (slit)</a:t>
            </a:r>
            <a:endParaRPr lang="en-US" dirty="0"/>
          </a:p>
        </p:txBody>
      </p:sp>
      <p:cxnSp>
        <p:nvCxnSpPr>
          <p:cNvPr id="13" name="Straight Arrow Connector 12"/>
          <p:cNvCxnSpPr/>
          <p:nvPr/>
        </p:nvCxnSpPr>
        <p:spPr bwMode="auto">
          <a:xfrm flipV="1">
            <a:off x="1475656" y="4621778"/>
            <a:ext cx="504056" cy="100811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1115616" y="5629890"/>
            <a:ext cx="1257908" cy="369332"/>
          </a:xfrm>
          <a:prstGeom prst="rect">
            <a:avLst/>
          </a:prstGeom>
          <a:noFill/>
        </p:spPr>
        <p:txBody>
          <a:bodyPr wrap="none" rtlCol="0">
            <a:spAutoFit/>
          </a:bodyPr>
          <a:lstStyle/>
          <a:p>
            <a:r>
              <a:rPr lang="en-US" dirty="0"/>
              <a:t>Wave fronts</a:t>
            </a:r>
            <a:endParaRPr lang="en-US" dirty="0"/>
          </a:p>
        </p:txBody>
      </p:sp>
      <p:sp>
        <p:nvSpPr>
          <p:cNvPr id="15" name="TextBox 14"/>
          <p:cNvSpPr txBox="1"/>
          <p:nvPr/>
        </p:nvSpPr>
        <p:spPr>
          <a:xfrm>
            <a:off x="725356" y="6442953"/>
            <a:ext cx="6894644" cy="369332"/>
          </a:xfrm>
          <a:prstGeom prst="rect">
            <a:avLst/>
          </a:prstGeom>
          <a:noFill/>
        </p:spPr>
        <p:txBody>
          <a:bodyPr wrap="none" rtlCol="0">
            <a:spAutoFit/>
          </a:bodyPr>
          <a:lstStyle/>
          <a:p>
            <a:r>
              <a:rPr lang="en-US" dirty="0"/>
              <a:t>The set of all the points of the aperture can be seen as a secondary source </a:t>
            </a:r>
            <a:endParaRPr lang="en-US" dirty="0"/>
          </a:p>
        </p:txBody>
      </p:sp>
      <p:cxnSp>
        <p:nvCxnSpPr>
          <p:cNvPr id="16" name="Straight Arrow Connector 15"/>
          <p:cNvCxnSpPr>
            <a:stCxn id="15" idx="0"/>
          </p:cNvCxnSpPr>
          <p:nvPr/>
        </p:nvCxnSpPr>
        <p:spPr bwMode="auto">
          <a:xfrm flipV="1">
            <a:off x="4172678" y="5814556"/>
            <a:ext cx="0" cy="62839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1"/>
          <p:cNvSpPr>
            <a:spLocks noGrp="1"/>
          </p:cNvSpPr>
          <p:nvPr>
            <p:ph type="title"/>
          </p:nvPr>
        </p:nvSpPr>
        <p:spPr>
          <a:xfrm>
            <a:off x="425317" y="-73427"/>
            <a:ext cx="8229600" cy="1143000"/>
          </a:xfrm>
        </p:spPr>
        <p:txBody>
          <a:bodyPr/>
          <a:lstStyle/>
          <a:p>
            <a:r>
              <a:rPr lang="en-US" sz="3600" dirty="0"/>
              <a:t>Shape of wave fronts after a slit</a:t>
            </a:r>
            <a:endParaRPr lang="en-US" sz="3600" dirty="0"/>
          </a:p>
        </p:txBody>
      </p:sp>
      <p:cxnSp>
        <p:nvCxnSpPr>
          <p:cNvPr id="5" name="Straight Connector 4"/>
          <p:cNvCxnSpPr/>
          <p:nvPr/>
        </p:nvCxnSpPr>
        <p:spPr bwMode="auto">
          <a:xfrm>
            <a:off x="1907704" y="1949652"/>
            <a:ext cx="0" cy="23042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Connector 5"/>
          <p:cNvCxnSpPr/>
          <p:nvPr/>
        </p:nvCxnSpPr>
        <p:spPr bwMode="auto">
          <a:xfrm>
            <a:off x="2411760" y="1949652"/>
            <a:ext cx="0" cy="23042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a:off x="2987824" y="2021660"/>
            <a:ext cx="0" cy="23042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p:cNvCxnSpPr/>
          <p:nvPr/>
        </p:nvCxnSpPr>
        <p:spPr bwMode="auto">
          <a:xfrm>
            <a:off x="3563888" y="2021660"/>
            <a:ext cx="0" cy="23042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8"/>
          <p:cNvSpPr/>
          <p:nvPr/>
        </p:nvSpPr>
        <p:spPr bwMode="auto">
          <a:xfrm>
            <a:off x="3995936" y="1241528"/>
            <a:ext cx="215988" cy="144016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0" name="Rectangle 9"/>
          <p:cNvSpPr/>
          <p:nvPr/>
        </p:nvSpPr>
        <p:spPr bwMode="auto">
          <a:xfrm>
            <a:off x="3995936" y="3720207"/>
            <a:ext cx="215988" cy="144016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1" name="Straight Connector 10"/>
          <p:cNvCxnSpPr/>
          <p:nvPr/>
        </p:nvCxnSpPr>
        <p:spPr bwMode="auto">
          <a:xfrm>
            <a:off x="4103930" y="2705989"/>
            <a:ext cx="0" cy="112248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3512929" y="5258476"/>
            <a:ext cx="1441228" cy="369332"/>
          </a:xfrm>
          <a:prstGeom prst="rect">
            <a:avLst/>
          </a:prstGeom>
          <a:noFill/>
        </p:spPr>
        <p:txBody>
          <a:bodyPr wrap="none" rtlCol="0">
            <a:spAutoFit/>
          </a:bodyPr>
          <a:lstStyle/>
          <a:p>
            <a:r>
              <a:rPr lang="en-US" dirty="0"/>
              <a:t>Aperture (slit)</a:t>
            </a:r>
            <a:endParaRPr lang="en-US" dirty="0"/>
          </a:p>
        </p:txBody>
      </p:sp>
      <p:cxnSp>
        <p:nvCxnSpPr>
          <p:cNvPr id="13" name="Straight Arrow Connector 12"/>
          <p:cNvCxnSpPr/>
          <p:nvPr/>
        </p:nvCxnSpPr>
        <p:spPr bwMode="auto">
          <a:xfrm flipV="1">
            <a:off x="1475656" y="4582590"/>
            <a:ext cx="504056" cy="100811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1115616" y="5590702"/>
            <a:ext cx="1257908" cy="369332"/>
          </a:xfrm>
          <a:prstGeom prst="rect">
            <a:avLst/>
          </a:prstGeom>
          <a:noFill/>
        </p:spPr>
        <p:txBody>
          <a:bodyPr wrap="none" rtlCol="0">
            <a:spAutoFit/>
          </a:bodyPr>
          <a:lstStyle/>
          <a:p>
            <a:r>
              <a:rPr lang="en-US" dirty="0"/>
              <a:t>Wave fronts</a:t>
            </a:r>
            <a:endParaRPr lang="en-US" dirty="0"/>
          </a:p>
        </p:txBody>
      </p:sp>
      <p:sp>
        <p:nvSpPr>
          <p:cNvPr id="15" name="Oval 14"/>
          <p:cNvSpPr/>
          <p:nvPr/>
        </p:nvSpPr>
        <p:spPr bwMode="auto">
          <a:xfrm>
            <a:off x="3853873" y="3019277"/>
            <a:ext cx="487477" cy="418693"/>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6" name="Rectangle 15"/>
          <p:cNvSpPr/>
          <p:nvPr/>
        </p:nvSpPr>
        <p:spPr bwMode="auto">
          <a:xfrm>
            <a:off x="3832314" y="2957764"/>
            <a:ext cx="250056" cy="499881"/>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Tree>
  </p:cSld>
  <p:clrMapOvr>
    <a:masterClrMapping/>
  </p:clrMapOvr>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14919</Words>
  <Application>WPS 演示</Application>
  <PresentationFormat>On-screen Show (4:3)</PresentationFormat>
  <Paragraphs>706</Paragraphs>
  <Slides>49</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49</vt:i4>
      </vt:variant>
    </vt:vector>
  </HeadingPairs>
  <TitlesOfParts>
    <vt:vector size="61" baseType="lpstr">
      <vt:lpstr>Arial</vt:lpstr>
      <vt:lpstr>宋体</vt:lpstr>
      <vt:lpstr>Wingdings</vt:lpstr>
      <vt:lpstr>Times New Roman</vt:lpstr>
      <vt:lpstr>微软雅黑</vt:lpstr>
      <vt:lpstr>Garamond</vt:lpstr>
      <vt:lpstr>楷体_GB2312</vt:lpstr>
      <vt:lpstr>Arial Unicode MS</vt:lpstr>
      <vt:lpstr>Cambria Math</vt:lpstr>
      <vt:lpstr>新宋体</vt:lpstr>
      <vt:lpstr>自定义设计方案</vt:lpstr>
      <vt:lpstr>默认设计模板</vt:lpstr>
      <vt:lpstr>University Physics, lecture 16, still  Lesson 10: Mechanical waves </vt:lpstr>
      <vt:lpstr>PowerPoint 演示文稿</vt:lpstr>
      <vt:lpstr>Huygens’s principle</vt:lpstr>
      <vt:lpstr>Huygens’s principle</vt:lpstr>
      <vt:lpstr>Huygens’s principle</vt:lpstr>
      <vt:lpstr>Huygens’s principle</vt:lpstr>
      <vt:lpstr>Shape of wave fronts after an aperture</vt:lpstr>
      <vt:lpstr>Shape of wave fronts after a slit</vt:lpstr>
      <vt:lpstr>Shape of wave fronts after a slit</vt:lpstr>
      <vt:lpstr>Shape of wave fronts after a slit</vt:lpstr>
      <vt:lpstr>Shape of wave fronts after a slit</vt:lpstr>
      <vt:lpstr>Shape of wave fronts after an aperture</vt:lpstr>
      <vt:lpstr>The diffraction </vt:lpstr>
      <vt:lpstr>The diffraction: case of a hole which radius   </vt:lpstr>
      <vt:lpstr>PowerPoint 演示文稿</vt:lpstr>
      <vt:lpstr>PowerPoint 演示文稿</vt:lpstr>
      <vt:lpstr>The one million dollar question ! </vt:lpstr>
      <vt:lpstr>PowerPoint 演示文稿</vt:lpstr>
      <vt:lpstr>3. Interferences between mechanical waves</vt:lpstr>
      <vt:lpstr>Interference between waves</vt:lpstr>
      <vt:lpstr>Interference between waves</vt:lpstr>
      <vt:lpstr>Interference between waves</vt:lpstr>
      <vt:lpstr>Constructive and destructive interference between sinusoidal waves </vt:lpstr>
      <vt:lpstr>Principle of superposition of waves </vt:lpstr>
      <vt:lpstr>Interferences between waves</vt:lpstr>
      <vt:lpstr>Ex: Interferences between 2 spherical waves generated by two source points</vt:lpstr>
      <vt:lpstr>Ex: Interferences between 2 spherical waves generated by two source points</vt:lpstr>
      <vt:lpstr>Ex: Interferences between 2 spherical waves generated by two source points</vt:lpstr>
      <vt:lpstr>Ex: Interferences between 2 spherical waves generated by two source points</vt:lpstr>
      <vt:lpstr>PowerPoint 演示文稿</vt:lpstr>
      <vt:lpstr>Ex: Interferences between 2 spherical waves generated by two source points</vt:lpstr>
      <vt:lpstr>Ex: Interferences between 2 spherical waves generated by two source points</vt:lpstr>
      <vt:lpstr>PowerPoint 演示文稿</vt:lpstr>
      <vt:lpstr>About complex numbers and waves</vt:lpstr>
      <vt:lpstr>Standing waves </vt:lpstr>
      <vt:lpstr>PowerPoint 演示文稿</vt:lpstr>
      <vt:lpstr>Reflection of a mechanical wave</vt:lpstr>
      <vt:lpstr>Reflection of transverse wave on a string from fixed and free end </vt:lpstr>
      <vt:lpstr>Reflection of a wave from a fixed end  </vt:lpstr>
      <vt:lpstr>Reflection of a wave from a fixed end  </vt:lpstr>
      <vt:lpstr>Reflection of a wave from a free end  </vt:lpstr>
      <vt:lpstr>Reflection of a wave from a free end  </vt:lpstr>
      <vt:lpstr>Reflection of a wave from a free end  </vt:lpstr>
      <vt:lpstr>The boundary conditions</vt:lpstr>
      <vt:lpstr>The boundary conditions</vt:lpstr>
      <vt:lpstr>The boundary conditions</vt:lpstr>
      <vt:lpstr>The boundary conditions</vt:lpstr>
      <vt:lpstr>PowerPoint 演示文稿</vt:lpstr>
      <vt:lpstr>PowerPoint 演示文稿</vt:lpstr>
    </vt:vector>
  </TitlesOfParts>
  <Company>江南大学物理系理学院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11-9衍射光栅</dc:title>
  <dc:creator>吴亚敏</dc:creator>
  <cp:lastModifiedBy>小霸王</cp:lastModifiedBy>
  <cp:revision>1532</cp:revision>
  <dcterms:created xsi:type="dcterms:W3CDTF">2005-09-11T15:39:00Z</dcterms:created>
  <dcterms:modified xsi:type="dcterms:W3CDTF">2022-04-18T02:27:39Z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2B3ED3D71D3B48249A02E644113FD593</vt:lpwstr>
  </property>
  <property fmtid="{D5CDD505-2E9C-101B-9397-08002B2CF9AE}" pid="3" name="KSOProductBuildVer">
    <vt:lpwstr>2052-11.1.0.11365</vt:lpwstr>
  </property>
</Properties>
</file>