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7" r:id="rId5"/>
    <p:sldId id="268" r:id="rId6"/>
    <p:sldId id="259" r:id="rId7"/>
    <p:sldId id="261" r:id="rId8"/>
    <p:sldId id="260" r:id="rId9"/>
    <p:sldId id="266" r:id="rId10"/>
    <p:sldId id="262" r:id="rId11"/>
    <p:sldId id="264" r:id="rId12"/>
    <p:sldId id="263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09CAD4-BEAF-AF43-AB72-4A20FE616C00}">
          <p14:sldIdLst>
            <p14:sldId id="256"/>
            <p14:sldId id="257"/>
            <p14:sldId id="258"/>
            <p14:sldId id="267"/>
            <p14:sldId id="268"/>
          </p14:sldIdLst>
        </p14:section>
        <p14:section name="Untitled Section" id="{A0EAED5F-4079-A549-9475-5D42F2398797}">
          <p14:sldIdLst>
            <p14:sldId id="259"/>
            <p14:sldId id="261"/>
            <p14:sldId id="260"/>
            <p14:sldId id="266"/>
            <p14:sldId id="262"/>
            <p14:sldId id="264"/>
            <p14:sldId id="263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75"/>
    <p:restoredTop sz="94808"/>
  </p:normalViewPr>
  <p:slideViewPr>
    <p:cSldViewPr snapToGrid="0" snapToObjects="1">
      <p:cViewPr varScale="1">
        <p:scale>
          <a:sx n="102" d="100"/>
          <a:sy n="102" d="100"/>
        </p:scale>
        <p:origin x="10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9:09:14.51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419 219 24575,'-73'6'0,"-1"1"0,24-3 0,-25 3 0,14 3 0,55-3 0,2 2 0,-2 6 0,-6 5 0,-2 2 0,-1 2 0,5-6 0,5-4 0,3-4 0,2-1 0,-1 12 0,1 16 0,-1 13 0,-1 5 0,-1-10 0,0-12 0,1-3 0,2 8 0,0 26 0,0 29 0,0-34 0,0 2 0,0 5 0,0 0 0,0-2 0,0 0 0,1-7 0,1-2 0,5 34 0,3-19 0,2-16 0,0-9 0,-3-7 0,-2-7 0,-1-9 0,-1-9 0,1 1 0,2 11 0,2 23 0,5 29 0,-6-28 0,1 2 0,0 2 0,2 1 0,0-1 0,1-2 0,13 39 0,-4-22 0,-4-21 0,-5-21 0,-1-8 0,2-2 0,7 4 0,7 9 0,7 5 0,3 4 0,-1-3 0,-6-11 0,-6-10 0,-6-8 0,-3-6 0,0 0 0,9-7 0,12-15 0,14-16 0,16-15 0,1-3 0,-5 8 0,-15 13 0,-17 14 0,-9 10 0,-9 5 0,-4-3 0,-6-12 0,-9-22 0,-10-23 0,-2 15 0,-2-5 0,-4-5 0,-1 0 0,1-2 0,0 0 0,0 2 0,3 1 0,5 10 0,1 2 0,-13-47 0,3 0 0,14 46 0,1-1 0,-1-3 0,0-1 0,1-4 0,0 0 0,-1 0 0,1 0 0,1 3 0,0 2 0,-5-41 0,-1 13 0,3 14 0,-2 12 0,1 8 0,1 8 0,1 3 0,1 2 0,0-4 0,0-4 0,1 1 0,1 5 0,2 12 0,0 7 0,4-5 0,-1-6 0,3-9 0,0-7 0,0 2 0,0 4 0,0 7 0,0 17 0,0 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9:09:18.61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603 1 24575,'-51'0'0,"-9"0"0,-8 0 0,5 0 0,15 0 0,19 0 0,12 1 0,0 6 0,-6 5 0,-8 7 0,-5 4 0,2 0 0,4-1 0,9-5 0,9-2 0,5-2 0,5-2 0,2 2 0,0 9 0,0 9 0,-2 9 0,-5 14 0,-4 6 0,-3 0 0,3-7 0,5-17 0,4-12 0,2 0 0,0 11 0,0 17 0,0 17 0,0 10 0,0 1 0,0-5 0,2-4 0,4-6 0,6-1 0,5-3 0,3-4 0,1-6 0,-3-11 0,-3-11 0,-4-10 0,-3-5 0,1-3 0,3 4 0,7 10 0,11 12 0,10 12 0,7 6 0,0 1 0,-2-6 0,-2-7 0,-2-10 0,-2-7 0,-4-4 0,-6-5 0,-5-3 0,-5-5 0,-4-3 0,2 1 0,6 1 0,8 6 0,6 2 0,3 0 0,-6-3 0,-7-2 0,-10-6 0,-5-1 0,-1-2 0,6-2 0,15-13 0,20-21 0,15-19 0,1-10 0,-13 6 0,-19 17 0,-18 11 0,-9-1 0,-5-7 0,-6-19 0,-12-27 0,3 29 0,-3-2 0,-4-8 0,-1 0 0,-3-3 0,0 2 0,2 4 0,0 2 0,0 6 0,0 3 0,-18-36 0,0 16 0,2 9 0,1 6 0,-1-3 0,-2-3 0,-2-1 0,2 4 0,3 10 0,4 9 0,1 9 0,0 2 0,-3 3 0,-1 0 0,-2-3 0,-2 0 0,-2-3 0,3 3 0,5 4 0,8 6 0,7 7 0,9 6 0,4 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13C87-C5CA-A249-B84B-8C6ADA9EA8DD}" type="datetimeFigureOut">
              <a:rPr lang="en-US" smtClean="0"/>
              <a:t>11/7/24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ADC20-5064-6C4C-8468-5D4A6FA1B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06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www.webofscience.com</a:t>
            </a:r>
            <a:r>
              <a:rPr lang="en-US" dirty="0"/>
              <a:t>/</a:t>
            </a:r>
            <a:r>
              <a:rPr lang="en-US" dirty="0" err="1"/>
              <a:t>wos</a:t>
            </a:r>
            <a:r>
              <a:rPr lang="en-US" dirty="0"/>
              <a:t>/</a:t>
            </a:r>
            <a:r>
              <a:rPr lang="en-US" dirty="0" err="1"/>
              <a:t>alldb</a:t>
            </a:r>
            <a:r>
              <a:rPr lang="en-US"/>
              <a:t>/summary/3348b4f9-3022-408c-93bd-6bcc53901185-011fcecaae/relevance/1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ADC20-5064-6C4C-8468-5D4A6FA1B7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39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ADC20-5064-6C4C-8468-5D4A6FA1B7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316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ADC20-5064-6C4C-8468-5D4A6FA1B7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17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13EFE-6A74-F046-83EA-FA4CFF0B8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934628-B82F-8F4E-838B-3CF525AA7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6E479-A9B8-DC49-8B14-9A4CF5325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EF29-16FA-DD4D-B8C9-9AB4906CD172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9902D-25AC-9B41-95A3-4D4BEE22E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5A8CC-7EB2-DE4F-937C-313A24331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5C45-BB00-F545-B369-933B2EEC4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02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41527-0B4E-D245-A1A9-3290FA52C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169E0-16AC-E242-84AD-442C0D0EB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E9D28-B736-DC4D-B53A-6E15C6EF9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EF29-16FA-DD4D-B8C9-9AB4906CD172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F1E77-73EC-9C48-B693-380F74D5D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775F6-B170-EB4D-9236-1F9397FD1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5C45-BB00-F545-B369-933B2EEC4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95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857066-A267-F749-8086-3ADED0DF03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EB7227-76B2-9846-8E50-E48C21D8D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102D0-ADF8-DD44-8282-729D87931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EF29-16FA-DD4D-B8C9-9AB4906CD172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9409A-FD5A-BB4B-A04D-79041D638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C6D93-AE57-5349-819D-F0061EFD8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5C45-BB00-F545-B369-933B2EEC4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73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11A67-3B47-BA4E-BB9E-BD01FC69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B99D9-4EEA-EF42-A3F6-0F3BC9474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A90B3-DCC0-F149-9A2F-979B73378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EF29-16FA-DD4D-B8C9-9AB4906CD172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38412-B05A-CF48-98FE-5AC95E845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846E5-2C53-FF4F-8F3F-645BFD282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5C45-BB00-F545-B369-933B2EEC4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7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E4325-D37F-254A-98E0-1006F8DCF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5C384-DB7B-7F43-A534-494613703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03CBA-391E-3943-8689-10B1A262F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EF29-16FA-DD4D-B8C9-9AB4906CD172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3A4EE-53EE-BE4F-81A3-E6EB3297E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6269B-3E0D-ED45-B126-5FDF47EB0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5C45-BB00-F545-B369-933B2EEC4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4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90B30-40F1-0448-B0C9-FC2FFB2AB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F6C6-6ADB-0045-A43D-72E60C3CA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D5E75-8783-C641-9044-AAD294A72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984A3-1F43-0241-AE77-F74AFA2E6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EF29-16FA-DD4D-B8C9-9AB4906CD172}" type="datetimeFigureOut">
              <a:rPr lang="en-US" smtClean="0"/>
              <a:t>11/7/24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DA9DD-30F8-7B42-9D04-CCDF7C654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64D2A-050F-F548-8FF1-C593A5AC8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5C45-BB00-F545-B369-933B2EEC4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3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590B2-7561-6449-93B2-7EB4FEB0B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6710B-2C9B-BD4C-87B6-7929B3522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D042D-A28B-DC49-B0D9-563C0D633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BCBB04-AFBB-C349-92BF-54B6DD98DD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74CE11-D5F1-8F41-9416-345D8A8B3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D6364C-9BF2-1B4F-90A6-054B78788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EF29-16FA-DD4D-B8C9-9AB4906CD172}" type="datetimeFigureOut">
              <a:rPr lang="en-US" smtClean="0"/>
              <a:t>11/7/24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DA4C80-B15C-4340-88EF-5886DC830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3E2A93-3E6C-B441-9B68-CEC50A42B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5C45-BB00-F545-B369-933B2EEC4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50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2826E-0D4E-C94D-B16B-DA6833BD0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75A5E1-2ABA-664D-A0D8-070CE6A4F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EF29-16FA-DD4D-B8C9-9AB4906CD172}" type="datetimeFigureOut">
              <a:rPr lang="en-US" smtClean="0"/>
              <a:t>11/7/24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7BCB7E-BBCC-1E46-93B4-37448677C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981473-F101-8F45-A2EE-D4F4E7B6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5C45-BB00-F545-B369-933B2EEC4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7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D658E-F818-E748-9965-C4FF71DD0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EF29-16FA-DD4D-B8C9-9AB4906CD172}" type="datetimeFigureOut">
              <a:rPr lang="en-US" smtClean="0"/>
              <a:t>11/7/24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855FF0-BC31-3849-B7D5-397FDDC72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93E945-3E5E-CB42-BA99-0CABF49D6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5C45-BB00-F545-B369-933B2EEC4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05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1DD19-03AC-7148-8358-417F2857B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DBB84-636A-D14E-98C0-F84F2E2F8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780AF-DAF9-5B4E-85AE-737469FC2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BB1D6-2D48-6D44-A048-9E3F2EA0A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EF29-16FA-DD4D-B8C9-9AB4906CD172}" type="datetimeFigureOut">
              <a:rPr lang="en-US" smtClean="0"/>
              <a:t>11/7/24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EE322-B022-7E4B-A82B-1DF9C45F3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8AE41-F08D-A74D-AF71-C5D5694F0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5C45-BB00-F545-B369-933B2EEC4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08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661A-3B84-F24C-AA61-92F12F850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3406EA-3D6B-7B44-B893-7F0395BDD4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741FB4-1B92-AC48-B885-261E85C80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8AE9E-8D8F-7D4B-AA48-6A159C102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EF29-16FA-DD4D-B8C9-9AB4906CD172}" type="datetimeFigureOut">
              <a:rPr lang="en-US" smtClean="0"/>
              <a:t>11/7/24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88C30-5663-7547-ABD8-7A0FCD94D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D500E-36EC-2C4C-87F4-EE2B6DDB3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5C45-BB00-F545-B369-933B2EEC4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15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7AEB4E-79F6-F544-915D-D2752F492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0EC1F-984F-204C-9B36-4F0ED357D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5B2CF-1802-6044-A4E8-A4028F68BC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2EF29-16FA-DD4D-B8C9-9AB4906CD172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A045D-827D-9B4F-9533-D0E9CA3B7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F6B36-7C81-BC47-8114-D6E30F4A2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95C45-BB00-F545-B369-933B2EEC4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2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51B4D0F-33A4-F94F-9235-EBA684D49CF4}"/>
              </a:ext>
            </a:extLst>
          </p:cNvPr>
          <p:cNvSpPr txBox="1"/>
          <p:nvPr/>
        </p:nvSpPr>
        <p:spPr>
          <a:xfrm>
            <a:off x="688933" y="213433"/>
            <a:ext cx="23286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Records identified databases</a:t>
            </a:r>
          </a:p>
          <a:p>
            <a:r>
              <a:rPr lang="en-US" sz="1400" dirty="0"/>
              <a:t>n=</a:t>
            </a:r>
          </a:p>
          <a:p>
            <a:r>
              <a:rPr lang="en-US" sz="1400" dirty="0"/>
              <a:t>Scopus= 365</a:t>
            </a:r>
          </a:p>
          <a:p>
            <a:r>
              <a:rPr lang="en-US" sz="1400" dirty="0"/>
              <a:t>PubMed= 129</a:t>
            </a:r>
          </a:p>
          <a:p>
            <a:r>
              <a:rPr lang="en-US" sz="1400" dirty="0"/>
              <a:t>Web of Science= 835</a:t>
            </a: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383C8654-9BB7-5E43-A6BC-0F99F06EBC2A}"/>
              </a:ext>
            </a:extLst>
          </p:cNvPr>
          <p:cNvSpPr/>
          <p:nvPr/>
        </p:nvSpPr>
        <p:spPr>
          <a:xfrm>
            <a:off x="688932" y="212312"/>
            <a:ext cx="2255974" cy="1293759"/>
          </a:xfrm>
          <a:prstGeom prst="frame">
            <a:avLst>
              <a:gd name="adj1" fmla="val 694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C6BB17-2230-414C-BA4A-31C08F873E2E}"/>
              </a:ext>
            </a:extLst>
          </p:cNvPr>
          <p:cNvSpPr txBox="1"/>
          <p:nvPr/>
        </p:nvSpPr>
        <p:spPr>
          <a:xfrm>
            <a:off x="675487" y="1849551"/>
            <a:ext cx="23286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Records in English and article type </a:t>
            </a:r>
          </a:p>
          <a:p>
            <a:r>
              <a:rPr lang="en-US" sz="1400" dirty="0"/>
              <a:t>n=</a:t>
            </a:r>
          </a:p>
          <a:p>
            <a:r>
              <a:rPr lang="en-US" sz="1400" dirty="0"/>
              <a:t>Scopus= 290</a:t>
            </a:r>
          </a:p>
          <a:p>
            <a:r>
              <a:rPr lang="en-US" sz="1400" dirty="0"/>
              <a:t>PubMed= </a:t>
            </a:r>
          </a:p>
          <a:p>
            <a:r>
              <a:rPr lang="en-US" sz="1400" dirty="0"/>
              <a:t>Web of Science=603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690D07-C271-5F4A-9163-98DE6BEEB05A}"/>
              </a:ext>
            </a:extLst>
          </p:cNvPr>
          <p:cNvSpPr txBox="1"/>
          <p:nvPr/>
        </p:nvSpPr>
        <p:spPr>
          <a:xfrm>
            <a:off x="688933" y="3539079"/>
            <a:ext cx="225597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Records screened by title</a:t>
            </a:r>
          </a:p>
          <a:p>
            <a:r>
              <a:rPr lang="en-US" sz="1400" dirty="0"/>
              <a:t>n=</a:t>
            </a:r>
          </a:p>
          <a:p>
            <a:r>
              <a:rPr lang="en-US" sz="1400" dirty="0"/>
              <a:t>Scopus=147</a:t>
            </a:r>
          </a:p>
          <a:p>
            <a:r>
              <a:rPr lang="en-US" sz="1400" dirty="0"/>
              <a:t>PubMed= </a:t>
            </a:r>
          </a:p>
          <a:p>
            <a:r>
              <a:rPr lang="en-US" sz="1400" dirty="0"/>
              <a:t>Web of Science=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F51A3C-CB67-BE42-9305-5B16FC8EA4A0}"/>
              </a:ext>
            </a:extLst>
          </p:cNvPr>
          <p:cNvSpPr txBox="1"/>
          <p:nvPr/>
        </p:nvSpPr>
        <p:spPr>
          <a:xfrm>
            <a:off x="688931" y="5179920"/>
            <a:ext cx="22559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Records screened by abstract</a:t>
            </a:r>
          </a:p>
          <a:p>
            <a:r>
              <a:rPr lang="en-US" sz="1400" dirty="0"/>
              <a:t>n=</a:t>
            </a:r>
          </a:p>
          <a:p>
            <a:r>
              <a:rPr lang="en-US" sz="1400" dirty="0"/>
              <a:t>Scopus=33</a:t>
            </a:r>
          </a:p>
          <a:p>
            <a:r>
              <a:rPr lang="en-US" sz="1400" dirty="0"/>
              <a:t>PubMed= </a:t>
            </a:r>
          </a:p>
          <a:p>
            <a:r>
              <a:rPr lang="en-US" sz="1400" dirty="0"/>
              <a:t>Web of Science=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2B0EE0C1-2C1B-614D-9948-96FFD8DA13DD}"/>
              </a:ext>
            </a:extLst>
          </p:cNvPr>
          <p:cNvSpPr/>
          <p:nvPr/>
        </p:nvSpPr>
        <p:spPr>
          <a:xfrm>
            <a:off x="690630" y="1884079"/>
            <a:ext cx="2255974" cy="1293759"/>
          </a:xfrm>
          <a:prstGeom prst="frame">
            <a:avLst>
              <a:gd name="adj1" fmla="val 694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383C8654-9BB7-5E43-A6BC-0F99F06EBC2A}"/>
              </a:ext>
            </a:extLst>
          </p:cNvPr>
          <p:cNvSpPr/>
          <p:nvPr/>
        </p:nvSpPr>
        <p:spPr>
          <a:xfrm>
            <a:off x="688932" y="3550023"/>
            <a:ext cx="2255974" cy="1293759"/>
          </a:xfrm>
          <a:prstGeom prst="frame">
            <a:avLst>
              <a:gd name="adj1" fmla="val 694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383C8654-9BB7-5E43-A6BC-0F99F06EBC2A}"/>
              </a:ext>
            </a:extLst>
          </p:cNvPr>
          <p:cNvSpPr/>
          <p:nvPr/>
        </p:nvSpPr>
        <p:spPr>
          <a:xfrm>
            <a:off x="688932" y="5220199"/>
            <a:ext cx="2255974" cy="1293759"/>
          </a:xfrm>
          <a:prstGeom prst="frame">
            <a:avLst>
              <a:gd name="adj1" fmla="val 694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A43DCB2-C569-4941-882D-B9371D9F862F}"/>
              </a:ext>
            </a:extLst>
          </p:cNvPr>
          <p:cNvCxnSpPr>
            <a:cxnSpLocks/>
          </p:cNvCxnSpPr>
          <p:nvPr/>
        </p:nvCxnSpPr>
        <p:spPr>
          <a:xfrm>
            <a:off x="1721223" y="1498437"/>
            <a:ext cx="0" cy="3780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AC98AEC-327F-2E4E-B73F-75E46A6D650F}"/>
              </a:ext>
            </a:extLst>
          </p:cNvPr>
          <p:cNvCxnSpPr>
            <a:cxnSpLocks/>
          </p:cNvCxnSpPr>
          <p:nvPr/>
        </p:nvCxnSpPr>
        <p:spPr>
          <a:xfrm>
            <a:off x="1721223" y="3191285"/>
            <a:ext cx="0" cy="3780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43DCB2-C569-4941-882D-B9371D9F862F}"/>
              </a:ext>
            </a:extLst>
          </p:cNvPr>
          <p:cNvCxnSpPr>
            <a:cxnSpLocks/>
          </p:cNvCxnSpPr>
          <p:nvPr/>
        </p:nvCxnSpPr>
        <p:spPr>
          <a:xfrm>
            <a:off x="1767613" y="4863005"/>
            <a:ext cx="0" cy="3780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8C42AD0-4B46-3144-B4A2-312629FFA2BC}"/>
              </a:ext>
            </a:extLst>
          </p:cNvPr>
          <p:cNvSpPr txBox="1"/>
          <p:nvPr/>
        </p:nvSpPr>
        <p:spPr>
          <a:xfrm>
            <a:off x="5897426" y="213433"/>
            <a:ext cx="22559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Records identified in Scopus</a:t>
            </a:r>
          </a:p>
          <a:p>
            <a:r>
              <a:rPr lang="en-US" sz="2000" dirty="0"/>
              <a:t>n= 365</a:t>
            </a:r>
          </a:p>
          <a:p>
            <a:endParaRPr lang="en-US" sz="2000" dirty="0"/>
          </a:p>
        </p:txBody>
      </p:sp>
      <p:sp>
        <p:nvSpPr>
          <p:cNvPr id="36" name="Frame 35">
            <a:extLst>
              <a:ext uri="{FF2B5EF4-FFF2-40B4-BE49-F238E27FC236}">
                <a16:creationId xmlns:a16="http://schemas.microsoft.com/office/drawing/2014/main" id="{C253F6CB-BD4C-1B41-950F-A2AEA3FD127B}"/>
              </a:ext>
            </a:extLst>
          </p:cNvPr>
          <p:cNvSpPr/>
          <p:nvPr/>
        </p:nvSpPr>
        <p:spPr>
          <a:xfrm>
            <a:off x="5897426" y="212312"/>
            <a:ext cx="2255974" cy="1293759"/>
          </a:xfrm>
          <a:prstGeom prst="frame">
            <a:avLst>
              <a:gd name="adj1" fmla="val 694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5752786-6186-1847-B7FB-40CFEB876F80}"/>
              </a:ext>
            </a:extLst>
          </p:cNvPr>
          <p:cNvSpPr txBox="1"/>
          <p:nvPr/>
        </p:nvSpPr>
        <p:spPr>
          <a:xfrm>
            <a:off x="5883981" y="1849551"/>
            <a:ext cx="23286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Records in English and article type </a:t>
            </a:r>
          </a:p>
          <a:p>
            <a:r>
              <a:rPr lang="en-US" sz="2000" dirty="0"/>
              <a:t>n=290</a:t>
            </a:r>
          </a:p>
          <a:p>
            <a:endParaRPr lang="en-US" sz="2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0FF09EB-4C3C-E641-91AF-9789633BE8DE}"/>
              </a:ext>
            </a:extLst>
          </p:cNvPr>
          <p:cNvSpPr txBox="1"/>
          <p:nvPr/>
        </p:nvSpPr>
        <p:spPr>
          <a:xfrm>
            <a:off x="5897427" y="3539079"/>
            <a:ext cx="22559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Records screened by title</a:t>
            </a:r>
          </a:p>
          <a:p>
            <a:r>
              <a:rPr lang="en-US" sz="2000" dirty="0"/>
              <a:t>n=147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6CAA6A-4FE0-1547-B576-C040BB07A4F0}"/>
              </a:ext>
            </a:extLst>
          </p:cNvPr>
          <p:cNvSpPr txBox="1"/>
          <p:nvPr/>
        </p:nvSpPr>
        <p:spPr>
          <a:xfrm>
            <a:off x="5897425" y="5179920"/>
            <a:ext cx="22559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Records screened by abstract</a:t>
            </a:r>
          </a:p>
          <a:p>
            <a:r>
              <a:rPr lang="en-US" sz="2000" dirty="0"/>
              <a:t>n=33</a:t>
            </a:r>
          </a:p>
          <a:p>
            <a:endParaRPr lang="en-US" sz="2000" dirty="0"/>
          </a:p>
        </p:txBody>
      </p:sp>
      <p:sp>
        <p:nvSpPr>
          <p:cNvPr id="40" name="Frame 39">
            <a:extLst>
              <a:ext uri="{FF2B5EF4-FFF2-40B4-BE49-F238E27FC236}">
                <a16:creationId xmlns:a16="http://schemas.microsoft.com/office/drawing/2014/main" id="{84CEED3A-11FC-3540-8918-EF84062CF4FA}"/>
              </a:ext>
            </a:extLst>
          </p:cNvPr>
          <p:cNvSpPr/>
          <p:nvPr/>
        </p:nvSpPr>
        <p:spPr>
          <a:xfrm>
            <a:off x="5899124" y="1884079"/>
            <a:ext cx="2255974" cy="1293759"/>
          </a:xfrm>
          <a:prstGeom prst="frame">
            <a:avLst>
              <a:gd name="adj1" fmla="val 694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1" name="Frame 40">
            <a:extLst>
              <a:ext uri="{FF2B5EF4-FFF2-40B4-BE49-F238E27FC236}">
                <a16:creationId xmlns:a16="http://schemas.microsoft.com/office/drawing/2014/main" id="{832915B2-52B9-E445-8B27-052FA879538C}"/>
              </a:ext>
            </a:extLst>
          </p:cNvPr>
          <p:cNvSpPr/>
          <p:nvPr/>
        </p:nvSpPr>
        <p:spPr>
          <a:xfrm>
            <a:off x="5897426" y="3550023"/>
            <a:ext cx="2255974" cy="1293759"/>
          </a:xfrm>
          <a:prstGeom prst="frame">
            <a:avLst>
              <a:gd name="adj1" fmla="val 694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2" name="Frame 41">
            <a:extLst>
              <a:ext uri="{FF2B5EF4-FFF2-40B4-BE49-F238E27FC236}">
                <a16:creationId xmlns:a16="http://schemas.microsoft.com/office/drawing/2014/main" id="{4DFA8441-5BF5-FD4E-A109-BFACB53DE164}"/>
              </a:ext>
            </a:extLst>
          </p:cNvPr>
          <p:cNvSpPr/>
          <p:nvPr/>
        </p:nvSpPr>
        <p:spPr>
          <a:xfrm>
            <a:off x="5897426" y="5220199"/>
            <a:ext cx="2255974" cy="1293759"/>
          </a:xfrm>
          <a:prstGeom prst="frame">
            <a:avLst>
              <a:gd name="adj1" fmla="val 694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57DFE0A-2FDF-B549-AEC3-F3D31BF08D38}"/>
              </a:ext>
            </a:extLst>
          </p:cNvPr>
          <p:cNvCxnSpPr>
            <a:cxnSpLocks/>
          </p:cNvCxnSpPr>
          <p:nvPr/>
        </p:nvCxnSpPr>
        <p:spPr>
          <a:xfrm>
            <a:off x="6929717" y="1498437"/>
            <a:ext cx="0" cy="3780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92C5061-60B0-F54C-84F9-5F230369A56E}"/>
              </a:ext>
            </a:extLst>
          </p:cNvPr>
          <p:cNvCxnSpPr>
            <a:cxnSpLocks/>
          </p:cNvCxnSpPr>
          <p:nvPr/>
        </p:nvCxnSpPr>
        <p:spPr>
          <a:xfrm>
            <a:off x="6929717" y="3191285"/>
            <a:ext cx="0" cy="3780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00B500C-64C8-D44C-AAAB-317E224E1A0E}"/>
              </a:ext>
            </a:extLst>
          </p:cNvPr>
          <p:cNvCxnSpPr>
            <a:cxnSpLocks/>
          </p:cNvCxnSpPr>
          <p:nvPr/>
        </p:nvCxnSpPr>
        <p:spPr>
          <a:xfrm>
            <a:off x="6976107" y="4863005"/>
            <a:ext cx="0" cy="3780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827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4C769-0DBD-264D-A5F1-4FCAD32D7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7D4FAFC3-6005-2445-8E75-59D9F08C5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1147" y="1825625"/>
            <a:ext cx="6989705" cy="4351338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990DE45-2C0E-0A4C-8B25-73796DF0C7BD}"/>
                  </a:ext>
                </a:extLst>
              </p14:cNvPr>
              <p14:cNvContentPartPr/>
              <p14:nvPr/>
            </p14:nvContentPartPr>
            <p14:xfrm>
              <a:off x="4792440" y="4271380"/>
              <a:ext cx="354600" cy="958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990DE45-2C0E-0A4C-8B25-73796DF0C7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74440" y="4253740"/>
                <a:ext cx="390240" cy="9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4AF7EB4-B956-F542-92FD-F49F1C819D04}"/>
                  </a:ext>
                </a:extLst>
              </p14:cNvPr>
              <p14:cNvContentPartPr/>
              <p14:nvPr/>
            </p14:nvContentPartPr>
            <p14:xfrm>
              <a:off x="6950000" y="2604300"/>
              <a:ext cx="443520" cy="722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4AF7EB4-B956-F542-92FD-F49F1C819D0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32360" y="2586660"/>
                <a:ext cx="479160" cy="75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6952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C3143-A020-C048-B4D6-EC9448A00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4FB9A21B-A3D2-974F-A6F4-E25A00960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0610" y="1825625"/>
            <a:ext cx="7050779" cy="4351338"/>
          </a:xfrm>
        </p:spPr>
      </p:pic>
    </p:spTree>
    <p:extLst>
      <p:ext uri="{BB962C8B-B14F-4D97-AF65-F5344CB8AC3E}">
        <p14:creationId xmlns:p14="http://schemas.microsoft.com/office/powerpoint/2010/main" val="3228324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8582F-1660-824D-A408-C2BD3DDC7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D9FB1535-4B05-B24D-ABD6-181450785A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2484" y="1825625"/>
            <a:ext cx="7087031" cy="4351338"/>
          </a:xfrm>
        </p:spPr>
      </p:pic>
    </p:spTree>
    <p:extLst>
      <p:ext uri="{BB962C8B-B14F-4D97-AF65-F5344CB8AC3E}">
        <p14:creationId xmlns:p14="http://schemas.microsoft.com/office/powerpoint/2010/main" val="2809729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BA922-3518-7444-8B7D-61C6E12C7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B78E3-31F2-1A46-BBB9-16F3E83CF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04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2D5D00-BAB5-B942-9B55-2BEB691067E2}"/>
              </a:ext>
            </a:extLst>
          </p:cNvPr>
          <p:cNvSpPr txBox="1"/>
          <p:nvPr/>
        </p:nvSpPr>
        <p:spPr>
          <a:xfrm>
            <a:off x="688933" y="252622"/>
            <a:ext cx="52056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Records identified databases</a:t>
            </a:r>
          </a:p>
          <a:p>
            <a:pPr algn="ctr"/>
            <a:r>
              <a:rPr lang="en-US" sz="1400" dirty="0"/>
              <a:t>n= 741</a:t>
            </a:r>
          </a:p>
          <a:p>
            <a:r>
              <a:rPr lang="en-US" sz="1400" dirty="0"/>
              <a:t>Scopus= 365                       PubMed= 129                 Web of Science= 247</a:t>
            </a: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A353594B-CC05-EA40-8AA4-C925788A9588}"/>
              </a:ext>
            </a:extLst>
          </p:cNvPr>
          <p:cNvSpPr/>
          <p:nvPr/>
        </p:nvSpPr>
        <p:spPr>
          <a:xfrm>
            <a:off x="688932" y="268191"/>
            <a:ext cx="5205649" cy="762638"/>
          </a:xfrm>
          <a:prstGeom prst="frame">
            <a:avLst>
              <a:gd name="adj1" fmla="val 694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E7EFF5-6D91-6E4A-AE73-90498BA77273}"/>
              </a:ext>
            </a:extLst>
          </p:cNvPr>
          <p:cNvSpPr txBox="1"/>
          <p:nvPr/>
        </p:nvSpPr>
        <p:spPr>
          <a:xfrm>
            <a:off x="688932" y="1404272"/>
            <a:ext cx="52056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Records in English and open access</a:t>
            </a:r>
          </a:p>
          <a:p>
            <a:pPr algn="ctr"/>
            <a:r>
              <a:rPr lang="en-US" sz="1400" dirty="0"/>
              <a:t>n= 405</a:t>
            </a:r>
          </a:p>
          <a:p>
            <a:r>
              <a:rPr lang="en-US" sz="1400" dirty="0"/>
              <a:t>Scopus= 147                        PubMed= 122                Web of Science= 136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E23DF5-5D95-4547-B082-A63D2FADEE2F}"/>
              </a:ext>
            </a:extLst>
          </p:cNvPr>
          <p:cNvSpPr txBox="1"/>
          <p:nvPr/>
        </p:nvSpPr>
        <p:spPr>
          <a:xfrm>
            <a:off x="688926" y="2557476"/>
            <a:ext cx="5167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Records removed the duplicates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n= 261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FD9A3E30-C3E5-0047-A216-7C3E21EEDF9C}"/>
              </a:ext>
            </a:extLst>
          </p:cNvPr>
          <p:cNvSpPr/>
          <p:nvPr/>
        </p:nvSpPr>
        <p:spPr>
          <a:xfrm>
            <a:off x="688932" y="1408837"/>
            <a:ext cx="5202000" cy="759600"/>
          </a:xfrm>
          <a:prstGeom prst="frame">
            <a:avLst>
              <a:gd name="adj1" fmla="val 694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42031DF6-11CC-D740-8169-8192A711DEF4}"/>
              </a:ext>
            </a:extLst>
          </p:cNvPr>
          <p:cNvSpPr/>
          <p:nvPr/>
        </p:nvSpPr>
        <p:spPr>
          <a:xfrm>
            <a:off x="688927" y="2553498"/>
            <a:ext cx="5201995" cy="759600"/>
          </a:xfrm>
          <a:prstGeom prst="frame">
            <a:avLst>
              <a:gd name="adj1" fmla="val 694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C7F45F-6392-6F41-8207-9259C03974C4}"/>
              </a:ext>
            </a:extLst>
          </p:cNvPr>
          <p:cNvCxnSpPr>
            <a:cxnSpLocks/>
          </p:cNvCxnSpPr>
          <p:nvPr/>
        </p:nvCxnSpPr>
        <p:spPr>
          <a:xfrm>
            <a:off x="3165357" y="1030829"/>
            <a:ext cx="0" cy="3780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ECB184-E6BD-B040-ADC8-5116A2EB8AA6}"/>
              </a:ext>
            </a:extLst>
          </p:cNvPr>
          <p:cNvCxnSpPr>
            <a:cxnSpLocks/>
          </p:cNvCxnSpPr>
          <p:nvPr/>
        </p:nvCxnSpPr>
        <p:spPr>
          <a:xfrm>
            <a:off x="3164400" y="2172753"/>
            <a:ext cx="0" cy="3780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C5A903-1F92-7242-8B6F-4EA96B856830}"/>
              </a:ext>
            </a:extLst>
          </p:cNvPr>
          <p:cNvCxnSpPr>
            <a:cxnSpLocks/>
          </p:cNvCxnSpPr>
          <p:nvPr/>
        </p:nvCxnSpPr>
        <p:spPr>
          <a:xfrm>
            <a:off x="3164400" y="3313098"/>
            <a:ext cx="0" cy="3780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Frame 18">
            <a:extLst>
              <a:ext uri="{FF2B5EF4-FFF2-40B4-BE49-F238E27FC236}">
                <a16:creationId xmlns:a16="http://schemas.microsoft.com/office/drawing/2014/main" id="{5E66EC27-303C-9942-B4BE-AB74149364EC}"/>
              </a:ext>
            </a:extLst>
          </p:cNvPr>
          <p:cNvSpPr/>
          <p:nvPr/>
        </p:nvSpPr>
        <p:spPr>
          <a:xfrm>
            <a:off x="6251526" y="1415182"/>
            <a:ext cx="1735874" cy="759600"/>
          </a:xfrm>
          <a:prstGeom prst="frame">
            <a:avLst>
              <a:gd name="adj1" fmla="val 694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26A99D-BE21-BF46-898F-E09F496F2D31}"/>
              </a:ext>
            </a:extLst>
          </p:cNvPr>
          <p:cNvSpPr txBox="1"/>
          <p:nvPr/>
        </p:nvSpPr>
        <p:spPr>
          <a:xfrm>
            <a:off x="6229219" y="1414619"/>
            <a:ext cx="1723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Duplicates: 144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2343A9-33E7-4D45-BFD3-486FE7DA1A98}"/>
              </a:ext>
            </a:extLst>
          </p:cNvPr>
          <p:cNvSpPr txBox="1"/>
          <p:nvPr/>
        </p:nvSpPr>
        <p:spPr>
          <a:xfrm>
            <a:off x="688921" y="3705341"/>
            <a:ext cx="51997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Screened by titles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n=119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660473-E59C-A448-911B-F8DC6DD8D198}"/>
              </a:ext>
            </a:extLst>
          </p:cNvPr>
          <p:cNvSpPr txBox="1"/>
          <p:nvPr/>
        </p:nvSpPr>
        <p:spPr>
          <a:xfrm>
            <a:off x="6261459" y="2616262"/>
            <a:ext cx="1723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Removed by title: 142</a:t>
            </a:r>
          </a:p>
        </p:txBody>
      </p:sp>
      <p:sp>
        <p:nvSpPr>
          <p:cNvPr id="35" name="Frame 34">
            <a:extLst>
              <a:ext uri="{FF2B5EF4-FFF2-40B4-BE49-F238E27FC236}">
                <a16:creationId xmlns:a16="http://schemas.microsoft.com/office/drawing/2014/main" id="{F21057F4-53C3-0F4D-A0B9-78BC0922971B}"/>
              </a:ext>
            </a:extLst>
          </p:cNvPr>
          <p:cNvSpPr/>
          <p:nvPr/>
        </p:nvSpPr>
        <p:spPr>
          <a:xfrm>
            <a:off x="688927" y="3697530"/>
            <a:ext cx="5199712" cy="759600"/>
          </a:xfrm>
          <a:prstGeom prst="frame">
            <a:avLst>
              <a:gd name="adj1" fmla="val 694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6" name="Frame 35">
            <a:extLst>
              <a:ext uri="{FF2B5EF4-FFF2-40B4-BE49-F238E27FC236}">
                <a16:creationId xmlns:a16="http://schemas.microsoft.com/office/drawing/2014/main" id="{42031DF6-11CC-D740-8169-8192A711DEF4}"/>
              </a:ext>
            </a:extLst>
          </p:cNvPr>
          <p:cNvSpPr/>
          <p:nvPr/>
        </p:nvSpPr>
        <p:spPr>
          <a:xfrm>
            <a:off x="688921" y="4850267"/>
            <a:ext cx="5205638" cy="759600"/>
          </a:xfrm>
          <a:prstGeom prst="frame">
            <a:avLst>
              <a:gd name="adj1" fmla="val 694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7" name="Frame 36">
            <a:extLst>
              <a:ext uri="{FF2B5EF4-FFF2-40B4-BE49-F238E27FC236}">
                <a16:creationId xmlns:a16="http://schemas.microsoft.com/office/drawing/2014/main" id="{ADD5523D-1E4B-6641-A16F-627C71CA65DE}"/>
              </a:ext>
            </a:extLst>
          </p:cNvPr>
          <p:cNvSpPr/>
          <p:nvPr/>
        </p:nvSpPr>
        <p:spPr>
          <a:xfrm>
            <a:off x="6261465" y="2496499"/>
            <a:ext cx="1735874" cy="759600"/>
          </a:xfrm>
          <a:prstGeom prst="frame">
            <a:avLst>
              <a:gd name="adj1" fmla="val 694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8" name="Frame 37">
            <a:extLst>
              <a:ext uri="{FF2B5EF4-FFF2-40B4-BE49-F238E27FC236}">
                <a16:creationId xmlns:a16="http://schemas.microsoft.com/office/drawing/2014/main" id="{5D0C78D8-BFF7-304F-B181-77AF7E0AB461}"/>
              </a:ext>
            </a:extLst>
          </p:cNvPr>
          <p:cNvSpPr/>
          <p:nvPr/>
        </p:nvSpPr>
        <p:spPr>
          <a:xfrm>
            <a:off x="6261465" y="3684405"/>
            <a:ext cx="1735874" cy="759600"/>
          </a:xfrm>
          <a:prstGeom prst="frame">
            <a:avLst>
              <a:gd name="adj1" fmla="val 694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FBD4F2E-8869-044C-9287-41B2D89A85BD}"/>
              </a:ext>
            </a:extLst>
          </p:cNvPr>
          <p:cNvCxnSpPr>
            <a:cxnSpLocks/>
          </p:cNvCxnSpPr>
          <p:nvPr/>
        </p:nvCxnSpPr>
        <p:spPr>
          <a:xfrm>
            <a:off x="5888647" y="2917771"/>
            <a:ext cx="3728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30C8D53-1ADB-AC4E-8BE0-232B9EEED79C}"/>
              </a:ext>
            </a:extLst>
          </p:cNvPr>
          <p:cNvCxnSpPr>
            <a:cxnSpLocks/>
          </p:cNvCxnSpPr>
          <p:nvPr/>
        </p:nvCxnSpPr>
        <p:spPr>
          <a:xfrm>
            <a:off x="3164400" y="4457130"/>
            <a:ext cx="0" cy="3780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B314D86-76E5-AF49-B621-77CBE7A48925}"/>
              </a:ext>
            </a:extLst>
          </p:cNvPr>
          <p:cNvSpPr txBox="1"/>
          <p:nvPr/>
        </p:nvSpPr>
        <p:spPr>
          <a:xfrm>
            <a:off x="682649" y="4852021"/>
            <a:ext cx="51956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Screened by abstracts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n=34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19D10D6-76A9-3A4A-B86D-FD196C3E10D4}"/>
              </a:ext>
            </a:extLst>
          </p:cNvPr>
          <p:cNvCxnSpPr>
            <a:cxnSpLocks/>
          </p:cNvCxnSpPr>
          <p:nvPr/>
        </p:nvCxnSpPr>
        <p:spPr>
          <a:xfrm>
            <a:off x="5887071" y="4083906"/>
            <a:ext cx="3728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6E8CEBE-2219-EE4F-90A6-461D1590F190}"/>
              </a:ext>
            </a:extLst>
          </p:cNvPr>
          <p:cNvSpPr txBox="1"/>
          <p:nvPr/>
        </p:nvSpPr>
        <p:spPr>
          <a:xfrm>
            <a:off x="6213161" y="3818567"/>
            <a:ext cx="1807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Removed by abstract: 80</a:t>
            </a:r>
          </a:p>
        </p:txBody>
      </p:sp>
      <p:sp>
        <p:nvSpPr>
          <p:cNvPr id="44" name="Frame 43">
            <a:extLst>
              <a:ext uri="{FF2B5EF4-FFF2-40B4-BE49-F238E27FC236}">
                <a16:creationId xmlns:a16="http://schemas.microsoft.com/office/drawing/2014/main" id="{5BB1FC6D-8D24-E840-A143-381260C6AA44}"/>
              </a:ext>
            </a:extLst>
          </p:cNvPr>
          <p:cNvSpPr/>
          <p:nvPr/>
        </p:nvSpPr>
        <p:spPr>
          <a:xfrm>
            <a:off x="687107" y="5985871"/>
            <a:ext cx="5205649" cy="762638"/>
          </a:xfrm>
          <a:prstGeom prst="frame">
            <a:avLst>
              <a:gd name="adj1" fmla="val 694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7FBCF59-6518-9E49-A3F9-5DF7A8630A9D}"/>
              </a:ext>
            </a:extLst>
          </p:cNvPr>
          <p:cNvCxnSpPr>
            <a:cxnSpLocks/>
          </p:cNvCxnSpPr>
          <p:nvPr/>
        </p:nvCxnSpPr>
        <p:spPr>
          <a:xfrm>
            <a:off x="3164400" y="5609867"/>
            <a:ext cx="0" cy="3780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71C9F60-E678-624A-A464-089D8E8E03A9}"/>
              </a:ext>
            </a:extLst>
          </p:cNvPr>
          <p:cNvSpPr txBox="1"/>
          <p:nvPr/>
        </p:nvSpPr>
        <p:spPr>
          <a:xfrm>
            <a:off x="682650" y="6001037"/>
            <a:ext cx="51733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Final</a:t>
            </a:r>
            <a:r>
              <a:rPr lang="zh-CN" altLang="en-US" sz="1400" dirty="0"/>
              <a:t> </a:t>
            </a:r>
            <a:r>
              <a:rPr lang="en-US" altLang="zh-CN" sz="1400" dirty="0"/>
              <a:t>i</a:t>
            </a:r>
            <a:r>
              <a:rPr lang="en-US" sz="1400" dirty="0"/>
              <a:t>ncluded studies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n=32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48DBDF6-962B-FC4C-BABD-D1A008011608}"/>
              </a:ext>
            </a:extLst>
          </p:cNvPr>
          <p:cNvCxnSpPr>
            <a:cxnSpLocks/>
          </p:cNvCxnSpPr>
          <p:nvPr/>
        </p:nvCxnSpPr>
        <p:spPr>
          <a:xfrm>
            <a:off x="5878346" y="1783253"/>
            <a:ext cx="3728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Frame 27">
            <a:extLst>
              <a:ext uri="{FF2B5EF4-FFF2-40B4-BE49-F238E27FC236}">
                <a16:creationId xmlns:a16="http://schemas.microsoft.com/office/drawing/2014/main" id="{7B648276-BC46-DF48-83D1-B791DAEDAF30}"/>
              </a:ext>
            </a:extLst>
          </p:cNvPr>
          <p:cNvSpPr/>
          <p:nvPr/>
        </p:nvSpPr>
        <p:spPr>
          <a:xfrm>
            <a:off x="6277523" y="4748321"/>
            <a:ext cx="1735874" cy="759600"/>
          </a:xfrm>
          <a:prstGeom prst="frame">
            <a:avLst>
              <a:gd name="adj1" fmla="val 694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E8F7433-35A4-4945-B7B8-E96D25F11E79}"/>
              </a:ext>
            </a:extLst>
          </p:cNvPr>
          <p:cNvCxnSpPr>
            <a:cxnSpLocks/>
          </p:cNvCxnSpPr>
          <p:nvPr/>
        </p:nvCxnSpPr>
        <p:spPr>
          <a:xfrm>
            <a:off x="5903129" y="5147822"/>
            <a:ext cx="3728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9491BF0-15B2-9D4F-852C-D257D6166840}"/>
              </a:ext>
            </a:extLst>
          </p:cNvPr>
          <p:cNvSpPr txBox="1"/>
          <p:nvPr/>
        </p:nvSpPr>
        <p:spPr>
          <a:xfrm>
            <a:off x="6229219" y="4882483"/>
            <a:ext cx="1807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Removed by full-text: 2</a:t>
            </a:r>
          </a:p>
        </p:txBody>
      </p:sp>
    </p:spTree>
    <p:extLst>
      <p:ext uri="{BB962C8B-B14F-4D97-AF65-F5344CB8AC3E}">
        <p14:creationId xmlns:p14="http://schemas.microsoft.com/office/powerpoint/2010/main" val="2812781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2D5D00-BAB5-B942-9B55-2BEB691067E2}"/>
              </a:ext>
            </a:extLst>
          </p:cNvPr>
          <p:cNvSpPr txBox="1"/>
          <p:nvPr/>
        </p:nvSpPr>
        <p:spPr>
          <a:xfrm>
            <a:off x="688933" y="252622"/>
            <a:ext cx="52056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Records identified in databases</a:t>
            </a:r>
          </a:p>
          <a:p>
            <a:pPr algn="ctr"/>
            <a:r>
              <a:rPr lang="en-US" sz="1400" dirty="0"/>
              <a:t>n= 741</a:t>
            </a:r>
          </a:p>
          <a:p>
            <a:r>
              <a:rPr lang="en-US" sz="1400" dirty="0"/>
              <a:t>Scopus= 365                       PubMed= 129                 Web of Science= 247</a:t>
            </a: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A353594B-CC05-EA40-8AA4-C925788A9588}"/>
              </a:ext>
            </a:extLst>
          </p:cNvPr>
          <p:cNvSpPr/>
          <p:nvPr/>
        </p:nvSpPr>
        <p:spPr>
          <a:xfrm>
            <a:off x="688932" y="268191"/>
            <a:ext cx="5205649" cy="762638"/>
          </a:xfrm>
          <a:prstGeom prst="frame">
            <a:avLst>
              <a:gd name="adj1" fmla="val 694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E7EFF5-6D91-6E4A-AE73-90498BA77273}"/>
              </a:ext>
            </a:extLst>
          </p:cNvPr>
          <p:cNvSpPr txBox="1"/>
          <p:nvPr/>
        </p:nvSpPr>
        <p:spPr>
          <a:xfrm>
            <a:off x="688932" y="1404272"/>
            <a:ext cx="52056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Records in English and open access</a:t>
            </a:r>
          </a:p>
          <a:p>
            <a:pPr algn="ctr"/>
            <a:r>
              <a:rPr lang="en-US" sz="1400" dirty="0"/>
              <a:t>n= 405</a:t>
            </a:r>
          </a:p>
          <a:p>
            <a:r>
              <a:rPr lang="en-US" sz="1400" dirty="0"/>
              <a:t>Scopus= 147                        PubMed= 122                Web of Science= 136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E23DF5-5D95-4547-B082-A63D2FADEE2F}"/>
              </a:ext>
            </a:extLst>
          </p:cNvPr>
          <p:cNvSpPr txBox="1"/>
          <p:nvPr/>
        </p:nvSpPr>
        <p:spPr>
          <a:xfrm>
            <a:off x="688926" y="2557476"/>
            <a:ext cx="5167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Records after removing duplicates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n= 261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FD9A3E30-C3E5-0047-A216-7C3E21EEDF9C}"/>
              </a:ext>
            </a:extLst>
          </p:cNvPr>
          <p:cNvSpPr/>
          <p:nvPr/>
        </p:nvSpPr>
        <p:spPr>
          <a:xfrm>
            <a:off x="688932" y="1408837"/>
            <a:ext cx="5202000" cy="759600"/>
          </a:xfrm>
          <a:prstGeom prst="frame">
            <a:avLst>
              <a:gd name="adj1" fmla="val 694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42031DF6-11CC-D740-8169-8192A711DEF4}"/>
              </a:ext>
            </a:extLst>
          </p:cNvPr>
          <p:cNvSpPr/>
          <p:nvPr/>
        </p:nvSpPr>
        <p:spPr>
          <a:xfrm>
            <a:off x="688927" y="2553498"/>
            <a:ext cx="5201995" cy="759600"/>
          </a:xfrm>
          <a:prstGeom prst="frame">
            <a:avLst>
              <a:gd name="adj1" fmla="val 694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C7F45F-6392-6F41-8207-9259C03974C4}"/>
              </a:ext>
            </a:extLst>
          </p:cNvPr>
          <p:cNvCxnSpPr>
            <a:cxnSpLocks/>
          </p:cNvCxnSpPr>
          <p:nvPr/>
        </p:nvCxnSpPr>
        <p:spPr>
          <a:xfrm>
            <a:off x="3165357" y="1030829"/>
            <a:ext cx="0" cy="3780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ECB184-E6BD-B040-ADC8-5116A2EB8AA6}"/>
              </a:ext>
            </a:extLst>
          </p:cNvPr>
          <p:cNvCxnSpPr>
            <a:cxnSpLocks/>
          </p:cNvCxnSpPr>
          <p:nvPr/>
        </p:nvCxnSpPr>
        <p:spPr>
          <a:xfrm>
            <a:off x="3164400" y="2172753"/>
            <a:ext cx="0" cy="3780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C5A903-1F92-7242-8B6F-4EA96B856830}"/>
              </a:ext>
            </a:extLst>
          </p:cNvPr>
          <p:cNvCxnSpPr>
            <a:cxnSpLocks/>
          </p:cNvCxnSpPr>
          <p:nvPr/>
        </p:nvCxnSpPr>
        <p:spPr>
          <a:xfrm>
            <a:off x="3164400" y="3313098"/>
            <a:ext cx="0" cy="3780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Frame 18">
            <a:extLst>
              <a:ext uri="{FF2B5EF4-FFF2-40B4-BE49-F238E27FC236}">
                <a16:creationId xmlns:a16="http://schemas.microsoft.com/office/drawing/2014/main" id="{5E66EC27-303C-9942-B4BE-AB74149364EC}"/>
              </a:ext>
            </a:extLst>
          </p:cNvPr>
          <p:cNvSpPr/>
          <p:nvPr/>
        </p:nvSpPr>
        <p:spPr>
          <a:xfrm>
            <a:off x="6251526" y="1415182"/>
            <a:ext cx="1735874" cy="759600"/>
          </a:xfrm>
          <a:prstGeom prst="frame">
            <a:avLst>
              <a:gd name="adj1" fmla="val 694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26A99D-BE21-BF46-898F-E09F496F2D31}"/>
              </a:ext>
            </a:extLst>
          </p:cNvPr>
          <p:cNvSpPr txBox="1"/>
          <p:nvPr/>
        </p:nvSpPr>
        <p:spPr>
          <a:xfrm>
            <a:off x="6229219" y="1414619"/>
            <a:ext cx="1723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Duplicates: 144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2343A9-33E7-4D45-BFD3-486FE7DA1A98}"/>
              </a:ext>
            </a:extLst>
          </p:cNvPr>
          <p:cNvSpPr txBox="1"/>
          <p:nvPr/>
        </p:nvSpPr>
        <p:spPr>
          <a:xfrm>
            <a:off x="688921" y="3705341"/>
            <a:ext cx="51997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Screened by titles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n=119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660473-E59C-A448-911B-F8DC6DD8D198}"/>
              </a:ext>
            </a:extLst>
          </p:cNvPr>
          <p:cNvSpPr txBox="1"/>
          <p:nvPr/>
        </p:nvSpPr>
        <p:spPr>
          <a:xfrm>
            <a:off x="6261459" y="2616262"/>
            <a:ext cx="1723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Removed by title: 142</a:t>
            </a:r>
          </a:p>
        </p:txBody>
      </p:sp>
      <p:sp>
        <p:nvSpPr>
          <p:cNvPr id="35" name="Frame 34">
            <a:extLst>
              <a:ext uri="{FF2B5EF4-FFF2-40B4-BE49-F238E27FC236}">
                <a16:creationId xmlns:a16="http://schemas.microsoft.com/office/drawing/2014/main" id="{F21057F4-53C3-0F4D-A0B9-78BC0922971B}"/>
              </a:ext>
            </a:extLst>
          </p:cNvPr>
          <p:cNvSpPr/>
          <p:nvPr/>
        </p:nvSpPr>
        <p:spPr>
          <a:xfrm>
            <a:off x="688927" y="3697530"/>
            <a:ext cx="5199712" cy="759600"/>
          </a:xfrm>
          <a:prstGeom prst="frame">
            <a:avLst>
              <a:gd name="adj1" fmla="val 694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6" name="Frame 35">
            <a:extLst>
              <a:ext uri="{FF2B5EF4-FFF2-40B4-BE49-F238E27FC236}">
                <a16:creationId xmlns:a16="http://schemas.microsoft.com/office/drawing/2014/main" id="{42031DF6-11CC-D740-8169-8192A711DEF4}"/>
              </a:ext>
            </a:extLst>
          </p:cNvPr>
          <p:cNvSpPr/>
          <p:nvPr/>
        </p:nvSpPr>
        <p:spPr>
          <a:xfrm>
            <a:off x="688921" y="4850267"/>
            <a:ext cx="5205638" cy="759600"/>
          </a:xfrm>
          <a:prstGeom prst="frame">
            <a:avLst>
              <a:gd name="adj1" fmla="val 694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7" name="Frame 36">
            <a:extLst>
              <a:ext uri="{FF2B5EF4-FFF2-40B4-BE49-F238E27FC236}">
                <a16:creationId xmlns:a16="http://schemas.microsoft.com/office/drawing/2014/main" id="{ADD5523D-1E4B-6641-A16F-627C71CA65DE}"/>
              </a:ext>
            </a:extLst>
          </p:cNvPr>
          <p:cNvSpPr/>
          <p:nvPr/>
        </p:nvSpPr>
        <p:spPr>
          <a:xfrm>
            <a:off x="6261465" y="2496499"/>
            <a:ext cx="1735874" cy="759600"/>
          </a:xfrm>
          <a:prstGeom prst="frame">
            <a:avLst>
              <a:gd name="adj1" fmla="val 694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8" name="Frame 37">
            <a:extLst>
              <a:ext uri="{FF2B5EF4-FFF2-40B4-BE49-F238E27FC236}">
                <a16:creationId xmlns:a16="http://schemas.microsoft.com/office/drawing/2014/main" id="{5D0C78D8-BFF7-304F-B181-77AF7E0AB461}"/>
              </a:ext>
            </a:extLst>
          </p:cNvPr>
          <p:cNvSpPr/>
          <p:nvPr/>
        </p:nvSpPr>
        <p:spPr>
          <a:xfrm>
            <a:off x="6261465" y="3684405"/>
            <a:ext cx="1735874" cy="759600"/>
          </a:xfrm>
          <a:prstGeom prst="frame">
            <a:avLst>
              <a:gd name="adj1" fmla="val 694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FBD4F2E-8869-044C-9287-41B2D89A85BD}"/>
              </a:ext>
            </a:extLst>
          </p:cNvPr>
          <p:cNvCxnSpPr>
            <a:cxnSpLocks/>
          </p:cNvCxnSpPr>
          <p:nvPr/>
        </p:nvCxnSpPr>
        <p:spPr>
          <a:xfrm>
            <a:off x="5888647" y="2917771"/>
            <a:ext cx="3728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30C8D53-1ADB-AC4E-8BE0-232B9EEED79C}"/>
              </a:ext>
            </a:extLst>
          </p:cNvPr>
          <p:cNvCxnSpPr>
            <a:cxnSpLocks/>
          </p:cNvCxnSpPr>
          <p:nvPr/>
        </p:nvCxnSpPr>
        <p:spPr>
          <a:xfrm>
            <a:off x="3164400" y="4457130"/>
            <a:ext cx="0" cy="3780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B314D86-76E5-AF49-B621-77CBE7A48925}"/>
              </a:ext>
            </a:extLst>
          </p:cNvPr>
          <p:cNvSpPr txBox="1"/>
          <p:nvPr/>
        </p:nvSpPr>
        <p:spPr>
          <a:xfrm>
            <a:off x="682649" y="4852021"/>
            <a:ext cx="51956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Screened by abstracts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n=34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19D10D6-76A9-3A4A-B86D-FD196C3E10D4}"/>
              </a:ext>
            </a:extLst>
          </p:cNvPr>
          <p:cNvCxnSpPr>
            <a:cxnSpLocks/>
          </p:cNvCxnSpPr>
          <p:nvPr/>
        </p:nvCxnSpPr>
        <p:spPr>
          <a:xfrm>
            <a:off x="5887071" y="4083906"/>
            <a:ext cx="3728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6E8CEBE-2219-EE4F-90A6-461D1590F190}"/>
              </a:ext>
            </a:extLst>
          </p:cNvPr>
          <p:cNvSpPr txBox="1"/>
          <p:nvPr/>
        </p:nvSpPr>
        <p:spPr>
          <a:xfrm>
            <a:off x="6213161" y="3818567"/>
            <a:ext cx="1807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Removed by abstract: 80</a:t>
            </a:r>
          </a:p>
        </p:txBody>
      </p:sp>
      <p:sp>
        <p:nvSpPr>
          <p:cNvPr id="44" name="Frame 43">
            <a:extLst>
              <a:ext uri="{FF2B5EF4-FFF2-40B4-BE49-F238E27FC236}">
                <a16:creationId xmlns:a16="http://schemas.microsoft.com/office/drawing/2014/main" id="{5BB1FC6D-8D24-E840-A143-381260C6AA44}"/>
              </a:ext>
            </a:extLst>
          </p:cNvPr>
          <p:cNvSpPr/>
          <p:nvPr/>
        </p:nvSpPr>
        <p:spPr>
          <a:xfrm>
            <a:off x="687107" y="5985871"/>
            <a:ext cx="5205649" cy="762638"/>
          </a:xfrm>
          <a:prstGeom prst="frame">
            <a:avLst>
              <a:gd name="adj1" fmla="val 694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7FBCF59-6518-9E49-A3F9-5DF7A8630A9D}"/>
              </a:ext>
            </a:extLst>
          </p:cNvPr>
          <p:cNvCxnSpPr>
            <a:cxnSpLocks/>
          </p:cNvCxnSpPr>
          <p:nvPr/>
        </p:nvCxnSpPr>
        <p:spPr>
          <a:xfrm>
            <a:off x="3164400" y="5609867"/>
            <a:ext cx="0" cy="3780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71C9F60-E678-624A-A464-089D8E8E03A9}"/>
              </a:ext>
            </a:extLst>
          </p:cNvPr>
          <p:cNvSpPr txBox="1"/>
          <p:nvPr/>
        </p:nvSpPr>
        <p:spPr>
          <a:xfrm>
            <a:off x="682650" y="6001037"/>
            <a:ext cx="51733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Final</a:t>
            </a:r>
            <a:r>
              <a:rPr lang="zh-CN" altLang="en-US" sz="1400" dirty="0"/>
              <a:t> </a:t>
            </a:r>
            <a:r>
              <a:rPr lang="en-US" altLang="zh-CN" sz="1400" dirty="0"/>
              <a:t>i</a:t>
            </a:r>
            <a:r>
              <a:rPr lang="en-US" sz="1400" dirty="0"/>
              <a:t>ncluded studies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n=32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48DBDF6-962B-FC4C-BABD-D1A008011608}"/>
              </a:ext>
            </a:extLst>
          </p:cNvPr>
          <p:cNvCxnSpPr>
            <a:cxnSpLocks/>
          </p:cNvCxnSpPr>
          <p:nvPr/>
        </p:nvCxnSpPr>
        <p:spPr>
          <a:xfrm>
            <a:off x="5878346" y="1783253"/>
            <a:ext cx="3728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Frame 27">
            <a:extLst>
              <a:ext uri="{FF2B5EF4-FFF2-40B4-BE49-F238E27FC236}">
                <a16:creationId xmlns:a16="http://schemas.microsoft.com/office/drawing/2014/main" id="{7B648276-BC46-DF48-83D1-B791DAEDAF30}"/>
              </a:ext>
            </a:extLst>
          </p:cNvPr>
          <p:cNvSpPr/>
          <p:nvPr/>
        </p:nvSpPr>
        <p:spPr>
          <a:xfrm>
            <a:off x="6277523" y="4748321"/>
            <a:ext cx="1735874" cy="759600"/>
          </a:xfrm>
          <a:prstGeom prst="frame">
            <a:avLst>
              <a:gd name="adj1" fmla="val 694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E8F7433-35A4-4945-B7B8-E96D25F11E79}"/>
              </a:ext>
            </a:extLst>
          </p:cNvPr>
          <p:cNvCxnSpPr>
            <a:cxnSpLocks/>
          </p:cNvCxnSpPr>
          <p:nvPr/>
        </p:nvCxnSpPr>
        <p:spPr>
          <a:xfrm>
            <a:off x="5903129" y="5147822"/>
            <a:ext cx="3728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9491BF0-15B2-9D4F-852C-D257D6166840}"/>
              </a:ext>
            </a:extLst>
          </p:cNvPr>
          <p:cNvSpPr txBox="1"/>
          <p:nvPr/>
        </p:nvSpPr>
        <p:spPr>
          <a:xfrm>
            <a:off x="6229219" y="4882483"/>
            <a:ext cx="1807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Removed by full-text: 2</a:t>
            </a:r>
          </a:p>
        </p:txBody>
      </p:sp>
    </p:spTree>
    <p:extLst>
      <p:ext uri="{BB962C8B-B14F-4D97-AF65-F5344CB8AC3E}">
        <p14:creationId xmlns:p14="http://schemas.microsoft.com/office/powerpoint/2010/main" val="2706075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2D5D00-BAB5-B942-9B55-2BEB691067E2}"/>
              </a:ext>
            </a:extLst>
          </p:cNvPr>
          <p:cNvSpPr txBox="1"/>
          <p:nvPr/>
        </p:nvSpPr>
        <p:spPr>
          <a:xfrm>
            <a:off x="688933" y="252622"/>
            <a:ext cx="52056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Records identified in databases</a:t>
            </a:r>
          </a:p>
          <a:p>
            <a:pPr algn="ctr"/>
            <a:r>
              <a:rPr lang="en-US" sz="1400" dirty="0"/>
              <a:t>n= 2391</a:t>
            </a:r>
          </a:p>
          <a:p>
            <a:r>
              <a:rPr lang="en-US" sz="1400" dirty="0"/>
              <a:t>Scopus= 423                      PubMed= 160               Web of Science= 1808</a:t>
            </a: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A353594B-CC05-EA40-8AA4-C925788A9588}"/>
              </a:ext>
            </a:extLst>
          </p:cNvPr>
          <p:cNvSpPr/>
          <p:nvPr/>
        </p:nvSpPr>
        <p:spPr>
          <a:xfrm>
            <a:off x="688932" y="268191"/>
            <a:ext cx="5205649" cy="762638"/>
          </a:xfrm>
          <a:prstGeom prst="frame">
            <a:avLst>
              <a:gd name="adj1" fmla="val 694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E7EFF5-6D91-6E4A-AE73-90498BA77273}"/>
              </a:ext>
            </a:extLst>
          </p:cNvPr>
          <p:cNvSpPr txBox="1"/>
          <p:nvPr/>
        </p:nvSpPr>
        <p:spPr>
          <a:xfrm>
            <a:off x="688932" y="1404272"/>
            <a:ext cx="52056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Records in English and open access</a:t>
            </a:r>
          </a:p>
          <a:p>
            <a:pPr algn="ctr"/>
            <a:r>
              <a:rPr lang="en-US" sz="1400" dirty="0"/>
              <a:t>n= 835</a:t>
            </a:r>
          </a:p>
          <a:p>
            <a:r>
              <a:rPr lang="en-US" sz="1400" dirty="0"/>
              <a:t>Scopus= 157                        PubMed= 87                Web of Science= 591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E23DF5-5D95-4547-B082-A63D2FADEE2F}"/>
              </a:ext>
            </a:extLst>
          </p:cNvPr>
          <p:cNvSpPr txBox="1"/>
          <p:nvPr/>
        </p:nvSpPr>
        <p:spPr>
          <a:xfrm>
            <a:off x="688926" y="2557476"/>
            <a:ext cx="5167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Records after removing duplicates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n= 606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FD9A3E30-C3E5-0047-A216-7C3E21EEDF9C}"/>
              </a:ext>
            </a:extLst>
          </p:cNvPr>
          <p:cNvSpPr/>
          <p:nvPr/>
        </p:nvSpPr>
        <p:spPr>
          <a:xfrm>
            <a:off x="688932" y="1408837"/>
            <a:ext cx="5202000" cy="759600"/>
          </a:xfrm>
          <a:prstGeom prst="frame">
            <a:avLst>
              <a:gd name="adj1" fmla="val 694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42031DF6-11CC-D740-8169-8192A711DEF4}"/>
              </a:ext>
            </a:extLst>
          </p:cNvPr>
          <p:cNvSpPr/>
          <p:nvPr/>
        </p:nvSpPr>
        <p:spPr>
          <a:xfrm>
            <a:off x="688927" y="2553498"/>
            <a:ext cx="5201995" cy="759600"/>
          </a:xfrm>
          <a:prstGeom prst="frame">
            <a:avLst>
              <a:gd name="adj1" fmla="val 694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C7F45F-6392-6F41-8207-9259C03974C4}"/>
              </a:ext>
            </a:extLst>
          </p:cNvPr>
          <p:cNvCxnSpPr>
            <a:cxnSpLocks/>
          </p:cNvCxnSpPr>
          <p:nvPr/>
        </p:nvCxnSpPr>
        <p:spPr>
          <a:xfrm>
            <a:off x="3165357" y="1030829"/>
            <a:ext cx="0" cy="3780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ECB184-E6BD-B040-ADC8-5116A2EB8AA6}"/>
              </a:ext>
            </a:extLst>
          </p:cNvPr>
          <p:cNvCxnSpPr>
            <a:cxnSpLocks/>
          </p:cNvCxnSpPr>
          <p:nvPr/>
        </p:nvCxnSpPr>
        <p:spPr>
          <a:xfrm>
            <a:off x="3164400" y="2172753"/>
            <a:ext cx="0" cy="3780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C5A903-1F92-7242-8B6F-4EA96B856830}"/>
              </a:ext>
            </a:extLst>
          </p:cNvPr>
          <p:cNvCxnSpPr>
            <a:cxnSpLocks/>
          </p:cNvCxnSpPr>
          <p:nvPr/>
        </p:nvCxnSpPr>
        <p:spPr>
          <a:xfrm>
            <a:off x="3164400" y="3313098"/>
            <a:ext cx="0" cy="3780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Frame 18">
            <a:extLst>
              <a:ext uri="{FF2B5EF4-FFF2-40B4-BE49-F238E27FC236}">
                <a16:creationId xmlns:a16="http://schemas.microsoft.com/office/drawing/2014/main" id="{5E66EC27-303C-9942-B4BE-AB74149364EC}"/>
              </a:ext>
            </a:extLst>
          </p:cNvPr>
          <p:cNvSpPr/>
          <p:nvPr/>
        </p:nvSpPr>
        <p:spPr>
          <a:xfrm>
            <a:off x="6251526" y="1415182"/>
            <a:ext cx="1735874" cy="759600"/>
          </a:xfrm>
          <a:prstGeom prst="frame">
            <a:avLst>
              <a:gd name="adj1" fmla="val 694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26A99D-BE21-BF46-898F-E09F496F2D31}"/>
              </a:ext>
            </a:extLst>
          </p:cNvPr>
          <p:cNvSpPr txBox="1"/>
          <p:nvPr/>
        </p:nvSpPr>
        <p:spPr>
          <a:xfrm>
            <a:off x="6229219" y="1414619"/>
            <a:ext cx="1723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Duplicates: 229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2343A9-33E7-4D45-BFD3-486FE7DA1A98}"/>
              </a:ext>
            </a:extLst>
          </p:cNvPr>
          <p:cNvSpPr txBox="1"/>
          <p:nvPr/>
        </p:nvSpPr>
        <p:spPr>
          <a:xfrm>
            <a:off x="688921" y="3705341"/>
            <a:ext cx="51997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Screened by titles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n=126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660473-E59C-A448-911B-F8DC6DD8D198}"/>
              </a:ext>
            </a:extLst>
          </p:cNvPr>
          <p:cNvSpPr txBox="1"/>
          <p:nvPr/>
        </p:nvSpPr>
        <p:spPr>
          <a:xfrm>
            <a:off x="6261459" y="2616262"/>
            <a:ext cx="1723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Removed by title: 480</a:t>
            </a:r>
          </a:p>
        </p:txBody>
      </p:sp>
      <p:sp>
        <p:nvSpPr>
          <p:cNvPr id="35" name="Frame 34">
            <a:extLst>
              <a:ext uri="{FF2B5EF4-FFF2-40B4-BE49-F238E27FC236}">
                <a16:creationId xmlns:a16="http://schemas.microsoft.com/office/drawing/2014/main" id="{F21057F4-53C3-0F4D-A0B9-78BC0922971B}"/>
              </a:ext>
            </a:extLst>
          </p:cNvPr>
          <p:cNvSpPr/>
          <p:nvPr/>
        </p:nvSpPr>
        <p:spPr>
          <a:xfrm>
            <a:off x="688927" y="3697530"/>
            <a:ext cx="5199712" cy="759600"/>
          </a:xfrm>
          <a:prstGeom prst="frame">
            <a:avLst>
              <a:gd name="adj1" fmla="val 694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6" name="Frame 35">
            <a:extLst>
              <a:ext uri="{FF2B5EF4-FFF2-40B4-BE49-F238E27FC236}">
                <a16:creationId xmlns:a16="http://schemas.microsoft.com/office/drawing/2014/main" id="{42031DF6-11CC-D740-8169-8192A711DEF4}"/>
              </a:ext>
            </a:extLst>
          </p:cNvPr>
          <p:cNvSpPr/>
          <p:nvPr/>
        </p:nvSpPr>
        <p:spPr>
          <a:xfrm>
            <a:off x="688921" y="4850267"/>
            <a:ext cx="5205638" cy="759600"/>
          </a:xfrm>
          <a:prstGeom prst="frame">
            <a:avLst>
              <a:gd name="adj1" fmla="val 694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7" name="Frame 36">
            <a:extLst>
              <a:ext uri="{FF2B5EF4-FFF2-40B4-BE49-F238E27FC236}">
                <a16:creationId xmlns:a16="http://schemas.microsoft.com/office/drawing/2014/main" id="{ADD5523D-1E4B-6641-A16F-627C71CA65DE}"/>
              </a:ext>
            </a:extLst>
          </p:cNvPr>
          <p:cNvSpPr/>
          <p:nvPr/>
        </p:nvSpPr>
        <p:spPr>
          <a:xfrm>
            <a:off x="6261465" y="2496499"/>
            <a:ext cx="1735874" cy="759600"/>
          </a:xfrm>
          <a:prstGeom prst="frame">
            <a:avLst>
              <a:gd name="adj1" fmla="val 694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8" name="Frame 37">
            <a:extLst>
              <a:ext uri="{FF2B5EF4-FFF2-40B4-BE49-F238E27FC236}">
                <a16:creationId xmlns:a16="http://schemas.microsoft.com/office/drawing/2014/main" id="{5D0C78D8-BFF7-304F-B181-77AF7E0AB461}"/>
              </a:ext>
            </a:extLst>
          </p:cNvPr>
          <p:cNvSpPr/>
          <p:nvPr/>
        </p:nvSpPr>
        <p:spPr>
          <a:xfrm>
            <a:off x="6261465" y="3684405"/>
            <a:ext cx="1735874" cy="759600"/>
          </a:xfrm>
          <a:prstGeom prst="frame">
            <a:avLst>
              <a:gd name="adj1" fmla="val 694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FBD4F2E-8869-044C-9287-41B2D89A85BD}"/>
              </a:ext>
            </a:extLst>
          </p:cNvPr>
          <p:cNvCxnSpPr>
            <a:cxnSpLocks/>
          </p:cNvCxnSpPr>
          <p:nvPr/>
        </p:nvCxnSpPr>
        <p:spPr>
          <a:xfrm>
            <a:off x="5888647" y="2917771"/>
            <a:ext cx="3728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30C8D53-1ADB-AC4E-8BE0-232B9EEED79C}"/>
              </a:ext>
            </a:extLst>
          </p:cNvPr>
          <p:cNvCxnSpPr>
            <a:cxnSpLocks/>
          </p:cNvCxnSpPr>
          <p:nvPr/>
        </p:nvCxnSpPr>
        <p:spPr>
          <a:xfrm>
            <a:off x="3164400" y="4457130"/>
            <a:ext cx="0" cy="3780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B314D86-76E5-AF49-B621-77CBE7A48925}"/>
              </a:ext>
            </a:extLst>
          </p:cNvPr>
          <p:cNvSpPr txBox="1"/>
          <p:nvPr/>
        </p:nvSpPr>
        <p:spPr>
          <a:xfrm>
            <a:off x="682649" y="4852021"/>
            <a:ext cx="51956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Screened by abstracts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n=59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19D10D6-76A9-3A4A-B86D-FD196C3E10D4}"/>
              </a:ext>
            </a:extLst>
          </p:cNvPr>
          <p:cNvCxnSpPr>
            <a:cxnSpLocks/>
          </p:cNvCxnSpPr>
          <p:nvPr/>
        </p:nvCxnSpPr>
        <p:spPr>
          <a:xfrm>
            <a:off x="5887071" y="4083906"/>
            <a:ext cx="3728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6E8CEBE-2219-EE4F-90A6-461D1590F190}"/>
              </a:ext>
            </a:extLst>
          </p:cNvPr>
          <p:cNvSpPr txBox="1"/>
          <p:nvPr/>
        </p:nvSpPr>
        <p:spPr>
          <a:xfrm>
            <a:off x="6213161" y="3818567"/>
            <a:ext cx="1807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Removed by abstract:</a:t>
            </a:r>
          </a:p>
          <a:p>
            <a:pPr algn="ctr"/>
            <a:r>
              <a:rPr lang="en-US" sz="1400" dirty="0"/>
              <a:t>67 </a:t>
            </a:r>
          </a:p>
        </p:txBody>
      </p:sp>
      <p:sp>
        <p:nvSpPr>
          <p:cNvPr id="44" name="Frame 43">
            <a:extLst>
              <a:ext uri="{FF2B5EF4-FFF2-40B4-BE49-F238E27FC236}">
                <a16:creationId xmlns:a16="http://schemas.microsoft.com/office/drawing/2014/main" id="{5BB1FC6D-8D24-E840-A143-381260C6AA44}"/>
              </a:ext>
            </a:extLst>
          </p:cNvPr>
          <p:cNvSpPr/>
          <p:nvPr/>
        </p:nvSpPr>
        <p:spPr>
          <a:xfrm>
            <a:off x="687107" y="5985871"/>
            <a:ext cx="5205649" cy="762638"/>
          </a:xfrm>
          <a:prstGeom prst="frame">
            <a:avLst>
              <a:gd name="adj1" fmla="val 694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7FBCF59-6518-9E49-A3F9-5DF7A8630A9D}"/>
              </a:ext>
            </a:extLst>
          </p:cNvPr>
          <p:cNvCxnSpPr>
            <a:cxnSpLocks/>
          </p:cNvCxnSpPr>
          <p:nvPr/>
        </p:nvCxnSpPr>
        <p:spPr>
          <a:xfrm>
            <a:off x="3164400" y="5609867"/>
            <a:ext cx="0" cy="3780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71C9F60-E678-624A-A464-089D8E8E03A9}"/>
              </a:ext>
            </a:extLst>
          </p:cNvPr>
          <p:cNvSpPr txBox="1"/>
          <p:nvPr/>
        </p:nvSpPr>
        <p:spPr>
          <a:xfrm>
            <a:off x="682650" y="6001037"/>
            <a:ext cx="51733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Final</a:t>
            </a:r>
            <a:r>
              <a:rPr lang="zh-CN" altLang="en-US" sz="1400" dirty="0"/>
              <a:t> </a:t>
            </a:r>
            <a:r>
              <a:rPr lang="en-US" altLang="zh-CN" sz="1400" dirty="0"/>
              <a:t>i</a:t>
            </a:r>
            <a:r>
              <a:rPr lang="en-US" sz="1400" dirty="0"/>
              <a:t>ncluded studies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n=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48DBDF6-962B-FC4C-BABD-D1A008011608}"/>
              </a:ext>
            </a:extLst>
          </p:cNvPr>
          <p:cNvCxnSpPr>
            <a:cxnSpLocks/>
          </p:cNvCxnSpPr>
          <p:nvPr/>
        </p:nvCxnSpPr>
        <p:spPr>
          <a:xfrm>
            <a:off x="5878346" y="1783253"/>
            <a:ext cx="3728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Frame 27">
            <a:extLst>
              <a:ext uri="{FF2B5EF4-FFF2-40B4-BE49-F238E27FC236}">
                <a16:creationId xmlns:a16="http://schemas.microsoft.com/office/drawing/2014/main" id="{7B648276-BC46-DF48-83D1-B791DAEDAF30}"/>
              </a:ext>
            </a:extLst>
          </p:cNvPr>
          <p:cNvSpPr/>
          <p:nvPr/>
        </p:nvSpPr>
        <p:spPr>
          <a:xfrm>
            <a:off x="6277523" y="4748321"/>
            <a:ext cx="1735874" cy="759600"/>
          </a:xfrm>
          <a:prstGeom prst="frame">
            <a:avLst>
              <a:gd name="adj1" fmla="val 694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E8F7433-35A4-4945-B7B8-E96D25F11E79}"/>
              </a:ext>
            </a:extLst>
          </p:cNvPr>
          <p:cNvCxnSpPr>
            <a:cxnSpLocks/>
          </p:cNvCxnSpPr>
          <p:nvPr/>
        </p:nvCxnSpPr>
        <p:spPr>
          <a:xfrm>
            <a:off x="5903129" y="5147822"/>
            <a:ext cx="3728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9491BF0-15B2-9D4F-852C-D257D6166840}"/>
              </a:ext>
            </a:extLst>
          </p:cNvPr>
          <p:cNvSpPr txBox="1"/>
          <p:nvPr/>
        </p:nvSpPr>
        <p:spPr>
          <a:xfrm>
            <a:off x="6229219" y="4882483"/>
            <a:ext cx="1807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Removed by full-text: </a:t>
            </a:r>
          </a:p>
        </p:txBody>
      </p:sp>
    </p:spTree>
    <p:extLst>
      <p:ext uri="{BB962C8B-B14F-4D97-AF65-F5344CB8AC3E}">
        <p14:creationId xmlns:p14="http://schemas.microsoft.com/office/powerpoint/2010/main" val="2898509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0458ABC-FEA9-9546-B65D-E95E2DD2DA09}"/>
              </a:ext>
            </a:extLst>
          </p:cNvPr>
          <p:cNvGrpSpPr/>
          <p:nvPr/>
        </p:nvGrpSpPr>
        <p:grpSpPr>
          <a:xfrm>
            <a:off x="0" y="0"/>
            <a:ext cx="5987437" cy="6419693"/>
            <a:chOff x="682649" y="252622"/>
            <a:chExt cx="7354285" cy="649588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E2D5D00-BAB5-B942-9B55-2BEB691067E2}"/>
                </a:ext>
              </a:extLst>
            </p:cNvPr>
            <p:cNvSpPr txBox="1"/>
            <p:nvPr/>
          </p:nvSpPr>
          <p:spPr>
            <a:xfrm>
              <a:off x="688933" y="252622"/>
              <a:ext cx="5205648" cy="747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highlight>
                    <a:srgbClr val="C0C0C0"/>
                  </a:highlight>
                </a:rPr>
                <a:t>Records identified in databases</a:t>
              </a:r>
            </a:p>
            <a:p>
              <a:pPr algn="ctr"/>
              <a:r>
                <a:rPr lang="en-US" sz="1400" dirty="0">
                  <a:highlight>
                    <a:srgbClr val="C0C0C0"/>
                  </a:highlight>
                </a:rPr>
                <a:t>n= 2391</a:t>
              </a:r>
            </a:p>
            <a:p>
              <a:r>
                <a:rPr lang="en-US" sz="1400" dirty="0">
                  <a:highlight>
                    <a:srgbClr val="C0C0C0"/>
                  </a:highlight>
                </a:rPr>
                <a:t>Scopus= 423                      PubMed= 160           </a:t>
              </a:r>
              <a:r>
                <a:rPr lang="en-US" sz="1400" dirty="0" err="1">
                  <a:highlight>
                    <a:srgbClr val="C0C0C0"/>
                  </a:highlight>
                </a:rPr>
                <a:t>WoS</a:t>
              </a:r>
              <a:r>
                <a:rPr lang="en-US" sz="1400" dirty="0">
                  <a:highlight>
                    <a:srgbClr val="C0C0C0"/>
                  </a:highlight>
                </a:rPr>
                <a:t>= 1808</a:t>
              </a:r>
            </a:p>
          </p:txBody>
        </p:sp>
        <p:sp>
          <p:nvSpPr>
            <p:cNvPr id="5" name="Frame 4">
              <a:extLst>
                <a:ext uri="{FF2B5EF4-FFF2-40B4-BE49-F238E27FC236}">
                  <a16:creationId xmlns:a16="http://schemas.microsoft.com/office/drawing/2014/main" id="{A353594B-CC05-EA40-8AA4-C925788A9588}"/>
                </a:ext>
              </a:extLst>
            </p:cNvPr>
            <p:cNvSpPr/>
            <p:nvPr/>
          </p:nvSpPr>
          <p:spPr>
            <a:xfrm>
              <a:off x="688932" y="268191"/>
              <a:ext cx="5205649" cy="762638"/>
            </a:xfrm>
            <a:prstGeom prst="frame">
              <a:avLst>
                <a:gd name="adj1" fmla="val 694"/>
              </a:avLst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  <a:highlight>
                  <a:srgbClr val="C0C0C0"/>
                </a:highlight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DE7EFF5-6D91-6E4A-AE73-90498BA77273}"/>
                </a:ext>
              </a:extLst>
            </p:cNvPr>
            <p:cNvSpPr txBox="1"/>
            <p:nvPr/>
          </p:nvSpPr>
          <p:spPr>
            <a:xfrm>
              <a:off x="688932" y="1404272"/>
              <a:ext cx="5205639" cy="747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highlight>
                    <a:srgbClr val="C0C0C0"/>
                  </a:highlight>
                </a:rPr>
                <a:t>Records in English and open access</a:t>
              </a:r>
            </a:p>
            <a:p>
              <a:pPr algn="ctr"/>
              <a:r>
                <a:rPr lang="en-US" sz="1400" dirty="0">
                  <a:highlight>
                    <a:srgbClr val="C0C0C0"/>
                  </a:highlight>
                </a:rPr>
                <a:t>n= 835</a:t>
              </a:r>
            </a:p>
            <a:p>
              <a:r>
                <a:rPr lang="en-US" sz="1400" dirty="0">
                  <a:highlight>
                    <a:srgbClr val="C0C0C0"/>
                  </a:highlight>
                </a:rPr>
                <a:t>Scopus= 157                        PubMed= 87             </a:t>
              </a:r>
              <a:r>
                <a:rPr lang="en-US" sz="1400" dirty="0" err="1">
                  <a:highlight>
                    <a:srgbClr val="C0C0C0"/>
                  </a:highlight>
                </a:rPr>
                <a:t>WoS</a:t>
              </a:r>
              <a:r>
                <a:rPr lang="en-US" sz="1400" dirty="0">
                  <a:highlight>
                    <a:srgbClr val="C0C0C0"/>
                  </a:highlight>
                </a:rPr>
                <a:t>= 591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AE23DF5-5D95-4547-B082-A63D2FADEE2F}"/>
                </a:ext>
              </a:extLst>
            </p:cNvPr>
            <p:cNvSpPr txBox="1"/>
            <p:nvPr/>
          </p:nvSpPr>
          <p:spPr>
            <a:xfrm>
              <a:off x="688926" y="2557476"/>
              <a:ext cx="5167120" cy="747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highlight>
                    <a:srgbClr val="C0C0C0"/>
                  </a:highlight>
                </a:rPr>
                <a:t>Records after removing duplicates</a:t>
              </a:r>
            </a:p>
            <a:p>
              <a:pPr algn="ctr"/>
              <a:endParaRPr lang="en-US" sz="1400" dirty="0">
                <a:highlight>
                  <a:srgbClr val="C0C0C0"/>
                </a:highlight>
              </a:endParaRPr>
            </a:p>
            <a:p>
              <a:pPr algn="ctr"/>
              <a:r>
                <a:rPr lang="en-US" sz="1400" dirty="0">
                  <a:highlight>
                    <a:srgbClr val="C0C0C0"/>
                  </a:highlight>
                </a:rPr>
                <a:t>n= 606</a:t>
              </a:r>
            </a:p>
          </p:txBody>
        </p:sp>
        <p:sp>
          <p:nvSpPr>
            <p:cNvPr id="8" name="Frame 7">
              <a:extLst>
                <a:ext uri="{FF2B5EF4-FFF2-40B4-BE49-F238E27FC236}">
                  <a16:creationId xmlns:a16="http://schemas.microsoft.com/office/drawing/2014/main" id="{FD9A3E30-C3E5-0047-A216-7C3E21EEDF9C}"/>
                </a:ext>
              </a:extLst>
            </p:cNvPr>
            <p:cNvSpPr/>
            <p:nvPr/>
          </p:nvSpPr>
          <p:spPr>
            <a:xfrm>
              <a:off x="688932" y="1408837"/>
              <a:ext cx="5202000" cy="759600"/>
            </a:xfrm>
            <a:prstGeom prst="frame">
              <a:avLst>
                <a:gd name="adj1" fmla="val 694"/>
              </a:avLst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  <a:highlight>
                  <a:srgbClr val="C0C0C0"/>
                </a:highlight>
              </a:endParaRPr>
            </a:p>
          </p:txBody>
        </p:sp>
        <p:sp>
          <p:nvSpPr>
            <p:cNvPr id="9" name="Frame 8">
              <a:extLst>
                <a:ext uri="{FF2B5EF4-FFF2-40B4-BE49-F238E27FC236}">
                  <a16:creationId xmlns:a16="http://schemas.microsoft.com/office/drawing/2014/main" id="{42031DF6-11CC-D740-8169-8192A711DEF4}"/>
                </a:ext>
              </a:extLst>
            </p:cNvPr>
            <p:cNvSpPr/>
            <p:nvPr/>
          </p:nvSpPr>
          <p:spPr>
            <a:xfrm>
              <a:off x="688927" y="2553498"/>
              <a:ext cx="5201995" cy="759600"/>
            </a:xfrm>
            <a:prstGeom prst="frame">
              <a:avLst>
                <a:gd name="adj1" fmla="val 694"/>
              </a:avLst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>
                <a:solidFill>
                  <a:schemeClr val="tx1"/>
                </a:solidFill>
                <a:highlight>
                  <a:srgbClr val="C0C0C0"/>
                </a:highlight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3C7F45F-6392-6F41-8207-9259C03974C4}"/>
                </a:ext>
              </a:extLst>
            </p:cNvPr>
            <p:cNvCxnSpPr>
              <a:cxnSpLocks/>
            </p:cNvCxnSpPr>
            <p:nvPr/>
          </p:nvCxnSpPr>
          <p:spPr>
            <a:xfrm>
              <a:off x="3165357" y="1030829"/>
              <a:ext cx="0" cy="37800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FECB184-E6BD-B040-ADC8-5116A2EB8AA6}"/>
                </a:ext>
              </a:extLst>
            </p:cNvPr>
            <p:cNvCxnSpPr>
              <a:cxnSpLocks/>
            </p:cNvCxnSpPr>
            <p:nvPr/>
          </p:nvCxnSpPr>
          <p:spPr>
            <a:xfrm>
              <a:off x="3164400" y="2172753"/>
              <a:ext cx="0" cy="37800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CC5A903-1F92-7242-8B6F-4EA96B856830}"/>
                </a:ext>
              </a:extLst>
            </p:cNvPr>
            <p:cNvCxnSpPr>
              <a:cxnSpLocks/>
            </p:cNvCxnSpPr>
            <p:nvPr/>
          </p:nvCxnSpPr>
          <p:spPr>
            <a:xfrm>
              <a:off x="3164400" y="3313098"/>
              <a:ext cx="0" cy="37800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Frame 18">
              <a:extLst>
                <a:ext uri="{FF2B5EF4-FFF2-40B4-BE49-F238E27FC236}">
                  <a16:creationId xmlns:a16="http://schemas.microsoft.com/office/drawing/2014/main" id="{5E66EC27-303C-9942-B4BE-AB74149364EC}"/>
                </a:ext>
              </a:extLst>
            </p:cNvPr>
            <p:cNvSpPr/>
            <p:nvPr/>
          </p:nvSpPr>
          <p:spPr>
            <a:xfrm>
              <a:off x="6251526" y="1415182"/>
              <a:ext cx="1735874" cy="759600"/>
            </a:xfrm>
            <a:prstGeom prst="frame">
              <a:avLst>
                <a:gd name="adj1" fmla="val 694"/>
              </a:avLst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>
                <a:solidFill>
                  <a:schemeClr val="tx1"/>
                </a:solidFill>
                <a:highlight>
                  <a:srgbClr val="C0C0C0"/>
                </a:highligh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B26A99D-BE21-BF46-898F-E09F496F2D31}"/>
                </a:ext>
              </a:extLst>
            </p:cNvPr>
            <p:cNvSpPr txBox="1"/>
            <p:nvPr/>
          </p:nvSpPr>
          <p:spPr>
            <a:xfrm>
              <a:off x="6229219" y="1414619"/>
              <a:ext cx="1723294" cy="52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400" dirty="0">
                <a:highlight>
                  <a:srgbClr val="C0C0C0"/>
                </a:highlight>
              </a:endParaRPr>
            </a:p>
            <a:p>
              <a:pPr algn="ctr"/>
              <a:r>
                <a:rPr lang="en-US" sz="1400" dirty="0">
                  <a:highlight>
                    <a:srgbClr val="C0C0C0"/>
                  </a:highlight>
                </a:rPr>
                <a:t>Duplicates: 229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32343A9-33E7-4D45-BFD3-486FE7DA1A98}"/>
                </a:ext>
              </a:extLst>
            </p:cNvPr>
            <p:cNvSpPr txBox="1"/>
            <p:nvPr/>
          </p:nvSpPr>
          <p:spPr>
            <a:xfrm>
              <a:off x="688921" y="3705341"/>
              <a:ext cx="5199712" cy="747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highlight>
                    <a:srgbClr val="C0C0C0"/>
                  </a:highlight>
                </a:rPr>
                <a:t>Screened by titles</a:t>
              </a:r>
            </a:p>
            <a:p>
              <a:pPr algn="ctr"/>
              <a:endParaRPr lang="en-US" sz="1400" dirty="0">
                <a:highlight>
                  <a:srgbClr val="C0C0C0"/>
                </a:highlight>
              </a:endParaRPr>
            </a:p>
            <a:p>
              <a:pPr algn="ctr"/>
              <a:r>
                <a:rPr lang="en-US" sz="1400" dirty="0">
                  <a:highlight>
                    <a:srgbClr val="C0C0C0"/>
                  </a:highlight>
                </a:rPr>
                <a:t>n=126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F660473-E59C-A448-911B-F8DC6DD8D198}"/>
                </a:ext>
              </a:extLst>
            </p:cNvPr>
            <p:cNvSpPr txBox="1"/>
            <p:nvPr/>
          </p:nvSpPr>
          <p:spPr>
            <a:xfrm>
              <a:off x="6261459" y="2616263"/>
              <a:ext cx="1723294" cy="52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highlight>
                    <a:srgbClr val="C0C0C0"/>
                  </a:highlight>
                </a:rPr>
                <a:t>Removed by title: 480</a:t>
              </a:r>
            </a:p>
          </p:txBody>
        </p:sp>
        <p:sp>
          <p:nvSpPr>
            <p:cNvPr id="35" name="Frame 34">
              <a:extLst>
                <a:ext uri="{FF2B5EF4-FFF2-40B4-BE49-F238E27FC236}">
                  <a16:creationId xmlns:a16="http://schemas.microsoft.com/office/drawing/2014/main" id="{F21057F4-53C3-0F4D-A0B9-78BC0922971B}"/>
                </a:ext>
              </a:extLst>
            </p:cNvPr>
            <p:cNvSpPr/>
            <p:nvPr/>
          </p:nvSpPr>
          <p:spPr>
            <a:xfrm>
              <a:off x="688927" y="3697530"/>
              <a:ext cx="5199712" cy="759600"/>
            </a:xfrm>
            <a:prstGeom prst="frame">
              <a:avLst>
                <a:gd name="adj1" fmla="val 694"/>
              </a:avLst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>
                <a:solidFill>
                  <a:schemeClr val="tx1"/>
                </a:solidFill>
                <a:highlight>
                  <a:srgbClr val="C0C0C0"/>
                </a:highlight>
              </a:endParaRPr>
            </a:p>
          </p:txBody>
        </p:sp>
        <p:sp>
          <p:nvSpPr>
            <p:cNvPr id="36" name="Frame 35">
              <a:extLst>
                <a:ext uri="{FF2B5EF4-FFF2-40B4-BE49-F238E27FC236}">
                  <a16:creationId xmlns:a16="http://schemas.microsoft.com/office/drawing/2014/main" id="{42031DF6-11CC-D740-8169-8192A711DEF4}"/>
                </a:ext>
              </a:extLst>
            </p:cNvPr>
            <p:cNvSpPr/>
            <p:nvPr/>
          </p:nvSpPr>
          <p:spPr>
            <a:xfrm>
              <a:off x="688921" y="4850267"/>
              <a:ext cx="5205638" cy="759600"/>
            </a:xfrm>
            <a:prstGeom prst="frame">
              <a:avLst>
                <a:gd name="adj1" fmla="val 694"/>
              </a:avLst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>
                <a:solidFill>
                  <a:schemeClr val="tx1"/>
                </a:solidFill>
                <a:highlight>
                  <a:srgbClr val="C0C0C0"/>
                </a:highlight>
              </a:endParaRPr>
            </a:p>
          </p:txBody>
        </p:sp>
        <p:sp>
          <p:nvSpPr>
            <p:cNvPr id="37" name="Frame 36">
              <a:extLst>
                <a:ext uri="{FF2B5EF4-FFF2-40B4-BE49-F238E27FC236}">
                  <a16:creationId xmlns:a16="http://schemas.microsoft.com/office/drawing/2014/main" id="{ADD5523D-1E4B-6641-A16F-627C71CA65DE}"/>
                </a:ext>
              </a:extLst>
            </p:cNvPr>
            <p:cNvSpPr/>
            <p:nvPr/>
          </p:nvSpPr>
          <p:spPr>
            <a:xfrm>
              <a:off x="6261465" y="2496499"/>
              <a:ext cx="1735874" cy="759600"/>
            </a:xfrm>
            <a:prstGeom prst="frame">
              <a:avLst>
                <a:gd name="adj1" fmla="val 694"/>
              </a:avLst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>
                <a:solidFill>
                  <a:schemeClr val="tx1"/>
                </a:solidFill>
                <a:highlight>
                  <a:srgbClr val="C0C0C0"/>
                </a:highlight>
              </a:endParaRPr>
            </a:p>
          </p:txBody>
        </p:sp>
        <p:sp>
          <p:nvSpPr>
            <p:cNvPr id="38" name="Frame 37">
              <a:extLst>
                <a:ext uri="{FF2B5EF4-FFF2-40B4-BE49-F238E27FC236}">
                  <a16:creationId xmlns:a16="http://schemas.microsoft.com/office/drawing/2014/main" id="{5D0C78D8-BFF7-304F-B181-77AF7E0AB461}"/>
                </a:ext>
              </a:extLst>
            </p:cNvPr>
            <p:cNvSpPr/>
            <p:nvPr/>
          </p:nvSpPr>
          <p:spPr>
            <a:xfrm>
              <a:off x="6261465" y="3684405"/>
              <a:ext cx="1735874" cy="759600"/>
            </a:xfrm>
            <a:prstGeom prst="frame">
              <a:avLst>
                <a:gd name="adj1" fmla="val 694"/>
              </a:avLst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>
                <a:solidFill>
                  <a:schemeClr val="tx1"/>
                </a:solidFill>
                <a:highlight>
                  <a:srgbClr val="C0C0C0"/>
                </a:highlight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FBD4F2E-8869-044C-9287-41B2D89A85BD}"/>
                </a:ext>
              </a:extLst>
            </p:cNvPr>
            <p:cNvCxnSpPr>
              <a:cxnSpLocks/>
            </p:cNvCxnSpPr>
            <p:nvPr/>
          </p:nvCxnSpPr>
          <p:spPr>
            <a:xfrm>
              <a:off x="5888647" y="2917771"/>
              <a:ext cx="37281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30C8D53-1ADB-AC4E-8BE0-232B9EEED79C}"/>
                </a:ext>
              </a:extLst>
            </p:cNvPr>
            <p:cNvCxnSpPr>
              <a:cxnSpLocks/>
            </p:cNvCxnSpPr>
            <p:nvPr/>
          </p:nvCxnSpPr>
          <p:spPr>
            <a:xfrm>
              <a:off x="3164400" y="4457130"/>
              <a:ext cx="0" cy="37800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B314D86-76E5-AF49-B621-77CBE7A48925}"/>
                </a:ext>
              </a:extLst>
            </p:cNvPr>
            <p:cNvSpPr txBox="1"/>
            <p:nvPr/>
          </p:nvSpPr>
          <p:spPr>
            <a:xfrm>
              <a:off x="682649" y="4852021"/>
              <a:ext cx="5195696" cy="747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highlight>
                    <a:srgbClr val="C0C0C0"/>
                  </a:highlight>
                </a:rPr>
                <a:t>Screened by abstracts</a:t>
              </a:r>
            </a:p>
            <a:p>
              <a:pPr algn="ctr"/>
              <a:endParaRPr lang="en-US" sz="1400" dirty="0">
                <a:highlight>
                  <a:srgbClr val="C0C0C0"/>
                </a:highlight>
              </a:endParaRPr>
            </a:p>
            <a:p>
              <a:pPr algn="ctr"/>
              <a:r>
                <a:rPr lang="en-US" sz="1400" dirty="0">
                  <a:highlight>
                    <a:srgbClr val="C0C0C0"/>
                  </a:highlight>
                </a:rPr>
                <a:t>n=59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19D10D6-76A9-3A4A-B86D-FD196C3E10D4}"/>
                </a:ext>
              </a:extLst>
            </p:cNvPr>
            <p:cNvCxnSpPr>
              <a:cxnSpLocks/>
            </p:cNvCxnSpPr>
            <p:nvPr/>
          </p:nvCxnSpPr>
          <p:spPr>
            <a:xfrm>
              <a:off x="5887071" y="4083906"/>
              <a:ext cx="37281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6E8CEBE-2219-EE4F-90A6-461D1590F190}"/>
                </a:ext>
              </a:extLst>
            </p:cNvPr>
            <p:cNvSpPr txBox="1"/>
            <p:nvPr/>
          </p:nvSpPr>
          <p:spPr>
            <a:xfrm>
              <a:off x="6213161" y="3818567"/>
              <a:ext cx="1807715" cy="747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highlight>
                    <a:srgbClr val="C0C0C0"/>
                  </a:highlight>
                </a:rPr>
                <a:t>Removed by abstract:</a:t>
              </a:r>
            </a:p>
            <a:p>
              <a:pPr algn="ctr"/>
              <a:r>
                <a:rPr lang="en-US" sz="1400" dirty="0">
                  <a:highlight>
                    <a:srgbClr val="C0C0C0"/>
                  </a:highlight>
                </a:rPr>
                <a:t>67 </a:t>
              </a:r>
            </a:p>
          </p:txBody>
        </p:sp>
        <p:sp>
          <p:nvSpPr>
            <p:cNvPr id="44" name="Frame 43">
              <a:extLst>
                <a:ext uri="{FF2B5EF4-FFF2-40B4-BE49-F238E27FC236}">
                  <a16:creationId xmlns:a16="http://schemas.microsoft.com/office/drawing/2014/main" id="{5BB1FC6D-8D24-E840-A143-381260C6AA44}"/>
                </a:ext>
              </a:extLst>
            </p:cNvPr>
            <p:cNvSpPr/>
            <p:nvPr/>
          </p:nvSpPr>
          <p:spPr>
            <a:xfrm>
              <a:off x="687107" y="5985871"/>
              <a:ext cx="5205649" cy="762638"/>
            </a:xfrm>
            <a:prstGeom prst="frame">
              <a:avLst>
                <a:gd name="adj1" fmla="val 694"/>
              </a:avLst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  <a:highlight>
                  <a:srgbClr val="C0C0C0"/>
                </a:highlight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7FBCF59-6518-9E49-A3F9-5DF7A8630A9D}"/>
                </a:ext>
              </a:extLst>
            </p:cNvPr>
            <p:cNvCxnSpPr>
              <a:cxnSpLocks/>
            </p:cNvCxnSpPr>
            <p:nvPr/>
          </p:nvCxnSpPr>
          <p:spPr>
            <a:xfrm>
              <a:off x="3164400" y="5609867"/>
              <a:ext cx="0" cy="37800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71C9F60-E678-624A-A464-089D8E8E03A9}"/>
                </a:ext>
              </a:extLst>
            </p:cNvPr>
            <p:cNvSpPr txBox="1"/>
            <p:nvPr/>
          </p:nvSpPr>
          <p:spPr>
            <a:xfrm>
              <a:off x="682650" y="6001037"/>
              <a:ext cx="5173396" cy="747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highlight>
                    <a:srgbClr val="C0C0C0"/>
                  </a:highlight>
                </a:rPr>
                <a:t>Final</a:t>
              </a:r>
              <a:r>
                <a:rPr lang="zh-CN" altLang="en-US" sz="1400" dirty="0">
                  <a:highlight>
                    <a:srgbClr val="C0C0C0"/>
                  </a:highlight>
                </a:rPr>
                <a:t> </a:t>
              </a:r>
              <a:r>
                <a:rPr lang="en-US" altLang="zh-CN" sz="1400" dirty="0">
                  <a:highlight>
                    <a:srgbClr val="C0C0C0"/>
                  </a:highlight>
                </a:rPr>
                <a:t>i</a:t>
              </a:r>
              <a:r>
                <a:rPr lang="en-US" sz="1400" dirty="0">
                  <a:highlight>
                    <a:srgbClr val="C0C0C0"/>
                  </a:highlight>
                </a:rPr>
                <a:t>ncluded studies</a:t>
              </a:r>
            </a:p>
            <a:p>
              <a:pPr algn="ctr"/>
              <a:endParaRPr lang="en-US" sz="1400" dirty="0">
                <a:highlight>
                  <a:srgbClr val="C0C0C0"/>
                </a:highlight>
              </a:endParaRPr>
            </a:p>
            <a:p>
              <a:pPr algn="ctr"/>
              <a:r>
                <a:rPr lang="en-US" sz="1400" dirty="0">
                  <a:highlight>
                    <a:srgbClr val="C0C0C0"/>
                  </a:highlight>
                </a:rPr>
                <a:t>n=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A48DBDF6-962B-FC4C-BABD-D1A008011608}"/>
                </a:ext>
              </a:extLst>
            </p:cNvPr>
            <p:cNvCxnSpPr>
              <a:cxnSpLocks/>
            </p:cNvCxnSpPr>
            <p:nvPr/>
          </p:nvCxnSpPr>
          <p:spPr>
            <a:xfrm>
              <a:off x="5878346" y="1783253"/>
              <a:ext cx="37281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Frame 27">
              <a:extLst>
                <a:ext uri="{FF2B5EF4-FFF2-40B4-BE49-F238E27FC236}">
                  <a16:creationId xmlns:a16="http://schemas.microsoft.com/office/drawing/2014/main" id="{7B648276-BC46-DF48-83D1-B791DAEDAF30}"/>
                </a:ext>
              </a:extLst>
            </p:cNvPr>
            <p:cNvSpPr/>
            <p:nvPr/>
          </p:nvSpPr>
          <p:spPr>
            <a:xfrm>
              <a:off x="6277523" y="4748321"/>
              <a:ext cx="1735874" cy="759600"/>
            </a:xfrm>
            <a:prstGeom prst="frame">
              <a:avLst>
                <a:gd name="adj1" fmla="val 694"/>
              </a:avLst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>
                <a:solidFill>
                  <a:schemeClr val="tx1"/>
                </a:solidFill>
                <a:highlight>
                  <a:srgbClr val="C0C0C0"/>
                </a:highlight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E8F7433-35A4-4945-B7B8-E96D25F11E79}"/>
                </a:ext>
              </a:extLst>
            </p:cNvPr>
            <p:cNvCxnSpPr>
              <a:cxnSpLocks/>
            </p:cNvCxnSpPr>
            <p:nvPr/>
          </p:nvCxnSpPr>
          <p:spPr>
            <a:xfrm>
              <a:off x="5903129" y="5147822"/>
              <a:ext cx="37281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9491BF0-15B2-9D4F-852C-D257D6166840}"/>
                </a:ext>
              </a:extLst>
            </p:cNvPr>
            <p:cNvSpPr txBox="1"/>
            <p:nvPr/>
          </p:nvSpPr>
          <p:spPr>
            <a:xfrm>
              <a:off x="6229219" y="4882483"/>
              <a:ext cx="1807715" cy="52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highlight>
                    <a:srgbClr val="C0C0C0"/>
                  </a:highlight>
                </a:rPr>
                <a:t>Removed by full-text: 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A5DDC19-12CC-C34C-A6B3-565CC897A4C3}"/>
              </a:ext>
            </a:extLst>
          </p:cNvPr>
          <p:cNvGrpSpPr/>
          <p:nvPr/>
        </p:nvGrpSpPr>
        <p:grpSpPr>
          <a:xfrm>
            <a:off x="6184190" y="15386"/>
            <a:ext cx="5903419" cy="6548252"/>
            <a:chOff x="7549308" y="120431"/>
            <a:chExt cx="7354285" cy="648031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A35562E-C072-7F49-8152-8C4B7EF7B95E}"/>
                </a:ext>
              </a:extLst>
            </p:cNvPr>
            <p:cNvSpPr txBox="1"/>
            <p:nvPr/>
          </p:nvSpPr>
          <p:spPr>
            <a:xfrm>
              <a:off x="7555570" y="180288"/>
              <a:ext cx="5205648" cy="731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Records identified in databases</a:t>
              </a:r>
            </a:p>
            <a:p>
              <a:pPr algn="ctr"/>
              <a:r>
                <a:rPr lang="en-US" sz="1400" dirty="0"/>
                <a:t>n= 741</a:t>
              </a:r>
            </a:p>
            <a:p>
              <a:r>
                <a:rPr lang="en-US" sz="1400" dirty="0"/>
                <a:t>Scopus= 365                    PubMed= 129            </a:t>
              </a:r>
              <a:r>
                <a:rPr lang="en-US" sz="1400" dirty="0" err="1"/>
                <a:t>WoS</a:t>
              </a:r>
              <a:r>
                <a:rPr lang="en-US" sz="1400" dirty="0"/>
                <a:t>= 247</a:t>
              </a:r>
            </a:p>
          </p:txBody>
        </p:sp>
        <p:sp>
          <p:nvSpPr>
            <p:cNvPr id="33" name="Frame 32">
              <a:extLst>
                <a:ext uri="{FF2B5EF4-FFF2-40B4-BE49-F238E27FC236}">
                  <a16:creationId xmlns:a16="http://schemas.microsoft.com/office/drawing/2014/main" id="{6757850B-7962-2145-A817-F85815468A37}"/>
                </a:ext>
              </a:extLst>
            </p:cNvPr>
            <p:cNvSpPr/>
            <p:nvPr/>
          </p:nvSpPr>
          <p:spPr>
            <a:xfrm>
              <a:off x="7555591" y="120431"/>
              <a:ext cx="5205649" cy="762638"/>
            </a:xfrm>
            <a:prstGeom prst="frame">
              <a:avLst>
                <a:gd name="adj1" fmla="val 694"/>
              </a:avLst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9822F0C-FBF8-7942-A7A6-037F21B0BEF7}"/>
                </a:ext>
              </a:extLst>
            </p:cNvPr>
            <p:cNvSpPr txBox="1"/>
            <p:nvPr/>
          </p:nvSpPr>
          <p:spPr>
            <a:xfrm>
              <a:off x="7555590" y="1256512"/>
              <a:ext cx="5205640" cy="731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Records in English and open access</a:t>
              </a:r>
            </a:p>
            <a:p>
              <a:pPr algn="ctr"/>
              <a:r>
                <a:rPr lang="en-US" sz="1400" dirty="0"/>
                <a:t>n= 405</a:t>
              </a:r>
            </a:p>
            <a:p>
              <a:r>
                <a:rPr lang="en-US" sz="1400" dirty="0"/>
                <a:t>Scopus= 147                     PubMed= 122             </a:t>
              </a:r>
              <a:r>
                <a:rPr lang="en-US" sz="1400" dirty="0" err="1"/>
                <a:t>WoS</a:t>
              </a:r>
              <a:r>
                <a:rPr lang="en-US" sz="1400" dirty="0"/>
                <a:t>= 136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35C3122-82BD-4648-9A02-A0DC85459877}"/>
                </a:ext>
              </a:extLst>
            </p:cNvPr>
            <p:cNvSpPr txBox="1"/>
            <p:nvPr/>
          </p:nvSpPr>
          <p:spPr>
            <a:xfrm>
              <a:off x="7555584" y="2409716"/>
              <a:ext cx="516712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Records after removing duplicates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n= 261</a:t>
              </a:r>
            </a:p>
          </p:txBody>
        </p:sp>
        <p:sp>
          <p:nvSpPr>
            <p:cNvPr id="47" name="Frame 46">
              <a:extLst>
                <a:ext uri="{FF2B5EF4-FFF2-40B4-BE49-F238E27FC236}">
                  <a16:creationId xmlns:a16="http://schemas.microsoft.com/office/drawing/2014/main" id="{4D2306AE-FADD-0B40-A4C6-56CDF08F62C2}"/>
                </a:ext>
              </a:extLst>
            </p:cNvPr>
            <p:cNvSpPr/>
            <p:nvPr/>
          </p:nvSpPr>
          <p:spPr>
            <a:xfrm>
              <a:off x="7555591" y="1261077"/>
              <a:ext cx="5202000" cy="759600"/>
            </a:xfrm>
            <a:prstGeom prst="frame">
              <a:avLst>
                <a:gd name="adj1" fmla="val 694"/>
              </a:avLst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49" name="Frame 48">
              <a:extLst>
                <a:ext uri="{FF2B5EF4-FFF2-40B4-BE49-F238E27FC236}">
                  <a16:creationId xmlns:a16="http://schemas.microsoft.com/office/drawing/2014/main" id="{74625D00-06E4-4A4A-95E5-AB346742FD15}"/>
                </a:ext>
              </a:extLst>
            </p:cNvPr>
            <p:cNvSpPr/>
            <p:nvPr/>
          </p:nvSpPr>
          <p:spPr>
            <a:xfrm>
              <a:off x="7555586" y="2405738"/>
              <a:ext cx="5201995" cy="759600"/>
            </a:xfrm>
            <a:prstGeom prst="frame">
              <a:avLst>
                <a:gd name="adj1" fmla="val 694"/>
              </a:avLst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632D9B91-289C-0D4A-A924-F1914F0C458A}"/>
                </a:ext>
              </a:extLst>
            </p:cNvPr>
            <p:cNvCxnSpPr>
              <a:cxnSpLocks/>
            </p:cNvCxnSpPr>
            <p:nvPr/>
          </p:nvCxnSpPr>
          <p:spPr>
            <a:xfrm>
              <a:off x="10032016" y="883069"/>
              <a:ext cx="0" cy="37800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DB6F0F6-19DD-C94E-BCCF-79300940D6E9}"/>
                </a:ext>
              </a:extLst>
            </p:cNvPr>
            <p:cNvCxnSpPr>
              <a:cxnSpLocks/>
            </p:cNvCxnSpPr>
            <p:nvPr/>
          </p:nvCxnSpPr>
          <p:spPr>
            <a:xfrm>
              <a:off x="10031059" y="2024993"/>
              <a:ext cx="0" cy="37800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01D7847-0E2C-E747-A705-F7C03BD5DCE9}"/>
                </a:ext>
              </a:extLst>
            </p:cNvPr>
            <p:cNvCxnSpPr>
              <a:cxnSpLocks/>
            </p:cNvCxnSpPr>
            <p:nvPr/>
          </p:nvCxnSpPr>
          <p:spPr>
            <a:xfrm>
              <a:off x="10031059" y="3165338"/>
              <a:ext cx="0" cy="37800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Frame 53">
              <a:extLst>
                <a:ext uri="{FF2B5EF4-FFF2-40B4-BE49-F238E27FC236}">
                  <a16:creationId xmlns:a16="http://schemas.microsoft.com/office/drawing/2014/main" id="{3E09B2A3-C782-EF43-A34A-8187805B1F95}"/>
                </a:ext>
              </a:extLst>
            </p:cNvPr>
            <p:cNvSpPr/>
            <p:nvPr/>
          </p:nvSpPr>
          <p:spPr>
            <a:xfrm>
              <a:off x="13118185" y="1267422"/>
              <a:ext cx="1735874" cy="759600"/>
            </a:xfrm>
            <a:prstGeom prst="frame">
              <a:avLst>
                <a:gd name="adj1" fmla="val 694"/>
              </a:avLst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7587100-706B-114D-9B60-9D2633E2362F}"/>
                </a:ext>
              </a:extLst>
            </p:cNvPr>
            <p:cNvSpPr txBox="1"/>
            <p:nvPr/>
          </p:nvSpPr>
          <p:spPr>
            <a:xfrm>
              <a:off x="13095878" y="1266859"/>
              <a:ext cx="17232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Duplicates: 144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0619FC2-4AA8-E440-986B-2E66AED1B3B1}"/>
                </a:ext>
              </a:extLst>
            </p:cNvPr>
            <p:cNvSpPr txBox="1"/>
            <p:nvPr/>
          </p:nvSpPr>
          <p:spPr>
            <a:xfrm>
              <a:off x="7555580" y="3557581"/>
              <a:ext cx="519971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Screened by titles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n=119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CCB8B49-6A29-8C44-A9A4-92874F126281}"/>
                </a:ext>
              </a:extLst>
            </p:cNvPr>
            <p:cNvSpPr txBox="1"/>
            <p:nvPr/>
          </p:nvSpPr>
          <p:spPr>
            <a:xfrm>
              <a:off x="13128118" y="2468502"/>
              <a:ext cx="17232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Removed by title: 142</a:t>
              </a:r>
            </a:p>
          </p:txBody>
        </p:sp>
        <p:sp>
          <p:nvSpPr>
            <p:cNvPr id="58" name="Frame 57">
              <a:extLst>
                <a:ext uri="{FF2B5EF4-FFF2-40B4-BE49-F238E27FC236}">
                  <a16:creationId xmlns:a16="http://schemas.microsoft.com/office/drawing/2014/main" id="{144F566C-462B-0446-AE22-2DFDC3B565AC}"/>
                </a:ext>
              </a:extLst>
            </p:cNvPr>
            <p:cNvSpPr/>
            <p:nvPr/>
          </p:nvSpPr>
          <p:spPr>
            <a:xfrm>
              <a:off x="7555586" y="3549770"/>
              <a:ext cx="5199712" cy="759600"/>
            </a:xfrm>
            <a:prstGeom prst="frame">
              <a:avLst>
                <a:gd name="adj1" fmla="val 694"/>
              </a:avLst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59" name="Frame 58">
              <a:extLst>
                <a:ext uri="{FF2B5EF4-FFF2-40B4-BE49-F238E27FC236}">
                  <a16:creationId xmlns:a16="http://schemas.microsoft.com/office/drawing/2014/main" id="{92C07B71-352B-0C4D-A3CF-DB2396A46EF2}"/>
                </a:ext>
              </a:extLst>
            </p:cNvPr>
            <p:cNvSpPr/>
            <p:nvPr/>
          </p:nvSpPr>
          <p:spPr>
            <a:xfrm>
              <a:off x="7555580" y="4702507"/>
              <a:ext cx="5205638" cy="759600"/>
            </a:xfrm>
            <a:prstGeom prst="frame">
              <a:avLst>
                <a:gd name="adj1" fmla="val 694"/>
              </a:avLst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60" name="Frame 59">
              <a:extLst>
                <a:ext uri="{FF2B5EF4-FFF2-40B4-BE49-F238E27FC236}">
                  <a16:creationId xmlns:a16="http://schemas.microsoft.com/office/drawing/2014/main" id="{A0D8D26F-3CCC-3D44-B45D-BFB1A60F44BD}"/>
                </a:ext>
              </a:extLst>
            </p:cNvPr>
            <p:cNvSpPr/>
            <p:nvPr/>
          </p:nvSpPr>
          <p:spPr>
            <a:xfrm>
              <a:off x="13128124" y="2348739"/>
              <a:ext cx="1735874" cy="759600"/>
            </a:xfrm>
            <a:prstGeom prst="frame">
              <a:avLst>
                <a:gd name="adj1" fmla="val 694"/>
              </a:avLst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61" name="Frame 60">
              <a:extLst>
                <a:ext uri="{FF2B5EF4-FFF2-40B4-BE49-F238E27FC236}">
                  <a16:creationId xmlns:a16="http://schemas.microsoft.com/office/drawing/2014/main" id="{EAB3AE85-D636-2C46-9513-59F154143A92}"/>
                </a:ext>
              </a:extLst>
            </p:cNvPr>
            <p:cNvSpPr/>
            <p:nvPr/>
          </p:nvSpPr>
          <p:spPr>
            <a:xfrm>
              <a:off x="13128124" y="3536645"/>
              <a:ext cx="1735874" cy="759600"/>
            </a:xfrm>
            <a:prstGeom prst="frame">
              <a:avLst>
                <a:gd name="adj1" fmla="val 694"/>
              </a:avLst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65BCDC01-87CF-9B41-AF96-5535197B7149}"/>
                </a:ext>
              </a:extLst>
            </p:cNvPr>
            <p:cNvCxnSpPr>
              <a:cxnSpLocks/>
            </p:cNvCxnSpPr>
            <p:nvPr/>
          </p:nvCxnSpPr>
          <p:spPr>
            <a:xfrm>
              <a:off x="12755306" y="2770011"/>
              <a:ext cx="37281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CDE31337-3337-4845-9E36-B45E1A7B7BE7}"/>
                </a:ext>
              </a:extLst>
            </p:cNvPr>
            <p:cNvCxnSpPr>
              <a:cxnSpLocks/>
            </p:cNvCxnSpPr>
            <p:nvPr/>
          </p:nvCxnSpPr>
          <p:spPr>
            <a:xfrm>
              <a:off x="10031059" y="4309370"/>
              <a:ext cx="0" cy="37800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975B9F1-51FF-EB45-A139-AC4A9E6D82D8}"/>
                </a:ext>
              </a:extLst>
            </p:cNvPr>
            <p:cNvSpPr txBox="1"/>
            <p:nvPr/>
          </p:nvSpPr>
          <p:spPr>
            <a:xfrm>
              <a:off x="7549308" y="4704261"/>
              <a:ext cx="519569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Screened by abstracts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n=34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97A8127E-88FA-6A43-8283-5B864A4E12FD}"/>
                </a:ext>
              </a:extLst>
            </p:cNvPr>
            <p:cNvCxnSpPr>
              <a:cxnSpLocks/>
            </p:cNvCxnSpPr>
            <p:nvPr/>
          </p:nvCxnSpPr>
          <p:spPr>
            <a:xfrm>
              <a:off x="12753730" y="3936146"/>
              <a:ext cx="37281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372AD4C-7216-9B4A-BAFF-DEB7B6040ACD}"/>
                </a:ext>
              </a:extLst>
            </p:cNvPr>
            <p:cNvSpPr txBox="1"/>
            <p:nvPr/>
          </p:nvSpPr>
          <p:spPr>
            <a:xfrm>
              <a:off x="13079820" y="3670807"/>
              <a:ext cx="18077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Removed by abstract: 80</a:t>
              </a:r>
            </a:p>
          </p:txBody>
        </p:sp>
        <p:sp>
          <p:nvSpPr>
            <p:cNvPr id="67" name="Frame 66">
              <a:extLst>
                <a:ext uri="{FF2B5EF4-FFF2-40B4-BE49-F238E27FC236}">
                  <a16:creationId xmlns:a16="http://schemas.microsoft.com/office/drawing/2014/main" id="{E8F1EB90-689F-2043-B8AB-82B75E13F594}"/>
                </a:ext>
              </a:extLst>
            </p:cNvPr>
            <p:cNvSpPr/>
            <p:nvPr/>
          </p:nvSpPr>
          <p:spPr>
            <a:xfrm>
              <a:off x="7553766" y="5838111"/>
              <a:ext cx="5205649" cy="762638"/>
            </a:xfrm>
            <a:prstGeom prst="frame">
              <a:avLst>
                <a:gd name="adj1" fmla="val 694"/>
              </a:avLst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EE0BE580-1891-1843-9DD7-DE27882C93D4}"/>
                </a:ext>
              </a:extLst>
            </p:cNvPr>
            <p:cNvCxnSpPr>
              <a:cxnSpLocks/>
            </p:cNvCxnSpPr>
            <p:nvPr/>
          </p:nvCxnSpPr>
          <p:spPr>
            <a:xfrm>
              <a:off x="10031059" y="5462107"/>
              <a:ext cx="0" cy="37800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FE72499-ED65-1143-A8EF-4EAD4B0AC7AB}"/>
                </a:ext>
              </a:extLst>
            </p:cNvPr>
            <p:cNvSpPr txBox="1"/>
            <p:nvPr/>
          </p:nvSpPr>
          <p:spPr>
            <a:xfrm>
              <a:off x="7549309" y="5853277"/>
              <a:ext cx="517339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Final</a:t>
              </a:r>
              <a:r>
                <a:rPr lang="zh-CN" altLang="en-US" sz="1400" dirty="0"/>
                <a:t> </a:t>
              </a:r>
              <a:r>
                <a:rPr lang="en-US" altLang="zh-CN" sz="1400" dirty="0"/>
                <a:t>i</a:t>
              </a:r>
              <a:r>
                <a:rPr lang="en-US" sz="1400" dirty="0"/>
                <a:t>ncluded studies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n=32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A5178FA4-DA75-624D-BD7D-FE351EAF8D2E}"/>
                </a:ext>
              </a:extLst>
            </p:cNvPr>
            <p:cNvCxnSpPr>
              <a:cxnSpLocks/>
            </p:cNvCxnSpPr>
            <p:nvPr/>
          </p:nvCxnSpPr>
          <p:spPr>
            <a:xfrm>
              <a:off x="12745005" y="1635493"/>
              <a:ext cx="37281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Frame 70">
              <a:extLst>
                <a:ext uri="{FF2B5EF4-FFF2-40B4-BE49-F238E27FC236}">
                  <a16:creationId xmlns:a16="http://schemas.microsoft.com/office/drawing/2014/main" id="{402965C9-03C3-EF4B-B075-24718275829E}"/>
                </a:ext>
              </a:extLst>
            </p:cNvPr>
            <p:cNvSpPr/>
            <p:nvPr/>
          </p:nvSpPr>
          <p:spPr>
            <a:xfrm>
              <a:off x="13144182" y="4600561"/>
              <a:ext cx="1735874" cy="759600"/>
            </a:xfrm>
            <a:prstGeom prst="frame">
              <a:avLst>
                <a:gd name="adj1" fmla="val 694"/>
              </a:avLst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E6AD099A-E689-084C-A6F9-4865C20C1DD6}"/>
                </a:ext>
              </a:extLst>
            </p:cNvPr>
            <p:cNvCxnSpPr>
              <a:cxnSpLocks/>
            </p:cNvCxnSpPr>
            <p:nvPr/>
          </p:nvCxnSpPr>
          <p:spPr>
            <a:xfrm>
              <a:off x="12769788" y="5000062"/>
              <a:ext cx="37281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83E39BE-DB07-454C-8B4E-F39239E37FD4}"/>
                </a:ext>
              </a:extLst>
            </p:cNvPr>
            <p:cNvSpPr txBox="1"/>
            <p:nvPr/>
          </p:nvSpPr>
          <p:spPr>
            <a:xfrm>
              <a:off x="13095878" y="4734723"/>
              <a:ext cx="18077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Removed by full-text: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2747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AB582-168E-E74A-B456-418D5E51B0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5ECB97-3294-BE48-9341-271C7566A7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group of grey lines with black text&#10;&#10;Description automatically generated">
            <a:extLst>
              <a:ext uri="{FF2B5EF4-FFF2-40B4-BE49-F238E27FC236}">
                <a16:creationId xmlns:a16="http://schemas.microsoft.com/office/drawing/2014/main" id="{E1F71ACE-6DA7-1C47-B5C5-A342B3D0E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50" y="412750"/>
            <a:ext cx="9994900" cy="6032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B91F26-8FCA-364E-9DCC-12FB8468853C}"/>
              </a:ext>
            </a:extLst>
          </p:cNvPr>
          <p:cNvSpPr txBox="1"/>
          <p:nvPr/>
        </p:nvSpPr>
        <p:spPr>
          <a:xfrm>
            <a:off x="1098550" y="412749"/>
            <a:ext cx="1323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0" u="none" strike="noStrike" dirty="0">
                <a:solidFill>
                  <a:srgbClr val="000000"/>
                </a:solidFill>
                <a:effectLst/>
              </a:rPr>
              <a:t>Organism</a:t>
            </a:r>
            <a:r>
              <a:rPr lang="zh-CN" altLang="en-US" sz="140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i="0" u="none" strike="noStrike" dirty="0">
                <a:solidFill>
                  <a:srgbClr val="000000"/>
                </a:solidFill>
                <a:effectLst/>
              </a:rPr>
              <a:t>Type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981424-FC59-2B49-911B-71A80E8B5CE0}"/>
              </a:ext>
            </a:extLst>
          </p:cNvPr>
          <p:cNvSpPr txBox="1"/>
          <p:nvPr/>
        </p:nvSpPr>
        <p:spPr>
          <a:xfrm>
            <a:off x="9788525" y="412748"/>
            <a:ext cx="1323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0" u="none" strike="noStrike" dirty="0">
                <a:solidFill>
                  <a:srgbClr val="000000"/>
                </a:solidFill>
                <a:effectLst/>
              </a:rPr>
              <a:t>Contaminant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71970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oup of lines with text&#10;&#10;Description automatically generated with medium confidence">
            <a:extLst>
              <a:ext uri="{FF2B5EF4-FFF2-40B4-BE49-F238E27FC236}">
                <a16:creationId xmlns:a16="http://schemas.microsoft.com/office/drawing/2014/main" id="{19009B00-D8B2-CE45-8669-676FF2557B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0586" y="122196"/>
            <a:ext cx="10650828" cy="661360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C7E7F1-6771-3743-8711-7DF938E0AB09}"/>
              </a:ext>
            </a:extLst>
          </p:cNvPr>
          <p:cNvSpPr txBox="1"/>
          <p:nvPr/>
        </p:nvSpPr>
        <p:spPr>
          <a:xfrm>
            <a:off x="1150308" y="257474"/>
            <a:ext cx="1323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0" u="none" strike="noStrike" dirty="0">
                <a:solidFill>
                  <a:srgbClr val="000000"/>
                </a:solidFill>
                <a:effectLst/>
              </a:rPr>
              <a:t>Organism</a:t>
            </a:r>
            <a:r>
              <a:rPr lang="zh-CN" altLang="en-US" sz="140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i="0" u="none" strike="noStrike" dirty="0">
                <a:solidFill>
                  <a:srgbClr val="000000"/>
                </a:solidFill>
                <a:effectLst/>
              </a:rPr>
              <a:t>Type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1AD106-8E6E-4346-AD32-BCD567452B28}"/>
              </a:ext>
            </a:extLst>
          </p:cNvPr>
          <p:cNvSpPr txBox="1"/>
          <p:nvPr/>
        </p:nvSpPr>
        <p:spPr>
          <a:xfrm>
            <a:off x="9840283" y="257473"/>
            <a:ext cx="1323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0" u="none" strike="noStrike" dirty="0">
                <a:solidFill>
                  <a:srgbClr val="000000"/>
                </a:solidFill>
                <a:effectLst/>
              </a:rPr>
              <a:t>Contaminant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98843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diagram of different colors&#10;&#10;Description automatically generated">
            <a:extLst>
              <a:ext uri="{FF2B5EF4-FFF2-40B4-BE49-F238E27FC236}">
                <a16:creationId xmlns:a16="http://schemas.microsoft.com/office/drawing/2014/main" id="{AD6F363A-6C33-204E-B701-DAC0EB746F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002623"/>
            <a:ext cx="10905066" cy="48527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BEB444-2CA6-F54A-AD18-95C8FAD0FE3F}"/>
              </a:ext>
            </a:extLst>
          </p:cNvPr>
          <p:cNvSpPr txBox="1"/>
          <p:nvPr/>
        </p:nvSpPr>
        <p:spPr>
          <a:xfrm>
            <a:off x="233891" y="669925"/>
            <a:ext cx="1852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0" u="none" strike="noStrike" dirty="0">
                <a:solidFill>
                  <a:srgbClr val="000000"/>
                </a:solidFill>
                <a:effectLst/>
              </a:rPr>
              <a:t>Suspension</a:t>
            </a:r>
            <a:r>
              <a:rPr lang="zh-CN" altLang="en-US" sz="1400" i="0" u="none" strike="noStrike" dirty="0">
                <a:solidFill>
                  <a:srgbClr val="000000"/>
                </a:solidFill>
                <a:effectLst/>
              </a:rPr>
              <a:t> </a:t>
            </a:r>
            <a:endParaRPr lang="en-GB" altLang="zh-CN" sz="1400" i="0" u="none" strike="noStrike" dirty="0">
              <a:solidFill>
                <a:srgbClr val="000000"/>
              </a:solidFill>
              <a:effectLst/>
            </a:endParaRPr>
          </a:p>
          <a:p>
            <a:pPr algn="ctr"/>
            <a:r>
              <a:rPr lang="en-GB" sz="1400" i="0" u="none" strike="noStrike" dirty="0">
                <a:solidFill>
                  <a:srgbClr val="000000"/>
                </a:solidFill>
                <a:effectLst/>
              </a:rPr>
              <a:t>Medium</a:t>
            </a:r>
            <a:endParaRPr lang="en-US" sz="1400" dirty="0"/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A1B91F26-8FCA-364E-9DCC-12FB8468853C}"/>
              </a:ext>
            </a:extLst>
          </p:cNvPr>
          <p:cNvSpPr txBox="1"/>
          <p:nvPr/>
        </p:nvSpPr>
        <p:spPr>
          <a:xfrm>
            <a:off x="10550525" y="669925"/>
            <a:ext cx="90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i="0" u="none" strike="noStrike" dirty="0">
                <a:solidFill>
                  <a:srgbClr val="000000"/>
                </a:solidFill>
                <a:effectLst/>
              </a:rPr>
              <a:t>Organism</a:t>
            </a:r>
          </a:p>
          <a:p>
            <a:pPr algn="ctr"/>
            <a:r>
              <a:rPr lang="en-GB" sz="1400" i="0" u="none" strike="noStrike" dirty="0">
                <a:solidFill>
                  <a:srgbClr val="000000"/>
                </a:solidFill>
                <a:effectLst/>
              </a:rPr>
              <a:t>Type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73495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different types of solutions&#10;&#10;Description automatically generated">
            <a:extLst>
              <a:ext uri="{FF2B5EF4-FFF2-40B4-BE49-F238E27FC236}">
                <a16:creationId xmlns:a16="http://schemas.microsoft.com/office/drawing/2014/main" id="{42DF8B42-EDBF-A346-8F6F-A31CAD6CB8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852" y="938934"/>
            <a:ext cx="9048295" cy="557019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B7A046-987D-B244-A795-93E6B19E10E5}"/>
              </a:ext>
            </a:extLst>
          </p:cNvPr>
          <p:cNvSpPr txBox="1"/>
          <p:nvPr/>
        </p:nvSpPr>
        <p:spPr>
          <a:xfrm>
            <a:off x="1342252" y="669925"/>
            <a:ext cx="1852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0" u="none" strike="noStrike" dirty="0">
                <a:solidFill>
                  <a:srgbClr val="000000"/>
                </a:solidFill>
                <a:effectLst/>
              </a:rPr>
              <a:t>Suspension</a:t>
            </a:r>
            <a:r>
              <a:rPr lang="zh-CN" altLang="en-US" sz="1400" i="0" u="none" strike="noStrike" dirty="0">
                <a:solidFill>
                  <a:srgbClr val="000000"/>
                </a:solidFill>
                <a:effectLst/>
              </a:rPr>
              <a:t> </a:t>
            </a:r>
            <a:endParaRPr lang="en-GB" altLang="zh-CN" sz="1400" i="0" u="none" strike="noStrike" dirty="0">
              <a:solidFill>
                <a:srgbClr val="000000"/>
              </a:solidFill>
              <a:effectLst/>
            </a:endParaRPr>
          </a:p>
          <a:p>
            <a:pPr algn="ctr"/>
            <a:r>
              <a:rPr lang="en-GB" sz="1400" i="0" u="none" strike="noStrike" dirty="0">
                <a:solidFill>
                  <a:srgbClr val="000000"/>
                </a:solidFill>
                <a:effectLst/>
              </a:rPr>
              <a:t>Medium</a:t>
            </a:r>
            <a:endParaRPr lang="en-US" sz="1400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1FAA086E-EC2D-6146-91B9-446C9D70855A}"/>
              </a:ext>
            </a:extLst>
          </p:cNvPr>
          <p:cNvSpPr txBox="1"/>
          <p:nvPr/>
        </p:nvSpPr>
        <p:spPr>
          <a:xfrm>
            <a:off x="9580710" y="669925"/>
            <a:ext cx="90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i="0" u="none" strike="noStrike" dirty="0">
                <a:solidFill>
                  <a:srgbClr val="000000"/>
                </a:solidFill>
                <a:effectLst/>
              </a:rPr>
              <a:t>Organism</a:t>
            </a:r>
          </a:p>
          <a:p>
            <a:pPr algn="ctr"/>
            <a:r>
              <a:rPr lang="en-GB" sz="1400" i="0" u="none" strike="noStrike" dirty="0">
                <a:solidFill>
                  <a:srgbClr val="000000"/>
                </a:solidFill>
                <a:effectLst/>
              </a:rPr>
              <a:t>Type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17563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</TotalTime>
  <Words>522</Words>
  <Application>Microsoft Macintosh PowerPoint</Application>
  <PresentationFormat>Widescreen</PresentationFormat>
  <Paragraphs>161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Xiaoxuan Qin</dc:creator>
  <cp:lastModifiedBy>Xiaoxuan Qin</cp:lastModifiedBy>
  <cp:revision>20</cp:revision>
  <dcterms:created xsi:type="dcterms:W3CDTF">2024-03-22T13:51:21Z</dcterms:created>
  <dcterms:modified xsi:type="dcterms:W3CDTF">2024-11-07T12:44:48Z</dcterms:modified>
</cp:coreProperties>
</file>