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60" r:id="rId3"/>
    <p:sldId id="295" r:id="rId4"/>
    <p:sldId id="257" r:id="rId5"/>
    <p:sldId id="373" r:id="rId6"/>
    <p:sldId id="374" r:id="rId7"/>
    <p:sldId id="375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5" r:id="rId16"/>
    <p:sldId id="386" r:id="rId17"/>
    <p:sldId id="387" r:id="rId18"/>
    <p:sldId id="388" r:id="rId19"/>
    <p:sldId id="389" r:id="rId20"/>
    <p:sldId id="390" r:id="rId21"/>
    <p:sldId id="372" r:id="rId22"/>
    <p:sldId id="285" r:id="rId23"/>
    <p:sldId id="315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876"/>
  </p:normalViewPr>
  <p:slideViewPr>
    <p:cSldViewPr>
      <p:cViewPr varScale="1">
        <p:scale>
          <a:sx n="102" d="100"/>
          <a:sy n="102" d="100"/>
        </p:scale>
        <p:origin x="1104" y="2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4AED8-ABC4-F642-BBD6-2F61CACC664C}" type="datetimeFigureOut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47B6-7E36-D64A-8A74-C891C26B6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02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66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91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051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37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6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197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11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94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82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69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87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39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4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2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Multi-purpose language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47B6-7E36-D64A-8A74-C891C26B60A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2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4797"/>
            <a:ext cx="559435" cy="90805"/>
          </a:xfrm>
          <a:custGeom>
            <a:avLst/>
            <a:gdLst/>
            <a:ahLst/>
            <a:cxnLst/>
            <a:rect l="l" t="t" r="r" b="b"/>
            <a:pathLst>
              <a:path w="559435" h="90804">
                <a:moveTo>
                  <a:pt x="0" y="90713"/>
                </a:moveTo>
                <a:lnTo>
                  <a:pt x="558877" y="90713"/>
                </a:lnTo>
                <a:lnTo>
                  <a:pt x="558877" y="0"/>
                </a:lnTo>
                <a:lnTo>
                  <a:pt x="0" y="0"/>
                </a:lnTo>
                <a:lnTo>
                  <a:pt x="0" y="907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65013" y="6514797"/>
            <a:ext cx="9663430" cy="90805"/>
          </a:xfrm>
          <a:custGeom>
            <a:avLst/>
            <a:gdLst/>
            <a:ahLst/>
            <a:cxnLst/>
            <a:rect l="l" t="t" r="r" b="b"/>
            <a:pathLst>
              <a:path w="9663430" h="90804">
                <a:moveTo>
                  <a:pt x="0" y="90713"/>
                </a:moveTo>
                <a:lnTo>
                  <a:pt x="9663266" y="90713"/>
                </a:lnTo>
                <a:lnTo>
                  <a:pt x="9663266" y="0"/>
                </a:lnTo>
                <a:lnTo>
                  <a:pt x="0" y="0"/>
                </a:lnTo>
                <a:lnTo>
                  <a:pt x="0" y="907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7918" y="6514797"/>
            <a:ext cx="254635" cy="90805"/>
          </a:xfrm>
          <a:custGeom>
            <a:avLst/>
            <a:gdLst/>
            <a:ahLst/>
            <a:cxnLst/>
            <a:rect l="l" t="t" r="r" b="b"/>
            <a:pathLst>
              <a:path w="254634" h="90804">
                <a:moveTo>
                  <a:pt x="0" y="90713"/>
                </a:moveTo>
                <a:lnTo>
                  <a:pt x="254081" y="90713"/>
                </a:lnTo>
                <a:lnTo>
                  <a:pt x="254081" y="0"/>
                </a:lnTo>
                <a:lnTo>
                  <a:pt x="0" y="0"/>
                </a:lnTo>
                <a:lnTo>
                  <a:pt x="0" y="907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0" y="2553715"/>
            <a:ext cx="726249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B0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B0F0"/>
                </a:solidFill>
                <a:latin typeface="Impact"/>
                <a:cs typeface="Impact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/>
              <a:t>SDSC2005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60A3-0C39-8840-B68B-3323CC2DE5DF}" type="datetime1">
              <a:rPr lang="zh-CN" altLang="en-US" smtClean="0"/>
              <a:t>2024/3/1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B0F0"/>
                </a:solidFill>
                <a:latin typeface="Impact"/>
                <a:cs typeface="Impact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/>
              <a:t>SDSC2005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3D00A-29C8-454E-929D-08CE9B97502E}" type="datetime1">
              <a:rPr lang="zh-CN" altLang="en-US" smtClean="0"/>
              <a:t>2024/3/1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8330" y="1149603"/>
            <a:ext cx="507238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17730" y="1674968"/>
            <a:ext cx="4084320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B0F0"/>
                </a:solidFill>
                <a:latin typeface="Impact"/>
                <a:cs typeface="Impact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/>
              <a:t>SDSC2005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8123-D840-DF46-819E-26D5C414CFAE}" type="datetime1">
              <a:rPr lang="zh-CN" altLang="en-US" smtClean="0"/>
              <a:t>2024/3/1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B0F0"/>
                </a:solidFill>
                <a:latin typeface="Impact"/>
                <a:cs typeface="Impact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/>
              <a:t>SDSC2005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100F-8A71-FB4E-A76D-7BD3ADB125DE}" type="datetime1">
              <a:rPr lang="zh-CN" altLang="en-US" smtClean="0"/>
              <a:t>2024/3/1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4797"/>
            <a:ext cx="559435" cy="90805"/>
          </a:xfrm>
          <a:custGeom>
            <a:avLst/>
            <a:gdLst/>
            <a:ahLst/>
            <a:cxnLst/>
            <a:rect l="l" t="t" r="r" b="b"/>
            <a:pathLst>
              <a:path w="559435" h="90804">
                <a:moveTo>
                  <a:pt x="0" y="90713"/>
                </a:moveTo>
                <a:lnTo>
                  <a:pt x="558877" y="90713"/>
                </a:lnTo>
                <a:lnTo>
                  <a:pt x="558877" y="0"/>
                </a:lnTo>
                <a:lnTo>
                  <a:pt x="0" y="0"/>
                </a:lnTo>
                <a:lnTo>
                  <a:pt x="0" y="907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65013" y="6514797"/>
            <a:ext cx="10227310" cy="90805"/>
          </a:xfrm>
          <a:custGeom>
            <a:avLst/>
            <a:gdLst/>
            <a:ahLst/>
            <a:cxnLst/>
            <a:rect l="l" t="t" r="r" b="b"/>
            <a:pathLst>
              <a:path w="10227310" h="90804">
                <a:moveTo>
                  <a:pt x="0" y="90713"/>
                </a:moveTo>
                <a:lnTo>
                  <a:pt x="10226986" y="90713"/>
                </a:lnTo>
                <a:lnTo>
                  <a:pt x="10226986" y="0"/>
                </a:lnTo>
                <a:lnTo>
                  <a:pt x="0" y="0"/>
                </a:lnTo>
                <a:lnTo>
                  <a:pt x="0" y="907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628279" y="6468111"/>
            <a:ext cx="309880" cy="261620"/>
          </a:xfrm>
          <a:custGeom>
            <a:avLst/>
            <a:gdLst/>
            <a:ahLst/>
            <a:cxnLst/>
            <a:rect l="l" t="t" r="r" b="b"/>
            <a:pathLst>
              <a:path w="309879" h="261620">
                <a:moveTo>
                  <a:pt x="309638" y="0"/>
                </a:moveTo>
                <a:lnTo>
                  <a:pt x="0" y="0"/>
                </a:lnTo>
                <a:lnTo>
                  <a:pt x="0" y="261257"/>
                </a:lnTo>
                <a:lnTo>
                  <a:pt x="309638" y="261257"/>
                </a:lnTo>
                <a:lnTo>
                  <a:pt x="3096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0856" y="152400"/>
            <a:ext cx="8928152" cy="61264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086600" y="3482082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76200" y="0"/>
                </a:moveTo>
                <a:lnTo>
                  <a:pt x="3276599" y="0"/>
                </a:lnTo>
                <a:lnTo>
                  <a:pt x="3306260" y="5988"/>
                </a:lnTo>
                <a:lnTo>
                  <a:pt x="3330481" y="22318"/>
                </a:lnTo>
                <a:lnTo>
                  <a:pt x="3346811" y="46540"/>
                </a:lnTo>
                <a:lnTo>
                  <a:pt x="3352800" y="76201"/>
                </a:lnTo>
                <a:lnTo>
                  <a:pt x="3352800" y="457200"/>
                </a:lnTo>
                <a:lnTo>
                  <a:pt x="0" y="457200"/>
                </a:lnTo>
                <a:lnTo>
                  <a:pt x="0" y="76201"/>
                </a:lnTo>
                <a:lnTo>
                  <a:pt x="5988" y="46540"/>
                </a:lnTo>
                <a:lnTo>
                  <a:pt x="22318" y="22318"/>
                </a:lnTo>
                <a:lnTo>
                  <a:pt x="46539" y="5988"/>
                </a:lnTo>
                <a:lnTo>
                  <a:pt x="7620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553200" y="3810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B0F0"/>
                </a:solidFill>
                <a:latin typeface="Impact"/>
                <a:cs typeface="Impact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/>
              <a:t>SDSC2005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E3598-9C39-4247-86A0-757D96DAFD52}" type="datetime1">
              <a:rPr lang="zh-CN" altLang="en-US" smtClean="0"/>
              <a:t>2024/3/1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4797"/>
            <a:ext cx="559435" cy="90805"/>
          </a:xfrm>
          <a:custGeom>
            <a:avLst/>
            <a:gdLst/>
            <a:ahLst/>
            <a:cxnLst/>
            <a:rect l="l" t="t" r="r" b="b"/>
            <a:pathLst>
              <a:path w="559435" h="90804">
                <a:moveTo>
                  <a:pt x="0" y="90713"/>
                </a:moveTo>
                <a:lnTo>
                  <a:pt x="558877" y="90713"/>
                </a:lnTo>
                <a:lnTo>
                  <a:pt x="558877" y="0"/>
                </a:lnTo>
                <a:lnTo>
                  <a:pt x="0" y="0"/>
                </a:lnTo>
                <a:lnTo>
                  <a:pt x="0" y="907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65013" y="6514797"/>
            <a:ext cx="10227310" cy="90805"/>
          </a:xfrm>
          <a:custGeom>
            <a:avLst/>
            <a:gdLst/>
            <a:ahLst/>
            <a:cxnLst/>
            <a:rect l="l" t="t" r="r" b="b"/>
            <a:pathLst>
              <a:path w="10227310" h="90804">
                <a:moveTo>
                  <a:pt x="0" y="90713"/>
                </a:moveTo>
                <a:lnTo>
                  <a:pt x="10226986" y="90713"/>
                </a:lnTo>
                <a:lnTo>
                  <a:pt x="10226986" y="0"/>
                </a:lnTo>
                <a:lnTo>
                  <a:pt x="0" y="0"/>
                </a:lnTo>
                <a:lnTo>
                  <a:pt x="0" y="907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628279" y="6468111"/>
            <a:ext cx="309880" cy="261620"/>
          </a:xfrm>
          <a:custGeom>
            <a:avLst/>
            <a:gdLst/>
            <a:ahLst/>
            <a:cxnLst/>
            <a:rect l="l" t="t" r="r" b="b"/>
            <a:pathLst>
              <a:path w="309879" h="261620">
                <a:moveTo>
                  <a:pt x="309638" y="0"/>
                </a:moveTo>
                <a:lnTo>
                  <a:pt x="0" y="0"/>
                </a:lnTo>
                <a:lnTo>
                  <a:pt x="0" y="261257"/>
                </a:lnTo>
                <a:lnTo>
                  <a:pt x="309638" y="261257"/>
                </a:lnTo>
                <a:lnTo>
                  <a:pt x="3096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800" y="374395"/>
            <a:ext cx="1065911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B0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190" y="2203450"/>
            <a:ext cx="53994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7608" y="6342749"/>
            <a:ext cx="1235075" cy="39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B0F0"/>
                </a:solidFill>
                <a:latin typeface="Impact"/>
                <a:cs typeface="Impact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/>
              <a:t>SDSC2005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6649-4150-5844-92F7-E34EE987C28E}" type="datetime1">
              <a:rPr lang="zh-CN" altLang="en-US" smtClean="0"/>
              <a:t>2024/3/1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67211" y="6450256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B0F0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goog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en#scrollTo=Wf5KrEb6vrk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-UOEmJnN3G2HKX_8gP-iZPvW4ER8yTKY?usp=sharin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hyperlink" Target="https://www.python.org/downloads/mac-osx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iki.python.org/moin/Android" TargetMode="External"/><Relationship Id="rId4" Type="http://schemas.openxmlformats.org/officeDocument/2006/relationships/hyperlink" Target="https://docs.python.org/3/using/uni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3130" y="2553715"/>
            <a:ext cx="8150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Tutorial1: Intro to Python &amp; Regression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93139" y="1002284"/>
            <a:ext cx="3726179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SDSC2005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Computational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Social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Science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D006B7-CA21-3468-AEE8-7267E417EE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</a:t>
            </a:fld>
            <a:endParaRPr lang="en-US" altLang="zh-CN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Personal PC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10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26507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 for Windows</a:t>
            </a: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Step1: Open official website(</a:t>
            </a:r>
            <a:r>
              <a:rPr lang="en-US" altLang="zh-CN" sz="2800" dirty="0">
                <a:hlinkClick r:id="rId3"/>
              </a:rPr>
              <a:t>Python Releases for Windows | Python.org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), select Downloads-windows</a:t>
            </a: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Step2: Choose proper package according to your PC, then download.</a:t>
            </a:r>
          </a:p>
          <a:p>
            <a:pPr marL="355600" marR="5080" lvl="3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 descr="图形用户界面, 网站&#10;&#10;描述已自动生成">
            <a:extLst>
              <a:ext uri="{FF2B5EF4-FFF2-40B4-BE49-F238E27FC236}">
                <a16:creationId xmlns:a16="http://schemas.microsoft.com/office/drawing/2014/main" id="{593C4A13-ED9B-136D-B3D8-FEE54A4FB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80454"/>
            <a:ext cx="3657040" cy="2562295"/>
          </a:xfrm>
          <a:prstGeom prst="rect">
            <a:avLst/>
          </a:prstGeom>
        </p:spPr>
      </p:pic>
      <p:pic>
        <p:nvPicPr>
          <p:cNvPr id="12" name="图片 11" descr="文本&#10;&#10;中度可信度描述已自动生成">
            <a:extLst>
              <a:ext uri="{FF2B5EF4-FFF2-40B4-BE49-F238E27FC236}">
                <a16:creationId xmlns:a16="http://schemas.microsoft.com/office/drawing/2014/main" id="{AB73E270-2C5A-DB87-E983-17C1D7C12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083701"/>
            <a:ext cx="4445000" cy="1955800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BE65273A-D9F4-4D2F-E593-710A9241DE55}"/>
              </a:ext>
            </a:extLst>
          </p:cNvPr>
          <p:cNvSpPr/>
          <p:nvPr/>
        </p:nvSpPr>
        <p:spPr>
          <a:xfrm>
            <a:off x="5181600" y="44958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19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Personal PC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11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17761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 for Windows</a:t>
            </a: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Step3: Install Python. (Remember to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Add </a:t>
            </a:r>
            <a:r>
              <a:rPr lang="en-US" altLang="zh-CN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python.exe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 to PATH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355600" marR="5080" lvl="3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Step4: Finish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setup.</a:t>
            </a: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BE65273A-D9F4-4D2F-E593-710A9241DE55}"/>
              </a:ext>
            </a:extLst>
          </p:cNvPr>
          <p:cNvSpPr/>
          <p:nvPr/>
        </p:nvSpPr>
        <p:spPr>
          <a:xfrm>
            <a:off x="5181600" y="44958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29D4E52E-9DC7-66E7-4F88-826FD875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8" y="3634332"/>
            <a:ext cx="4011010" cy="2484936"/>
          </a:xfrm>
          <a:prstGeom prst="rect">
            <a:avLst/>
          </a:prstGeom>
        </p:spPr>
      </p:pic>
      <p:pic>
        <p:nvPicPr>
          <p:cNvPr id="9" name="图片 8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ACD7D961-D6F8-F025-AAD4-E65A5A6A5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74" y="3634331"/>
            <a:ext cx="4191094" cy="25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Personal PC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12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22198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 for Windows</a:t>
            </a: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Step5: Check all the files. (If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python.exe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exists)</a:t>
            </a: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Step6: Open IDLE in Control panel.</a:t>
            </a: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BE65273A-D9F4-4D2F-E593-710A9241DE55}"/>
              </a:ext>
            </a:extLst>
          </p:cNvPr>
          <p:cNvSpPr/>
          <p:nvPr/>
        </p:nvSpPr>
        <p:spPr>
          <a:xfrm>
            <a:off x="5181600" y="44958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7EA6C566-C7A1-5AE0-D100-4EC6DC067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9" y="3874359"/>
            <a:ext cx="5016393" cy="1603108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51EBA212-EFDD-ABA3-A1BA-7E70D1A6B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11" y="3761513"/>
            <a:ext cx="4889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Personal PC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13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13324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 for Windows</a:t>
            </a: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Step7: Type in the following code to execute.</a:t>
            </a: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F63011C-7B02-8FFF-F228-0F8C33B0B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8" y="2983319"/>
            <a:ext cx="7932960" cy="23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9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Personal PC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14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22070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 for MacOS</a:t>
            </a: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Step1: Open official website(</a:t>
            </a:r>
            <a:r>
              <a:rPr lang="en-US" altLang="zh-CN" sz="2800" dirty="0">
                <a:hlinkClick r:id="rId3"/>
              </a:rPr>
              <a:t>Python Releases for Windows | Python.org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), select Downloads-macOS</a:t>
            </a: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 descr="图形用户界面, 应用程序, 网站&#10;&#10;描述已自动生成">
            <a:extLst>
              <a:ext uri="{FF2B5EF4-FFF2-40B4-BE49-F238E27FC236}">
                <a16:creationId xmlns:a16="http://schemas.microsoft.com/office/drawing/2014/main" id="{68664BF6-E73F-A8E2-63E8-17AE72F6D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76600"/>
            <a:ext cx="5410200" cy="288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9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Personal PC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15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13324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 for MacOS</a:t>
            </a: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Step2: Install Python package.</a:t>
            </a: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A9A3AE4-915F-B0AB-711F-76C80B49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33190"/>
            <a:ext cx="5537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Personal PC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16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13324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 for MacOS</a:t>
            </a: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Step3: Once you finished installment, check the files.</a:t>
            </a: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 descr="图形用户界面&#10;&#10;中度可信度描述已自动生成">
            <a:extLst>
              <a:ext uri="{FF2B5EF4-FFF2-40B4-BE49-F238E27FC236}">
                <a16:creationId xmlns:a16="http://schemas.microsoft.com/office/drawing/2014/main" id="{75557F5D-9FD8-DA09-B1E0-88CAEFF5F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55" y="2832539"/>
            <a:ext cx="6908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6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Personal PC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17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13324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 for MacOS</a:t>
            </a: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Step4: Open IDLE, and type in the following code to execute.</a:t>
            </a: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D8068799-C012-95D0-AAB8-CCF18C79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8" y="2899526"/>
            <a:ext cx="9162173" cy="159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Personal PC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18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35381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Others you need to know</a:t>
            </a:r>
          </a:p>
          <a:p>
            <a:pPr marL="469900" marR="5080" lvl="2" indent="-457200">
              <a:lnSpc>
                <a:spcPct val="996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1. All the python files are end in .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py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format.</a:t>
            </a:r>
          </a:p>
          <a:p>
            <a:pPr marL="469900" marR="5080" lvl="2" indent="-457200">
              <a:lnSpc>
                <a:spcPct val="996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69900" marR="5080" lvl="2" indent="-457200">
              <a:lnSpc>
                <a:spcPct val="996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69900" marR="5080" lvl="2" indent="-457200">
              <a:lnSpc>
                <a:spcPct val="996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69900" marR="5080" lvl="2" indent="-457200">
              <a:lnSpc>
                <a:spcPct val="996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69900" marR="5080" lvl="2" indent="-457200">
              <a:lnSpc>
                <a:spcPct val="996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2.If you want to install a </a:t>
            </a:r>
            <a:r>
              <a:rPr lang="en-US" altLang="zh-CN" sz="2800" dirty="0">
                <a:solidFill>
                  <a:srgbClr val="3C4043"/>
                </a:solidFill>
                <a:latin typeface="Roboto" panose="02000000000000000000" pitchFamily="2" charset="0"/>
              </a:rPr>
              <a:t>t</a:t>
            </a:r>
            <a:r>
              <a:rPr lang="en-US" altLang="zh-CN" sz="2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hird-party python package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like requests, 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install with </a:t>
            </a:r>
            <a:r>
              <a:rPr lang="en-US" altLang="zh-CN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pip install </a:t>
            </a:r>
            <a:r>
              <a:rPr lang="en-US" altLang="zh-CN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package_name</a:t>
            </a:r>
            <a:r>
              <a:rPr lang="en-US" altLang="zh-CN" sz="2800" i="1" dirty="0">
                <a:solidFill>
                  <a:srgbClr val="000000"/>
                </a:solidFill>
                <a:latin typeface="Arial" panose="020B0604020202020204" pitchFamily="34" charset="0"/>
              </a:rPr>
              <a:t> .</a:t>
            </a:r>
            <a:r>
              <a:rPr lang="en-US" altLang="zh-CN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CN" sz="28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8426C3E-3222-7A36-4129-42926F0FC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01600"/>
            <a:ext cx="4368800" cy="1409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A4F1214-EC4A-8A1B-37AB-E7C0C0709DAF}"/>
              </a:ext>
            </a:extLst>
          </p:cNvPr>
          <p:cNvSpPr/>
          <p:nvPr/>
        </p:nvSpPr>
        <p:spPr>
          <a:xfrm>
            <a:off x="5334000" y="2355300"/>
            <a:ext cx="1066800" cy="1302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63BC8BAE-BB30-45DE-8025-19B69917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17439"/>
            <a:ext cx="3835400" cy="17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800" y="374395"/>
            <a:ext cx="1091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Google-</a:t>
            </a:r>
            <a:r>
              <a:rPr lang="en-US" altLang="zh-CN" dirty="0" err="1"/>
              <a:t>Colab</a:t>
            </a:r>
            <a:r>
              <a:rPr lang="en-US" altLang="zh-CN" dirty="0"/>
              <a:t> (Recommended) </a:t>
            </a:r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19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F2708A-F7DC-BFCE-3D7C-5D5B8EAE2C39}"/>
              </a:ext>
            </a:extLst>
          </p:cNvPr>
          <p:cNvSpPr txBox="1"/>
          <p:nvPr/>
        </p:nvSpPr>
        <p:spPr>
          <a:xfrm>
            <a:off x="637800" y="1207515"/>
            <a:ext cx="11273886" cy="4951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 algn="l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Google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Colaboratory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https://colab.google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700" marR="5080" lvl="2" algn="l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 algn="l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What is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Colab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marL="12700" marR="5080" lvl="2" algn="l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Colab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or "</a:t>
            </a:r>
            <a:r>
              <a:rPr lang="en-US" altLang="zh-CN" sz="2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Colaboratory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", allows you to write and execute Python in your browser, with</a:t>
            </a:r>
          </a:p>
          <a:p>
            <a:pPr marL="753745" marR="92710" lvl="1" indent="-283845" algn="l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Zero configuration required</a:t>
            </a:r>
          </a:p>
          <a:p>
            <a:pPr marL="753745" marR="92710" lvl="1" indent="-283845" algn="l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Access to GPUs free of charge</a:t>
            </a:r>
          </a:p>
          <a:p>
            <a:pPr marL="753745" marR="92710" lvl="1" indent="-283845" algn="l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Easy sharing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Introduction video: 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US" altLang="zh-C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www.youtube.com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watch?v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=inN8seMm7UI</a:t>
            </a:r>
            <a:endParaRPr lang="en-US" altLang="zh-C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8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Content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37800" y="1207515"/>
            <a:ext cx="10678795" cy="17761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sz="2800" dirty="0">
                <a:latin typeface="Calibri"/>
                <a:cs typeface="Calibri"/>
              </a:rPr>
              <a:t>Python Environment Setting (Slides)</a:t>
            </a:r>
          </a:p>
          <a:p>
            <a:pPr marL="355600" marR="5080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sz="2800" dirty="0">
                <a:latin typeface="Calibri"/>
                <a:cs typeface="Calibri"/>
              </a:rPr>
              <a:t>Introduction to Python (Code)</a:t>
            </a:r>
          </a:p>
          <a:p>
            <a:pPr marL="355600" marR="5080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sz="2800" dirty="0">
                <a:latin typeface="Calibri"/>
                <a:cs typeface="Calibri"/>
              </a:rPr>
              <a:t>Regression (Code)</a:t>
            </a:r>
          </a:p>
          <a:p>
            <a:pPr marL="355600" marR="5080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2DA3FD6-22F3-6B56-CD4E-F91A58F9EA8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C4EA7-FBEE-5CCC-D4FD-5F6943660A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2</a:t>
            </a:fld>
            <a:endParaRPr lang="en-US" altLang="zh-CN" spc="-25" dirty="0"/>
          </a:p>
        </p:txBody>
      </p:sp>
    </p:spTree>
    <p:extLst>
      <p:ext uri="{BB962C8B-B14F-4D97-AF65-F5344CB8AC3E}">
        <p14:creationId xmlns:p14="http://schemas.microsoft.com/office/powerpoint/2010/main" val="94783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800" y="374395"/>
            <a:ext cx="1091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 on Google-</a:t>
            </a:r>
            <a:r>
              <a:rPr lang="en-US" altLang="zh-CN" dirty="0" err="1"/>
              <a:t>Colab</a:t>
            </a:r>
            <a:r>
              <a:rPr lang="en-US" altLang="zh-CN" dirty="0"/>
              <a:t> (Recommended) </a:t>
            </a:r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20</a:t>
            </a:fld>
            <a:endParaRPr lang="en-US" altLang="zh-CN" spc="-25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8CB854BB-8F2B-FF2A-B02D-22F44D3D5724}"/>
              </a:ext>
            </a:extLst>
          </p:cNvPr>
          <p:cNvSpPr txBox="1"/>
          <p:nvPr/>
        </p:nvSpPr>
        <p:spPr>
          <a:xfrm>
            <a:off x="637800" y="1207515"/>
            <a:ext cx="11273886" cy="22198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/>
              <a:t>1. Google </a:t>
            </a:r>
            <a:r>
              <a:rPr lang="en-US" altLang="zh-CN" sz="2800" dirty="0" err="1"/>
              <a:t>Colab</a:t>
            </a:r>
            <a:r>
              <a:rPr lang="en-US" altLang="zh-CN" sz="2800" dirty="0"/>
              <a:t> details introduction:</a:t>
            </a: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hlinkClick r:id="rId3"/>
              </a:rPr>
              <a:t>https://colab.research.google.com/?hl=en#scrollTo=Wf5KrEb6vrkR</a:t>
            </a:r>
            <a:endParaRPr lang="en-US" altLang="zh-CN" sz="2800" dirty="0"/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/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/>
              <a:t>All of our Tutorial code will be presented by </a:t>
            </a:r>
            <a:r>
              <a:rPr lang="en-US" altLang="zh-CN" sz="2800" dirty="0" err="1"/>
              <a:t>Colab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56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9ED7-A2E8-D9B7-FD08-BE171C10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01" y="1828800"/>
            <a:ext cx="10916398" cy="2769989"/>
          </a:xfrm>
        </p:spPr>
        <p:txBody>
          <a:bodyPr/>
          <a:lstStyle/>
          <a:p>
            <a:pPr algn="ctr"/>
            <a:r>
              <a:rPr lang="en-US" altLang="zh-CN" sz="3600" dirty="0">
                <a:latin typeface="Calibri"/>
                <a:cs typeface="Calibri"/>
              </a:rPr>
              <a:t>Introduction to Python &amp;</a:t>
            </a:r>
            <a:br>
              <a:rPr lang="en-US" altLang="zh-CN" sz="3600" dirty="0">
                <a:latin typeface="Calibri"/>
                <a:cs typeface="Calibri"/>
              </a:rPr>
            </a:br>
            <a:r>
              <a:rPr lang="en-US" altLang="zh-CN" sz="3600" dirty="0">
                <a:latin typeface="Calibri"/>
                <a:cs typeface="Calibri"/>
              </a:rPr>
              <a:t>Regression</a:t>
            </a:r>
            <a:br>
              <a:rPr lang="en-US" altLang="zh-CN" sz="3600" dirty="0">
                <a:latin typeface="Calibri"/>
                <a:cs typeface="Calibri"/>
              </a:rPr>
            </a:br>
            <a:br>
              <a:rPr lang="en-US" dirty="0"/>
            </a:br>
            <a:r>
              <a:rPr lang="en-US" altLang="zh-CN" dirty="0"/>
              <a:t>1. Python Fundamentals</a:t>
            </a:r>
            <a:br>
              <a:rPr lang="en-US" altLang="zh-CN" dirty="0"/>
            </a:br>
            <a:r>
              <a:rPr lang="en-US" altLang="zh-CN" dirty="0"/>
              <a:t>2. Three Demos of Regression</a:t>
            </a: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02C3CED-D93A-CE51-1426-1A81C052061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75CC93-115A-E53B-78E7-1AD5D07840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21</a:t>
            </a:fld>
            <a:endParaRPr lang="en-US" altLang="zh-CN" spc="-25" dirty="0"/>
          </a:p>
        </p:txBody>
      </p:sp>
    </p:spTree>
    <p:extLst>
      <p:ext uri="{BB962C8B-B14F-4D97-AF65-F5344CB8AC3E}">
        <p14:creationId xmlns:p14="http://schemas.microsoft.com/office/powerpoint/2010/main" val="207498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" dirty="0"/>
              <a:t>Content</a:t>
            </a:r>
            <a:endParaRPr spc="-2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A42CB25-5B0B-61C9-D74C-5284EEEB95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4AE8A-07FA-E557-A7BB-3E4EBD4FDD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22</a:t>
            </a:fld>
            <a:endParaRPr lang="en-US" altLang="zh-CN" spc="-25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13A3D88-1F82-8EE1-A9EC-2F950CC78E2B}"/>
              </a:ext>
            </a:extLst>
          </p:cNvPr>
          <p:cNvSpPr txBox="1"/>
          <p:nvPr/>
        </p:nvSpPr>
        <p:spPr>
          <a:xfrm>
            <a:off x="637800" y="1207515"/>
            <a:ext cx="11273886" cy="3094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/>
              <a:t>1. Our tutorial link: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>
                <a:latin typeface="Calibri"/>
                <a:cs typeface="Calibri"/>
                <a:hlinkClick r:id="rId2"/>
              </a:rPr>
              <a:t>https://colab.research.google.com/drive/1-UOEmJnN3G2HKX_8gP-iZPvW4ER8yTKY?usp=sharing</a:t>
            </a:r>
            <a:endParaRPr lang="en-US" altLang="zh-CN" sz="2800" dirty="0">
              <a:latin typeface="Calibri"/>
              <a:cs typeface="Calibri"/>
            </a:endParaRP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spc="-10" dirty="0">
              <a:latin typeface="Calibri"/>
              <a:cs typeface="Calibri"/>
            </a:endParaRPr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r>
              <a:rPr lang="en-US" altLang="zh-CN" sz="2800" dirty="0"/>
              <a:t>2. Our tutorial Includes the following two sections:</a:t>
            </a:r>
            <a:endParaRPr lang="zh-CN" altLang="en-US" sz="2800" dirty="0"/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/>
          </a:p>
          <a:p>
            <a:pPr marL="12700" marR="5080" lvl="2">
              <a:lnSpc>
                <a:spcPct val="99600"/>
              </a:lnSpc>
              <a:spcBef>
                <a:spcPts val="110"/>
              </a:spcBef>
              <a:tabLst>
                <a:tab pos="355600" algn="l"/>
              </a:tabLst>
            </a:pPr>
            <a:endParaRPr lang="en-US" altLang="zh-CN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0883E8-3D2A-B20D-17A3-ED174F38D66B}"/>
              </a:ext>
            </a:extLst>
          </p:cNvPr>
          <p:cNvSpPr txBox="1"/>
          <p:nvPr/>
        </p:nvSpPr>
        <p:spPr>
          <a:xfrm>
            <a:off x="631512" y="3113604"/>
            <a:ext cx="6193536" cy="1524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92710" lvl="1" algn="l">
              <a:lnSpc>
                <a:spcPct val="100800"/>
              </a:lnSpc>
              <a:spcBef>
                <a:spcPts val="615"/>
              </a:spcBef>
              <a:tabLst>
                <a:tab pos="755015" algn="l"/>
              </a:tabLst>
            </a:pPr>
            <a:endParaRPr lang="en-US" altLang="zh-CN" sz="2800" dirty="0"/>
          </a:p>
          <a:p>
            <a:pPr marL="753745" marR="92710" lvl="1" indent="-283845" algn="l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800" dirty="0"/>
              <a:t>Python Fundamentals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cs typeface="Calibri"/>
            </a:endParaRPr>
          </a:p>
          <a:p>
            <a:pPr marL="753745" marR="92710" lvl="1" indent="-283845" algn="l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800" dirty="0"/>
              <a:t>Three Demos of Regression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590800"/>
            <a:ext cx="622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Thanks</a:t>
            </a:r>
            <a:endParaRPr spc="5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EEB84FFB-DF0E-148F-67A5-A12E235EC2C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83488-026D-79D1-1E4B-EE5A0EF274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23</a:t>
            </a:fld>
            <a:endParaRPr lang="en-US" altLang="zh-CN" spc="-25" dirty="0"/>
          </a:p>
        </p:txBody>
      </p:sp>
    </p:spTree>
    <p:extLst>
      <p:ext uri="{BB962C8B-B14F-4D97-AF65-F5344CB8AC3E}">
        <p14:creationId xmlns:p14="http://schemas.microsoft.com/office/powerpoint/2010/main" val="178825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9ED7-A2E8-D9B7-FD08-BE171C10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01" y="1828800"/>
            <a:ext cx="10916398" cy="2769989"/>
          </a:xfrm>
        </p:spPr>
        <p:txBody>
          <a:bodyPr/>
          <a:lstStyle/>
          <a:p>
            <a:pPr algn="ctr"/>
            <a:r>
              <a:rPr lang="en-US" altLang="zh-CN" sz="3600" dirty="0">
                <a:latin typeface="Calibri"/>
                <a:cs typeface="Calibri"/>
              </a:rPr>
              <a:t>Python Environment Setting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Python Introduction</a:t>
            </a:r>
            <a:br>
              <a:rPr lang="en-US" dirty="0"/>
            </a:br>
            <a:r>
              <a:rPr lang="en-US" dirty="0"/>
              <a:t>2. Python Code </a:t>
            </a:r>
            <a:r>
              <a:rPr lang="en-US" altLang="zh-CN" dirty="0"/>
              <a:t>Execution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02C3CED-D93A-CE51-1426-1A81C052061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75CC93-115A-E53B-78E7-1AD5D07840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3</a:t>
            </a:fld>
            <a:endParaRPr lang="en-US" altLang="zh-CN" spc="-25" dirty="0"/>
          </a:p>
        </p:txBody>
      </p:sp>
    </p:spTree>
    <p:extLst>
      <p:ext uri="{BB962C8B-B14F-4D97-AF65-F5344CB8AC3E}">
        <p14:creationId xmlns:p14="http://schemas.microsoft.com/office/powerpoint/2010/main" val="197807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Introduction : What is Python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4</a:t>
            </a:fld>
            <a:endParaRPr lang="en-US" altLang="zh-CN" spc="-25" dirty="0"/>
          </a:p>
        </p:txBody>
      </p:sp>
      <p:pic>
        <p:nvPicPr>
          <p:cNvPr id="1026" name="Picture 2" descr="python™">
            <a:extLst>
              <a:ext uri="{FF2B5EF4-FFF2-40B4-BE49-F238E27FC236}">
                <a16:creationId xmlns:a16="http://schemas.microsoft.com/office/drawing/2014/main" id="{777FF931-D54B-7305-D159-4B9C225C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" y="3937807"/>
            <a:ext cx="3683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C5C65943-7528-71EF-90E2-30D8324E4E49}"/>
              </a:ext>
            </a:extLst>
          </p:cNvPr>
          <p:cNvSpPr txBox="1"/>
          <p:nvPr/>
        </p:nvSpPr>
        <p:spPr>
          <a:xfrm>
            <a:off x="637800" y="1207515"/>
            <a:ext cx="10678795" cy="22070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is a clear and powerful object-oriented programming language, comparable to Perl, Ruby, Scheme, or Java.</a:t>
            </a: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The world Fastest growing programming language.</a:t>
            </a: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hlinkClick r:id="rId3"/>
              </a:rPr>
              <a:t>Welcome to Python.org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8025DCC-5182-5C4B-A90D-A74575844D09}"/>
              </a:ext>
            </a:extLst>
          </p:cNvPr>
          <p:cNvSpPr txBox="1"/>
          <p:nvPr/>
        </p:nvSpPr>
        <p:spPr>
          <a:xfrm>
            <a:off x="457200" y="1719476"/>
            <a:ext cx="11454486" cy="346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an elegant syntax</a:t>
            </a: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an easy-to-use language that makes it simple to get your program working.</a:t>
            </a: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Comes with a large standard library that supports many common programming tasks</a:t>
            </a:r>
          </a:p>
          <a:p>
            <a:pPr marL="753745" marR="92710" lvl="1" indent="-283845" algn="l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Runs anywhere, including </a:t>
            </a:r>
            <a:r>
              <a:rPr lang="en-US" altLang="zh-CN" sz="2400" b="0" i="0" u="none" strike="noStrike" dirty="0">
                <a:solidFill>
                  <a:srgbClr val="0000EE"/>
                </a:solidFill>
                <a:effectLst/>
                <a:latin typeface="Arial" panose="020B0604020202020204" pitchFamily="34" charset="0"/>
                <a:hlinkClick r:id="rId2"/>
              </a:rPr>
              <a:t>Mac OS X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sz="2400" b="0" i="0" u="none" strike="noStrike" dirty="0">
                <a:solidFill>
                  <a:srgbClr val="0000EE"/>
                </a:solidFill>
                <a:effectLst/>
                <a:latin typeface="Arial" panose="020B0604020202020204" pitchFamily="34" charset="0"/>
                <a:hlinkClick r:id="rId3"/>
              </a:rPr>
              <a:t>Windows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sz="2400" b="0" i="0" u="none" strike="noStrike" dirty="0">
                <a:solidFill>
                  <a:srgbClr val="0000EE"/>
                </a:solidFill>
                <a:effectLst/>
                <a:latin typeface="Arial" panose="020B0604020202020204" pitchFamily="34" charset="0"/>
                <a:hlinkClick r:id="rId4"/>
              </a:rPr>
              <a:t>Linux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altLang="zh-CN" sz="2400" b="0" i="0" u="none" strike="noStrike" dirty="0">
                <a:solidFill>
                  <a:srgbClr val="0000EE"/>
                </a:solidFill>
                <a:effectLst/>
                <a:latin typeface="Arial" panose="020B0604020202020204" pitchFamily="34" charset="0"/>
                <a:hlinkClick r:id="rId4"/>
              </a:rPr>
              <a:t>Unix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with unofficial builds also available for </a:t>
            </a:r>
            <a:r>
              <a:rPr lang="en-US" altLang="zh-CN" sz="2400" b="0" i="0" u="none" strike="noStrike" dirty="0">
                <a:solidFill>
                  <a:srgbClr val="0000EE"/>
                </a:solidFill>
                <a:effectLst/>
                <a:latin typeface="Arial" panose="020B0604020202020204" pitchFamily="34" charset="0"/>
                <a:hlinkClick r:id="rId5"/>
              </a:rPr>
              <a:t>Android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iOS.</a:t>
            </a:r>
          </a:p>
          <a:p>
            <a:pPr marL="753745" marR="92710" lvl="1" indent="-283845" algn="l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ree software. 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Courier New"/>
            </a:endParaRP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spc="-20" dirty="0">
                <a:latin typeface="Calibri"/>
                <a:cs typeface="Calibri"/>
              </a:rPr>
              <a:t>etc.</a:t>
            </a:r>
            <a:endParaRPr lang="en-US" altLang="zh-CN" sz="24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Introduction : What is Python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5</a:t>
            </a:fld>
            <a:endParaRPr lang="en-US" altLang="zh-CN" spc="-25" dirty="0"/>
          </a:p>
        </p:txBody>
      </p:sp>
      <p:pic>
        <p:nvPicPr>
          <p:cNvPr id="1026" name="Picture 2" descr="python™">
            <a:extLst>
              <a:ext uri="{FF2B5EF4-FFF2-40B4-BE49-F238E27FC236}">
                <a16:creationId xmlns:a16="http://schemas.microsoft.com/office/drawing/2014/main" id="{777FF931-D54B-7305-D159-4B9C225C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5156873"/>
            <a:ext cx="3683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FDA78EAD-F314-0726-BC2C-03FF6766F2BE}"/>
              </a:ext>
            </a:extLst>
          </p:cNvPr>
          <p:cNvSpPr txBox="1"/>
          <p:nvPr/>
        </p:nvSpPr>
        <p:spPr>
          <a:xfrm>
            <a:off x="637800" y="1207515"/>
            <a:ext cx="1067879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Some of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Python's notable features</a:t>
            </a:r>
          </a:p>
        </p:txBody>
      </p:sp>
    </p:spTree>
    <p:extLst>
      <p:ext uri="{BB962C8B-B14F-4D97-AF65-F5344CB8AC3E}">
        <p14:creationId xmlns:p14="http://schemas.microsoft.com/office/powerpoint/2010/main" val="2140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Introduction : What is Python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6</a:t>
            </a:fld>
            <a:endParaRPr lang="en-US" altLang="zh-CN" spc="-25" dirty="0"/>
          </a:p>
        </p:txBody>
      </p:sp>
      <p:pic>
        <p:nvPicPr>
          <p:cNvPr id="1026" name="Picture 2" descr="python™">
            <a:extLst>
              <a:ext uri="{FF2B5EF4-FFF2-40B4-BE49-F238E27FC236}">
                <a16:creationId xmlns:a16="http://schemas.microsoft.com/office/drawing/2014/main" id="{777FF931-D54B-7305-D159-4B9C225C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5156873"/>
            <a:ext cx="3683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FDA78EAD-F314-0726-BC2C-03FF6766F2BE}"/>
              </a:ext>
            </a:extLst>
          </p:cNvPr>
          <p:cNvSpPr txBox="1"/>
          <p:nvPr/>
        </p:nvSpPr>
        <p:spPr>
          <a:xfrm>
            <a:off x="637800" y="1207515"/>
            <a:ext cx="10678795" cy="888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 of Python</a:t>
            </a:r>
          </a:p>
          <a:p>
            <a:pPr marL="355600" marR="5080" lvl="3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C81D7-1928-0D8C-3A09-AF44991FBA18}"/>
              </a:ext>
            </a:extLst>
          </p:cNvPr>
          <p:cNvSpPr txBox="1"/>
          <p:nvPr/>
        </p:nvSpPr>
        <p:spPr>
          <a:xfrm>
            <a:off x="457200" y="1719476"/>
            <a:ext cx="11454486" cy="360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Data Analysis</a:t>
            </a: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AI/ML</a:t>
            </a: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Automation</a:t>
            </a: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Web Apps</a:t>
            </a: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Mobile Apps</a:t>
            </a: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Desktop Apps</a:t>
            </a: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Testing</a:t>
            </a:r>
          </a:p>
          <a:p>
            <a:pPr marL="753745" marR="92710" lvl="1" indent="-283845">
              <a:lnSpc>
                <a:spcPct val="100800"/>
              </a:lnSpc>
              <a:spcBef>
                <a:spcPts val="615"/>
              </a:spcBef>
              <a:buFont typeface="Courier New"/>
              <a:buChar char="o"/>
              <a:tabLst>
                <a:tab pos="75501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Hacking</a:t>
            </a:r>
          </a:p>
        </p:txBody>
      </p:sp>
    </p:spTree>
    <p:extLst>
      <p:ext uri="{BB962C8B-B14F-4D97-AF65-F5344CB8AC3E}">
        <p14:creationId xmlns:p14="http://schemas.microsoft.com/office/powerpoint/2010/main" val="319928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Introduction : Why Python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7</a:t>
            </a:fld>
            <a:endParaRPr lang="en-US" altLang="zh-CN" spc="-25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DA78EAD-F314-0726-BC2C-03FF6766F2BE}"/>
              </a:ext>
            </a:extLst>
          </p:cNvPr>
          <p:cNvSpPr txBox="1"/>
          <p:nvPr/>
        </p:nvSpPr>
        <p:spPr>
          <a:xfrm>
            <a:off x="637800" y="1207515"/>
            <a:ext cx="10678795" cy="17633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Reason1: Solve complex problems in less time with fewer lines of code.</a:t>
            </a: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55600" marR="5080" lvl="3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24CB0CE9-2A62-2032-BE4C-C3A5F79C3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315906"/>
            <a:ext cx="3349269" cy="13941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1A665BE-216A-0931-1593-D42B48EB7583}"/>
              </a:ext>
            </a:extLst>
          </p:cNvPr>
          <p:cNvSpPr txBox="1"/>
          <p:nvPr/>
        </p:nvSpPr>
        <p:spPr>
          <a:xfrm>
            <a:off x="393192" y="2442055"/>
            <a:ext cx="6096000" cy="77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92710" lvl="1">
              <a:lnSpc>
                <a:spcPct val="100800"/>
              </a:lnSpc>
              <a:spcBef>
                <a:spcPts val="615"/>
              </a:spcBef>
              <a:tabLst>
                <a:tab pos="755015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Example:</a:t>
            </a:r>
          </a:p>
          <a:p>
            <a:pPr marL="469900" marR="92710" lvl="1">
              <a:lnSpc>
                <a:spcPct val="100800"/>
              </a:lnSpc>
              <a:spcBef>
                <a:spcPts val="615"/>
              </a:spcBef>
              <a:tabLst>
                <a:tab pos="75501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Extract first three letters of “Hello World”.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EC84075-9D79-2E29-9586-3D5F7F263744}"/>
              </a:ext>
            </a:extLst>
          </p:cNvPr>
          <p:cNvSpPr txBox="1"/>
          <p:nvPr/>
        </p:nvSpPr>
        <p:spPr>
          <a:xfrm>
            <a:off x="637800" y="3887182"/>
            <a:ext cx="10678795" cy="888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Reason2: High level</a:t>
            </a:r>
          </a:p>
          <a:p>
            <a:pPr marL="355600" marR="5080" lvl="3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9A1CD7-BC5B-EF85-1C0E-7DA61ABC7164}"/>
              </a:ext>
            </a:extLst>
          </p:cNvPr>
          <p:cNvSpPr txBox="1"/>
          <p:nvPr/>
        </p:nvSpPr>
        <p:spPr>
          <a:xfrm>
            <a:off x="396240" y="4581753"/>
            <a:ext cx="609600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92710" lvl="1">
              <a:lnSpc>
                <a:spcPct val="100800"/>
              </a:lnSpc>
              <a:spcBef>
                <a:spcPts val="615"/>
              </a:spcBef>
              <a:tabLst>
                <a:tab pos="755015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Example:</a:t>
            </a:r>
          </a:p>
          <a:p>
            <a:pPr marL="469900" marR="92710" lvl="1">
              <a:lnSpc>
                <a:spcPct val="100800"/>
              </a:lnSpc>
              <a:spcBef>
                <a:spcPts val="615"/>
              </a:spcBef>
              <a:tabLst>
                <a:tab pos="755015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No need to worry about memory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207453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Introduction : Why Python </a:t>
            </a:r>
            <a:endParaRPr spc="-2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8</a:t>
            </a:fld>
            <a:endParaRPr lang="en-US" altLang="zh-CN" spc="-25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DA78EAD-F314-0726-BC2C-03FF6766F2BE}"/>
              </a:ext>
            </a:extLst>
          </p:cNvPr>
          <p:cNvSpPr txBox="1"/>
          <p:nvPr/>
        </p:nvSpPr>
        <p:spPr>
          <a:xfrm>
            <a:off x="637800" y="1207515"/>
            <a:ext cx="10678795" cy="13324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Reason3: Cross Platform</a:t>
            </a: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55600" marR="5080" lvl="3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A665BE-216A-0931-1593-D42B48EB7583}"/>
              </a:ext>
            </a:extLst>
          </p:cNvPr>
          <p:cNvSpPr txBox="1"/>
          <p:nvPr/>
        </p:nvSpPr>
        <p:spPr>
          <a:xfrm>
            <a:off x="393192" y="2442055"/>
            <a:ext cx="6096000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92710" lvl="1">
              <a:lnSpc>
                <a:spcPct val="100800"/>
              </a:lnSpc>
              <a:spcBef>
                <a:spcPts val="615"/>
              </a:spcBef>
              <a:tabLst>
                <a:tab pos="755015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Example: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EC84075-9D79-2E29-9586-3D5F7F263744}"/>
              </a:ext>
            </a:extLst>
          </p:cNvPr>
          <p:cNvSpPr txBox="1"/>
          <p:nvPr/>
        </p:nvSpPr>
        <p:spPr>
          <a:xfrm>
            <a:off x="637800" y="3887182"/>
            <a:ext cx="10678795" cy="888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Reason4: Large Ecosystem</a:t>
            </a:r>
          </a:p>
          <a:p>
            <a:pPr marL="355600" marR="5080" lvl="3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9A1CD7-BC5B-EF85-1C0E-7DA61ABC7164}"/>
              </a:ext>
            </a:extLst>
          </p:cNvPr>
          <p:cNvSpPr txBox="1"/>
          <p:nvPr/>
        </p:nvSpPr>
        <p:spPr>
          <a:xfrm>
            <a:off x="396240" y="4581753"/>
            <a:ext cx="6096000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92710" lvl="1">
              <a:lnSpc>
                <a:spcPct val="100800"/>
              </a:lnSpc>
              <a:spcBef>
                <a:spcPts val="615"/>
              </a:spcBef>
              <a:tabLst>
                <a:tab pos="755015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Example:</a:t>
            </a: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1B1B03D8-8F8C-D124-B738-5379FBCD3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48" y="2029450"/>
            <a:ext cx="5311703" cy="1539121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9C0D4AE9-A744-8119-0318-7C6C088C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65" y="4520880"/>
            <a:ext cx="2257379" cy="18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3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Python Code Execution</a:t>
            </a:r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DBE64-2B62-B5D6-048F-4A30B5ACD9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7608" y="6342749"/>
            <a:ext cx="1419792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0" dirty="0"/>
              <a:t>SDSC2005</a:t>
            </a:r>
            <a:endParaRPr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D06A4-977C-94DC-6185-42D6EF0D4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altLang="zh-CN" spc="-25" smtClean="0"/>
              <a:t>9</a:t>
            </a:fld>
            <a:endParaRPr lang="en-US" altLang="zh-CN" spc="-2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C093268-1FA9-C177-0B83-A0C6FABFC4F0}"/>
              </a:ext>
            </a:extLst>
          </p:cNvPr>
          <p:cNvSpPr txBox="1"/>
          <p:nvPr/>
        </p:nvSpPr>
        <p:spPr>
          <a:xfrm>
            <a:off x="637800" y="1207515"/>
            <a:ext cx="11273886" cy="17761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Method1: Execution on personal PC</a:t>
            </a: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marR="5080" lvl="2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Method2: Execution online on Google-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Colaboratory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(Recommended) </a:t>
            </a:r>
          </a:p>
          <a:p>
            <a:pPr marL="355600" marR="5080" lvl="3" indent="-342900">
              <a:lnSpc>
                <a:spcPct val="99600"/>
              </a:lnSpc>
              <a:spcBef>
                <a:spcPts val="110"/>
              </a:spcBef>
              <a:buFont typeface="Wingdings"/>
              <a:buChar char=""/>
              <a:tabLst>
                <a:tab pos="355600" algn="l"/>
              </a:tabLst>
            </a:pPr>
            <a:endParaRPr lang="en-US" altLang="zh-C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5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Words>763</Words>
  <Application>Microsoft Macintosh PowerPoint</Application>
  <PresentationFormat>宽屏</PresentationFormat>
  <Paragraphs>191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Courier New</vt:lpstr>
      <vt:lpstr>Impact</vt:lpstr>
      <vt:lpstr>Roboto</vt:lpstr>
      <vt:lpstr>Wingdings</vt:lpstr>
      <vt:lpstr>Office Theme</vt:lpstr>
      <vt:lpstr>Tutorial1: Intro to Python &amp; Regression</vt:lpstr>
      <vt:lpstr>Content</vt:lpstr>
      <vt:lpstr>Python Environment Setting   1. Python Introduction 2. Python Code Execution </vt:lpstr>
      <vt:lpstr>Introduction : What is Python </vt:lpstr>
      <vt:lpstr>Introduction : What is Python </vt:lpstr>
      <vt:lpstr>Introduction : What is Python </vt:lpstr>
      <vt:lpstr>Introduction : Why Python </vt:lpstr>
      <vt:lpstr>Introduction : Why Python </vt:lpstr>
      <vt:lpstr>Python Code Execution</vt:lpstr>
      <vt:lpstr>Python Code Execution on Personal PC </vt:lpstr>
      <vt:lpstr>Python Code Execution on Personal PC </vt:lpstr>
      <vt:lpstr>Python Code Execution on Personal PC </vt:lpstr>
      <vt:lpstr>Python Code Execution on Personal PC </vt:lpstr>
      <vt:lpstr>Python Code Execution on Personal PC </vt:lpstr>
      <vt:lpstr>Python Code Execution on Personal PC </vt:lpstr>
      <vt:lpstr>Python Code Execution on Personal PC </vt:lpstr>
      <vt:lpstr>Python Code Execution on Personal PC </vt:lpstr>
      <vt:lpstr>Python Code Execution on Personal PC </vt:lpstr>
      <vt:lpstr>Python Code Execution on Google-Colab (Recommended) </vt:lpstr>
      <vt:lpstr>Python Code Execution on Google-Colab (Recommended) </vt:lpstr>
      <vt:lpstr>Introduction to Python &amp; Regression  1. Python Fundamentals 2. Three Demos of Regression</vt:lpstr>
      <vt:lpstr>Content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Found Data: Online Behavioral Data</dc:title>
  <cp:lastModifiedBy>LI Xiaopeng</cp:lastModifiedBy>
  <cp:revision>8</cp:revision>
  <dcterms:created xsi:type="dcterms:W3CDTF">2024-01-05T11:53:59Z</dcterms:created>
  <dcterms:modified xsi:type="dcterms:W3CDTF">2024-03-02T09:53:17Z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2024-01-01T00:00:00Z</vt:filetime>
  </property>
  <property fmtid="{D5CDD505-2E9C-101B-9397-08002B2CF9AE}" pid="3" name="LastSaved">
    <vt:filetime>2024-01-05T00:00:00Z</vt:filetime>
  </property>
  <property fmtid="{D5CDD505-2E9C-101B-9397-08002B2CF9AE}" pid="4" name="Producer">
    <vt:lpwstr>macOS Version 14.2.1 (Build 23C71) Quartz PDFContext</vt:lpwstr>
  </property>
</Properties>
</file>