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1" r:id="rId6"/>
    <p:sldId id="262" r:id="rId7"/>
    <p:sldId id="263" r:id="rId8"/>
    <p:sldId id="264" r:id="rId9"/>
    <p:sldId id="283" r:id="rId10"/>
    <p:sldId id="265" r:id="rId11"/>
    <p:sldId id="266" r:id="rId12"/>
    <p:sldId id="268" r:id="rId13"/>
    <p:sldId id="269" r:id="rId14"/>
    <p:sldId id="282" r:id="rId15"/>
    <p:sldId id="270" r:id="rId16"/>
    <p:sldId id="271" r:id="rId17"/>
    <p:sldId id="272" r:id="rId18"/>
    <p:sldId id="274" r:id="rId19"/>
    <p:sldId id="275" r:id="rId20"/>
    <p:sldId id="276" r:id="rId21"/>
    <p:sldId id="277" r:id="rId22"/>
    <p:sldId id="278" r:id="rId23"/>
    <p:sldId id="280" r:id="rId24"/>
    <p:sldId id="279" r:id="rId25"/>
    <p:sldId id="281"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8F44A2F1-9E1F-4B54-A3A2-5F16C0AD49E2}"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1"/>
    <p:restoredTop sz="92144"/>
  </p:normalViewPr>
  <p:slideViewPr>
    <p:cSldViewPr snapToGrid="0">
      <p:cViewPr varScale="1">
        <p:scale>
          <a:sx n="84" d="100"/>
          <a:sy n="84" d="100"/>
        </p:scale>
        <p:origin x="44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34AF0B-68BA-4815-83C6-A9C7AC245FB6}" type="doc">
      <dgm:prSet loTypeId="urn:microsoft.com/office/officeart/2008/layout/VerticalCurvedList" loCatId="list" qsTypeId="urn:microsoft.com/office/officeart/2005/8/quickstyle/simple4" qsCatId="simple" csTypeId="urn:microsoft.com/office/officeart/2005/8/colors/accent1_1" csCatId="accent1" phldr="1"/>
      <dgm:spPr/>
      <dgm:t>
        <a:bodyPr/>
        <a:lstStyle/>
        <a:p>
          <a:endParaRPr lang="zh-CN" altLang="en-US"/>
        </a:p>
      </dgm:t>
    </dgm:pt>
    <dgm:pt modelId="{B798B37C-DAEF-480C-80C0-2108113D45B3}">
      <dgm:prSet phldrT="[文本]" custT="1"/>
      <dgm:spPr/>
      <dgm:t>
        <a:bodyPr/>
        <a:lstStyle/>
        <a:p>
          <a:pPr>
            <a:buClr>
              <a:schemeClr val="accent1">
                <a:lumOff val="-13575"/>
              </a:schemeClr>
            </a:buClr>
            <a:buSzPct val="145000"/>
            <a:buChar char="•"/>
          </a:pPr>
          <a:r>
            <a:rPr lang="de-DE" sz="2400" dirty="0"/>
            <a:t>Subgroup discovery technique       decision trees</a:t>
          </a:r>
          <a:endParaRPr lang="zh-CN" altLang="en-US" sz="2400" dirty="0"/>
        </a:p>
      </dgm:t>
    </dgm:pt>
    <dgm:pt modelId="{1E62D565-76E4-4748-A1BD-35F6BCC97EFB}" type="parTrans" cxnId="{B4787245-6510-4363-ACB1-FC3FD9143414}">
      <dgm:prSet/>
      <dgm:spPr/>
      <dgm:t>
        <a:bodyPr/>
        <a:lstStyle/>
        <a:p>
          <a:endParaRPr lang="zh-CN" altLang="en-US" sz="1600"/>
        </a:p>
      </dgm:t>
    </dgm:pt>
    <dgm:pt modelId="{BDBBB949-DB0B-4A4F-94B1-5FAC7933E90A}" type="sibTrans" cxnId="{B4787245-6510-4363-ACB1-FC3FD9143414}">
      <dgm:prSet/>
      <dgm:spPr/>
      <dgm:t>
        <a:bodyPr/>
        <a:lstStyle/>
        <a:p>
          <a:endParaRPr lang="zh-CN" altLang="en-US" sz="1600"/>
        </a:p>
      </dgm:t>
    </dgm:pt>
    <dgm:pt modelId="{8BADDD9C-3CE8-4192-B48A-896882F9908B}">
      <dgm:prSet phldrT="[文本]" custT="1"/>
      <dgm:spPr/>
      <dgm:t>
        <a:bodyPr/>
        <a:lstStyle/>
        <a:p>
          <a:pPr>
            <a:buClr>
              <a:schemeClr val="accent1">
                <a:lumOff val="-13575"/>
              </a:schemeClr>
            </a:buClr>
            <a:buSzPct val="145000"/>
            <a:buChar char="•"/>
          </a:pPr>
          <a:r>
            <a:rPr lang="nb-NO" sz="2400" dirty="0"/>
            <a:t>Training dataset        testing dataset</a:t>
          </a:r>
          <a:endParaRPr lang="zh-CN" altLang="en-US" sz="2400" dirty="0"/>
        </a:p>
      </dgm:t>
    </dgm:pt>
    <dgm:pt modelId="{BC6833DC-B246-41C5-9A9A-8158A3BFF78B}" type="parTrans" cxnId="{9F4748BF-8309-44B4-9305-1EE4C4EC2FC7}">
      <dgm:prSet/>
      <dgm:spPr/>
      <dgm:t>
        <a:bodyPr/>
        <a:lstStyle/>
        <a:p>
          <a:endParaRPr lang="zh-CN" altLang="en-US" sz="1600"/>
        </a:p>
      </dgm:t>
    </dgm:pt>
    <dgm:pt modelId="{4A6A5FDC-B0DD-4254-8089-DD48F4921CCC}" type="sibTrans" cxnId="{9F4748BF-8309-44B4-9305-1EE4C4EC2FC7}">
      <dgm:prSet/>
      <dgm:spPr/>
      <dgm:t>
        <a:bodyPr/>
        <a:lstStyle/>
        <a:p>
          <a:endParaRPr lang="zh-CN" altLang="en-US" sz="1600"/>
        </a:p>
      </dgm:t>
    </dgm:pt>
    <dgm:pt modelId="{9E3AB17C-4DB1-4C9E-BAA4-38FA7F0AD8C6}">
      <dgm:prSet phldrT="[文本]" custT="1"/>
      <dgm:spPr/>
      <dgm:t>
        <a:bodyPr/>
        <a:lstStyle/>
        <a:p>
          <a:pPr>
            <a:buClr>
              <a:schemeClr val="accent1">
                <a:lumOff val="-13575"/>
              </a:schemeClr>
            </a:buClr>
            <a:buSzPct val="145000"/>
            <a:buChar char="•"/>
          </a:pPr>
          <a:r>
            <a:rPr lang="fr-FR" sz="2400" dirty="0"/>
            <a:t>Classification models    </a:t>
          </a:r>
          <a:r>
            <a:rPr lang="zh-CN" altLang="en-US" sz="2400" dirty="0"/>
            <a:t>    </a:t>
          </a:r>
          <a:r>
            <a:rPr lang="fr-FR" sz="2400" dirty="0"/>
            <a:t>regression models</a:t>
          </a:r>
          <a:endParaRPr lang="zh-CN" altLang="en-US" sz="2400" dirty="0"/>
        </a:p>
      </dgm:t>
    </dgm:pt>
    <dgm:pt modelId="{18C021C6-E69F-4898-AD15-4A38BC5E2F1F}" type="sibTrans" cxnId="{514CFE82-5DE2-4A65-898F-C3E2B7255C8A}">
      <dgm:prSet/>
      <dgm:spPr/>
      <dgm:t>
        <a:bodyPr/>
        <a:lstStyle/>
        <a:p>
          <a:endParaRPr lang="zh-CN" altLang="en-US" sz="1600"/>
        </a:p>
      </dgm:t>
    </dgm:pt>
    <dgm:pt modelId="{3F5EFCFE-D4F7-4571-BB24-B1BCF91A9E34}" type="parTrans" cxnId="{514CFE82-5DE2-4A65-898F-C3E2B7255C8A}">
      <dgm:prSet/>
      <dgm:spPr/>
      <dgm:t>
        <a:bodyPr/>
        <a:lstStyle/>
        <a:p>
          <a:endParaRPr lang="zh-CN" altLang="en-US" sz="1600"/>
        </a:p>
      </dgm:t>
    </dgm:pt>
    <dgm:pt modelId="{A9D2B8A0-A00D-432F-9E46-2056FED808E5}" type="pres">
      <dgm:prSet presAssocID="{8E34AF0B-68BA-4815-83C6-A9C7AC245FB6}" presName="Name0" presStyleCnt="0">
        <dgm:presLayoutVars>
          <dgm:chMax val="7"/>
          <dgm:chPref val="7"/>
          <dgm:dir/>
        </dgm:presLayoutVars>
      </dgm:prSet>
      <dgm:spPr/>
    </dgm:pt>
    <dgm:pt modelId="{EB4168E9-1705-45B8-BD22-8F5C078FFB98}" type="pres">
      <dgm:prSet presAssocID="{8E34AF0B-68BA-4815-83C6-A9C7AC245FB6}" presName="Name1" presStyleCnt="0"/>
      <dgm:spPr/>
    </dgm:pt>
    <dgm:pt modelId="{3026B367-C27A-4628-80E9-2F7507F0B4A0}" type="pres">
      <dgm:prSet presAssocID="{8E34AF0B-68BA-4815-83C6-A9C7AC245FB6}" presName="cycle" presStyleCnt="0"/>
      <dgm:spPr/>
    </dgm:pt>
    <dgm:pt modelId="{68E4CBCD-218E-427B-AB0C-D10C7C20470B}" type="pres">
      <dgm:prSet presAssocID="{8E34AF0B-68BA-4815-83C6-A9C7AC245FB6}" presName="srcNode" presStyleLbl="node1" presStyleIdx="0" presStyleCnt="3"/>
      <dgm:spPr/>
    </dgm:pt>
    <dgm:pt modelId="{A9E53E69-1715-41C1-B6C1-76849DB3918F}" type="pres">
      <dgm:prSet presAssocID="{8E34AF0B-68BA-4815-83C6-A9C7AC245FB6}" presName="conn" presStyleLbl="parChTrans1D2" presStyleIdx="0" presStyleCnt="1"/>
      <dgm:spPr/>
    </dgm:pt>
    <dgm:pt modelId="{3E3333E1-52CA-426D-BD8B-AF1F51E990A6}" type="pres">
      <dgm:prSet presAssocID="{8E34AF0B-68BA-4815-83C6-A9C7AC245FB6}" presName="extraNode" presStyleLbl="node1" presStyleIdx="0" presStyleCnt="3"/>
      <dgm:spPr/>
    </dgm:pt>
    <dgm:pt modelId="{DCC7676A-F73F-482A-9411-5428F31FD8D1}" type="pres">
      <dgm:prSet presAssocID="{8E34AF0B-68BA-4815-83C6-A9C7AC245FB6}" presName="dstNode" presStyleLbl="node1" presStyleIdx="0" presStyleCnt="3"/>
      <dgm:spPr/>
    </dgm:pt>
    <dgm:pt modelId="{FEA191E0-88D2-4476-92C6-779856120EB8}" type="pres">
      <dgm:prSet presAssocID="{9E3AB17C-4DB1-4C9E-BAA4-38FA7F0AD8C6}" presName="text_1" presStyleLbl="node1" presStyleIdx="0" presStyleCnt="3">
        <dgm:presLayoutVars>
          <dgm:bulletEnabled val="1"/>
        </dgm:presLayoutVars>
      </dgm:prSet>
      <dgm:spPr/>
    </dgm:pt>
    <dgm:pt modelId="{F416C069-0ACC-4592-A4B0-D505541D1BBE}" type="pres">
      <dgm:prSet presAssocID="{9E3AB17C-4DB1-4C9E-BAA4-38FA7F0AD8C6}" presName="accent_1" presStyleCnt="0"/>
      <dgm:spPr/>
    </dgm:pt>
    <dgm:pt modelId="{3BADA8A7-0980-4D3E-98B1-0CB8AF150F76}" type="pres">
      <dgm:prSet presAssocID="{9E3AB17C-4DB1-4C9E-BAA4-38FA7F0AD8C6}" presName="accentRepeatNode" presStyleLbl="solidFgAcc1" presStyleIdx="0" presStyleCnt="3"/>
      <dgm:spPr/>
    </dgm:pt>
    <dgm:pt modelId="{F6CCA6CC-0E05-42F8-BA5E-24F4770F38B5}" type="pres">
      <dgm:prSet presAssocID="{B798B37C-DAEF-480C-80C0-2108113D45B3}" presName="text_2" presStyleLbl="node1" presStyleIdx="1" presStyleCnt="3">
        <dgm:presLayoutVars>
          <dgm:bulletEnabled val="1"/>
        </dgm:presLayoutVars>
      </dgm:prSet>
      <dgm:spPr/>
    </dgm:pt>
    <dgm:pt modelId="{4C3300DD-E8F9-4843-B737-DE0A13A45723}" type="pres">
      <dgm:prSet presAssocID="{B798B37C-DAEF-480C-80C0-2108113D45B3}" presName="accent_2" presStyleCnt="0"/>
      <dgm:spPr/>
    </dgm:pt>
    <dgm:pt modelId="{611335EF-137E-4116-AF41-B8629E7F5CED}" type="pres">
      <dgm:prSet presAssocID="{B798B37C-DAEF-480C-80C0-2108113D45B3}" presName="accentRepeatNode" presStyleLbl="solidFgAcc1" presStyleIdx="1" presStyleCnt="3"/>
      <dgm:spPr/>
    </dgm:pt>
    <dgm:pt modelId="{8310A8C4-172E-4223-8723-A59ABDDE2344}" type="pres">
      <dgm:prSet presAssocID="{8BADDD9C-3CE8-4192-B48A-896882F9908B}" presName="text_3" presStyleLbl="node1" presStyleIdx="2" presStyleCnt="3">
        <dgm:presLayoutVars>
          <dgm:bulletEnabled val="1"/>
        </dgm:presLayoutVars>
      </dgm:prSet>
      <dgm:spPr/>
    </dgm:pt>
    <dgm:pt modelId="{83D0E0F2-EBC0-4B59-A730-61370DEA4E74}" type="pres">
      <dgm:prSet presAssocID="{8BADDD9C-3CE8-4192-B48A-896882F9908B}" presName="accent_3" presStyleCnt="0"/>
      <dgm:spPr/>
    </dgm:pt>
    <dgm:pt modelId="{8C812C53-625C-4F0C-B985-B9282DD02060}" type="pres">
      <dgm:prSet presAssocID="{8BADDD9C-3CE8-4192-B48A-896882F9908B}" presName="accentRepeatNode" presStyleLbl="solidFgAcc1" presStyleIdx="2" presStyleCnt="3"/>
      <dgm:spPr/>
    </dgm:pt>
  </dgm:ptLst>
  <dgm:cxnLst>
    <dgm:cxn modelId="{C5D6EE01-42FF-4491-9A27-31FBB2031199}" type="presOf" srcId="{9E3AB17C-4DB1-4C9E-BAA4-38FA7F0AD8C6}" destId="{FEA191E0-88D2-4476-92C6-779856120EB8}" srcOrd="0" destOrd="0" presId="urn:microsoft.com/office/officeart/2008/layout/VerticalCurvedList"/>
    <dgm:cxn modelId="{C99F8B16-5D31-47F1-89B6-DBCDE8713A89}" type="presOf" srcId="{8BADDD9C-3CE8-4192-B48A-896882F9908B}" destId="{8310A8C4-172E-4223-8723-A59ABDDE2344}" srcOrd="0" destOrd="0" presId="urn:microsoft.com/office/officeart/2008/layout/VerticalCurvedList"/>
    <dgm:cxn modelId="{F13E4C3F-EF00-47FC-8C9C-85506C1CB91E}" type="presOf" srcId="{B798B37C-DAEF-480C-80C0-2108113D45B3}" destId="{F6CCA6CC-0E05-42F8-BA5E-24F4770F38B5}" srcOrd="0" destOrd="0" presId="urn:microsoft.com/office/officeart/2008/layout/VerticalCurvedList"/>
    <dgm:cxn modelId="{B4787245-6510-4363-ACB1-FC3FD9143414}" srcId="{8E34AF0B-68BA-4815-83C6-A9C7AC245FB6}" destId="{B798B37C-DAEF-480C-80C0-2108113D45B3}" srcOrd="1" destOrd="0" parTransId="{1E62D565-76E4-4748-A1BD-35F6BCC97EFB}" sibTransId="{BDBBB949-DB0B-4A4F-94B1-5FAC7933E90A}"/>
    <dgm:cxn modelId="{660D2B6B-FB40-4E26-B52B-22AF7F646CAE}" type="presOf" srcId="{18C021C6-E69F-4898-AD15-4A38BC5E2F1F}" destId="{A9E53E69-1715-41C1-B6C1-76849DB3918F}" srcOrd="0" destOrd="0" presId="urn:microsoft.com/office/officeart/2008/layout/VerticalCurvedList"/>
    <dgm:cxn modelId="{D148FF71-4D0E-48AD-A6EB-58D45199045D}" type="presOf" srcId="{8E34AF0B-68BA-4815-83C6-A9C7AC245FB6}" destId="{A9D2B8A0-A00D-432F-9E46-2056FED808E5}" srcOrd="0" destOrd="0" presId="urn:microsoft.com/office/officeart/2008/layout/VerticalCurvedList"/>
    <dgm:cxn modelId="{514CFE82-5DE2-4A65-898F-C3E2B7255C8A}" srcId="{8E34AF0B-68BA-4815-83C6-A9C7AC245FB6}" destId="{9E3AB17C-4DB1-4C9E-BAA4-38FA7F0AD8C6}" srcOrd="0" destOrd="0" parTransId="{3F5EFCFE-D4F7-4571-BB24-B1BCF91A9E34}" sibTransId="{18C021C6-E69F-4898-AD15-4A38BC5E2F1F}"/>
    <dgm:cxn modelId="{9F4748BF-8309-44B4-9305-1EE4C4EC2FC7}" srcId="{8E34AF0B-68BA-4815-83C6-A9C7AC245FB6}" destId="{8BADDD9C-3CE8-4192-B48A-896882F9908B}" srcOrd="2" destOrd="0" parTransId="{BC6833DC-B246-41C5-9A9A-8158A3BFF78B}" sibTransId="{4A6A5FDC-B0DD-4254-8089-DD48F4921CCC}"/>
    <dgm:cxn modelId="{07E41A86-1253-4BC3-B0EE-14DB28E4E40E}" type="presParOf" srcId="{A9D2B8A0-A00D-432F-9E46-2056FED808E5}" destId="{EB4168E9-1705-45B8-BD22-8F5C078FFB98}" srcOrd="0" destOrd="0" presId="urn:microsoft.com/office/officeart/2008/layout/VerticalCurvedList"/>
    <dgm:cxn modelId="{26CAF90D-46D8-4E50-BF10-9B07502D565D}" type="presParOf" srcId="{EB4168E9-1705-45B8-BD22-8F5C078FFB98}" destId="{3026B367-C27A-4628-80E9-2F7507F0B4A0}" srcOrd="0" destOrd="0" presId="urn:microsoft.com/office/officeart/2008/layout/VerticalCurvedList"/>
    <dgm:cxn modelId="{0C3BD2EA-80C6-44B0-AD68-6624C9C4A66F}" type="presParOf" srcId="{3026B367-C27A-4628-80E9-2F7507F0B4A0}" destId="{68E4CBCD-218E-427B-AB0C-D10C7C20470B}" srcOrd="0" destOrd="0" presId="urn:microsoft.com/office/officeart/2008/layout/VerticalCurvedList"/>
    <dgm:cxn modelId="{07030445-0D75-4AB6-93BC-1C318489759A}" type="presParOf" srcId="{3026B367-C27A-4628-80E9-2F7507F0B4A0}" destId="{A9E53E69-1715-41C1-B6C1-76849DB3918F}" srcOrd="1" destOrd="0" presId="urn:microsoft.com/office/officeart/2008/layout/VerticalCurvedList"/>
    <dgm:cxn modelId="{D42D5B75-FFAB-41F0-8815-2FDE36DE5CBC}" type="presParOf" srcId="{3026B367-C27A-4628-80E9-2F7507F0B4A0}" destId="{3E3333E1-52CA-426D-BD8B-AF1F51E990A6}" srcOrd="2" destOrd="0" presId="urn:microsoft.com/office/officeart/2008/layout/VerticalCurvedList"/>
    <dgm:cxn modelId="{27ACF3F6-47D7-4902-90C5-194A934711CE}" type="presParOf" srcId="{3026B367-C27A-4628-80E9-2F7507F0B4A0}" destId="{DCC7676A-F73F-482A-9411-5428F31FD8D1}" srcOrd="3" destOrd="0" presId="urn:microsoft.com/office/officeart/2008/layout/VerticalCurvedList"/>
    <dgm:cxn modelId="{6B88B8BE-77E1-4148-8746-66A47A3ACFA4}" type="presParOf" srcId="{EB4168E9-1705-45B8-BD22-8F5C078FFB98}" destId="{FEA191E0-88D2-4476-92C6-779856120EB8}" srcOrd="1" destOrd="0" presId="urn:microsoft.com/office/officeart/2008/layout/VerticalCurvedList"/>
    <dgm:cxn modelId="{6B27343F-8185-4774-9B3E-54089E5576B0}" type="presParOf" srcId="{EB4168E9-1705-45B8-BD22-8F5C078FFB98}" destId="{F416C069-0ACC-4592-A4B0-D505541D1BBE}" srcOrd="2" destOrd="0" presId="urn:microsoft.com/office/officeart/2008/layout/VerticalCurvedList"/>
    <dgm:cxn modelId="{EAABA81D-4333-420A-AD21-3E021318BCCF}" type="presParOf" srcId="{F416C069-0ACC-4592-A4B0-D505541D1BBE}" destId="{3BADA8A7-0980-4D3E-98B1-0CB8AF150F76}" srcOrd="0" destOrd="0" presId="urn:microsoft.com/office/officeart/2008/layout/VerticalCurvedList"/>
    <dgm:cxn modelId="{F2A14A6F-4E87-4116-8405-B26E30A241F4}" type="presParOf" srcId="{EB4168E9-1705-45B8-BD22-8F5C078FFB98}" destId="{F6CCA6CC-0E05-42F8-BA5E-24F4770F38B5}" srcOrd="3" destOrd="0" presId="urn:microsoft.com/office/officeart/2008/layout/VerticalCurvedList"/>
    <dgm:cxn modelId="{E05D80DE-3267-4A2E-BF63-3AE60ED52003}" type="presParOf" srcId="{EB4168E9-1705-45B8-BD22-8F5C078FFB98}" destId="{4C3300DD-E8F9-4843-B737-DE0A13A45723}" srcOrd="4" destOrd="0" presId="urn:microsoft.com/office/officeart/2008/layout/VerticalCurvedList"/>
    <dgm:cxn modelId="{0AEE0C18-917E-4CE8-AC08-C91F4ED66414}" type="presParOf" srcId="{4C3300DD-E8F9-4843-B737-DE0A13A45723}" destId="{611335EF-137E-4116-AF41-B8629E7F5CED}" srcOrd="0" destOrd="0" presId="urn:microsoft.com/office/officeart/2008/layout/VerticalCurvedList"/>
    <dgm:cxn modelId="{7ABD232F-1A37-409C-A5CF-62E093D90294}" type="presParOf" srcId="{EB4168E9-1705-45B8-BD22-8F5C078FFB98}" destId="{8310A8C4-172E-4223-8723-A59ABDDE2344}" srcOrd="5" destOrd="0" presId="urn:microsoft.com/office/officeart/2008/layout/VerticalCurvedList"/>
    <dgm:cxn modelId="{CD44515A-0DC9-4C65-AFE1-FCADC2FD1690}" type="presParOf" srcId="{EB4168E9-1705-45B8-BD22-8F5C078FFB98}" destId="{83D0E0F2-EBC0-4B59-A730-61370DEA4E74}" srcOrd="6" destOrd="0" presId="urn:microsoft.com/office/officeart/2008/layout/VerticalCurvedList"/>
    <dgm:cxn modelId="{2F2F0BA5-780B-4894-947A-49B9559A46A5}" type="presParOf" srcId="{83D0E0F2-EBC0-4B59-A730-61370DEA4E74}" destId="{8C812C53-625C-4F0C-B985-B9282DD0206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34AF0B-68BA-4815-83C6-A9C7AC245FB6}" type="doc">
      <dgm:prSet loTypeId="urn:microsoft.com/office/officeart/2008/layout/VerticalCurvedList" loCatId="list" qsTypeId="urn:microsoft.com/office/officeart/2005/8/quickstyle/simple4" qsCatId="simple" csTypeId="urn:microsoft.com/office/officeart/2005/8/colors/accent1_1" csCatId="accent1" phldr="1"/>
      <dgm:spPr/>
      <dgm:t>
        <a:bodyPr/>
        <a:lstStyle/>
        <a:p>
          <a:endParaRPr lang="zh-CN" altLang="en-US"/>
        </a:p>
      </dgm:t>
    </dgm:pt>
    <dgm:pt modelId="{B798B37C-DAEF-480C-80C0-2108113D45B3}">
      <dgm:prSet phldrT="[文本]" custT="1"/>
      <dgm:spPr/>
      <dgm:t>
        <a:bodyPr/>
        <a:lstStyle/>
        <a:p>
          <a:pPr>
            <a:buClr>
              <a:schemeClr val="accent1">
                <a:lumOff val="-13575"/>
              </a:schemeClr>
            </a:buClr>
            <a:buSzPct val="145000"/>
            <a:buChar char="•"/>
          </a:pPr>
          <a:r>
            <a:rPr lang="en-US" sz="2400" dirty="0"/>
            <a:t>Avoid redundancy in discovered subgroups</a:t>
          </a:r>
          <a:endParaRPr lang="zh-CN" altLang="en-US" sz="2400" dirty="0"/>
        </a:p>
      </dgm:t>
    </dgm:pt>
    <dgm:pt modelId="{1E62D565-76E4-4748-A1BD-35F6BCC97EFB}" type="parTrans" cxnId="{B4787245-6510-4363-ACB1-FC3FD9143414}">
      <dgm:prSet/>
      <dgm:spPr/>
      <dgm:t>
        <a:bodyPr/>
        <a:lstStyle/>
        <a:p>
          <a:endParaRPr lang="zh-CN" altLang="en-US" sz="2400"/>
        </a:p>
      </dgm:t>
    </dgm:pt>
    <dgm:pt modelId="{BDBBB949-DB0B-4A4F-94B1-5FAC7933E90A}" type="sibTrans" cxnId="{B4787245-6510-4363-ACB1-FC3FD9143414}">
      <dgm:prSet/>
      <dgm:spPr/>
      <dgm:t>
        <a:bodyPr/>
        <a:lstStyle/>
        <a:p>
          <a:endParaRPr lang="zh-CN" altLang="en-US" sz="2400"/>
        </a:p>
      </dgm:t>
    </dgm:pt>
    <dgm:pt modelId="{8BADDD9C-3CE8-4192-B48A-896882F9908B}">
      <dgm:prSet phldrT="[文本]" custT="1"/>
      <dgm:spPr/>
      <dgm:t>
        <a:bodyPr/>
        <a:lstStyle/>
        <a:p>
          <a:pPr>
            <a:buClr>
              <a:schemeClr val="accent1">
                <a:lumOff val="-13575"/>
              </a:schemeClr>
            </a:buClr>
            <a:buSzPct val="145000"/>
            <a:buChar char="•"/>
          </a:pPr>
          <a:r>
            <a:rPr lang="en-US" sz="2400" dirty="0"/>
            <a:t>Maintain stability</a:t>
          </a:r>
          <a:endParaRPr lang="zh-CN" altLang="en-US" sz="2400" dirty="0"/>
        </a:p>
      </dgm:t>
    </dgm:pt>
    <dgm:pt modelId="{BC6833DC-B246-41C5-9A9A-8158A3BFF78B}" type="parTrans" cxnId="{9F4748BF-8309-44B4-9305-1EE4C4EC2FC7}">
      <dgm:prSet/>
      <dgm:spPr/>
      <dgm:t>
        <a:bodyPr/>
        <a:lstStyle/>
        <a:p>
          <a:endParaRPr lang="zh-CN" altLang="en-US" sz="2400"/>
        </a:p>
      </dgm:t>
    </dgm:pt>
    <dgm:pt modelId="{4A6A5FDC-B0DD-4254-8089-DD48F4921CCC}" type="sibTrans" cxnId="{9F4748BF-8309-44B4-9305-1EE4C4EC2FC7}">
      <dgm:prSet/>
      <dgm:spPr/>
      <dgm:t>
        <a:bodyPr/>
        <a:lstStyle/>
        <a:p>
          <a:endParaRPr lang="zh-CN" altLang="en-US" sz="2400"/>
        </a:p>
      </dgm:t>
    </dgm:pt>
    <dgm:pt modelId="{9E3AB17C-4DB1-4C9E-BAA4-38FA7F0AD8C6}">
      <dgm:prSet phldrT="[文本]" custT="1"/>
      <dgm:spPr/>
      <dgm:t>
        <a:bodyPr/>
        <a:lstStyle/>
        <a:p>
          <a:pPr>
            <a:buClr>
              <a:schemeClr val="accent1">
                <a:lumOff val="-13575"/>
              </a:schemeClr>
            </a:buClr>
            <a:buSzPct val="145000"/>
            <a:buChar char="•"/>
          </a:pPr>
          <a:r>
            <a:rPr lang="en-US" altLang="zh-CN" sz="2400" dirty="0"/>
            <a:t>Select </a:t>
          </a:r>
          <a:r>
            <a:rPr lang="en-US" sz="2400" dirty="0"/>
            <a:t>target concept and “interestingness” measure</a:t>
          </a:r>
          <a:endParaRPr lang="zh-CN" altLang="en-US" sz="2400" dirty="0"/>
        </a:p>
      </dgm:t>
    </dgm:pt>
    <dgm:pt modelId="{18C021C6-E69F-4898-AD15-4A38BC5E2F1F}" type="sibTrans" cxnId="{514CFE82-5DE2-4A65-898F-C3E2B7255C8A}">
      <dgm:prSet/>
      <dgm:spPr/>
      <dgm:t>
        <a:bodyPr/>
        <a:lstStyle/>
        <a:p>
          <a:endParaRPr lang="zh-CN" altLang="en-US" sz="2400"/>
        </a:p>
      </dgm:t>
    </dgm:pt>
    <dgm:pt modelId="{3F5EFCFE-D4F7-4571-BB24-B1BCF91A9E34}" type="parTrans" cxnId="{514CFE82-5DE2-4A65-898F-C3E2B7255C8A}">
      <dgm:prSet/>
      <dgm:spPr/>
      <dgm:t>
        <a:bodyPr/>
        <a:lstStyle/>
        <a:p>
          <a:endParaRPr lang="zh-CN" altLang="en-US" sz="2400"/>
        </a:p>
      </dgm:t>
    </dgm:pt>
    <dgm:pt modelId="{A9D2B8A0-A00D-432F-9E46-2056FED808E5}" type="pres">
      <dgm:prSet presAssocID="{8E34AF0B-68BA-4815-83C6-A9C7AC245FB6}" presName="Name0" presStyleCnt="0">
        <dgm:presLayoutVars>
          <dgm:chMax val="7"/>
          <dgm:chPref val="7"/>
          <dgm:dir/>
        </dgm:presLayoutVars>
      </dgm:prSet>
      <dgm:spPr/>
    </dgm:pt>
    <dgm:pt modelId="{EB4168E9-1705-45B8-BD22-8F5C078FFB98}" type="pres">
      <dgm:prSet presAssocID="{8E34AF0B-68BA-4815-83C6-A9C7AC245FB6}" presName="Name1" presStyleCnt="0"/>
      <dgm:spPr/>
    </dgm:pt>
    <dgm:pt modelId="{3026B367-C27A-4628-80E9-2F7507F0B4A0}" type="pres">
      <dgm:prSet presAssocID="{8E34AF0B-68BA-4815-83C6-A9C7AC245FB6}" presName="cycle" presStyleCnt="0"/>
      <dgm:spPr/>
    </dgm:pt>
    <dgm:pt modelId="{68E4CBCD-218E-427B-AB0C-D10C7C20470B}" type="pres">
      <dgm:prSet presAssocID="{8E34AF0B-68BA-4815-83C6-A9C7AC245FB6}" presName="srcNode" presStyleLbl="node1" presStyleIdx="0" presStyleCnt="3"/>
      <dgm:spPr/>
    </dgm:pt>
    <dgm:pt modelId="{A9E53E69-1715-41C1-B6C1-76849DB3918F}" type="pres">
      <dgm:prSet presAssocID="{8E34AF0B-68BA-4815-83C6-A9C7AC245FB6}" presName="conn" presStyleLbl="parChTrans1D2" presStyleIdx="0" presStyleCnt="1"/>
      <dgm:spPr/>
    </dgm:pt>
    <dgm:pt modelId="{3E3333E1-52CA-426D-BD8B-AF1F51E990A6}" type="pres">
      <dgm:prSet presAssocID="{8E34AF0B-68BA-4815-83C6-A9C7AC245FB6}" presName="extraNode" presStyleLbl="node1" presStyleIdx="0" presStyleCnt="3"/>
      <dgm:spPr/>
    </dgm:pt>
    <dgm:pt modelId="{DCC7676A-F73F-482A-9411-5428F31FD8D1}" type="pres">
      <dgm:prSet presAssocID="{8E34AF0B-68BA-4815-83C6-A9C7AC245FB6}" presName="dstNode" presStyleLbl="node1" presStyleIdx="0" presStyleCnt="3"/>
      <dgm:spPr/>
    </dgm:pt>
    <dgm:pt modelId="{FEA191E0-88D2-4476-92C6-779856120EB8}" type="pres">
      <dgm:prSet presAssocID="{9E3AB17C-4DB1-4C9E-BAA4-38FA7F0AD8C6}" presName="text_1" presStyleLbl="node1" presStyleIdx="0" presStyleCnt="3">
        <dgm:presLayoutVars>
          <dgm:bulletEnabled val="1"/>
        </dgm:presLayoutVars>
      </dgm:prSet>
      <dgm:spPr/>
    </dgm:pt>
    <dgm:pt modelId="{F416C069-0ACC-4592-A4B0-D505541D1BBE}" type="pres">
      <dgm:prSet presAssocID="{9E3AB17C-4DB1-4C9E-BAA4-38FA7F0AD8C6}" presName="accent_1" presStyleCnt="0"/>
      <dgm:spPr/>
    </dgm:pt>
    <dgm:pt modelId="{3BADA8A7-0980-4D3E-98B1-0CB8AF150F76}" type="pres">
      <dgm:prSet presAssocID="{9E3AB17C-4DB1-4C9E-BAA4-38FA7F0AD8C6}" presName="accentRepeatNode" presStyleLbl="solidFgAcc1" presStyleIdx="0" presStyleCnt="3"/>
      <dgm:spPr/>
    </dgm:pt>
    <dgm:pt modelId="{F6CCA6CC-0E05-42F8-BA5E-24F4770F38B5}" type="pres">
      <dgm:prSet presAssocID="{B798B37C-DAEF-480C-80C0-2108113D45B3}" presName="text_2" presStyleLbl="node1" presStyleIdx="1" presStyleCnt="3">
        <dgm:presLayoutVars>
          <dgm:bulletEnabled val="1"/>
        </dgm:presLayoutVars>
      </dgm:prSet>
      <dgm:spPr/>
    </dgm:pt>
    <dgm:pt modelId="{4C3300DD-E8F9-4843-B737-DE0A13A45723}" type="pres">
      <dgm:prSet presAssocID="{B798B37C-DAEF-480C-80C0-2108113D45B3}" presName="accent_2" presStyleCnt="0"/>
      <dgm:spPr/>
    </dgm:pt>
    <dgm:pt modelId="{611335EF-137E-4116-AF41-B8629E7F5CED}" type="pres">
      <dgm:prSet presAssocID="{B798B37C-DAEF-480C-80C0-2108113D45B3}" presName="accentRepeatNode" presStyleLbl="solidFgAcc1" presStyleIdx="1" presStyleCnt="3"/>
      <dgm:spPr/>
    </dgm:pt>
    <dgm:pt modelId="{8310A8C4-172E-4223-8723-A59ABDDE2344}" type="pres">
      <dgm:prSet presAssocID="{8BADDD9C-3CE8-4192-B48A-896882F9908B}" presName="text_3" presStyleLbl="node1" presStyleIdx="2" presStyleCnt="3">
        <dgm:presLayoutVars>
          <dgm:bulletEnabled val="1"/>
        </dgm:presLayoutVars>
      </dgm:prSet>
      <dgm:spPr/>
    </dgm:pt>
    <dgm:pt modelId="{83D0E0F2-EBC0-4B59-A730-61370DEA4E74}" type="pres">
      <dgm:prSet presAssocID="{8BADDD9C-3CE8-4192-B48A-896882F9908B}" presName="accent_3" presStyleCnt="0"/>
      <dgm:spPr/>
    </dgm:pt>
    <dgm:pt modelId="{8C812C53-625C-4F0C-B985-B9282DD02060}" type="pres">
      <dgm:prSet presAssocID="{8BADDD9C-3CE8-4192-B48A-896882F9908B}" presName="accentRepeatNode" presStyleLbl="solidFgAcc1" presStyleIdx="2" presStyleCnt="3"/>
      <dgm:spPr/>
    </dgm:pt>
  </dgm:ptLst>
  <dgm:cxnLst>
    <dgm:cxn modelId="{C5D6EE01-42FF-4491-9A27-31FBB2031199}" type="presOf" srcId="{9E3AB17C-4DB1-4C9E-BAA4-38FA7F0AD8C6}" destId="{FEA191E0-88D2-4476-92C6-779856120EB8}" srcOrd="0" destOrd="0" presId="urn:microsoft.com/office/officeart/2008/layout/VerticalCurvedList"/>
    <dgm:cxn modelId="{C99F8B16-5D31-47F1-89B6-DBCDE8713A89}" type="presOf" srcId="{8BADDD9C-3CE8-4192-B48A-896882F9908B}" destId="{8310A8C4-172E-4223-8723-A59ABDDE2344}" srcOrd="0" destOrd="0" presId="urn:microsoft.com/office/officeart/2008/layout/VerticalCurvedList"/>
    <dgm:cxn modelId="{F13E4C3F-EF00-47FC-8C9C-85506C1CB91E}" type="presOf" srcId="{B798B37C-DAEF-480C-80C0-2108113D45B3}" destId="{F6CCA6CC-0E05-42F8-BA5E-24F4770F38B5}" srcOrd="0" destOrd="0" presId="urn:microsoft.com/office/officeart/2008/layout/VerticalCurvedList"/>
    <dgm:cxn modelId="{B4787245-6510-4363-ACB1-FC3FD9143414}" srcId="{8E34AF0B-68BA-4815-83C6-A9C7AC245FB6}" destId="{B798B37C-DAEF-480C-80C0-2108113D45B3}" srcOrd="1" destOrd="0" parTransId="{1E62D565-76E4-4748-A1BD-35F6BCC97EFB}" sibTransId="{BDBBB949-DB0B-4A4F-94B1-5FAC7933E90A}"/>
    <dgm:cxn modelId="{660D2B6B-FB40-4E26-B52B-22AF7F646CAE}" type="presOf" srcId="{18C021C6-E69F-4898-AD15-4A38BC5E2F1F}" destId="{A9E53E69-1715-41C1-B6C1-76849DB3918F}" srcOrd="0" destOrd="0" presId="urn:microsoft.com/office/officeart/2008/layout/VerticalCurvedList"/>
    <dgm:cxn modelId="{D148FF71-4D0E-48AD-A6EB-58D45199045D}" type="presOf" srcId="{8E34AF0B-68BA-4815-83C6-A9C7AC245FB6}" destId="{A9D2B8A0-A00D-432F-9E46-2056FED808E5}" srcOrd="0" destOrd="0" presId="urn:microsoft.com/office/officeart/2008/layout/VerticalCurvedList"/>
    <dgm:cxn modelId="{514CFE82-5DE2-4A65-898F-C3E2B7255C8A}" srcId="{8E34AF0B-68BA-4815-83C6-A9C7AC245FB6}" destId="{9E3AB17C-4DB1-4C9E-BAA4-38FA7F0AD8C6}" srcOrd="0" destOrd="0" parTransId="{3F5EFCFE-D4F7-4571-BB24-B1BCF91A9E34}" sibTransId="{18C021C6-E69F-4898-AD15-4A38BC5E2F1F}"/>
    <dgm:cxn modelId="{9F4748BF-8309-44B4-9305-1EE4C4EC2FC7}" srcId="{8E34AF0B-68BA-4815-83C6-A9C7AC245FB6}" destId="{8BADDD9C-3CE8-4192-B48A-896882F9908B}" srcOrd="2" destOrd="0" parTransId="{BC6833DC-B246-41C5-9A9A-8158A3BFF78B}" sibTransId="{4A6A5FDC-B0DD-4254-8089-DD48F4921CCC}"/>
    <dgm:cxn modelId="{07E41A86-1253-4BC3-B0EE-14DB28E4E40E}" type="presParOf" srcId="{A9D2B8A0-A00D-432F-9E46-2056FED808E5}" destId="{EB4168E9-1705-45B8-BD22-8F5C078FFB98}" srcOrd="0" destOrd="0" presId="urn:microsoft.com/office/officeart/2008/layout/VerticalCurvedList"/>
    <dgm:cxn modelId="{26CAF90D-46D8-4E50-BF10-9B07502D565D}" type="presParOf" srcId="{EB4168E9-1705-45B8-BD22-8F5C078FFB98}" destId="{3026B367-C27A-4628-80E9-2F7507F0B4A0}" srcOrd="0" destOrd="0" presId="urn:microsoft.com/office/officeart/2008/layout/VerticalCurvedList"/>
    <dgm:cxn modelId="{0C3BD2EA-80C6-44B0-AD68-6624C9C4A66F}" type="presParOf" srcId="{3026B367-C27A-4628-80E9-2F7507F0B4A0}" destId="{68E4CBCD-218E-427B-AB0C-D10C7C20470B}" srcOrd="0" destOrd="0" presId="urn:microsoft.com/office/officeart/2008/layout/VerticalCurvedList"/>
    <dgm:cxn modelId="{07030445-0D75-4AB6-93BC-1C318489759A}" type="presParOf" srcId="{3026B367-C27A-4628-80E9-2F7507F0B4A0}" destId="{A9E53E69-1715-41C1-B6C1-76849DB3918F}" srcOrd="1" destOrd="0" presId="urn:microsoft.com/office/officeart/2008/layout/VerticalCurvedList"/>
    <dgm:cxn modelId="{D42D5B75-FFAB-41F0-8815-2FDE36DE5CBC}" type="presParOf" srcId="{3026B367-C27A-4628-80E9-2F7507F0B4A0}" destId="{3E3333E1-52CA-426D-BD8B-AF1F51E990A6}" srcOrd="2" destOrd="0" presId="urn:microsoft.com/office/officeart/2008/layout/VerticalCurvedList"/>
    <dgm:cxn modelId="{27ACF3F6-47D7-4902-90C5-194A934711CE}" type="presParOf" srcId="{3026B367-C27A-4628-80E9-2F7507F0B4A0}" destId="{DCC7676A-F73F-482A-9411-5428F31FD8D1}" srcOrd="3" destOrd="0" presId="urn:microsoft.com/office/officeart/2008/layout/VerticalCurvedList"/>
    <dgm:cxn modelId="{6B88B8BE-77E1-4148-8746-66A47A3ACFA4}" type="presParOf" srcId="{EB4168E9-1705-45B8-BD22-8F5C078FFB98}" destId="{FEA191E0-88D2-4476-92C6-779856120EB8}" srcOrd="1" destOrd="0" presId="urn:microsoft.com/office/officeart/2008/layout/VerticalCurvedList"/>
    <dgm:cxn modelId="{6B27343F-8185-4774-9B3E-54089E5576B0}" type="presParOf" srcId="{EB4168E9-1705-45B8-BD22-8F5C078FFB98}" destId="{F416C069-0ACC-4592-A4B0-D505541D1BBE}" srcOrd="2" destOrd="0" presId="urn:microsoft.com/office/officeart/2008/layout/VerticalCurvedList"/>
    <dgm:cxn modelId="{EAABA81D-4333-420A-AD21-3E021318BCCF}" type="presParOf" srcId="{F416C069-0ACC-4592-A4B0-D505541D1BBE}" destId="{3BADA8A7-0980-4D3E-98B1-0CB8AF150F76}" srcOrd="0" destOrd="0" presId="urn:microsoft.com/office/officeart/2008/layout/VerticalCurvedList"/>
    <dgm:cxn modelId="{F2A14A6F-4E87-4116-8405-B26E30A241F4}" type="presParOf" srcId="{EB4168E9-1705-45B8-BD22-8F5C078FFB98}" destId="{F6CCA6CC-0E05-42F8-BA5E-24F4770F38B5}" srcOrd="3" destOrd="0" presId="urn:microsoft.com/office/officeart/2008/layout/VerticalCurvedList"/>
    <dgm:cxn modelId="{E05D80DE-3267-4A2E-BF63-3AE60ED52003}" type="presParOf" srcId="{EB4168E9-1705-45B8-BD22-8F5C078FFB98}" destId="{4C3300DD-E8F9-4843-B737-DE0A13A45723}" srcOrd="4" destOrd="0" presId="urn:microsoft.com/office/officeart/2008/layout/VerticalCurvedList"/>
    <dgm:cxn modelId="{0AEE0C18-917E-4CE8-AC08-C91F4ED66414}" type="presParOf" srcId="{4C3300DD-E8F9-4843-B737-DE0A13A45723}" destId="{611335EF-137E-4116-AF41-B8629E7F5CED}" srcOrd="0" destOrd="0" presId="urn:microsoft.com/office/officeart/2008/layout/VerticalCurvedList"/>
    <dgm:cxn modelId="{7ABD232F-1A37-409C-A5CF-62E093D90294}" type="presParOf" srcId="{EB4168E9-1705-45B8-BD22-8F5C078FFB98}" destId="{8310A8C4-172E-4223-8723-A59ABDDE2344}" srcOrd="5" destOrd="0" presId="urn:microsoft.com/office/officeart/2008/layout/VerticalCurvedList"/>
    <dgm:cxn modelId="{CD44515A-0DC9-4C65-AFE1-FCADC2FD1690}" type="presParOf" srcId="{EB4168E9-1705-45B8-BD22-8F5C078FFB98}" destId="{83D0E0F2-EBC0-4B59-A730-61370DEA4E74}" srcOrd="6" destOrd="0" presId="urn:microsoft.com/office/officeart/2008/layout/VerticalCurvedList"/>
    <dgm:cxn modelId="{2F2F0BA5-780B-4894-947A-49B9559A46A5}" type="presParOf" srcId="{83D0E0F2-EBC0-4B59-A730-61370DEA4E74}" destId="{8C812C53-625C-4F0C-B985-B9282DD0206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CD6554BE-04EC-413B-9C8B-367215DB2548}"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zh-CN" altLang="en-US"/>
        </a:p>
      </dgm:t>
    </dgm:pt>
    <dgm:pt modelId="{257EDE25-9529-44DE-B9F5-033AAD1F300F}">
      <dgm:prSet phldrT="[文本]"/>
      <dgm:spPr/>
      <dgm:t>
        <a:bodyPr/>
        <a:lstStyle/>
        <a:p>
          <a:pPr>
            <a:buClr>
              <a:schemeClr val="accent1">
                <a:lumOff val="-13575"/>
              </a:schemeClr>
            </a:buClr>
            <a:buSzPct val="100000"/>
            <a:buFont typeface="Wingdings" panose="05000000000000000000" pitchFamily="2" charset="2"/>
            <a:buChar char="Ø"/>
          </a:pPr>
          <a:r>
            <a:rPr lang="en-US" u="sng" dirty="0">
              <a:effectLst>
                <a:outerShdw blurRad="38100" dist="38100" dir="2700000" algn="tl">
                  <a:srgbClr val="000000">
                    <a:alpha val="43137"/>
                  </a:srgbClr>
                </a:outerShdw>
              </a:effectLst>
            </a:rPr>
            <a:t>Explore</a:t>
          </a:r>
          <a:r>
            <a:rPr lang="en-US" dirty="0"/>
            <a:t> methods to calculate feature importance</a:t>
          </a:r>
          <a:endParaRPr lang="zh-CN" altLang="en-US" dirty="0"/>
        </a:p>
      </dgm:t>
    </dgm:pt>
    <dgm:pt modelId="{9A11DF69-F7DD-4700-97E3-409C225F817E}" type="parTrans" cxnId="{A40BDF88-911E-4F5F-BEA9-B0D03808D856}">
      <dgm:prSet/>
      <dgm:spPr/>
      <dgm:t>
        <a:bodyPr/>
        <a:lstStyle/>
        <a:p>
          <a:endParaRPr lang="zh-CN" altLang="en-US"/>
        </a:p>
      </dgm:t>
    </dgm:pt>
    <dgm:pt modelId="{5B9EB606-2395-4D63-8925-A34AB1BC9ACC}" type="sibTrans" cxnId="{A40BDF88-911E-4F5F-BEA9-B0D03808D856}">
      <dgm:prSet/>
      <dgm:spPr/>
      <dgm:t>
        <a:bodyPr/>
        <a:lstStyle/>
        <a:p>
          <a:endParaRPr lang="zh-CN" altLang="en-US"/>
        </a:p>
      </dgm:t>
    </dgm:pt>
    <dgm:pt modelId="{21BD4193-1CA1-4C7F-BA1C-A33AE1D33E51}">
      <dgm:prSet phldrT="[文本]"/>
      <dgm:spPr/>
      <dgm:t>
        <a:bodyPr/>
        <a:lstStyle/>
        <a:p>
          <a:pPr>
            <a:buClr>
              <a:schemeClr val="accent1">
                <a:lumOff val="-13575"/>
              </a:schemeClr>
            </a:buClr>
            <a:buSzPct val="100000"/>
            <a:buFont typeface="Wingdings" panose="05000000000000000000" pitchFamily="2" charset="2"/>
            <a:buChar char="Ø"/>
          </a:pPr>
          <a:r>
            <a:rPr lang="en-US" u="sng" dirty="0">
              <a:effectLst>
                <a:outerShdw blurRad="38100" dist="38100" dir="2700000" algn="tl">
                  <a:srgbClr val="000000">
                    <a:alpha val="43137"/>
                  </a:srgbClr>
                </a:outerShdw>
              </a:effectLst>
            </a:rPr>
            <a:t>Discover</a:t>
          </a:r>
          <a:r>
            <a:rPr lang="en-US" dirty="0"/>
            <a:t> subgroups relying on the feature importance/contribution</a:t>
          </a:r>
          <a:endParaRPr lang="zh-CN" altLang="en-US" dirty="0"/>
        </a:p>
      </dgm:t>
    </dgm:pt>
    <dgm:pt modelId="{0DD849CA-4AA2-4E00-8C4C-304796971DA1}" type="parTrans" cxnId="{FB1D98DD-65DE-4E37-BA8F-00D3A6737D21}">
      <dgm:prSet/>
      <dgm:spPr/>
      <dgm:t>
        <a:bodyPr/>
        <a:lstStyle/>
        <a:p>
          <a:endParaRPr lang="zh-CN" altLang="en-US"/>
        </a:p>
      </dgm:t>
    </dgm:pt>
    <dgm:pt modelId="{BB8B1743-6933-473E-9CE4-A31932DCA253}" type="sibTrans" cxnId="{FB1D98DD-65DE-4E37-BA8F-00D3A6737D21}">
      <dgm:prSet/>
      <dgm:spPr/>
      <dgm:t>
        <a:bodyPr/>
        <a:lstStyle/>
        <a:p>
          <a:endParaRPr lang="zh-CN" altLang="en-US"/>
        </a:p>
      </dgm:t>
    </dgm:pt>
    <dgm:pt modelId="{0BD99C6D-0E0E-41FD-8D0C-D21EB155F1AD}">
      <dgm:prSet phldrT="[文本]"/>
      <dgm:spPr/>
      <dgm:t>
        <a:bodyPr/>
        <a:lstStyle/>
        <a:p>
          <a:pPr>
            <a:buClr>
              <a:schemeClr val="accent1">
                <a:lumOff val="-13575"/>
              </a:schemeClr>
            </a:buClr>
            <a:buSzPct val="100000"/>
            <a:buFont typeface="Wingdings" panose="05000000000000000000" pitchFamily="2" charset="2"/>
            <a:buChar char="Ø"/>
          </a:pPr>
          <a:r>
            <a:rPr lang="en-US" u="sng" dirty="0">
              <a:effectLst>
                <a:outerShdw blurRad="38100" dist="38100" dir="2700000" algn="tl">
                  <a:srgbClr val="000000">
                    <a:alpha val="43137"/>
                  </a:srgbClr>
                </a:outerShdw>
              </a:effectLst>
            </a:rPr>
            <a:t>Compare</a:t>
          </a:r>
          <a:r>
            <a:rPr lang="en-US" dirty="0"/>
            <a:t> interpretation results between subgroup discovery and decision trees</a:t>
          </a:r>
          <a:endParaRPr lang="zh-CN" altLang="en-US" dirty="0"/>
        </a:p>
      </dgm:t>
    </dgm:pt>
    <dgm:pt modelId="{310CEF76-C6B5-4D2A-97C9-BD8D2E71C60C}" type="parTrans" cxnId="{E7CFDC92-8993-4E55-8AC9-59068A5E35AB}">
      <dgm:prSet/>
      <dgm:spPr/>
      <dgm:t>
        <a:bodyPr/>
        <a:lstStyle/>
        <a:p>
          <a:endParaRPr lang="zh-CN" altLang="en-US"/>
        </a:p>
      </dgm:t>
    </dgm:pt>
    <dgm:pt modelId="{8BE663CB-2E17-48CF-8482-4419D09AA822}" type="sibTrans" cxnId="{E7CFDC92-8993-4E55-8AC9-59068A5E35AB}">
      <dgm:prSet/>
      <dgm:spPr/>
      <dgm:t>
        <a:bodyPr/>
        <a:lstStyle/>
        <a:p>
          <a:endParaRPr lang="zh-CN" altLang="en-US"/>
        </a:p>
      </dgm:t>
    </dgm:pt>
    <dgm:pt modelId="{CC8733F9-59C2-6549-A210-1192D06934AB}">
      <dgm:prSet/>
      <dgm:spPr/>
      <dgm:t>
        <a:bodyPr/>
        <a:lstStyle/>
        <a:p>
          <a:pPr>
            <a:buClr>
              <a:schemeClr val="accent1">
                <a:lumOff val="-13575"/>
              </a:schemeClr>
            </a:buClr>
            <a:buSzPct val="100000"/>
            <a:buFont typeface="Wingdings" panose="05000000000000000000" pitchFamily="2" charset="2"/>
            <a:buChar char="Ø"/>
          </a:pPr>
          <a:r>
            <a:rPr lang="en-US" u="sng" dirty="0">
              <a:effectLst>
                <a:outerShdw blurRad="38100" dist="38100" dir="2700000" algn="tl">
                  <a:srgbClr val="000000">
                    <a:alpha val="43137"/>
                  </a:srgbClr>
                </a:outerShdw>
              </a:effectLst>
            </a:rPr>
            <a:t>Identify</a:t>
          </a:r>
          <a:r>
            <a:rPr lang="en-US" dirty="0"/>
            <a:t> the feature contribution using Shapley values</a:t>
          </a:r>
          <a:endParaRPr lang="zh-CN" altLang="en-US" dirty="0"/>
        </a:p>
      </dgm:t>
    </dgm:pt>
    <dgm:pt modelId="{93FD6B4F-B928-6A47-82D9-FA1E9672C49D}" type="parTrans" cxnId="{9A309E66-6DFE-F44F-B7EC-B33C226CE7BA}">
      <dgm:prSet/>
      <dgm:spPr/>
      <dgm:t>
        <a:bodyPr/>
        <a:lstStyle/>
        <a:p>
          <a:endParaRPr lang="en-US"/>
        </a:p>
      </dgm:t>
    </dgm:pt>
    <dgm:pt modelId="{C91C1C91-57F9-9044-9E13-E5637727B76A}" type="sibTrans" cxnId="{9A309E66-6DFE-F44F-B7EC-B33C226CE7BA}">
      <dgm:prSet/>
      <dgm:spPr/>
      <dgm:t>
        <a:bodyPr/>
        <a:lstStyle/>
        <a:p>
          <a:endParaRPr lang="en-US"/>
        </a:p>
      </dgm:t>
    </dgm:pt>
    <dgm:pt modelId="{46A5417E-C564-4E10-988F-F4292A29DD12}" type="pres">
      <dgm:prSet presAssocID="{CD6554BE-04EC-413B-9C8B-367215DB2548}" presName="Name0" presStyleCnt="0">
        <dgm:presLayoutVars>
          <dgm:chMax val="7"/>
          <dgm:chPref val="7"/>
          <dgm:dir/>
        </dgm:presLayoutVars>
      </dgm:prSet>
      <dgm:spPr/>
    </dgm:pt>
    <dgm:pt modelId="{A910CEED-16A3-4745-98E4-6B3470133E9D}" type="pres">
      <dgm:prSet presAssocID="{CD6554BE-04EC-413B-9C8B-367215DB2548}" presName="Name1" presStyleCnt="0"/>
      <dgm:spPr/>
    </dgm:pt>
    <dgm:pt modelId="{4042EEDE-F30F-4A78-8DAF-4F8A07AC71AB}" type="pres">
      <dgm:prSet presAssocID="{CD6554BE-04EC-413B-9C8B-367215DB2548}" presName="cycle" presStyleCnt="0"/>
      <dgm:spPr/>
    </dgm:pt>
    <dgm:pt modelId="{E5943FC2-9DC3-49D8-9A1A-4DCA0E486244}" type="pres">
      <dgm:prSet presAssocID="{CD6554BE-04EC-413B-9C8B-367215DB2548}" presName="srcNode" presStyleLbl="node1" presStyleIdx="0" presStyleCnt="4"/>
      <dgm:spPr/>
    </dgm:pt>
    <dgm:pt modelId="{5E35B13D-FBAE-4397-8283-BD02AE9D74C4}" type="pres">
      <dgm:prSet presAssocID="{CD6554BE-04EC-413B-9C8B-367215DB2548}" presName="conn" presStyleLbl="parChTrans1D2" presStyleIdx="0" presStyleCnt="1"/>
      <dgm:spPr/>
    </dgm:pt>
    <dgm:pt modelId="{A4DFF0AD-3CA4-4381-8A30-473B6A7485C5}" type="pres">
      <dgm:prSet presAssocID="{CD6554BE-04EC-413B-9C8B-367215DB2548}" presName="extraNode" presStyleLbl="node1" presStyleIdx="0" presStyleCnt="4"/>
      <dgm:spPr/>
    </dgm:pt>
    <dgm:pt modelId="{17D0E69D-EA3A-45D9-95BC-2791E86F6126}" type="pres">
      <dgm:prSet presAssocID="{CD6554BE-04EC-413B-9C8B-367215DB2548}" presName="dstNode" presStyleLbl="node1" presStyleIdx="0" presStyleCnt="4"/>
      <dgm:spPr/>
    </dgm:pt>
    <dgm:pt modelId="{B99EFF64-470E-4977-9571-D3B486248E0F}" type="pres">
      <dgm:prSet presAssocID="{257EDE25-9529-44DE-B9F5-033AAD1F300F}" presName="text_1" presStyleLbl="node1" presStyleIdx="0" presStyleCnt="4">
        <dgm:presLayoutVars>
          <dgm:bulletEnabled val="1"/>
        </dgm:presLayoutVars>
      </dgm:prSet>
      <dgm:spPr/>
    </dgm:pt>
    <dgm:pt modelId="{195FBFFB-2370-4AF6-B527-0B9C414B69A2}" type="pres">
      <dgm:prSet presAssocID="{257EDE25-9529-44DE-B9F5-033AAD1F300F}" presName="accent_1" presStyleCnt="0"/>
      <dgm:spPr/>
    </dgm:pt>
    <dgm:pt modelId="{58FB7CA6-809A-4F43-9626-A9643BF7AC0E}" type="pres">
      <dgm:prSet presAssocID="{257EDE25-9529-44DE-B9F5-033AAD1F300F}" presName="accentRepeatNode" presStyleLbl="solidFgAcc1" presStyleIdx="0" presStyleCnt="4"/>
      <dgm:spPr/>
    </dgm:pt>
    <dgm:pt modelId="{E64A37B4-A98E-184F-B9A2-661C85686C37}" type="pres">
      <dgm:prSet presAssocID="{CC8733F9-59C2-6549-A210-1192D06934AB}" presName="text_2" presStyleLbl="node1" presStyleIdx="1" presStyleCnt="4">
        <dgm:presLayoutVars>
          <dgm:bulletEnabled val="1"/>
        </dgm:presLayoutVars>
      </dgm:prSet>
      <dgm:spPr/>
    </dgm:pt>
    <dgm:pt modelId="{F6E44779-7F42-FE4F-A458-A6AA779FBC7D}" type="pres">
      <dgm:prSet presAssocID="{CC8733F9-59C2-6549-A210-1192D06934AB}" presName="accent_2" presStyleCnt="0"/>
      <dgm:spPr/>
    </dgm:pt>
    <dgm:pt modelId="{09E84295-7573-2D4D-864A-E79C1A001B0F}" type="pres">
      <dgm:prSet presAssocID="{CC8733F9-59C2-6549-A210-1192D06934AB}" presName="accentRepeatNode" presStyleLbl="solidFgAcc1" presStyleIdx="1" presStyleCnt="4"/>
      <dgm:spPr/>
    </dgm:pt>
    <dgm:pt modelId="{08E1C69B-EBE5-D944-9BFA-3075A1EE2D9F}" type="pres">
      <dgm:prSet presAssocID="{21BD4193-1CA1-4C7F-BA1C-A33AE1D33E51}" presName="text_3" presStyleLbl="node1" presStyleIdx="2" presStyleCnt="4">
        <dgm:presLayoutVars>
          <dgm:bulletEnabled val="1"/>
        </dgm:presLayoutVars>
      </dgm:prSet>
      <dgm:spPr/>
    </dgm:pt>
    <dgm:pt modelId="{D7206D7D-1C02-174D-99B2-3FAFA41FD843}" type="pres">
      <dgm:prSet presAssocID="{21BD4193-1CA1-4C7F-BA1C-A33AE1D33E51}" presName="accent_3" presStyleCnt="0"/>
      <dgm:spPr/>
    </dgm:pt>
    <dgm:pt modelId="{712E4A50-7A9B-460D-AE7D-DADE44A89ABC}" type="pres">
      <dgm:prSet presAssocID="{21BD4193-1CA1-4C7F-BA1C-A33AE1D33E51}" presName="accentRepeatNode" presStyleLbl="solidFgAcc1" presStyleIdx="2" presStyleCnt="4"/>
      <dgm:spPr/>
    </dgm:pt>
    <dgm:pt modelId="{69B9E306-215E-A947-94CD-6525600CAE42}" type="pres">
      <dgm:prSet presAssocID="{0BD99C6D-0E0E-41FD-8D0C-D21EB155F1AD}" presName="text_4" presStyleLbl="node1" presStyleIdx="3" presStyleCnt="4">
        <dgm:presLayoutVars>
          <dgm:bulletEnabled val="1"/>
        </dgm:presLayoutVars>
      </dgm:prSet>
      <dgm:spPr/>
    </dgm:pt>
    <dgm:pt modelId="{29CFB6DC-C9CB-D540-A4E1-771DB498A9B1}" type="pres">
      <dgm:prSet presAssocID="{0BD99C6D-0E0E-41FD-8D0C-D21EB155F1AD}" presName="accent_4" presStyleCnt="0"/>
      <dgm:spPr/>
    </dgm:pt>
    <dgm:pt modelId="{1867A503-D0AB-4D35-AE66-71A4E20927B8}" type="pres">
      <dgm:prSet presAssocID="{0BD99C6D-0E0E-41FD-8D0C-D21EB155F1AD}" presName="accentRepeatNode" presStyleLbl="solidFgAcc1" presStyleIdx="3" presStyleCnt="4"/>
      <dgm:spPr/>
    </dgm:pt>
  </dgm:ptLst>
  <dgm:cxnLst>
    <dgm:cxn modelId="{64D87C2E-2F9B-4436-8998-E6ADAF40EC50}" type="presOf" srcId="{5B9EB606-2395-4D63-8925-A34AB1BC9ACC}" destId="{5E35B13D-FBAE-4397-8283-BD02AE9D74C4}" srcOrd="0" destOrd="0" presId="urn:microsoft.com/office/officeart/2008/layout/VerticalCurvedList"/>
    <dgm:cxn modelId="{4DC7924E-A875-42A1-BEAF-6973DDF7A70E}" type="presOf" srcId="{CD6554BE-04EC-413B-9C8B-367215DB2548}" destId="{46A5417E-C564-4E10-988F-F4292A29DD12}" srcOrd="0" destOrd="0" presId="urn:microsoft.com/office/officeart/2008/layout/VerticalCurvedList"/>
    <dgm:cxn modelId="{56C63D51-C776-6F49-9D35-336F29A75264}" type="presOf" srcId="{0BD99C6D-0E0E-41FD-8D0C-D21EB155F1AD}" destId="{69B9E306-215E-A947-94CD-6525600CAE42}" srcOrd="0" destOrd="0" presId="urn:microsoft.com/office/officeart/2008/layout/VerticalCurvedList"/>
    <dgm:cxn modelId="{9A309E66-6DFE-F44F-B7EC-B33C226CE7BA}" srcId="{CD6554BE-04EC-413B-9C8B-367215DB2548}" destId="{CC8733F9-59C2-6549-A210-1192D06934AB}" srcOrd="1" destOrd="0" parTransId="{93FD6B4F-B928-6A47-82D9-FA1E9672C49D}" sibTransId="{C91C1C91-57F9-9044-9E13-E5637727B76A}"/>
    <dgm:cxn modelId="{A40BDF88-911E-4F5F-BEA9-B0D03808D856}" srcId="{CD6554BE-04EC-413B-9C8B-367215DB2548}" destId="{257EDE25-9529-44DE-B9F5-033AAD1F300F}" srcOrd="0" destOrd="0" parTransId="{9A11DF69-F7DD-4700-97E3-409C225F817E}" sibTransId="{5B9EB606-2395-4D63-8925-A34AB1BC9ACC}"/>
    <dgm:cxn modelId="{E7CFDC92-8993-4E55-8AC9-59068A5E35AB}" srcId="{CD6554BE-04EC-413B-9C8B-367215DB2548}" destId="{0BD99C6D-0E0E-41FD-8D0C-D21EB155F1AD}" srcOrd="3" destOrd="0" parTransId="{310CEF76-C6B5-4D2A-97C9-BD8D2E71C60C}" sibTransId="{8BE663CB-2E17-48CF-8482-4419D09AA822}"/>
    <dgm:cxn modelId="{6F07F29F-3704-B345-97ED-BBF9507A995F}" type="presOf" srcId="{CC8733F9-59C2-6549-A210-1192D06934AB}" destId="{E64A37B4-A98E-184F-B9A2-661C85686C37}" srcOrd="0" destOrd="0" presId="urn:microsoft.com/office/officeart/2008/layout/VerticalCurvedList"/>
    <dgm:cxn modelId="{A9D559C8-0210-524D-BC20-731D37B2332E}" type="presOf" srcId="{21BD4193-1CA1-4C7F-BA1C-A33AE1D33E51}" destId="{08E1C69B-EBE5-D944-9BFA-3075A1EE2D9F}" srcOrd="0" destOrd="0" presId="urn:microsoft.com/office/officeart/2008/layout/VerticalCurvedList"/>
    <dgm:cxn modelId="{FB1D98DD-65DE-4E37-BA8F-00D3A6737D21}" srcId="{CD6554BE-04EC-413B-9C8B-367215DB2548}" destId="{21BD4193-1CA1-4C7F-BA1C-A33AE1D33E51}" srcOrd="2" destOrd="0" parTransId="{0DD849CA-4AA2-4E00-8C4C-304796971DA1}" sibTransId="{BB8B1743-6933-473E-9CE4-A31932DCA253}"/>
    <dgm:cxn modelId="{0CFF70EB-9D49-4A87-AEFF-01FE5522162C}" type="presOf" srcId="{257EDE25-9529-44DE-B9F5-033AAD1F300F}" destId="{B99EFF64-470E-4977-9571-D3B486248E0F}" srcOrd="0" destOrd="0" presId="urn:microsoft.com/office/officeart/2008/layout/VerticalCurvedList"/>
    <dgm:cxn modelId="{7BEA551A-89C5-4451-9405-1A6081481C9E}" type="presParOf" srcId="{46A5417E-C564-4E10-988F-F4292A29DD12}" destId="{A910CEED-16A3-4745-98E4-6B3470133E9D}" srcOrd="0" destOrd="0" presId="urn:microsoft.com/office/officeart/2008/layout/VerticalCurvedList"/>
    <dgm:cxn modelId="{0E67B8F0-6125-401B-A406-24AF4D798CA3}" type="presParOf" srcId="{A910CEED-16A3-4745-98E4-6B3470133E9D}" destId="{4042EEDE-F30F-4A78-8DAF-4F8A07AC71AB}" srcOrd="0" destOrd="0" presId="urn:microsoft.com/office/officeart/2008/layout/VerticalCurvedList"/>
    <dgm:cxn modelId="{9DE76E78-71FA-462F-8C07-1AA0FCC9EC22}" type="presParOf" srcId="{4042EEDE-F30F-4A78-8DAF-4F8A07AC71AB}" destId="{E5943FC2-9DC3-49D8-9A1A-4DCA0E486244}" srcOrd="0" destOrd="0" presId="urn:microsoft.com/office/officeart/2008/layout/VerticalCurvedList"/>
    <dgm:cxn modelId="{1828F796-0573-4728-8B1C-0F92551147BD}" type="presParOf" srcId="{4042EEDE-F30F-4A78-8DAF-4F8A07AC71AB}" destId="{5E35B13D-FBAE-4397-8283-BD02AE9D74C4}" srcOrd="1" destOrd="0" presId="urn:microsoft.com/office/officeart/2008/layout/VerticalCurvedList"/>
    <dgm:cxn modelId="{0686908F-37E1-4BAC-8DA2-2669D59CBCDD}" type="presParOf" srcId="{4042EEDE-F30F-4A78-8DAF-4F8A07AC71AB}" destId="{A4DFF0AD-3CA4-4381-8A30-473B6A7485C5}" srcOrd="2" destOrd="0" presId="urn:microsoft.com/office/officeart/2008/layout/VerticalCurvedList"/>
    <dgm:cxn modelId="{F2C0983A-578C-4380-9D14-B7D2486FABFA}" type="presParOf" srcId="{4042EEDE-F30F-4A78-8DAF-4F8A07AC71AB}" destId="{17D0E69D-EA3A-45D9-95BC-2791E86F6126}" srcOrd="3" destOrd="0" presId="urn:microsoft.com/office/officeart/2008/layout/VerticalCurvedList"/>
    <dgm:cxn modelId="{DC793AEE-9C6A-4318-93C1-C07CAF9A6015}" type="presParOf" srcId="{A910CEED-16A3-4745-98E4-6B3470133E9D}" destId="{B99EFF64-470E-4977-9571-D3B486248E0F}" srcOrd="1" destOrd="0" presId="urn:microsoft.com/office/officeart/2008/layout/VerticalCurvedList"/>
    <dgm:cxn modelId="{5E84295A-0757-4590-A9B7-98F1DA3FB24B}" type="presParOf" srcId="{A910CEED-16A3-4745-98E4-6B3470133E9D}" destId="{195FBFFB-2370-4AF6-B527-0B9C414B69A2}" srcOrd="2" destOrd="0" presId="urn:microsoft.com/office/officeart/2008/layout/VerticalCurvedList"/>
    <dgm:cxn modelId="{636E415E-3A77-4D94-B6EB-745B0FB1BA44}" type="presParOf" srcId="{195FBFFB-2370-4AF6-B527-0B9C414B69A2}" destId="{58FB7CA6-809A-4F43-9626-A9643BF7AC0E}" srcOrd="0" destOrd="0" presId="urn:microsoft.com/office/officeart/2008/layout/VerticalCurvedList"/>
    <dgm:cxn modelId="{68B8E07A-26DC-4A4B-877F-43AE3CB12CEA}" type="presParOf" srcId="{A910CEED-16A3-4745-98E4-6B3470133E9D}" destId="{E64A37B4-A98E-184F-B9A2-661C85686C37}" srcOrd="3" destOrd="0" presId="urn:microsoft.com/office/officeart/2008/layout/VerticalCurvedList"/>
    <dgm:cxn modelId="{1253DEB1-139D-AF43-A662-ACE989976D88}" type="presParOf" srcId="{A910CEED-16A3-4745-98E4-6B3470133E9D}" destId="{F6E44779-7F42-FE4F-A458-A6AA779FBC7D}" srcOrd="4" destOrd="0" presId="urn:microsoft.com/office/officeart/2008/layout/VerticalCurvedList"/>
    <dgm:cxn modelId="{E94C161E-5B56-5E4A-850E-BB296B035C2E}" type="presParOf" srcId="{F6E44779-7F42-FE4F-A458-A6AA779FBC7D}" destId="{09E84295-7573-2D4D-864A-E79C1A001B0F}" srcOrd="0" destOrd="0" presId="urn:microsoft.com/office/officeart/2008/layout/VerticalCurvedList"/>
    <dgm:cxn modelId="{83268F58-1D7C-7F4A-90A7-F2B788F9A62D}" type="presParOf" srcId="{A910CEED-16A3-4745-98E4-6B3470133E9D}" destId="{08E1C69B-EBE5-D944-9BFA-3075A1EE2D9F}" srcOrd="5" destOrd="0" presId="urn:microsoft.com/office/officeart/2008/layout/VerticalCurvedList"/>
    <dgm:cxn modelId="{2D795184-FD50-AB4D-8039-D163BA40D4D5}" type="presParOf" srcId="{A910CEED-16A3-4745-98E4-6B3470133E9D}" destId="{D7206D7D-1C02-174D-99B2-3FAFA41FD843}" srcOrd="6" destOrd="0" presId="urn:microsoft.com/office/officeart/2008/layout/VerticalCurvedList"/>
    <dgm:cxn modelId="{5F45F87D-6D72-8A48-855D-67BF585365D6}" type="presParOf" srcId="{D7206D7D-1C02-174D-99B2-3FAFA41FD843}" destId="{712E4A50-7A9B-460D-AE7D-DADE44A89ABC}" srcOrd="0" destOrd="0" presId="urn:microsoft.com/office/officeart/2008/layout/VerticalCurvedList"/>
    <dgm:cxn modelId="{051D8FB5-EA14-BD4E-9C4E-9D065C4F97C9}" type="presParOf" srcId="{A910CEED-16A3-4745-98E4-6B3470133E9D}" destId="{69B9E306-215E-A947-94CD-6525600CAE42}" srcOrd="7" destOrd="0" presId="urn:microsoft.com/office/officeart/2008/layout/VerticalCurvedList"/>
    <dgm:cxn modelId="{4ED43A5F-A594-A44A-8DAE-F00F65D7F394}" type="presParOf" srcId="{A910CEED-16A3-4745-98E4-6B3470133E9D}" destId="{29CFB6DC-C9CB-D540-A4E1-771DB498A9B1}" srcOrd="8" destOrd="0" presId="urn:microsoft.com/office/officeart/2008/layout/VerticalCurvedList"/>
    <dgm:cxn modelId="{F67E6B80-4ED2-4C42-9000-ACD3AEC5D0AC}" type="presParOf" srcId="{29CFB6DC-C9CB-D540-A4E1-771DB498A9B1}" destId="{1867A503-D0AB-4D35-AE66-71A4E20927B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53E69-1715-41C1-B6C1-76849DB3918F}">
      <dsp:nvSpPr>
        <dsp:cNvPr id="0" name=""/>
        <dsp:cNvSpPr/>
      </dsp:nvSpPr>
      <dsp:spPr>
        <a:xfrm>
          <a:off x="-2984767" y="-459710"/>
          <a:ext cx="3560764" cy="3560764"/>
        </a:xfrm>
        <a:prstGeom prst="blockArc">
          <a:avLst>
            <a:gd name="adj1" fmla="val 18900000"/>
            <a:gd name="adj2" fmla="val 2700000"/>
            <a:gd name="adj3" fmla="val 607"/>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A191E0-88D2-4476-92C6-779856120EB8}">
      <dsp:nvSpPr>
        <dsp:cNvPr id="0" name=""/>
        <dsp:cNvSpPr/>
      </dsp:nvSpPr>
      <dsp:spPr>
        <a:xfrm>
          <a:off x="370351" y="264134"/>
          <a:ext cx="10651195" cy="528268"/>
        </a:xfrm>
        <a:prstGeom prst="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313" tIns="60960" rIns="60960" bIns="60960" numCol="1" spcCol="1270" anchor="ctr" anchorCtr="0">
          <a:noAutofit/>
        </a:bodyPr>
        <a:lstStyle/>
        <a:p>
          <a:pPr marL="0" lvl="0" indent="0" algn="l" defTabSz="1066800">
            <a:lnSpc>
              <a:spcPct val="90000"/>
            </a:lnSpc>
            <a:spcBef>
              <a:spcPct val="0"/>
            </a:spcBef>
            <a:spcAft>
              <a:spcPct val="35000"/>
            </a:spcAft>
            <a:buClr>
              <a:schemeClr val="accent1">
                <a:lumOff val="-13575"/>
              </a:schemeClr>
            </a:buClr>
            <a:buSzPct val="145000"/>
            <a:buNone/>
          </a:pPr>
          <a:r>
            <a:rPr lang="fr-FR" sz="2400" kern="1200" dirty="0"/>
            <a:t>Classification models    </a:t>
          </a:r>
          <a:r>
            <a:rPr lang="zh-CN" altLang="en-US" sz="2400" kern="1200" dirty="0"/>
            <a:t>    </a:t>
          </a:r>
          <a:r>
            <a:rPr lang="fr-FR" sz="2400" kern="1200" dirty="0"/>
            <a:t>regression models</a:t>
          </a:r>
          <a:endParaRPr lang="zh-CN" altLang="en-US" sz="2400" kern="1200" dirty="0"/>
        </a:p>
      </dsp:txBody>
      <dsp:txXfrm>
        <a:off x="370351" y="264134"/>
        <a:ext cx="10651195" cy="528268"/>
      </dsp:txXfrm>
    </dsp:sp>
    <dsp:sp modelId="{3BADA8A7-0980-4D3E-98B1-0CB8AF150F76}">
      <dsp:nvSpPr>
        <dsp:cNvPr id="0" name=""/>
        <dsp:cNvSpPr/>
      </dsp:nvSpPr>
      <dsp:spPr>
        <a:xfrm>
          <a:off x="40183" y="198100"/>
          <a:ext cx="660335" cy="66033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6CCA6CC-0E05-42F8-BA5E-24F4770F38B5}">
      <dsp:nvSpPr>
        <dsp:cNvPr id="0" name=""/>
        <dsp:cNvSpPr/>
      </dsp:nvSpPr>
      <dsp:spPr>
        <a:xfrm>
          <a:off x="562377" y="1056537"/>
          <a:ext cx="10459169" cy="528268"/>
        </a:xfrm>
        <a:prstGeom prst="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313" tIns="60960" rIns="60960" bIns="60960" numCol="1" spcCol="1270" anchor="ctr" anchorCtr="0">
          <a:noAutofit/>
        </a:bodyPr>
        <a:lstStyle/>
        <a:p>
          <a:pPr marL="0" lvl="0" indent="0" algn="l" defTabSz="1066800">
            <a:lnSpc>
              <a:spcPct val="90000"/>
            </a:lnSpc>
            <a:spcBef>
              <a:spcPct val="0"/>
            </a:spcBef>
            <a:spcAft>
              <a:spcPct val="35000"/>
            </a:spcAft>
            <a:buClr>
              <a:schemeClr val="accent1">
                <a:lumOff val="-13575"/>
              </a:schemeClr>
            </a:buClr>
            <a:buSzPct val="145000"/>
            <a:buNone/>
          </a:pPr>
          <a:r>
            <a:rPr lang="de-DE" sz="2400" kern="1200" dirty="0"/>
            <a:t>Subgroup discovery technique       decision trees</a:t>
          </a:r>
          <a:endParaRPr lang="zh-CN" altLang="en-US" sz="2400" kern="1200" dirty="0"/>
        </a:p>
      </dsp:txBody>
      <dsp:txXfrm>
        <a:off x="562377" y="1056537"/>
        <a:ext cx="10459169" cy="528268"/>
      </dsp:txXfrm>
    </dsp:sp>
    <dsp:sp modelId="{611335EF-137E-4116-AF41-B8629E7F5CED}">
      <dsp:nvSpPr>
        <dsp:cNvPr id="0" name=""/>
        <dsp:cNvSpPr/>
      </dsp:nvSpPr>
      <dsp:spPr>
        <a:xfrm>
          <a:off x="232209" y="990503"/>
          <a:ext cx="660335" cy="66033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310A8C4-172E-4223-8723-A59ABDDE2344}">
      <dsp:nvSpPr>
        <dsp:cNvPr id="0" name=""/>
        <dsp:cNvSpPr/>
      </dsp:nvSpPr>
      <dsp:spPr>
        <a:xfrm>
          <a:off x="370351" y="1848940"/>
          <a:ext cx="10651195" cy="528268"/>
        </a:xfrm>
        <a:prstGeom prst="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313" tIns="60960" rIns="60960" bIns="60960" numCol="1" spcCol="1270" anchor="ctr" anchorCtr="0">
          <a:noAutofit/>
        </a:bodyPr>
        <a:lstStyle/>
        <a:p>
          <a:pPr marL="0" lvl="0" indent="0" algn="l" defTabSz="1066800">
            <a:lnSpc>
              <a:spcPct val="90000"/>
            </a:lnSpc>
            <a:spcBef>
              <a:spcPct val="0"/>
            </a:spcBef>
            <a:spcAft>
              <a:spcPct val="35000"/>
            </a:spcAft>
            <a:buClr>
              <a:schemeClr val="accent1">
                <a:lumOff val="-13575"/>
              </a:schemeClr>
            </a:buClr>
            <a:buSzPct val="145000"/>
            <a:buNone/>
          </a:pPr>
          <a:r>
            <a:rPr lang="nb-NO" sz="2400" kern="1200" dirty="0"/>
            <a:t>Training dataset        testing dataset</a:t>
          </a:r>
          <a:endParaRPr lang="zh-CN" altLang="en-US" sz="2400" kern="1200" dirty="0"/>
        </a:p>
      </dsp:txBody>
      <dsp:txXfrm>
        <a:off x="370351" y="1848940"/>
        <a:ext cx="10651195" cy="528268"/>
      </dsp:txXfrm>
    </dsp:sp>
    <dsp:sp modelId="{8C812C53-625C-4F0C-B985-B9282DD02060}">
      <dsp:nvSpPr>
        <dsp:cNvPr id="0" name=""/>
        <dsp:cNvSpPr/>
      </dsp:nvSpPr>
      <dsp:spPr>
        <a:xfrm>
          <a:off x="40183" y="1782906"/>
          <a:ext cx="660335" cy="66033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53E69-1715-41C1-B6C1-76849DB3918F}">
      <dsp:nvSpPr>
        <dsp:cNvPr id="0" name=""/>
        <dsp:cNvSpPr/>
      </dsp:nvSpPr>
      <dsp:spPr>
        <a:xfrm>
          <a:off x="-2984767" y="-459710"/>
          <a:ext cx="3560764" cy="3560764"/>
        </a:xfrm>
        <a:prstGeom prst="blockArc">
          <a:avLst>
            <a:gd name="adj1" fmla="val 18900000"/>
            <a:gd name="adj2" fmla="val 2700000"/>
            <a:gd name="adj3" fmla="val 607"/>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A191E0-88D2-4476-92C6-779856120EB8}">
      <dsp:nvSpPr>
        <dsp:cNvPr id="0" name=""/>
        <dsp:cNvSpPr/>
      </dsp:nvSpPr>
      <dsp:spPr>
        <a:xfrm>
          <a:off x="370351" y="264134"/>
          <a:ext cx="10651195" cy="528268"/>
        </a:xfrm>
        <a:prstGeom prst="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313" tIns="60960" rIns="60960" bIns="60960" numCol="1" spcCol="1270" anchor="ctr" anchorCtr="0">
          <a:noAutofit/>
        </a:bodyPr>
        <a:lstStyle/>
        <a:p>
          <a:pPr marL="0" lvl="0" indent="0" algn="l" defTabSz="1066800">
            <a:lnSpc>
              <a:spcPct val="90000"/>
            </a:lnSpc>
            <a:spcBef>
              <a:spcPct val="0"/>
            </a:spcBef>
            <a:spcAft>
              <a:spcPct val="35000"/>
            </a:spcAft>
            <a:buClr>
              <a:schemeClr val="accent1">
                <a:lumOff val="-13575"/>
              </a:schemeClr>
            </a:buClr>
            <a:buSzPct val="145000"/>
            <a:buNone/>
          </a:pPr>
          <a:r>
            <a:rPr lang="en-US" altLang="zh-CN" sz="2400" kern="1200" dirty="0"/>
            <a:t>Select </a:t>
          </a:r>
          <a:r>
            <a:rPr lang="en-US" sz="2400" kern="1200" dirty="0"/>
            <a:t>target concept and “interestingness” measure</a:t>
          </a:r>
          <a:endParaRPr lang="zh-CN" altLang="en-US" sz="2400" kern="1200" dirty="0"/>
        </a:p>
      </dsp:txBody>
      <dsp:txXfrm>
        <a:off x="370351" y="264134"/>
        <a:ext cx="10651195" cy="528268"/>
      </dsp:txXfrm>
    </dsp:sp>
    <dsp:sp modelId="{3BADA8A7-0980-4D3E-98B1-0CB8AF150F76}">
      <dsp:nvSpPr>
        <dsp:cNvPr id="0" name=""/>
        <dsp:cNvSpPr/>
      </dsp:nvSpPr>
      <dsp:spPr>
        <a:xfrm>
          <a:off x="40183" y="198100"/>
          <a:ext cx="660335" cy="66033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6CCA6CC-0E05-42F8-BA5E-24F4770F38B5}">
      <dsp:nvSpPr>
        <dsp:cNvPr id="0" name=""/>
        <dsp:cNvSpPr/>
      </dsp:nvSpPr>
      <dsp:spPr>
        <a:xfrm>
          <a:off x="562377" y="1056537"/>
          <a:ext cx="10459169" cy="528268"/>
        </a:xfrm>
        <a:prstGeom prst="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313" tIns="60960" rIns="60960" bIns="60960" numCol="1" spcCol="1270" anchor="ctr" anchorCtr="0">
          <a:noAutofit/>
        </a:bodyPr>
        <a:lstStyle/>
        <a:p>
          <a:pPr marL="0" lvl="0" indent="0" algn="l" defTabSz="1066800">
            <a:lnSpc>
              <a:spcPct val="90000"/>
            </a:lnSpc>
            <a:spcBef>
              <a:spcPct val="0"/>
            </a:spcBef>
            <a:spcAft>
              <a:spcPct val="35000"/>
            </a:spcAft>
            <a:buClr>
              <a:schemeClr val="accent1">
                <a:lumOff val="-13575"/>
              </a:schemeClr>
            </a:buClr>
            <a:buSzPct val="145000"/>
            <a:buNone/>
          </a:pPr>
          <a:r>
            <a:rPr lang="en-US" sz="2400" kern="1200" dirty="0"/>
            <a:t>Avoid redundancy in discovered subgroups</a:t>
          </a:r>
          <a:endParaRPr lang="zh-CN" altLang="en-US" sz="2400" kern="1200" dirty="0"/>
        </a:p>
      </dsp:txBody>
      <dsp:txXfrm>
        <a:off x="562377" y="1056537"/>
        <a:ext cx="10459169" cy="528268"/>
      </dsp:txXfrm>
    </dsp:sp>
    <dsp:sp modelId="{611335EF-137E-4116-AF41-B8629E7F5CED}">
      <dsp:nvSpPr>
        <dsp:cNvPr id="0" name=""/>
        <dsp:cNvSpPr/>
      </dsp:nvSpPr>
      <dsp:spPr>
        <a:xfrm>
          <a:off x="232209" y="990503"/>
          <a:ext cx="660335" cy="66033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310A8C4-172E-4223-8723-A59ABDDE2344}">
      <dsp:nvSpPr>
        <dsp:cNvPr id="0" name=""/>
        <dsp:cNvSpPr/>
      </dsp:nvSpPr>
      <dsp:spPr>
        <a:xfrm>
          <a:off x="370351" y="1848940"/>
          <a:ext cx="10651195" cy="528268"/>
        </a:xfrm>
        <a:prstGeom prst="rect">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313" tIns="60960" rIns="60960" bIns="60960" numCol="1" spcCol="1270" anchor="ctr" anchorCtr="0">
          <a:noAutofit/>
        </a:bodyPr>
        <a:lstStyle/>
        <a:p>
          <a:pPr marL="0" lvl="0" indent="0" algn="l" defTabSz="1066800">
            <a:lnSpc>
              <a:spcPct val="90000"/>
            </a:lnSpc>
            <a:spcBef>
              <a:spcPct val="0"/>
            </a:spcBef>
            <a:spcAft>
              <a:spcPct val="35000"/>
            </a:spcAft>
            <a:buClr>
              <a:schemeClr val="accent1">
                <a:lumOff val="-13575"/>
              </a:schemeClr>
            </a:buClr>
            <a:buSzPct val="145000"/>
            <a:buNone/>
          </a:pPr>
          <a:r>
            <a:rPr lang="en-US" sz="2400" kern="1200" dirty="0"/>
            <a:t>Maintain stability</a:t>
          </a:r>
          <a:endParaRPr lang="zh-CN" altLang="en-US" sz="2400" kern="1200" dirty="0"/>
        </a:p>
      </dsp:txBody>
      <dsp:txXfrm>
        <a:off x="370351" y="1848940"/>
        <a:ext cx="10651195" cy="528268"/>
      </dsp:txXfrm>
    </dsp:sp>
    <dsp:sp modelId="{8C812C53-625C-4F0C-B985-B9282DD02060}">
      <dsp:nvSpPr>
        <dsp:cNvPr id="0" name=""/>
        <dsp:cNvSpPr/>
      </dsp:nvSpPr>
      <dsp:spPr>
        <a:xfrm>
          <a:off x="40183" y="1782906"/>
          <a:ext cx="660335" cy="660335"/>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5B13D-FBAE-4397-8283-BD02AE9D74C4}">
      <dsp:nvSpPr>
        <dsp:cNvPr id="0" name=""/>
        <dsp:cNvSpPr/>
      </dsp:nvSpPr>
      <dsp:spPr>
        <a:xfrm>
          <a:off x="-6535686" y="-999544"/>
          <a:ext cx="7779000" cy="7779000"/>
        </a:xfrm>
        <a:prstGeom prst="blockArc">
          <a:avLst>
            <a:gd name="adj1" fmla="val 18900000"/>
            <a:gd name="adj2" fmla="val 2700000"/>
            <a:gd name="adj3" fmla="val 27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9EFF64-470E-4977-9571-D3B486248E0F}">
      <dsp:nvSpPr>
        <dsp:cNvPr id="0" name=""/>
        <dsp:cNvSpPr/>
      </dsp:nvSpPr>
      <dsp:spPr>
        <a:xfrm>
          <a:off x="650605" y="444359"/>
          <a:ext cx="11581027" cy="88918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5788" tIns="66040" rIns="66040" bIns="66040" numCol="1" spcCol="1270" anchor="ctr" anchorCtr="0">
          <a:noAutofit/>
        </a:bodyPr>
        <a:lstStyle/>
        <a:p>
          <a:pPr marL="0" lvl="0" indent="0" algn="l" defTabSz="1155700">
            <a:lnSpc>
              <a:spcPct val="90000"/>
            </a:lnSpc>
            <a:spcBef>
              <a:spcPct val="0"/>
            </a:spcBef>
            <a:spcAft>
              <a:spcPct val="35000"/>
            </a:spcAft>
            <a:buClr>
              <a:schemeClr val="accent1">
                <a:lumOff val="-13575"/>
              </a:schemeClr>
            </a:buClr>
            <a:buSzPct val="100000"/>
            <a:buFont typeface="Wingdings" panose="05000000000000000000" pitchFamily="2" charset="2"/>
            <a:buNone/>
          </a:pPr>
          <a:r>
            <a:rPr lang="en-US" sz="2600" u="sng" kern="1200" dirty="0">
              <a:effectLst>
                <a:outerShdw blurRad="38100" dist="38100" dir="2700000" algn="tl">
                  <a:srgbClr val="000000">
                    <a:alpha val="43137"/>
                  </a:srgbClr>
                </a:outerShdw>
              </a:effectLst>
            </a:rPr>
            <a:t>Explore</a:t>
          </a:r>
          <a:r>
            <a:rPr lang="en-US" sz="2600" kern="1200" dirty="0"/>
            <a:t> methods to calculate feature importance</a:t>
          </a:r>
          <a:endParaRPr lang="zh-CN" altLang="en-US" sz="2600" kern="1200" dirty="0"/>
        </a:p>
      </dsp:txBody>
      <dsp:txXfrm>
        <a:off x="650605" y="444359"/>
        <a:ext cx="11581027" cy="889181"/>
      </dsp:txXfrm>
    </dsp:sp>
    <dsp:sp modelId="{58FB7CA6-809A-4F43-9626-A9643BF7AC0E}">
      <dsp:nvSpPr>
        <dsp:cNvPr id="0" name=""/>
        <dsp:cNvSpPr/>
      </dsp:nvSpPr>
      <dsp:spPr>
        <a:xfrm>
          <a:off x="94866" y="333211"/>
          <a:ext cx="1111476" cy="111147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4A37B4-A98E-184F-B9A2-661C85686C37}">
      <dsp:nvSpPr>
        <dsp:cNvPr id="0" name=""/>
        <dsp:cNvSpPr/>
      </dsp:nvSpPr>
      <dsp:spPr>
        <a:xfrm>
          <a:off x="1160393" y="1778363"/>
          <a:ext cx="11071239" cy="88918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5788" tIns="66040" rIns="66040" bIns="66040" numCol="1" spcCol="1270" anchor="ctr" anchorCtr="0">
          <a:noAutofit/>
        </a:bodyPr>
        <a:lstStyle/>
        <a:p>
          <a:pPr marL="0" lvl="0" indent="0" algn="l" defTabSz="1155700">
            <a:lnSpc>
              <a:spcPct val="90000"/>
            </a:lnSpc>
            <a:spcBef>
              <a:spcPct val="0"/>
            </a:spcBef>
            <a:spcAft>
              <a:spcPct val="35000"/>
            </a:spcAft>
            <a:buClr>
              <a:schemeClr val="accent1">
                <a:lumOff val="-13575"/>
              </a:schemeClr>
            </a:buClr>
            <a:buSzPct val="100000"/>
            <a:buFont typeface="Wingdings" panose="05000000000000000000" pitchFamily="2" charset="2"/>
            <a:buNone/>
          </a:pPr>
          <a:r>
            <a:rPr lang="en-US" sz="2600" u="sng" kern="1200" dirty="0">
              <a:effectLst>
                <a:outerShdw blurRad="38100" dist="38100" dir="2700000" algn="tl">
                  <a:srgbClr val="000000">
                    <a:alpha val="43137"/>
                  </a:srgbClr>
                </a:outerShdw>
              </a:effectLst>
            </a:rPr>
            <a:t>Identify</a:t>
          </a:r>
          <a:r>
            <a:rPr lang="en-US" sz="2600" kern="1200" dirty="0"/>
            <a:t> the feature contribution using Shapley values</a:t>
          </a:r>
          <a:endParaRPr lang="zh-CN" altLang="en-US" sz="2600" kern="1200" dirty="0"/>
        </a:p>
      </dsp:txBody>
      <dsp:txXfrm>
        <a:off x="1160393" y="1778363"/>
        <a:ext cx="11071239" cy="889181"/>
      </dsp:txXfrm>
    </dsp:sp>
    <dsp:sp modelId="{09E84295-7573-2D4D-864A-E79C1A001B0F}">
      <dsp:nvSpPr>
        <dsp:cNvPr id="0" name=""/>
        <dsp:cNvSpPr/>
      </dsp:nvSpPr>
      <dsp:spPr>
        <a:xfrm>
          <a:off x="604654" y="1667215"/>
          <a:ext cx="1111476" cy="111147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E1C69B-EBE5-D944-9BFA-3075A1EE2D9F}">
      <dsp:nvSpPr>
        <dsp:cNvPr id="0" name=""/>
        <dsp:cNvSpPr/>
      </dsp:nvSpPr>
      <dsp:spPr>
        <a:xfrm>
          <a:off x="1160393" y="3112366"/>
          <a:ext cx="11071239" cy="88918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5788" tIns="66040" rIns="66040" bIns="66040" numCol="1" spcCol="1270" anchor="ctr" anchorCtr="0">
          <a:noAutofit/>
        </a:bodyPr>
        <a:lstStyle/>
        <a:p>
          <a:pPr marL="0" lvl="0" indent="0" algn="l" defTabSz="1155700">
            <a:lnSpc>
              <a:spcPct val="90000"/>
            </a:lnSpc>
            <a:spcBef>
              <a:spcPct val="0"/>
            </a:spcBef>
            <a:spcAft>
              <a:spcPct val="35000"/>
            </a:spcAft>
            <a:buClr>
              <a:schemeClr val="accent1">
                <a:lumOff val="-13575"/>
              </a:schemeClr>
            </a:buClr>
            <a:buSzPct val="100000"/>
            <a:buFont typeface="Wingdings" panose="05000000000000000000" pitchFamily="2" charset="2"/>
            <a:buNone/>
          </a:pPr>
          <a:r>
            <a:rPr lang="en-US" sz="2600" u="sng" kern="1200" dirty="0">
              <a:effectLst>
                <a:outerShdw blurRad="38100" dist="38100" dir="2700000" algn="tl">
                  <a:srgbClr val="000000">
                    <a:alpha val="43137"/>
                  </a:srgbClr>
                </a:outerShdw>
              </a:effectLst>
            </a:rPr>
            <a:t>Discover</a:t>
          </a:r>
          <a:r>
            <a:rPr lang="en-US" sz="2600" kern="1200" dirty="0"/>
            <a:t> subgroups relying on the feature importance/contribution</a:t>
          </a:r>
          <a:endParaRPr lang="zh-CN" altLang="en-US" sz="2600" kern="1200" dirty="0"/>
        </a:p>
      </dsp:txBody>
      <dsp:txXfrm>
        <a:off x="1160393" y="3112366"/>
        <a:ext cx="11071239" cy="889181"/>
      </dsp:txXfrm>
    </dsp:sp>
    <dsp:sp modelId="{712E4A50-7A9B-460D-AE7D-DADE44A89ABC}">
      <dsp:nvSpPr>
        <dsp:cNvPr id="0" name=""/>
        <dsp:cNvSpPr/>
      </dsp:nvSpPr>
      <dsp:spPr>
        <a:xfrm>
          <a:off x="604654" y="3001218"/>
          <a:ext cx="1111476" cy="111147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B9E306-215E-A947-94CD-6525600CAE42}">
      <dsp:nvSpPr>
        <dsp:cNvPr id="0" name=""/>
        <dsp:cNvSpPr/>
      </dsp:nvSpPr>
      <dsp:spPr>
        <a:xfrm>
          <a:off x="650605" y="4446369"/>
          <a:ext cx="11581027" cy="88918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5788" tIns="66040" rIns="66040" bIns="66040" numCol="1" spcCol="1270" anchor="ctr" anchorCtr="0">
          <a:noAutofit/>
        </a:bodyPr>
        <a:lstStyle/>
        <a:p>
          <a:pPr marL="0" lvl="0" indent="0" algn="l" defTabSz="1155700">
            <a:lnSpc>
              <a:spcPct val="90000"/>
            </a:lnSpc>
            <a:spcBef>
              <a:spcPct val="0"/>
            </a:spcBef>
            <a:spcAft>
              <a:spcPct val="35000"/>
            </a:spcAft>
            <a:buClr>
              <a:schemeClr val="accent1">
                <a:lumOff val="-13575"/>
              </a:schemeClr>
            </a:buClr>
            <a:buSzPct val="100000"/>
            <a:buFont typeface="Wingdings" panose="05000000000000000000" pitchFamily="2" charset="2"/>
            <a:buNone/>
          </a:pPr>
          <a:r>
            <a:rPr lang="en-US" sz="2600" u="sng" kern="1200" dirty="0">
              <a:effectLst>
                <a:outerShdw blurRad="38100" dist="38100" dir="2700000" algn="tl">
                  <a:srgbClr val="000000">
                    <a:alpha val="43137"/>
                  </a:srgbClr>
                </a:outerShdw>
              </a:effectLst>
            </a:rPr>
            <a:t>Compare</a:t>
          </a:r>
          <a:r>
            <a:rPr lang="en-US" sz="2600" kern="1200" dirty="0"/>
            <a:t> interpretation results between subgroup discovery and decision trees</a:t>
          </a:r>
          <a:endParaRPr lang="zh-CN" altLang="en-US" sz="2600" kern="1200" dirty="0"/>
        </a:p>
      </dsp:txBody>
      <dsp:txXfrm>
        <a:off x="650605" y="4446369"/>
        <a:ext cx="11581027" cy="889181"/>
      </dsp:txXfrm>
    </dsp:sp>
    <dsp:sp modelId="{1867A503-D0AB-4D35-AE66-71A4E20927B8}">
      <dsp:nvSpPr>
        <dsp:cNvPr id="0" name=""/>
        <dsp:cNvSpPr/>
      </dsp:nvSpPr>
      <dsp:spPr>
        <a:xfrm>
          <a:off x="94866" y="4335222"/>
          <a:ext cx="1111476" cy="111147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xfrm>
            <a:off x="1143000" y="685800"/>
            <a:ext cx="4572000" cy="3429000"/>
          </a:xfrm>
          <a:prstGeom prst="rect">
            <a:avLst/>
          </a:prstGeom>
        </p:spPr>
        <p:txBody>
          <a:bodyPr/>
          <a:lstStyle/>
          <a:p>
            <a:endParaRPr/>
          </a:p>
        </p:txBody>
      </p:sp>
      <p:sp>
        <p:nvSpPr>
          <p:cNvPr id="145" name="Shape 1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t>The partial dependence plot is a global method: The method considers all instances and gives a statement about the global relationship of a feature with the predicted outcome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noRot="1" noChangeAspect="1"/>
          </p:cNvSpPr>
          <p:nvPr>
            <p:ph type="sldImg"/>
          </p:nvPr>
        </p:nvSpPr>
        <p:spPr>
          <a:prstGeom prst="rect">
            <a:avLst/>
          </a:prstGeom>
        </p:spPr>
        <p:txBody>
          <a:bodyPr/>
          <a:lstStyle/>
          <a:p>
            <a:endParaRPr/>
          </a:p>
        </p:txBody>
      </p:sp>
      <p:sp>
        <p:nvSpPr>
          <p:cNvPr id="277" name="Shape 277"/>
          <p:cNvSpPr>
            <a:spLocks noGrp="1"/>
          </p:cNvSpPr>
          <p:nvPr>
            <p:ph type="body" sz="quarter" idx="1"/>
          </p:nvPr>
        </p:nvSpPr>
        <p:spPr>
          <a:prstGeom prst="rect">
            <a:avLst/>
          </a:prstGeom>
        </p:spPr>
        <p:txBody>
          <a:bodyPr/>
          <a:lstStyle/>
          <a:p>
            <a:r>
              <a:t>we could conclude that people work as Prof-specialty have a stronger tendency to earn more than 50K$/year. Nevertheless, those subgroup descriptions are pretty similar, which requires further methods to reduce redundancy.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r>
              <a:rPr dirty="0"/>
              <a:t>The “game” is the prediction task for a single instance of the dataset. The “gain” is the actual prediction for this instance minus the average prediction for all instances. The “players” are the feature values of the instance that collaborate to receive the gain (= predict a certain value).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rPr dirty="0"/>
              <a:t>For each of those coalitions we compute the predicted apartment price with and without the ‘cat-forbidden’ feature value and take the difference to get the marginal contribution. The Shapley value is the (weighted) average of marginal contributions. We replace the feature values of features that are not in a coalition with random feature values from the apartment dataset to get a prediction from the machine learning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noRot="1" noChangeAspect="1"/>
          </p:cNvSpPr>
          <p:nvPr>
            <p:ph type="sldImg"/>
          </p:nvPr>
        </p:nvSpPr>
        <p:spPr>
          <a:prstGeom prst="rect">
            <a:avLst/>
          </a:prstGeom>
        </p:spPr>
        <p:txBody>
          <a:bodyPr/>
          <a:lstStyle/>
          <a:p>
            <a:endParaRPr/>
          </a:p>
        </p:txBody>
      </p:sp>
      <p:sp>
        <p:nvSpPr>
          <p:cNvPr id="220" name="Shape 220"/>
          <p:cNvSpPr>
            <a:spLocks noGrp="1"/>
          </p:cNvSpPr>
          <p:nvPr>
            <p:ph type="body" sz="quarter" idx="1"/>
          </p:nvPr>
        </p:nvSpPr>
        <p:spPr>
          <a:prstGeom prst="rect">
            <a:avLst/>
          </a:prstGeom>
        </p:spPr>
        <p:txBody>
          <a:bodyPr/>
          <a:lstStyle/>
          <a:p>
            <a:r>
              <a:t>The search space Σ consists of a large set of subgroup descriptions (also called patterns). Each subgroup description is composed of selection expressions that are called selectors </a:t>
            </a:r>
          </a:p>
          <a:p>
            <a:r>
              <a:t>Complex target: property of interest is specified by a set of attributes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t>As an example of a model without an output attribute, we consider two numeric variables x1 and x2, and their linear association as measured by the correlation coefficient ρ. We estimate ρ by the sample correlation coefficient r:</a:t>
            </a:r>
          </a:p>
          <a:p>
            <a:r>
              <a:t>entropy: take into account the size of the groups</a:t>
            </a:r>
          </a:p>
          <a:p>
            <a:r>
              <a:t>significance test: quality measure: 1-p_value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t>As an example of a model without an output attribute, we consider two numeric variables x1 and x2, and their linear association as measured by the correlation coefficient ρ. We estimate ρ by the sample correlation coefficient r:</a:t>
            </a:r>
          </a:p>
          <a:p>
            <a:r>
              <a:t>entropy: take into account the size of the groups</a:t>
            </a:r>
          </a:p>
          <a:p>
            <a:r>
              <a:t>significance test: quality measure: 1-p_value </a:t>
            </a:r>
          </a:p>
        </p:txBody>
      </p:sp>
    </p:spTree>
    <p:extLst>
      <p:ext uri="{BB962C8B-B14F-4D97-AF65-F5344CB8AC3E}">
        <p14:creationId xmlns:p14="http://schemas.microsoft.com/office/powerpoint/2010/main" val="58160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noRot="1" noChangeAspect="1"/>
          </p:cNvSpPr>
          <p:nvPr>
            <p:ph type="sldImg"/>
          </p:nvPr>
        </p:nvSpPr>
        <p:spPr>
          <a:prstGeom prst="rect">
            <a:avLst/>
          </a:prstGeom>
        </p:spPr>
        <p:txBody>
          <a:bodyPr/>
          <a:lstStyle/>
          <a:p>
            <a:endParaRPr/>
          </a:p>
        </p:txBody>
      </p:sp>
      <p:sp>
        <p:nvSpPr>
          <p:cNvPr id="240" name="Shape 240"/>
          <p:cNvSpPr>
            <a:spLocks noGrp="1"/>
          </p:cNvSpPr>
          <p:nvPr>
            <p:ph type="body" sz="quarter" idx="1"/>
          </p:nvPr>
        </p:nvSpPr>
        <p:spPr>
          <a:prstGeom prst="rect">
            <a:avLst/>
          </a:prstGeom>
        </p:spPr>
        <p:txBody>
          <a:bodyPr/>
          <a:lstStyle/>
          <a:p>
            <a:r>
              <a:t>model trained by xgboost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dirty="0">
                <a:effectLst/>
                <a:latin typeface="Helvetica Neue"/>
                <a:ea typeface="Helvetica Neue"/>
                <a:cs typeface="Helvetica Neue"/>
                <a:sym typeface="Helvetica Neue"/>
              </a:rPr>
              <a:t>The below explanation shows features each contributing to push the model output from the base value (the average model output over the training dataset we passed) to the actual model output. Features pushing the prediction higher are shown in red, those pushing the prediction lower are in blue. It is obvious to notice that education-</a:t>
            </a:r>
            <a:r>
              <a:rPr lang="en-US" sz="2200" dirty="0" err="1">
                <a:effectLst/>
                <a:latin typeface="Helvetica Neue"/>
                <a:ea typeface="Helvetica Neue"/>
                <a:cs typeface="Helvetica Neue"/>
                <a:sym typeface="Helvetica Neue"/>
              </a:rPr>
              <a:t>num</a:t>
            </a:r>
            <a:r>
              <a:rPr lang="en-US" sz="2200" dirty="0">
                <a:effectLst/>
                <a:latin typeface="Helvetica Neue"/>
                <a:ea typeface="Helvetica Neue"/>
                <a:cs typeface="Helvetica Neue"/>
                <a:sym typeface="Helvetica Neue"/>
              </a:rPr>
              <a:t>, relationship and occupation dominate the prediction to some degree. </a:t>
            </a:r>
            <a:endParaRPr lang="en-US" dirty="0"/>
          </a:p>
          <a:p>
            <a:endParaRPr lang="en-US" dirty="0"/>
          </a:p>
        </p:txBody>
      </p:sp>
    </p:spTree>
    <p:extLst>
      <p:ext uri="{BB962C8B-B14F-4D97-AF65-F5344CB8AC3E}">
        <p14:creationId xmlns:p14="http://schemas.microsoft.com/office/powerpoint/2010/main" val="3652340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r>
              <a:rPr dirty="0"/>
              <a:t>the vertical axis represents SHAP value for education-</a:t>
            </a:r>
            <a:r>
              <a:rPr dirty="0" err="1"/>
              <a:t>num</a:t>
            </a:r>
            <a:r>
              <a:rPr dirty="0"/>
              <a:t>, and the horizontal axis indicates the feature values of education-num. Actually, another feature could be chosen for coloring dots to show feature interactions, however, for simplicity, the dependent feature is set as education-</a:t>
            </a:r>
            <a:r>
              <a:rPr dirty="0" err="1"/>
              <a:t>num</a:t>
            </a:r>
            <a:r>
              <a:rPr dirty="0"/>
              <a:t> as well. From the plot, it is noticed that the SHAP value climbs with the increment of education-</a:t>
            </a:r>
            <a:r>
              <a:rPr dirty="0" err="1"/>
              <a:t>num</a:t>
            </a:r>
            <a:r>
              <a:rPr dirty="0"/>
              <a:t>, which means higher education level generally contributes more for the prediction.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93"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94" name="标题文本"/>
          <p:cNvSpPr txBox="1">
            <a:spLocks noGrp="1"/>
          </p:cNvSpPr>
          <p:nvPr>
            <p:ph type="title"/>
          </p:nvPr>
        </p:nvSpPr>
        <p:spPr>
          <a:prstGeom prst="rect">
            <a:avLst/>
          </a:prstGeom>
        </p:spPr>
        <p:txBody>
          <a:bodyPr/>
          <a:lstStyle/>
          <a:p>
            <a:r>
              <a:t>标题文本</a:t>
            </a:r>
          </a:p>
        </p:txBody>
      </p:sp>
      <p:sp>
        <p:nvSpPr>
          <p:cNvPr id="95"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96"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103"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11"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112"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113"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1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21"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122" name="“Type a quote here.”"/>
          <p:cNvSpPr txBox="1">
            <a:spLocks noGrp="1"/>
          </p:cNvSpPr>
          <p:nvPr>
            <p:ph type="body" sz="quarter" idx="14"/>
          </p:nvPr>
        </p:nvSpPr>
        <p:spPr>
          <a:xfrm>
            <a:off x="1270000" y="4267111"/>
            <a:ext cx="10464800" cy="609778"/>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1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0"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nt-page">
    <p:spTree>
      <p:nvGrpSpPr>
        <p:cNvPr id="1" name=""/>
        <p:cNvGrpSpPr/>
        <p:nvPr/>
      </p:nvGrpSpPr>
      <p:grpSpPr>
        <a:xfrm>
          <a:off x="0" y="0"/>
          <a:ext cx="0" cy="0"/>
          <a:chOff x="0" y="0"/>
          <a:chExt cx="0" cy="0"/>
        </a:xfrm>
      </p:grpSpPr>
      <p:sp>
        <p:nvSpPr>
          <p:cNvPr id="20" name="Master Thesis Proposal…"/>
          <p:cNvSpPr txBox="1"/>
          <p:nvPr/>
        </p:nvSpPr>
        <p:spPr>
          <a:xfrm>
            <a:off x="2536887" y="2124136"/>
            <a:ext cx="7931027" cy="13905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600"/>
            </a:pPr>
            <a:r>
              <a:t>Master Thesis Proposal</a:t>
            </a:r>
          </a:p>
          <a:p>
            <a:pPr algn="just" defTabSz="457200">
              <a:lnSpc>
                <a:spcPts val="4600"/>
              </a:lnSpc>
              <a:spcBef>
                <a:spcPts val="1200"/>
              </a:spcBef>
              <a:defRPr sz="2000">
                <a:latin typeface="Times New Roman"/>
                <a:ea typeface="Times New Roman"/>
                <a:cs typeface="Times New Roman"/>
                <a:sym typeface="Times New Roman"/>
              </a:defRPr>
            </a:pPr>
            <a:r>
              <a:t>Explain variable influence in black-box models through pattern mining </a:t>
            </a:r>
            <a:endParaRPr sz="1200"/>
          </a:p>
        </p:txBody>
      </p:sp>
      <p:pic>
        <p:nvPicPr>
          <p:cNvPr id="21" name="Picture2.png" descr="Picture2.png"/>
          <p:cNvPicPr>
            <a:picLocks noChangeAspect="1"/>
          </p:cNvPicPr>
          <p:nvPr/>
        </p:nvPicPr>
        <p:blipFill>
          <a:blip r:embed="rId2"/>
          <a:stretch>
            <a:fillRect/>
          </a:stretch>
        </p:blipFill>
        <p:spPr>
          <a:xfrm>
            <a:off x="615950" y="368300"/>
            <a:ext cx="2443305" cy="1234247"/>
          </a:xfrm>
          <a:prstGeom prst="rect">
            <a:avLst/>
          </a:prstGeom>
          <a:ln w="12700">
            <a:miter lim="400000"/>
          </a:ln>
        </p:spPr>
      </p:pic>
      <p:pic>
        <p:nvPicPr>
          <p:cNvPr id="22" name="Picture1.png" descr="Picture1.png"/>
          <p:cNvPicPr>
            <a:picLocks noChangeAspect="1"/>
          </p:cNvPicPr>
          <p:nvPr/>
        </p:nvPicPr>
        <p:blipFill>
          <a:blip r:embed="rId3"/>
          <a:stretch>
            <a:fillRect/>
          </a:stretch>
        </p:blipFill>
        <p:spPr>
          <a:xfrm>
            <a:off x="9150350" y="436633"/>
            <a:ext cx="2688138" cy="1097580"/>
          </a:xfrm>
          <a:prstGeom prst="rect">
            <a:avLst/>
          </a:prstGeom>
          <a:ln w="12700">
            <a:miter lim="400000"/>
          </a:ln>
        </p:spPr>
      </p:pic>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ssh">
    <p:spTree>
      <p:nvGrpSpPr>
        <p:cNvPr id="1" name=""/>
        <p:cNvGrpSpPr/>
        <p:nvPr/>
      </p:nvGrpSpPr>
      <p:grpSpPr>
        <a:xfrm>
          <a:off x="0" y="0"/>
          <a:ext cx="0" cy="0"/>
          <a:chOff x="0" y="0"/>
          <a:chExt cx="0" cy="0"/>
        </a:xfrm>
      </p:grpSpPr>
      <p:pic>
        <p:nvPicPr>
          <p:cNvPr id="30" name="Picture2.png" descr="Picture2.png"/>
          <p:cNvPicPr>
            <a:picLocks noChangeAspect="1"/>
          </p:cNvPicPr>
          <p:nvPr/>
        </p:nvPicPr>
        <p:blipFill>
          <a:blip r:embed="rId2"/>
          <a:stretch>
            <a:fillRect/>
          </a:stretch>
        </p:blipFill>
        <p:spPr>
          <a:xfrm>
            <a:off x="615950" y="368300"/>
            <a:ext cx="2443305" cy="1234247"/>
          </a:xfrm>
          <a:prstGeom prst="rect">
            <a:avLst/>
          </a:prstGeom>
          <a:ln w="12700">
            <a:miter lim="400000"/>
          </a:ln>
        </p:spPr>
      </p:pic>
      <p:pic>
        <p:nvPicPr>
          <p:cNvPr id="31" name="Picture1.png" descr="Picture1.png"/>
          <p:cNvPicPr>
            <a:picLocks noChangeAspect="1"/>
          </p:cNvPicPr>
          <p:nvPr/>
        </p:nvPicPr>
        <p:blipFill>
          <a:blip r:embed="rId3"/>
          <a:stretch>
            <a:fillRect/>
          </a:stretch>
        </p:blipFill>
        <p:spPr>
          <a:xfrm>
            <a:off x="9150350" y="436633"/>
            <a:ext cx="2688138" cy="1097580"/>
          </a:xfrm>
          <a:prstGeom prst="rect">
            <a:avLst/>
          </a:prstGeom>
          <a:ln w="12700">
            <a:miter lim="400000"/>
          </a:ln>
        </p:spPr>
      </p:pic>
      <p:sp>
        <p:nvSpPr>
          <p:cNvPr id="3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p:spTree>
      <p:nvGrpSpPr>
        <p:cNvPr id="1" name=""/>
        <p:cNvGrpSpPr/>
        <p:nvPr/>
      </p:nvGrpSpPr>
      <p:grpSpPr>
        <a:xfrm>
          <a:off x="0" y="0"/>
          <a:ext cx="0" cy="0"/>
          <a:chOff x="0" y="0"/>
          <a:chExt cx="0" cy="0"/>
        </a:xfrm>
      </p:grpSpPr>
      <p:pic>
        <p:nvPicPr>
          <p:cNvPr id="39" name="Picture1.png" descr="Picture1.png"/>
          <p:cNvPicPr>
            <a:picLocks noChangeAspect="1"/>
          </p:cNvPicPr>
          <p:nvPr/>
        </p:nvPicPr>
        <p:blipFill>
          <a:blip r:embed="rId2"/>
          <a:stretch>
            <a:fillRect/>
          </a:stretch>
        </p:blipFill>
        <p:spPr>
          <a:xfrm>
            <a:off x="9150350" y="436633"/>
            <a:ext cx="2688138" cy="1097580"/>
          </a:xfrm>
          <a:prstGeom prst="rect">
            <a:avLst/>
          </a:prstGeom>
          <a:ln w="12700">
            <a:miter lim="400000"/>
          </a:ln>
        </p:spPr>
      </p:pic>
      <p:pic>
        <p:nvPicPr>
          <p:cNvPr id="40" name="图像" descr="图像"/>
          <p:cNvPicPr>
            <a:picLocks noChangeAspect="1"/>
          </p:cNvPicPr>
          <p:nvPr/>
        </p:nvPicPr>
        <p:blipFill>
          <a:blip r:embed="rId3"/>
          <a:stretch>
            <a:fillRect/>
          </a:stretch>
        </p:blipFill>
        <p:spPr>
          <a:xfrm>
            <a:off x="901700" y="737773"/>
            <a:ext cx="889000" cy="495301"/>
          </a:xfrm>
          <a:prstGeom prst="rect">
            <a:avLst/>
          </a:prstGeom>
          <a:ln w="12700">
            <a:miter lim="400000"/>
          </a:ln>
        </p:spPr>
      </p:pic>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48"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49"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50"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5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58"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66"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67"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68"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6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76" name="标题文本"/>
          <p:cNvSpPr txBox="1">
            <a:spLocks noGrp="1"/>
          </p:cNvSpPr>
          <p:nvPr>
            <p:ph type="title"/>
          </p:nvPr>
        </p:nvSpPr>
        <p:spPr>
          <a:prstGeom prst="rect">
            <a:avLst/>
          </a:prstGeom>
        </p:spPr>
        <p:txBody>
          <a:bodyPr/>
          <a:lstStyle/>
          <a:p>
            <a:r>
              <a:t>标题文本</a:t>
            </a:r>
          </a:p>
        </p:txBody>
      </p:sp>
      <p:sp>
        <p:nvSpPr>
          <p:cNvPr id="7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84" name="标题文本"/>
          <p:cNvSpPr txBox="1">
            <a:spLocks noGrp="1"/>
          </p:cNvSpPr>
          <p:nvPr>
            <p:ph type="title"/>
          </p:nvPr>
        </p:nvSpPr>
        <p:spPr>
          <a:prstGeom prst="rect">
            <a:avLst/>
          </a:prstGeom>
        </p:spPr>
        <p:txBody>
          <a:bodyPr/>
          <a:lstStyle/>
          <a:p>
            <a:r>
              <a:t>标题文本</a:t>
            </a:r>
          </a:p>
        </p:txBody>
      </p:sp>
      <p:sp>
        <p:nvSpPr>
          <p:cNvPr id="85"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8"/>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Explain variable influence in black-box models through pattern mining…"/>
          <p:cNvSpPr txBox="1"/>
          <p:nvPr/>
        </p:nvSpPr>
        <p:spPr>
          <a:xfrm>
            <a:off x="840153" y="2983421"/>
            <a:ext cx="11324494" cy="13229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ts val="5300"/>
              </a:lnSpc>
              <a:spcBef>
                <a:spcPts val="1200"/>
              </a:spcBef>
              <a:defRPr sz="2600">
                <a:latin typeface="Times New Roman"/>
                <a:ea typeface="Times New Roman"/>
                <a:cs typeface="Times New Roman"/>
                <a:sym typeface="Times New Roman"/>
              </a:defRPr>
            </a:pPr>
            <a:r>
              <a:rPr>
                <a:latin typeface="Helvetica"/>
                <a:ea typeface="Helvetica"/>
                <a:cs typeface="Helvetica"/>
                <a:sym typeface="Helvetica"/>
              </a:rPr>
              <a:t>Explain variable influence in black-box models through pattern mining</a:t>
            </a:r>
            <a:r>
              <a:t> </a:t>
            </a:r>
          </a:p>
          <a:p>
            <a:pPr>
              <a:defRPr sz="2200" b="0"/>
            </a:pPr>
            <a:r>
              <a:t>Master Thesis Proposal</a:t>
            </a:r>
          </a:p>
        </p:txBody>
      </p:sp>
      <p:sp>
        <p:nvSpPr>
          <p:cNvPr id="148" name="Xiaoqi Ma…"/>
          <p:cNvSpPr txBox="1"/>
          <p:nvPr/>
        </p:nvSpPr>
        <p:spPr>
          <a:xfrm>
            <a:off x="5409151" y="5837631"/>
            <a:ext cx="2186496"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2000" b="0"/>
            </a:pPr>
            <a:r>
              <a:rPr dirty="0"/>
              <a:t>Xiaoqi Ma</a:t>
            </a:r>
          </a:p>
          <a:p>
            <a:pPr>
              <a:defRPr sz="2000" b="0"/>
            </a:pPr>
            <a:r>
              <a:rPr dirty="0"/>
              <a:t>Media-Informatics</a:t>
            </a:r>
          </a:p>
          <a:p>
            <a:pPr>
              <a:defRPr sz="2000" b="0"/>
            </a:pPr>
            <a:r>
              <a:rPr dirty="0"/>
              <a:t>18.0</a:t>
            </a:r>
            <a:r>
              <a:rPr lang="en-US" dirty="0"/>
              <a:t>6</a:t>
            </a:r>
            <a:r>
              <a:rPr dirty="0"/>
              <a:t>.2019</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94"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sp>
        <p:nvSpPr>
          <p:cNvPr id="195" name="Shapley values…"/>
          <p:cNvSpPr txBox="1"/>
          <p:nvPr/>
        </p:nvSpPr>
        <p:spPr>
          <a:xfrm>
            <a:off x="842157" y="1646159"/>
            <a:ext cx="11653972" cy="77662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pPr>
            <a:r>
              <a:rPr sz="2800" dirty="0"/>
              <a:t>Shapley values</a:t>
            </a:r>
          </a:p>
          <a:p>
            <a:pPr marL="787400" lvl="1" indent="-342900" algn="just">
              <a:buClr>
                <a:schemeClr val="accent1">
                  <a:lumOff val="-13575"/>
                </a:schemeClr>
              </a:buClr>
              <a:buSzPct val="100000"/>
              <a:buFont typeface="Wingdings" panose="05000000000000000000" pitchFamily="2" charset="2"/>
              <a:buChar char="Ø"/>
              <a:defRPr b="0"/>
            </a:pPr>
            <a:r>
              <a:rPr lang="en-US" dirty="0"/>
              <a:t>A</a:t>
            </a:r>
            <a:r>
              <a:rPr dirty="0"/>
              <a:t> method for assigning payouts to players depending on their contribution to the total payout (coalition game theory) [7]</a:t>
            </a:r>
          </a:p>
          <a:p>
            <a:pPr algn="just">
              <a:defRPr b="0"/>
            </a:pPr>
            <a:endParaRPr dirty="0"/>
          </a:p>
          <a:p>
            <a:pPr marL="787400" lvl="1" indent="-342900" algn="just">
              <a:buClr>
                <a:schemeClr val="accent1">
                  <a:lumOff val="-13575"/>
                </a:schemeClr>
              </a:buClr>
              <a:buSzPct val="100000"/>
              <a:buFont typeface="Wingdings" panose="05000000000000000000" pitchFamily="2" charset="2"/>
              <a:buChar char="Ø"/>
              <a:defRPr b="0"/>
            </a:pPr>
            <a:r>
              <a:rPr i="1" dirty="0"/>
              <a:t>SHAP</a:t>
            </a:r>
            <a:r>
              <a:rPr dirty="0"/>
              <a:t> assigns each feature an importance value for a particular prediction</a:t>
            </a:r>
          </a:p>
          <a:p>
            <a:pPr marL="1222375" lvl="2" indent="-333375" algn="just">
              <a:buClr>
                <a:schemeClr val="accent1">
                  <a:lumOff val="-13575"/>
                </a:schemeClr>
              </a:buClr>
              <a:buSzPct val="145000"/>
              <a:buChar char="•"/>
              <a:defRPr b="0"/>
            </a:pPr>
            <a:r>
              <a:rPr dirty="0"/>
              <a:t>game: prediction task </a:t>
            </a:r>
          </a:p>
          <a:p>
            <a:pPr marL="1222375" lvl="2" indent="-333375" algn="just">
              <a:buClr>
                <a:schemeClr val="accent1">
                  <a:lumOff val="-13575"/>
                </a:schemeClr>
              </a:buClr>
              <a:buSzPct val="145000"/>
              <a:buChar char="•"/>
              <a:defRPr b="0"/>
            </a:pPr>
            <a:r>
              <a:rPr lang="en-US" dirty="0"/>
              <a:t>total </a:t>
            </a:r>
            <a:r>
              <a:rPr dirty="0"/>
              <a:t>payouts: actual prediction </a:t>
            </a:r>
            <a:r>
              <a:rPr lang="en-US" dirty="0"/>
              <a:t>–</a:t>
            </a:r>
            <a:r>
              <a:rPr dirty="0"/>
              <a:t> averag</a:t>
            </a:r>
            <a:r>
              <a:rPr lang="en-US" dirty="0"/>
              <a:t>e prediction</a:t>
            </a:r>
            <a:endParaRPr dirty="0"/>
          </a:p>
          <a:p>
            <a:pPr marL="1222375" lvl="2" indent="-333375" algn="just">
              <a:buClr>
                <a:schemeClr val="accent1">
                  <a:lumOff val="-13575"/>
                </a:schemeClr>
              </a:buClr>
              <a:buSzPct val="145000"/>
              <a:buChar char="•"/>
              <a:defRPr b="0"/>
            </a:pPr>
            <a:r>
              <a:rPr dirty="0"/>
              <a:t>players: feature values</a:t>
            </a:r>
          </a:p>
          <a:p>
            <a:pPr marL="342900" indent="-342900" algn="just">
              <a:buFont typeface="Wingdings" panose="05000000000000000000" pitchFamily="2" charset="2"/>
              <a:buChar char="Ø"/>
              <a:defRPr b="0"/>
            </a:pPr>
            <a:endParaRPr dirty="0"/>
          </a:p>
          <a:p>
            <a:pPr marL="787400" lvl="1" indent="-342900" algn="just">
              <a:buClr>
                <a:schemeClr val="accent1">
                  <a:lumOff val="-13575"/>
                </a:schemeClr>
              </a:buClr>
              <a:buSzPct val="100000"/>
              <a:buFont typeface="Wingdings" panose="05000000000000000000" pitchFamily="2" charset="2"/>
              <a:buChar char="Ø"/>
              <a:defRPr b="0"/>
            </a:pPr>
            <a:r>
              <a:rPr dirty="0"/>
              <a:t>Examples: predicting apartment price</a:t>
            </a:r>
          </a:p>
          <a:p>
            <a:pPr marL="1222375" lvl="2" indent="-333375" algn="just">
              <a:buClr>
                <a:schemeClr val="accent1">
                  <a:lumOff val="-13575"/>
                </a:schemeClr>
              </a:buClr>
              <a:buSzPct val="145000"/>
              <a:buChar char="•"/>
              <a:defRPr b="0"/>
            </a:pPr>
            <a:r>
              <a:rPr dirty="0"/>
              <a:t>actual prediction (300,000€)</a:t>
            </a:r>
            <a:r>
              <a:rPr lang="en-US" altLang="zh-CN" dirty="0"/>
              <a:t> </a:t>
            </a:r>
            <a:r>
              <a:rPr lang="zh-CN" altLang="en-US" dirty="0"/>
              <a:t>→ </a:t>
            </a:r>
            <a:r>
              <a:rPr dirty="0"/>
              <a:t>average prediction (310,000€)</a:t>
            </a:r>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lang="en-US" altLang="zh-CN" dirty="0"/>
          </a:p>
          <a:p>
            <a:pPr algn="just" defTabSz="457200">
              <a:defRPr sz="2100" b="0">
                <a:latin typeface="Helvetica"/>
                <a:ea typeface="Helvetica"/>
                <a:cs typeface="Helvetica"/>
                <a:sym typeface="Helvetica"/>
              </a:defRPr>
            </a:pPr>
            <a:endParaRPr dirty="0"/>
          </a:p>
          <a:p>
            <a:pPr marL="787400" lvl="1" indent="-342900" algn="just">
              <a:buClr>
                <a:schemeClr val="accent1">
                  <a:lumOff val="-13575"/>
                </a:schemeClr>
              </a:buClr>
              <a:buSzPct val="100000"/>
              <a:buFont typeface="Wingdings" panose="05000000000000000000" pitchFamily="2" charset="2"/>
              <a:buChar char="Ø"/>
              <a:defRPr b="0"/>
            </a:pPr>
            <a:r>
              <a:rPr dirty="0"/>
              <a:t>SHAP values provide the </a:t>
            </a:r>
            <a:r>
              <a:rPr b="1" dirty="0"/>
              <a:t>unique</a:t>
            </a:r>
            <a:r>
              <a:rPr dirty="0"/>
              <a:t> additive feature importance measure</a:t>
            </a:r>
            <a:r>
              <a:rPr lang="en-US" dirty="0"/>
              <a:t> [5]</a:t>
            </a:r>
            <a:endParaRPr dirty="0"/>
          </a:p>
        </p:txBody>
      </p:sp>
      <p:pic>
        <p:nvPicPr>
          <p:cNvPr id="2" name="图片 1">
            <a:extLst>
              <a:ext uri="{FF2B5EF4-FFF2-40B4-BE49-F238E27FC236}">
                <a16:creationId xmlns:a16="http://schemas.microsoft.com/office/drawing/2014/main" id="{2C4A838F-3D54-499C-9754-4D7D3B7DC51F}"/>
              </a:ext>
            </a:extLst>
          </p:cNvPr>
          <p:cNvPicPr>
            <a:picLocks noChangeAspect="1"/>
          </p:cNvPicPr>
          <p:nvPr/>
        </p:nvPicPr>
        <p:blipFill>
          <a:blip r:embed="rId3"/>
          <a:stretch>
            <a:fillRect/>
          </a:stretch>
        </p:blipFill>
        <p:spPr>
          <a:xfrm>
            <a:off x="4289567" y="5832390"/>
            <a:ext cx="4187168" cy="2977978"/>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5">
                                            <p:txEl>
                                              <p:pRg st="3" end="3"/>
                                            </p:txEl>
                                          </p:spTgt>
                                        </p:tgtEl>
                                        <p:attrNameLst>
                                          <p:attrName>style.visibility</p:attrName>
                                        </p:attrNameLst>
                                      </p:cBhvr>
                                      <p:to>
                                        <p:strVal val="visible"/>
                                      </p:to>
                                    </p:set>
                                    <p:animEffect transition="in" filter="blinds(horizontal)">
                                      <p:cBhvr>
                                        <p:cTn id="7" dur="500"/>
                                        <p:tgtEl>
                                          <p:spTgt spid="19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5">
                                            <p:txEl>
                                              <p:pRg st="4" end="4"/>
                                            </p:txEl>
                                          </p:spTgt>
                                        </p:tgtEl>
                                        <p:attrNameLst>
                                          <p:attrName>style.visibility</p:attrName>
                                        </p:attrNameLst>
                                      </p:cBhvr>
                                      <p:to>
                                        <p:strVal val="visible"/>
                                      </p:to>
                                    </p:set>
                                    <p:animEffect transition="in" filter="blinds(horizontal)">
                                      <p:cBhvr>
                                        <p:cTn id="10" dur="500"/>
                                        <p:tgtEl>
                                          <p:spTgt spid="19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5">
                                            <p:txEl>
                                              <p:pRg st="5" end="5"/>
                                            </p:txEl>
                                          </p:spTgt>
                                        </p:tgtEl>
                                        <p:attrNameLst>
                                          <p:attrName>style.visibility</p:attrName>
                                        </p:attrNameLst>
                                      </p:cBhvr>
                                      <p:to>
                                        <p:strVal val="visible"/>
                                      </p:to>
                                    </p:set>
                                    <p:animEffect transition="in" filter="blinds(horizontal)">
                                      <p:cBhvr>
                                        <p:cTn id="13" dur="500"/>
                                        <p:tgtEl>
                                          <p:spTgt spid="19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5">
                                            <p:txEl>
                                              <p:pRg st="6" end="6"/>
                                            </p:txEl>
                                          </p:spTgt>
                                        </p:tgtEl>
                                        <p:attrNameLst>
                                          <p:attrName>style.visibility</p:attrName>
                                        </p:attrNameLst>
                                      </p:cBhvr>
                                      <p:to>
                                        <p:strVal val="visible"/>
                                      </p:to>
                                    </p:set>
                                    <p:animEffect transition="in" filter="blinds(horizontal)">
                                      <p:cBhvr>
                                        <p:cTn id="16" dur="500"/>
                                        <p:tgtEl>
                                          <p:spTgt spid="195">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95">
                                            <p:txEl>
                                              <p:pRg st="8" end="8"/>
                                            </p:txEl>
                                          </p:spTgt>
                                        </p:tgtEl>
                                        <p:attrNameLst>
                                          <p:attrName>style.visibility</p:attrName>
                                        </p:attrNameLst>
                                      </p:cBhvr>
                                      <p:to>
                                        <p:strVal val="visible"/>
                                      </p:to>
                                    </p:set>
                                    <p:animEffect transition="in" filter="checkerboard(across)">
                                      <p:cBhvr>
                                        <p:cTn id="21" dur="500"/>
                                        <p:tgtEl>
                                          <p:spTgt spid="195">
                                            <p:txEl>
                                              <p:pRg st="8" end="8"/>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95">
                                            <p:txEl>
                                              <p:pRg st="9" end="9"/>
                                            </p:txEl>
                                          </p:spTgt>
                                        </p:tgtEl>
                                        <p:attrNameLst>
                                          <p:attrName>style.visibility</p:attrName>
                                        </p:attrNameLst>
                                      </p:cBhvr>
                                      <p:to>
                                        <p:strVal val="visible"/>
                                      </p:to>
                                    </p:set>
                                    <p:animEffect transition="in" filter="checkerboard(across)">
                                      <p:cBhvr>
                                        <p:cTn id="24" dur="500"/>
                                        <p:tgtEl>
                                          <p:spTgt spid="195">
                                            <p:txEl>
                                              <p:pRg st="9" end="9"/>
                                            </p:txEl>
                                          </p:spTgt>
                                        </p:tgtEl>
                                      </p:cBhvr>
                                    </p:animEffect>
                                  </p:childTnLst>
                                </p:cTn>
                              </p:par>
                            </p:childTnLst>
                          </p:cTn>
                        </p:par>
                        <p:par>
                          <p:cTn id="25" fill="hold">
                            <p:stCondLst>
                              <p:cond delay="500"/>
                            </p:stCondLst>
                            <p:childTnLst>
                              <p:par>
                                <p:cTn id="26" presetID="5" presetClass="entr" presetSubtype="1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heckerboard(across)">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95">
                                            <p:txEl>
                                              <p:pRg st="20" end="20"/>
                                            </p:txEl>
                                          </p:spTgt>
                                        </p:tgtEl>
                                        <p:attrNameLst>
                                          <p:attrName>style.visibility</p:attrName>
                                        </p:attrNameLst>
                                      </p:cBhvr>
                                      <p:to>
                                        <p:strVal val="visible"/>
                                      </p:to>
                                    </p:set>
                                    <p:animEffect transition="in" filter="dissolve">
                                      <p:cBhvr>
                                        <p:cTn id="33" dur="500"/>
                                        <p:tgtEl>
                                          <p:spTgt spid="19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00"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sp>
        <p:nvSpPr>
          <p:cNvPr id="201" name="The Shapley value is the average marginal contribution of a feature value over all possible coalitions [8]…"/>
          <p:cNvSpPr txBox="1"/>
          <p:nvPr/>
        </p:nvSpPr>
        <p:spPr>
          <a:xfrm>
            <a:off x="509287" y="1722408"/>
            <a:ext cx="11986226" cy="7612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defRPr b="0"/>
            </a:pPr>
            <a:r>
              <a:rPr sz="2800" dirty="0"/>
              <a:t>The Shapley value is the average marginal contribution of a feature value over all possible coalitions [8]</a:t>
            </a:r>
          </a:p>
          <a:p>
            <a:pPr marL="777875" lvl="1" indent="-333375" algn="just">
              <a:buClr>
                <a:schemeClr val="accent1">
                  <a:lumOff val="-13575"/>
                </a:schemeClr>
              </a:buClr>
              <a:buSzPct val="145000"/>
              <a:buChar char="•"/>
              <a:defRPr b="0"/>
            </a:pPr>
            <a:r>
              <a:rPr lang="de-DE" u="sng" dirty="0">
                <a:effectLst>
                  <a:outerShdw blurRad="38100" dist="38100" dir="2700000" algn="tl">
                    <a:srgbClr val="000000">
                      <a:alpha val="43137"/>
                    </a:srgbClr>
                  </a:outerShdw>
                </a:effectLst>
              </a:rPr>
              <a:t>Features</a:t>
            </a:r>
            <a:endParaRPr lang="en-US" altLang="zh-CN" u="sng" dirty="0">
              <a:effectLst>
                <a:outerShdw blurRad="38100" dist="38100" dir="2700000" algn="tl">
                  <a:srgbClr val="000000">
                    <a:alpha val="43137"/>
                  </a:srgbClr>
                </a:outerShdw>
              </a:effectLst>
            </a:endParaRPr>
          </a:p>
          <a:p>
            <a:pPr marL="777875" lvl="1" indent="-333375" algn="just">
              <a:buClr>
                <a:schemeClr val="accent1">
                  <a:lumOff val="-13575"/>
                </a:schemeClr>
              </a:buClr>
              <a:buSzPct val="145000"/>
              <a:buChar char="•"/>
              <a:defRPr b="0"/>
            </a:pPr>
            <a:r>
              <a:rPr u="sng" dirty="0">
                <a:effectLst>
                  <a:outerShdw blurRad="38100" dist="38100" dir="2700000" algn="tl">
                    <a:srgbClr val="000000">
                      <a:alpha val="43137"/>
                    </a:srgbClr>
                  </a:outerShdw>
                </a:effectLst>
              </a:rPr>
              <a:t>8 coalitions </a:t>
            </a:r>
            <a:r>
              <a:rPr dirty="0"/>
              <a:t>needed for computing the exact Shapley value of the ‘</a:t>
            </a:r>
            <a:r>
              <a:rPr b="1" dirty="0"/>
              <a:t>cat-forbidden</a:t>
            </a:r>
            <a:r>
              <a:rPr dirty="0"/>
              <a:t>’ feature value</a:t>
            </a:r>
          </a:p>
          <a:p>
            <a:pPr algn="just">
              <a:defRPr b="0"/>
            </a:pPr>
            <a:endParaRPr dirty="0"/>
          </a:p>
          <a:p>
            <a:pPr algn="just">
              <a:defRPr b="0"/>
            </a:pPr>
            <a:endParaRPr dirty="0"/>
          </a:p>
          <a:p>
            <a:pPr algn="just">
              <a:defRPr b="0"/>
            </a:pPr>
            <a:endParaRPr dirty="0"/>
          </a:p>
          <a:p>
            <a:pPr algn="just">
              <a:defRPr b="0"/>
            </a:pPr>
            <a:endParaRPr dirty="0"/>
          </a:p>
          <a:p>
            <a:pPr algn="just">
              <a:defRPr b="0"/>
            </a:pPr>
            <a:endParaRPr dirty="0"/>
          </a:p>
          <a:p>
            <a:pPr algn="just">
              <a:defRPr b="0"/>
            </a:pPr>
            <a:endParaRPr dirty="0"/>
          </a:p>
          <a:p>
            <a:pPr marL="777875" lvl="1" indent="-333375" algn="just">
              <a:buClr>
                <a:schemeClr val="accent1">
                  <a:lumOff val="-13575"/>
                </a:schemeClr>
              </a:buClr>
              <a:buSzPct val="145000"/>
              <a:buChar char="•"/>
              <a:defRPr b="0"/>
            </a:pPr>
            <a:endParaRPr dirty="0"/>
          </a:p>
          <a:p>
            <a:pPr marL="777875" lvl="1" indent="-333375" algn="just">
              <a:buClr>
                <a:schemeClr val="accent1">
                  <a:lumOff val="-13575"/>
                </a:schemeClr>
              </a:buClr>
              <a:buSzPct val="145000"/>
              <a:buChar char="•"/>
              <a:defRPr b="0"/>
            </a:pPr>
            <a:endParaRPr dirty="0"/>
          </a:p>
          <a:p>
            <a:pPr marL="777875" lvl="1" indent="-333375" algn="just">
              <a:buClr>
                <a:schemeClr val="accent1">
                  <a:lumOff val="-13575"/>
                </a:schemeClr>
              </a:buClr>
              <a:buSzPct val="145000"/>
              <a:buChar char="•"/>
              <a:defRPr b="0"/>
            </a:pPr>
            <a:endParaRPr dirty="0"/>
          </a:p>
          <a:p>
            <a:pPr marL="777875" lvl="1" indent="-333375" algn="just">
              <a:buClr>
                <a:schemeClr val="accent1">
                  <a:lumOff val="-13575"/>
                </a:schemeClr>
              </a:buClr>
              <a:buSzPct val="145000"/>
              <a:buChar char="•"/>
              <a:defRPr b="0"/>
            </a:pPr>
            <a:endParaRPr dirty="0"/>
          </a:p>
          <a:p>
            <a:pPr marL="777875" lvl="1" indent="-333375" algn="just">
              <a:buClr>
                <a:schemeClr val="accent1">
                  <a:lumOff val="-13575"/>
                </a:schemeClr>
              </a:buClr>
              <a:buSzPct val="145000"/>
              <a:buChar char="•"/>
              <a:defRPr b="0"/>
            </a:pPr>
            <a:r>
              <a:rPr lang="en-US" u="sng" dirty="0">
                <a:effectLst>
                  <a:outerShdw blurRad="38100" dist="38100" dir="2700000" algn="tl">
                    <a:srgbClr val="000000">
                      <a:alpha val="43137"/>
                    </a:srgbClr>
                  </a:outerShdw>
                </a:effectLst>
              </a:rPr>
              <a:t>R</a:t>
            </a:r>
            <a:r>
              <a:rPr u="sng" dirty="0">
                <a:effectLst>
                  <a:outerShdw blurRad="38100" dist="38100" dir="2700000" algn="tl">
                    <a:srgbClr val="000000">
                      <a:alpha val="43137"/>
                    </a:srgbClr>
                  </a:outerShdw>
                </a:effectLst>
              </a:rPr>
              <a:t>eplace</a:t>
            </a:r>
            <a:r>
              <a:rPr dirty="0"/>
              <a:t> other feature values that are not in a coalition with random feature values from the dataset</a:t>
            </a:r>
            <a:endParaRPr i="1" dirty="0"/>
          </a:p>
          <a:p>
            <a:pPr marL="777875" lvl="1" indent="-333375" algn="just">
              <a:buClr>
                <a:schemeClr val="accent1">
                  <a:lumOff val="-13575"/>
                </a:schemeClr>
              </a:buClr>
              <a:buSzPct val="145000"/>
              <a:buChar char="•"/>
              <a:defRPr b="0"/>
            </a:pPr>
            <a:endParaRPr i="1" dirty="0"/>
          </a:p>
          <a:p>
            <a:pPr marL="777875" lvl="1" indent="-333375" algn="just">
              <a:buClr>
                <a:schemeClr val="accent1">
                  <a:lumOff val="-13575"/>
                </a:schemeClr>
              </a:buClr>
              <a:buSzPct val="145000"/>
              <a:buChar char="•"/>
              <a:defRPr b="0"/>
            </a:pPr>
            <a:r>
              <a:rPr lang="en-US" u="sng" dirty="0">
                <a:effectLst>
                  <a:outerShdw blurRad="38100" dist="38100" dir="2700000" algn="tl">
                    <a:srgbClr val="000000">
                      <a:alpha val="43137"/>
                    </a:srgbClr>
                  </a:outerShdw>
                </a:effectLst>
              </a:rPr>
              <a:t>C</a:t>
            </a:r>
            <a:r>
              <a:rPr u="sng" dirty="0">
                <a:effectLst>
                  <a:outerShdw blurRad="38100" dist="38100" dir="2700000" algn="tl">
                    <a:srgbClr val="000000">
                      <a:alpha val="43137"/>
                    </a:srgbClr>
                  </a:outerShdw>
                </a:effectLst>
              </a:rPr>
              <a:t>ompute</a:t>
            </a:r>
            <a:r>
              <a:rPr dirty="0"/>
              <a:t> marginal contribution:</a:t>
            </a:r>
          </a:p>
          <a:p>
            <a:pPr algn="just">
              <a:defRPr b="0"/>
            </a:pPr>
            <a:endParaRPr dirty="0"/>
          </a:p>
        </p:txBody>
      </p:sp>
      <p:pic>
        <p:nvPicPr>
          <p:cNvPr id="202" name="图像" descr="图像"/>
          <p:cNvPicPr>
            <a:picLocks noChangeAspect="1"/>
          </p:cNvPicPr>
          <p:nvPr/>
        </p:nvPicPr>
        <p:blipFill>
          <a:blip r:embed="rId3"/>
          <a:stretch>
            <a:fillRect/>
          </a:stretch>
        </p:blipFill>
        <p:spPr>
          <a:xfrm>
            <a:off x="6653723" y="3631269"/>
            <a:ext cx="5000318" cy="3602769"/>
          </a:xfrm>
          <a:prstGeom prst="rect">
            <a:avLst/>
          </a:prstGeom>
          <a:ln w="12700">
            <a:miter lim="400000"/>
          </a:ln>
        </p:spPr>
      </p:pic>
      <p:pic>
        <p:nvPicPr>
          <p:cNvPr id="203" name="图像" descr="图像"/>
          <p:cNvPicPr>
            <a:picLocks noChangeAspect="1"/>
          </p:cNvPicPr>
          <p:nvPr/>
        </p:nvPicPr>
        <p:blipFill>
          <a:blip r:embed="rId4"/>
          <a:stretch>
            <a:fillRect/>
          </a:stretch>
        </p:blipFill>
        <p:spPr>
          <a:xfrm>
            <a:off x="5971361" y="8299379"/>
            <a:ext cx="3511820" cy="604361"/>
          </a:xfrm>
          <a:prstGeom prst="rect">
            <a:avLst/>
          </a:prstGeom>
          <a:ln w="12700">
            <a:miter lim="400000"/>
          </a:ln>
        </p:spPr>
      </p:pic>
      <p:pic>
        <p:nvPicPr>
          <p:cNvPr id="2" name="图片 1">
            <a:extLst>
              <a:ext uri="{FF2B5EF4-FFF2-40B4-BE49-F238E27FC236}">
                <a16:creationId xmlns:a16="http://schemas.microsoft.com/office/drawing/2014/main" id="{55F200A2-7574-42D0-A497-A821253CC63E}"/>
              </a:ext>
            </a:extLst>
          </p:cNvPr>
          <p:cNvPicPr>
            <a:picLocks noChangeAspect="1"/>
          </p:cNvPicPr>
          <p:nvPr/>
        </p:nvPicPr>
        <p:blipFill rotWithShape="1">
          <a:blip r:embed="rId5"/>
          <a:srcRect l="8997" r="4644" b="4615"/>
          <a:stretch/>
        </p:blipFill>
        <p:spPr>
          <a:xfrm>
            <a:off x="1165407" y="3748297"/>
            <a:ext cx="3505447" cy="3485741"/>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1">
                                            <p:txEl>
                                              <p:pRg st="1" end="1"/>
                                            </p:txEl>
                                          </p:spTgt>
                                        </p:tgtEl>
                                        <p:attrNameLst>
                                          <p:attrName>style.visibility</p:attrName>
                                        </p:attrNameLst>
                                      </p:cBhvr>
                                      <p:to>
                                        <p:strVal val="visible"/>
                                      </p:to>
                                    </p:set>
                                    <p:animEffect transition="in" filter="dissolve">
                                      <p:cBhvr>
                                        <p:cTn id="7" dur="500"/>
                                        <p:tgtEl>
                                          <p:spTgt spid="201">
                                            <p:txEl>
                                              <p:pRg st="1" end="1"/>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01">
                                            <p:txEl>
                                              <p:pRg st="2" end="2"/>
                                            </p:txEl>
                                          </p:spTgt>
                                        </p:tgtEl>
                                        <p:attrNameLst>
                                          <p:attrName>style.visibility</p:attrName>
                                        </p:attrNameLst>
                                      </p:cBhvr>
                                      <p:to>
                                        <p:strVal val="visible"/>
                                      </p:to>
                                    </p:set>
                                    <p:animEffect transition="in" filter="blinds(horizontal)">
                                      <p:cBhvr>
                                        <p:cTn id="16" dur="500"/>
                                        <p:tgtEl>
                                          <p:spTgt spid="201">
                                            <p:txEl>
                                              <p:pRg st="2" end="2"/>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202"/>
                                        </p:tgtEl>
                                        <p:attrNameLst>
                                          <p:attrName>style.visibility</p:attrName>
                                        </p:attrNameLst>
                                      </p:cBhvr>
                                      <p:to>
                                        <p:strVal val="visible"/>
                                      </p:to>
                                    </p:set>
                                    <p:animEffect transition="in" filter="blinds(horizontal)">
                                      <p:cBhvr>
                                        <p:cTn id="20" dur="500"/>
                                        <p:tgtEl>
                                          <p:spTgt spid="20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01">
                                            <p:txEl>
                                              <p:pRg st="13" end="13"/>
                                            </p:txEl>
                                          </p:spTgt>
                                        </p:tgtEl>
                                        <p:attrNameLst>
                                          <p:attrName>style.visibility</p:attrName>
                                        </p:attrNameLst>
                                      </p:cBhvr>
                                      <p:to>
                                        <p:strVal val="visible"/>
                                      </p:to>
                                    </p:set>
                                    <p:animEffect transition="in" filter="wipe(down)">
                                      <p:cBhvr>
                                        <p:cTn id="25" dur="500"/>
                                        <p:tgtEl>
                                          <p:spTgt spid="201">
                                            <p:txEl>
                                              <p:pRg st="13" end="1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01">
                                            <p:txEl>
                                              <p:pRg st="15" end="15"/>
                                            </p:txEl>
                                          </p:spTgt>
                                        </p:tgtEl>
                                        <p:attrNameLst>
                                          <p:attrName>style.visibility</p:attrName>
                                        </p:attrNameLst>
                                      </p:cBhvr>
                                      <p:to>
                                        <p:strVal val="visible"/>
                                      </p:to>
                                    </p:set>
                                    <p:animEffect transition="in" filter="wipe(down)">
                                      <p:cBhvr>
                                        <p:cTn id="30" dur="500"/>
                                        <p:tgtEl>
                                          <p:spTgt spid="201">
                                            <p:txEl>
                                              <p:pRg st="15" end="15"/>
                                            </p:txEl>
                                          </p:spTgt>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wipe(down)">
                                      <p:cBhvr>
                                        <p:cTn id="34"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15"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sp>
        <p:nvSpPr>
          <p:cNvPr id="216" name="Subgroup discovery task is specified by a quadruple (D, Σ, T, Q)…"/>
          <p:cNvSpPr txBox="1"/>
          <p:nvPr/>
        </p:nvSpPr>
        <p:spPr>
          <a:xfrm>
            <a:off x="1318566" y="1722408"/>
            <a:ext cx="11178047" cy="7489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defRPr b="0"/>
            </a:pPr>
            <a:r>
              <a:rPr sz="2800" dirty="0"/>
              <a:t>Subgroup discovery task is specified by a quadruple (D, Σ, T, Q)</a:t>
            </a:r>
            <a:r>
              <a:rPr lang="en-US" sz="2800" dirty="0"/>
              <a:t>[9]</a:t>
            </a:r>
            <a:endParaRPr sz="2800" dirty="0"/>
          </a:p>
          <a:p>
            <a:pPr marL="333375" indent="-333375" algn="just">
              <a:buClr>
                <a:schemeClr val="accent1">
                  <a:lumOff val="-13575"/>
                </a:schemeClr>
              </a:buClr>
              <a:buSzPct val="145000"/>
              <a:buChar char="•"/>
              <a:defRPr b="0"/>
            </a:pPr>
            <a:endParaRPr dirty="0"/>
          </a:p>
          <a:p>
            <a:pPr marL="342900" indent="-342900" algn="just">
              <a:buClr>
                <a:schemeClr val="accent1">
                  <a:lumOff val="-13575"/>
                </a:schemeClr>
              </a:buClr>
              <a:buSzPct val="100000"/>
              <a:buFont typeface="Wingdings" panose="05000000000000000000" pitchFamily="2" charset="2"/>
              <a:buChar char="Ø"/>
              <a:defRPr b="0"/>
            </a:pPr>
            <a:r>
              <a:rPr dirty="0"/>
              <a:t>D is a </a:t>
            </a:r>
            <a:r>
              <a:rPr u="sng" dirty="0">
                <a:effectLst>
                  <a:outerShdw blurRad="38100" dist="38100" dir="2700000" algn="tl">
                    <a:srgbClr val="000000">
                      <a:alpha val="43137"/>
                    </a:srgbClr>
                  </a:outerShdw>
                </a:effectLst>
              </a:rPr>
              <a:t>dataset</a:t>
            </a:r>
          </a:p>
          <a:p>
            <a:pPr algn="just">
              <a:defRPr b="0"/>
            </a:pPr>
            <a:endParaRPr lang="en-US" altLang="zh-CN" dirty="0"/>
          </a:p>
          <a:p>
            <a:pPr algn="just">
              <a:defRPr b="0"/>
            </a:pPr>
            <a:endParaRPr dirty="0"/>
          </a:p>
          <a:p>
            <a:pPr marL="342900" indent="-342900" algn="just">
              <a:buClr>
                <a:schemeClr val="accent1">
                  <a:lumOff val="-13575"/>
                </a:schemeClr>
              </a:buClr>
              <a:buSzPct val="100000"/>
              <a:buFont typeface="Wingdings" panose="05000000000000000000" pitchFamily="2" charset="2"/>
              <a:buChar char="Ø"/>
              <a:defRPr b="0"/>
            </a:pPr>
            <a:r>
              <a:rPr dirty="0"/>
              <a:t>Σ defines the </a:t>
            </a:r>
            <a:r>
              <a:rPr u="sng" dirty="0">
                <a:effectLst>
                  <a:outerShdw blurRad="38100" dist="38100" dir="2700000" algn="tl">
                    <a:srgbClr val="000000">
                      <a:alpha val="43137"/>
                    </a:srgbClr>
                  </a:outerShdw>
                </a:effectLst>
              </a:rPr>
              <a:t>search space </a:t>
            </a:r>
            <a:r>
              <a:rPr dirty="0"/>
              <a:t>of candidate </a:t>
            </a:r>
            <a:r>
              <a:rPr i="1" dirty="0"/>
              <a:t>subgroup descriptions</a:t>
            </a:r>
            <a:r>
              <a:rPr dirty="0"/>
              <a:t> (also called patterns), which is composed of selection expressions</a:t>
            </a:r>
          </a:p>
          <a:p>
            <a:pPr marL="787400" lvl="1" indent="-342900" algn="just">
              <a:buClr>
                <a:schemeClr val="accent1">
                  <a:lumOff val="-13575"/>
                </a:schemeClr>
              </a:buClr>
              <a:buSzPct val="100000"/>
              <a:buFont typeface="Arial" panose="020B0604020202020204" pitchFamily="34" charset="0"/>
              <a:buChar char="•"/>
              <a:defRPr b="0"/>
            </a:pPr>
            <a:r>
              <a:rPr dirty="0"/>
              <a:t>conjunctive combinations of selectors:</a:t>
            </a:r>
          </a:p>
          <a:p>
            <a:pPr marL="787400" lvl="1" indent="-342900" algn="just">
              <a:buClr>
                <a:schemeClr val="accent1">
                  <a:lumOff val="-13575"/>
                </a:schemeClr>
              </a:buClr>
              <a:buSzPct val="100000"/>
              <a:buFont typeface="Arial" panose="020B0604020202020204" pitchFamily="34" charset="0"/>
              <a:buChar char="•"/>
              <a:defRPr b="0"/>
            </a:pPr>
            <a:r>
              <a:rPr dirty="0"/>
              <a:t>e.g. </a:t>
            </a:r>
          </a:p>
          <a:p>
            <a:pPr algn="just">
              <a:defRPr b="0"/>
            </a:pPr>
            <a:endParaRPr lang="en-US" altLang="zh-CN" dirty="0"/>
          </a:p>
          <a:p>
            <a:pPr algn="just">
              <a:defRPr b="0"/>
            </a:pPr>
            <a:endParaRPr dirty="0"/>
          </a:p>
          <a:p>
            <a:pPr marL="342900" indent="-342900" algn="just">
              <a:buClr>
                <a:schemeClr val="accent1">
                  <a:lumOff val="-13575"/>
                </a:schemeClr>
              </a:buClr>
              <a:buSzPct val="100000"/>
              <a:buFont typeface="Wingdings" panose="05000000000000000000" pitchFamily="2" charset="2"/>
              <a:buChar char="Ø"/>
              <a:defRPr b="0"/>
            </a:pPr>
            <a:r>
              <a:rPr dirty="0"/>
              <a:t>T represents </a:t>
            </a:r>
            <a:r>
              <a:rPr u="sng" dirty="0">
                <a:effectLst>
                  <a:outerShdw blurRad="38100" dist="38100" dir="2700000" algn="tl">
                    <a:srgbClr val="000000">
                      <a:alpha val="43137"/>
                    </a:srgbClr>
                  </a:outerShdw>
                </a:effectLst>
              </a:rPr>
              <a:t>target concept</a:t>
            </a:r>
          </a:p>
          <a:p>
            <a:pPr marL="777875" lvl="1" indent="-333375" algn="just">
              <a:buClr>
                <a:schemeClr val="accent1">
                  <a:lumOff val="-13575"/>
                </a:schemeClr>
              </a:buClr>
              <a:buSzPct val="100000"/>
              <a:buChar char="•"/>
              <a:defRPr b="0"/>
            </a:pPr>
            <a:r>
              <a:rPr dirty="0"/>
              <a:t>Nominal target</a:t>
            </a:r>
          </a:p>
          <a:p>
            <a:pPr marL="777875" lvl="1" indent="-333375" algn="just">
              <a:buClr>
                <a:schemeClr val="accent1">
                  <a:lumOff val="-13575"/>
                </a:schemeClr>
              </a:buClr>
              <a:buSzPct val="100000"/>
              <a:buChar char="•"/>
              <a:defRPr b="0"/>
            </a:pPr>
            <a:r>
              <a:rPr dirty="0"/>
              <a:t>Numerical target</a:t>
            </a:r>
          </a:p>
          <a:p>
            <a:pPr marL="777875" lvl="1" indent="-333375" algn="just">
              <a:buClr>
                <a:schemeClr val="accent1">
                  <a:lumOff val="-13575"/>
                </a:schemeClr>
              </a:buClr>
              <a:buSzPct val="100000"/>
              <a:buChar char="•"/>
              <a:defRPr b="0"/>
            </a:pPr>
            <a:r>
              <a:rPr dirty="0"/>
              <a:t>Complex target</a:t>
            </a:r>
          </a:p>
          <a:p>
            <a:pPr algn="just">
              <a:defRPr b="0"/>
            </a:pPr>
            <a:endParaRPr lang="en-US" altLang="zh-CN" dirty="0"/>
          </a:p>
          <a:p>
            <a:pPr algn="just">
              <a:defRPr b="0"/>
            </a:pPr>
            <a:endParaRPr dirty="0"/>
          </a:p>
          <a:p>
            <a:pPr marL="342900" indent="-342900" algn="just">
              <a:buClr>
                <a:schemeClr val="accent1">
                  <a:lumOff val="-13575"/>
                </a:schemeClr>
              </a:buClr>
              <a:buSzPct val="100000"/>
              <a:buFont typeface="Wingdings" panose="05000000000000000000" pitchFamily="2" charset="2"/>
              <a:buChar char="Ø"/>
              <a:defRPr b="0"/>
            </a:pPr>
            <a:r>
              <a:rPr dirty="0"/>
              <a:t>Q defines a set of </a:t>
            </a:r>
            <a:r>
              <a:rPr u="sng" dirty="0">
                <a:effectLst>
                  <a:outerShdw blurRad="38100" dist="38100" dir="2700000" algn="tl">
                    <a:srgbClr val="000000">
                      <a:alpha val="43137"/>
                    </a:srgbClr>
                  </a:outerShdw>
                </a:effectLst>
              </a:rPr>
              <a:t>selection criteria </a:t>
            </a:r>
            <a:r>
              <a:rPr dirty="0"/>
              <a:t>that depends on the target concept</a:t>
            </a:r>
            <a:endParaRPr lang="en-US" altLang="zh-CN" dirty="0"/>
          </a:p>
          <a:p>
            <a:pPr marL="777875" lvl="1" indent="-333375" algn="just">
              <a:buClr>
                <a:schemeClr val="accent1">
                  <a:lumOff val="-13575"/>
                </a:schemeClr>
              </a:buClr>
              <a:buSzPct val="100000"/>
              <a:buChar char="•"/>
              <a:defRPr b="0"/>
            </a:pPr>
            <a:r>
              <a:rPr dirty="0"/>
              <a:t>binary targets: frequency, confidence, χ2</a:t>
            </a:r>
            <a:r>
              <a:rPr lang="en-US" altLang="zh-CN" dirty="0"/>
              <a:t> ..</a:t>
            </a:r>
            <a:r>
              <a:rPr dirty="0"/>
              <a:t>. </a:t>
            </a:r>
            <a:endParaRPr lang="en-US" altLang="zh-CN" dirty="0"/>
          </a:p>
          <a:p>
            <a:pPr marL="777875" lvl="1" indent="-333375" algn="just">
              <a:buClr>
                <a:schemeClr val="accent1">
                  <a:lumOff val="-13575"/>
                </a:schemeClr>
              </a:buClr>
              <a:buSzPct val="100000"/>
              <a:buChar char="•"/>
              <a:defRPr b="0"/>
            </a:pPr>
            <a:r>
              <a:rPr dirty="0"/>
              <a:t>numeric targets: discretization</a:t>
            </a:r>
            <a:r>
              <a:rPr lang="en-US" altLang="zh-CN" dirty="0"/>
              <a:t>,</a:t>
            </a:r>
            <a:r>
              <a:rPr dirty="0"/>
              <a:t> distributional properties</a:t>
            </a:r>
            <a:r>
              <a:rPr lang="en-US" dirty="0"/>
              <a:t>(mean, median…)</a:t>
            </a:r>
            <a:endParaRPr dirty="0"/>
          </a:p>
        </p:txBody>
      </p:sp>
      <mc:AlternateContent xmlns:mc="http://schemas.openxmlformats.org/markup-compatibility/2006" xmlns:a14="http://schemas.microsoft.com/office/drawing/2010/main">
        <mc:Choice Requires="a14">
          <p:sp>
            <p:nvSpPr>
              <p:cNvPr id="217" name="方程"/>
              <p:cNvSpPr txBox="1"/>
              <p:nvPr/>
            </p:nvSpPr>
            <p:spPr>
              <a:xfrm>
                <a:off x="7589118" y="4342758"/>
                <a:ext cx="3191108" cy="287409"/>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𝑃</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𝑠𝑒</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𝑙</m:t>
                          </m:r>
                        </m:e>
                        <m:sub>
                          <m:r>
                            <a:rPr sz="2400" i="1">
                              <a:solidFill>
                                <a:srgbClr val="000000"/>
                              </a:solidFill>
                              <a:latin typeface="Cambria Math" panose="02040503050406030204" pitchFamily="18" charset="0"/>
                            </a:rPr>
                            <m:t>1</m:t>
                          </m:r>
                        </m:sub>
                      </m:sSub>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𝑠𝑒</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𝑙</m:t>
                          </m:r>
                        </m:e>
                        <m:sub>
                          <m:r>
                            <a:rPr sz="2400" i="1">
                              <a:solidFill>
                                <a:srgbClr val="000000"/>
                              </a:solidFill>
                              <a:latin typeface="Cambria Math" panose="02040503050406030204" pitchFamily="18" charset="0"/>
                            </a:rPr>
                            <m:t>2</m:t>
                          </m:r>
                        </m:sub>
                      </m:sSub>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𝑠𝑒</m:t>
                      </m:r>
                      <m:sSub>
                        <m:sSubPr>
                          <m:ctrlPr>
                            <a:rPr sz="2400" i="1">
                              <a:solidFill>
                                <a:srgbClr val="000000"/>
                              </a:solidFill>
                              <a:latin typeface="Cambria Math" panose="02040503050406030204" pitchFamily="18" charset="0"/>
                            </a:rPr>
                          </m:ctrlPr>
                        </m:sSubPr>
                        <m:e>
                          <m:r>
                            <a:rPr sz="2400" i="1">
                              <a:solidFill>
                                <a:srgbClr val="000000"/>
                              </a:solidFill>
                              <a:latin typeface="Cambria Math" panose="02040503050406030204" pitchFamily="18" charset="0"/>
                            </a:rPr>
                            <m:t>𝑙</m:t>
                          </m:r>
                        </m:e>
                        <m:sub>
                          <m:r>
                            <a:rPr sz="2400" i="1">
                              <a:solidFill>
                                <a:srgbClr val="000000"/>
                              </a:solidFill>
                              <a:latin typeface="Cambria Math" panose="02040503050406030204" pitchFamily="18" charset="0"/>
                            </a:rPr>
                            <m:t>𝑑</m:t>
                          </m:r>
                        </m:sub>
                      </m:sSub>
                    </m:oMath>
                  </m:oMathPara>
                </a14:m>
                <a:endParaRPr sz="2400" dirty="0"/>
              </a:p>
            </p:txBody>
          </p:sp>
        </mc:Choice>
        <mc:Fallback xmlns="">
          <p:sp>
            <p:nvSpPr>
              <p:cNvPr id="217" name="方程"/>
              <p:cNvSpPr txBox="1">
                <a:spLocks noRot="1" noChangeAspect="1" noMove="1" noResize="1" noEditPoints="1" noAdjustHandles="1" noChangeArrowheads="1" noChangeShapeType="1" noTextEdit="1"/>
              </p:cNvSpPr>
              <p:nvPr/>
            </p:nvSpPr>
            <p:spPr>
              <a:xfrm>
                <a:off x="7589118" y="4342758"/>
                <a:ext cx="3191108" cy="287409"/>
              </a:xfrm>
              <a:prstGeom prst="rect">
                <a:avLst/>
              </a:prstGeom>
              <a:blipFill>
                <a:blip r:embed="rId3"/>
                <a:stretch>
                  <a:fillRect l="-3442" r="-5927" b="-50000"/>
                </a:stretch>
              </a:blipFill>
              <a:ln w="12700">
                <a:miter lim="4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8" name="方程"/>
              <p:cNvSpPr txBox="1"/>
              <p:nvPr/>
            </p:nvSpPr>
            <p:spPr>
              <a:xfrm>
                <a:off x="2868210" y="4734458"/>
                <a:ext cx="4147084" cy="284684"/>
              </a:xfrm>
              <a:prstGeom prst="rect">
                <a:avLst/>
              </a:prstGeom>
              <a:ln w="12700">
                <a:miter lim="400000"/>
              </a:ln>
            </p:spPr>
            <p:txBody>
              <a:bodyPr wrap="none" lIns="0" tIns="0" rIns="0" bIns="0">
                <a:spAutoFit/>
              </a:bodyPr>
              <a:lstStyle/>
              <a:p>
                <a:pPr algn="l" defTabSz="914400" latinLnBrk="1">
                  <a:defRPr sz="1800" b="0"/>
                </a:pPr>
                <a14:m>
                  <m:oMathPara xmlns:m="http://schemas.openxmlformats.org/officeDocument/2006/math">
                    <m:oMathParaPr>
                      <m:jc m:val="centerGroup"/>
                    </m:oMathParaPr>
                    <m:oMath xmlns:m="http://schemas.openxmlformats.org/officeDocument/2006/math">
                      <m:r>
                        <a:rPr sz="2400" i="1">
                          <a:solidFill>
                            <a:srgbClr val="000000"/>
                          </a:solidFill>
                          <a:latin typeface="Cambria Math" panose="02040503050406030204" pitchFamily="18" charset="0"/>
                        </a:rPr>
                        <m:t>𝑔𝑒𝑛𝑑𝑒𝑟</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𝑚𝑎𝑙𝑒</m:t>
                      </m:r>
                      <m:r>
                        <a:rPr sz="2400" i="1">
                          <a:solidFill>
                            <a:srgbClr val="000000"/>
                          </a:solidFill>
                          <a:latin typeface="Cambria Math" panose="02040503050406030204" pitchFamily="18" charset="0"/>
                        </a:rPr>
                        <m:t>∧</m:t>
                      </m:r>
                      <m:r>
                        <a:rPr sz="2400" i="1">
                          <a:solidFill>
                            <a:srgbClr val="000000"/>
                          </a:solidFill>
                          <a:latin typeface="Cambria Math" panose="02040503050406030204" pitchFamily="18" charset="0"/>
                        </a:rPr>
                        <m:t>𝑖𝑛𝑐𝑜𝑚𝑒</m:t>
                      </m:r>
                      <m:r>
                        <a:rPr sz="2400" i="1">
                          <a:solidFill>
                            <a:srgbClr val="000000"/>
                          </a:solidFill>
                          <a:latin typeface="Cambria Math" panose="02040503050406030204" pitchFamily="18" charset="0"/>
                        </a:rPr>
                        <m:t>&gt;50</m:t>
                      </m:r>
                      <m:r>
                        <a:rPr sz="2400" i="1">
                          <a:solidFill>
                            <a:srgbClr val="000000"/>
                          </a:solidFill>
                          <a:latin typeface="Cambria Math" panose="02040503050406030204" pitchFamily="18" charset="0"/>
                        </a:rPr>
                        <m:t>𝐾</m:t>
                      </m:r>
                      <m:r>
                        <a:rPr sz="2400" i="1">
                          <a:solidFill>
                            <a:srgbClr val="000000"/>
                          </a:solidFill>
                          <a:latin typeface="Cambria Math" panose="02040503050406030204" pitchFamily="18" charset="0"/>
                        </a:rPr>
                        <m:t>$</m:t>
                      </m:r>
                    </m:oMath>
                  </m:oMathPara>
                </a14:m>
                <a:endParaRPr sz="2400" dirty="0"/>
              </a:p>
            </p:txBody>
          </p:sp>
        </mc:Choice>
        <mc:Fallback xmlns="">
          <p:sp>
            <p:nvSpPr>
              <p:cNvPr id="218" name="方程"/>
              <p:cNvSpPr txBox="1">
                <a:spLocks noRot="1" noChangeAspect="1" noMove="1" noResize="1" noEditPoints="1" noAdjustHandles="1" noChangeArrowheads="1" noChangeShapeType="1" noTextEdit="1"/>
              </p:cNvSpPr>
              <p:nvPr/>
            </p:nvSpPr>
            <p:spPr>
              <a:xfrm>
                <a:off x="2868210" y="4734458"/>
                <a:ext cx="4147084" cy="284684"/>
              </a:xfrm>
              <a:prstGeom prst="rect">
                <a:avLst/>
              </a:prstGeom>
              <a:blipFill>
                <a:blip r:embed="rId4"/>
                <a:stretch>
                  <a:fillRect l="-3529" r="-11029" b="-80435"/>
                </a:stretch>
              </a:blipFill>
              <a:ln w="12700">
                <a:miter lim="400000"/>
              </a:ln>
            </p:spPr>
            <p:txBody>
              <a:bodyPr/>
              <a:lstStyle/>
              <a:p>
                <a:r>
                  <a:rPr lang="zh-CN" altLang="en-US">
                    <a:noFill/>
                  </a:rPr>
                  <a:t> </a:t>
                </a:r>
              </a:p>
            </p:txBody>
          </p:sp>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xEl>
                                              <p:pRg st="2" end="2"/>
                                            </p:txEl>
                                          </p:spTgt>
                                        </p:tgtEl>
                                        <p:attrNameLst>
                                          <p:attrName>style.visibility</p:attrName>
                                        </p:attrNameLst>
                                      </p:cBhvr>
                                      <p:to>
                                        <p:strVal val="visible"/>
                                      </p:to>
                                    </p:set>
                                    <p:animEffect transition="in" filter="fade">
                                      <p:cBhvr>
                                        <p:cTn id="7" dur="500"/>
                                        <p:tgtEl>
                                          <p:spTgt spid="21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6">
                                            <p:txEl>
                                              <p:pRg st="5" end="5"/>
                                            </p:txEl>
                                          </p:spTgt>
                                        </p:tgtEl>
                                        <p:attrNameLst>
                                          <p:attrName>style.visibility</p:attrName>
                                        </p:attrNameLst>
                                      </p:cBhvr>
                                      <p:to>
                                        <p:strVal val="visible"/>
                                      </p:to>
                                    </p:set>
                                    <p:anim calcmode="lin" valueType="num">
                                      <p:cBhvr additive="base">
                                        <p:cTn id="12" dur="500" fill="hold"/>
                                        <p:tgtEl>
                                          <p:spTgt spid="216">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6">
                                            <p:txEl>
                                              <p:pRg st="5" end="5"/>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16">
                                            <p:txEl>
                                              <p:pRg st="6" end="6"/>
                                            </p:txEl>
                                          </p:spTgt>
                                        </p:tgtEl>
                                        <p:attrNameLst>
                                          <p:attrName>style.visibility</p:attrName>
                                        </p:attrNameLst>
                                      </p:cBhvr>
                                      <p:to>
                                        <p:strVal val="visible"/>
                                      </p:to>
                                    </p:set>
                                    <p:anim calcmode="lin" valueType="num">
                                      <p:cBhvr additive="base">
                                        <p:cTn id="16" dur="500" fill="hold"/>
                                        <p:tgtEl>
                                          <p:spTgt spid="216">
                                            <p:txEl>
                                              <p:pRg st="6" end="6"/>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16">
                                            <p:txEl>
                                              <p:pRg st="6" end="6"/>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16">
                                            <p:txEl>
                                              <p:pRg st="7" end="7"/>
                                            </p:txEl>
                                          </p:spTgt>
                                        </p:tgtEl>
                                        <p:attrNameLst>
                                          <p:attrName>style.visibility</p:attrName>
                                        </p:attrNameLst>
                                      </p:cBhvr>
                                      <p:to>
                                        <p:strVal val="visible"/>
                                      </p:to>
                                    </p:set>
                                    <p:anim calcmode="lin" valueType="num">
                                      <p:cBhvr additive="base">
                                        <p:cTn id="20" dur="500" fill="hold"/>
                                        <p:tgtEl>
                                          <p:spTgt spid="216">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16">
                                            <p:txEl>
                                              <p:pRg st="7" end="7"/>
                                            </p:txEl>
                                          </p:spTgt>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217"/>
                                        </p:tgtEl>
                                        <p:attrNameLst>
                                          <p:attrName>style.visibility</p:attrName>
                                        </p:attrNameLst>
                                      </p:cBhvr>
                                      <p:to>
                                        <p:strVal val="visible"/>
                                      </p:to>
                                    </p:set>
                                    <p:anim calcmode="lin" valueType="num">
                                      <p:cBhvr additive="base">
                                        <p:cTn id="25" dur="500" fill="hold"/>
                                        <p:tgtEl>
                                          <p:spTgt spid="217"/>
                                        </p:tgtEl>
                                        <p:attrNameLst>
                                          <p:attrName>ppt_x</p:attrName>
                                        </p:attrNameLst>
                                      </p:cBhvr>
                                      <p:tavLst>
                                        <p:tav tm="0">
                                          <p:val>
                                            <p:strVal val="#ppt_x"/>
                                          </p:val>
                                        </p:tav>
                                        <p:tav tm="100000">
                                          <p:val>
                                            <p:strVal val="#ppt_x"/>
                                          </p:val>
                                        </p:tav>
                                      </p:tavLst>
                                    </p:anim>
                                    <p:anim calcmode="lin" valueType="num">
                                      <p:cBhvr additive="base">
                                        <p:cTn id="26" dur="500" fill="hold"/>
                                        <p:tgtEl>
                                          <p:spTgt spid="217"/>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218"/>
                                        </p:tgtEl>
                                        <p:attrNameLst>
                                          <p:attrName>style.visibility</p:attrName>
                                        </p:attrNameLst>
                                      </p:cBhvr>
                                      <p:to>
                                        <p:strVal val="visible"/>
                                      </p:to>
                                    </p:set>
                                    <p:anim calcmode="lin" valueType="num">
                                      <p:cBhvr additive="base">
                                        <p:cTn id="30" dur="500" fill="hold"/>
                                        <p:tgtEl>
                                          <p:spTgt spid="218"/>
                                        </p:tgtEl>
                                        <p:attrNameLst>
                                          <p:attrName>ppt_x</p:attrName>
                                        </p:attrNameLst>
                                      </p:cBhvr>
                                      <p:tavLst>
                                        <p:tav tm="0">
                                          <p:val>
                                            <p:strVal val="#ppt_x"/>
                                          </p:val>
                                        </p:tav>
                                        <p:tav tm="100000">
                                          <p:val>
                                            <p:strVal val="#ppt_x"/>
                                          </p:val>
                                        </p:tav>
                                      </p:tavLst>
                                    </p:anim>
                                    <p:anim calcmode="lin" valueType="num">
                                      <p:cBhvr additive="base">
                                        <p:cTn id="31" dur="500" fill="hold"/>
                                        <p:tgtEl>
                                          <p:spTgt spid="21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16">
                                            <p:txEl>
                                              <p:pRg st="10" end="10"/>
                                            </p:txEl>
                                          </p:spTgt>
                                        </p:tgtEl>
                                        <p:attrNameLst>
                                          <p:attrName>style.visibility</p:attrName>
                                        </p:attrNameLst>
                                      </p:cBhvr>
                                      <p:to>
                                        <p:strVal val="visible"/>
                                      </p:to>
                                    </p:set>
                                    <p:animEffect transition="in" filter="dissolve">
                                      <p:cBhvr>
                                        <p:cTn id="36" dur="500"/>
                                        <p:tgtEl>
                                          <p:spTgt spid="216">
                                            <p:txEl>
                                              <p:pRg st="10" end="10"/>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216">
                                            <p:txEl>
                                              <p:pRg st="11" end="11"/>
                                            </p:txEl>
                                          </p:spTgt>
                                        </p:tgtEl>
                                        <p:attrNameLst>
                                          <p:attrName>style.visibility</p:attrName>
                                        </p:attrNameLst>
                                      </p:cBhvr>
                                      <p:to>
                                        <p:strVal val="visible"/>
                                      </p:to>
                                    </p:set>
                                    <p:animEffect transition="in" filter="dissolve">
                                      <p:cBhvr>
                                        <p:cTn id="39" dur="500"/>
                                        <p:tgtEl>
                                          <p:spTgt spid="216">
                                            <p:txEl>
                                              <p:pRg st="11" end="11"/>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216">
                                            <p:txEl>
                                              <p:pRg st="12" end="12"/>
                                            </p:txEl>
                                          </p:spTgt>
                                        </p:tgtEl>
                                        <p:attrNameLst>
                                          <p:attrName>style.visibility</p:attrName>
                                        </p:attrNameLst>
                                      </p:cBhvr>
                                      <p:to>
                                        <p:strVal val="visible"/>
                                      </p:to>
                                    </p:set>
                                    <p:animEffect transition="in" filter="dissolve">
                                      <p:cBhvr>
                                        <p:cTn id="42" dur="500"/>
                                        <p:tgtEl>
                                          <p:spTgt spid="216">
                                            <p:txEl>
                                              <p:pRg st="12" end="12"/>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216">
                                            <p:txEl>
                                              <p:pRg st="13" end="13"/>
                                            </p:txEl>
                                          </p:spTgt>
                                        </p:tgtEl>
                                        <p:attrNameLst>
                                          <p:attrName>style.visibility</p:attrName>
                                        </p:attrNameLst>
                                      </p:cBhvr>
                                      <p:to>
                                        <p:strVal val="visible"/>
                                      </p:to>
                                    </p:set>
                                    <p:animEffect transition="in" filter="dissolve">
                                      <p:cBhvr>
                                        <p:cTn id="45" dur="500"/>
                                        <p:tgtEl>
                                          <p:spTgt spid="216">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216">
                                            <p:txEl>
                                              <p:pRg st="16" end="16"/>
                                            </p:txEl>
                                          </p:spTgt>
                                        </p:tgtEl>
                                        <p:attrNameLst>
                                          <p:attrName>style.visibility</p:attrName>
                                        </p:attrNameLst>
                                      </p:cBhvr>
                                      <p:to>
                                        <p:strVal val="visible"/>
                                      </p:to>
                                    </p:set>
                                    <p:animEffect transition="in" filter="checkerboard(across)">
                                      <p:cBhvr>
                                        <p:cTn id="50" dur="500"/>
                                        <p:tgtEl>
                                          <p:spTgt spid="216">
                                            <p:txEl>
                                              <p:pRg st="16" end="16"/>
                                            </p:txEl>
                                          </p:spTgt>
                                        </p:tgtEl>
                                      </p:cBhvr>
                                    </p:animEffect>
                                  </p:childTnLst>
                                </p:cTn>
                              </p:par>
                              <p:par>
                                <p:cTn id="51" presetID="5" presetClass="entr" presetSubtype="10" fill="hold" nodeType="withEffect">
                                  <p:stCondLst>
                                    <p:cond delay="0"/>
                                  </p:stCondLst>
                                  <p:childTnLst>
                                    <p:set>
                                      <p:cBhvr>
                                        <p:cTn id="52" dur="1" fill="hold">
                                          <p:stCondLst>
                                            <p:cond delay="0"/>
                                          </p:stCondLst>
                                        </p:cTn>
                                        <p:tgtEl>
                                          <p:spTgt spid="216">
                                            <p:txEl>
                                              <p:pRg st="17" end="17"/>
                                            </p:txEl>
                                          </p:spTgt>
                                        </p:tgtEl>
                                        <p:attrNameLst>
                                          <p:attrName>style.visibility</p:attrName>
                                        </p:attrNameLst>
                                      </p:cBhvr>
                                      <p:to>
                                        <p:strVal val="visible"/>
                                      </p:to>
                                    </p:set>
                                    <p:animEffect transition="in" filter="checkerboard(across)">
                                      <p:cBhvr>
                                        <p:cTn id="53" dur="500"/>
                                        <p:tgtEl>
                                          <p:spTgt spid="216">
                                            <p:txEl>
                                              <p:pRg st="17" end="17"/>
                                            </p:txEl>
                                          </p:spTgt>
                                        </p:tgtEl>
                                      </p:cBhvr>
                                    </p:animEffect>
                                  </p:childTnLst>
                                </p:cTn>
                              </p:par>
                              <p:par>
                                <p:cTn id="54" presetID="5" presetClass="entr" presetSubtype="10" fill="hold" nodeType="withEffect">
                                  <p:stCondLst>
                                    <p:cond delay="0"/>
                                  </p:stCondLst>
                                  <p:childTnLst>
                                    <p:set>
                                      <p:cBhvr>
                                        <p:cTn id="55" dur="1" fill="hold">
                                          <p:stCondLst>
                                            <p:cond delay="0"/>
                                          </p:stCondLst>
                                        </p:cTn>
                                        <p:tgtEl>
                                          <p:spTgt spid="216">
                                            <p:txEl>
                                              <p:pRg st="18" end="18"/>
                                            </p:txEl>
                                          </p:spTgt>
                                        </p:tgtEl>
                                        <p:attrNameLst>
                                          <p:attrName>style.visibility</p:attrName>
                                        </p:attrNameLst>
                                      </p:cBhvr>
                                      <p:to>
                                        <p:strVal val="visible"/>
                                      </p:to>
                                    </p:set>
                                    <p:animEffect transition="in" filter="checkerboard(across)">
                                      <p:cBhvr>
                                        <p:cTn id="56" dur="500"/>
                                        <p:tgtEl>
                                          <p:spTgt spid="21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幻灯片编号"/>
          <p:cNvSpPr txBox="1">
            <a:spLocks noGrp="1"/>
          </p:cNvSpPr>
          <p:nvPr>
            <p:ph type="sldNum" sz="quarter" idx="2"/>
          </p:nvPr>
        </p:nvSpPr>
        <p:spPr>
          <a:xfrm>
            <a:off x="6205316" y="8987481"/>
            <a:ext cx="340259"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23"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sp>
        <p:nvSpPr>
          <p:cNvPr id="224" name="Model classes for complex target…"/>
          <p:cNvSpPr txBox="1"/>
          <p:nvPr/>
        </p:nvSpPr>
        <p:spPr>
          <a:xfrm>
            <a:off x="809131" y="1640317"/>
            <a:ext cx="11139403" cy="2749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pPr>
            <a:r>
              <a:rPr sz="2800" dirty="0"/>
              <a:t>Model classes for complex target</a:t>
            </a:r>
            <a:endParaRPr lang="en-US" altLang="zh-CN" sz="2800" dirty="0"/>
          </a:p>
          <a:p>
            <a:pPr marL="777875" lvl="1" indent="-333375" algn="just">
              <a:buClr>
                <a:schemeClr val="accent1">
                  <a:lumOff val="-13575"/>
                </a:schemeClr>
              </a:buClr>
              <a:buSzPct val="145000"/>
              <a:buChar char="•"/>
              <a:defRPr b="0"/>
            </a:pPr>
            <a:r>
              <a:rPr lang="en-US" dirty="0"/>
              <a:t>C</a:t>
            </a:r>
            <a:r>
              <a:rPr dirty="0"/>
              <a:t>orrelation models: </a:t>
            </a:r>
            <a:r>
              <a:rPr lang="en-US" dirty="0"/>
              <a:t>two</a:t>
            </a:r>
            <a:r>
              <a:rPr lang="en-US" altLang="zh-CN" dirty="0"/>
              <a:t> </a:t>
            </a:r>
            <a:r>
              <a:rPr dirty="0"/>
              <a:t>numeric variables x1 and x2, and their correlation coefficient </a:t>
            </a:r>
            <a:r>
              <a:rPr lang="el-GR" dirty="0"/>
              <a:t>ρ</a:t>
            </a:r>
            <a:r>
              <a:rPr lang="en-US" dirty="0"/>
              <a:t> </a:t>
            </a:r>
            <a:r>
              <a:rPr dirty="0"/>
              <a:t>[10]</a:t>
            </a:r>
            <a:endParaRPr lang="en-US" dirty="0"/>
          </a:p>
          <a:p>
            <a:pPr algn="just">
              <a:defRPr b="0"/>
            </a:pPr>
            <a:endParaRPr dirty="0"/>
          </a:p>
          <a:p>
            <a:pPr marL="777875" lvl="1" indent="-333375" algn="just">
              <a:buClr>
                <a:schemeClr val="accent1">
                  <a:lumOff val="-13575"/>
                </a:schemeClr>
              </a:buClr>
              <a:buSzPct val="145000"/>
              <a:buChar char="•"/>
              <a:defRPr b="0"/>
            </a:pPr>
            <a:r>
              <a:rPr lang="en-US" dirty="0"/>
              <a:t>R</a:t>
            </a:r>
            <a:r>
              <a:rPr dirty="0"/>
              <a:t>egression models</a:t>
            </a:r>
          </a:p>
          <a:p>
            <a:pPr algn="just">
              <a:defRPr b="0"/>
            </a:pPr>
            <a:endParaRPr dirty="0"/>
          </a:p>
          <a:p>
            <a:pPr marL="777875" lvl="1" indent="-333375" algn="just">
              <a:buClr>
                <a:schemeClr val="accent1">
                  <a:lumOff val="-13575"/>
                </a:schemeClr>
              </a:buClr>
              <a:buSzPct val="145000"/>
              <a:buChar char="•"/>
              <a:defRPr b="0"/>
            </a:pPr>
            <a:r>
              <a:rPr lang="en-US" dirty="0"/>
              <a:t>C</a:t>
            </a:r>
            <a:r>
              <a:rPr dirty="0"/>
              <a:t>lassification models</a:t>
            </a:r>
          </a:p>
        </p:txBody>
      </p:sp>
      <p:pic>
        <p:nvPicPr>
          <p:cNvPr id="3" name="Picture 2">
            <a:extLst>
              <a:ext uri="{FF2B5EF4-FFF2-40B4-BE49-F238E27FC236}">
                <a16:creationId xmlns:a16="http://schemas.microsoft.com/office/drawing/2014/main" id="{154C0816-4E9D-BF46-ACDE-8F2D6E3A7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316" y="2867579"/>
            <a:ext cx="5203190" cy="5416570"/>
          </a:xfrm>
          <a:prstGeom prst="rect">
            <a:avLst/>
          </a:prstGeom>
        </p:spPr>
      </p:pic>
      <p:sp>
        <p:nvSpPr>
          <p:cNvPr id="4" name="TextBox 3">
            <a:extLst>
              <a:ext uri="{FF2B5EF4-FFF2-40B4-BE49-F238E27FC236}">
                <a16:creationId xmlns:a16="http://schemas.microsoft.com/office/drawing/2014/main" id="{D922B6DA-92E1-D340-BF52-B2B6082E3248}"/>
              </a:ext>
            </a:extLst>
          </p:cNvPr>
          <p:cNvSpPr txBox="1"/>
          <p:nvPr/>
        </p:nvSpPr>
        <p:spPr>
          <a:xfrm>
            <a:off x="8587299" y="8163891"/>
            <a:ext cx="43922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x1</a:t>
            </a:r>
          </a:p>
        </p:txBody>
      </p:sp>
      <p:sp>
        <p:nvSpPr>
          <p:cNvPr id="13" name="TextBox 12">
            <a:extLst>
              <a:ext uri="{FF2B5EF4-FFF2-40B4-BE49-F238E27FC236}">
                <a16:creationId xmlns:a16="http://schemas.microsoft.com/office/drawing/2014/main" id="{C5E7B7C1-452D-2949-9DF3-38065D5B9822}"/>
              </a:ext>
            </a:extLst>
          </p:cNvPr>
          <p:cNvSpPr txBox="1"/>
          <p:nvPr/>
        </p:nvSpPr>
        <p:spPr>
          <a:xfrm>
            <a:off x="5766092" y="5145126"/>
            <a:ext cx="43922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x2</a:t>
            </a:r>
          </a:p>
        </p:txBody>
      </p:sp>
      <p:cxnSp>
        <p:nvCxnSpPr>
          <p:cNvPr id="14" name="Straight Arrow Connector 13">
            <a:extLst>
              <a:ext uri="{FF2B5EF4-FFF2-40B4-BE49-F238E27FC236}">
                <a16:creationId xmlns:a16="http://schemas.microsoft.com/office/drawing/2014/main" id="{474D4F22-0E0C-2446-909C-ABB8BF8BCE33}"/>
              </a:ext>
            </a:extLst>
          </p:cNvPr>
          <p:cNvCxnSpPr>
            <a:cxnSpLocks/>
          </p:cNvCxnSpPr>
          <p:nvPr/>
        </p:nvCxnSpPr>
        <p:spPr>
          <a:xfrm flipV="1">
            <a:off x="7086600" y="3659928"/>
            <a:ext cx="2529840" cy="2116033"/>
          </a:xfrm>
          <a:prstGeom prst="straightConnector1">
            <a:avLst/>
          </a:prstGeom>
          <a:noFill/>
          <a:ln w="57150" cap="flat">
            <a:solidFill>
              <a:srgbClr val="00B05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8E99BEAA-6E33-0043-8D2B-596932A90C10}"/>
              </a:ext>
            </a:extLst>
          </p:cNvPr>
          <p:cNvCxnSpPr>
            <a:cxnSpLocks/>
          </p:cNvCxnSpPr>
          <p:nvPr/>
        </p:nvCxnSpPr>
        <p:spPr>
          <a:xfrm flipV="1">
            <a:off x="7825299" y="7162800"/>
            <a:ext cx="3056061" cy="273889"/>
          </a:xfrm>
          <a:prstGeom prst="straightConnector1">
            <a:avLst/>
          </a:prstGeom>
          <a:noFill/>
          <a:ln w="57150" cap="flat">
            <a:solidFill>
              <a:srgbClr val="00B05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6" name="TextBox 15">
            <a:extLst>
              <a:ext uri="{FF2B5EF4-FFF2-40B4-BE49-F238E27FC236}">
                <a16:creationId xmlns:a16="http://schemas.microsoft.com/office/drawing/2014/main" id="{4D36BD0C-9C28-9342-A557-27ADED96DDB7}"/>
              </a:ext>
            </a:extLst>
          </p:cNvPr>
          <p:cNvSpPr txBox="1"/>
          <p:nvPr/>
        </p:nvSpPr>
        <p:spPr>
          <a:xfrm>
            <a:off x="9455777" y="7436689"/>
            <a:ext cx="107080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l-GR" dirty="0"/>
              <a:t>ρ</a:t>
            </a:r>
            <a:r>
              <a:rPr lang="en-US" dirty="0"/>
              <a:t>=0.05</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6" name="TextBox 25">
            <a:extLst>
              <a:ext uri="{FF2B5EF4-FFF2-40B4-BE49-F238E27FC236}">
                <a16:creationId xmlns:a16="http://schemas.microsoft.com/office/drawing/2014/main" id="{C94235CD-EFF8-114F-826B-8C94764E45EE}"/>
              </a:ext>
            </a:extLst>
          </p:cNvPr>
          <p:cNvSpPr txBox="1"/>
          <p:nvPr/>
        </p:nvSpPr>
        <p:spPr>
          <a:xfrm>
            <a:off x="9627300" y="3299718"/>
            <a:ext cx="89928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l-GR" dirty="0"/>
              <a:t>ρ</a:t>
            </a:r>
            <a:r>
              <a:rPr lang="en-US" dirty="0"/>
              <a:t>=0.5</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7" name="TextBox 26">
            <a:extLst>
              <a:ext uri="{FF2B5EF4-FFF2-40B4-BE49-F238E27FC236}">
                <a16:creationId xmlns:a16="http://schemas.microsoft.com/office/drawing/2014/main" id="{E50A5AD1-4899-9A47-9EC3-ED6DD6313580}"/>
              </a:ext>
            </a:extLst>
          </p:cNvPr>
          <p:cNvSpPr txBox="1"/>
          <p:nvPr/>
        </p:nvSpPr>
        <p:spPr>
          <a:xfrm>
            <a:off x="9093863" y="5537001"/>
            <a:ext cx="102431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l-GR" dirty="0"/>
              <a:t>ρ</a:t>
            </a:r>
            <a:r>
              <a:rPr lang="en-US" dirty="0"/>
              <a:t>=-0.5</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par>
                          <p:cTn id="14" fill="hold">
                            <p:stCondLst>
                              <p:cond delay="500"/>
                            </p:stCondLst>
                            <p:childTnLst>
                              <p:par>
                                <p:cTn id="15" presetID="5" presetClass="entr" presetSubtype="1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checkerboard(across)">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par>
                                <p:cTn id="23" presetID="3" presetClass="entr" presetSubtype="1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linds(horizontal)">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6"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幻灯片编号"/>
          <p:cNvSpPr txBox="1">
            <a:spLocks noGrp="1"/>
          </p:cNvSpPr>
          <p:nvPr>
            <p:ph type="sldNum" sz="quarter" idx="2"/>
          </p:nvPr>
        </p:nvSpPr>
        <p:spPr>
          <a:xfrm>
            <a:off x="6205316" y="8987481"/>
            <a:ext cx="340259"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223"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sp>
        <p:nvSpPr>
          <p:cNvPr id="224" name="Model classes for complex target…"/>
          <p:cNvSpPr txBox="1"/>
          <p:nvPr/>
        </p:nvSpPr>
        <p:spPr>
          <a:xfrm>
            <a:off x="809131" y="1640317"/>
            <a:ext cx="11139403" cy="618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pPr>
            <a:r>
              <a:rPr sz="2800" dirty="0"/>
              <a:t>Model classes for complex target</a:t>
            </a:r>
            <a:endParaRPr lang="en-US" altLang="zh-CN" sz="2800" dirty="0"/>
          </a:p>
          <a:p>
            <a:pPr marL="777875" lvl="1" indent="-333375" algn="just">
              <a:buClr>
                <a:schemeClr val="accent1">
                  <a:lumOff val="-13575"/>
                </a:schemeClr>
              </a:buClr>
              <a:buSzPct val="145000"/>
              <a:buChar char="•"/>
              <a:defRPr b="0"/>
            </a:pPr>
            <a:r>
              <a:rPr lang="en-US" dirty="0"/>
              <a:t>C</a:t>
            </a:r>
            <a:r>
              <a:rPr dirty="0"/>
              <a:t>orrelation models: </a:t>
            </a:r>
            <a:r>
              <a:rPr lang="en-US" dirty="0"/>
              <a:t>two</a:t>
            </a:r>
            <a:r>
              <a:rPr lang="en-US" altLang="zh-CN" dirty="0"/>
              <a:t> </a:t>
            </a:r>
            <a:r>
              <a:rPr dirty="0"/>
              <a:t>numeric variables x1 and x2, and their correlation coefficient </a:t>
            </a:r>
            <a:r>
              <a:rPr dirty="0" err="1"/>
              <a:t>ρ</a:t>
            </a:r>
            <a:r>
              <a:rPr dirty="0"/>
              <a:t> </a:t>
            </a:r>
            <a:r>
              <a:rPr lang="en-US" dirty="0"/>
              <a:t>(estimated by r)</a:t>
            </a:r>
            <a:r>
              <a:rPr dirty="0"/>
              <a:t>[10]</a:t>
            </a:r>
          </a:p>
          <a:p>
            <a:pPr algn="just">
              <a:defRPr b="0"/>
            </a:pPr>
            <a:endParaRPr dirty="0"/>
          </a:p>
          <a:p>
            <a:pPr marL="1222375" lvl="2" indent="-333375" algn="just">
              <a:buClr>
                <a:schemeClr val="accent1">
                  <a:lumOff val="-13575"/>
                </a:schemeClr>
              </a:buClr>
              <a:buSzPct val="145000"/>
              <a:buChar char="•"/>
              <a:defRPr b="0"/>
            </a:pPr>
            <a:endParaRPr dirty="0"/>
          </a:p>
          <a:p>
            <a:pPr algn="just">
              <a:defRPr b="0"/>
            </a:pPr>
            <a:endParaRPr dirty="0"/>
          </a:p>
          <a:p>
            <a:pPr algn="just">
              <a:defRPr b="0"/>
            </a:pPr>
            <a:endParaRPr dirty="0"/>
          </a:p>
          <a:p>
            <a:pPr algn="just" defTabSz="457200">
              <a:spcBef>
                <a:spcPts val="1700"/>
              </a:spcBef>
              <a:defRPr sz="2100" b="0">
                <a:solidFill>
                  <a:srgbClr val="333333"/>
                </a:solidFill>
              </a:defRPr>
            </a:pPr>
            <a:endParaRPr lang="zh-CN" altLang="en-US" dirty="0"/>
          </a:p>
          <a:p>
            <a:pPr marL="1231900" lvl="2" indent="-342900" algn="just">
              <a:buClr>
                <a:schemeClr val="accent1">
                  <a:lumOff val="-13575"/>
                </a:schemeClr>
              </a:buClr>
              <a:buSzPct val="100000"/>
              <a:buFont typeface="Wingdings" panose="05000000000000000000" pitchFamily="2" charset="2"/>
              <a:buChar char="Ø"/>
              <a:defRPr b="0"/>
            </a:pPr>
            <a:r>
              <a:rPr sz="2000" dirty="0"/>
              <a:t>Absolute difference : </a:t>
            </a:r>
          </a:p>
          <a:p>
            <a:pPr marL="342900" indent="-342900" algn="just">
              <a:buFont typeface="Wingdings" panose="05000000000000000000" pitchFamily="2" charset="2"/>
              <a:buChar char="Ø"/>
              <a:defRPr b="0"/>
            </a:pPr>
            <a:endParaRPr lang="en-US" altLang="zh-CN" sz="2000" dirty="0"/>
          </a:p>
          <a:p>
            <a:pPr marL="342900" indent="-342900" algn="just">
              <a:buFont typeface="Wingdings" panose="05000000000000000000" pitchFamily="2" charset="2"/>
              <a:buChar char="Ø"/>
              <a:defRPr b="0"/>
            </a:pPr>
            <a:endParaRPr sz="2000" dirty="0"/>
          </a:p>
          <a:p>
            <a:pPr marL="1231900" lvl="2" indent="-342900" algn="just">
              <a:buClr>
                <a:schemeClr val="accent1">
                  <a:lumOff val="-13575"/>
                </a:schemeClr>
              </a:buClr>
              <a:buSzPct val="100000"/>
              <a:buFont typeface="Wingdings" panose="05000000000000000000" pitchFamily="2" charset="2"/>
              <a:buChar char="Ø"/>
              <a:defRPr b="0"/>
            </a:pPr>
            <a:r>
              <a:rPr sz="2000" dirty="0"/>
              <a:t>Entropy:</a:t>
            </a:r>
          </a:p>
          <a:p>
            <a:pPr marL="1231900" lvl="2" indent="-342900" algn="just">
              <a:buClr>
                <a:schemeClr val="accent1">
                  <a:lumOff val="-13575"/>
                </a:schemeClr>
              </a:buClr>
              <a:buSzPct val="145000"/>
              <a:buFont typeface="Wingdings" panose="05000000000000000000" pitchFamily="2" charset="2"/>
              <a:buChar char="Ø"/>
              <a:defRPr b="0"/>
            </a:pPr>
            <a:endParaRPr lang="en-US" altLang="zh-CN" sz="2000" dirty="0"/>
          </a:p>
          <a:p>
            <a:pPr marL="1231900" lvl="2" indent="-342900" algn="just">
              <a:buClr>
                <a:schemeClr val="accent1">
                  <a:lumOff val="-13575"/>
                </a:schemeClr>
              </a:buClr>
              <a:buSzPct val="145000"/>
              <a:buFont typeface="Wingdings" panose="05000000000000000000" pitchFamily="2" charset="2"/>
              <a:buChar char="Ø"/>
              <a:defRPr b="0"/>
            </a:pPr>
            <a:endParaRPr sz="2000" dirty="0"/>
          </a:p>
          <a:p>
            <a:pPr marL="1231900" lvl="2" indent="-342900" algn="just">
              <a:buClr>
                <a:schemeClr val="accent1">
                  <a:lumOff val="-13575"/>
                </a:schemeClr>
              </a:buClr>
              <a:buSzPct val="100000"/>
              <a:buFont typeface="Wingdings" panose="05000000000000000000" pitchFamily="2" charset="2"/>
              <a:buChar char="Ø"/>
              <a:defRPr b="0"/>
            </a:pPr>
            <a:r>
              <a:rPr sz="2000" dirty="0"/>
              <a:t>Significance test:</a:t>
            </a:r>
          </a:p>
          <a:p>
            <a:pPr algn="just">
              <a:defRPr b="0"/>
            </a:pPr>
            <a:endParaRPr lang="en-US" altLang="zh-CN" dirty="0"/>
          </a:p>
          <a:p>
            <a:pPr algn="just">
              <a:defRPr b="0"/>
            </a:pPr>
            <a:endParaRPr dirty="0"/>
          </a:p>
        </p:txBody>
      </p:sp>
      <p:pic>
        <p:nvPicPr>
          <p:cNvPr id="225" name="图像" descr="图像"/>
          <p:cNvPicPr>
            <a:picLocks noChangeAspect="1"/>
          </p:cNvPicPr>
          <p:nvPr/>
        </p:nvPicPr>
        <p:blipFill>
          <a:blip r:embed="rId3"/>
          <a:stretch>
            <a:fillRect/>
          </a:stretch>
        </p:blipFill>
        <p:spPr>
          <a:xfrm>
            <a:off x="1391601" y="2926212"/>
            <a:ext cx="9609054" cy="1626522"/>
          </a:xfrm>
          <a:prstGeom prst="rect">
            <a:avLst/>
          </a:prstGeom>
          <a:ln w="12700">
            <a:miter lim="400000"/>
          </a:ln>
        </p:spPr>
      </p:pic>
      <p:pic>
        <p:nvPicPr>
          <p:cNvPr id="226" name="图像" descr="图像"/>
          <p:cNvPicPr>
            <a:picLocks noChangeAspect="1"/>
          </p:cNvPicPr>
          <p:nvPr/>
        </p:nvPicPr>
        <p:blipFill>
          <a:blip r:embed="rId4"/>
          <a:stretch>
            <a:fillRect/>
          </a:stretch>
        </p:blipFill>
        <p:spPr>
          <a:xfrm>
            <a:off x="4390714" y="4624227"/>
            <a:ext cx="3702062" cy="713242"/>
          </a:xfrm>
          <a:prstGeom prst="rect">
            <a:avLst/>
          </a:prstGeom>
          <a:ln w="12700">
            <a:miter lim="400000"/>
          </a:ln>
        </p:spPr>
      </p:pic>
      <p:pic>
        <p:nvPicPr>
          <p:cNvPr id="227" name="图像" descr="图像"/>
          <p:cNvPicPr>
            <a:picLocks noChangeAspect="1"/>
          </p:cNvPicPr>
          <p:nvPr/>
        </p:nvPicPr>
        <p:blipFill>
          <a:blip r:embed="rId5"/>
          <a:stretch>
            <a:fillRect/>
          </a:stretch>
        </p:blipFill>
        <p:spPr>
          <a:xfrm>
            <a:off x="3213840" y="5582746"/>
            <a:ext cx="4676083" cy="587930"/>
          </a:xfrm>
          <a:prstGeom prst="rect">
            <a:avLst/>
          </a:prstGeom>
          <a:ln w="12700">
            <a:miter lim="400000"/>
          </a:ln>
        </p:spPr>
      </p:pic>
      <p:pic>
        <p:nvPicPr>
          <p:cNvPr id="228" name="图像" descr="图像"/>
          <p:cNvPicPr>
            <a:picLocks noChangeAspect="1"/>
          </p:cNvPicPr>
          <p:nvPr/>
        </p:nvPicPr>
        <p:blipFill>
          <a:blip r:embed="rId6"/>
          <a:stretch>
            <a:fillRect/>
          </a:stretch>
        </p:blipFill>
        <p:spPr>
          <a:xfrm>
            <a:off x="8092776" y="5615756"/>
            <a:ext cx="4255308" cy="685838"/>
          </a:xfrm>
          <a:prstGeom prst="rect">
            <a:avLst/>
          </a:prstGeom>
          <a:ln w="12700">
            <a:miter lim="400000"/>
          </a:ln>
        </p:spPr>
      </p:pic>
      <p:pic>
        <p:nvPicPr>
          <p:cNvPr id="229" name="图像" descr="图像"/>
          <p:cNvPicPr>
            <a:picLocks noChangeAspect="1"/>
          </p:cNvPicPr>
          <p:nvPr/>
        </p:nvPicPr>
        <p:blipFill>
          <a:blip r:embed="rId7"/>
          <a:stretch>
            <a:fillRect/>
          </a:stretch>
        </p:blipFill>
        <p:spPr>
          <a:xfrm>
            <a:off x="4311265" y="6579881"/>
            <a:ext cx="5664201" cy="685801"/>
          </a:xfrm>
          <a:prstGeom prst="rect">
            <a:avLst/>
          </a:prstGeom>
          <a:ln w="12700">
            <a:miter lim="400000"/>
          </a:ln>
        </p:spPr>
      </p:pic>
    </p:spTree>
    <p:extLst>
      <p:ext uri="{BB962C8B-B14F-4D97-AF65-F5344CB8AC3E}">
        <p14:creationId xmlns:p14="http://schemas.microsoft.com/office/powerpoint/2010/main" val="40715998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4">
                                            <p:txEl>
                                              <p:pRg st="7" end="7"/>
                                            </p:txEl>
                                          </p:spTgt>
                                        </p:tgtEl>
                                        <p:attrNameLst>
                                          <p:attrName>style.visibility</p:attrName>
                                        </p:attrNameLst>
                                      </p:cBhvr>
                                      <p:to>
                                        <p:strVal val="visible"/>
                                      </p:to>
                                    </p:set>
                                    <p:animEffect transition="in" filter="checkerboard(across)">
                                      <p:cBhvr>
                                        <p:cTn id="7" dur="500"/>
                                        <p:tgtEl>
                                          <p:spTgt spid="224">
                                            <p:txEl>
                                              <p:pRg st="7" end="7"/>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26"/>
                                        </p:tgtEl>
                                        <p:attrNameLst>
                                          <p:attrName>style.visibility</p:attrName>
                                        </p:attrNameLst>
                                      </p:cBhvr>
                                      <p:to>
                                        <p:strVal val="visible"/>
                                      </p:to>
                                    </p:set>
                                    <p:animEffect transition="in" filter="checkerboard(across)">
                                      <p:cBhvr>
                                        <p:cTn id="11" dur="500"/>
                                        <p:tgtEl>
                                          <p:spTgt spid="2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24">
                                            <p:txEl>
                                              <p:pRg st="10" end="10"/>
                                            </p:txEl>
                                          </p:spTgt>
                                        </p:tgtEl>
                                        <p:attrNameLst>
                                          <p:attrName>style.visibility</p:attrName>
                                        </p:attrNameLst>
                                      </p:cBhvr>
                                      <p:to>
                                        <p:strVal val="visible"/>
                                      </p:to>
                                    </p:set>
                                    <p:anim calcmode="lin" valueType="num">
                                      <p:cBhvr additive="base">
                                        <p:cTn id="16" dur="500" fill="hold"/>
                                        <p:tgtEl>
                                          <p:spTgt spid="224">
                                            <p:txEl>
                                              <p:pRg st="10" end="1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24">
                                            <p:txEl>
                                              <p:pRg st="10" end="1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227"/>
                                        </p:tgtEl>
                                        <p:attrNameLst>
                                          <p:attrName>style.visibility</p:attrName>
                                        </p:attrNameLst>
                                      </p:cBhvr>
                                      <p:to>
                                        <p:strVal val="visible"/>
                                      </p:to>
                                    </p:set>
                                    <p:anim calcmode="lin" valueType="num">
                                      <p:cBhvr additive="base">
                                        <p:cTn id="21" dur="500" fill="hold"/>
                                        <p:tgtEl>
                                          <p:spTgt spid="227"/>
                                        </p:tgtEl>
                                        <p:attrNameLst>
                                          <p:attrName>ppt_x</p:attrName>
                                        </p:attrNameLst>
                                      </p:cBhvr>
                                      <p:tavLst>
                                        <p:tav tm="0">
                                          <p:val>
                                            <p:strVal val="#ppt_x"/>
                                          </p:val>
                                        </p:tav>
                                        <p:tav tm="100000">
                                          <p:val>
                                            <p:strVal val="#ppt_x"/>
                                          </p:val>
                                        </p:tav>
                                      </p:tavLst>
                                    </p:anim>
                                    <p:anim calcmode="lin" valueType="num">
                                      <p:cBhvr additive="base">
                                        <p:cTn id="22" dur="500" fill="hold"/>
                                        <p:tgtEl>
                                          <p:spTgt spid="227"/>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228"/>
                                        </p:tgtEl>
                                        <p:attrNameLst>
                                          <p:attrName>style.visibility</p:attrName>
                                        </p:attrNameLst>
                                      </p:cBhvr>
                                      <p:to>
                                        <p:strVal val="visible"/>
                                      </p:to>
                                    </p:set>
                                    <p:anim calcmode="lin" valueType="num">
                                      <p:cBhvr additive="base">
                                        <p:cTn id="26" dur="500" fill="hold"/>
                                        <p:tgtEl>
                                          <p:spTgt spid="228"/>
                                        </p:tgtEl>
                                        <p:attrNameLst>
                                          <p:attrName>ppt_x</p:attrName>
                                        </p:attrNameLst>
                                      </p:cBhvr>
                                      <p:tavLst>
                                        <p:tav tm="0">
                                          <p:val>
                                            <p:strVal val="#ppt_x"/>
                                          </p:val>
                                        </p:tav>
                                        <p:tav tm="100000">
                                          <p:val>
                                            <p:strVal val="#ppt_x"/>
                                          </p:val>
                                        </p:tav>
                                      </p:tavLst>
                                    </p:anim>
                                    <p:anim calcmode="lin" valueType="num">
                                      <p:cBhvr additive="base">
                                        <p:cTn id="27"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4">
                                            <p:txEl>
                                              <p:pRg st="13" end="13"/>
                                            </p:txEl>
                                          </p:spTgt>
                                        </p:tgtEl>
                                        <p:attrNameLst>
                                          <p:attrName>style.visibility</p:attrName>
                                        </p:attrNameLst>
                                      </p:cBhvr>
                                      <p:to>
                                        <p:strVal val="visible"/>
                                      </p:to>
                                    </p:set>
                                    <p:animEffect transition="in" filter="blinds(horizontal)">
                                      <p:cBhvr>
                                        <p:cTn id="32" dur="500"/>
                                        <p:tgtEl>
                                          <p:spTgt spid="224">
                                            <p:txEl>
                                              <p:pRg st="13" end="13"/>
                                            </p:txEl>
                                          </p:spTgt>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229"/>
                                        </p:tgtEl>
                                        <p:attrNameLst>
                                          <p:attrName>style.visibility</p:attrName>
                                        </p:attrNameLst>
                                      </p:cBhvr>
                                      <p:to>
                                        <p:strVal val="visible"/>
                                      </p:to>
                                    </p:set>
                                    <p:animEffect transition="in" filter="blinds(horizontal)">
                                      <p:cBhvr>
                                        <p:cTn id="36"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34" name="Initial Experiments"/>
          <p:cNvSpPr txBox="1"/>
          <p:nvPr/>
        </p:nvSpPr>
        <p:spPr>
          <a:xfrm>
            <a:off x="2113407" y="680534"/>
            <a:ext cx="3933572"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Initial Experiments</a:t>
            </a:r>
          </a:p>
        </p:txBody>
      </p:sp>
      <p:sp>
        <p:nvSpPr>
          <p:cNvPr id="235" name="Census Income dataset"/>
          <p:cNvSpPr txBox="1"/>
          <p:nvPr/>
        </p:nvSpPr>
        <p:spPr>
          <a:xfrm>
            <a:off x="947456" y="1606515"/>
            <a:ext cx="4547720"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33375" indent="-333375" algn="l">
              <a:buClr>
                <a:schemeClr val="accent1">
                  <a:lumOff val="-13575"/>
                </a:schemeClr>
              </a:buClr>
              <a:buSzPct val="145000"/>
              <a:buChar char="•"/>
            </a:pPr>
            <a:r>
              <a:rPr sz="2800" dirty="0"/>
              <a:t>Census Income dataset</a:t>
            </a:r>
            <a:r>
              <a:rPr sz="2800" b="0" dirty="0">
                <a:latin typeface="Times"/>
                <a:ea typeface="Times"/>
                <a:cs typeface="Times"/>
                <a:sym typeface="Times"/>
              </a:rPr>
              <a:t> </a:t>
            </a:r>
          </a:p>
        </p:txBody>
      </p:sp>
      <p:pic>
        <p:nvPicPr>
          <p:cNvPr id="236" name="income_dataset.png" descr="income_dataset.png"/>
          <p:cNvPicPr>
            <a:picLocks noChangeAspect="1"/>
          </p:cNvPicPr>
          <p:nvPr/>
        </p:nvPicPr>
        <p:blipFill>
          <a:blip r:embed="rId3"/>
          <a:stretch>
            <a:fillRect/>
          </a:stretch>
        </p:blipFill>
        <p:spPr>
          <a:xfrm>
            <a:off x="83221" y="2139994"/>
            <a:ext cx="12831583" cy="3222386"/>
          </a:xfrm>
          <a:prstGeom prst="rect">
            <a:avLst/>
          </a:prstGeom>
          <a:ln w="12700">
            <a:miter lim="400000"/>
          </a:ln>
        </p:spPr>
      </p:pic>
      <p:pic>
        <p:nvPicPr>
          <p:cNvPr id="237" name="feature_weights.png" descr="feature_weights.png"/>
          <p:cNvPicPr>
            <a:picLocks noChangeAspect="1"/>
          </p:cNvPicPr>
          <p:nvPr/>
        </p:nvPicPr>
        <p:blipFill>
          <a:blip r:embed="rId4"/>
          <a:stretch>
            <a:fillRect/>
          </a:stretch>
        </p:blipFill>
        <p:spPr>
          <a:xfrm>
            <a:off x="3880858" y="3487161"/>
            <a:ext cx="6092741" cy="5404852"/>
          </a:xfrm>
          <a:prstGeom prst="rect">
            <a:avLst/>
          </a:prstGeom>
          <a:ln w="12700">
            <a:miter lim="400000"/>
          </a:ln>
        </p:spPr>
      </p:pic>
      <p:sp>
        <p:nvSpPr>
          <p:cNvPr id="238" name="Fig. Feature importance weights for entire dataset"/>
          <p:cNvSpPr txBox="1"/>
          <p:nvPr/>
        </p:nvSpPr>
        <p:spPr>
          <a:xfrm>
            <a:off x="3638282" y="8587007"/>
            <a:ext cx="6335317" cy="926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lnSpc>
                <a:spcPts val="4200"/>
              </a:lnSpc>
              <a:spcBef>
                <a:spcPts val="1200"/>
              </a:spcBef>
              <a:defRPr b="0">
                <a:latin typeface="Times"/>
                <a:ea typeface="Times"/>
                <a:cs typeface="Times"/>
                <a:sym typeface="Times"/>
              </a:defRPr>
            </a:lvl1pPr>
          </a:lstStyle>
          <a:p>
            <a:r>
              <a:t>Fig. Feature importance weights for entire dataset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5" presetClass="entr" presetSubtype="9" fill="hold" grpId="2" nodeType="clickEffect">
                                  <p:stCondLst>
                                    <p:cond delay="0"/>
                                  </p:stCondLst>
                                  <p:iterate>
                                    <p:tmAbs val="0"/>
                                  </p:iterate>
                                  <p:childTnLst>
                                    <p:set>
                                      <p:cBhvr>
                                        <p:cTn id="6" fill="hold"/>
                                        <p:tgtEl>
                                          <p:spTgt spid="237"/>
                                        </p:tgtEl>
                                        <p:attrNameLst>
                                          <p:attrName>style.visibility</p:attrName>
                                        </p:attrNameLst>
                                      </p:cBhvr>
                                      <p:to>
                                        <p:strVal val="visible"/>
                                      </p:to>
                                    </p:set>
                                    <p:anim calcmode="lin" valueType="num">
                                      <p:cBhvr>
                                        <p:cTn id="7" dur="1000" fill="hold"/>
                                        <p:tgtEl>
                                          <p:spTgt spid="237"/>
                                        </p:tgtEl>
                                        <p:attrNameLst>
                                          <p:attrName>ppt_w</p:attrName>
                                        </p:attrNameLst>
                                      </p:cBhvr>
                                      <p:tavLst>
                                        <p:tav tm="0">
                                          <p:val>
                                            <p:fltVal val="0"/>
                                          </p:val>
                                        </p:tav>
                                        <p:tav tm="100000">
                                          <p:val>
                                            <p:strVal val="#ppt_w"/>
                                          </p:val>
                                        </p:tav>
                                      </p:tavLst>
                                    </p:anim>
                                    <p:anim calcmode="lin" valueType="num">
                                      <p:cBhvr>
                                        <p:cTn id="8" dur="1000" fill="hold"/>
                                        <p:tgtEl>
                                          <p:spTgt spid="237"/>
                                        </p:tgtEl>
                                        <p:attrNameLst>
                                          <p:attrName>ppt_h</p:attrName>
                                        </p:attrNameLst>
                                      </p:cBhvr>
                                      <p:tavLst>
                                        <p:tav tm="0">
                                          <p:val>
                                            <p:fltVal val="0"/>
                                          </p:val>
                                        </p:tav>
                                        <p:tav tm="100000">
                                          <p:val>
                                            <p:strVal val="#ppt_h"/>
                                          </p:val>
                                        </p:tav>
                                      </p:tavLst>
                                    </p:anim>
                                    <p:anim calcmode="lin" valueType="num">
                                      <p:cBhvr>
                                        <p:cTn id="9" dur="1000" fill="hold"/>
                                        <p:tgtEl>
                                          <p:spTgt spid="23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7"/>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9" fill="hold" grpId="3" nodeType="afterEffect">
                                  <p:stCondLst>
                                    <p:cond delay="0"/>
                                  </p:stCondLst>
                                  <p:iterate>
                                    <p:tmAbs val="0"/>
                                  </p:iterate>
                                  <p:childTnLst>
                                    <p:set>
                                      <p:cBhvr>
                                        <p:cTn id="13" fill="hold"/>
                                        <p:tgtEl>
                                          <p:spTgt spid="238"/>
                                        </p:tgtEl>
                                        <p:attrNameLst>
                                          <p:attrName>style.visibility</p:attrName>
                                        </p:attrNameLst>
                                      </p:cBhvr>
                                      <p:to>
                                        <p:strVal val="visible"/>
                                      </p:to>
                                    </p:set>
                                    <p:anim calcmode="lin" valueType="num">
                                      <p:cBhvr>
                                        <p:cTn id="14" dur="500" fill="hold"/>
                                        <p:tgtEl>
                                          <p:spTgt spid="238"/>
                                        </p:tgtEl>
                                        <p:attrNameLst>
                                          <p:attrName>ppt_w</p:attrName>
                                        </p:attrNameLst>
                                      </p:cBhvr>
                                      <p:tavLst>
                                        <p:tav tm="0">
                                          <p:val>
                                            <p:fltVal val="0"/>
                                          </p:val>
                                        </p:tav>
                                        <p:tav tm="100000">
                                          <p:val>
                                            <p:strVal val="#ppt_w"/>
                                          </p:val>
                                        </p:tav>
                                      </p:tavLst>
                                    </p:anim>
                                    <p:anim calcmode="lin" valueType="num">
                                      <p:cBhvr>
                                        <p:cTn id="15" dur="500" fill="hold"/>
                                        <p:tgtEl>
                                          <p:spTgt spid="238"/>
                                        </p:tgtEl>
                                        <p:attrNameLst>
                                          <p:attrName>ppt_h</p:attrName>
                                        </p:attrNameLst>
                                      </p:cBhvr>
                                      <p:tavLst>
                                        <p:tav tm="0">
                                          <p:val>
                                            <p:fltVal val="0"/>
                                          </p:val>
                                        </p:tav>
                                        <p:tav tm="100000">
                                          <p:val>
                                            <p:strVal val="#ppt_h"/>
                                          </p:val>
                                        </p:tav>
                                      </p:tavLst>
                                    </p:anim>
                                    <p:anim calcmode="lin" valueType="num">
                                      <p:cBhvr>
                                        <p:cTn id="16" dur="500" fill="hold"/>
                                        <p:tgtEl>
                                          <p:spTgt spid="238"/>
                                        </p:tgtEl>
                                        <p:attrNameLst>
                                          <p:attrName>ppt_x</p:attrName>
                                        </p:attrNameLst>
                                      </p:cBhvr>
                                      <p:tavLst>
                                        <p:tav tm="0" fmla="#ppt_x+(cos(-2*pi*(1-$))*-#ppt_x-sin(-2*pi*(1-$))*(1-#ppt_y))*(1-$)">
                                          <p:val>
                                            <p:fltVal val="0"/>
                                          </p:val>
                                        </p:tav>
                                        <p:tav tm="100000">
                                          <p:val>
                                            <p:fltVal val="1"/>
                                          </p:val>
                                        </p:tav>
                                      </p:tavLst>
                                    </p:anim>
                                    <p:anim calcmode="lin" valueType="num">
                                      <p:cBhvr>
                                        <p:cTn id="17" dur="500" fill="hold"/>
                                        <p:tgtEl>
                                          <p:spTgt spid="23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2" animBg="1" advAuto="0"/>
      <p:bldP spid="238" grpId="3"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43" name="Initial Experiments"/>
          <p:cNvSpPr txBox="1"/>
          <p:nvPr/>
        </p:nvSpPr>
        <p:spPr>
          <a:xfrm>
            <a:off x="2113407" y="680534"/>
            <a:ext cx="3933572"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Initial Experiments</a:t>
            </a:r>
          </a:p>
        </p:txBody>
      </p:sp>
      <p:sp>
        <p:nvSpPr>
          <p:cNvPr id="244" name="Feature Importance"/>
          <p:cNvSpPr txBox="1"/>
          <p:nvPr/>
        </p:nvSpPr>
        <p:spPr>
          <a:xfrm>
            <a:off x="831415" y="1659136"/>
            <a:ext cx="7381829"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33375" indent="-333375" algn="l">
              <a:buClr>
                <a:schemeClr val="accent1">
                  <a:lumOff val="-13575"/>
                </a:schemeClr>
              </a:buClr>
              <a:buSzPct val="145000"/>
              <a:buChar char="•"/>
            </a:pPr>
            <a:r>
              <a:rPr sz="2800" dirty="0"/>
              <a:t>Feature Importance</a:t>
            </a:r>
            <a:r>
              <a:rPr sz="2800" dirty="0">
                <a:sym typeface="Times"/>
              </a:rPr>
              <a:t> </a:t>
            </a:r>
            <a:r>
              <a:rPr lang="en-US" sz="2800" dirty="0">
                <a:sym typeface="Times"/>
              </a:rPr>
              <a:t>for a single instance</a:t>
            </a:r>
            <a:endParaRPr sz="2800" dirty="0">
              <a:sym typeface="Times"/>
            </a:endParaRPr>
          </a:p>
        </p:txBody>
      </p:sp>
      <p:pic>
        <p:nvPicPr>
          <p:cNvPr id="245" name="individual_importance.png" descr="individual_importance.png"/>
          <p:cNvPicPr>
            <a:picLocks noChangeAspect="1"/>
          </p:cNvPicPr>
          <p:nvPr/>
        </p:nvPicPr>
        <p:blipFill rotWithShape="1">
          <a:blip r:embed="rId2"/>
          <a:srcRect b="7844"/>
          <a:stretch/>
        </p:blipFill>
        <p:spPr>
          <a:xfrm>
            <a:off x="3185652" y="2295942"/>
            <a:ext cx="6664907" cy="6576209"/>
          </a:xfrm>
          <a:prstGeom prst="rect">
            <a:avLst/>
          </a:prstGeom>
          <a:ln w="12700">
            <a:miter lim="400000"/>
          </a:ln>
        </p:spPr>
      </p:pic>
      <p:sp>
        <p:nvSpPr>
          <p:cNvPr id="246" name="Fig. Feature importance weights for a single instance"/>
          <p:cNvSpPr txBox="1"/>
          <p:nvPr/>
        </p:nvSpPr>
        <p:spPr>
          <a:xfrm>
            <a:off x="2764636" y="8628888"/>
            <a:ext cx="7475526" cy="829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b="0"/>
            </a:lvl1pPr>
          </a:lstStyle>
          <a:p>
            <a:r>
              <a:rPr dirty="0"/>
              <a:t>Fig. Feature importance weights for a single instance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249" name="Initial Experiments"/>
          <p:cNvSpPr txBox="1"/>
          <p:nvPr/>
        </p:nvSpPr>
        <p:spPr>
          <a:xfrm>
            <a:off x="2113407" y="680534"/>
            <a:ext cx="3933572"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Initial Experiments</a:t>
            </a:r>
          </a:p>
        </p:txBody>
      </p:sp>
      <p:sp>
        <p:nvSpPr>
          <p:cNvPr id="250" name="SHAP values"/>
          <p:cNvSpPr txBox="1"/>
          <p:nvPr/>
        </p:nvSpPr>
        <p:spPr>
          <a:xfrm>
            <a:off x="785319" y="1727371"/>
            <a:ext cx="2656176"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33375" indent="-333375" algn="l">
              <a:buClr>
                <a:schemeClr val="accent1">
                  <a:lumOff val="-13575"/>
                </a:schemeClr>
              </a:buClr>
              <a:buSzPct val="145000"/>
              <a:buChar char="•"/>
            </a:pPr>
            <a:r>
              <a:rPr sz="2800" dirty="0"/>
              <a:t>SHAP values</a:t>
            </a:r>
          </a:p>
        </p:txBody>
      </p:sp>
      <p:pic>
        <p:nvPicPr>
          <p:cNvPr id="251" name="shap.png" descr="shap.png"/>
          <p:cNvPicPr>
            <a:picLocks noChangeAspect="1"/>
          </p:cNvPicPr>
          <p:nvPr/>
        </p:nvPicPr>
        <p:blipFill rotWithShape="1">
          <a:blip r:embed="rId3"/>
          <a:srcRect r="2206" b="12624"/>
          <a:stretch/>
        </p:blipFill>
        <p:spPr>
          <a:xfrm>
            <a:off x="0" y="3187703"/>
            <a:ext cx="13004800" cy="2359657"/>
          </a:xfrm>
          <a:prstGeom prst="rect">
            <a:avLst/>
          </a:prstGeom>
          <a:ln w="12700">
            <a:miter lim="400000"/>
          </a:ln>
        </p:spPr>
      </p:pic>
      <p:sp>
        <p:nvSpPr>
          <p:cNvPr id="252" name="Fig. SHAP value for each feature of a single instance"/>
          <p:cNvSpPr txBox="1"/>
          <p:nvPr/>
        </p:nvSpPr>
        <p:spPr>
          <a:xfrm>
            <a:off x="3129618" y="5832388"/>
            <a:ext cx="6738789" cy="926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lnSpc>
                <a:spcPts val="4200"/>
              </a:lnSpc>
              <a:spcBef>
                <a:spcPts val="1200"/>
              </a:spcBef>
              <a:defRPr b="0">
                <a:latin typeface="Times"/>
                <a:ea typeface="Times"/>
                <a:cs typeface="Times"/>
                <a:sym typeface="Times"/>
              </a:defRPr>
            </a:lvl1pPr>
          </a:lstStyle>
          <a:p>
            <a:r>
              <a:rPr dirty="0"/>
              <a:t>Fig. SHAP value for each feature of a single instance </a:t>
            </a:r>
          </a:p>
        </p:txBody>
      </p:sp>
      <p:sp>
        <p:nvSpPr>
          <p:cNvPr id="3" name="Rectangle 2">
            <a:extLst>
              <a:ext uri="{FF2B5EF4-FFF2-40B4-BE49-F238E27FC236}">
                <a16:creationId xmlns:a16="http://schemas.microsoft.com/office/drawing/2014/main" id="{83675078-FD7F-CA47-9FC7-5B7469F24621}"/>
              </a:ext>
            </a:extLst>
          </p:cNvPr>
          <p:cNvSpPr/>
          <p:nvPr/>
        </p:nvSpPr>
        <p:spPr>
          <a:xfrm>
            <a:off x="5851312" y="3503315"/>
            <a:ext cx="1295400" cy="779540"/>
          </a:xfrm>
          <a:prstGeom prst="rect">
            <a:avLst/>
          </a:prstGeom>
          <a:noFill/>
          <a:ln w="57150">
            <a:solidFill>
              <a:srgbClr val="7030A0"/>
            </a:solidFill>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pic>
        <p:nvPicPr>
          <p:cNvPr id="10" name="shap_many.png" descr="shap_many.png">
            <a:extLst>
              <a:ext uri="{FF2B5EF4-FFF2-40B4-BE49-F238E27FC236}">
                <a16:creationId xmlns:a16="http://schemas.microsoft.com/office/drawing/2014/main" id="{57188924-96F7-E64B-9001-5D6296FF3F02}"/>
              </a:ext>
            </a:extLst>
          </p:cNvPr>
          <p:cNvPicPr>
            <a:picLocks noChangeAspect="1"/>
          </p:cNvPicPr>
          <p:nvPr/>
        </p:nvPicPr>
        <p:blipFill>
          <a:blip r:embed="rId4"/>
          <a:stretch>
            <a:fillRect/>
          </a:stretch>
        </p:blipFill>
        <p:spPr>
          <a:xfrm>
            <a:off x="0" y="2331399"/>
            <a:ext cx="13004800" cy="6376522"/>
          </a:xfrm>
          <a:prstGeom prst="rect">
            <a:avLst/>
          </a:prstGeom>
          <a:ln w="12700">
            <a:miter lim="400000"/>
          </a:ln>
        </p:spPr>
      </p:pic>
      <p:sp>
        <p:nvSpPr>
          <p:cNvPr id="4" name="TextBox 3">
            <a:extLst>
              <a:ext uri="{FF2B5EF4-FFF2-40B4-BE49-F238E27FC236}">
                <a16:creationId xmlns:a16="http://schemas.microsoft.com/office/drawing/2014/main" id="{082A5EA0-9902-9246-807A-33A6F412A817}"/>
              </a:ext>
            </a:extLst>
          </p:cNvPr>
          <p:cNvSpPr txBox="1"/>
          <p:nvPr/>
        </p:nvSpPr>
        <p:spPr>
          <a:xfrm>
            <a:off x="3825879" y="8389879"/>
            <a:ext cx="617156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High e</a:t>
            </a:r>
            <a:r>
              <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rPr>
              <a:t>ducation level &amp; stable relationship</a:t>
            </a:r>
          </a:p>
        </p:txBody>
      </p:sp>
      <p:cxnSp>
        <p:nvCxnSpPr>
          <p:cNvPr id="6" name="Straight Arrow Connector 5">
            <a:extLst>
              <a:ext uri="{FF2B5EF4-FFF2-40B4-BE49-F238E27FC236}">
                <a16:creationId xmlns:a16="http://schemas.microsoft.com/office/drawing/2014/main" id="{A543DA45-7DFC-C14B-B441-4F2D4A390CE8}"/>
              </a:ext>
            </a:extLst>
          </p:cNvPr>
          <p:cNvCxnSpPr>
            <a:cxnSpLocks/>
          </p:cNvCxnSpPr>
          <p:nvPr/>
        </p:nvCxnSpPr>
        <p:spPr>
          <a:xfrm flipH="1" flipV="1">
            <a:off x="1600200" y="5943600"/>
            <a:ext cx="2697480" cy="2286001"/>
          </a:xfrm>
          <a:prstGeom prst="straightConnector1">
            <a:avLst/>
          </a:prstGeom>
          <a:noFill/>
          <a:ln w="57150" cap="flat">
            <a:solidFill>
              <a:srgbClr val="7030A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AE4233D9-3618-1340-B4C0-84BEF8C95E6C}"/>
              </a:ext>
            </a:extLst>
          </p:cNvPr>
          <p:cNvCxnSpPr>
            <a:cxnSpLocks/>
          </p:cNvCxnSpPr>
          <p:nvPr/>
        </p:nvCxnSpPr>
        <p:spPr>
          <a:xfrm flipV="1">
            <a:off x="8952332" y="5832388"/>
            <a:ext cx="1045108" cy="2503274"/>
          </a:xfrm>
          <a:prstGeom prst="straightConnector1">
            <a:avLst/>
          </a:prstGeom>
          <a:noFill/>
          <a:ln w="57150" cap="flat">
            <a:solidFill>
              <a:srgbClr val="7030A0"/>
            </a:soli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par>
                          <p:cTn id="14" fill="hold">
                            <p:stCondLst>
                              <p:cond delay="500"/>
                            </p:stCondLst>
                            <p:childTnLst>
                              <p:par>
                                <p:cTn id="15" presetID="1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par>
                          <p:cTn id="19" fill="hold">
                            <p:stCondLst>
                              <p:cond delay="1000"/>
                            </p:stCondLst>
                            <p:childTnLst>
                              <p:par>
                                <p:cTn id="20" presetID="1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p:tgtEl>
                                          <p:spTgt spid="14"/>
                                        </p:tgtEl>
                                        <p:attrNameLst>
                                          <p:attrName>ppt_y</p:attrName>
                                        </p:attrNameLst>
                                      </p:cBhvr>
                                      <p:tavLst>
                                        <p:tav tm="0">
                                          <p:val>
                                            <p:strVal val="#ppt_y+#ppt_h*1.125000"/>
                                          </p:val>
                                        </p:tav>
                                        <p:tav tm="100000">
                                          <p:val>
                                            <p:strVal val="#ppt_y"/>
                                          </p:val>
                                        </p:tav>
                                      </p:tavLst>
                                    </p:anim>
                                    <p:animEffect transition="in" filter="wipe(up)">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64" name="Initial Experiments"/>
          <p:cNvSpPr txBox="1"/>
          <p:nvPr/>
        </p:nvSpPr>
        <p:spPr>
          <a:xfrm>
            <a:off x="2113407" y="680534"/>
            <a:ext cx="3933572"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Initial Experiments</a:t>
            </a:r>
          </a:p>
        </p:txBody>
      </p:sp>
      <p:sp>
        <p:nvSpPr>
          <p:cNvPr id="265" name="SHAP dependence plot"/>
          <p:cNvSpPr txBox="1"/>
          <p:nvPr/>
        </p:nvSpPr>
        <p:spPr>
          <a:xfrm>
            <a:off x="885242" y="1700182"/>
            <a:ext cx="4393832"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33375" indent="-333375" algn="l">
              <a:buClr>
                <a:schemeClr val="accent1">
                  <a:lumOff val="-13575"/>
                </a:schemeClr>
              </a:buClr>
              <a:buSzPct val="145000"/>
              <a:buChar char="•"/>
            </a:pPr>
            <a:r>
              <a:rPr sz="2800" dirty="0"/>
              <a:t>SHAP dependence plot</a:t>
            </a:r>
          </a:p>
        </p:txBody>
      </p:sp>
      <p:pic>
        <p:nvPicPr>
          <p:cNvPr id="266" name="education_dependence_plot.png" descr="education_dependence_plot.png"/>
          <p:cNvPicPr>
            <a:picLocks noChangeAspect="1"/>
          </p:cNvPicPr>
          <p:nvPr/>
        </p:nvPicPr>
        <p:blipFill>
          <a:blip r:embed="rId3"/>
          <a:stretch>
            <a:fillRect/>
          </a:stretch>
        </p:blipFill>
        <p:spPr>
          <a:xfrm>
            <a:off x="1696375" y="2562140"/>
            <a:ext cx="8065313" cy="5491278"/>
          </a:xfrm>
          <a:prstGeom prst="rect">
            <a:avLst/>
          </a:prstGeom>
          <a:ln w="12700">
            <a:miter lim="400000"/>
          </a:ln>
        </p:spPr>
      </p:pic>
      <p:sp>
        <p:nvSpPr>
          <p:cNvPr id="267" name="Fig. SHAP dependence plot for education-num"/>
          <p:cNvSpPr txBox="1"/>
          <p:nvPr/>
        </p:nvSpPr>
        <p:spPr>
          <a:xfrm>
            <a:off x="3629246" y="8057742"/>
            <a:ext cx="5994649" cy="926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lnSpc>
                <a:spcPts val="4200"/>
              </a:lnSpc>
              <a:spcBef>
                <a:spcPts val="1200"/>
              </a:spcBef>
              <a:defRPr b="0">
                <a:latin typeface="Times"/>
                <a:ea typeface="Times"/>
                <a:cs typeface="Times"/>
                <a:sym typeface="Times"/>
              </a:defRPr>
            </a:lvl1pPr>
          </a:lstStyle>
          <a:p>
            <a:r>
              <a:t>Fig. SHAP dependence plot for education-num </a:t>
            </a:r>
          </a:p>
        </p:txBody>
      </p:sp>
      <p:cxnSp>
        <p:nvCxnSpPr>
          <p:cNvPr id="7" name="Straight Arrow Connector 6">
            <a:extLst>
              <a:ext uri="{FF2B5EF4-FFF2-40B4-BE49-F238E27FC236}">
                <a16:creationId xmlns:a16="http://schemas.microsoft.com/office/drawing/2014/main" id="{114C7B38-6B44-044B-BCBB-BA639D75649C}"/>
              </a:ext>
            </a:extLst>
          </p:cNvPr>
          <p:cNvCxnSpPr>
            <a:cxnSpLocks/>
          </p:cNvCxnSpPr>
          <p:nvPr/>
        </p:nvCxnSpPr>
        <p:spPr>
          <a:xfrm flipV="1">
            <a:off x="3629246" y="3505489"/>
            <a:ext cx="6132442" cy="2887640"/>
          </a:xfrm>
          <a:prstGeom prst="straightConnector1">
            <a:avLst/>
          </a:prstGeom>
          <a:noFill/>
          <a:ln w="57150" cap="flat">
            <a:solidFill>
              <a:srgbClr val="00B050"/>
            </a:soli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72" name="Initial Experiments"/>
          <p:cNvSpPr txBox="1"/>
          <p:nvPr/>
        </p:nvSpPr>
        <p:spPr>
          <a:xfrm>
            <a:off x="2113407" y="680534"/>
            <a:ext cx="3933572"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Initial Experiments</a:t>
            </a:r>
          </a:p>
        </p:txBody>
      </p:sp>
      <p:sp>
        <p:nvSpPr>
          <p:cNvPr id="273" name="Subgroup discovery"/>
          <p:cNvSpPr txBox="1"/>
          <p:nvPr/>
        </p:nvSpPr>
        <p:spPr>
          <a:xfrm>
            <a:off x="728839" y="1783735"/>
            <a:ext cx="3914533"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33375" indent="-333375" algn="l">
              <a:buClr>
                <a:schemeClr val="accent1">
                  <a:lumOff val="-13575"/>
                </a:schemeClr>
              </a:buClr>
              <a:buSzPct val="145000"/>
              <a:buChar char="•"/>
            </a:pPr>
            <a:r>
              <a:rPr sz="2800" dirty="0"/>
              <a:t>Subgroup discovery</a:t>
            </a:r>
          </a:p>
        </p:txBody>
      </p:sp>
      <p:pic>
        <p:nvPicPr>
          <p:cNvPr id="274" name="edu_sg_discovery.png" descr="edu_sg_discovery.png"/>
          <p:cNvPicPr>
            <a:picLocks noChangeAspect="1"/>
          </p:cNvPicPr>
          <p:nvPr/>
        </p:nvPicPr>
        <p:blipFill rotWithShape="1">
          <a:blip r:embed="rId3"/>
          <a:srcRect l="342" t="184" r="22350" b="45128"/>
          <a:stretch/>
        </p:blipFill>
        <p:spPr>
          <a:xfrm>
            <a:off x="400473" y="3124570"/>
            <a:ext cx="12492567" cy="3676908"/>
          </a:xfrm>
          <a:prstGeom prst="rect">
            <a:avLst/>
          </a:prstGeom>
          <a:ln w="12700">
            <a:miter lim="400000"/>
          </a:ln>
        </p:spPr>
      </p:pic>
      <p:sp>
        <p:nvSpPr>
          <p:cNvPr id="275" name="Tab. Subgroup discovery result with SHAP value of education-num as target"/>
          <p:cNvSpPr txBox="1"/>
          <p:nvPr/>
        </p:nvSpPr>
        <p:spPr>
          <a:xfrm>
            <a:off x="1756108" y="2643481"/>
            <a:ext cx="9599266" cy="926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algn="just" defTabSz="457200">
              <a:lnSpc>
                <a:spcPts val="4200"/>
              </a:lnSpc>
              <a:spcBef>
                <a:spcPts val="1200"/>
              </a:spcBef>
              <a:defRPr b="0">
                <a:latin typeface="Times"/>
                <a:ea typeface="Times"/>
                <a:cs typeface="Times"/>
                <a:sym typeface="Times"/>
              </a:defRPr>
            </a:lvl1pPr>
          </a:lstStyle>
          <a:p>
            <a:r>
              <a:rPr dirty="0"/>
              <a:t>Tab. Subgroup discovery result with SHAP value of education-</a:t>
            </a:r>
            <a:r>
              <a:rPr dirty="0" err="1"/>
              <a:t>num</a:t>
            </a:r>
            <a:r>
              <a:rPr dirty="0"/>
              <a:t> as target </a:t>
            </a:r>
          </a:p>
        </p:txBody>
      </p:sp>
      <p:sp>
        <p:nvSpPr>
          <p:cNvPr id="13" name="Goal: build up a python package to provide a collection of tools to explain variable influence in black-box models through subgroup discovery…">
            <a:extLst>
              <a:ext uri="{FF2B5EF4-FFF2-40B4-BE49-F238E27FC236}">
                <a16:creationId xmlns:a16="http://schemas.microsoft.com/office/drawing/2014/main" id="{CD42566B-1744-E547-AC15-1368A3B92859}"/>
              </a:ext>
            </a:extLst>
          </p:cNvPr>
          <p:cNvSpPr txBox="1"/>
          <p:nvPr/>
        </p:nvSpPr>
        <p:spPr>
          <a:xfrm>
            <a:off x="728839" y="7098721"/>
            <a:ext cx="11676521" cy="1395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333375" indent="-333375" algn="just">
              <a:buClr>
                <a:schemeClr val="accent1">
                  <a:lumOff val="-13575"/>
                </a:schemeClr>
              </a:buClr>
              <a:buSzPct val="145000"/>
              <a:buChar char="•"/>
              <a:defRPr b="0"/>
            </a:pPr>
            <a:r>
              <a:rPr lang="en-US" sz="2800" dirty="0"/>
              <a:t>average Shapley value of education-</a:t>
            </a:r>
            <a:r>
              <a:rPr lang="en-US" sz="2800" dirty="0" err="1"/>
              <a:t>num</a:t>
            </a:r>
            <a:r>
              <a:rPr lang="en-US" sz="2800" dirty="0"/>
              <a:t> is 0</a:t>
            </a:r>
          </a:p>
          <a:p>
            <a:pPr marL="333375" indent="-333375" algn="l">
              <a:buClr>
                <a:schemeClr val="accent1">
                  <a:lumOff val="-13575"/>
                </a:schemeClr>
              </a:buClr>
              <a:buSzPct val="145000"/>
              <a:buChar char="•"/>
              <a:defRPr b="0"/>
            </a:pPr>
            <a:r>
              <a:rPr lang="en-US" sz="2800" dirty="0"/>
              <a:t>subgroups featured with “occupation=Prof-specialty” has significantly high Shapley values</a:t>
            </a:r>
            <a:endParaRPr dirty="0"/>
          </a:p>
        </p:txBody>
      </p:sp>
      <p:sp>
        <p:nvSpPr>
          <p:cNvPr id="14" name="Rectangle 13">
            <a:extLst>
              <a:ext uri="{FF2B5EF4-FFF2-40B4-BE49-F238E27FC236}">
                <a16:creationId xmlns:a16="http://schemas.microsoft.com/office/drawing/2014/main" id="{9DF63122-D484-6748-ADC3-DA305DF43056}"/>
              </a:ext>
            </a:extLst>
          </p:cNvPr>
          <p:cNvSpPr/>
          <p:nvPr/>
        </p:nvSpPr>
        <p:spPr>
          <a:xfrm>
            <a:off x="8580120" y="3913297"/>
            <a:ext cx="2895600" cy="1010205"/>
          </a:xfrm>
          <a:prstGeom prst="rect">
            <a:avLst/>
          </a:prstGeom>
          <a:noFill/>
          <a:ln w="38100" cap="flat">
            <a:solidFill>
              <a:schemeClr val="accent5">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Rectangle 14">
            <a:extLst>
              <a:ext uri="{FF2B5EF4-FFF2-40B4-BE49-F238E27FC236}">
                <a16:creationId xmlns:a16="http://schemas.microsoft.com/office/drawing/2014/main" id="{7ABEDF49-16E5-D14F-9C5D-3396BC39A6FF}"/>
              </a:ext>
            </a:extLst>
          </p:cNvPr>
          <p:cNvSpPr/>
          <p:nvPr/>
        </p:nvSpPr>
        <p:spPr>
          <a:xfrm>
            <a:off x="4850604" y="5071537"/>
            <a:ext cx="2895600" cy="1010205"/>
          </a:xfrm>
          <a:prstGeom prst="rect">
            <a:avLst/>
          </a:prstGeom>
          <a:noFill/>
          <a:ln w="38100" cap="flat">
            <a:solidFill>
              <a:schemeClr val="accent5">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151" name="Outline"/>
          <p:cNvSpPr txBox="1"/>
          <p:nvPr/>
        </p:nvSpPr>
        <p:spPr>
          <a:xfrm>
            <a:off x="2113407" y="680534"/>
            <a:ext cx="1585011"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Outline</a:t>
            </a:r>
          </a:p>
        </p:txBody>
      </p:sp>
      <p:sp>
        <p:nvSpPr>
          <p:cNvPr id="152" name="Introduction…"/>
          <p:cNvSpPr txBox="1"/>
          <p:nvPr/>
        </p:nvSpPr>
        <p:spPr>
          <a:xfrm>
            <a:off x="1575907" y="2314036"/>
            <a:ext cx="7107895" cy="67813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33374" indent="-333374" algn="l">
              <a:buClr>
                <a:schemeClr val="accent1">
                  <a:lumOff val="-13575"/>
                </a:schemeClr>
              </a:buClr>
              <a:buSzPct val="145000"/>
              <a:buChar char="•"/>
              <a:defRPr sz="3100"/>
            </a:pPr>
            <a:r>
              <a:rPr dirty="0"/>
              <a:t>Introduction</a:t>
            </a:r>
            <a:endParaRPr lang="en-US" altLang="zh-CN" dirty="0"/>
          </a:p>
          <a:p>
            <a:pPr marL="333374" indent="-333374" algn="l">
              <a:buClr>
                <a:schemeClr val="accent1">
                  <a:lumOff val="-13575"/>
                </a:schemeClr>
              </a:buClr>
              <a:buSzPct val="145000"/>
              <a:buChar char="•"/>
              <a:defRPr sz="3100"/>
            </a:pPr>
            <a:endParaRPr dirty="0"/>
          </a:p>
          <a:p>
            <a:pPr marL="333374" indent="-333374" algn="l">
              <a:buClr>
                <a:schemeClr val="accent1">
                  <a:lumOff val="-13575"/>
                </a:schemeClr>
              </a:buClr>
              <a:buSzPct val="145000"/>
              <a:buChar char="•"/>
              <a:defRPr sz="3100"/>
            </a:pPr>
            <a:r>
              <a:rPr dirty="0"/>
              <a:t>Research questions</a:t>
            </a:r>
            <a:endParaRPr lang="en-US" altLang="zh-CN" dirty="0"/>
          </a:p>
          <a:p>
            <a:pPr marL="333374" indent="-333374" algn="l">
              <a:buClr>
                <a:schemeClr val="accent1">
                  <a:lumOff val="-13575"/>
                </a:schemeClr>
              </a:buClr>
              <a:buSzPct val="145000"/>
              <a:buChar char="•"/>
              <a:defRPr sz="3100"/>
            </a:pPr>
            <a:endParaRPr dirty="0"/>
          </a:p>
          <a:p>
            <a:pPr marL="333374" indent="-333374" algn="l">
              <a:buClr>
                <a:schemeClr val="accent1">
                  <a:lumOff val="-13575"/>
                </a:schemeClr>
              </a:buClr>
              <a:buSzPct val="145000"/>
              <a:buChar char="•"/>
              <a:defRPr sz="3100"/>
            </a:pPr>
            <a:r>
              <a:rPr dirty="0"/>
              <a:t>Methods</a:t>
            </a:r>
            <a:endParaRPr lang="en-US" altLang="zh-CN" dirty="0"/>
          </a:p>
          <a:p>
            <a:pPr marL="333374" indent="-333374" algn="l">
              <a:buClr>
                <a:schemeClr val="accent1">
                  <a:lumOff val="-13575"/>
                </a:schemeClr>
              </a:buClr>
              <a:buSzPct val="145000"/>
              <a:buChar char="•"/>
              <a:defRPr sz="3100"/>
            </a:pPr>
            <a:endParaRPr dirty="0"/>
          </a:p>
          <a:p>
            <a:pPr marL="333374" indent="-333374" algn="l">
              <a:buClr>
                <a:schemeClr val="accent1">
                  <a:lumOff val="-13575"/>
                </a:schemeClr>
              </a:buClr>
              <a:buSzPct val="145000"/>
              <a:buChar char="•"/>
              <a:defRPr sz="3100"/>
            </a:pPr>
            <a:r>
              <a:rPr dirty="0"/>
              <a:t>Initial experiments</a:t>
            </a:r>
            <a:endParaRPr lang="en-US" altLang="zh-CN" dirty="0"/>
          </a:p>
          <a:p>
            <a:pPr marL="333374" indent="-333374" algn="l">
              <a:buClr>
                <a:schemeClr val="accent1">
                  <a:lumOff val="-13575"/>
                </a:schemeClr>
              </a:buClr>
              <a:buSzPct val="145000"/>
              <a:buChar char="•"/>
              <a:defRPr sz="3100"/>
            </a:pPr>
            <a:endParaRPr dirty="0"/>
          </a:p>
          <a:p>
            <a:pPr marL="333374" indent="-333374" algn="l">
              <a:buClr>
                <a:schemeClr val="accent1">
                  <a:lumOff val="-13575"/>
                </a:schemeClr>
              </a:buClr>
              <a:buSzPct val="145000"/>
              <a:buChar char="•"/>
              <a:defRPr sz="3100"/>
            </a:pPr>
            <a:r>
              <a:rPr dirty="0"/>
              <a:t>Potential achievement</a:t>
            </a:r>
            <a:endParaRPr lang="en-US" altLang="zh-CN" dirty="0"/>
          </a:p>
          <a:p>
            <a:pPr marL="333374" indent="-333374" algn="l">
              <a:buClr>
                <a:schemeClr val="accent1">
                  <a:lumOff val="-13575"/>
                </a:schemeClr>
              </a:buClr>
              <a:buSzPct val="145000"/>
              <a:buChar char="•"/>
              <a:defRPr sz="3100"/>
            </a:pPr>
            <a:endParaRPr dirty="0"/>
          </a:p>
          <a:p>
            <a:pPr marL="333374" indent="-333374" algn="l">
              <a:buClr>
                <a:schemeClr val="accent1">
                  <a:lumOff val="-13575"/>
                </a:schemeClr>
              </a:buClr>
              <a:buSzPct val="145000"/>
              <a:buChar char="•"/>
              <a:defRPr sz="3100"/>
            </a:pPr>
            <a:r>
              <a:rPr dirty="0"/>
              <a:t>Time schedule</a:t>
            </a:r>
            <a:endParaRPr lang="en-US" altLang="zh-CN" dirty="0"/>
          </a:p>
          <a:p>
            <a:pPr marL="333374" indent="-333374" algn="l">
              <a:buClr>
                <a:schemeClr val="accent1">
                  <a:lumOff val="-13575"/>
                </a:schemeClr>
              </a:buClr>
              <a:buSzPct val="145000"/>
              <a:buChar char="•"/>
              <a:defRPr sz="3100"/>
            </a:pPr>
            <a:endParaRPr dirty="0"/>
          </a:p>
          <a:p>
            <a:pPr marL="333374" indent="-333374" algn="l">
              <a:buClr>
                <a:schemeClr val="accent1">
                  <a:lumOff val="-13575"/>
                </a:schemeClr>
              </a:buClr>
              <a:buSzPct val="145000"/>
              <a:buChar char="•"/>
              <a:defRPr sz="3100"/>
            </a:pPr>
            <a:r>
              <a:rPr dirty="0"/>
              <a:t>Reference</a:t>
            </a:r>
          </a:p>
          <a:p>
            <a:pPr>
              <a:defRPr sz="3100"/>
            </a:pP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80" name="Potential Achievement"/>
          <p:cNvSpPr txBox="1"/>
          <p:nvPr/>
        </p:nvSpPr>
        <p:spPr>
          <a:xfrm>
            <a:off x="2113407" y="680534"/>
            <a:ext cx="4743197"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rPr dirty="0"/>
              <a:t>Potential Achievement</a:t>
            </a:r>
          </a:p>
        </p:txBody>
      </p:sp>
      <p:sp>
        <p:nvSpPr>
          <p:cNvPr id="281" name="Goal: build up a python package to provide a collection of tools to explain variable influence in black-box models through subgroup discovery…"/>
          <p:cNvSpPr txBox="1"/>
          <p:nvPr/>
        </p:nvSpPr>
        <p:spPr>
          <a:xfrm>
            <a:off x="825879" y="1881904"/>
            <a:ext cx="11670921"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333375" indent="-333375" algn="just">
              <a:buClr>
                <a:schemeClr val="accent1">
                  <a:lumOff val="-13575"/>
                </a:schemeClr>
              </a:buClr>
              <a:buSzPct val="145000"/>
              <a:buChar char="•"/>
              <a:defRPr b="0"/>
            </a:pPr>
            <a:r>
              <a:rPr sz="2800" dirty="0"/>
              <a:t>Goal: </a:t>
            </a:r>
            <a:r>
              <a:rPr lang="en-US" sz="2800" dirty="0"/>
              <a:t>construct frameworks </a:t>
            </a:r>
            <a:r>
              <a:rPr sz="2800" dirty="0"/>
              <a:t>to explain variable influence in black</a:t>
            </a:r>
            <a:r>
              <a:rPr lang="en-US" sz="2800" dirty="0"/>
              <a:t> </a:t>
            </a:r>
            <a:r>
              <a:rPr sz="2800" dirty="0"/>
              <a:t>box models through subgroup discovery </a:t>
            </a:r>
            <a:r>
              <a:rPr lang="en-US" sz="2800" dirty="0"/>
              <a:t>technique</a:t>
            </a:r>
            <a:endParaRPr sz="2800" dirty="0"/>
          </a:p>
          <a:p>
            <a:pPr algn="just">
              <a:defRPr b="0"/>
            </a:pPr>
            <a:endParaRPr dirty="0"/>
          </a:p>
        </p:txBody>
      </p:sp>
      <p:graphicFrame>
        <p:nvGraphicFramePr>
          <p:cNvPr id="5" name="图示 4">
            <a:extLst>
              <a:ext uri="{FF2B5EF4-FFF2-40B4-BE49-F238E27FC236}">
                <a16:creationId xmlns:a16="http://schemas.microsoft.com/office/drawing/2014/main" id="{B8FD94C2-7B48-46DF-A94E-FBCD358D1077}"/>
              </a:ext>
            </a:extLst>
          </p:cNvPr>
          <p:cNvGraphicFramePr/>
          <p:nvPr>
            <p:extLst>
              <p:ext uri="{D42A27DB-BD31-4B8C-83A1-F6EECF244321}">
                <p14:modId xmlns:p14="http://schemas.microsoft.com/office/powerpoint/2010/main" val="2375966744"/>
              </p:ext>
            </p:extLst>
          </p:nvPr>
        </p:nvGraphicFramePr>
        <p:xfrm>
          <a:off x="342053" y="3366045"/>
          <a:ext cx="12313920" cy="5779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284" name="Time Schedule"/>
          <p:cNvSpPr txBox="1"/>
          <p:nvPr/>
        </p:nvSpPr>
        <p:spPr>
          <a:xfrm>
            <a:off x="2113407" y="680534"/>
            <a:ext cx="3159786"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Time Schedule</a:t>
            </a:r>
          </a:p>
        </p:txBody>
      </p:sp>
      <p:graphicFrame>
        <p:nvGraphicFramePr>
          <p:cNvPr id="285" name="表格"/>
          <p:cNvGraphicFramePr/>
          <p:nvPr>
            <p:extLst>
              <p:ext uri="{D42A27DB-BD31-4B8C-83A1-F6EECF244321}">
                <p14:modId xmlns:p14="http://schemas.microsoft.com/office/powerpoint/2010/main" val="708666341"/>
              </p:ext>
            </p:extLst>
          </p:nvPr>
        </p:nvGraphicFramePr>
        <p:xfrm>
          <a:off x="976184" y="1754659"/>
          <a:ext cx="10713308" cy="7179276"/>
        </p:xfrm>
        <a:graphic>
          <a:graphicData uri="http://schemas.openxmlformats.org/drawingml/2006/table">
            <a:tbl>
              <a:tblPr firstRow="1">
                <a:tableStyleId>{8F44A2F1-9E1F-4B54-A3A2-5F16C0AD49E2}</a:tableStyleId>
              </a:tblPr>
              <a:tblGrid>
                <a:gridCol w="6194100">
                  <a:extLst>
                    <a:ext uri="{9D8B030D-6E8A-4147-A177-3AD203B41FA5}">
                      <a16:colId xmlns:a16="http://schemas.microsoft.com/office/drawing/2014/main" val="20000"/>
                    </a:ext>
                  </a:extLst>
                </a:gridCol>
                <a:gridCol w="4519208">
                  <a:extLst>
                    <a:ext uri="{9D8B030D-6E8A-4147-A177-3AD203B41FA5}">
                      <a16:colId xmlns:a16="http://schemas.microsoft.com/office/drawing/2014/main" val="20001"/>
                    </a:ext>
                  </a:extLst>
                </a:gridCol>
              </a:tblGrid>
              <a:tr h="598273">
                <a:tc>
                  <a:txBody>
                    <a:bodyPr/>
                    <a:lstStyle/>
                    <a:p>
                      <a:pPr defTabSz="914400">
                        <a:defRPr sz="1800" b="0">
                          <a:solidFill>
                            <a:srgbClr val="000000"/>
                          </a:solidFill>
                        </a:defRPr>
                      </a:pPr>
                      <a:r>
                        <a:rPr sz="2200" b="1" dirty="0">
                          <a:sym typeface="Helvetica Neue"/>
                        </a:rPr>
                        <a:t>Task Completed</a:t>
                      </a:r>
                    </a:p>
                  </a:txBody>
                  <a:tcPr marL="50800" marR="50800" marT="50800" marB="50800" anchor="ctr" horzOverflow="overflow">
                    <a:solidFill>
                      <a:srgbClr val="FFFFFF"/>
                    </a:solidFill>
                  </a:tcPr>
                </a:tc>
                <a:tc>
                  <a:txBody>
                    <a:bodyPr/>
                    <a:lstStyle/>
                    <a:p>
                      <a:pPr defTabSz="914400">
                        <a:defRPr sz="1800" b="0">
                          <a:solidFill>
                            <a:srgbClr val="000000"/>
                          </a:solidFill>
                        </a:defRPr>
                      </a:pPr>
                      <a:r>
                        <a:rPr sz="2200" b="1">
                          <a:sym typeface="Helvetica Neue"/>
                        </a:rPr>
                        <a:t>Due Date</a:t>
                      </a:r>
                    </a:p>
                  </a:txBody>
                  <a:tcPr marL="50800" marR="50800" marT="50800" marB="50800" anchor="ctr" horzOverflow="overflow">
                    <a:solidFill>
                      <a:srgbClr val="FFFFFF"/>
                    </a:solidFill>
                  </a:tcPr>
                </a:tc>
                <a:extLst>
                  <a:ext uri="{0D108BD9-81ED-4DB2-BD59-A6C34878D82A}">
                    <a16:rowId xmlns:a16="http://schemas.microsoft.com/office/drawing/2014/main" val="10000"/>
                  </a:ext>
                </a:extLst>
              </a:tr>
              <a:tr h="598273">
                <a:tc>
                  <a:txBody>
                    <a:bodyPr/>
                    <a:lstStyle/>
                    <a:p>
                      <a:pPr algn="l" defTabSz="914400">
                        <a:defRPr sz="1800"/>
                      </a:pPr>
                      <a:r>
                        <a:rPr sz="2200">
                          <a:sym typeface="Helvetica Neue"/>
                        </a:rPr>
                        <a:t>Topic Approved</a:t>
                      </a:r>
                    </a:p>
                  </a:txBody>
                  <a:tcPr marL="50800" marR="50800" marT="50800" marB="50800" anchor="ctr" horzOverflow="overflow">
                    <a:solidFill>
                      <a:srgbClr val="FFFFFF"/>
                    </a:solidFill>
                  </a:tcPr>
                </a:tc>
                <a:tc>
                  <a:txBody>
                    <a:bodyPr/>
                    <a:lstStyle/>
                    <a:p>
                      <a:pPr defTabSz="914400">
                        <a:defRPr sz="1800"/>
                      </a:pPr>
                      <a:r>
                        <a:rPr sz="2200">
                          <a:sym typeface="Helvetica Neue"/>
                        </a:rPr>
                        <a:t>18-06-2019</a:t>
                      </a:r>
                    </a:p>
                  </a:txBody>
                  <a:tcPr marL="50800" marR="50800" marT="50800" marB="50800" anchor="ctr" horzOverflow="overflow">
                    <a:solidFill>
                      <a:srgbClr val="FFFFFF"/>
                    </a:solidFill>
                  </a:tcPr>
                </a:tc>
                <a:extLst>
                  <a:ext uri="{0D108BD9-81ED-4DB2-BD59-A6C34878D82A}">
                    <a16:rowId xmlns:a16="http://schemas.microsoft.com/office/drawing/2014/main" val="10001"/>
                  </a:ext>
                </a:extLst>
              </a:tr>
              <a:tr h="598273">
                <a:tc>
                  <a:txBody>
                    <a:bodyPr/>
                    <a:lstStyle/>
                    <a:p>
                      <a:pPr algn="l" defTabSz="914400">
                        <a:defRPr sz="1800"/>
                      </a:pPr>
                      <a:r>
                        <a:rPr sz="2200">
                          <a:sym typeface="Helvetica Neue"/>
                        </a:rPr>
                        <a:t>Preliminary literature review</a:t>
                      </a:r>
                    </a:p>
                  </a:txBody>
                  <a:tcPr marL="50800" marR="50800" marT="50800" marB="50800" anchor="ctr" horzOverflow="overflow">
                    <a:solidFill>
                      <a:srgbClr val="FFFFFF"/>
                    </a:solidFill>
                  </a:tcPr>
                </a:tc>
                <a:tc>
                  <a:txBody>
                    <a:bodyPr/>
                    <a:lstStyle/>
                    <a:p>
                      <a:pPr defTabSz="914400">
                        <a:defRPr sz="1800"/>
                      </a:pPr>
                      <a:r>
                        <a:rPr sz="2200">
                          <a:sym typeface="Helvetica Neue"/>
                        </a:rPr>
                        <a:t>02-07-2019 (2 weeks)</a:t>
                      </a:r>
                    </a:p>
                  </a:txBody>
                  <a:tcPr marL="50800" marR="50800" marT="50800" marB="50800" anchor="ctr" horzOverflow="overflow">
                    <a:solidFill>
                      <a:srgbClr val="FFFFFF"/>
                    </a:solidFill>
                  </a:tcPr>
                </a:tc>
                <a:extLst>
                  <a:ext uri="{0D108BD9-81ED-4DB2-BD59-A6C34878D82A}">
                    <a16:rowId xmlns:a16="http://schemas.microsoft.com/office/drawing/2014/main" val="10002"/>
                  </a:ext>
                </a:extLst>
              </a:tr>
              <a:tr h="598273">
                <a:tc>
                  <a:txBody>
                    <a:bodyPr/>
                    <a:lstStyle/>
                    <a:p>
                      <a:pPr algn="l" defTabSz="914400">
                        <a:defRPr sz="1800"/>
                      </a:pPr>
                      <a:r>
                        <a:rPr sz="2200">
                          <a:sym typeface="Helvetica Neue"/>
                        </a:rPr>
                        <a:t>Initial Implementation and experiment</a:t>
                      </a:r>
                    </a:p>
                  </a:txBody>
                  <a:tcPr marL="50800" marR="50800" marT="50800" marB="50800" anchor="ctr" horzOverflow="overflow">
                    <a:solidFill>
                      <a:srgbClr val="FFFFFF"/>
                    </a:solidFill>
                  </a:tcPr>
                </a:tc>
                <a:tc>
                  <a:txBody>
                    <a:bodyPr/>
                    <a:lstStyle/>
                    <a:p>
                      <a:pPr defTabSz="914400">
                        <a:defRPr sz="1800"/>
                      </a:pPr>
                      <a:r>
                        <a:rPr sz="2200">
                          <a:sym typeface="Helvetica Neue"/>
                        </a:rPr>
                        <a:t>16-07-2019 (2 weeks)</a:t>
                      </a:r>
                    </a:p>
                  </a:txBody>
                  <a:tcPr marL="50800" marR="50800" marT="50800" marB="50800" anchor="ctr" horzOverflow="overflow">
                    <a:solidFill>
                      <a:srgbClr val="FFFFFF"/>
                    </a:solidFill>
                  </a:tcPr>
                </a:tc>
                <a:extLst>
                  <a:ext uri="{0D108BD9-81ED-4DB2-BD59-A6C34878D82A}">
                    <a16:rowId xmlns:a16="http://schemas.microsoft.com/office/drawing/2014/main" val="10003"/>
                  </a:ext>
                </a:extLst>
              </a:tr>
              <a:tr h="598273">
                <a:tc>
                  <a:txBody>
                    <a:bodyPr/>
                    <a:lstStyle/>
                    <a:p>
                      <a:pPr algn="l" defTabSz="914400">
                        <a:defRPr sz="1800"/>
                      </a:pPr>
                      <a:r>
                        <a:rPr sz="2200">
                          <a:sym typeface="Helvetica Neue"/>
                        </a:rPr>
                        <a:t>Prepare datasets</a:t>
                      </a:r>
                    </a:p>
                  </a:txBody>
                  <a:tcPr marL="50800" marR="50800" marT="50800" marB="50800" anchor="ctr" horzOverflow="overflow">
                    <a:solidFill>
                      <a:srgbClr val="FFFFFF"/>
                    </a:solidFill>
                  </a:tcPr>
                </a:tc>
                <a:tc>
                  <a:txBody>
                    <a:bodyPr/>
                    <a:lstStyle/>
                    <a:p>
                      <a:pPr defTabSz="914400">
                        <a:defRPr sz="1800"/>
                      </a:pPr>
                      <a:r>
                        <a:rPr sz="2200">
                          <a:sym typeface="Helvetica Neue"/>
                        </a:rPr>
                        <a:t>23-07-2019 (1 week)</a:t>
                      </a:r>
                    </a:p>
                  </a:txBody>
                  <a:tcPr marL="50800" marR="50800" marT="50800" marB="50800" anchor="ctr" horzOverflow="overflow">
                    <a:solidFill>
                      <a:srgbClr val="FFFFFF"/>
                    </a:solidFill>
                  </a:tcPr>
                </a:tc>
                <a:extLst>
                  <a:ext uri="{0D108BD9-81ED-4DB2-BD59-A6C34878D82A}">
                    <a16:rowId xmlns:a16="http://schemas.microsoft.com/office/drawing/2014/main" val="10004"/>
                  </a:ext>
                </a:extLst>
              </a:tr>
              <a:tr h="598273">
                <a:tc>
                  <a:txBody>
                    <a:bodyPr/>
                    <a:lstStyle/>
                    <a:p>
                      <a:pPr algn="l" defTabSz="914400">
                        <a:defRPr sz="1800"/>
                      </a:pPr>
                      <a:r>
                        <a:rPr sz="2200">
                          <a:sym typeface="Helvetica Neue"/>
                        </a:rPr>
                        <a:t>Improve implementations</a:t>
                      </a:r>
                    </a:p>
                  </a:txBody>
                  <a:tcPr marL="50800" marR="50800" marT="50800" marB="50800" anchor="ctr" horzOverflow="overflow">
                    <a:solidFill>
                      <a:srgbClr val="FFFFFF"/>
                    </a:solidFill>
                  </a:tcPr>
                </a:tc>
                <a:tc>
                  <a:txBody>
                    <a:bodyPr/>
                    <a:lstStyle/>
                    <a:p>
                      <a:pPr defTabSz="914400">
                        <a:defRPr sz="1800"/>
                      </a:pPr>
                      <a:r>
                        <a:rPr sz="2200">
                          <a:sym typeface="Helvetica Neue"/>
                        </a:rPr>
                        <a:t>13-08-2019 (3 weeks)</a:t>
                      </a:r>
                    </a:p>
                  </a:txBody>
                  <a:tcPr marL="50800" marR="50800" marT="50800" marB="50800" anchor="ctr" horzOverflow="overflow">
                    <a:solidFill>
                      <a:srgbClr val="FFFFFF"/>
                    </a:solidFill>
                  </a:tcPr>
                </a:tc>
                <a:extLst>
                  <a:ext uri="{0D108BD9-81ED-4DB2-BD59-A6C34878D82A}">
                    <a16:rowId xmlns:a16="http://schemas.microsoft.com/office/drawing/2014/main" val="10005"/>
                  </a:ext>
                </a:extLst>
              </a:tr>
              <a:tr h="598273">
                <a:tc>
                  <a:txBody>
                    <a:bodyPr/>
                    <a:lstStyle/>
                    <a:p>
                      <a:pPr algn="l" defTabSz="914400">
                        <a:defRPr sz="1800"/>
                      </a:pPr>
                      <a:r>
                        <a:rPr sz="2200">
                          <a:sym typeface="Helvetica Neue"/>
                        </a:rPr>
                        <a:t>Conduct experiment</a:t>
                      </a:r>
                    </a:p>
                  </a:txBody>
                  <a:tcPr marL="50800" marR="50800" marT="50800" marB="50800" anchor="ctr" horzOverflow="overflow">
                    <a:solidFill>
                      <a:srgbClr val="FFFFFF"/>
                    </a:solidFill>
                  </a:tcPr>
                </a:tc>
                <a:tc>
                  <a:txBody>
                    <a:bodyPr/>
                    <a:lstStyle/>
                    <a:p>
                      <a:pPr defTabSz="914400">
                        <a:defRPr sz="1800"/>
                      </a:pPr>
                      <a:r>
                        <a:rPr sz="2200">
                          <a:sym typeface="Helvetica Neue"/>
                        </a:rPr>
                        <a:t>27-08-2019 (2 weeks)</a:t>
                      </a:r>
                    </a:p>
                  </a:txBody>
                  <a:tcPr marL="50800" marR="50800" marT="50800" marB="50800" anchor="ctr" horzOverflow="overflow">
                    <a:solidFill>
                      <a:srgbClr val="FFFFFF"/>
                    </a:solidFill>
                  </a:tcPr>
                </a:tc>
                <a:extLst>
                  <a:ext uri="{0D108BD9-81ED-4DB2-BD59-A6C34878D82A}">
                    <a16:rowId xmlns:a16="http://schemas.microsoft.com/office/drawing/2014/main" val="10006"/>
                  </a:ext>
                </a:extLst>
              </a:tr>
              <a:tr h="598273">
                <a:tc>
                  <a:txBody>
                    <a:bodyPr/>
                    <a:lstStyle/>
                    <a:p>
                      <a:pPr algn="l" defTabSz="914400">
                        <a:defRPr sz="1800"/>
                      </a:pPr>
                      <a:r>
                        <a:rPr sz="2200">
                          <a:sym typeface="Helvetica Neue"/>
                        </a:rPr>
                        <a:t>Implement extensions/variations</a:t>
                      </a:r>
                    </a:p>
                  </a:txBody>
                  <a:tcPr marL="50800" marR="50800" marT="50800" marB="50800" anchor="ctr" horzOverflow="overflow">
                    <a:solidFill>
                      <a:srgbClr val="FFFFFF"/>
                    </a:solidFill>
                  </a:tcPr>
                </a:tc>
                <a:tc>
                  <a:txBody>
                    <a:bodyPr/>
                    <a:lstStyle/>
                    <a:p>
                      <a:pPr defTabSz="914400">
                        <a:defRPr sz="1800"/>
                      </a:pPr>
                      <a:r>
                        <a:rPr sz="2200">
                          <a:sym typeface="Helvetica Neue"/>
                        </a:rPr>
                        <a:t>17-09-2019 (3 weeks)</a:t>
                      </a:r>
                    </a:p>
                  </a:txBody>
                  <a:tcPr marL="50800" marR="50800" marT="50800" marB="50800" anchor="ctr" horzOverflow="overflow">
                    <a:solidFill>
                      <a:srgbClr val="FFFFFF"/>
                    </a:solidFill>
                  </a:tcPr>
                </a:tc>
                <a:extLst>
                  <a:ext uri="{0D108BD9-81ED-4DB2-BD59-A6C34878D82A}">
                    <a16:rowId xmlns:a16="http://schemas.microsoft.com/office/drawing/2014/main" val="10007"/>
                  </a:ext>
                </a:extLst>
              </a:tr>
              <a:tr h="598273">
                <a:tc>
                  <a:txBody>
                    <a:bodyPr/>
                    <a:lstStyle/>
                    <a:p>
                      <a:pPr algn="l" defTabSz="914400">
                        <a:defRPr sz="1800"/>
                      </a:pPr>
                      <a:r>
                        <a:rPr sz="2200">
                          <a:sym typeface="Helvetica Neue"/>
                        </a:rPr>
                        <a:t>Conduct more experiments</a:t>
                      </a:r>
                    </a:p>
                  </a:txBody>
                  <a:tcPr marL="50800" marR="50800" marT="50800" marB="50800" anchor="ctr" horzOverflow="overflow">
                    <a:solidFill>
                      <a:srgbClr val="FFFFFF"/>
                    </a:solidFill>
                  </a:tcPr>
                </a:tc>
                <a:tc>
                  <a:txBody>
                    <a:bodyPr/>
                    <a:lstStyle/>
                    <a:p>
                      <a:pPr defTabSz="914400">
                        <a:defRPr sz="1800"/>
                      </a:pPr>
                      <a:r>
                        <a:rPr sz="2200">
                          <a:sym typeface="Helvetica Neue"/>
                        </a:rPr>
                        <a:t>01-10-2019 (2 weeks)</a:t>
                      </a:r>
                    </a:p>
                  </a:txBody>
                  <a:tcPr marL="50800" marR="50800" marT="50800" marB="50800" anchor="ctr" horzOverflow="overflow">
                    <a:solidFill>
                      <a:srgbClr val="FFFFFF"/>
                    </a:solidFill>
                  </a:tcPr>
                </a:tc>
                <a:extLst>
                  <a:ext uri="{0D108BD9-81ED-4DB2-BD59-A6C34878D82A}">
                    <a16:rowId xmlns:a16="http://schemas.microsoft.com/office/drawing/2014/main" val="10008"/>
                  </a:ext>
                </a:extLst>
              </a:tr>
              <a:tr h="598273">
                <a:tc>
                  <a:txBody>
                    <a:bodyPr/>
                    <a:lstStyle/>
                    <a:p>
                      <a:pPr algn="l" defTabSz="914400">
                        <a:defRPr sz="1800"/>
                      </a:pPr>
                      <a:r>
                        <a:rPr sz="2200">
                          <a:sym typeface="Helvetica Neue"/>
                        </a:rPr>
                        <a:t>Writing thesis draft</a:t>
                      </a:r>
                    </a:p>
                  </a:txBody>
                  <a:tcPr marL="50800" marR="50800" marT="50800" marB="50800" anchor="ctr" horzOverflow="overflow">
                    <a:solidFill>
                      <a:srgbClr val="FFFFFF"/>
                    </a:solidFill>
                  </a:tcPr>
                </a:tc>
                <a:tc>
                  <a:txBody>
                    <a:bodyPr/>
                    <a:lstStyle/>
                    <a:p>
                      <a:pPr defTabSz="914400">
                        <a:defRPr sz="1800"/>
                      </a:pPr>
                      <a:r>
                        <a:rPr sz="2200">
                          <a:sym typeface="Helvetica Neue"/>
                        </a:rPr>
                        <a:t>12-11-2019 (6 weeks)</a:t>
                      </a:r>
                    </a:p>
                  </a:txBody>
                  <a:tcPr marL="50800" marR="50800" marT="50800" marB="50800" anchor="ctr" horzOverflow="overflow">
                    <a:solidFill>
                      <a:srgbClr val="FFFFFF"/>
                    </a:solidFill>
                  </a:tcPr>
                </a:tc>
                <a:extLst>
                  <a:ext uri="{0D108BD9-81ED-4DB2-BD59-A6C34878D82A}">
                    <a16:rowId xmlns:a16="http://schemas.microsoft.com/office/drawing/2014/main" val="10009"/>
                  </a:ext>
                </a:extLst>
              </a:tr>
              <a:tr h="598273">
                <a:tc>
                  <a:txBody>
                    <a:bodyPr/>
                    <a:lstStyle/>
                    <a:p>
                      <a:pPr algn="l" defTabSz="914400">
                        <a:defRPr sz="1800"/>
                      </a:pPr>
                      <a:r>
                        <a:rPr sz="2200">
                          <a:sym typeface="Helvetica Neue"/>
                        </a:rPr>
                        <a:t>Revise thesis draft</a:t>
                      </a:r>
                    </a:p>
                  </a:txBody>
                  <a:tcPr marL="50800" marR="50800" marT="50800" marB="50800" anchor="ctr" horzOverflow="overflow">
                    <a:solidFill>
                      <a:srgbClr val="FFFFFF"/>
                    </a:solidFill>
                  </a:tcPr>
                </a:tc>
                <a:tc>
                  <a:txBody>
                    <a:bodyPr/>
                    <a:lstStyle/>
                    <a:p>
                      <a:pPr defTabSz="914400">
                        <a:defRPr sz="1800"/>
                      </a:pPr>
                      <a:r>
                        <a:rPr sz="2200">
                          <a:sym typeface="Helvetica Neue"/>
                        </a:rPr>
                        <a:t>03-12-2019 (3 weeks)</a:t>
                      </a:r>
                    </a:p>
                  </a:txBody>
                  <a:tcPr marL="50800" marR="50800" marT="50800" marB="50800" anchor="ctr" horzOverflow="overflow">
                    <a:solidFill>
                      <a:srgbClr val="FFFFFF"/>
                    </a:solidFill>
                  </a:tcPr>
                </a:tc>
                <a:extLst>
                  <a:ext uri="{0D108BD9-81ED-4DB2-BD59-A6C34878D82A}">
                    <a16:rowId xmlns:a16="http://schemas.microsoft.com/office/drawing/2014/main" val="10010"/>
                  </a:ext>
                </a:extLst>
              </a:tr>
              <a:tr h="598273">
                <a:tc>
                  <a:txBody>
                    <a:bodyPr/>
                    <a:lstStyle/>
                    <a:p>
                      <a:pPr algn="l" defTabSz="914400">
                        <a:defRPr sz="1800"/>
                      </a:pPr>
                      <a:r>
                        <a:rPr sz="2200" dirty="0">
                          <a:sym typeface="Helvetica Neue"/>
                        </a:rPr>
                        <a:t>Final thesis draft submission</a:t>
                      </a:r>
                    </a:p>
                  </a:txBody>
                  <a:tcPr marL="50800" marR="50800" marT="50800" marB="50800" anchor="ctr" horzOverflow="overflow">
                    <a:solidFill>
                      <a:srgbClr val="FFFFFF"/>
                    </a:solidFill>
                  </a:tcPr>
                </a:tc>
                <a:tc>
                  <a:txBody>
                    <a:bodyPr/>
                    <a:lstStyle/>
                    <a:p>
                      <a:pPr defTabSz="914400">
                        <a:defRPr sz="1800"/>
                      </a:pPr>
                      <a:r>
                        <a:rPr sz="2200" dirty="0">
                          <a:sym typeface="Helvetica Neue"/>
                        </a:rPr>
                        <a:t>17-12-2019 (2 weeks)</a:t>
                      </a:r>
                    </a:p>
                  </a:txBody>
                  <a:tcPr marL="50800" marR="50800" marT="50800" marB="50800" anchor="ctr" horzOverflow="overflow">
                    <a:solidFill>
                      <a:srgbClr val="FFFFFF"/>
                    </a:solidFill>
                  </a:tcPr>
                </a:tc>
                <a:extLst>
                  <a:ext uri="{0D108BD9-81ED-4DB2-BD59-A6C34878D82A}">
                    <a16:rowId xmlns:a16="http://schemas.microsoft.com/office/drawing/2014/main" val="10011"/>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288" name="Reference"/>
          <p:cNvSpPr txBox="1"/>
          <p:nvPr/>
        </p:nvSpPr>
        <p:spPr>
          <a:xfrm>
            <a:off x="2113407" y="680534"/>
            <a:ext cx="2225371"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Reference</a:t>
            </a:r>
          </a:p>
        </p:txBody>
      </p:sp>
      <p:sp>
        <p:nvSpPr>
          <p:cNvPr id="289" name="[1] Kim, Been, Rajiv Khanna, and Oluwasanmi O. Koyejo. “Examples are not enough, learn to criticize! Criticism for interpretability.” Advances in Neural Information Processing Systems (2016).…"/>
          <p:cNvSpPr txBox="1"/>
          <p:nvPr/>
        </p:nvSpPr>
        <p:spPr>
          <a:xfrm>
            <a:off x="662605" y="1661548"/>
            <a:ext cx="12027784" cy="68736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just">
              <a:defRPr sz="1800" b="0"/>
            </a:pPr>
            <a:r>
              <a:rPr sz="2000" dirty="0"/>
              <a:t>[1] Kim, Been, Rajiv Khanna, and </a:t>
            </a:r>
            <a:r>
              <a:rPr sz="2000" dirty="0" err="1"/>
              <a:t>Oluwasanmi</a:t>
            </a:r>
            <a:r>
              <a:rPr sz="2000" dirty="0"/>
              <a:t> O. </a:t>
            </a:r>
            <a:r>
              <a:rPr sz="2000" dirty="0" err="1"/>
              <a:t>Koyejo</a:t>
            </a:r>
            <a:r>
              <a:rPr sz="2000" dirty="0"/>
              <a:t>. “Examples are not enough, learn to criticize! Criticism for interpretability.” Advances in Neural Information Processing Systems (2016).</a:t>
            </a:r>
          </a:p>
          <a:p>
            <a:pPr algn="just">
              <a:defRPr sz="1800" b="0"/>
            </a:pPr>
            <a:r>
              <a:rPr sz="2000" dirty="0"/>
              <a:t>[2] P. Voigt and A. Von dem </a:t>
            </a:r>
            <a:r>
              <a:rPr sz="2000" dirty="0" err="1"/>
              <a:t>Bussche</a:t>
            </a:r>
            <a:r>
              <a:rPr sz="2000" dirty="0"/>
              <a:t>, “The </a:t>
            </a:r>
            <a:r>
              <a:rPr sz="2000" dirty="0" err="1"/>
              <a:t>eu</a:t>
            </a:r>
            <a:r>
              <a:rPr sz="2000" dirty="0"/>
              <a:t> general data protection regulation (</a:t>
            </a:r>
            <a:r>
              <a:rPr sz="2000" dirty="0" err="1"/>
              <a:t>gdpr</a:t>
            </a:r>
            <a:r>
              <a:rPr sz="2000" dirty="0"/>
              <a:t>),” A Practical Guide, 1st Ed., Cham: Springer International Publishing, 2017. </a:t>
            </a:r>
            <a:br>
              <a:rPr sz="2000" dirty="0"/>
            </a:br>
            <a:r>
              <a:rPr sz="2000" dirty="0"/>
              <a:t>[3] S. Wrobel, “Inductive logic programming for knowledge discovery in databases,” in Relational data mining. Springer, 2001, pp. 74–101. </a:t>
            </a:r>
            <a:br>
              <a:rPr sz="2000" dirty="0"/>
            </a:br>
            <a:r>
              <a:rPr sz="2000" dirty="0"/>
              <a:t>[4] S. S. Marco Tulio Ribeiro and C. </a:t>
            </a:r>
            <a:r>
              <a:rPr sz="2000" dirty="0" err="1"/>
              <a:t>Guestrin</a:t>
            </a:r>
            <a:r>
              <a:rPr sz="2000" dirty="0"/>
              <a:t>. (2019) Lime: Explaining the predictions of any machine learning classifier. [Online]. Available: https: //github.com/</a:t>
            </a:r>
            <a:r>
              <a:rPr sz="2000" dirty="0" err="1"/>
              <a:t>marcotcr</a:t>
            </a:r>
            <a:r>
              <a:rPr sz="2000" dirty="0"/>
              <a:t>/lime </a:t>
            </a:r>
            <a:br>
              <a:rPr sz="2000" dirty="0"/>
            </a:br>
            <a:r>
              <a:rPr sz="2000" dirty="0"/>
              <a:t>[5] S. M. Lundberg and S.-I. Lee, “A unified approach to interpreting model predictions,” in Advances in Neural Information Processing Systems, 2017, pp. 4765– 4774 </a:t>
            </a:r>
            <a:br>
              <a:rPr sz="2000" dirty="0"/>
            </a:br>
            <a:r>
              <a:rPr sz="2000" dirty="0"/>
              <a:t>[6] A. Fisher, C. Rudin, and F. </a:t>
            </a:r>
            <a:r>
              <a:rPr sz="2000" dirty="0" err="1"/>
              <a:t>Dominici</a:t>
            </a:r>
            <a:r>
              <a:rPr sz="2000" dirty="0"/>
              <a:t>, “Model class reliance: Variable importance measures for any machine learning model class, from the </a:t>
            </a:r>
            <a:r>
              <a:rPr sz="2000" dirty="0" err="1"/>
              <a:t>rashomon</a:t>
            </a:r>
            <a:r>
              <a:rPr sz="2000" dirty="0"/>
              <a:t> perspective,” </a:t>
            </a:r>
            <a:br>
              <a:rPr sz="2000" dirty="0"/>
            </a:br>
            <a:r>
              <a:rPr sz="2000" dirty="0" err="1"/>
              <a:t>arXiv</a:t>
            </a:r>
            <a:r>
              <a:rPr sz="2000" dirty="0"/>
              <a:t> preprint arXiv:1801.01489, 2018.</a:t>
            </a:r>
          </a:p>
          <a:p>
            <a:pPr algn="just">
              <a:defRPr sz="1800" b="0"/>
            </a:pPr>
            <a:r>
              <a:rPr sz="2000" dirty="0"/>
              <a:t>[7] L. Shapley, “A value for n-person games. contributions to the theory of games ii. ed. by </a:t>
            </a:r>
            <a:r>
              <a:rPr sz="2000" dirty="0" err="1"/>
              <a:t>hw</a:t>
            </a:r>
            <a:r>
              <a:rPr sz="2000" dirty="0"/>
              <a:t> </a:t>
            </a:r>
            <a:r>
              <a:rPr sz="2000" dirty="0" err="1"/>
              <a:t>kuhn</a:t>
            </a:r>
            <a:r>
              <a:rPr sz="2000" dirty="0"/>
              <a:t> and aw tucker,” Annals of Mathematics Studies, vol. 28, 1953. </a:t>
            </a:r>
          </a:p>
          <a:p>
            <a:pPr algn="just">
              <a:defRPr sz="1800" b="0"/>
            </a:pPr>
            <a:r>
              <a:rPr sz="2000" dirty="0"/>
              <a:t>[8] C. Molnar, Interpretable Machine Learning, 2019, https://christophm.github.io/ interpretable-ml-book/. </a:t>
            </a:r>
          </a:p>
          <a:p>
            <a:pPr algn="just">
              <a:defRPr sz="1800" b="0"/>
            </a:pPr>
            <a:r>
              <a:rPr sz="2000" dirty="0"/>
              <a:t>[9] F. </a:t>
            </a:r>
            <a:r>
              <a:rPr sz="2000" dirty="0" err="1"/>
              <a:t>Lemmerich</a:t>
            </a:r>
            <a:r>
              <a:rPr sz="2000" dirty="0"/>
              <a:t>, “Novel techniques for efficient and effective subgroup discovery,” 2014. </a:t>
            </a:r>
            <a:br>
              <a:rPr sz="2000" dirty="0"/>
            </a:br>
            <a:r>
              <a:rPr sz="2000" dirty="0"/>
              <a:t>[10] D. Leman, A. </a:t>
            </a:r>
            <a:r>
              <a:rPr sz="2000" dirty="0" err="1"/>
              <a:t>Feelders</a:t>
            </a:r>
            <a:r>
              <a:rPr sz="2000" dirty="0"/>
              <a:t>, and A. </a:t>
            </a:r>
            <a:r>
              <a:rPr sz="2000" dirty="0" err="1"/>
              <a:t>Knobbe</a:t>
            </a:r>
            <a:r>
              <a:rPr sz="2000" dirty="0"/>
              <a:t>, “Exceptional model mining,” in Joint European Conference on Machine Learning and Knowledge Discovery in Databases. Springer, 2008, pp. 1–16. </a:t>
            </a:r>
          </a:p>
          <a:p>
            <a:pPr algn="l">
              <a:defRPr sz="1800" b="0"/>
            </a:pPr>
            <a:r>
              <a:rPr sz="2000" dirty="0"/>
              <a:t>[11] F. </a:t>
            </a:r>
            <a:r>
              <a:rPr sz="2000" dirty="0" err="1"/>
              <a:t>Lemmerich</a:t>
            </a:r>
            <a:r>
              <a:rPr sz="2000" dirty="0"/>
              <a:t> and M. Becker, “</a:t>
            </a:r>
            <a:r>
              <a:rPr sz="2000" dirty="0" err="1"/>
              <a:t>pysubgroup</a:t>
            </a:r>
            <a:r>
              <a:rPr sz="2000" dirty="0"/>
              <a:t>: Easy-to-use subgroup discovery in python,” in Joint European Conference on Machine Learning and Knowledge Discovery in Databases. Springer, 2018,</a:t>
            </a:r>
            <a:r>
              <a:rPr lang="en-US" altLang="zh-CN" sz="2000" dirty="0"/>
              <a:t> </a:t>
            </a:r>
            <a:r>
              <a:rPr sz="2000" dirty="0"/>
              <a:t>pp.658–662.</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hanks for your attention!"/>
          <p:cNvSpPr txBox="1">
            <a:spLocks noGrp="1"/>
          </p:cNvSpPr>
          <p:nvPr>
            <p:ph type="title"/>
          </p:nvPr>
        </p:nvSpPr>
        <p:spPr>
          <a:xfrm>
            <a:off x="1270000" y="3048000"/>
            <a:ext cx="10464800" cy="3302000"/>
          </a:xfrm>
          <a:prstGeom prst="rect">
            <a:avLst/>
          </a:prstGeom>
        </p:spPr>
        <p:txBody>
          <a:bodyPr/>
          <a:lstStyle>
            <a:lvl1pPr>
              <a:defRPr sz="6100"/>
            </a:lvl1pPr>
          </a:lstStyle>
          <a:p>
            <a:r>
              <a:t>Thanks for your attention!</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 name="question.png" descr="question.png"/>
          <p:cNvPicPr>
            <a:picLocks noChangeAspect="1"/>
          </p:cNvPicPr>
          <p:nvPr/>
        </p:nvPicPr>
        <p:blipFill>
          <a:blip r:embed="rId2"/>
          <a:stretch>
            <a:fillRect/>
          </a:stretch>
        </p:blipFill>
        <p:spPr>
          <a:xfrm>
            <a:off x="2321033" y="1484475"/>
            <a:ext cx="8669948" cy="6502462"/>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5"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296" name="Appendix"/>
          <p:cNvSpPr txBox="1"/>
          <p:nvPr/>
        </p:nvSpPr>
        <p:spPr>
          <a:xfrm>
            <a:off x="2113407" y="680534"/>
            <a:ext cx="2048765"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Appendix</a:t>
            </a:r>
          </a:p>
        </p:txBody>
      </p:sp>
      <p:sp>
        <p:nvSpPr>
          <p:cNvPr id="297" name="SHAP values estimation"/>
          <p:cNvSpPr txBox="1"/>
          <p:nvPr/>
        </p:nvSpPr>
        <p:spPr>
          <a:xfrm>
            <a:off x="1180508" y="1687199"/>
            <a:ext cx="3997681" cy="1565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333375" indent="-333375" algn="l">
              <a:buClr>
                <a:schemeClr val="accent1">
                  <a:lumOff val="-13575"/>
                </a:schemeClr>
              </a:buClr>
              <a:buSzPct val="145000"/>
              <a:buChar char="•"/>
            </a:pPr>
            <a:r>
              <a:t>SHAP values estimation</a:t>
            </a:r>
          </a:p>
          <a:p>
            <a:pPr marL="333375" indent="-333375" algn="l">
              <a:buClr>
                <a:schemeClr val="accent1">
                  <a:lumOff val="-13575"/>
                </a:schemeClr>
              </a:buClr>
              <a:buSzPct val="145000"/>
              <a:buChar char="•"/>
            </a:pPr>
            <a:endParaRPr/>
          </a:p>
          <a:p>
            <a:endParaRPr/>
          </a:p>
        </p:txBody>
      </p:sp>
      <p:pic>
        <p:nvPicPr>
          <p:cNvPr id="298" name="shap_estimation.png" descr="shap_estimation.png"/>
          <p:cNvPicPr>
            <a:picLocks noChangeAspect="1"/>
          </p:cNvPicPr>
          <p:nvPr/>
        </p:nvPicPr>
        <p:blipFill>
          <a:blip r:embed="rId2"/>
          <a:stretch>
            <a:fillRect/>
          </a:stretch>
        </p:blipFill>
        <p:spPr>
          <a:xfrm>
            <a:off x="994793" y="2326285"/>
            <a:ext cx="11881561" cy="641091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Introduction"/>
          <p:cNvSpPr txBox="1"/>
          <p:nvPr/>
        </p:nvSpPr>
        <p:spPr>
          <a:xfrm>
            <a:off x="2113407" y="680534"/>
            <a:ext cx="2624786"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Introduction</a:t>
            </a:r>
          </a:p>
        </p:txBody>
      </p:sp>
      <p:sp>
        <p:nvSpPr>
          <p:cNvPr id="155" name="Machine learning algorithms —&gt; classification &amp; regression tasks…"/>
          <p:cNvSpPr txBox="1"/>
          <p:nvPr/>
        </p:nvSpPr>
        <p:spPr>
          <a:xfrm>
            <a:off x="1156939" y="1599663"/>
            <a:ext cx="11349111" cy="18876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defRPr b="0"/>
            </a:pPr>
            <a:r>
              <a:rPr sz="2800" dirty="0"/>
              <a:t>Machine learning algorithms </a:t>
            </a:r>
            <a:r>
              <a:rPr lang="zh-CN" altLang="en-US" sz="2800" dirty="0"/>
              <a:t>→</a:t>
            </a:r>
            <a:r>
              <a:rPr sz="2800" dirty="0"/>
              <a:t> classification &amp; regression tasks</a:t>
            </a:r>
          </a:p>
          <a:p>
            <a:pPr algn="just">
              <a:defRPr b="0"/>
            </a:pPr>
            <a:endParaRPr lang="en-US" altLang="zh-CN" dirty="0"/>
          </a:p>
          <a:p>
            <a:pPr algn="just">
              <a:defRPr b="0"/>
            </a:pPr>
            <a:endParaRPr dirty="0"/>
          </a:p>
          <a:p>
            <a:pPr marL="333375" indent="-333375" algn="just">
              <a:buClr>
                <a:schemeClr val="accent1">
                  <a:lumOff val="-13575"/>
                </a:schemeClr>
              </a:buClr>
              <a:buSzPct val="145000"/>
              <a:buChar char="•"/>
              <a:defRPr b="0"/>
            </a:pPr>
            <a:r>
              <a:rPr sz="2800" dirty="0"/>
              <a:t>How to choose models? </a:t>
            </a:r>
            <a:endParaRPr lang="en-US" altLang="zh-CN" sz="2800" dirty="0"/>
          </a:p>
          <a:p>
            <a:pPr algn="just"/>
            <a:endParaRPr sz="1200" dirty="0"/>
          </a:p>
        </p:txBody>
      </p:sp>
      <p:sp>
        <p:nvSpPr>
          <p:cNvPr id="156"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4" name="文本框 3">
            <a:extLst>
              <a:ext uri="{FF2B5EF4-FFF2-40B4-BE49-F238E27FC236}">
                <a16:creationId xmlns:a16="http://schemas.microsoft.com/office/drawing/2014/main" id="{AC10E131-A95E-451C-B630-F8F10BDD435C}"/>
              </a:ext>
            </a:extLst>
          </p:cNvPr>
          <p:cNvSpPr txBox="1"/>
          <p:nvPr/>
        </p:nvSpPr>
        <p:spPr>
          <a:xfrm flipH="1">
            <a:off x="1173096" y="5508058"/>
            <a:ext cx="10917332"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33375" indent="-333375" algn="just">
              <a:buClr>
                <a:schemeClr val="accent1">
                  <a:lumOff val="-13575"/>
                </a:schemeClr>
              </a:buClr>
              <a:buSzPct val="145000"/>
              <a:buChar char="•"/>
              <a:defRPr b="0"/>
            </a:pPr>
            <a:r>
              <a:rPr lang="de-DE" altLang="zh-CN" sz="2800" dirty="0"/>
              <a:t>White box models      Black box models</a:t>
            </a:r>
          </a:p>
        </p:txBody>
      </p:sp>
      <p:sp>
        <p:nvSpPr>
          <p:cNvPr id="5" name="文本框 4">
            <a:extLst>
              <a:ext uri="{FF2B5EF4-FFF2-40B4-BE49-F238E27FC236}">
                <a16:creationId xmlns:a16="http://schemas.microsoft.com/office/drawing/2014/main" id="{38112CF9-0175-4C57-B7DE-83BA2042E9DE}"/>
              </a:ext>
            </a:extLst>
          </p:cNvPr>
          <p:cNvSpPr txBox="1"/>
          <p:nvPr/>
        </p:nvSpPr>
        <p:spPr>
          <a:xfrm>
            <a:off x="913833" y="3673423"/>
            <a:ext cx="5947157" cy="121058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dirty="0"/>
              <a:t>Interpretability: </a:t>
            </a:r>
          </a:p>
          <a:p>
            <a:pPr algn="l"/>
            <a:r>
              <a:rPr lang="en-US" altLang="zh-CN" b="0" dirty="0"/>
              <a:t>the degree to which a human can consistently predict the model’s results[1]</a:t>
            </a:r>
          </a:p>
        </p:txBody>
      </p:sp>
      <p:sp>
        <p:nvSpPr>
          <p:cNvPr id="6" name="文本框 5">
            <a:extLst>
              <a:ext uri="{FF2B5EF4-FFF2-40B4-BE49-F238E27FC236}">
                <a16:creationId xmlns:a16="http://schemas.microsoft.com/office/drawing/2014/main" id="{5B0C44CC-1112-4D3B-BCDD-32D701E99830}"/>
              </a:ext>
            </a:extLst>
          </p:cNvPr>
          <p:cNvSpPr txBox="1"/>
          <p:nvPr/>
        </p:nvSpPr>
        <p:spPr>
          <a:xfrm>
            <a:off x="8884511" y="3622207"/>
            <a:ext cx="3064477" cy="1210588"/>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de-DE" altLang="zh-CN" dirty="0"/>
              <a:t>Performance: </a:t>
            </a:r>
          </a:p>
          <a:p>
            <a:pPr algn="l"/>
            <a:r>
              <a:rPr lang="de-DE" altLang="zh-CN" b="0" dirty="0"/>
              <a:t>accuracy, F1 score, </a:t>
            </a:r>
          </a:p>
          <a:p>
            <a:pPr algn="l"/>
            <a:r>
              <a:rPr lang="de-DE" altLang="zh-CN" b="0" dirty="0"/>
              <a:t>AUC score…</a:t>
            </a:r>
          </a:p>
        </p:txBody>
      </p:sp>
      <p:sp>
        <p:nvSpPr>
          <p:cNvPr id="13" name="文本框 12">
            <a:extLst>
              <a:ext uri="{FF2B5EF4-FFF2-40B4-BE49-F238E27FC236}">
                <a16:creationId xmlns:a16="http://schemas.microsoft.com/office/drawing/2014/main" id="{6C7D1E93-BE1C-4751-B6F1-2E88EFB536AA}"/>
              </a:ext>
            </a:extLst>
          </p:cNvPr>
          <p:cNvSpPr txBox="1"/>
          <p:nvPr/>
        </p:nvSpPr>
        <p:spPr>
          <a:xfrm>
            <a:off x="1108547" y="6519146"/>
            <a:ext cx="4505408"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de-DE" altLang="zh-CN" dirty="0"/>
              <a:t>White box models</a:t>
            </a:r>
            <a:r>
              <a:rPr lang="en-US" altLang="zh-CN" dirty="0"/>
              <a:t>: </a:t>
            </a:r>
            <a:r>
              <a:rPr lang="de-DE" altLang="zh-CN" b="0" dirty="0"/>
              <a:t>parameters are intrinsically interpretable</a:t>
            </a:r>
          </a:p>
          <a:p>
            <a:pPr marL="342900" indent="-342900" algn="l">
              <a:buFont typeface="Wingdings" panose="05000000000000000000" pitchFamily="2" charset="2"/>
              <a:buChar char="Ø"/>
            </a:pPr>
            <a:r>
              <a:rPr lang="de-DE" altLang="zh-CN" b="0" dirty="0"/>
              <a:t>linear regression</a:t>
            </a:r>
            <a:endParaRPr lang="en-US" altLang="zh-CN" b="0" dirty="0"/>
          </a:p>
          <a:p>
            <a:pPr marL="342900" indent="-342900" algn="l">
              <a:buFont typeface="Wingdings" panose="05000000000000000000" pitchFamily="2" charset="2"/>
              <a:buChar char="Ø"/>
            </a:pPr>
            <a:r>
              <a:rPr lang="de-DE" altLang="zh-CN" b="0" dirty="0"/>
              <a:t>decision trees</a:t>
            </a:r>
            <a:endParaRPr lang="zh-CN" altLang="en-US" b="0" dirty="0"/>
          </a:p>
        </p:txBody>
      </p:sp>
      <p:sp>
        <p:nvSpPr>
          <p:cNvPr id="14" name="文本框 13">
            <a:extLst>
              <a:ext uri="{FF2B5EF4-FFF2-40B4-BE49-F238E27FC236}">
                <a16:creationId xmlns:a16="http://schemas.microsoft.com/office/drawing/2014/main" id="{53E32023-070E-4022-8025-7AB7FC9FA3C6}"/>
              </a:ext>
            </a:extLst>
          </p:cNvPr>
          <p:cNvSpPr txBox="1"/>
          <p:nvPr/>
        </p:nvSpPr>
        <p:spPr>
          <a:xfrm>
            <a:off x="8000642" y="6457357"/>
            <a:ext cx="4505408"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de-DE" altLang="zh-CN" dirty="0"/>
              <a:t>Black box models</a:t>
            </a:r>
            <a:r>
              <a:rPr lang="en-US" altLang="zh-CN" dirty="0"/>
              <a:t>: </a:t>
            </a:r>
            <a:r>
              <a:rPr lang="de-DE" altLang="zh-CN" b="0" dirty="0"/>
              <a:t>parameters are not understandable</a:t>
            </a:r>
          </a:p>
          <a:p>
            <a:pPr marL="342900" indent="-342900" algn="l">
              <a:buFont typeface="Wingdings" panose="05000000000000000000" pitchFamily="2" charset="2"/>
              <a:buChar char="Ø"/>
            </a:pPr>
            <a:r>
              <a:rPr lang="de-DE" altLang="zh-CN" b="0" dirty="0"/>
              <a:t>ensemble models</a:t>
            </a:r>
            <a:endParaRPr lang="zh-CN" altLang="en-US" b="0" dirty="0"/>
          </a:p>
          <a:p>
            <a:pPr marL="342900" indent="-342900" algn="l">
              <a:buFont typeface="Wingdings" panose="05000000000000000000" pitchFamily="2" charset="2"/>
              <a:buChar char="Ø"/>
            </a:pPr>
            <a:r>
              <a:rPr lang="de-DE" altLang="zh-CN" b="0" dirty="0"/>
              <a:t>neural network</a:t>
            </a:r>
            <a:endParaRPr lang="zh-CN" altLang="en-US" b="0" dirty="0"/>
          </a:p>
        </p:txBody>
      </p:sp>
      <p:pic>
        <p:nvPicPr>
          <p:cNvPr id="9" name="图片 8">
            <a:extLst>
              <a:ext uri="{FF2B5EF4-FFF2-40B4-BE49-F238E27FC236}">
                <a16:creationId xmlns:a16="http://schemas.microsoft.com/office/drawing/2014/main" id="{D21C8B7B-592E-47D1-8715-4F872BF171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1403" y="3514953"/>
            <a:ext cx="1877111" cy="1405853"/>
          </a:xfrm>
          <a:prstGeom prst="rect">
            <a:avLst/>
          </a:prstGeom>
        </p:spPr>
      </p:pic>
      <p:cxnSp>
        <p:nvCxnSpPr>
          <p:cNvPr id="17" name="直接箭头连接符 16">
            <a:extLst>
              <a:ext uri="{FF2B5EF4-FFF2-40B4-BE49-F238E27FC236}">
                <a16:creationId xmlns:a16="http://schemas.microsoft.com/office/drawing/2014/main" id="{23058A3F-1E05-4078-AC5A-8191A6C4ECDF}"/>
              </a:ext>
            </a:extLst>
          </p:cNvPr>
          <p:cNvCxnSpPr>
            <a:cxnSpLocks/>
          </p:cNvCxnSpPr>
          <p:nvPr/>
        </p:nvCxnSpPr>
        <p:spPr>
          <a:xfrm>
            <a:off x="4448024" y="5794610"/>
            <a:ext cx="490152" cy="0"/>
          </a:xfrm>
          <a:prstGeom prst="straightConnector1">
            <a:avLst/>
          </a:prstGeom>
          <a:noFill/>
          <a:ln w="25400" cap="flat">
            <a:solidFill>
              <a:schemeClr val="accent1"/>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pic>
        <p:nvPicPr>
          <p:cNvPr id="11" name="图片 10">
            <a:extLst>
              <a:ext uri="{FF2B5EF4-FFF2-40B4-BE49-F238E27FC236}">
                <a16:creationId xmlns:a16="http://schemas.microsoft.com/office/drawing/2014/main" id="{7BAF33EB-7161-43DF-9FED-922FE269142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033" t="19269" r="19252" b="19800"/>
          <a:stretch/>
        </p:blipFill>
        <p:spPr>
          <a:xfrm>
            <a:off x="6159427" y="6948586"/>
            <a:ext cx="944669" cy="875882"/>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5">
                                            <p:txEl>
                                              <p:pRg st="3" end="3"/>
                                            </p:txEl>
                                          </p:spTgt>
                                        </p:tgtEl>
                                        <p:attrNameLst>
                                          <p:attrName>style.visibility</p:attrName>
                                        </p:attrNameLst>
                                      </p:cBhvr>
                                      <p:to>
                                        <p:strVal val="visible"/>
                                      </p:to>
                                    </p:set>
                                    <p:anim calcmode="lin" valueType="num">
                                      <p:cBhvr additive="base">
                                        <p:cTn id="7" dur="500" fill="hold"/>
                                        <p:tgtEl>
                                          <p:spTgt spid="15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 presetClass="entr" presetSubtype="10" repeatCount="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par>
                          <p:cTn id="13" fill="hold">
                            <p:stCondLst>
                              <p:cond delay="1000"/>
                            </p:stCondLst>
                            <p:childTnLst>
                              <p:par>
                                <p:cTn id="14" presetID="5" presetClass="entr" presetSubtype="10" repeatCount="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par>
                          <p:cTn id="17" fill="hold">
                            <p:stCondLst>
                              <p:cond delay="1500"/>
                            </p:stCondLst>
                            <p:childTnLst>
                              <p:par>
                                <p:cTn id="18" presetID="5" presetClass="entr" presetSubtype="10" repeatCount="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59" name="Introduction"/>
          <p:cNvSpPr txBox="1"/>
          <p:nvPr/>
        </p:nvSpPr>
        <p:spPr>
          <a:xfrm>
            <a:off x="2113407" y="680534"/>
            <a:ext cx="2624786"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Introduction</a:t>
            </a:r>
          </a:p>
        </p:txBody>
      </p:sp>
      <p:sp>
        <p:nvSpPr>
          <p:cNvPr id="160" name="Decision trees"/>
          <p:cNvSpPr txBox="1"/>
          <p:nvPr/>
        </p:nvSpPr>
        <p:spPr>
          <a:xfrm>
            <a:off x="1085859" y="1834308"/>
            <a:ext cx="5299514"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33375" indent="-333375" algn="l">
              <a:buClr>
                <a:schemeClr val="accent1">
                  <a:lumOff val="-13575"/>
                </a:schemeClr>
              </a:buClr>
              <a:buSzPct val="145000"/>
              <a:buChar char="•"/>
            </a:pPr>
            <a:r>
              <a:rPr sz="2800" dirty="0"/>
              <a:t>Decision trees</a:t>
            </a:r>
            <a:endParaRPr lang="zh-CN" altLang="en-US" sz="2800" dirty="0"/>
          </a:p>
        </p:txBody>
      </p:sp>
      <p:sp>
        <p:nvSpPr>
          <p:cNvPr id="162" name="Neural networks"/>
          <p:cNvSpPr txBox="1"/>
          <p:nvPr/>
        </p:nvSpPr>
        <p:spPr>
          <a:xfrm>
            <a:off x="6385373" y="1834308"/>
            <a:ext cx="5299514"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33375" indent="-333375" algn="l">
              <a:buClr>
                <a:schemeClr val="accent1">
                  <a:lumOff val="-13575"/>
                </a:schemeClr>
              </a:buClr>
              <a:buSzPct val="145000"/>
              <a:buChar char="•"/>
            </a:pPr>
            <a:r>
              <a:rPr sz="2800" dirty="0"/>
              <a:t>Neural networks</a:t>
            </a:r>
          </a:p>
        </p:txBody>
      </p:sp>
      <p:pic>
        <p:nvPicPr>
          <p:cNvPr id="163" name="neural_network.png" descr="neural_network.png"/>
          <p:cNvPicPr>
            <a:picLocks noChangeAspect="1"/>
          </p:cNvPicPr>
          <p:nvPr/>
        </p:nvPicPr>
        <p:blipFill>
          <a:blip r:embed="rId2"/>
          <a:stretch>
            <a:fillRect/>
          </a:stretch>
        </p:blipFill>
        <p:spPr>
          <a:xfrm>
            <a:off x="6279896" y="3642851"/>
            <a:ext cx="6626050" cy="4302543"/>
          </a:xfrm>
          <a:prstGeom prst="rect">
            <a:avLst/>
          </a:prstGeom>
          <a:ln w="12700">
            <a:miter lim="400000"/>
          </a:ln>
        </p:spPr>
      </p:pic>
      <p:pic>
        <p:nvPicPr>
          <p:cNvPr id="8" name="decision_tree.png" descr="decision_tree.png">
            <a:extLst>
              <a:ext uri="{FF2B5EF4-FFF2-40B4-BE49-F238E27FC236}">
                <a16:creationId xmlns:a16="http://schemas.microsoft.com/office/drawing/2014/main" id="{DBA7F251-6D0D-46BB-A938-38E81946260B}"/>
              </a:ext>
            </a:extLst>
          </p:cNvPr>
          <p:cNvPicPr>
            <a:picLocks noChangeAspect="1"/>
          </p:cNvPicPr>
          <p:nvPr/>
        </p:nvPicPr>
        <p:blipFill rotWithShape="1">
          <a:blip r:embed="rId3"/>
          <a:srcRect l="54510"/>
          <a:stretch/>
        </p:blipFill>
        <p:spPr>
          <a:xfrm>
            <a:off x="733030" y="2911783"/>
            <a:ext cx="5200608" cy="5033612"/>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Introduction"/>
          <p:cNvSpPr txBox="1"/>
          <p:nvPr/>
        </p:nvSpPr>
        <p:spPr>
          <a:xfrm>
            <a:off x="2113407" y="680534"/>
            <a:ext cx="2624786"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Introduction</a:t>
            </a:r>
          </a:p>
        </p:txBody>
      </p:sp>
      <p:sp>
        <p:nvSpPr>
          <p:cNvPr id="173" name="Subgroup discovery (pattern mining): A data mining technique to automatically discover statistically “interesting” subgroups [3]…"/>
          <p:cNvSpPr txBox="1"/>
          <p:nvPr/>
        </p:nvSpPr>
        <p:spPr>
          <a:xfrm>
            <a:off x="1004893" y="1768367"/>
            <a:ext cx="10995014" cy="22570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a:pPr>
            <a:endParaRPr sz="2800" dirty="0"/>
          </a:p>
          <a:p>
            <a:pPr marL="333375" indent="-333375" algn="just">
              <a:buClr>
                <a:schemeClr val="accent1">
                  <a:lumOff val="-13575"/>
                </a:schemeClr>
              </a:buClr>
              <a:buSzPct val="145000"/>
              <a:buChar char="•"/>
              <a:defRPr b="0"/>
            </a:pPr>
            <a:r>
              <a:rPr sz="2800" b="1" dirty="0"/>
              <a:t>Subgroup discovery</a:t>
            </a:r>
            <a:r>
              <a:rPr sz="2800" dirty="0"/>
              <a:t> (pattern mining): A data mining technique to automatically discover statistically “interesting” subgroups [3]</a:t>
            </a:r>
          </a:p>
          <a:p>
            <a:pPr algn="l">
              <a:defRPr b="0"/>
            </a:pPr>
            <a:endParaRPr sz="2800" dirty="0"/>
          </a:p>
          <a:p>
            <a:pPr marL="333375" indent="-333375" algn="l">
              <a:buClr>
                <a:schemeClr val="accent1">
                  <a:lumOff val="-13575"/>
                </a:schemeClr>
              </a:buClr>
              <a:buSzPct val="145000"/>
              <a:buChar char="•"/>
              <a:defRPr b="0"/>
            </a:pPr>
            <a:r>
              <a:rPr lang="en-US" sz="2800" dirty="0"/>
              <a:t>E</a:t>
            </a:r>
            <a:r>
              <a:rPr sz="2800" dirty="0"/>
              <a:t>xemplary results formatted as follows:</a:t>
            </a:r>
          </a:p>
        </p:txBody>
      </p:sp>
      <p:sp>
        <p:nvSpPr>
          <p:cNvPr id="174"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4" name="矩形 3">
            <a:extLst>
              <a:ext uri="{FF2B5EF4-FFF2-40B4-BE49-F238E27FC236}">
                <a16:creationId xmlns:a16="http://schemas.microsoft.com/office/drawing/2014/main" id="{84420A43-984D-4D89-83B2-5CDD334184C0}"/>
              </a:ext>
            </a:extLst>
          </p:cNvPr>
          <p:cNvSpPr/>
          <p:nvPr/>
        </p:nvSpPr>
        <p:spPr>
          <a:xfrm>
            <a:off x="275894" y="4824140"/>
            <a:ext cx="5958841" cy="2687915"/>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800" b="0" dirty="0"/>
              <a:t>The mean age of general population: 50</a:t>
            </a:r>
          </a:p>
          <a:p>
            <a:endParaRPr lang="en-US" altLang="zh-CN" sz="2800" b="0" dirty="0"/>
          </a:p>
          <a:p>
            <a:endParaRPr kumimoji="0" lang="en-US" altLang="zh-CN" sz="2800" b="0" i="0" u="none" strike="noStrike" cap="none" spc="0" normalizeH="0" baseline="0" dirty="0">
              <a:ln>
                <a:noFill/>
              </a:ln>
              <a:solidFill>
                <a:srgbClr val="FFFFFF"/>
              </a:solidFill>
              <a:effectLst/>
              <a:uFillTx/>
              <a:latin typeface="+mn-lt"/>
              <a:ea typeface="+mn-ea"/>
              <a:cs typeface="+mn-cs"/>
              <a:sym typeface="Helvetica Neue Medium"/>
            </a:endParaRPr>
          </a:p>
          <a:p>
            <a:endParaRPr lang="en-US" altLang="zh-CN" sz="2800" b="0" dirty="0">
              <a:solidFill>
                <a:srgbClr val="FFFFFF"/>
              </a:solidFill>
              <a:latin typeface="+mn-lt"/>
              <a:ea typeface="+mn-ea"/>
              <a:cs typeface="+mn-cs"/>
              <a:sym typeface="Helvetica Neue Medium"/>
            </a:endParaRPr>
          </a:p>
          <a:p>
            <a:endParaRPr kumimoji="0" lang="zh-CN" altLang="en-US" sz="2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 name="椭圆 5">
            <a:extLst>
              <a:ext uri="{FF2B5EF4-FFF2-40B4-BE49-F238E27FC236}">
                <a16:creationId xmlns:a16="http://schemas.microsoft.com/office/drawing/2014/main" id="{38E8DB23-3639-4795-8585-3ED070A20E5E}"/>
              </a:ext>
            </a:extLst>
          </p:cNvPr>
          <p:cNvSpPr/>
          <p:nvPr/>
        </p:nvSpPr>
        <p:spPr>
          <a:xfrm>
            <a:off x="852966" y="6168097"/>
            <a:ext cx="4405307" cy="1182965"/>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de-DE" altLang="zh-CN" b="0" dirty="0"/>
              <a:t>Subgroup: 60 </a:t>
            </a:r>
            <a:r>
              <a:rPr lang="de-DE" altLang="zh-CN" b="0" dirty="0" err="1"/>
              <a:t>years-old</a:t>
            </a:r>
            <a:endParaRPr lang="de-DE" altLang="zh-CN" b="0" dirty="0"/>
          </a:p>
        </p:txBody>
      </p:sp>
      <p:sp>
        <p:nvSpPr>
          <p:cNvPr id="10" name="矩形 9">
            <a:extLst>
              <a:ext uri="{FF2B5EF4-FFF2-40B4-BE49-F238E27FC236}">
                <a16:creationId xmlns:a16="http://schemas.microsoft.com/office/drawing/2014/main" id="{17BAFD8B-C302-453B-B625-5ECF1D57EBC6}"/>
              </a:ext>
            </a:extLst>
          </p:cNvPr>
          <p:cNvSpPr/>
          <p:nvPr/>
        </p:nvSpPr>
        <p:spPr>
          <a:xfrm>
            <a:off x="7017188" y="4824140"/>
            <a:ext cx="5526672" cy="2687915"/>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de-DE" altLang="zh-CN" sz="2800" b="0" dirty="0"/>
              <a:t>The correlation coefficient of income and age: 0.1</a:t>
            </a:r>
          </a:p>
          <a:p>
            <a:endParaRPr kumimoji="0" lang="en-US" altLang="zh-CN" sz="2800" b="0" i="0" u="none" strike="noStrike" cap="none" spc="0" normalizeH="0" baseline="0" dirty="0">
              <a:ln>
                <a:noFill/>
              </a:ln>
              <a:solidFill>
                <a:srgbClr val="FFFFFF"/>
              </a:solidFill>
              <a:effectLst/>
              <a:uFillTx/>
              <a:latin typeface="+mn-lt"/>
              <a:ea typeface="+mn-ea"/>
              <a:cs typeface="+mn-cs"/>
              <a:sym typeface="Helvetica Neue Medium"/>
            </a:endParaRPr>
          </a:p>
          <a:p>
            <a:endParaRPr lang="en-US" altLang="zh-CN" sz="2800" b="0" dirty="0">
              <a:solidFill>
                <a:srgbClr val="FFFFFF"/>
              </a:solidFill>
              <a:latin typeface="+mn-lt"/>
              <a:ea typeface="+mn-ea"/>
              <a:cs typeface="+mn-cs"/>
              <a:sym typeface="Helvetica Neue Medium"/>
            </a:endParaRPr>
          </a:p>
          <a:p>
            <a:endParaRPr kumimoji="0" lang="en-US" altLang="zh-CN" sz="2800" b="0" i="0" u="none" strike="noStrike" cap="none" spc="0" normalizeH="0" baseline="0" dirty="0">
              <a:ln>
                <a:noFill/>
              </a:ln>
              <a:solidFill>
                <a:srgbClr val="FFFFFF"/>
              </a:solidFill>
              <a:effectLst/>
              <a:uFillTx/>
              <a:latin typeface="+mn-lt"/>
              <a:ea typeface="+mn-ea"/>
              <a:cs typeface="+mn-cs"/>
              <a:sym typeface="Helvetica Neue Medium"/>
            </a:endParaRPr>
          </a:p>
          <a:p>
            <a:endParaRPr kumimoji="0" lang="zh-CN" altLang="en-US" sz="28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1" name="椭圆 10">
            <a:extLst>
              <a:ext uri="{FF2B5EF4-FFF2-40B4-BE49-F238E27FC236}">
                <a16:creationId xmlns:a16="http://schemas.microsoft.com/office/drawing/2014/main" id="{C50639BC-4364-4598-B120-C9EA4340A981}"/>
              </a:ext>
            </a:extLst>
          </p:cNvPr>
          <p:cNvSpPr/>
          <p:nvPr/>
        </p:nvSpPr>
        <p:spPr>
          <a:xfrm>
            <a:off x="7060302" y="5854194"/>
            <a:ext cx="5063541" cy="1702316"/>
          </a:xfrm>
          <a:prstGeom prst="ellipse">
            <a:avLst/>
          </a:prstGeom>
          <a:solidFill>
            <a:schemeClr val="accent1">
              <a:lumMod val="60000"/>
              <a:lumOff val="4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de-DE" altLang="zh-CN" b="0" dirty="0"/>
              <a:t>Subgroup: </a:t>
            </a:r>
            <a:r>
              <a:rPr lang="en-US" altLang="zh-CN" b="0" dirty="0"/>
              <a:t>the correlation coefficient is 0.4</a:t>
            </a:r>
          </a:p>
          <a:p>
            <a:endParaRPr kumimoji="0" lang="zh-CN" altLang="en-US"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 name="Rectangle 1">
            <a:extLst>
              <a:ext uri="{FF2B5EF4-FFF2-40B4-BE49-F238E27FC236}">
                <a16:creationId xmlns:a16="http://schemas.microsoft.com/office/drawing/2014/main" id="{D862D65D-113D-364E-9027-858008356DDC}"/>
              </a:ext>
            </a:extLst>
          </p:cNvPr>
          <p:cNvSpPr/>
          <p:nvPr/>
        </p:nvSpPr>
        <p:spPr>
          <a:xfrm>
            <a:off x="1999117" y="6007181"/>
            <a:ext cx="914400" cy="441146"/>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200" b="0" i="0" u="none" strike="noStrike" cap="none" spc="0" normalizeH="0" baseline="0" dirty="0">
                <a:ln>
                  <a:noFill/>
                </a:ln>
                <a:solidFill>
                  <a:srgbClr val="FFFFFF"/>
                </a:solidFill>
                <a:effectLst/>
                <a:uFillTx/>
                <a:latin typeface="+mn-lt"/>
                <a:ea typeface="+mn-ea"/>
                <a:cs typeface="+mn-cs"/>
                <a:sym typeface="Helvetica Neue Medium"/>
              </a:rPr>
              <a:t>a</a:t>
            </a:r>
          </a:p>
        </p:txBody>
      </p:sp>
      <p:sp>
        <p:nvSpPr>
          <p:cNvPr id="12" name="Rectangle 11">
            <a:extLst>
              <a:ext uri="{FF2B5EF4-FFF2-40B4-BE49-F238E27FC236}">
                <a16:creationId xmlns:a16="http://schemas.microsoft.com/office/drawing/2014/main" id="{A9DA5790-BD80-EF42-84FE-D0A1FB73AC5D}"/>
              </a:ext>
            </a:extLst>
          </p:cNvPr>
          <p:cNvSpPr/>
          <p:nvPr/>
        </p:nvSpPr>
        <p:spPr>
          <a:xfrm>
            <a:off x="3255315" y="6011284"/>
            <a:ext cx="914400" cy="441146"/>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200" b="0" dirty="0">
                <a:solidFill>
                  <a:srgbClr val="FFFFFF"/>
                </a:solidFill>
                <a:latin typeface="+mn-lt"/>
                <a:ea typeface="+mn-ea"/>
                <a:cs typeface="+mn-cs"/>
                <a:sym typeface="Helvetica Neue Medium"/>
              </a:rPr>
              <a:t>b</a:t>
            </a: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3" name="Rectangle 12">
            <a:extLst>
              <a:ext uri="{FF2B5EF4-FFF2-40B4-BE49-F238E27FC236}">
                <a16:creationId xmlns:a16="http://schemas.microsoft.com/office/drawing/2014/main" id="{B4664F2C-AC72-A749-839E-A5B3EC92DF12}"/>
              </a:ext>
            </a:extLst>
          </p:cNvPr>
          <p:cNvSpPr/>
          <p:nvPr/>
        </p:nvSpPr>
        <p:spPr>
          <a:xfrm>
            <a:off x="8177479" y="5786608"/>
            <a:ext cx="914400" cy="441146"/>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200" b="0" dirty="0">
                <a:solidFill>
                  <a:srgbClr val="FFFFFF"/>
                </a:solidFill>
                <a:latin typeface="+mn-lt"/>
                <a:ea typeface="+mn-ea"/>
                <a:cs typeface="+mn-cs"/>
                <a:sym typeface="Helvetica Neue Medium"/>
              </a:rPr>
              <a:t>x</a:t>
            </a: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4" name="Rectangle 13">
            <a:extLst>
              <a:ext uri="{FF2B5EF4-FFF2-40B4-BE49-F238E27FC236}">
                <a16:creationId xmlns:a16="http://schemas.microsoft.com/office/drawing/2014/main" id="{F79773CC-1396-384B-AAC5-9CE6F9D4220B}"/>
              </a:ext>
            </a:extLst>
          </p:cNvPr>
          <p:cNvSpPr/>
          <p:nvPr/>
        </p:nvSpPr>
        <p:spPr>
          <a:xfrm>
            <a:off x="9592073" y="5786608"/>
            <a:ext cx="914400" cy="441146"/>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200" b="0" i="0" u="none" strike="noStrike" cap="none" spc="0" normalizeH="0" baseline="0" dirty="0">
                <a:ln>
                  <a:noFill/>
                </a:ln>
                <a:solidFill>
                  <a:srgbClr val="FFFFFF"/>
                </a:solidFill>
                <a:effectLst/>
                <a:uFillTx/>
                <a:latin typeface="+mn-lt"/>
                <a:ea typeface="+mn-ea"/>
                <a:cs typeface="+mn-cs"/>
                <a:sym typeface="Helvetica Neue Medium"/>
              </a:rPr>
              <a:t>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
                                            <p:txEl>
                                              <p:pRg st="3" end="3"/>
                                            </p:txEl>
                                          </p:spTgt>
                                        </p:tgtEl>
                                        <p:attrNameLst>
                                          <p:attrName>style.visibility</p:attrName>
                                        </p:attrNameLst>
                                      </p:cBhvr>
                                      <p:to>
                                        <p:strVal val="visible"/>
                                      </p:to>
                                    </p:set>
                                    <p:anim calcmode="lin" valueType="num">
                                      <p:cBhvr additive="base">
                                        <p:cTn id="7" dur="500" fill="hold"/>
                                        <p:tgtEl>
                                          <p:spTgt spid="17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heckerboard(across)">
                                      <p:cBhvr>
                                        <p:cTn id="16" dur="500"/>
                                        <p:tgtEl>
                                          <p:spTgt spid="12"/>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heckerboard(across)">
                                      <p:cBhvr>
                                        <p:cTn id="19" dur="500"/>
                                        <p:tgtEl>
                                          <p:spTgt spid="4"/>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dissolv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1" grpId="0" animBg="1"/>
      <p:bldP spid="2"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77" name="Research questions"/>
          <p:cNvSpPr txBox="1"/>
          <p:nvPr/>
        </p:nvSpPr>
        <p:spPr>
          <a:xfrm>
            <a:off x="2113407" y="680534"/>
            <a:ext cx="420042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Research questions</a:t>
            </a:r>
          </a:p>
        </p:txBody>
      </p:sp>
      <p:sp>
        <p:nvSpPr>
          <p:cNvPr id="178" name="How to characterize the influence of a specific variable in a black box model?…"/>
          <p:cNvSpPr txBox="1"/>
          <p:nvPr/>
        </p:nvSpPr>
        <p:spPr>
          <a:xfrm>
            <a:off x="975347" y="1759295"/>
            <a:ext cx="11241062"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defRPr b="0"/>
            </a:pPr>
            <a:r>
              <a:rPr lang="de-DE" sz="2800" dirty="0"/>
              <a:t>How to characterize</a:t>
            </a:r>
            <a:r>
              <a:rPr sz="2800" dirty="0"/>
              <a:t> the influence of a specific variable in a black box model?</a:t>
            </a:r>
          </a:p>
        </p:txBody>
      </p:sp>
      <p:graphicFrame>
        <p:nvGraphicFramePr>
          <p:cNvPr id="2" name="图示 1">
            <a:extLst>
              <a:ext uri="{FF2B5EF4-FFF2-40B4-BE49-F238E27FC236}">
                <a16:creationId xmlns:a16="http://schemas.microsoft.com/office/drawing/2014/main" id="{83A5E37A-FCF3-45B1-8C0E-7000ADE07548}"/>
              </a:ext>
            </a:extLst>
          </p:cNvPr>
          <p:cNvGraphicFramePr/>
          <p:nvPr>
            <p:extLst>
              <p:ext uri="{D42A27DB-BD31-4B8C-83A1-F6EECF244321}">
                <p14:modId xmlns:p14="http://schemas.microsoft.com/office/powerpoint/2010/main" val="2016424969"/>
              </p:ext>
            </p:extLst>
          </p:nvPr>
        </p:nvGraphicFramePr>
        <p:xfrm>
          <a:off x="1162145" y="2863141"/>
          <a:ext cx="11054264" cy="2641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How to characterize the influence of a specific variable in a black box model?…">
            <a:extLst>
              <a:ext uri="{FF2B5EF4-FFF2-40B4-BE49-F238E27FC236}">
                <a16:creationId xmlns:a16="http://schemas.microsoft.com/office/drawing/2014/main" id="{A0A88A78-9A9C-4C8B-8C19-E9DC9E22B946}"/>
              </a:ext>
            </a:extLst>
          </p:cNvPr>
          <p:cNvSpPr txBox="1"/>
          <p:nvPr/>
        </p:nvSpPr>
        <p:spPr>
          <a:xfrm>
            <a:off x="992122" y="5730918"/>
            <a:ext cx="11241062"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defRPr b="0"/>
            </a:pPr>
            <a:r>
              <a:rPr lang="en-US" sz="2800" dirty="0"/>
              <a:t>How to discover interesting subgroups?</a:t>
            </a:r>
          </a:p>
        </p:txBody>
      </p:sp>
      <p:cxnSp>
        <p:nvCxnSpPr>
          <p:cNvPr id="4" name="直接箭头连接符 3">
            <a:extLst>
              <a:ext uri="{FF2B5EF4-FFF2-40B4-BE49-F238E27FC236}">
                <a16:creationId xmlns:a16="http://schemas.microsoft.com/office/drawing/2014/main" id="{072EF54A-AEC5-4253-810B-143E9A9F1EFC}"/>
              </a:ext>
            </a:extLst>
          </p:cNvPr>
          <p:cNvCxnSpPr>
            <a:cxnSpLocks/>
          </p:cNvCxnSpPr>
          <p:nvPr/>
        </p:nvCxnSpPr>
        <p:spPr>
          <a:xfrm>
            <a:off x="5011259" y="3410464"/>
            <a:ext cx="543698" cy="0"/>
          </a:xfrm>
          <a:prstGeom prst="straightConnector1">
            <a:avLst/>
          </a:prstGeom>
          <a:noFill/>
          <a:ln w="25400" cap="flat">
            <a:solidFill>
              <a:srgbClr val="C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0" name="直接箭头连接符 9">
            <a:extLst>
              <a:ext uri="{FF2B5EF4-FFF2-40B4-BE49-F238E27FC236}">
                <a16:creationId xmlns:a16="http://schemas.microsoft.com/office/drawing/2014/main" id="{FAC339A7-5E89-4701-A127-97E0EC588C0A}"/>
              </a:ext>
            </a:extLst>
          </p:cNvPr>
          <p:cNvCxnSpPr>
            <a:cxnSpLocks/>
          </p:cNvCxnSpPr>
          <p:nvPr/>
        </p:nvCxnSpPr>
        <p:spPr>
          <a:xfrm>
            <a:off x="6510692" y="4171756"/>
            <a:ext cx="490152" cy="0"/>
          </a:xfrm>
          <a:prstGeom prst="straightConnector1">
            <a:avLst/>
          </a:prstGeom>
          <a:noFill/>
          <a:ln w="25400" cap="flat">
            <a:solidFill>
              <a:srgbClr val="C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cxnSp>
        <p:nvCxnSpPr>
          <p:cNvPr id="13" name="直接箭头连接符 12">
            <a:extLst>
              <a:ext uri="{FF2B5EF4-FFF2-40B4-BE49-F238E27FC236}">
                <a16:creationId xmlns:a16="http://schemas.microsoft.com/office/drawing/2014/main" id="{0317A2CB-1D85-4E30-A8F3-F40E2E8C86F7}"/>
              </a:ext>
            </a:extLst>
          </p:cNvPr>
          <p:cNvCxnSpPr>
            <a:cxnSpLocks/>
          </p:cNvCxnSpPr>
          <p:nvPr/>
        </p:nvCxnSpPr>
        <p:spPr>
          <a:xfrm>
            <a:off x="4264408" y="4996248"/>
            <a:ext cx="543698" cy="0"/>
          </a:xfrm>
          <a:prstGeom prst="straightConnector1">
            <a:avLst/>
          </a:prstGeom>
          <a:noFill/>
          <a:ln w="25400" cap="flat">
            <a:solidFill>
              <a:srgbClr val="C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graphicFrame>
        <p:nvGraphicFramePr>
          <p:cNvPr id="14" name="图示 13">
            <a:extLst>
              <a:ext uri="{FF2B5EF4-FFF2-40B4-BE49-F238E27FC236}">
                <a16:creationId xmlns:a16="http://schemas.microsoft.com/office/drawing/2014/main" id="{A7F6029F-75A0-48CA-9790-B2DCCC19E025}"/>
              </a:ext>
            </a:extLst>
          </p:cNvPr>
          <p:cNvGraphicFramePr/>
          <p:nvPr>
            <p:extLst>
              <p:ext uri="{D42A27DB-BD31-4B8C-83A1-F6EECF244321}">
                <p14:modId xmlns:p14="http://schemas.microsoft.com/office/powerpoint/2010/main" val="4048736881"/>
              </p:ext>
            </p:extLst>
          </p:nvPr>
        </p:nvGraphicFramePr>
        <p:xfrm>
          <a:off x="1162145" y="6543354"/>
          <a:ext cx="11054264" cy="26413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in)">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Graphic spid="1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81"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pic>
        <p:nvPicPr>
          <p:cNvPr id="183" name="model_interpretability.png" descr="model_interpretability.png"/>
          <p:cNvPicPr>
            <a:picLocks noChangeAspect="1"/>
          </p:cNvPicPr>
          <p:nvPr/>
        </p:nvPicPr>
        <p:blipFill rotWithShape="1">
          <a:blip r:embed="rId3"/>
          <a:srcRect l="25047" t="41894" r="11414" b="3709"/>
          <a:stretch/>
        </p:blipFill>
        <p:spPr>
          <a:xfrm>
            <a:off x="2240281" y="1712744"/>
            <a:ext cx="7985760" cy="4571607"/>
          </a:xfrm>
          <a:prstGeom prst="rect">
            <a:avLst/>
          </a:prstGeom>
          <a:ln w="12700">
            <a:miter lim="400000"/>
          </a:ln>
        </p:spPr>
      </p:pic>
      <p:sp>
        <p:nvSpPr>
          <p:cNvPr id="184" name="Fig. Global interpretation &amp; local interpretation"/>
          <p:cNvSpPr txBox="1"/>
          <p:nvPr/>
        </p:nvSpPr>
        <p:spPr>
          <a:xfrm>
            <a:off x="2533134" y="6406699"/>
            <a:ext cx="8241959" cy="379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1700"/>
            </a:lvl1pPr>
          </a:lstStyle>
          <a:p>
            <a:r>
              <a:rPr sz="1800" dirty="0"/>
              <a:t>Fig. Global interpretation &amp; local interpretation</a:t>
            </a:r>
          </a:p>
        </p:txBody>
      </p:sp>
      <p:sp>
        <p:nvSpPr>
          <p:cNvPr id="182" name="Global interpretability methods…"/>
          <p:cNvSpPr txBox="1"/>
          <p:nvPr/>
        </p:nvSpPr>
        <p:spPr>
          <a:xfrm>
            <a:off x="815545" y="7467042"/>
            <a:ext cx="6079525" cy="17055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333375" indent="-333375" algn="just">
              <a:buClr>
                <a:schemeClr val="accent1">
                  <a:lumOff val="-13575"/>
                </a:schemeClr>
              </a:buClr>
              <a:buSzPct val="145000"/>
              <a:buChar char="•"/>
            </a:pPr>
            <a:r>
              <a:rPr dirty="0"/>
              <a:t>Global interpreta</a:t>
            </a:r>
            <a:r>
              <a:rPr lang="en-US" dirty="0"/>
              <a:t>tion</a:t>
            </a:r>
            <a:r>
              <a:rPr dirty="0"/>
              <a:t> methods</a:t>
            </a:r>
            <a:endParaRPr lang="en-US" altLang="zh-CN" dirty="0"/>
          </a:p>
          <a:p>
            <a:pPr marL="333375" indent="-333375" algn="just">
              <a:buClr>
                <a:schemeClr val="accent1">
                  <a:lumOff val="-13575"/>
                </a:schemeClr>
              </a:buClr>
              <a:buSzPct val="145000"/>
              <a:buChar char="•"/>
            </a:pPr>
            <a:endParaRPr dirty="0"/>
          </a:p>
          <a:p>
            <a:pPr marL="787400" lvl="1" indent="-342900" algn="just" defTabSz="457200">
              <a:buClr>
                <a:schemeClr val="accent1">
                  <a:lumOff val="-13575"/>
                </a:schemeClr>
              </a:buClr>
              <a:buSzPct val="100000"/>
              <a:buFont typeface="Wingdings" panose="05000000000000000000" pitchFamily="2" charset="2"/>
              <a:buChar char="Ø"/>
              <a:defRPr sz="2100" b="0">
                <a:solidFill>
                  <a:srgbClr val="333333"/>
                </a:solidFill>
              </a:defRPr>
            </a:pPr>
            <a:r>
              <a:rPr lang="en-US" dirty="0"/>
              <a:t>Partial Dependence Plot (PDP)</a:t>
            </a:r>
            <a:endParaRPr dirty="0"/>
          </a:p>
          <a:p>
            <a:pPr marL="787400" lvl="1" indent="-342900" algn="just" defTabSz="457200">
              <a:spcBef>
                <a:spcPts val="1700"/>
              </a:spcBef>
              <a:buClr>
                <a:schemeClr val="accent1">
                  <a:lumOff val="-13575"/>
                </a:schemeClr>
              </a:buClr>
              <a:buSzPct val="100000"/>
              <a:buFont typeface="Wingdings" panose="05000000000000000000" pitchFamily="2" charset="2"/>
              <a:buChar char="Ø"/>
              <a:defRPr sz="2100" b="0">
                <a:solidFill>
                  <a:srgbClr val="333333"/>
                </a:solidFill>
              </a:defRPr>
            </a:pPr>
            <a:r>
              <a:rPr dirty="0"/>
              <a:t>Feature Importance</a:t>
            </a:r>
          </a:p>
        </p:txBody>
      </p:sp>
      <p:sp>
        <p:nvSpPr>
          <p:cNvPr id="7" name="Global interpretability methods…">
            <a:extLst>
              <a:ext uri="{FF2B5EF4-FFF2-40B4-BE49-F238E27FC236}">
                <a16:creationId xmlns:a16="http://schemas.microsoft.com/office/drawing/2014/main" id="{294B5B44-089B-43BF-82CC-4C90810E90E5}"/>
              </a:ext>
            </a:extLst>
          </p:cNvPr>
          <p:cNvSpPr txBox="1"/>
          <p:nvPr/>
        </p:nvSpPr>
        <p:spPr>
          <a:xfrm>
            <a:off x="7752907" y="7467042"/>
            <a:ext cx="4925126" cy="21339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333375" indent="-333375" algn="just">
              <a:buClr>
                <a:schemeClr val="accent1">
                  <a:lumOff val="-13575"/>
                </a:schemeClr>
              </a:buClr>
              <a:buSzPct val="145000"/>
              <a:buChar char="•"/>
            </a:pPr>
            <a:r>
              <a:rPr dirty="0"/>
              <a:t>Local interpreta</a:t>
            </a:r>
            <a:r>
              <a:rPr lang="en-US" dirty="0"/>
              <a:t>tion</a:t>
            </a:r>
            <a:r>
              <a:rPr dirty="0"/>
              <a:t> methods</a:t>
            </a:r>
            <a:endParaRPr lang="en-US" altLang="zh-CN" dirty="0"/>
          </a:p>
          <a:p>
            <a:pPr marL="333375" indent="-333375" algn="just">
              <a:buClr>
                <a:schemeClr val="accent1">
                  <a:lumOff val="-13575"/>
                </a:schemeClr>
              </a:buClr>
              <a:buSzPct val="145000"/>
              <a:buChar char="•"/>
            </a:pPr>
            <a:endParaRPr dirty="0"/>
          </a:p>
          <a:p>
            <a:pPr marL="787400" lvl="1" indent="-342900" algn="just">
              <a:buClr>
                <a:schemeClr val="accent1">
                  <a:lumOff val="-13575"/>
                </a:schemeClr>
              </a:buClr>
              <a:buSzPct val="100000"/>
              <a:buFont typeface="Wingdings" panose="05000000000000000000" pitchFamily="2" charset="2"/>
              <a:buChar char="Ø"/>
              <a:defRPr b="0"/>
            </a:pPr>
            <a:r>
              <a:rPr sz="2100" dirty="0"/>
              <a:t>Local Surrogate (LIME) [4]</a:t>
            </a:r>
            <a:endParaRPr lang="en-US" altLang="zh-CN" sz="2100" dirty="0"/>
          </a:p>
          <a:p>
            <a:pPr marL="787400" lvl="1" indent="-342900" algn="just">
              <a:buClr>
                <a:schemeClr val="accent1">
                  <a:lumOff val="-13575"/>
                </a:schemeClr>
              </a:buClr>
              <a:buSzPct val="100000"/>
              <a:buFont typeface="Wingdings" panose="05000000000000000000" pitchFamily="2" charset="2"/>
              <a:buChar char="Ø"/>
              <a:defRPr b="0"/>
            </a:pPr>
            <a:endParaRPr lang="en-US" altLang="zh-CN" sz="2100" dirty="0"/>
          </a:p>
          <a:p>
            <a:pPr marL="787400" lvl="1" indent="-342900" algn="just">
              <a:buClr>
                <a:schemeClr val="accent1">
                  <a:lumOff val="-13575"/>
                </a:schemeClr>
              </a:buClr>
              <a:buSzPct val="100000"/>
              <a:buFont typeface="Wingdings" panose="05000000000000000000" pitchFamily="2" charset="2"/>
              <a:buChar char="Ø"/>
              <a:defRPr b="0"/>
            </a:pPr>
            <a:r>
              <a:rPr lang="de-DE" altLang="zh-CN" sz="2100" dirty="0"/>
              <a:t>Shapley values [5]</a:t>
            </a:r>
          </a:p>
          <a:p>
            <a:pPr marL="787400" lvl="1" indent="-342900" algn="just">
              <a:buClr>
                <a:schemeClr val="accent1">
                  <a:lumOff val="-13575"/>
                </a:schemeClr>
              </a:buClr>
              <a:buSzPct val="100000"/>
              <a:buFont typeface="Wingdings" panose="05000000000000000000" pitchFamily="2" charset="2"/>
              <a:buChar char="Ø"/>
              <a:defRPr b="0"/>
            </a:pPr>
            <a:endParaRPr sz="21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blinds(horizontal)">
                                      <p:cBhvr>
                                        <p:cTn id="7" dur="5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89"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sp>
        <p:nvSpPr>
          <p:cNvPr id="190" name="Feature Importance…"/>
          <p:cNvSpPr txBox="1"/>
          <p:nvPr/>
        </p:nvSpPr>
        <p:spPr>
          <a:xfrm>
            <a:off x="1371233" y="1798611"/>
            <a:ext cx="10848497" cy="34368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marL="333375" indent="-333375" algn="just">
              <a:buClr>
                <a:schemeClr val="accent1">
                  <a:lumOff val="-13575"/>
                </a:schemeClr>
              </a:buClr>
              <a:buSzPct val="145000"/>
              <a:buChar char="•"/>
            </a:pPr>
            <a:r>
              <a:rPr lang="en-US" sz="2800" dirty="0"/>
              <a:t>Binary feature flip</a:t>
            </a:r>
          </a:p>
          <a:p>
            <a:pPr marL="777875" lvl="1" indent="-333375" algn="just">
              <a:buClr>
                <a:schemeClr val="accent1">
                  <a:lumOff val="-13575"/>
                </a:schemeClr>
              </a:buClr>
              <a:buSzPct val="145000"/>
              <a:buChar char="•"/>
              <a:defRPr b="0"/>
            </a:pPr>
            <a:r>
              <a:rPr lang="en-US" dirty="0"/>
              <a:t>Flip binary feature values and observe prediction changes</a:t>
            </a:r>
          </a:p>
          <a:p>
            <a:pPr marL="777875" lvl="1" indent="-333375" algn="just">
              <a:buClr>
                <a:schemeClr val="accent1">
                  <a:lumOff val="-13575"/>
                </a:schemeClr>
              </a:buClr>
              <a:buSzPct val="145000"/>
              <a:buChar char="•"/>
              <a:defRPr b="0"/>
            </a:pPr>
            <a:r>
              <a:rPr lang="en-US" dirty="0"/>
              <a:t>Discover interesting patterns</a:t>
            </a:r>
          </a:p>
          <a:p>
            <a:pPr marL="444500" lvl="1" indent="0" algn="just" defTabSz="457200">
              <a:spcBef>
                <a:spcPts val="1700"/>
              </a:spcBef>
              <a:buClr>
                <a:schemeClr val="accent1">
                  <a:lumOff val="-13575"/>
                </a:schemeClr>
              </a:buClr>
              <a:buSzPct val="145000"/>
              <a:defRPr sz="2100" b="0">
                <a:solidFill>
                  <a:srgbClr val="333333"/>
                </a:solidFill>
              </a:defRPr>
            </a:pPr>
            <a:endParaRPr lang="en-US" altLang="zh-CN" dirty="0"/>
          </a:p>
          <a:p>
            <a:pPr marL="444500" lvl="1" indent="0" algn="just" defTabSz="457200">
              <a:spcBef>
                <a:spcPts val="1700"/>
              </a:spcBef>
              <a:buClr>
                <a:schemeClr val="accent1">
                  <a:lumOff val="-13575"/>
                </a:schemeClr>
              </a:buClr>
              <a:buSzPct val="145000"/>
              <a:defRPr sz="2100" b="0">
                <a:solidFill>
                  <a:srgbClr val="333333"/>
                </a:solidFill>
              </a:defRPr>
            </a:pPr>
            <a:endParaRPr lang="en-US" altLang="zh-CN" dirty="0"/>
          </a:p>
          <a:p>
            <a:pPr marL="444500" lvl="1" indent="0" algn="just" defTabSz="457200">
              <a:spcBef>
                <a:spcPts val="1700"/>
              </a:spcBef>
              <a:buClr>
                <a:schemeClr val="accent1">
                  <a:lumOff val="-13575"/>
                </a:schemeClr>
              </a:buClr>
              <a:buSzPct val="145000"/>
              <a:defRPr sz="2100" b="0">
                <a:solidFill>
                  <a:srgbClr val="333333"/>
                </a:solidFill>
              </a:defRPr>
            </a:pPr>
            <a:endParaRPr lang="en-US" altLang="zh-CN" dirty="0"/>
          </a:p>
          <a:p>
            <a:pPr marL="444500" lvl="1" indent="0" algn="just" defTabSz="457200">
              <a:spcBef>
                <a:spcPts val="1700"/>
              </a:spcBef>
              <a:buClr>
                <a:schemeClr val="accent1">
                  <a:lumOff val="-13575"/>
                </a:schemeClr>
              </a:buClr>
              <a:buSzPct val="145000"/>
              <a:defRPr sz="2100" b="0">
                <a:solidFill>
                  <a:srgbClr val="333333"/>
                </a:solidFill>
              </a:defRPr>
            </a:pPr>
            <a:endParaRPr dirty="0"/>
          </a:p>
        </p:txBody>
      </p:sp>
      <p:graphicFrame>
        <p:nvGraphicFramePr>
          <p:cNvPr id="4" name="Table 3">
            <a:extLst>
              <a:ext uri="{FF2B5EF4-FFF2-40B4-BE49-F238E27FC236}">
                <a16:creationId xmlns:a16="http://schemas.microsoft.com/office/drawing/2014/main" id="{3755E67E-D7E6-CB47-834E-139867F5837D}"/>
              </a:ext>
            </a:extLst>
          </p:cNvPr>
          <p:cNvGraphicFramePr>
            <a:graphicFrameLocks noGrp="1"/>
          </p:cNvGraphicFramePr>
          <p:nvPr>
            <p:extLst>
              <p:ext uri="{D42A27DB-BD31-4B8C-83A1-F6EECF244321}">
                <p14:modId xmlns:p14="http://schemas.microsoft.com/office/powerpoint/2010/main" val="245009116"/>
              </p:ext>
            </p:extLst>
          </p:nvPr>
        </p:nvGraphicFramePr>
        <p:xfrm>
          <a:off x="496062" y="3164723"/>
          <a:ext cx="4609338" cy="5567800"/>
        </p:xfrm>
        <a:graphic>
          <a:graphicData uri="http://schemas.openxmlformats.org/drawingml/2006/table">
            <a:tbl>
              <a:tblPr>
                <a:tableStyleId>{9D7B26C5-4107-4FEC-AEDC-1716B250A1EF}</a:tableStyleId>
              </a:tblPr>
              <a:tblGrid>
                <a:gridCol w="694370">
                  <a:extLst>
                    <a:ext uri="{9D8B030D-6E8A-4147-A177-3AD203B41FA5}">
                      <a16:colId xmlns:a16="http://schemas.microsoft.com/office/drawing/2014/main" val="982186962"/>
                    </a:ext>
                  </a:extLst>
                </a:gridCol>
                <a:gridCol w="730916">
                  <a:extLst>
                    <a:ext uri="{9D8B030D-6E8A-4147-A177-3AD203B41FA5}">
                      <a16:colId xmlns:a16="http://schemas.microsoft.com/office/drawing/2014/main" val="130898921"/>
                    </a:ext>
                  </a:extLst>
                </a:gridCol>
                <a:gridCol w="730916">
                  <a:extLst>
                    <a:ext uri="{9D8B030D-6E8A-4147-A177-3AD203B41FA5}">
                      <a16:colId xmlns:a16="http://schemas.microsoft.com/office/drawing/2014/main" val="1953971634"/>
                    </a:ext>
                  </a:extLst>
                </a:gridCol>
                <a:gridCol w="1078101">
                  <a:extLst>
                    <a:ext uri="{9D8B030D-6E8A-4147-A177-3AD203B41FA5}">
                      <a16:colId xmlns:a16="http://schemas.microsoft.com/office/drawing/2014/main" val="3335926886"/>
                    </a:ext>
                  </a:extLst>
                </a:gridCol>
                <a:gridCol w="1375035">
                  <a:extLst>
                    <a:ext uri="{9D8B030D-6E8A-4147-A177-3AD203B41FA5}">
                      <a16:colId xmlns:a16="http://schemas.microsoft.com/office/drawing/2014/main" val="1715270893"/>
                    </a:ext>
                  </a:extLst>
                </a:gridCol>
              </a:tblGrid>
              <a:tr h="795400">
                <a:tc>
                  <a:txBody>
                    <a:bodyPr/>
                    <a:lstStyle/>
                    <a:p>
                      <a:pPr algn="ctr" fontAlgn="b"/>
                      <a:r>
                        <a:rPr lang="en-US" sz="2000" u="none" strike="noStrike" dirty="0">
                          <a:effectLst/>
                        </a:rPr>
                        <a:t>f1</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f2</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f3</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binary</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prediction</a:t>
                      </a:r>
                      <a:endParaRPr lang="en-US"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2334168"/>
                  </a:ext>
                </a:extLst>
              </a:tr>
              <a:tr h="795400">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0.1</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654769"/>
                  </a:ext>
                </a:extLst>
              </a:tr>
              <a:tr h="795400">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0.2</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841648"/>
                  </a:ext>
                </a:extLst>
              </a:tr>
              <a:tr h="795400">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0.4</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5067980"/>
                  </a:ext>
                </a:extLst>
              </a:tr>
              <a:tr h="795400">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0.3</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5098904"/>
                  </a:ext>
                </a:extLst>
              </a:tr>
              <a:tr h="795400">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0.5</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694710"/>
                  </a:ext>
                </a:extLst>
              </a:tr>
              <a:tr h="795400">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0.3</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1986116"/>
                  </a:ext>
                </a:extLst>
              </a:tr>
            </a:tbl>
          </a:graphicData>
        </a:graphic>
      </p:graphicFrame>
      <p:graphicFrame>
        <p:nvGraphicFramePr>
          <p:cNvPr id="19" name="Table 18">
            <a:extLst>
              <a:ext uri="{FF2B5EF4-FFF2-40B4-BE49-F238E27FC236}">
                <a16:creationId xmlns:a16="http://schemas.microsoft.com/office/drawing/2014/main" id="{E62AB618-FFB7-E141-B38E-E2E052B425B6}"/>
              </a:ext>
            </a:extLst>
          </p:cNvPr>
          <p:cNvGraphicFramePr>
            <a:graphicFrameLocks noGrp="1"/>
          </p:cNvGraphicFramePr>
          <p:nvPr>
            <p:extLst>
              <p:ext uri="{D42A27DB-BD31-4B8C-83A1-F6EECF244321}">
                <p14:modId xmlns:p14="http://schemas.microsoft.com/office/powerpoint/2010/main" val="3695942360"/>
              </p:ext>
            </p:extLst>
          </p:nvPr>
        </p:nvGraphicFramePr>
        <p:xfrm>
          <a:off x="6165342" y="3164723"/>
          <a:ext cx="4609338" cy="5567800"/>
        </p:xfrm>
        <a:graphic>
          <a:graphicData uri="http://schemas.openxmlformats.org/drawingml/2006/table">
            <a:tbl>
              <a:tblPr>
                <a:tableStyleId>{9D7B26C5-4107-4FEC-AEDC-1716B250A1EF}</a:tableStyleId>
              </a:tblPr>
              <a:tblGrid>
                <a:gridCol w="694370">
                  <a:extLst>
                    <a:ext uri="{9D8B030D-6E8A-4147-A177-3AD203B41FA5}">
                      <a16:colId xmlns:a16="http://schemas.microsoft.com/office/drawing/2014/main" val="982186962"/>
                    </a:ext>
                  </a:extLst>
                </a:gridCol>
                <a:gridCol w="730916">
                  <a:extLst>
                    <a:ext uri="{9D8B030D-6E8A-4147-A177-3AD203B41FA5}">
                      <a16:colId xmlns:a16="http://schemas.microsoft.com/office/drawing/2014/main" val="130898921"/>
                    </a:ext>
                  </a:extLst>
                </a:gridCol>
                <a:gridCol w="730916">
                  <a:extLst>
                    <a:ext uri="{9D8B030D-6E8A-4147-A177-3AD203B41FA5}">
                      <a16:colId xmlns:a16="http://schemas.microsoft.com/office/drawing/2014/main" val="1953971634"/>
                    </a:ext>
                  </a:extLst>
                </a:gridCol>
                <a:gridCol w="1078101">
                  <a:extLst>
                    <a:ext uri="{9D8B030D-6E8A-4147-A177-3AD203B41FA5}">
                      <a16:colId xmlns:a16="http://schemas.microsoft.com/office/drawing/2014/main" val="3335926886"/>
                    </a:ext>
                  </a:extLst>
                </a:gridCol>
                <a:gridCol w="1375035">
                  <a:extLst>
                    <a:ext uri="{9D8B030D-6E8A-4147-A177-3AD203B41FA5}">
                      <a16:colId xmlns:a16="http://schemas.microsoft.com/office/drawing/2014/main" val="1715270893"/>
                    </a:ext>
                  </a:extLst>
                </a:gridCol>
              </a:tblGrid>
              <a:tr h="795400">
                <a:tc>
                  <a:txBody>
                    <a:bodyPr/>
                    <a:lstStyle/>
                    <a:p>
                      <a:pPr algn="ctr" fontAlgn="b"/>
                      <a:r>
                        <a:rPr lang="en-US" sz="2000" u="none" strike="noStrike" dirty="0">
                          <a:effectLst/>
                        </a:rPr>
                        <a:t>f1</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f2</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f3</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binary</a:t>
                      </a:r>
                      <a:endParaRPr lang="en-US" sz="20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prediction</a:t>
                      </a:r>
                      <a:endParaRPr lang="en-US" sz="20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2334168"/>
                  </a:ext>
                </a:extLst>
              </a:tr>
              <a:tr h="795400">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accent1"/>
                          </a:solidFill>
                          <a:effectLst/>
                          <a:uFillTx/>
                          <a:latin typeface="+mn-lt"/>
                          <a:ea typeface="+mn-ea"/>
                          <a:cs typeface="+mn-cs"/>
                          <a:sym typeface="Helvetica Neue Light"/>
                        </a:rPr>
                        <a:t>1</a:t>
                      </a:r>
                    </a:p>
                  </a:txBody>
                  <a:tcPr marL="9525" marR="9525" marT="9525" marB="0" anchor="b"/>
                </a:tc>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a:ln>
                            <a:noFill/>
                          </a:ln>
                          <a:solidFill>
                            <a:schemeClr val="tx1"/>
                          </a:solidFill>
                          <a:effectLst/>
                          <a:uFillTx/>
                          <a:latin typeface="+mn-lt"/>
                          <a:ea typeface="+mn-ea"/>
                          <a:cs typeface="+mn-cs"/>
                          <a:sym typeface="Helvetica Neue Light"/>
                        </a:rPr>
                        <a:t>0.5</a:t>
                      </a:r>
                    </a:p>
                  </a:txBody>
                  <a:tcPr marL="9525" marR="9525" marT="9525" marB="0" anchor="b"/>
                </a:tc>
                <a:extLst>
                  <a:ext uri="{0D108BD9-81ED-4DB2-BD59-A6C34878D82A}">
                    <a16:rowId xmlns:a16="http://schemas.microsoft.com/office/drawing/2014/main" val="215654769"/>
                  </a:ext>
                </a:extLst>
              </a:tr>
              <a:tr h="795400">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accent1"/>
                          </a:solidFill>
                          <a:effectLst/>
                          <a:uFillTx/>
                          <a:latin typeface="+mn-lt"/>
                          <a:ea typeface="+mn-ea"/>
                          <a:cs typeface="+mn-cs"/>
                          <a:sym typeface="Helvetica Neue Light"/>
                        </a:rPr>
                        <a:t>1</a:t>
                      </a:r>
                    </a:p>
                  </a:txBody>
                  <a:tcPr marL="9525" marR="9525" marT="9525" marB="0" anchor="b"/>
                </a:tc>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a:ln>
                            <a:noFill/>
                          </a:ln>
                          <a:solidFill>
                            <a:schemeClr val="tx1"/>
                          </a:solidFill>
                          <a:effectLst/>
                          <a:uFillTx/>
                          <a:latin typeface="+mn-lt"/>
                          <a:ea typeface="+mn-ea"/>
                          <a:cs typeface="+mn-cs"/>
                          <a:sym typeface="Helvetica Neue Light"/>
                        </a:rPr>
                        <a:t>0.7</a:t>
                      </a:r>
                    </a:p>
                  </a:txBody>
                  <a:tcPr marL="9525" marR="9525" marT="9525" marB="0" anchor="b"/>
                </a:tc>
                <a:extLst>
                  <a:ext uri="{0D108BD9-81ED-4DB2-BD59-A6C34878D82A}">
                    <a16:rowId xmlns:a16="http://schemas.microsoft.com/office/drawing/2014/main" val="175841648"/>
                  </a:ext>
                </a:extLst>
              </a:tr>
              <a:tr h="795400">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accent1"/>
                          </a:solidFill>
                          <a:effectLst/>
                          <a:uFillTx/>
                          <a:latin typeface="+mn-lt"/>
                          <a:ea typeface="+mn-ea"/>
                          <a:cs typeface="+mn-cs"/>
                          <a:sym typeface="Helvetica Neue Light"/>
                        </a:rPr>
                        <a:t>1</a:t>
                      </a:r>
                    </a:p>
                  </a:txBody>
                  <a:tcPr marL="9525" marR="9525" marT="9525" marB="0" anchor="b"/>
                </a:tc>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a:ln>
                            <a:noFill/>
                          </a:ln>
                          <a:solidFill>
                            <a:schemeClr val="tx1"/>
                          </a:solidFill>
                          <a:effectLst/>
                          <a:uFillTx/>
                          <a:latin typeface="+mn-lt"/>
                          <a:ea typeface="+mn-ea"/>
                          <a:cs typeface="+mn-cs"/>
                          <a:sym typeface="Helvetica Neue Light"/>
                        </a:rPr>
                        <a:t>0.3</a:t>
                      </a:r>
                    </a:p>
                  </a:txBody>
                  <a:tcPr marL="9525" marR="9525" marT="9525" marB="0" anchor="b"/>
                </a:tc>
                <a:extLst>
                  <a:ext uri="{0D108BD9-81ED-4DB2-BD59-A6C34878D82A}">
                    <a16:rowId xmlns:a16="http://schemas.microsoft.com/office/drawing/2014/main" val="1365067980"/>
                  </a:ext>
                </a:extLst>
              </a:tr>
              <a:tr h="795400">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accent1"/>
                          </a:solidFill>
                          <a:effectLst/>
                          <a:uFillTx/>
                          <a:latin typeface="+mn-lt"/>
                          <a:ea typeface="+mn-ea"/>
                          <a:cs typeface="+mn-cs"/>
                          <a:sym typeface="Helvetica Neue Light"/>
                        </a:rPr>
                        <a:t>0</a:t>
                      </a:r>
                    </a:p>
                  </a:txBody>
                  <a:tcPr marL="9525" marR="9525" marT="9525" marB="0" anchor="b"/>
                </a:tc>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tx1"/>
                          </a:solidFill>
                          <a:effectLst/>
                          <a:uFillTx/>
                          <a:latin typeface="+mn-lt"/>
                          <a:ea typeface="+mn-ea"/>
                          <a:cs typeface="+mn-cs"/>
                          <a:sym typeface="Helvetica Neue Light"/>
                        </a:rPr>
                        <a:t>0.4</a:t>
                      </a:r>
                    </a:p>
                  </a:txBody>
                  <a:tcPr marL="9525" marR="9525" marT="9525" marB="0" anchor="b"/>
                </a:tc>
                <a:extLst>
                  <a:ext uri="{0D108BD9-81ED-4DB2-BD59-A6C34878D82A}">
                    <a16:rowId xmlns:a16="http://schemas.microsoft.com/office/drawing/2014/main" val="2095098904"/>
                  </a:ext>
                </a:extLst>
              </a:tr>
              <a:tr h="795400">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accent1"/>
                          </a:solidFill>
                          <a:effectLst/>
                          <a:uFillTx/>
                          <a:latin typeface="+mn-lt"/>
                          <a:ea typeface="+mn-ea"/>
                          <a:cs typeface="+mn-cs"/>
                          <a:sym typeface="Helvetica Neue Light"/>
                        </a:rPr>
                        <a:t>0</a:t>
                      </a:r>
                    </a:p>
                  </a:txBody>
                  <a:tcPr marL="9525" marR="9525" marT="9525" marB="0" anchor="b"/>
                </a:tc>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tx1"/>
                          </a:solidFill>
                          <a:effectLst/>
                          <a:uFillTx/>
                          <a:latin typeface="+mn-lt"/>
                          <a:ea typeface="+mn-ea"/>
                          <a:cs typeface="+mn-cs"/>
                          <a:sym typeface="Helvetica Neue Light"/>
                        </a:rPr>
                        <a:t>0.3</a:t>
                      </a:r>
                    </a:p>
                  </a:txBody>
                  <a:tcPr marL="9525" marR="9525" marT="9525" marB="0" anchor="b"/>
                </a:tc>
                <a:extLst>
                  <a:ext uri="{0D108BD9-81ED-4DB2-BD59-A6C34878D82A}">
                    <a16:rowId xmlns:a16="http://schemas.microsoft.com/office/drawing/2014/main" val="388694710"/>
                  </a:ext>
                </a:extLst>
              </a:tr>
              <a:tr h="795400">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accent1"/>
                          </a:solidFill>
                          <a:effectLst/>
                          <a:uFillTx/>
                          <a:latin typeface="+mn-lt"/>
                          <a:ea typeface="+mn-ea"/>
                          <a:cs typeface="+mn-cs"/>
                          <a:sym typeface="Helvetica Neue Light"/>
                        </a:rPr>
                        <a:t>0</a:t>
                      </a:r>
                    </a:p>
                  </a:txBody>
                  <a:tcPr marL="9525" marR="9525" marT="9525" marB="0" anchor="b"/>
                </a:tc>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tx1"/>
                          </a:solidFill>
                          <a:effectLst/>
                          <a:uFillTx/>
                          <a:latin typeface="+mn-lt"/>
                          <a:ea typeface="+mn-ea"/>
                          <a:cs typeface="+mn-cs"/>
                          <a:sym typeface="Helvetica Neue Light"/>
                        </a:rPr>
                        <a:t>0.2</a:t>
                      </a:r>
                    </a:p>
                  </a:txBody>
                  <a:tcPr marL="9525" marR="9525" marT="9525" marB="0" anchor="b"/>
                </a:tc>
                <a:extLst>
                  <a:ext uri="{0D108BD9-81ED-4DB2-BD59-A6C34878D82A}">
                    <a16:rowId xmlns:a16="http://schemas.microsoft.com/office/drawing/2014/main" val="3391986116"/>
                  </a:ext>
                </a:extLst>
              </a:tr>
            </a:tbl>
          </a:graphicData>
        </a:graphic>
      </p:graphicFrame>
      <p:graphicFrame>
        <p:nvGraphicFramePr>
          <p:cNvPr id="20" name="Table 19">
            <a:extLst>
              <a:ext uri="{FF2B5EF4-FFF2-40B4-BE49-F238E27FC236}">
                <a16:creationId xmlns:a16="http://schemas.microsoft.com/office/drawing/2014/main" id="{FDE993FD-9838-9249-B6F8-83EB1023ECCE}"/>
              </a:ext>
            </a:extLst>
          </p:cNvPr>
          <p:cNvGraphicFramePr>
            <a:graphicFrameLocks noGrp="1"/>
          </p:cNvGraphicFramePr>
          <p:nvPr>
            <p:extLst>
              <p:ext uri="{D42A27DB-BD31-4B8C-83A1-F6EECF244321}">
                <p14:modId xmlns:p14="http://schemas.microsoft.com/office/powerpoint/2010/main" val="4277415355"/>
              </p:ext>
            </p:extLst>
          </p:nvPr>
        </p:nvGraphicFramePr>
        <p:xfrm>
          <a:off x="11147516" y="3164723"/>
          <a:ext cx="1072214" cy="6363200"/>
        </p:xfrm>
        <a:graphic>
          <a:graphicData uri="http://schemas.openxmlformats.org/drawingml/2006/table">
            <a:tbl>
              <a:tblPr>
                <a:tableStyleId>{9D7B26C5-4107-4FEC-AEDC-1716B250A1EF}</a:tableStyleId>
              </a:tblPr>
              <a:tblGrid>
                <a:gridCol w="1072214">
                  <a:extLst>
                    <a:ext uri="{9D8B030D-6E8A-4147-A177-3AD203B41FA5}">
                      <a16:colId xmlns:a16="http://schemas.microsoft.com/office/drawing/2014/main" val="982186962"/>
                    </a:ext>
                  </a:extLst>
                </a:gridCol>
              </a:tblGrid>
              <a:tr h="795400">
                <a:tc>
                  <a:txBody>
                    <a:bodyPr/>
                    <a:lstStyle/>
                    <a:p>
                      <a:pPr algn="ctr" fontAlgn="b"/>
                      <a:r>
                        <a:rPr lang="en-US" sz="2000" b="1" i="0" u="none" strike="noStrike" dirty="0">
                          <a:solidFill>
                            <a:srgbClr val="000000"/>
                          </a:solidFill>
                          <a:effectLst/>
                          <a:latin typeface="Calibri" panose="020F0502020204030204" pitchFamily="34" charset="0"/>
                        </a:rPr>
                        <a:t>deviation</a:t>
                      </a:r>
                    </a:p>
                  </a:txBody>
                  <a:tcPr marL="9525" marR="9525" marT="9525" marB="0" anchor="b"/>
                </a:tc>
                <a:extLst>
                  <a:ext uri="{0D108BD9-81ED-4DB2-BD59-A6C34878D82A}">
                    <a16:rowId xmlns:a16="http://schemas.microsoft.com/office/drawing/2014/main" val="1472334168"/>
                  </a:ext>
                </a:extLst>
              </a:tr>
              <a:tr h="795400">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accent3">
                              <a:lumMod val="75000"/>
                            </a:schemeClr>
                          </a:solidFill>
                          <a:effectLst/>
                          <a:uFillTx/>
                          <a:latin typeface="+mn-lt"/>
                          <a:ea typeface="+mn-ea"/>
                          <a:cs typeface="+mn-cs"/>
                          <a:sym typeface="Helvetica Neue Light"/>
                        </a:rPr>
                        <a:t>0.4</a:t>
                      </a:r>
                    </a:p>
                  </a:txBody>
                  <a:tcPr marL="9525" marR="9525" marT="9525" marB="0" anchor="b"/>
                </a:tc>
                <a:extLst>
                  <a:ext uri="{0D108BD9-81ED-4DB2-BD59-A6C34878D82A}">
                    <a16:rowId xmlns:a16="http://schemas.microsoft.com/office/drawing/2014/main" val="215654769"/>
                  </a:ext>
                </a:extLst>
              </a:tr>
              <a:tr h="795400">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accent3">
                              <a:lumMod val="75000"/>
                            </a:schemeClr>
                          </a:solidFill>
                          <a:effectLst/>
                          <a:uFillTx/>
                          <a:latin typeface="+mn-lt"/>
                          <a:ea typeface="+mn-ea"/>
                          <a:cs typeface="+mn-cs"/>
                          <a:sym typeface="Helvetica Neue Light"/>
                        </a:rPr>
                        <a:t>0.5</a:t>
                      </a:r>
                    </a:p>
                  </a:txBody>
                  <a:tcPr marL="9525" marR="9525" marT="9525" marB="0" anchor="b"/>
                </a:tc>
                <a:extLst>
                  <a:ext uri="{0D108BD9-81ED-4DB2-BD59-A6C34878D82A}">
                    <a16:rowId xmlns:a16="http://schemas.microsoft.com/office/drawing/2014/main" val="175841648"/>
                  </a:ext>
                </a:extLst>
              </a:tr>
              <a:tr h="795400">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accent3">
                              <a:lumMod val="75000"/>
                            </a:schemeClr>
                          </a:solidFill>
                          <a:effectLst/>
                          <a:uFillTx/>
                          <a:latin typeface="+mn-lt"/>
                          <a:ea typeface="+mn-ea"/>
                          <a:cs typeface="+mn-cs"/>
                          <a:sym typeface="Helvetica Neue Light"/>
                        </a:rPr>
                        <a:t>-0.1</a:t>
                      </a:r>
                    </a:p>
                  </a:txBody>
                  <a:tcPr marL="9525" marR="9525" marT="9525" marB="0" anchor="b"/>
                </a:tc>
                <a:extLst>
                  <a:ext uri="{0D108BD9-81ED-4DB2-BD59-A6C34878D82A}">
                    <a16:rowId xmlns:a16="http://schemas.microsoft.com/office/drawing/2014/main" val="1365067980"/>
                  </a:ext>
                </a:extLst>
              </a:tr>
              <a:tr h="795400">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accent3">
                              <a:lumMod val="75000"/>
                            </a:schemeClr>
                          </a:solidFill>
                          <a:effectLst/>
                          <a:uFillTx/>
                          <a:latin typeface="+mn-lt"/>
                          <a:ea typeface="+mn-ea"/>
                          <a:cs typeface="+mn-cs"/>
                          <a:sym typeface="Helvetica Neue Light"/>
                        </a:rPr>
                        <a:t>0.1</a:t>
                      </a:r>
                    </a:p>
                  </a:txBody>
                  <a:tcPr marL="9525" marR="9525" marT="9525" marB="0" anchor="b"/>
                </a:tc>
                <a:extLst>
                  <a:ext uri="{0D108BD9-81ED-4DB2-BD59-A6C34878D82A}">
                    <a16:rowId xmlns:a16="http://schemas.microsoft.com/office/drawing/2014/main" val="2095098904"/>
                  </a:ext>
                </a:extLst>
              </a:tr>
              <a:tr h="795400">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accent3">
                              <a:lumMod val="75000"/>
                            </a:schemeClr>
                          </a:solidFill>
                          <a:effectLst/>
                          <a:uFillTx/>
                          <a:latin typeface="+mn-lt"/>
                          <a:ea typeface="+mn-ea"/>
                          <a:cs typeface="+mn-cs"/>
                          <a:sym typeface="Helvetica Neue Light"/>
                        </a:rPr>
                        <a:t>-0.2</a:t>
                      </a:r>
                    </a:p>
                  </a:txBody>
                  <a:tcPr marL="9525" marR="9525" marT="9525" marB="0" anchor="b"/>
                </a:tc>
                <a:extLst>
                  <a:ext uri="{0D108BD9-81ED-4DB2-BD59-A6C34878D82A}">
                    <a16:rowId xmlns:a16="http://schemas.microsoft.com/office/drawing/2014/main" val="388694710"/>
                  </a:ext>
                </a:extLst>
              </a:tr>
              <a:tr h="795400">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a:ln>
                            <a:noFill/>
                          </a:ln>
                          <a:solidFill>
                            <a:schemeClr val="accent3">
                              <a:lumMod val="75000"/>
                            </a:schemeClr>
                          </a:solidFill>
                          <a:effectLst/>
                          <a:uFillTx/>
                          <a:latin typeface="+mn-lt"/>
                          <a:ea typeface="+mn-ea"/>
                          <a:cs typeface="+mn-cs"/>
                          <a:sym typeface="Helvetica Neue Light"/>
                        </a:rPr>
                        <a:t>-0.1</a:t>
                      </a:r>
                    </a:p>
                  </a:txBody>
                  <a:tcPr marL="9525" marR="9525" marT="9525" marB="0" anchor="b"/>
                </a:tc>
                <a:extLst>
                  <a:ext uri="{0D108BD9-81ED-4DB2-BD59-A6C34878D82A}">
                    <a16:rowId xmlns:a16="http://schemas.microsoft.com/office/drawing/2014/main" val="3391986116"/>
                  </a:ext>
                </a:extLst>
              </a:tr>
              <a:tr h="795400">
                <a:tc>
                  <a:txBody>
                    <a:bodyPr/>
                    <a:lstStyle/>
                    <a:p>
                      <a:pPr marL="0" marR="0" indent="0" algn="ctr" defTabSz="584200" fontAlgn="b" latinLnBrk="0">
                        <a:lnSpc>
                          <a:spcPct val="100000"/>
                        </a:lnSpc>
                        <a:spcBef>
                          <a:spcPts val="0"/>
                        </a:spcBef>
                        <a:spcAft>
                          <a:spcPts val="0"/>
                        </a:spcAft>
                        <a:buClrTx/>
                        <a:buSzTx/>
                        <a:buFontTx/>
                        <a:buNone/>
                        <a:tabLst/>
                      </a:pPr>
                      <a:r>
                        <a:rPr lang="en-US" sz="2000" b="0" i="0" u="none" strike="noStrike" cap="none" spc="0" baseline="0" dirty="0" err="1">
                          <a:ln>
                            <a:noFill/>
                          </a:ln>
                          <a:solidFill>
                            <a:schemeClr val="tx1"/>
                          </a:solidFill>
                          <a:effectLst/>
                          <a:uFillTx/>
                          <a:latin typeface="+mn-lt"/>
                          <a:ea typeface="+mn-ea"/>
                          <a:cs typeface="+mn-cs"/>
                          <a:sym typeface="Helvetica Neue Light"/>
                        </a:rPr>
                        <a:t>avg</a:t>
                      </a:r>
                      <a:r>
                        <a:rPr lang="en-US" sz="2000" b="0" i="0" u="none" strike="noStrike" cap="none" spc="0" baseline="0" dirty="0">
                          <a:ln>
                            <a:noFill/>
                          </a:ln>
                          <a:solidFill>
                            <a:schemeClr val="tx1"/>
                          </a:solidFill>
                          <a:effectLst/>
                          <a:uFillTx/>
                          <a:latin typeface="+mn-lt"/>
                          <a:ea typeface="+mn-ea"/>
                          <a:cs typeface="+mn-cs"/>
                          <a:sym typeface="Helvetica Neue Light"/>
                        </a:rPr>
                        <a:t>: </a:t>
                      </a:r>
                      <a:r>
                        <a:rPr lang="en-US" sz="2000" b="0" i="0" u="none" strike="noStrike" cap="none" spc="0" baseline="0" dirty="0">
                          <a:ln>
                            <a:noFill/>
                          </a:ln>
                          <a:solidFill>
                            <a:schemeClr val="accent3">
                              <a:lumMod val="75000"/>
                            </a:schemeClr>
                          </a:solidFill>
                          <a:effectLst/>
                          <a:uFillTx/>
                          <a:latin typeface="+mn-lt"/>
                          <a:ea typeface="+mn-ea"/>
                          <a:cs typeface="+mn-cs"/>
                          <a:sym typeface="Helvetica Neue Light"/>
                        </a:rPr>
                        <a:t>0.1</a:t>
                      </a:r>
                    </a:p>
                  </a:txBody>
                  <a:tcPr marL="9525" marR="9525" marT="9525" marB="0" anchor="b"/>
                </a:tc>
                <a:extLst>
                  <a:ext uri="{0D108BD9-81ED-4DB2-BD59-A6C34878D82A}">
                    <a16:rowId xmlns:a16="http://schemas.microsoft.com/office/drawing/2014/main" val="1772512958"/>
                  </a:ext>
                </a:extLst>
              </a:tr>
            </a:tbl>
          </a:graphicData>
        </a:graphic>
      </p:graphicFrame>
      <p:sp>
        <p:nvSpPr>
          <p:cNvPr id="5" name="Right Arrow 4">
            <a:extLst>
              <a:ext uri="{FF2B5EF4-FFF2-40B4-BE49-F238E27FC236}">
                <a16:creationId xmlns:a16="http://schemas.microsoft.com/office/drawing/2014/main" id="{B2A33942-A0B1-FD42-A439-8A22E05FAD8D}"/>
              </a:ext>
            </a:extLst>
          </p:cNvPr>
          <p:cNvSpPr/>
          <p:nvPr/>
        </p:nvSpPr>
        <p:spPr>
          <a:xfrm>
            <a:off x="5186934" y="5706307"/>
            <a:ext cx="978408" cy="484632"/>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Rectangle 6">
            <a:extLst>
              <a:ext uri="{FF2B5EF4-FFF2-40B4-BE49-F238E27FC236}">
                <a16:creationId xmlns:a16="http://schemas.microsoft.com/office/drawing/2014/main" id="{04CCEE08-101E-524E-8542-B4FD82BC0D5A}"/>
              </a:ext>
            </a:extLst>
          </p:cNvPr>
          <p:cNvSpPr/>
          <p:nvPr/>
        </p:nvSpPr>
        <p:spPr>
          <a:xfrm>
            <a:off x="10988040" y="4297680"/>
            <a:ext cx="1371600" cy="1408627"/>
          </a:xfrm>
          <a:prstGeom prst="rect">
            <a:avLst/>
          </a:prstGeom>
          <a:noFill/>
          <a:ln w="38100" cap="flat">
            <a:solidFill>
              <a:schemeClr val="accent5">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3" name="Rectangle 22">
            <a:extLst>
              <a:ext uri="{FF2B5EF4-FFF2-40B4-BE49-F238E27FC236}">
                <a16:creationId xmlns:a16="http://schemas.microsoft.com/office/drawing/2014/main" id="{1A758AF9-1800-4C48-AFBE-76CADC630BAA}"/>
              </a:ext>
            </a:extLst>
          </p:cNvPr>
          <p:cNvSpPr/>
          <p:nvPr/>
        </p:nvSpPr>
        <p:spPr>
          <a:xfrm>
            <a:off x="7508485" y="3593366"/>
            <a:ext cx="827795" cy="2112941"/>
          </a:xfrm>
          <a:prstGeom prst="rect">
            <a:avLst/>
          </a:prstGeom>
          <a:noFill/>
          <a:ln w="38100" cap="flat">
            <a:solidFill>
              <a:schemeClr val="accent5">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par>
                          <p:cTn id="14" fill="hold">
                            <p:stCondLst>
                              <p:cond delay="500"/>
                            </p:stCondLst>
                            <p:childTnLst>
                              <p:par>
                                <p:cTn id="15" presetID="9"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幻灯片编号"/>
          <p:cNvSpPr txBox="1">
            <a:spLocks noGrp="1"/>
          </p:cNvSpPr>
          <p:nvPr>
            <p:ph type="sldNum" sz="quarter" idx="2"/>
          </p:nvPr>
        </p:nvSpPr>
        <p:spPr>
          <a:xfrm>
            <a:off x="6385373" y="9296400"/>
            <a:ext cx="227280" cy="32430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89" name="Methods"/>
          <p:cNvSpPr txBox="1"/>
          <p:nvPr/>
        </p:nvSpPr>
        <p:spPr>
          <a:xfrm>
            <a:off x="2113407" y="680534"/>
            <a:ext cx="1921384" cy="6097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400">
                <a:solidFill>
                  <a:schemeClr val="accent1">
                    <a:lumOff val="-13575"/>
                  </a:schemeClr>
                </a:solidFill>
              </a:defRPr>
            </a:lvl1pPr>
          </a:lstStyle>
          <a:p>
            <a:r>
              <a:t>Methods</a:t>
            </a:r>
          </a:p>
        </p:txBody>
      </p:sp>
      <p:sp>
        <p:nvSpPr>
          <p:cNvPr id="190" name="Feature Importance…"/>
          <p:cNvSpPr txBox="1"/>
          <p:nvPr/>
        </p:nvSpPr>
        <p:spPr>
          <a:xfrm>
            <a:off x="1371233" y="1798611"/>
            <a:ext cx="10848497" cy="34368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333375" indent="-333375" algn="just">
              <a:buClr>
                <a:schemeClr val="accent1">
                  <a:lumOff val="-13575"/>
                </a:schemeClr>
              </a:buClr>
              <a:buSzPct val="145000"/>
              <a:buChar char="•"/>
            </a:pPr>
            <a:r>
              <a:rPr sz="2800" dirty="0"/>
              <a:t>Feature Importance</a:t>
            </a:r>
          </a:p>
          <a:p>
            <a:pPr marL="777875" lvl="1" indent="-333375" algn="just">
              <a:buClr>
                <a:schemeClr val="accent1">
                  <a:lumOff val="-13575"/>
                </a:schemeClr>
              </a:buClr>
              <a:buSzPct val="145000"/>
              <a:buChar char="•"/>
              <a:defRPr b="0"/>
            </a:pPr>
            <a:r>
              <a:rPr dirty="0"/>
              <a:t>The feature importance is measured by the </a:t>
            </a:r>
            <a:r>
              <a:rPr i="1" dirty="0"/>
              <a:t>increase in the prediction error</a:t>
            </a:r>
            <a:r>
              <a:rPr dirty="0"/>
              <a:t> of the model after permuting the feature</a:t>
            </a:r>
            <a:r>
              <a:rPr lang="en-US" dirty="0"/>
              <a:t> values [6]</a:t>
            </a:r>
            <a:endParaRPr dirty="0"/>
          </a:p>
          <a:p>
            <a:pPr marL="444500" lvl="1" indent="0" algn="just" defTabSz="457200">
              <a:spcBef>
                <a:spcPts val="1700"/>
              </a:spcBef>
              <a:buClr>
                <a:schemeClr val="accent1">
                  <a:lumOff val="-13575"/>
                </a:schemeClr>
              </a:buClr>
              <a:buSzPct val="145000"/>
              <a:defRPr sz="2100" b="0">
                <a:solidFill>
                  <a:srgbClr val="333333"/>
                </a:solidFill>
              </a:defRPr>
            </a:pPr>
            <a:endParaRPr lang="en-US" altLang="zh-CN" dirty="0"/>
          </a:p>
          <a:p>
            <a:pPr marL="444500" lvl="1" indent="0" algn="just" defTabSz="457200">
              <a:spcBef>
                <a:spcPts val="1700"/>
              </a:spcBef>
              <a:buClr>
                <a:schemeClr val="accent1">
                  <a:lumOff val="-13575"/>
                </a:schemeClr>
              </a:buClr>
              <a:buSzPct val="145000"/>
              <a:defRPr sz="2100" b="0">
                <a:solidFill>
                  <a:srgbClr val="333333"/>
                </a:solidFill>
              </a:defRPr>
            </a:pPr>
            <a:endParaRPr lang="en-US" altLang="zh-CN" dirty="0"/>
          </a:p>
          <a:p>
            <a:pPr marL="444500" lvl="1" indent="0" algn="just" defTabSz="457200">
              <a:spcBef>
                <a:spcPts val="1700"/>
              </a:spcBef>
              <a:buClr>
                <a:schemeClr val="accent1">
                  <a:lumOff val="-13575"/>
                </a:schemeClr>
              </a:buClr>
              <a:buSzPct val="145000"/>
              <a:defRPr sz="2100" b="0">
                <a:solidFill>
                  <a:srgbClr val="333333"/>
                </a:solidFill>
              </a:defRPr>
            </a:pPr>
            <a:endParaRPr lang="en-US" altLang="zh-CN" dirty="0"/>
          </a:p>
          <a:p>
            <a:pPr marL="444500" lvl="1" indent="0" algn="just" defTabSz="457200">
              <a:spcBef>
                <a:spcPts val="1700"/>
              </a:spcBef>
              <a:buClr>
                <a:schemeClr val="accent1">
                  <a:lumOff val="-13575"/>
                </a:schemeClr>
              </a:buClr>
              <a:buSzPct val="145000"/>
              <a:defRPr sz="2100" b="0">
                <a:solidFill>
                  <a:srgbClr val="333333"/>
                </a:solidFill>
              </a:defRPr>
            </a:pPr>
            <a:endParaRPr dirty="0"/>
          </a:p>
        </p:txBody>
      </p:sp>
      <p:sp>
        <p:nvSpPr>
          <p:cNvPr id="14" name="弧形 13">
            <a:extLst>
              <a:ext uri="{FF2B5EF4-FFF2-40B4-BE49-F238E27FC236}">
                <a16:creationId xmlns:a16="http://schemas.microsoft.com/office/drawing/2014/main" id="{24F357B6-21F8-4E4E-8F4F-1C5054CA8C8B}"/>
              </a:ext>
            </a:extLst>
          </p:cNvPr>
          <p:cNvSpPr/>
          <p:nvPr/>
        </p:nvSpPr>
        <p:spPr>
          <a:xfrm rot="4786704">
            <a:off x="5341321" y="3553969"/>
            <a:ext cx="2315381" cy="3196341"/>
          </a:xfrm>
          <a:prstGeom prst="arc">
            <a:avLst>
              <a:gd name="adj1" fmla="val 17566653"/>
              <a:gd name="adj2" fmla="val 1253152"/>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endParaRPr>
          </a:p>
        </p:txBody>
      </p:sp>
      <p:grpSp>
        <p:nvGrpSpPr>
          <p:cNvPr id="26" name="组合 25">
            <a:extLst>
              <a:ext uri="{FF2B5EF4-FFF2-40B4-BE49-F238E27FC236}">
                <a16:creationId xmlns:a16="http://schemas.microsoft.com/office/drawing/2014/main" id="{B923DE90-0A92-460D-B1CB-5E29EBAA9770}"/>
              </a:ext>
            </a:extLst>
          </p:cNvPr>
          <p:cNvGrpSpPr/>
          <p:nvPr/>
        </p:nvGrpSpPr>
        <p:grpSpPr>
          <a:xfrm>
            <a:off x="2588164" y="4540225"/>
            <a:ext cx="6799676" cy="3571394"/>
            <a:chOff x="3595816" y="5095432"/>
            <a:chExt cx="4979773" cy="2207551"/>
          </a:xfrm>
        </p:grpSpPr>
        <p:cxnSp>
          <p:nvCxnSpPr>
            <p:cNvPr id="3" name="直接箭头连接符 2">
              <a:extLst>
                <a:ext uri="{FF2B5EF4-FFF2-40B4-BE49-F238E27FC236}">
                  <a16:creationId xmlns:a16="http://schemas.microsoft.com/office/drawing/2014/main" id="{B935BD4A-E34E-41E9-BAEA-8AD3152AF7BA}"/>
                </a:ext>
              </a:extLst>
            </p:cNvPr>
            <p:cNvCxnSpPr>
              <a:cxnSpLocks/>
            </p:cNvCxnSpPr>
            <p:nvPr/>
          </p:nvCxnSpPr>
          <p:spPr>
            <a:xfrm>
              <a:off x="3595816" y="6474941"/>
              <a:ext cx="49797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直接箭头连接符 5">
              <a:extLst>
                <a:ext uri="{FF2B5EF4-FFF2-40B4-BE49-F238E27FC236}">
                  <a16:creationId xmlns:a16="http://schemas.microsoft.com/office/drawing/2014/main" id="{6347B2A3-977A-4194-9012-FC241262BD2A}"/>
                </a:ext>
              </a:extLst>
            </p:cNvPr>
            <p:cNvCxnSpPr>
              <a:cxnSpLocks/>
            </p:cNvCxnSpPr>
            <p:nvPr/>
          </p:nvCxnSpPr>
          <p:spPr>
            <a:xfrm flipH="1" flipV="1">
              <a:off x="5892800" y="5095432"/>
              <a:ext cx="2" cy="1379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EB03A338-9114-466C-B4B8-00348AF9ED95}"/>
                </a:ext>
              </a:extLst>
            </p:cNvPr>
            <p:cNvCxnSpPr>
              <a:cxnSpLocks/>
            </p:cNvCxnSpPr>
            <p:nvPr/>
          </p:nvCxnSpPr>
          <p:spPr>
            <a:xfrm flipV="1">
              <a:off x="5911171" y="6670037"/>
              <a:ext cx="0" cy="272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流程图: 接点 11">
              <a:extLst>
                <a:ext uri="{FF2B5EF4-FFF2-40B4-BE49-F238E27FC236}">
                  <a16:creationId xmlns:a16="http://schemas.microsoft.com/office/drawing/2014/main" id="{1F1A8FB7-CC75-4A6F-A325-F1D23C3423DB}"/>
                </a:ext>
              </a:extLst>
            </p:cNvPr>
            <p:cNvSpPr/>
            <p:nvPr/>
          </p:nvSpPr>
          <p:spPr>
            <a:xfrm>
              <a:off x="5825089" y="6363189"/>
              <a:ext cx="158099" cy="193365"/>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17" name="直接连接符 16">
              <a:extLst>
                <a:ext uri="{FF2B5EF4-FFF2-40B4-BE49-F238E27FC236}">
                  <a16:creationId xmlns:a16="http://schemas.microsoft.com/office/drawing/2014/main" id="{33F94C84-1D5B-415C-8763-CD6149660147}"/>
                </a:ext>
              </a:extLst>
            </p:cNvPr>
            <p:cNvCxnSpPr>
              <a:cxnSpLocks/>
            </p:cNvCxnSpPr>
            <p:nvPr/>
          </p:nvCxnSpPr>
          <p:spPr>
            <a:xfrm>
              <a:off x="3928533" y="6231467"/>
              <a:ext cx="16510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8" name="文本框 27">
              <a:extLst>
                <a:ext uri="{FF2B5EF4-FFF2-40B4-BE49-F238E27FC236}">
                  <a16:creationId xmlns:a16="http://schemas.microsoft.com/office/drawing/2014/main" id="{B95E1C99-AB0A-4501-9C7B-AC257C2EAB26}"/>
                </a:ext>
              </a:extLst>
            </p:cNvPr>
            <p:cNvSpPr txBox="1"/>
            <p:nvPr/>
          </p:nvSpPr>
          <p:spPr>
            <a:xfrm>
              <a:off x="4015287" y="6533316"/>
              <a:ext cx="1391150" cy="2917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i="0" u="none" strike="noStrike" cap="none" spc="0" normalizeH="0" baseline="0" dirty="0">
                  <a:ln>
                    <a:noFill/>
                  </a:ln>
                  <a:solidFill>
                    <a:srgbClr val="000000"/>
                  </a:solidFill>
                  <a:effectLst/>
                  <a:uFillTx/>
                  <a:latin typeface="Helvetica Neue"/>
                  <a:ea typeface="Helvetica Neue"/>
                  <a:cs typeface="Helvetica Neue"/>
                  <a:sym typeface="Helvetica Neue"/>
                </a:rPr>
                <a:t>unimportant</a:t>
              </a:r>
              <a:endParaRPr kumimoji="0" lang="zh-CN" altLang="en-US"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9" name="文本框 28">
              <a:extLst>
                <a:ext uri="{FF2B5EF4-FFF2-40B4-BE49-F238E27FC236}">
                  <a16:creationId xmlns:a16="http://schemas.microsoft.com/office/drawing/2014/main" id="{79EAF8C1-9C76-42D5-8FE1-A88148F624CA}"/>
                </a:ext>
              </a:extLst>
            </p:cNvPr>
            <p:cNvSpPr txBox="1"/>
            <p:nvPr/>
          </p:nvSpPr>
          <p:spPr>
            <a:xfrm>
              <a:off x="6665001" y="6533316"/>
              <a:ext cx="1123485" cy="2917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i="0" u="none" strike="noStrike" cap="none" spc="0" normalizeH="0" baseline="0" dirty="0">
                  <a:ln>
                    <a:noFill/>
                  </a:ln>
                  <a:solidFill>
                    <a:srgbClr val="000000"/>
                  </a:solidFill>
                  <a:effectLst/>
                  <a:uFillTx/>
                  <a:latin typeface="Helvetica Neue"/>
                  <a:ea typeface="Helvetica Neue"/>
                  <a:cs typeface="Helvetica Neue"/>
                  <a:sym typeface="Helvetica Neue"/>
                </a:rPr>
                <a:t>important</a:t>
              </a:r>
              <a:endParaRPr kumimoji="0" lang="zh-CN" altLang="en-US"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4" name="文本框 23">
              <a:extLst>
                <a:ext uri="{FF2B5EF4-FFF2-40B4-BE49-F238E27FC236}">
                  <a16:creationId xmlns:a16="http://schemas.microsoft.com/office/drawing/2014/main" id="{9304A771-5789-476D-BC07-BFF7BDA96C19}"/>
                </a:ext>
              </a:extLst>
            </p:cNvPr>
            <p:cNvSpPr txBox="1"/>
            <p:nvPr/>
          </p:nvSpPr>
          <p:spPr>
            <a:xfrm>
              <a:off x="4964772" y="7049326"/>
              <a:ext cx="2036832" cy="253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000" b="0" i="0" u="none" strike="noStrike" cap="none" spc="0" normalizeH="0" baseline="0" dirty="0">
                  <a:ln>
                    <a:noFill/>
                  </a:ln>
                  <a:solidFill>
                    <a:schemeClr val="tx1"/>
                  </a:solidFill>
                  <a:effectLst/>
                  <a:uFillTx/>
                  <a:latin typeface="Helvetica Neue"/>
                  <a:ea typeface="Helvetica Neue"/>
                  <a:cs typeface="Helvetica Neue"/>
                  <a:sym typeface="Helvetica Neue"/>
                </a:rPr>
                <a:t>Shuffling feature values</a:t>
              </a:r>
              <a:endParaRPr kumimoji="0" lang="zh-CN" altLang="en-US" sz="2000" b="0" i="0" u="none" strike="noStrike" cap="none" spc="0" normalizeH="0" baseline="0" dirty="0">
                <a:ln>
                  <a:noFill/>
                </a:ln>
                <a:solidFill>
                  <a:schemeClr val="tx1"/>
                </a:solidFill>
                <a:effectLst/>
                <a:uFillTx/>
                <a:latin typeface="Helvetica Neue"/>
                <a:ea typeface="Helvetica Neue"/>
                <a:cs typeface="Helvetica Neue"/>
                <a:sym typeface="Helvetica Neue"/>
              </a:endParaRPr>
            </a:p>
          </p:txBody>
        </p:sp>
        <p:sp>
          <p:nvSpPr>
            <p:cNvPr id="31" name="文本框 30">
              <a:extLst>
                <a:ext uri="{FF2B5EF4-FFF2-40B4-BE49-F238E27FC236}">
                  <a16:creationId xmlns:a16="http://schemas.microsoft.com/office/drawing/2014/main" id="{877AAD10-A489-4211-A25D-3B7BE898F1FE}"/>
                </a:ext>
              </a:extLst>
            </p:cNvPr>
            <p:cNvSpPr txBox="1"/>
            <p:nvPr/>
          </p:nvSpPr>
          <p:spPr>
            <a:xfrm>
              <a:off x="5922876" y="5139333"/>
              <a:ext cx="1536605" cy="519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zh-CN" b="0" i="0" u="none" strike="noStrike" cap="none" spc="0" normalizeH="0" baseline="0" dirty="0">
                  <a:ln>
                    <a:noFill/>
                  </a:ln>
                  <a:solidFill>
                    <a:schemeClr val="tx1"/>
                  </a:solidFill>
                  <a:effectLst/>
                  <a:uFillTx/>
                  <a:latin typeface="Helvetica Neue"/>
                  <a:ea typeface="Helvetica Neue"/>
                  <a:cs typeface="Helvetica Neue"/>
                  <a:sym typeface="Helvetica Neue"/>
                </a:rPr>
                <a:t>Prediction </a:t>
              </a:r>
            </a:p>
            <a:p>
              <a:pPr marL="0" marR="0" indent="0" algn="l" defTabSz="584200" rtl="0" fontAlgn="auto" latinLnBrk="0" hangingPunct="0">
                <a:lnSpc>
                  <a:spcPct val="100000"/>
                </a:lnSpc>
                <a:spcBef>
                  <a:spcPts val="0"/>
                </a:spcBef>
                <a:spcAft>
                  <a:spcPts val="0"/>
                </a:spcAft>
                <a:buClrTx/>
                <a:buSzTx/>
                <a:buFontTx/>
                <a:buNone/>
                <a:tabLst/>
              </a:pPr>
              <a:r>
                <a:rPr kumimoji="0" lang="en-US" altLang="zh-CN" b="0" i="0" u="none" strike="noStrike" cap="none" spc="0" normalizeH="0" baseline="0" dirty="0">
                  <a:ln>
                    <a:noFill/>
                  </a:ln>
                  <a:solidFill>
                    <a:schemeClr val="tx1"/>
                  </a:solidFill>
                  <a:effectLst/>
                  <a:uFillTx/>
                  <a:latin typeface="Helvetica Neue"/>
                  <a:ea typeface="Helvetica Neue"/>
                  <a:cs typeface="Helvetica Neue"/>
                  <a:sym typeface="Helvetica Neue"/>
                </a:rPr>
                <a:t>error</a:t>
              </a:r>
              <a:endParaRPr kumimoji="0" lang="zh-CN" altLang="en-US" b="0" i="0" u="none" strike="noStrike" cap="none" spc="0" normalizeH="0" baseline="0" dirty="0">
                <a:ln>
                  <a:noFill/>
                </a:ln>
                <a:solidFill>
                  <a:schemeClr val="tx1"/>
                </a:solidFill>
                <a:effectLst/>
                <a:uFillTx/>
                <a:latin typeface="Helvetica Neue"/>
                <a:ea typeface="Helvetica Neue"/>
                <a:cs typeface="Helvetica Neue"/>
                <a:sym typeface="Helvetica Neue"/>
              </a:endParaRPr>
            </a:p>
          </p:txBody>
        </p:sp>
      </p:grpSp>
    </p:spTree>
    <p:extLst>
      <p:ext uri="{BB962C8B-B14F-4D97-AF65-F5344CB8AC3E}">
        <p14:creationId xmlns:p14="http://schemas.microsoft.com/office/powerpoint/2010/main" val="24857249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9734</TotalTime>
  <Words>1593</Words>
  <Application>Microsoft Macintosh PowerPoint</Application>
  <PresentationFormat>Custom</PresentationFormat>
  <Paragraphs>354</Paragraphs>
  <Slides>25</Slides>
  <Notes>10</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Calibri</vt:lpstr>
      <vt:lpstr>Cambria Math</vt:lpstr>
      <vt:lpstr>Helvetica</vt:lpstr>
      <vt:lpstr>Helvetica Light</vt:lpstr>
      <vt:lpstr>Helvetica Neue</vt:lpstr>
      <vt:lpstr>Helvetica Neue Light</vt:lpstr>
      <vt:lpstr>Helvetica Neue Medium</vt:lpstr>
      <vt:lpstr>Helvetica Neue Thin</vt:lpstr>
      <vt:lpstr>Times</vt:lpstr>
      <vt:lpstr>Times New Roman</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your attention!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Xiaoqi Ma</cp:lastModifiedBy>
  <cp:revision>83</cp:revision>
  <cp:lastPrinted>2019-06-16T12:46:57Z</cp:lastPrinted>
  <dcterms:modified xsi:type="dcterms:W3CDTF">2019-06-18T08:44:57Z</dcterms:modified>
</cp:coreProperties>
</file>