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7" r:id="rId2"/>
    <p:sldId id="296" r:id="rId3"/>
    <p:sldId id="290" r:id="rId4"/>
    <p:sldId id="298" r:id="rId5"/>
    <p:sldId id="299" r:id="rId6"/>
    <p:sldId id="291" r:id="rId7"/>
    <p:sldId id="300" r:id="rId8"/>
    <p:sldId id="301" r:id="rId9"/>
    <p:sldId id="292" r:id="rId10"/>
    <p:sldId id="293" r:id="rId11"/>
    <p:sldId id="303" r:id="rId12"/>
    <p:sldId id="302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m, Alexander (EBI)" initials="TA(" lastIdx="3" clrIdx="0">
    <p:extLst>
      <p:ext uri="{19B8F6BF-5375-455C-9EA6-DF929625EA0E}">
        <p15:presenceInfo xmlns:p15="http://schemas.microsoft.com/office/powerpoint/2012/main" userId="S-1-5-21-1202744845-3101423955-345487624-2174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FA8214"/>
    <a:srgbClr val="5A6EB4"/>
    <a:srgbClr val="A00078"/>
    <a:srgbClr val="A01E28"/>
    <a:srgbClr val="A08232"/>
    <a:srgbClr val="DCA01E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30" autoAdjust="0"/>
    <p:restoredTop sz="91217" autoAdjust="0"/>
  </p:normalViewPr>
  <p:slideViewPr>
    <p:cSldViewPr>
      <p:cViewPr>
        <p:scale>
          <a:sx n="122" d="100"/>
          <a:sy n="122" d="100"/>
        </p:scale>
        <p:origin x="92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500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Clr>
                <a:schemeClr val="accent6"/>
              </a:buClr>
              <a:buSzPct val="100000"/>
              <a:buFont typeface="Wingdings" panose="05000000000000000000" pitchFamily="2" charset="2"/>
              <a:buNone/>
            </a:pPr>
            <a:r>
              <a:rPr lang="en-GB" altLang="zh-CN" sz="2000" dirty="0"/>
              <a:t>Female use more emotionally language; men use more references and commit more grammatical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16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Clr>
                <a:schemeClr val="accent6"/>
              </a:buClr>
              <a:buSzPct val="100000"/>
              <a:buFont typeface="Wingdings" panose="05000000000000000000" pitchFamily="2" charset="2"/>
              <a:buNone/>
            </a:pPr>
            <a:endParaRPr lang="en-GB" altLang="zh-C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33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Clr>
                <a:schemeClr val="accent6"/>
              </a:buClr>
              <a:buSzPct val="100000"/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5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Women tend to user more emotional languages as well as more adjectives and adverbs and apologize more frequently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Men use more references to quantity and commit a greater number of grammatical errors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3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25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13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Cultural differences lead to imbalanced prediction errors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BCF3-701C-4E03-9023-30B55021831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1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51"/>
            <a:ext cx="9144000" cy="684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1321-24A7-4C86-9B2D-07409676CE90}" type="datetime1">
              <a:rPr lang="de-DE" smtClean="0"/>
              <a:t>20.01.19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90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C0C9-FF0A-496C-A493-0CBBCA7B95F1}" type="datetime1">
              <a:rPr lang="de-DE" smtClean="0"/>
              <a:t>20.01.19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048A-BE43-4B2C-86D4-158ABE1766B8}" type="datetime1">
              <a:rPr lang="de-DE" smtClean="0"/>
              <a:t>20.01.19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42991" y="6445614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073C-0E08-449C-A19B-5CA9470AE454}" type="datetime1">
              <a:rPr lang="de-DE" smtClean="0"/>
              <a:t>20.01.19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552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59D3-E13F-4716-8DCE-AE2F8587B726}" type="datetime1">
              <a:rPr lang="de-DE" smtClean="0"/>
              <a:t>20.01.19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3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5892-6737-42F1-A80B-E53B7AE92043}" type="datetime1">
              <a:rPr lang="de-DE" smtClean="0"/>
              <a:t>20.01.19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5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0441-755C-4787-AFFB-F34894DC5D84}" type="datetime1">
              <a:rPr lang="de-DE" smtClean="0"/>
              <a:t>20.01.19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46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D1D6-C209-4937-9344-D453C1DB59A4}" type="datetime1">
              <a:rPr lang="de-DE" smtClean="0"/>
              <a:t>20.01.19</a:t>
            </a:fld>
            <a:endParaRPr lang="de-DE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1EC96A-9703-4B49-A6A5-5752DD3B3A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868144" y="6450168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</p:spTree>
    <p:extLst>
      <p:ext uri="{BB962C8B-B14F-4D97-AF65-F5344CB8AC3E}">
        <p14:creationId xmlns:p14="http://schemas.microsoft.com/office/powerpoint/2010/main" val="291893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16C4-79B5-4CCD-9BE7-D0FC42B32989}" type="datetime1">
              <a:rPr lang="de-DE" smtClean="0"/>
              <a:t>20.01.19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793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95827-6224-4570-B3E0-C448CE9AB11A}" type="datetime1">
              <a:rPr lang="de-DE" smtClean="0"/>
              <a:t>20.01.19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6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900" b="1" dirty="0">
              <a:latin typeface="Arial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799" y="6457444"/>
            <a:ext cx="7046913" cy="348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de-DE" dirty="0"/>
              <a:t>Xiaoqi Ma, Media-Informatics, </a:t>
            </a:r>
            <a:r>
              <a:rPr lang="en-US" altLang="zh-CN" dirty="0"/>
              <a:t>RWTH</a:t>
            </a:r>
            <a:endParaRPr lang="en-US" altLang="de-DE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12000" y="6444000"/>
            <a:ext cx="1044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B90C-F1F4-41D2-8EEE-A2460906CE98}" type="datetime1">
              <a:rPr lang="de-DE" smtClean="0"/>
              <a:t>20.01.19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7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FFC3D-DE18-F645-9974-E28E76D293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8B048A-BE43-4B2C-86D4-158ABE1766B8}" type="datetime1">
              <a:rPr lang="de-DE" smtClean="0"/>
              <a:t>20.01.19</a:t>
            </a:fld>
            <a:endParaRPr lang="de-DE" dirty="0"/>
          </a:p>
        </p:txBody>
      </p:sp>
      <p:pic>
        <p:nvPicPr>
          <p:cNvPr id="6" name="Grafik 7">
            <a:extLst>
              <a:ext uri="{FF2B5EF4-FFF2-40B4-BE49-F238E27FC236}">
                <a16:creationId xmlns:a16="http://schemas.microsoft.com/office/drawing/2014/main" id="{88FCC9EC-DBF4-A140-8645-797A1F0D9B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206" y="332656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21424-3039-B044-B158-D0D5F540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837" y="419776"/>
            <a:ext cx="1767979" cy="734190"/>
          </a:xfrm>
          <a:prstGeom prst="rect">
            <a:avLst/>
          </a:prstGeom>
        </p:spPr>
      </p:pic>
      <p:sp>
        <p:nvSpPr>
          <p:cNvPr id="8" name="文本框 1">
            <a:extLst>
              <a:ext uri="{FF2B5EF4-FFF2-40B4-BE49-F238E27FC236}">
                <a16:creationId xmlns:a16="http://schemas.microsoft.com/office/drawing/2014/main" id="{AF6C1F26-D7B9-3046-A19C-1408B5BF04C4}"/>
              </a:ext>
            </a:extLst>
          </p:cNvPr>
          <p:cNvSpPr txBox="1"/>
          <p:nvPr/>
        </p:nvSpPr>
        <p:spPr>
          <a:xfrm>
            <a:off x="289604" y="1732412"/>
            <a:ext cx="85647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Seminar “Data &amp; Society”</a:t>
            </a:r>
          </a:p>
          <a:p>
            <a:pPr algn="ctr"/>
            <a:endParaRPr lang="en-GB" altLang="zh-CN" dirty="0"/>
          </a:p>
          <a:p>
            <a:pPr algn="ctr"/>
            <a:r>
              <a:rPr lang="en-US" altLang="zh-CN" sz="2000" b="1" dirty="0"/>
              <a:t>Gender Detection on the Web</a:t>
            </a:r>
            <a:endParaRPr lang="en-GB" sz="2000" dirty="0"/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3D398199-CABB-6246-8EFF-97B7D32A003B}"/>
              </a:ext>
            </a:extLst>
          </p:cNvPr>
          <p:cNvSpPr txBox="1"/>
          <p:nvPr/>
        </p:nvSpPr>
        <p:spPr>
          <a:xfrm>
            <a:off x="3563888" y="4509120"/>
            <a:ext cx="191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Xiaoqi Ma</a:t>
            </a:r>
          </a:p>
          <a:p>
            <a:pPr algn="ctr"/>
            <a:r>
              <a:rPr lang="en-GB" sz="1600" dirty="0"/>
              <a:t>Media-Informatics</a:t>
            </a:r>
          </a:p>
          <a:p>
            <a:pPr algn="ctr"/>
            <a:r>
              <a:rPr lang="en-GB" sz="1600" dirty="0"/>
              <a:t>22.01.2019</a:t>
            </a:r>
          </a:p>
        </p:txBody>
      </p:sp>
      <p:sp>
        <p:nvSpPr>
          <p:cNvPr id="10" name="页脚占位符 3">
            <a:extLst>
              <a:ext uri="{FF2B5EF4-FFF2-40B4-BE49-F238E27FC236}">
                <a16:creationId xmlns:a16="http://schemas.microsoft.com/office/drawing/2014/main" id="{6D216F76-6AB0-7049-B755-10D80202E2E2}"/>
              </a:ext>
            </a:extLst>
          </p:cNvPr>
          <p:cNvSpPr txBox="1">
            <a:spLocks/>
          </p:cNvSpPr>
          <p:nvPr/>
        </p:nvSpPr>
        <p:spPr bwMode="auto">
          <a:xfrm>
            <a:off x="5940152" y="6444000"/>
            <a:ext cx="3024187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</p:spTree>
    <p:extLst>
      <p:ext uri="{BB962C8B-B14F-4D97-AF65-F5344CB8AC3E}">
        <p14:creationId xmlns:p14="http://schemas.microsoft.com/office/powerpoint/2010/main" val="144096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300" dirty="0"/>
              <a:t>F. Karimi, C. Wagner, F. </a:t>
            </a:r>
            <a:r>
              <a:rPr lang="en-US" sz="1300" dirty="0" err="1"/>
              <a:t>Lemmerich</a:t>
            </a:r>
            <a:r>
              <a:rPr lang="en-US" sz="1300" dirty="0"/>
              <a:t>, M. </a:t>
            </a:r>
            <a:r>
              <a:rPr lang="en-US" sz="1300" dirty="0" err="1"/>
              <a:t>Jadidi</a:t>
            </a:r>
            <a:r>
              <a:rPr lang="en-US" sz="1300" dirty="0"/>
              <a:t>, and M. </a:t>
            </a:r>
            <a:r>
              <a:rPr lang="en-US" sz="1300" dirty="0" err="1"/>
              <a:t>Strohmaier</a:t>
            </a:r>
            <a:r>
              <a:rPr lang="en-US" sz="1300" dirty="0"/>
              <a:t>, “Inferring gender from names on the web: A comparative evaluation of gender detection meth- </a:t>
            </a:r>
            <a:r>
              <a:rPr lang="en-US" sz="1300" dirty="0" err="1"/>
              <a:t>ods</a:t>
            </a:r>
            <a:r>
              <a:rPr lang="en-US" sz="1300" dirty="0"/>
              <a:t>,” in Proceedings of the 25th International Conference Companion on World Wide Web. International World Wide Web Conferences Steering Committee, 2016, pp. 53–54.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P. Wang, J. Guo, Y. Lan, J. Xu, and X. Cheng, “Your cart tells you: Inferring demographic attributes from purchase data,” in Proceedings of the Ninth ACM International Conference on Web Search and Data Mining. ACM, 2016, pp. 173– 182.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Y. Zhong, N. J. Yuan, W. Zhong, F. Zhang, and X. </a:t>
            </a:r>
            <a:r>
              <a:rPr lang="en-US" sz="1300" dirty="0" err="1"/>
              <a:t>Xie</a:t>
            </a:r>
            <a:r>
              <a:rPr lang="en-US" sz="1300" dirty="0"/>
              <a:t>, “You are where you go: Inferring demographic attributes from location check-ins,” in Proceedings of the eighth ACM international conference on web search and data mining. ACM, 2015, pp. 295–304.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B. Bi, M. </a:t>
            </a:r>
            <a:r>
              <a:rPr lang="en-US" sz="1300" dirty="0" err="1"/>
              <a:t>Shokouhi</a:t>
            </a:r>
            <a:r>
              <a:rPr lang="en-US" sz="1300" dirty="0"/>
              <a:t>, M. Kosinski, and T. Graepel, “Inferring the demographics of search users: Social data meets search queries,” in Proceedings of the 22nd inter- national conference on World Wide Web. ACM, 2013, pp. 131–140.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T. M. Phuong et al., “Gender prediction using browsing history,” in Knowledge and Systems Engineering. Springer, 2014, pp. 271–283.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J. Hu, H.-J. Zeng, H. Li, C. </a:t>
            </a:r>
            <a:r>
              <a:rPr lang="en-US" sz="1300" dirty="0" err="1"/>
              <a:t>Niu</a:t>
            </a:r>
            <a:r>
              <a:rPr lang="en-US" sz="1300" dirty="0"/>
              <a:t>, and Z. Chen, “Demographic prediction based on user’s browsing behavior,” in Proceedings of the 16th international conference on World Wide Web. ACM, 2007, pp. 151–160.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S. </a:t>
            </a:r>
            <a:r>
              <a:rPr lang="en-US" sz="1300" dirty="0" err="1"/>
              <a:t>Kabbur</a:t>
            </a:r>
            <a:r>
              <a:rPr lang="en-US" sz="1300" dirty="0"/>
              <a:t>, E.-H. Han, and G. </a:t>
            </a:r>
            <a:r>
              <a:rPr lang="en-US" sz="1300" dirty="0" err="1"/>
              <a:t>Karypis</a:t>
            </a:r>
            <a:r>
              <a:rPr lang="en-US" sz="1300" dirty="0"/>
              <a:t>, “Content-based methods for predicting web-site demographic attributes,” in Data Mining (ICDM), 2010 IEEE 10th In- </a:t>
            </a:r>
            <a:r>
              <a:rPr lang="en-US" sz="1300" dirty="0" err="1"/>
              <a:t>ternational</a:t>
            </a:r>
            <a:r>
              <a:rPr lang="en-US" sz="1300" dirty="0"/>
              <a:t> Conference on. IEEE, 2010, pp. 863–868.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D. Rao, D. </a:t>
            </a:r>
            <a:r>
              <a:rPr lang="en-US" sz="1300" dirty="0" err="1"/>
              <a:t>Yarowsky</a:t>
            </a:r>
            <a:r>
              <a:rPr lang="en-US" sz="1300" dirty="0"/>
              <a:t>, A. </a:t>
            </a:r>
            <a:r>
              <a:rPr lang="en-US" sz="1300" dirty="0" err="1"/>
              <a:t>Shreevats</a:t>
            </a:r>
            <a:r>
              <a:rPr lang="en-US" sz="1300" dirty="0"/>
              <a:t>, and M. Gupta, “Classifying latent user at- tributes in twitter,” in Proceedings of the 2nd international workshop on Search and mining user-generated contents. ACM, 2010, pp. 37–44.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300" dirty="0"/>
              <a:t>D. Duong, H. Tan, and S. Pham, “Customer gender prediction based on e- commerce data,” in Knowledge and Systems Engineering (KSE), 2016 Eighth In- </a:t>
            </a:r>
            <a:r>
              <a:rPr lang="en-US" sz="1300" dirty="0" err="1"/>
              <a:t>ternational</a:t>
            </a:r>
            <a:r>
              <a:rPr lang="en-US" sz="1300" dirty="0"/>
              <a:t> Conference on. IEEE, 2016, pp. 91–95. </a:t>
            </a:r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2436950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Reference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571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M. </a:t>
            </a:r>
            <a:r>
              <a:rPr lang="en-US" sz="1300" dirty="0" err="1"/>
              <a:t>Ciot</a:t>
            </a:r>
            <a:r>
              <a:rPr lang="en-US" sz="1300" dirty="0"/>
              <a:t>, M. </a:t>
            </a:r>
            <a:r>
              <a:rPr lang="en-US" sz="1300" dirty="0" err="1"/>
              <a:t>Sonderegger</a:t>
            </a:r>
            <a:r>
              <a:rPr lang="en-US" sz="1300" dirty="0"/>
              <a:t>, and D. </a:t>
            </a:r>
            <a:r>
              <a:rPr lang="en-US" sz="1300" dirty="0" err="1"/>
              <a:t>Ruths</a:t>
            </a:r>
            <a:r>
              <a:rPr lang="en-US" sz="1300" dirty="0"/>
              <a:t>, “Gender inference of twitter users in </a:t>
            </a:r>
            <a:r>
              <a:rPr lang="en-US" sz="1300" dirty="0" err="1"/>
              <a:t>non-english</a:t>
            </a:r>
            <a:r>
              <a:rPr lang="en-US" sz="1300" dirty="0"/>
              <a:t> contexts,” in Proceedings of the 2013 Conference on Empirical Methods in Natural Language Processing, 2013, pp. 1136–1145.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G. </a:t>
            </a:r>
            <a:r>
              <a:rPr lang="en-US" sz="1300" dirty="0" err="1"/>
              <a:t>Antipov</a:t>
            </a:r>
            <a:r>
              <a:rPr lang="en-US" sz="1300" dirty="0"/>
              <a:t>, S.-A. </a:t>
            </a:r>
            <a:r>
              <a:rPr lang="en-US" sz="1300" dirty="0" err="1"/>
              <a:t>Berrani</a:t>
            </a:r>
            <a:r>
              <a:rPr lang="en-US" sz="1300" dirty="0"/>
              <a:t>, and J.-L. </a:t>
            </a:r>
            <a:r>
              <a:rPr lang="en-US" sz="1300" dirty="0" err="1"/>
              <a:t>Dugelay</a:t>
            </a:r>
            <a:r>
              <a:rPr lang="en-US" sz="1300" dirty="0"/>
              <a:t>, “Minimalistic </a:t>
            </a:r>
            <a:r>
              <a:rPr lang="en-US" sz="1300" dirty="0" err="1"/>
              <a:t>cnn</a:t>
            </a:r>
            <a:r>
              <a:rPr lang="en-US" sz="1300" dirty="0"/>
              <a:t>-based ensemble model for gender prediction from face images,” Pattern recognition letters, vol. 70, pp. 59–65, 2016.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Q. You, S. Bhatia, T. Sun, and J. Luo, “The eyes of the beholder: Gender pre- diction using images posted in online social networks,” in Data Mining Workshop (ICDMW), 2014 IEEE International Conference on. IEEE, 2014, pp. 1026–1030.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M. </a:t>
            </a:r>
            <a:r>
              <a:rPr lang="en-US" sz="1300" dirty="0" err="1"/>
              <a:t>Merler</a:t>
            </a:r>
            <a:r>
              <a:rPr lang="en-US" sz="1300" dirty="0"/>
              <a:t>, L. Cao, and J. R. Smith, “You are what you tweet pic! gender </a:t>
            </a:r>
            <a:r>
              <a:rPr lang="en-US" sz="1300" dirty="0" err="1"/>
              <a:t>predic</a:t>
            </a:r>
            <a:r>
              <a:rPr lang="en-US" sz="1300" dirty="0"/>
              <a:t>- </a:t>
            </a:r>
            <a:r>
              <a:rPr lang="en-US" sz="1300" dirty="0" err="1"/>
              <a:t>tion</a:t>
            </a:r>
            <a:r>
              <a:rPr lang="en-US" sz="1300" dirty="0"/>
              <a:t> based on semantic analysis of social media images,” in Multimedia and Expo (ICME), 2015 IEEE International Conference on. IEEE, 2015, pp. 1–6.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S. </a:t>
            </a:r>
            <a:r>
              <a:rPr lang="en-US" sz="1300" dirty="0" err="1"/>
              <a:t>Volkova</a:t>
            </a:r>
            <a:r>
              <a:rPr lang="en-US" sz="1300" dirty="0"/>
              <a:t> and D. </a:t>
            </a:r>
            <a:r>
              <a:rPr lang="en-US" sz="1300" dirty="0" err="1"/>
              <a:t>Yarowsky</a:t>
            </a:r>
            <a:r>
              <a:rPr lang="en-US" sz="1300" dirty="0"/>
              <a:t>, “Improving gender prediction of social media users via weighted annotator rationales,” in NIPS 2014 Workshop on Personalization, 2014.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W. </a:t>
            </a:r>
            <a:r>
              <a:rPr lang="en-US" sz="1300" dirty="0" err="1"/>
              <a:t>Deitrick</a:t>
            </a:r>
            <a:r>
              <a:rPr lang="en-US" sz="1300" dirty="0"/>
              <a:t>, Z. Miller, B. </a:t>
            </a:r>
            <a:r>
              <a:rPr lang="en-US" sz="1300" dirty="0" err="1"/>
              <a:t>Valyou</a:t>
            </a:r>
            <a:r>
              <a:rPr lang="en-US" sz="1300" dirty="0"/>
              <a:t>, B. Dickinson, T. Munson, and W. Hu, “Author gender prediction in an email stream using neural networks,” Journal of Intelligent Learning Systems and Applications, vol. 4, no. 03, p. 169, 2012. </a:t>
            </a:r>
          </a:p>
          <a:p>
            <a:pPr marL="228600" indent="-228600">
              <a:buFont typeface="+mj-lt"/>
              <a:buAutoNum type="arabicPeriod" startAt="10"/>
            </a:pPr>
            <a:r>
              <a:rPr lang="en-US" sz="1300" dirty="0"/>
              <a:t>E.Vasilev,“Inferringgenderofredditusers,”Master’sthesis,UniversityofKoblenz and Landau, 2018. </a:t>
            </a:r>
          </a:p>
          <a:p>
            <a:pPr marL="228600" indent="-228600">
              <a:buFont typeface="+mj-lt"/>
              <a:buAutoNum type="arabicPeriod" startAt="12"/>
            </a:pPr>
            <a:endParaRPr lang="en-US" sz="13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2436950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Reference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711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482E5243-7441-4001-B3A4-5BB218C500C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91680" y="6465713"/>
            <a:ext cx="7334250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519EC3-2BF4-40A5-B92F-A5903235FDD3}"/>
              </a:ext>
            </a:extLst>
          </p:cNvPr>
          <p:cNvSpPr txBox="1"/>
          <p:nvPr/>
        </p:nvSpPr>
        <p:spPr>
          <a:xfrm>
            <a:off x="350967" y="2655743"/>
            <a:ext cx="8442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Thank you</a:t>
            </a:r>
            <a:endParaRPr lang="zh-CN" altLang="zh-CN" sz="6000" b="1" dirty="0">
              <a:solidFill>
                <a:schemeClr val="accent6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464A860-D0D3-3744-8BFA-C873217DAA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298610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028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3" y="298610"/>
            <a:ext cx="5583531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Features for Gender Detection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85DDAA-D94B-BE4A-BBAF-73366B9CF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6" y="1628800"/>
            <a:ext cx="8833622" cy="18623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7056278-3589-DA41-BAE7-E40D74E12CFF}"/>
              </a:ext>
            </a:extLst>
          </p:cNvPr>
          <p:cNvSpPr txBox="1"/>
          <p:nvPr/>
        </p:nvSpPr>
        <p:spPr>
          <a:xfrm>
            <a:off x="5796285" y="3861048"/>
            <a:ext cx="3456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Web browsing history 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Web search queries 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E-commerce data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Clickstream patterns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Web hyperlinked structure</a:t>
            </a:r>
          </a:p>
          <a:p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C8F80-64C9-254E-9876-DB587CF22950}"/>
              </a:ext>
            </a:extLst>
          </p:cNvPr>
          <p:cNvSpPr txBox="1"/>
          <p:nvPr/>
        </p:nvSpPr>
        <p:spPr>
          <a:xfrm>
            <a:off x="-180528" y="3861048"/>
            <a:ext cx="3246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Web content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Tweets, Blogs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Comments, Reviews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E-mails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Names</a:t>
            </a:r>
          </a:p>
          <a:p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98155-C068-2C40-B17F-56E611B24243}"/>
              </a:ext>
            </a:extLst>
          </p:cNvPr>
          <p:cNvSpPr txBox="1"/>
          <p:nvPr/>
        </p:nvSpPr>
        <p:spPr>
          <a:xfrm>
            <a:off x="2765502" y="3856437"/>
            <a:ext cx="324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Profile picture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User’s face image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1600" dirty="0"/>
              <a:t>Images posted by users</a:t>
            </a:r>
          </a:p>
        </p:txBody>
      </p:sp>
    </p:spTree>
    <p:extLst>
      <p:ext uri="{BB962C8B-B14F-4D97-AF65-F5344CB8AC3E}">
        <p14:creationId xmlns:p14="http://schemas.microsoft.com/office/powerpoint/2010/main" val="10062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Text-based social media platform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Twitter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Reddit…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Linguistics writing and speaking styles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Sociolinguistic feature model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N-gram feature model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Approach: </a:t>
            </a:r>
            <a:r>
              <a:rPr lang="en-GB" altLang="zh-CN" sz="2000" dirty="0" err="1"/>
              <a:t>tf-idf</a:t>
            </a:r>
            <a:r>
              <a:rPr lang="en-GB" altLang="zh-CN" sz="2000" dirty="0"/>
              <a:t>, neural network, CNN (character level)</a:t>
            </a:r>
          </a:p>
          <a:p>
            <a:pPr lvl="1">
              <a:buClr>
                <a:schemeClr val="accent6"/>
              </a:buClr>
              <a:buSzPct val="100000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/>
              <a:t>Content-based and category-based</a:t>
            </a:r>
            <a:endParaRPr lang="en-GB" altLang="zh-CN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Categories: sport, gamming, shopping…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Approach: </a:t>
            </a:r>
            <a:r>
              <a:rPr lang="en-US" sz="2000" dirty="0"/>
              <a:t>Latent Dirichlet allocation, SVM, neural network</a:t>
            </a:r>
            <a:endParaRPr lang="en-GB" altLang="zh-CN" sz="20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5818968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Contextual Features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7A2298-7A3B-3D42-AB49-E4DCB43A7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626434"/>
            <a:ext cx="3960291" cy="15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Image-based social media platform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Instagram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Pinterest…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Face detection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Approach: CNN-based ensemble model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Accuracy: 97.3% for record performance</a:t>
            </a:r>
          </a:p>
          <a:p>
            <a:pPr lvl="1">
              <a:buClr>
                <a:schemeClr val="accent6"/>
              </a:buClr>
              <a:buSzPct val="100000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/>
              <a:t>Image semantic analysis</a:t>
            </a:r>
            <a:endParaRPr lang="en-GB" altLang="zh-CN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Semantic topics: animal, baby, vehicle…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Results: males are interested in electronics, vehicles; females like to post clothes, </a:t>
            </a:r>
            <a:r>
              <a:rPr lang="en-US" sz="2000" dirty="0"/>
              <a:t>jewelry</a:t>
            </a:r>
            <a:r>
              <a:rPr lang="en-GB" altLang="zh-CN" sz="2000" dirty="0"/>
              <a:t>, dogs…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Approach: </a:t>
            </a:r>
            <a:r>
              <a:rPr lang="en-US" sz="2000" dirty="0"/>
              <a:t>Visual topic modeling</a:t>
            </a:r>
            <a:endParaRPr lang="en-GB" altLang="zh-CN" sz="20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5818968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Visual Features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86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786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Input features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/>
              <a:t>Clickstream patterns, including time of the visits, intensity, frequency</a:t>
            </a:r>
            <a:endParaRPr lang="en-US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Time features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Sequential features…</a:t>
            </a:r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Methods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Bayesian Framework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Tensor Factorization / SVD 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SVM</a:t>
            </a:r>
          </a:p>
          <a:p>
            <a:pPr lvl="1">
              <a:buClr>
                <a:schemeClr val="accent6"/>
              </a:buClr>
              <a:buSzPct val="100000"/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000" dirty="0"/>
              <a:t>Results</a:t>
            </a:r>
            <a:endParaRPr lang="en-GB" altLang="zh-CN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Males tend to change between webpage categories more frequently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Females on average submit longer queries</a:t>
            </a:r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5818968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Behavioral Features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11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6048672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Related Works–Contextual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5D6011-70AB-7B4C-B80F-F33B1452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03295"/>
              </p:ext>
            </p:extLst>
          </p:nvPr>
        </p:nvGraphicFramePr>
        <p:xfrm>
          <a:off x="354274" y="1397000"/>
          <a:ext cx="8538208" cy="3291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57486">
                  <a:extLst>
                    <a:ext uri="{9D8B030D-6E8A-4147-A177-3AD203B41FA5}">
                      <a16:colId xmlns:a16="http://schemas.microsoft.com/office/drawing/2014/main" val="373160433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20404264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714668258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166447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Author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1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E.Vasilev</a:t>
                      </a:r>
                      <a:r>
                        <a:rPr lang="en-US" sz="1800" dirty="0">
                          <a:effectLst/>
                        </a:rPr>
                        <a:t> 2018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Reddit Comments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BOW, Glove, CNN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82%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0874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D. Rao et al., 2010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Tweets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Sociolinguistics, N-gram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72%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6623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W. </a:t>
                      </a:r>
                      <a:r>
                        <a:rPr lang="en-US" sz="1800" dirty="0" err="1">
                          <a:effectLst/>
                        </a:rPr>
                        <a:t>Deitrick</a:t>
                      </a:r>
                      <a:r>
                        <a:rPr lang="en-US" sz="1800" dirty="0">
                          <a:effectLst/>
                        </a:rPr>
                        <a:t> et al., 2012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Emails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Neural Network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95%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759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F. Karimi et al., 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Names(face image)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Combine name/image-based detection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82%(92%)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2754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26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6048672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Related Works–Visual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5D6011-70AB-7B4C-B80F-F33B1452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89224"/>
              </p:ext>
            </p:extLst>
          </p:nvPr>
        </p:nvGraphicFramePr>
        <p:xfrm>
          <a:off x="346575" y="1844824"/>
          <a:ext cx="8538208" cy="23545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45518">
                  <a:extLst>
                    <a:ext uri="{9D8B030D-6E8A-4147-A177-3AD203B41FA5}">
                      <a16:colId xmlns:a16="http://schemas.microsoft.com/office/drawing/2014/main" val="3731604339"/>
                    </a:ext>
                  </a:extLst>
                </a:gridCol>
                <a:gridCol w="2599987">
                  <a:extLst>
                    <a:ext uri="{9D8B030D-6E8A-4147-A177-3AD203B41FA5}">
                      <a16:colId xmlns:a16="http://schemas.microsoft.com/office/drawing/2014/main" val="320404264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714668258"/>
                    </a:ext>
                  </a:extLst>
                </a:gridCol>
                <a:gridCol w="1648487">
                  <a:extLst>
                    <a:ext uri="{9D8B030D-6E8A-4147-A177-3AD203B41FA5}">
                      <a16:colId xmlns:a16="http://schemas.microsoft.com/office/drawing/2014/main" val="166447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Author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1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M. </a:t>
                      </a:r>
                      <a:r>
                        <a:rPr lang="en-US" dirty="0" err="1">
                          <a:effectLst/>
                        </a:rPr>
                        <a:t>Merler</a:t>
                      </a:r>
                      <a:r>
                        <a:rPr lang="en-US" dirty="0">
                          <a:effectLst/>
                        </a:rPr>
                        <a:t> et al., 2015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Social media images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SVM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76%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0874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Q. You et al., 2014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Social network images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Stacked-SVM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72%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6623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G. Antipov et al., 2016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Face images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Ensemble CNN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97%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759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07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6048672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Related Works–Behavioral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5D6011-70AB-7B4C-B80F-F33B1452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57923"/>
              </p:ext>
            </p:extLst>
          </p:nvPr>
        </p:nvGraphicFramePr>
        <p:xfrm>
          <a:off x="354274" y="1397000"/>
          <a:ext cx="8538208" cy="3291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69454">
                  <a:extLst>
                    <a:ext uri="{9D8B030D-6E8A-4147-A177-3AD203B41FA5}">
                      <a16:colId xmlns:a16="http://schemas.microsoft.com/office/drawing/2014/main" val="373160433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20404264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714668258"/>
                    </a:ext>
                  </a:extLst>
                </a:gridCol>
                <a:gridCol w="1584178">
                  <a:extLst>
                    <a:ext uri="{9D8B030D-6E8A-4147-A177-3AD203B41FA5}">
                      <a16:colId xmlns:a16="http://schemas.microsoft.com/office/drawing/2014/main" val="1664477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Author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Performance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1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Hu, et al., 2007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Webpage click-through data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Bayesian Framework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80%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0874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Zhong et al., 2015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Location check-ins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Tensor Factorization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81%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6623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B. Bi et al., 2013 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Facebook likes/Search queries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Common Representation via ODP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80%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2759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T. M. Phuong et al., 2014 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Web browsing history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SVM, LDA, N-gram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81%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2754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44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59369BF4-E6E8-464D-B763-E9BB9E35001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012160" y="6441977"/>
            <a:ext cx="3024187" cy="347663"/>
          </a:xfrm>
        </p:spPr>
        <p:txBody>
          <a:bodyPr/>
          <a:lstStyle/>
          <a:p>
            <a:r>
              <a:rPr lang="en-US" altLang="de-DE" sz="1050" dirty="0"/>
              <a:t>Xiaoqi Ma, Media-Informatics, </a:t>
            </a:r>
            <a:r>
              <a:rPr lang="en-US" altLang="zh-CN" sz="1050" dirty="0"/>
              <a:t>RWTH</a:t>
            </a:r>
            <a:endParaRPr lang="en-US" altLang="de-DE" sz="105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80E86-A8ED-4E42-AEBE-8ECABC9A6965}"/>
              </a:ext>
            </a:extLst>
          </p:cNvPr>
          <p:cNvSpPr txBox="1"/>
          <p:nvPr/>
        </p:nvSpPr>
        <p:spPr>
          <a:xfrm>
            <a:off x="357820" y="1052736"/>
            <a:ext cx="8428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Existing approach not generalize well to language systems </a:t>
            </a:r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E.g.</a:t>
            </a:r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  <a:p>
            <a:pPr marL="285750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n"/>
            </a:pPr>
            <a:r>
              <a:rPr lang="en-GB" altLang="zh-CN" sz="2000" dirty="0"/>
              <a:t>Approach can be culture </a:t>
            </a:r>
            <a:r>
              <a:rPr lang="en-GB" altLang="zh-CN" sz="2000"/>
              <a:t>biased </a:t>
            </a:r>
            <a:endParaRPr lang="en-GB" altLang="zh-CN" sz="2000" dirty="0"/>
          </a:p>
          <a:p>
            <a:pPr marL="742950" lvl="1" indent="-285750"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GB" altLang="zh-CN" sz="2000" dirty="0"/>
              <a:t>E.g. </a:t>
            </a:r>
          </a:p>
          <a:p>
            <a:pPr lvl="1">
              <a:buClr>
                <a:schemeClr val="accent1"/>
              </a:buClr>
            </a:pPr>
            <a:endParaRPr lang="en-GB" altLang="zh-CN" sz="2000" dirty="0"/>
          </a:p>
        </p:txBody>
      </p:sp>
      <p:sp>
        <p:nvSpPr>
          <p:cNvPr id="20" name="文本框 37">
            <a:extLst>
              <a:ext uri="{FF2B5EF4-FFF2-40B4-BE49-F238E27FC236}">
                <a16:creationId xmlns:a16="http://schemas.microsoft.com/office/drawing/2014/main" id="{4AE086D3-0FF5-4133-97D8-F4513EC81E73}"/>
              </a:ext>
            </a:extLst>
          </p:cNvPr>
          <p:cNvSpPr txBox="1"/>
          <p:nvPr/>
        </p:nvSpPr>
        <p:spPr>
          <a:xfrm>
            <a:off x="1187624" y="298610"/>
            <a:ext cx="2436950" cy="500141"/>
          </a:xfrm>
          <a:prstGeom prst="rect">
            <a:avLst/>
          </a:prstGeom>
          <a:noFill/>
          <a:ln>
            <a:noFill/>
          </a:ln>
        </p:spPr>
        <p:txBody>
          <a:bodyPr wrap="square" lIns="68584" tIns="34292" rIns="68584" bIns="34292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/>
                </a:solidFill>
                <a:ea typeface="微软雅黑" pitchFamily="34" charset="-122"/>
                <a:cs typeface="Arial" panose="020B0604020202020204" pitchFamily="34" charset="0"/>
              </a:rPr>
              <a:t>Discussions</a:t>
            </a:r>
            <a:r>
              <a:rPr lang="en-US" altLang="zh-CN" sz="2800" dirty="0">
                <a:solidFill>
                  <a:srgbClr val="56857A"/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endParaRPr lang="zh-CN" altLang="zh-CN" sz="2800" dirty="0">
              <a:solidFill>
                <a:srgbClr val="56857A"/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C2ACBDA2-BD52-4B90-AE2B-8B5FA0B8EAA6}"/>
              </a:ext>
            </a:extLst>
          </p:cNvPr>
          <p:cNvSpPr/>
          <p:nvPr/>
        </p:nvSpPr>
        <p:spPr>
          <a:xfrm>
            <a:off x="354274" y="314119"/>
            <a:ext cx="484632" cy="484632"/>
          </a:xfrm>
          <a:prstGeom prst="chevron">
            <a:avLst/>
          </a:prstGeom>
          <a:solidFill>
            <a:schemeClr val="accent2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A149A4CE-4B4E-4F55-B1CA-05C2F91A2159}"/>
              </a:ext>
            </a:extLst>
          </p:cNvPr>
          <p:cNvSpPr/>
          <p:nvPr/>
        </p:nvSpPr>
        <p:spPr>
          <a:xfrm>
            <a:off x="744657" y="314119"/>
            <a:ext cx="484632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766E3884-50EA-BE40-B519-6AA961DEBC5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1538" y="139428"/>
            <a:ext cx="1779588" cy="90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3E2484-B189-734D-8780-046A69D3E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089" y="1458748"/>
            <a:ext cx="4376191" cy="1826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3AA53C-4365-9B43-B5B2-7D6BC43C4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16" y="3933056"/>
            <a:ext cx="6480720" cy="20882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BD4770-9894-9240-A7B9-7F745C545F28}"/>
              </a:ext>
            </a:extLst>
          </p:cNvPr>
          <p:cNvSpPr/>
          <p:nvPr/>
        </p:nvSpPr>
        <p:spPr>
          <a:xfrm>
            <a:off x="6012160" y="5301208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7141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2521</TotalTime>
  <Words>1375</Words>
  <Application>Microsoft Macintosh PowerPoint</Application>
  <PresentationFormat>On-screen Show (4:3)</PresentationFormat>
  <Paragraphs>179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微软雅黑</vt:lpstr>
      <vt:lpstr>黑体</vt:lpstr>
      <vt:lpstr>宋体</vt:lpstr>
      <vt:lpstr>Arial</vt:lpstr>
      <vt:lpstr>Wingdings</vt:lpstr>
      <vt:lpstr>KIT-PPT_Master_en_2016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</dc:title>
  <dc:subject/>
  <dc:creator>Xiaoqi Ma</dc:creator>
  <cp:keywords/>
  <dc:description/>
  <cp:lastModifiedBy>Xiaoqi Ma</cp:lastModifiedBy>
  <cp:revision>274</cp:revision>
  <cp:lastPrinted>2019-01-20T19:40:10Z</cp:lastPrinted>
  <dcterms:created xsi:type="dcterms:W3CDTF">2018-05-13T16:07:56Z</dcterms:created>
  <dcterms:modified xsi:type="dcterms:W3CDTF">2019-01-20T21:14:16Z</dcterms:modified>
  <cp:category/>
</cp:coreProperties>
</file>