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6" r:id="rId3"/>
    <p:sldId id="290" r:id="rId4"/>
    <p:sldId id="291" r:id="rId5"/>
    <p:sldId id="292" r:id="rId6"/>
    <p:sldId id="293" r:id="rId7"/>
    <p:sldId id="279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m, Alexander (EBI)" initials="TA(" lastIdx="3" clrIdx="0">
    <p:extLst>
      <p:ext uri="{19B8F6BF-5375-455C-9EA6-DF929625EA0E}">
        <p15:presenceInfo xmlns:p15="http://schemas.microsoft.com/office/powerpoint/2012/main" userId="S-1-5-21-1202744845-3101423955-345487624-217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FA8214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7" autoAdjust="0"/>
    <p:restoredTop sz="91212" autoAdjust="0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0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Male misspell more often</a:t>
            </a:r>
          </a:p>
          <a:p>
            <a:r>
              <a:rPr lang="en-US" dirty="0"/>
              <a:t>Female on average submit longer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6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F-score (F1 score) is the harmonic mean of precision and recall: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ROC curves are created by plotting the ratio of true positive rate versus false positive rate at various threshold settings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3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key insight here is that we can assume that whether a user is interested in some category C or not depends on their demographics Y , independent of whether he or she is using Facebook or doing search.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1"/>
            <a:ext cx="9144000" cy="68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1321-24A7-4C86-9B2D-07409676CE90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C0C9-FF0A-496C-A493-0CBBCA7B95F1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Prof. Max </a:t>
            </a:r>
            <a:r>
              <a:rPr lang="en-US" altLang="de-DE" dirty="0" err="1"/>
              <a:t>Mustermann</a:t>
            </a:r>
            <a:r>
              <a:rPr lang="en-US" altLang="de-DE" dirty="0"/>
              <a:t>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48A-BE43-4B2C-86D4-158ABE1766B8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42991" y="6445614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073C-0E08-449C-A19B-5CA9470AE454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59D3-E13F-4716-8DCE-AE2F8587B726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5892-6737-42F1-A80B-E53B7AE92043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0441-755C-4787-AFFB-F34894DC5D84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D1D6-C209-4937-9344-D453C1DB59A4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16C4-79B5-4CCD-9BE7-D0FC42B32989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5827-6224-4570-B3E0-C448CE9AB11A}" type="datetime1">
              <a:rPr lang="de-DE" smtClean="0"/>
              <a:t>02.12.18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799" y="6457444"/>
            <a:ext cx="7046913" cy="34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de-DE" dirty="0"/>
              <a:t>Xiaoqi Ma, Media-Informatics, </a:t>
            </a:r>
            <a:r>
              <a:rPr lang="en-US" altLang="zh-CN" dirty="0"/>
              <a:t>RWTH</a:t>
            </a:r>
            <a:endParaRPr lang="en-US" alt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B90C-F1F4-41D2-8EEE-A2460906CE98}" type="datetime1">
              <a:rPr lang="de-DE" smtClean="0"/>
              <a:t>02.12.18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D16A43E-5360-418D-8A24-A575386DC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374" y="-1246238"/>
            <a:ext cx="6192687" cy="8918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355E75-E895-4078-9677-5DD86E583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3" b="36004"/>
          <a:stretch>
            <a:fillRect/>
          </a:stretch>
        </p:blipFill>
        <p:spPr>
          <a:xfrm>
            <a:off x="98188" y="561652"/>
            <a:ext cx="8947619" cy="51450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3155CB-9010-43EA-9206-35BA4E9290C7}"/>
              </a:ext>
            </a:extLst>
          </p:cNvPr>
          <p:cNvSpPr txBox="1"/>
          <p:nvPr/>
        </p:nvSpPr>
        <p:spPr>
          <a:xfrm>
            <a:off x="289604" y="1732412"/>
            <a:ext cx="8564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Seminar “Data &amp; Society”</a:t>
            </a:r>
          </a:p>
          <a:p>
            <a:pPr algn="ctr"/>
            <a:endParaRPr lang="en-GB" altLang="zh-CN" dirty="0"/>
          </a:p>
          <a:p>
            <a:pPr algn="ctr"/>
            <a:r>
              <a:rPr lang="en-US" altLang="zh-CN" sz="2000" b="1" dirty="0"/>
              <a:t>Gender Detection on the Web</a:t>
            </a:r>
            <a:endParaRPr lang="en-GB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B4478-9322-4EE4-AF5C-C7F6716B5C8D}"/>
              </a:ext>
            </a:extLst>
          </p:cNvPr>
          <p:cNvSpPr txBox="1"/>
          <p:nvPr/>
        </p:nvSpPr>
        <p:spPr>
          <a:xfrm>
            <a:off x="3663736" y="4581128"/>
            <a:ext cx="1816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Xiaoqi Ma</a:t>
            </a:r>
          </a:p>
          <a:p>
            <a:pPr algn="ctr"/>
            <a:r>
              <a:rPr lang="en-GB" sz="1600" dirty="0"/>
              <a:t>Media-Informatics</a:t>
            </a:r>
          </a:p>
          <a:p>
            <a:pPr algn="ctr"/>
            <a:r>
              <a:rPr lang="en-GB" sz="1600" dirty="0"/>
              <a:t>04.12.2018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CEE640-E870-4245-960D-07C6244D51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-108520" y="4520303"/>
            <a:ext cx="3635935" cy="1783644"/>
          </a:xfrm>
          <a:prstGeom prst="rect">
            <a:avLst/>
          </a:prstGeom>
        </p:spPr>
      </p:pic>
      <p:pic>
        <p:nvPicPr>
          <p:cNvPr id="10" name="Grafik 7">
            <a:extLst>
              <a:ext uri="{FF2B5EF4-FFF2-40B4-BE49-F238E27FC236}">
                <a16:creationId xmlns:a16="http://schemas.microsoft.com/office/drawing/2014/main" id="{A274E750-4CEA-8D4A-9B38-7BA10F78CE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329" y="149614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6C5C0-1436-204F-A399-4EB1EFD56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832" y="279386"/>
            <a:ext cx="1767979" cy="7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8E8744-AC80-4A4B-BA85-C153B008F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374" y="-1246238"/>
            <a:ext cx="6192687" cy="8918426"/>
          </a:xfrm>
          <a:prstGeom prst="rect">
            <a:avLst/>
          </a:prstGeom>
        </p:spPr>
      </p:pic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Commercial Purposes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Conduct market basket analysis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Provide targeted advertising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Provide personalized recommendations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Offer personalized services, e.g. membership attachment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400" dirty="0"/>
          </a:p>
          <a:p>
            <a:pPr lvl="1">
              <a:buClr>
                <a:schemeClr val="accent6"/>
              </a:buClr>
              <a:buSzPct val="100000"/>
            </a:pPr>
            <a:r>
              <a:rPr lang="en-GB" altLang="zh-CN" sz="2400" dirty="0"/>
              <a:t>However…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Users are reluctant to provide demographic information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Or even refuse to register due to privacy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Motivation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2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8E8744-AC80-4A4B-BA85-C153B008F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374" y="-1246238"/>
            <a:ext cx="6192687" cy="8918426"/>
          </a:xfrm>
          <a:prstGeom prst="rect">
            <a:avLst/>
          </a:prstGeom>
        </p:spPr>
      </p:pic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Contextual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Linguistics writing and speaking styles </a:t>
            </a:r>
          </a:p>
          <a:p>
            <a:pPr marL="1200150" lvl="2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Comments on Reddit [1]</a:t>
            </a:r>
          </a:p>
          <a:p>
            <a:pPr marL="1200150" lvl="2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Movie reviews</a:t>
            </a:r>
          </a:p>
          <a:p>
            <a:pPr marL="1200150" lvl="2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Tweets or blogs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Behavioral</a:t>
            </a:r>
            <a:r>
              <a:rPr lang="en-GB" altLang="zh-CN" sz="2000" dirty="0"/>
              <a:t>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Web browsing history [2], e.g. click-through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Web search queries [3]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Purchase data [5]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Location check-ins [6]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Independent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Facebook likes </a:t>
            </a:r>
            <a:r>
              <a:rPr lang="en-GB" altLang="zh-CN" sz="2000" dirty="0">
                <a:sym typeface="Wingdings" pitchFamily="2" charset="2"/>
              </a:rPr>
              <a:t>                Web search queries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Types of Gender Prediction Data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6B75ED6-E894-F246-AE33-7AD0313D095C}"/>
              </a:ext>
            </a:extLst>
          </p:cNvPr>
          <p:cNvSpPr/>
          <p:nvPr/>
        </p:nvSpPr>
        <p:spPr>
          <a:xfrm>
            <a:off x="3131840" y="5057567"/>
            <a:ext cx="792088" cy="386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74E1-5D7D-EE44-B5D3-68D87AED2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860" y="1863414"/>
            <a:ext cx="4270128" cy="26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8E8744-AC80-4A4B-BA85-C153B008F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374" y="-1246238"/>
            <a:ext cx="6192687" cy="8918426"/>
          </a:xfrm>
          <a:prstGeom prst="rect">
            <a:avLst/>
          </a:prstGeom>
        </p:spPr>
      </p:pic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664296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78567"/>
              </p:ext>
            </p:extLst>
          </p:nvPr>
        </p:nvGraphicFramePr>
        <p:xfrm>
          <a:off x="354274" y="1397000"/>
          <a:ext cx="8538208" cy="4241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34552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1867150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401954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2134552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Hu, </a:t>
                      </a:r>
                      <a:r>
                        <a:rPr lang="en-US" sz="1400" kern="1200" dirty="0">
                          <a:effectLst/>
                        </a:rPr>
                        <a:t>et al., </a:t>
                      </a:r>
                      <a:r>
                        <a:rPr lang="en-US" sz="1400" dirty="0"/>
                        <a:t>2007 [2]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page click-through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Bayesian framework; Smoothing Approach (LSI to find similar users)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Kosinski et al., 2013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Facebook likes</a:t>
                      </a:r>
                    </a:p>
                    <a:p>
                      <a:r>
                        <a:rPr lang="en-US" sz="1400" dirty="0"/>
                        <a:t>Web Search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Fit a common representation via </a:t>
                      </a:r>
                      <a:r>
                        <a:rPr lang="en-US" sz="1400" u="none" strike="noStrike" kern="1200" dirty="0">
                          <a:effectLst/>
                        </a:rPr>
                        <a:t>Open Directory Project categories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AUC: 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Do Viet Phuong et al., 2014 [4]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 browsing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 (combined feature): LDA for topic-based feature, n-gram for sequential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effectLst/>
                        </a:rPr>
                        <a:t>0.81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Wang </a:t>
                      </a:r>
                      <a:r>
                        <a:rPr lang="en-US" sz="1400" kern="1200" dirty="0">
                          <a:effectLst/>
                        </a:rPr>
                        <a:t>et al., 2015 [5]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Purchase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effectLst/>
                        </a:rPr>
                        <a:t>Structured Neural Embedding (SNE)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0.54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Zhong et al., 2015 [6]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 check-ins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>
                          <a:effectLst/>
                        </a:rPr>
                        <a:t>Tensor Factorization: Spatiality, Temporality, and location-knowledge based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6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8E8744-AC80-4A4B-BA85-C153B008F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374" y="-1246238"/>
            <a:ext cx="6192687" cy="8918426"/>
          </a:xfrm>
          <a:prstGeom prst="rect">
            <a:avLst/>
          </a:prstGeom>
        </p:spPr>
      </p:pic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Procedure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Match Facebook          and search queries with categories (coarse grained representation)  </a:t>
            </a:r>
            <a:r>
              <a:rPr lang="en-GB" altLang="zh-CN" sz="2000" dirty="0">
                <a:sym typeface="Wingdings" pitchFamily="2" charset="2"/>
              </a:rPr>
              <a:t> 219-dimensional vectors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Train Gender Classifier based on users’ Facebook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Apply </a:t>
            </a:r>
            <a:r>
              <a:rPr lang="en-GB" altLang="zh-CN" sz="2000"/>
              <a:t>the classifier </a:t>
            </a:r>
            <a:r>
              <a:rPr lang="en-GB" altLang="zh-CN" sz="2000" dirty="0"/>
              <a:t>to search query logs</a:t>
            </a:r>
          </a:p>
          <a:p>
            <a:pPr lvl="1">
              <a:buClr>
                <a:schemeClr val="accent6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Methods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98E8D-AC89-D841-BD94-1C0614AAA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410" y="3358415"/>
            <a:ext cx="2424152" cy="2301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2F232-4530-0F4A-A370-82C9AE010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39" y="3915058"/>
            <a:ext cx="1739177" cy="594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53A1B-75A3-D642-A4B4-EB83AD730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949" y="3755777"/>
            <a:ext cx="2088231" cy="826532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3DF29FB-7146-244A-BB2D-3439ADE6B7DA}"/>
              </a:ext>
            </a:extLst>
          </p:cNvPr>
          <p:cNvSpPr/>
          <p:nvPr/>
        </p:nvSpPr>
        <p:spPr>
          <a:xfrm rot="10800000">
            <a:off x="5701373" y="4050870"/>
            <a:ext cx="867765" cy="2363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Curved Up Arrow 1">
            <a:extLst>
              <a:ext uri="{FF2B5EF4-FFF2-40B4-BE49-F238E27FC236}">
                <a16:creationId xmlns:a16="http://schemas.microsoft.com/office/drawing/2014/main" id="{5C9D113D-C941-3845-8E4F-716D0FA0E413}"/>
              </a:ext>
            </a:extLst>
          </p:cNvPr>
          <p:cNvSpPr/>
          <p:nvPr/>
        </p:nvSpPr>
        <p:spPr>
          <a:xfrm>
            <a:off x="1771776" y="4641778"/>
            <a:ext cx="5177419" cy="1368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DB9CA3D-32A7-1E49-A0F4-2F630471D85A}"/>
              </a:ext>
            </a:extLst>
          </p:cNvPr>
          <p:cNvSpPr/>
          <p:nvPr/>
        </p:nvSpPr>
        <p:spPr>
          <a:xfrm>
            <a:off x="2185125" y="4050870"/>
            <a:ext cx="867765" cy="2363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5945C-C0BD-4B46-AE83-2A100B365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744" y="3358415"/>
            <a:ext cx="2364877" cy="2301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E0B18-C0A3-5543-B243-0F59C553D5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848" y="1338078"/>
            <a:ext cx="432048" cy="3967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56050E-7279-2E4C-B382-D7ACC0DD4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9195" y="2013667"/>
            <a:ext cx="431117" cy="3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8E8744-AC80-4A4B-BA85-C153B008F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0374" y="-1246238"/>
            <a:ext cx="6192687" cy="8918426"/>
          </a:xfrm>
          <a:prstGeom prst="rect">
            <a:avLst/>
          </a:prstGeom>
        </p:spPr>
      </p:pic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600" dirty="0"/>
              <a:t>[1] E. </a:t>
            </a:r>
            <a:r>
              <a:rPr lang="en-US" altLang="zh-CN" sz="1600" dirty="0" err="1"/>
              <a:t>Vasilev</a:t>
            </a:r>
            <a:r>
              <a:rPr lang="en-US" altLang="zh-CN" sz="1600" dirty="0"/>
              <a:t>, Inferring gender of Reddit users (2018). Master Thesis</a:t>
            </a:r>
            <a:endParaRPr lang="en-GB" altLang="zh-CN" sz="16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600" dirty="0"/>
              <a:t>[2] </a:t>
            </a:r>
            <a:r>
              <a:rPr lang="en-US" sz="1600" dirty="0"/>
              <a:t>Hu, J., Zeng, H.J., Li, H., </a:t>
            </a:r>
            <a:r>
              <a:rPr lang="en-US" sz="1600" dirty="0" err="1"/>
              <a:t>Niu</a:t>
            </a:r>
            <a:r>
              <a:rPr lang="en-US" sz="1600" dirty="0"/>
              <a:t>, C., Chen, Z. (2007). Demographic prediction based on user’s browsing behavior. Proceedings of the 16th international conference on World Wide Web. Pages 151-160.</a:t>
            </a:r>
            <a:endParaRPr lang="en-GB" altLang="zh-CN" sz="16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600" dirty="0"/>
              <a:t>[3] B. Bi, M. </a:t>
            </a:r>
            <a:r>
              <a:rPr lang="en-US" altLang="zh-CN" sz="1600" dirty="0" err="1"/>
              <a:t>Shokouhi</a:t>
            </a:r>
            <a:r>
              <a:rPr lang="en-US" altLang="zh-CN" sz="1600" dirty="0"/>
              <a:t>, M. Kosinski, and T. Graepel. Inferring the demographics of search users. WWW, 2013.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1600" dirty="0"/>
              <a:t>[4] T. M. Phuong, and D. V. Phuong, “Gender prediction using browsing history,” Proceedings of the Fifth International Conference KSE 2013, Volume 1. pp. 271-283, 2013.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1600" dirty="0"/>
              <a:t>[5] </a:t>
            </a:r>
            <a:r>
              <a:rPr lang="en-US" sz="1600" dirty="0"/>
              <a:t>P. Wang, J. Guo, Y. Lan, J. Xu, and X. Cheng, “Your cart tells you: Inferring demographic attributes from purchase data,” in Proceedings of ACM International Conference on Web Search and Data Mining (WSDM), pp. 251–260, ACM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1600" dirty="0"/>
              <a:t>[6] Y. Zhong, N. J. Yuan, W. Zhong, F. Zhang, and X. </a:t>
            </a:r>
            <a:r>
              <a:rPr lang="en-US" sz="1600" dirty="0" err="1"/>
              <a:t>Xie</a:t>
            </a:r>
            <a:r>
              <a:rPr lang="en-US" sz="1600" dirty="0"/>
              <a:t>. You Are Where You Go. In WSDM ’15: Proceedings of the 8th ACM international conference on Web search and data mining, pages 295–304. ACM Press, 2015.</a:t>
            </a:r>
            <a:endParaRPr lang="en-GB" altLang="zh-CN" sz="16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71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29AD33C-9038-4D3D-86F0-C75155FFD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9832" y="-1409835"/>
            <a:ext cx="6327156" cy="9146821"/>
          </a:xfrm>
          <a:prstGeom prst="rect">
            <a:avLst/>
          </a:prstGeom>
        </p:spPr>
      </p:pic>
      <p:sp>
        <p:nvSpPr>
          <p:cNvPr id="6" name="页脚占位符 3">
            <a:extLst>
              <a:ext uri="{FF2B5EF4-FFF2-40B4-BE49-F238E27FC236}">
                <a16:creationId xmlns:a16="http://schemas.microsoft.com/office/drawing/2014/main" id="{482E5243-7441-4001-B3A4-5BB218C500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1680" y="6459970"/>
            <a:ext cx="7334250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519EC3-2BF4-40A5-B92F-A5903235FDD3}"/>
              </a:ext>
            </a:extLst>
          </p:cNvPr>
          <p:cNvSpPr txBox="1"/>
          <p:nvPr/>
        </p:nvSpPr>
        <p:spPr>
          <a:xfrm>
            <a:off x="350967" y="2655743"/>
            <a:ext cx="844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Thank you</a:t>
            </a:r>
            <a:endParaRPr lang="zh-CN" altLang="zh-CN" sz="6000" b="1" dirty="0">
              <a:solidFill>
                <a:schemeClr val="accent6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506ED1-1753-4706-9FA1-A9B375368B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394435" y="3981909"/>
            <a:ext cx="3635935" cy="2327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91D52A-F000-4B19-BCD7-981F90AC8D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1938195" y="4544254"/>
            <a:ext cx="3635935" cy="17836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464A860-D0D3-3744-8BFA-C873217DAA2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98610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6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646</Words>
  <Application>Microsoft Macintosh PowerPoint</Application>
  <PresentationFormat>On-screen Show (4:3)</PresentationFormat>
  <Paragraphs>87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微软雅黑</vt:lpstr>
      <vt:lpstr>黑体</vt:lpstr>
      <vt:lpstr>Arial</vt:lpstr>
      <vt:lpstr>Wingdings</vt:lpstr>
      <vt:lpstr>KIT-PPT_Master_en_2016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</dc:title>
  <dc:subject/>
  <dc:creator>Xiaoqi Ma</dc:creator>
  <cp:keywords/>
  <dc:description/>
  <cp:lastModifiedBy>Xiaoqi Ma</cp:lastModifiedBy>
  <cp:revision>249</cp:revision>
  <dcterms:created xsi:type="dcterms:W3CDTF">2018-05-13T16:07:56Z</dcterms:created>
  <dcterms:modified xsi:type="dcterms:W3CDTF">2018-12-02T21:20:01Z</dcterms:modified>
  <cp:category/>
</cp:coreProperties>
</file>