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514" r:id="rId2"/>
    <p:sldId id="681" r:id="rId3"/>
    <p:sldId id="685" r:id="rId4"/>
    <p:sldId id="694" r:id="rId5"/>
    <p:sldId id="693" r:id="rId6"/>
    <p:sldId id="691" r:id="rId7"/>
    <p:sldId id="692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83C0BC-621E-4501-92D1-84F1ACA52351}">
          <p14:sldIdLst/>
        </p14:section>
        <p14:section name="Untitled Section" id="{045E4B12-E161-4044-B6E3-080452482345}">
          <p14:sldIdLst>
            <p14:sldId id="514"/>
            <p14:sldId id="681"/>
            <p14:sldId id="685"/>
            <p14:sldId id="694"/>
            <p14:sldId id="693"/>
            <p14:sldId id="691"/>
            <p14:sldId id="6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93CC"/>
    <a:srgbClr val="3CA2D0"/>
    <a:srgbClr val="A50021"/>
    <a:srgbClr val="CC3300"/>
    <a:srgbClr val="D33948"/>
    <a:srgbClr val="D54237"/>
    <a:srgbClr val="ED1F33"/>
    <a:srgbClr val="FF00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792" autoAdjust="0"/>
  </p:normalViewPr>
  <p:slideViewPr>
    <p:cSldViewPr snapToGrid="0">
      <p:cViewPr varScale="1">
        <p:scale>
          <a:sx n="94" d="100"/>
          <a:sy n="94" d="100"/>
        </p:scale>
        <p:origin x="1195" y="53"/>
      </p:cViewPr>
      <p:guideLst/>
    </p:cSldViewPr>
  </p:slideViewPr>
  <p:outlineViewPr>
    <p:cViewPr>
      <p:scale>
        <a:sx n="33" d="100"/>
        <a:sy n="33" d="100"/>
      </p:scale>
      <p:origin x="0" y="-414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26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B93FF-FD42-47CB-A18A-A807D6D33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35" tIns="48319" rIns="96635" bIns="483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CE8C-8746-4958-828A-80AF546A0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2"/>
            <a:ext cx="3169920" cy="481727"/>
          </a:xfrm>
          <a:prstGeom prst="rect">
            <a:avLst/>
          </a:prstGeom>
        </p:spPr>
        <p:txBody>
          <a:bodyPr vert="horz" lIns="96635" tIns="48319" rIns="96635" bIns="48319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E796-2E3A-434F-8983-198E225B7C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35" tIns="48319" rIns="96635" bIns="483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AA63-E5A2-4553-AA60-CE0E120B4A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35" tIns="48319" rIns="96635" bIns="48319" rtlCol="0" anchor="b"/>
          <a:lstStyle>
            <a:lvl1pPr algn="r">
              <a:defRPr sz="1300"/>
            </a:lvl1pPr>
          </a:lstStyle>
          <a:p>
            <a:fld id="{218F68B8-DF91-46F3-9C0D-33FFD635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49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35" tIns="48319" rIns="96635" bIns="483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2"/>
            <a:ext cx="3169920" cy="481727"/>
          </a:xfrm>
          <a:prstGeom prst="rect">
            <a:avLst/>
          </a:prstGeom>
        </p:spPr>
        <p:txBody>
          <a:bodyPr vert="horz" lIns="96635" tIns="48319" rIns="96635" bIns="48319" rtlCol="0"/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5" tIns="48319" rIns="96635" bIns="48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9"/>
            <a:ext cx="5852160" cy="3780473"/>
          </a:xfrm>
          <a:prstGeom prst="rect">
            <a:avLst/>
          </a:prstGeom>
        </p:spPr>
        <p:txBody>
          <a:bodyPr vert="horz" lIns="96635" tIns="48319" rIns="96635" bIns="4831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35" tIns="48319" rIns="96635" bIns="483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35" tIns="48319" rIns="96635" bIns="48319" rtlCol="0" anchor="b"/>
          <a:lstStyle>
            <a:lvl1pPr algn="r">
              <a:defRPr sz="1300"/>
            </a:lvl1pPr>
          </a:lstStyle>
          <a:p>
            <a:fld id="{8BAD9806-00E6-4D55-90E4-BBB8243C5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863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D9806-00E6-4D55-90E4-BBB8243C5F7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E202-0564-4CF0-8D3D-14BEEAD244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857E8-8ED6-4C24-94A7-A3E2B50DAD2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1571666"/>
              </p:ext>
            </p:extLst>
          </p:nvPr>
        </p:nvGraphicFramePr>
        <p:xfrm>
          <a:off x="167570" y="758757"/>
          <a:ext cx="8828314" cy="22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21750">
                <a:tc>
                  <a:txBody>
                    <a:bodyPr/>
                    <a:lstStyle/>
                    <a:p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 Analytics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9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>
            <a:extLst>
              <a:ext uri="{FF2B5EF4-FFF2-40B4-BE49-F238E27FC236}">
                <a16:creationId xmlns:a16="http://schemas.microsoft.com/office/drawing/2014/main" id="{5A7ADA5C-9777-4900-8815-4634468A2D0C}"/>
              </a:ext>
            </a:extLst>
          </p:cNvPr>
          <p:cNvSpPr txBox="1"/>
          <p:nvPr/>
        </p:nvSpPr>
        <p:spPr>
          <a:xfrm>
            <a:off x="-9731" y="6249193"/>
            <a:ext cx="9144000" cy="618821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>
            <a:extLst>
              <a:ext uri="{FF2B5EF4-FFF2-40B4-BE49-F238E27FC236}">
                <a16:creationId xmlns:a16="http://schemas.microsoft.com/office/drawing/2014/main" id="{09A1AA3B-9494-41C4-896D-75AE3A0978E7}"/>
              </a:ext>
            </a:extLst>
          </p:cNvPr>
          <p:cNvSpPr txBox="1"/>
          <p:nvPr/>
        </p:nvSpPr>
        <p:spPr>
          <a:xfrm rot="10800000" flipH="1">
            <a:off x="-9731" y="6187801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800" ker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Shape 14" descr="Small Use Shield_GoldOnTrans.eps">
            <a:extLst>
              <a:ext uri="{FF2B5EF4-FFF2-40B4-BE49-F238E27FC236}">
                <a16:creationId xmlns:a16="http://schemas.microsoft.com/office/drawing/2014/main" id="{0F08DF61-BD57-41A6-AF0D-59BB38E8A4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38125"/>
            <a:ext cx="747713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Shape 15" descr="1-lineWordmark_GoldOnCard_NoBG.eps">
            <a:extLst>
              <a:ext uri="{FF2B5EF4-FFF2-40B4-BE49-F238E27FC236}">
                <a16:creationId xmlns:a16="http://schemas.microsoft.com/office/drawing/2014/main" id="{4440D2B6-1DA4-4945-B639-09FE048A106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12" y="6439402"/>
            <a:ext cx="2098337" cy="1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75AF86-9BBD-4368-8FEC-8D325CC1E86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6547987"/>
              </p:ext>
            </p:extLst>
          </p:nvPr>
        </p:nvGraphicFramePr>
        <p:xfrm>
          <a:off x="157842" y="770766"/>
          <a:ext cx="8828314" cy="20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8314">
                  <a:extLst>
                    <a:ext uri="{9D8B030D-6E8A-4147-A177-3AD203B41FA5}">
                      <a16:colId xmlns:a16="http://schemas.microsoft.com/office/drawing/2014/main" val="145292360"/>
                    </a:ext>
                  </a:extLst>
                </a:gridCol>
              </a:tblGrid>
              <a:tr h="209740">
                <a:tc>
                  <a:txBody>
                    <a:bodyPr/>
                    <a:lstStyle/>
                    <a:p>
                      <a:endParaRPr lang="en-US" sz="1300" b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498065"/>
                  </a:ext>
                </a:extLst>
              </a:tr>
            </a:tbl>
          </a:graphicData>
        </a:graphic>
      </p:graphicFrame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D5B4F8C-F223-4DB8-82B5-9B074A464992}"/>
              </a:ext>
            </a:extLst>
          </p:cNvPr>
          <p:cNvSpPr txBox="1">
            <a:spLocks/>
          </p:cNvSpPr>
          <p:nvPr userDrawn="1"/>
        </p:nvSpPr>
        <p:spPr>
          <a:xfrm>
            <a:off x="172665" y="6398264"/>
            <a:ext cx="2813726" cy="27275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FFCC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fornian FB" panose="0207040306080B030204" pitchFamily="18" charset="0"/>
              </a:rPr>
              <a:t>Cesar Acosta Ph.D.</a:t>
            </a:r>
          </a:p>
        </p:txBody>
      </p:sp>
    </p:spTree>
    <p:extLst>
      <p:ext uri="{BB962C8B-B14F-4D97-AF65-F5344CB8AC3E}">
        <p14:creationId xmlns:p14="http://schemas.microsoft.com/office/powerpoint/2010/main" val="932861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1E522E8-45A8-445B-9CC2-E03C76498DA4}"/>
              </a:ext>
            </a:extLst>
          </p:cNvPr>
          <p:cNvSpPr txBox="1">
            <a:spLocks/>
          </p:cNvSpPr>
          <p:nvPr/>
        </p:nvSpPr>
        <p:spPr>
          <a:xfrm>
            <a:off x="0" y="3919633"/>
            <a:ext cx="9144000" cy="164588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Cesar Acosta Ph.D.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Industrial and Systems Engineering</a:t>
            </a:r>
          </a:p>
          <a:p>
            <a:pPr algn="ctr" defTabSz="914400"/>
            <a:r>
              <a:rPr lang="en-US" sz="20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University of Southern California</a:t>
            </a:r>
          </a:p>
          <a:p>
            <a:pPr algn="ctr" defTabSz="914400"/>
            <a:endParaRPr lang="en-US" sz="20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4B9AD5-8158-4C19-B228-3325BC1860D7}"/>
              </a:ext>
            </a:extLst>
          </p:cNvPr>
          <p:cNvSpPr txBox="1">
            <a:spLocks/>
          </p:cNvSpPr>
          <p:nvPr/>
        </p:nvSpPr>
        <p:spPr>
          <a:xfrm>
            <a:off x="0" y="1770062"/>
            <a:ext cx="9144000" cy="133362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defTabSz="914400"/>
            <a:endParaRPr lang="en-US" sz="3600" b="1" kern="0" dirty="0">
              <a:solidFill>
                <a:srgbClr val="C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ctr" defTabSz="914400"/>
            <a:r>
              <a:rPr lang="en-US" sz="3600" b="1" kern="0" dirty="0">
                <a:solidFill>
                  <a:srgbClr val="C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7592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Simple Logistic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CD345-D62F-402C-BE31-6F436E709EFF}"/>
              </a:ext>
            </a:extLst>
          </p:cNvPr>
          <p:cNvSpPr txBox="1">
            <a:spLocks/>
          </p:cNvSpPr>
          <p:nvPr/>
        </p:nvSpPr>
        <p:spPr>
          <a:xfrm>
            <a:off x="157844" y="2037896"/>
            <a:ext cx="8828314" cy="393019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spcAft>
                <a:spcPts val="500"/>
              </a:spcAft>
            </a:pPr>
            <a:r>
              <a:rPr lang="en-US" sz="30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x increases, </a:t>
            </a:r>
            <a:r>
              <a:rPr lang="en-US" sz="30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  varies along the logistic </a:t>
            </a:r>
            <a:r>
              <a:rPr lang="en-US" sz="3000" i="1" kern="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cdf</a:t>
            </a: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r>
              <a:rPr lang="en-US" sz="30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where x is the predictor</a:t>
            </a: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427549-58A4-4385-9419-E8782AD9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2962950"/>
            <a:ext cx="3762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Simple Logistic regression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F8509C-04D1-462E-8B86-CFCD9BED8FC1}"/>
              </a:ext>
            </a:extLst>
          </p:cNvPr>
          <p:cNvSpPr txBox="1">
            <a:spLocks/>
          </p:cNvSpPr>
          <p:nvPr/>
        </p:nvSpPr>
        <p:spPr>
          <a:xfrm>
            <a:off x="661307" y="2201182"/>
            <a:ext cx="8324850" cy="317091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algn="ctr" defTabSz="914400">
              <a:spcAft>
                <a:spcPts val="500"/>
              </a:spcAft>
            </a:pPr>
            <a:r>
              <a:rPr lang="en-US" sz="3600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997C43-FB94-4B8B-AE61-D7048E71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70" y="1839688"/>
            <a:ext cx="6176602" cy="39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3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Logistic regression – Two predictors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CD345-D62F-402C-BE31-6F436E709EFF}"/>
              </a:ext>
            </a:extLst>
          </p:cNvPr>
          <p:cNvSpPr txBox="1">
            <a:spLocks/>
          </p:cNvSpPr>
          <p:nvPr/>
        </p:nvSpPr>
        <p:spPr>
          <a:xfrm>
            <a:off x="157844" y="2037896"/>
            <a:ext cx="8828314" cy="393019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  varies along the surface</a:t>
            </a: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where x</a:t>
            </a:r>
            <a:r>
              <a:rPr lang="en-US" sz="2800" i="1" kern="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1</a:t>
            </a: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and x</a:t>
            </a:r>
            <a:r>
              <a:rPr lang="en-US" sz="2800" i="1" kern="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2</a:t>
            </a: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 are the predictors</a:t>
            </a: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2B0DA-8DF1-4414-8F2F-47AF2411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972481"/>
            <a:ext cx="4752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7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Logistic regression – Two predictors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CD345-D62F-402C-BE31-6F436E709EFF}"/>
              </a:ext>
            </a:extLst>
          </p:cNvPr>
          <p:cNvSpPr txBox="1">
            <a:spLocks/>
          </p:cNvSpPr>
          <p:nvPr/>
        </p:nvSpPr>
        <p:spPr>
          <a:xfrm>
            <a:off x="157844" y="2037896"/>
            <a:ext cx="8828314" cy="393019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  varies along the surface</a:t>
            </a: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713BF-93F5-4280-AF26-97FE7550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31" y="2621275"/>
            <a:ext cx="6723561" cy="342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Logistic regression – Decision boundary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CD345-D62F-402C-BE31-6F436E709EFF}"/>
              </a:ext>
            </a:extLst>
          </p:cNvPr>
          <p:cNvSpPr txBox="1">
            <a:spLocks/>
          </p:cNvSpPr>
          <p:nvPr/>
        </p:nvSpPr>
        <p:spPr>
          <a:xfrm>
            <a:off x="157844" y="2037896"/>
            <a:ext cx="8828314" cy="393019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spcAft>
                <a:spcPts val="500"/>
              </a:spcAft>
            </a:pPr>
            <a:r>
              <a:rPr lang="en-US" sz="30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.</a:t>
            </a: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30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AC6438-A7C7-4BB4-BCFA-1BDB7926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30" y="2000930"/>
            <a:ext cx="7809820" cy="38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1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9E7EE-DECD-4279-961B-958A19499710}"/>
              </a:ext>
            </a:extLst>
          </p:cNvPr>
          <p:cNvSpPr txBox="1">
            <a:spLocks/>
          </p:cNvSpPr>
          <p:nvPr/>
        </p:nvSpPr>
        <p:spPr>
          <a:xfrm>
            <a:off x="157843" y="1255862"/>
            <a:ext cx="8828314" cy="393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Multiple Logistic regression –  </a:t>
            </a:r>
            <a:r>
              <a:rPr lang="en-US" sz="20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predictors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734855-150C-4F71-836D-BEE57FEC6349}"/>
              </a:ext>
            </a:extLst>
          </p:cNvPr>
          <p:cNvSpPr txBox="1">
            <a:spLocks/>
          </p:cNvSpPr>
          <p:nvPr/>
        </p:nvSpPr>
        <p:spPr>
          <a:xfrm>
            <a:off x="0" y="1825625"/>
            <a:ext cx="9144000" cy="44450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00050" lvl="1" indent="0" defTabSz="914400"/>
            <a:endParaRPr lang="en-US" sz="1800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2CD345-D62F-402C-BE31-6F436E709EFF}"/>
              </a:ext>
            </a:extLst>
          </p:cNvPr>
          <p:cNvSpPr txBox="1">
            <a:spLocks/>
          </p:cNvSpPr>
          <p:nvPr/>
        </p:nvSpPr>
        <p:spPr>
          <a:xfrm>
            <a:off x="157844" y="2037896"/>
            <a:ext cx="8828314" cy="393019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  varies along the surface</a:t>
            </a: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Symbol" panose="05050102010706020507" pitchFamily="18" charset="2"/>
            </a:endParaRPr>
          </a:p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where x</a:t>
            </a:r>
            <a:r>
              <a:rPr lang="en-US" sz="2800" i="1" kern="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1</a:t>
            </a: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, x</a:t>
            </a:r>
            <a:r>
              <a:rPr lang="en-US" sz="2800" i="1" kern="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2</a:t>
            </a: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,… </a:t>
            </a:r>
            <a:r>
              <a:rPr lang="en-US" sz="2800" i="1" kern="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x</a:t>
            </a:r>
            <a:r>
              <a:rPr lang="en-US" sz="2800" i="1" kern="0" baseline="-25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n</a:t>
            </a: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 are </a:t>
            </a:r>
          </a:p>
          <a:p>
            <a:pPr marL="57150" indent="0" defTabSz="914400">
              <a:spcAft>
                <a:spcPts val="500"/>
              </a:spcAft>
            </a:pPr>
            <a:r>
              <a:rPr lang="en-US" sz="2800" i="1" kern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Symbol" panose="05050102010706020507" pitchFamily="18" charset="2"/>
              </a:rPr>
              <a:t>numerical and/or categorical  predictors</a:t>
            </a:r>
          </a:p>
          <a:p>
            <a:pPr marL="57150" indent="0" defTabSz="914400">
              <a:spcAft>
                <a:spcPts val="500"/>
              </a:spcAft>
            </a:pPr>
            <a:endParaRPr lang="en-US" sz="2800" i="1" kern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FE3DD-30DB-42ED-9E78-F37547B34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2835047"/>
            <a:ext cx="52482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4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5185</TotalTime>
  <Words>102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Californian FB</vt:lpstr>
      <vt:lpstr>CMU Serif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BEST PREDICTOR ACTUALLY THE BEST?</dc:title>
  <dc:creator>Cesar Acosta</dc:creator>
  <cp:lastModifiedBy>Cesar Acosta-mejia</cp:lastModifiedBy>
  <cp:revision>961</cp:revision>
  <cp:lastPrinted>2019-09-27T19:46:17Z</cp:lastPrinted>
  <dcterms:created xsi:type="dcterms:W3CDTF">2018-03-30T17:35:33Z</dcterms:created>
  <dcterms:modified xsi:type="dcterms:W3CDTF">2019-10-08T23:28:30Z</dcterms:modified>
</cp:coreProperties>
</file>