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80" r:id="rId2"/>
    <p:sldId id="263" r:id="rId3"/>
    <p:sldId id="309" r:id="rId4"/>
    <p:sldId id="267" r:id="rId5"/>
    <p:sldId id="268" r:id="rId6"/>
    <p:sldId id="346" r:id="rId7"/>
    <p:sldId id="269" r:id="rId8"/>
    <p:sldId id="270" r:id="rId9"/>
    <p:sldId id="271" r:id="rId10"/>
    <p:sldId id="272" r:id="rId11"/>
    <p:sldId id="328" r:id="rId12"/>
    <p:sldId id="275" r:id="rId13"/>
    <p:sldId id="335" r:id="rId14"/>
    <p:sldId id="334" r:id="rId1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83C0BC-621E-4501-92D1-84F1ACA52351}">
          <p14:sldIdLst/>
        </p14:section>
        <p14:section name="Untitled Section" id="{045E4B12-E161-4044-B6E3-080452482345}">
          <p14:sldIdLst>
            <p14:sldId id="280"/>
            <p14:sldId id="263"/>
            <p14:sldId id="309"/>
            <p14:sldId id="267"/>
            <p14:sldId id="268"/>
            <p14:sldId id="346"/>
            <p14:sldId id="269"/>
            <p14:sldId id="270"/>
            <p14:sldId id="271"/>
            <p14:sldId id="272"/>
            <p14:sldId id="328"/>
            <p14:sldId id="275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605" autoAdjust="0"/>
  </p:normalViewPr>
  <p:slideViewPr>
    <p:cSldViewPr snapToGrid="0">
      <p:cViewPr varScale="1">
        <p:scale>
          <a:sx n="87" d="100"/>
          <a:sy n="87" d="100"/>
        </p:scale>
        <p:origin x="1387" y="58"/>
      </p:cViewPr>
      <p:guideLst/>
    </p:cSldViewPr>
  </p:slideViewPr>
  <p:outlineViewPr>
    <p:cViewPr>
      <p:scale>
        <a:sx n="33" d="100"/>
        <a:sy n="33" d="100"/>
      </p:scale>
      <p:origin x="0" y="-41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2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B93FF-FD42-47CB-A18A-A807D6D33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CE8C-8746-4958-828A-80AF546A0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D3CA08-0068-4DB0-A1CC-42D09E7CE3D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E796-2E3A-434F-8983-198E225B7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AA63-E5A2-4553-AA60-CE0E120B4A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8F68B8-DF91-46F3-9C0D-33FFD63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4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5E7F7A-39F4-46B1-97AB-7C3B7D0687A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BAD9806-00E6-4D55-90E4-BBB8243C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size of table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038F1E-98F1-4327-A625-E3660D0B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8085" y="59845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294DBC90-52AB-42DC-8759-5BEBD1908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>
            <a:extLst>
              <a:ext uri="{FF2B5EF4-FFF2-40B4-BE49-F238E27FC236}">
                <a16:creationId xmlns:a16="http://schemas.microsoft.com/office/drawing/2014/main" id="{5A7ADA5C-9777-4900-8815-4634468A2D0C}"/>
              </a:ext>
            </a:extLst>
          </p:cNvPr>
          <p:cNvSpPr txBox="1"/>
          <p:nvPr/>
        </p:nvSpPr>
        <p:spPr>
          <a:xfrm>
            <a:off x="0" y="5803900"/>
            <a:ext cx="9144000" cy="1052513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>
            <a:extLst>
              <a:ext uri="{FF2B5EF4-FFF2-40B4-BE49-F238E27FC236}">
                <a16:creationId xmlns:a16="http://schemas.microsoft.com/office/drawing/2014/main" id="{09A1AA3B-9494-41C4-896D-75AE3A0978E7}"/>
              </a:ext>
            </a:extLst>
          </p:cNvPr>
          <p:cNvSpPr txBox="1"/>
          <p:nvPr/>
        </p:nvSpPr>
        <p:spPr>
          <a:xfrm rot="10800000" flipH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Shape 14" descr="Small Use Shield_GoldOnTrans.eps">
            <a:extLst>
              <a:ext uri="{FF2B5EF4-FFF2-40B4-BE49-F238E27FC236}">
                <a16:creationId xmlns:a16="http://schemas.microsoft.com/office/drawing/2014/main" id="{0F08DF61-BD57-41A6-AF0D-59BB38E8A4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Shape 15" descr="1-lineWordmark_GoldOnCard_NoBG.eps">
            <a:extLst>
              <a:ext uri="{FF2B5EF4-FFF2-40B4-BE49-F238E27FC236}">
                <a16:creationId xmlns:a16="http://schemas.microsoft.com/office/drawing/2014/main" id="{4440D2B6-1DA4-4945-B639-09FE048A106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12" y="6439402"/>
            <a:ext cx="2098337" cy="1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75AF86-9BBD-4368-8FEC-8D325CC1E86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6547987"/>
              </p:ext>
            </p:extLst>
          </p:nvPr>
        </p:nvGraphicFramePr>
        <p:xfrm>
          <a:off x="157842" y="770766"/>
          <a:ext cx="8828314" cy="20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09740">
                <a:tc>
                  <a:txBody>
                    <a:bodyPr/>
                    <a:lstStyle/>
                    <a:p>
                      <a:endParaRPr lang="en-US" sz="1300" b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D5B4F8C-F223-4DB8-82B5-9B074A464992}"/>
              </a:ext>
            </a:extLst>
          </p:cNvPr>
          <p:cNvSpPr txBox="1">
            <a:spLocks/>
          </p:cNvSpPr>
          <p:nvPr userDrawn="1"/>
        </p:nvSpPr>
        <p:spPr>
          <a:xfrm>
            <a:off x="172665" y="6398264"/>
            <a:ext cx="2813726" cy="2727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CC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fornian FB" panose="0207040306080B030204" pitchFamily="18" charset="0"/>
              </a:rPr>
              <a:t>Cesar Acosta PhD</a:t>
            </a:r>
          </a:p>
        </p:txBody>
      </p:sp>
    </p:spTree>
    <p:extLst>
      <p:ext uri="{BB962C8B-B14F-4D97-AF65-F5344CB8AC3E}">
        <p14:creationId xmlns:p14="http://schemas.microsoft.com/office/powerpoint/2010/main" val="932861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A7FBD4A-B01B-44E2-9BC8-E3B7F121C4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842" y="770766"/>
          <a:ext cx="8828314" cy="20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09740">
                <a:tc>
                  <a:txBody>
                    <a:bodyPr/>
                    <a:lstStyle/>
                    <a:p>
                      <a:r>
                        <a:rPr lang="en-US" sz="1300" b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IIDEAS SoCal Conference 2018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A1E522E8-45A8-445B-9CC2-E03C76498DA4}"/>
              </a:ext>
            </a:extLst>
          </p:cNvPr>
          <p:cNvSpPr txBox="1">
            <a:spLocks/>
          </p:cNvSpPr>
          <p:nvPr/>
        </p:nvSpPr>
        <p:spPr>
          <a:xfrm>
            <a:off x="0" y="3919633"/>
            <a:ext cx="9144000" cy="164588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Cesar Acosta, PhD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Industrial and Systems Engineering</a:t>
            </a: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University of Southern California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4B9AD5-8158-4C19-B228-3325BC1860D7}"/>
              </a:ext>
            </a:extLst>
          </p:cNvPr>
          <p:cNvSpPr txBox="1">
            <a:spLocks/>
          </p:cNvSpPr>
          <p:nvPr/>
        </p:nvSpPr>
        <p:spPr>
          <a:xfrm>
            <a:off x="0" y="1770062"/>
            <a:ext cx="9144000" cy="13336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914400"/>
            <a:r>
              <a:rPr lang="en-US" sz="3600" kern="0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CATEGORICAL VARIABLES</a:t>
            </a:r>
          </a:p>
          <a:p>
            <a:pPr algn="ctr" defTabSz="914400"/>
            <a:r>
              <a:rPr lang="en-US" sz="3600" kern="0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-ENCODING-</a:t>
            </a:r>
          </a:p>
        </p:txBody>
      </p:sp>
    </p:spTree>
    <p:extLst>
      <p:ext uri="{BB962C8B-B14F-4D97-AF65-F5344CB8AC3E}">
        <p14:creationId xmlns:p14="http://schemas.microsoft.com/office/powerpoint/2010/main" val="392264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BC27-7A58-4448-86AE-12193E50543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57842" y="1825625"/>
                <a:ext cx="8828314" cy="4445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fitted equations for each </a:t>
                </a:r>
                <a:r>
                  <a:rPr lang="en-US" sz="240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level are</a:t>
                </a: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19.9650                       +0.8155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when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𝑆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19.9650−14.076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+0.8155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          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when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𝑀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19.9650+1.1974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+0.8155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when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BC27-7A58-4448-86AE-12193E505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7842" y="1825625"/>
                <a:ext cx="8828314" cy="4445000"/>
              </a:xfrm>
              <a:prstGeom prst="rect">
                <a:avLst/>
              </a:prstGeom>
              <a:blipFill>
                <a:blip r:embed="rId2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0000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buNone/>
            </a:pP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Why are the models different?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3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1825625"/>
            <a:ext cx="3146870" cy="4179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fitted plane is found if both variables are included in the model as continuous. </a:t>
            </a:r>
          </a:p>
          <a:p>
            <a:pPr marL="0" indent="0">
              <a:buNone/>
            </a:pPr>
            <a:endParaRPr lang="en-US" sz="1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Why are the models different?</a:t>
            </a:r>
          </a:p>
        </p:txBody>
      </p:sp>
      <p:pic>
        <p:nvPicPr>
          <p:cNvPr id="6" name="Picture 5" descr="3dplot">
            <a:extLst>
              <a:ext uri="{FF2B5EF4-FFF2-40B4-BE49-F238E27FC236}">
                <a16:creationId xmlns:a16="http://schemas.microsoft.com/office/drawing/2014/main" id="{EF503D62-37D5-4D03-BA97-63F11D562A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b="5192"/>
          <a:stretch/>
        </p:blipFill>
        <p:spPr bwMode="auto">
          <a:xfrm>
            <a:off x="4285569" y="1825625"/>
            <a:ext cx="4282234" cy="377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5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1308" y="1825625"/>
            <a:ext cx="3155662" cy="4179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fitted plane is found if both variables are included in the model as continuous. </a:t>
            </a:r>
          </a:p>
          <a:p>
            <a:pPr marL="0" indent="0">
              <a:buNone/>
            </a:pP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lvl="0" indent="0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included in the model using indicator variables, </a:t>
            </a:r>
          </a:p>
          <a:p>
            <a:pPr marL="0" lvl="0" indent="0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each level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0, 1, 2, </a:t>
            </a:r>
          </a:p>
          <a:p>
            <a:pPr marL="0" lvl="0" indent="0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fitted equation is found. 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Why are the models different?</a:t>
            </a:r>
          </a:p>
        </p:txBody>
      </p:sp>
      <p:pic>
        <p:nvPicPr>
          <p:cNvPr id="6" name="Picture 5" descr="3dplot">
            <a:extLst>
              <a:ext uri="{FF2B5EF4-FFF2-40B4-BE49-F238E27FC236}">
                <a16:creationId xmlns:a16="http://schemas.microsoft.com/office/drawing/2014/main" id="{EF503D62-37D5-4D03-BA97-63F11D562A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b="5192"/>
          <a:stretch/>
        </p:blipFill>
        <p:spPr bwMode="auto">
          <a:xfrm>
            <a:off x="4285569" y="1825625"/>
            <a:ext cx="4282234" cy="377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86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100" y="1825625"/>
            <a:ext cx="3146870" cy="36519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fitted lines may be away from the fitted plane</a:t>
            </a:r>
          </a:p>
          <a:p>
            <a:pPr marL="0" indent="0">
              <a:buNone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</a:t>
            </a:r>
          </a:p>
          <a:p>
            <a:pPr marL="0" indent="0">
              <a:buNone/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may be close to the fitted plane</a:t>
            </a: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Why are the models different?</a:t>
            </a:r>
          </a:p>
        </p:txBody>
      </p:sp>
      <p:pic>
        <p:nvPicPr>
          <p:cNvPr id="6" name="Picture 5" descr="3dplot">
            <a:extLst>
              <a:ext uri="{FF2B5EF4-FFF2-40B4-BE49-F238E27FC236}">
                <a16:creationId xmlns:a16="http://schemas.microsoft.com/office/drawing/2014/main" id="{EF503D62-37D5-4D03-BA97-63F11D562A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b="5192"/>
          <a:stretch/>
        </p:blipFill>
        <p:spPr bwMode="auto">
          <a:xfrm>
            <a:off x="4285569" y="1825625"/>
            <a:ext cx="4282234" cy="377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44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Consider the following dataset</a:t>
            </a: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C38B90-1C4F-4952-B0D2-C33A417D9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4188"/>
              </p:ext>
            </p:extLst>
          </p:nvPr>
        </p:nvGraphicFramePr>
        <p:xfrm>
          <a:off x="1677836" y="2391508"/>
          <a:ext cx="2164402" cy="2913381"/>
        </p:xfrm>
        <a:graphic>
          <a:graphicData uri="http://schemas.openxmlformats.org/drawingml/2006/table">
            <a:tbl>
              <a:tblPr firstRow="1" firstCol="1" bandRow="1"/>
              <a:tblGrid>
                <a:gridCol w="565079">
                  <a:extLst>
                    <a:ext uri="{9D8B030D-6E8A-4147-A177-3AD203B41FA5}">
                      <a16:colId xmlns:a16="http://schemas.microsoft.com/office/drawing/2014/main" val="2852381278"/>
                    </a:ext>
                  </a:extLst>
                </a:gridCol>
                <a:gridCol w="791962">
                  <a:extLst>
                    <a:ext uri="{9D8B030D-6E8A-4147-A177-3AD203B41FA5}">
                      <a16:colId xmlns:a16="http://schemas.microsoft.com/office/drawing/2014/main" val="2298165748"/>
                    </a:ext>
                  </a:extLst>
                </a:gridCol>
                <a:gridCol w="807361">
                  <a:extLst>
                    <a:ext uri="{9D8B030D-6E8A-4147-A177-3AD203B41FA5}">
                      <a16:colId xmlns:a16="http://schemas.microsoft.com/office/drawing/2014/main" val="3507140589"/>
                    </a:ext>
                  </a:extLst>
                </a:gridCol>
              </a:tblGrid>
              <a:tr h="397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35136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-0.10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19.19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41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22.74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7954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23.91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62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7.07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2203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33925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491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0.08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20.63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6505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2.62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23.46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43030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5.09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25.75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44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Consider the following dataset</a:t>
            </a: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C38B90-1C4F-4952-B0D2-C33A417D9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06016"/>
              </p:ext>
            </p:extLst>
          </p:nvPr>
        </p:nvGraphicFramePr>
        <p:xfrm>
          <a:off x="1677836" y="2391508"/>
          <a:ext cx="2164402" cy="2913381"/>
        </p:xfrm>
        <a:graphic>
          <a:graphicData uri="http://schemas.openxmlformats.org/drawingml/2006/table">
            <a:tbl>
              <a:tblPr firstRow="1" firstCol="1" bandRow="1"/>
              <a:tblGrid>
                <a:gridCol w="565079">
                  <a:extLst>
                    <a:ext uri="{9D8B030D-6E8A-4147-A177-3AD203B41FA5}">
                      <a16:colId xmlns:a16="http://schemas.microsoft.com/office/drawing/2014/main" val="2852381278"/>
                    </a:ext>
                  </a:extLst>
                </a:gridCol>
                <a:gridCol w="791962">
                  <a:extLst>
                    <a:ext uri="{9D8B030D-6E8A-4147-A177-3AD203B41FA5}">
                      <a16:colId xmlns:a16="http://schemas.microsoft.com/office/drawing/2014/main" val="2298165748"/>
                    </a:ext>
                  </a:extLst>
                </a:gridCol>
                <a:gridCol w="807361">
                  <a:extLst>
                    <a:ext uri="{9D8B030D-6E8A-4147-A177-3AD203B41FA5}">
                      <a16:colId xmlns:a16="http://schemas.microsoft.com/office/drawing/2014/main" val="3507140589"/>
                    </a:ext>
                  </a:extLst>
                </a:gridCol>
              </a:tblGrid>
              <a:tr h="397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35136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-0.10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19.19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41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22.74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7954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23.91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62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7.07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2203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33925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491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0.08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20.63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6505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2.62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23.46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43030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5.09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25.75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4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4BCDF-6297-4832-B5D7-5A54EC6D86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6836" y="2391504"/>
          <a:ext cx="2057400" cy="2913382"/>
        </p:xfrm>
        <a:graphic>
          <a:graphicData uri="http://schemas.openxmlformats.org/drawingml/2006/table">
            <a:tbl>
              <a:tblPr firstRow="1" firstCol="1" bandRow="1"/>
              <a:tblGrid>
                <a:gridCol w="537143">
                  <a:extLst>
                    <a:ext uri="{9D8B030D-6E8A-4147-A177-3AD203B41FA5}">
                      <a16:colId xmlns:a16="http://schemas.microsoft.com/office/drawing/2014/main" val="2852381278"/>
                    </a:ext>
                  </a:extLst>
                </a:gridCol>
                <a:gridCol w="752810">
                  <a:extLst>
                    <a:ext uri="{9D8B030D-6E8A-4147-A177-3AD203B41FA5}">
                      <a16:colId xmlns:a16="http://schemas.microsoft.com/office/drawing/2014/main" val="2298165748"/>
                    </a:ext>
                  </a:extLst>
                </a:gridCol>
                <a:gridCol w="767447">
                  <a:extLst>
                    <a:ext uri="{9D8B030D-6E8A-4147-A177-3AD203B41FA5}">
                      <a16:colId xmlns:a16="http://schemas.microsoft.com/office/drawing/2014/main" val="3507140589"/>
                    </a:ext>
                  </a:extLst>
                </a:gridCol>
              </a:tblGrid>
              <a:tr h="3974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35136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-0.10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19.19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41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22.74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79543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23.91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62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7.07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2203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33925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4914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0.08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20.63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65052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2.62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23.46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43030"/>
                  </a:ext>
                </a:extLst>
              </a:tr>
              <a:tr h="2795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5.09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25.75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671833" cy="444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model as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continuous variables</a:t>
            </a: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19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US" sz="1900" baseline="30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close to 0.05, the explained variation of the response about the fitted equation is negligible</a:t>
            </a:r>
          </a:p>
          <a:p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Adjusted R-squared is negative and equal to -0.23632</a:t>
            </a:r>
          </a:p>
          <a:p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predictors </a:t>
            </a:r>
            <a:r>
              <a:rPr lang="en-US" sz="19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900" baseline="-25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9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900" baseline="-25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seem not to be useful for predicting </a:t>
            </a:r>
            <a:r>
              <a:rPr lang="en-US" sz="19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 sz="19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98984-839A-4920-815E-FBD222FCC098}"/>
              </a:ext>
            </a:extLst>
          </p:cNvPr>
          <p:cNvSpPr txBox="1"/>
          <p:nvPr/>
        </p:nvSpPr>
        <p:spPr>
          <a:xfrm>
            <a:off x="-1254034" y="2152348"/>
            <a:ext cx="10240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Coefficients: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		  Estimate Std. Error t value </a:t>
            </a:r>
            <a:r>
              <a:rPr lang="en-US" dirty="0" err="1">
                <a:latin typeface="Consolas" panose="020B0609020204030204" pitchFamily="49" charset="0"/>
                <a:ea typeface="Batang" panose="02030600000101010101" pitchFamily="18" charset="-127"/>
              </a:rPr>
              <a:t>Pr</a:t>
            </a:r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(&gt;|t|)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(Intercept)  15.1678     5.6816   2.670    0.037 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            0.6019     3.4742   0.173    0.868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x2            0.7769     1.4275   0.544    0.606</a:t>
            </a: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 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Residual standard error: 8.505 on 6 degrees of freedom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Multiple R-squared:  0.05259,   Adjusted R-squared:  -0.2632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F-statistic: 0.1665 on 2 and 6 DF,  p-value: 0.8504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757558" cy="3942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model as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continuous variables</a:t>
            </a: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98984-839A-4920-815E-FBD222FCC098}"/>
              </a:ext>
            </a:extLst>
          </p:cNvPr>
          <p:cNvSpPr txBox="1"/>
          <p:nvPr/>
        </p:nvSpPr>
        <p:spPr>
          <a:xfrm>
            <a:off x="-1254034" y="2152348"/>
            <a:ext cx="10240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Coefficients: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		  Estimate Std. Error t value </a:t>
            </a:r>
            <a:r>
              <a:rPr lang="en-US" dirty="0" err="1">
                <a:latin typeface="Consolas" panose="020B0609020204030204" pitchFamily="49" charset="0"/>
                <a:ea typeface="Batang" panose="02030600000101010101" pitchFamily="18" charset="-127"/>
              </a:rPr>
              <a:t>Pr</a:t>
            </a:r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(&gt;|t|)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(Intercept)  15.1678     5.6816   2.670    0.037 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            0.6019     3.4742   0.173    0.868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x2            0.7769     1.4275   0.544    0.606</a:t>
            </a: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 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Residual standard error: 8.505 on 6 degrees of freedom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Multiple R-squared:  0.05259,   Adjusted R-squared:  -0.2632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F-statistic: 0.1665 on 2 and 6 DF,  p-value: 0.8504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94822C-6235-41C6-AABF-44D837D13843}"/>
              </a:ext>
            </a:extLst>
          </p:cNvPr>
          <p:cNvSpPr/>
          <p:nvPr/>
        </p:nvSpPr>
        <p:spPr>
          <a:xfrm>
            <a:off x="2646486" y="4026876"/>
            <a:ext cx="1151792" cy="465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4ED21E-8530-4943-99CB-DB5203953467}"/>
              </a:ext>
            </a:extLst>
          </p:cNvPr>
          <p:cNvSpPr/>
          <p:nvPr/>
        </p:nvSpPr>
        <p:spPr>
          <a:xfrm>
            <a:off x="6729042" y="4038601"/>
            <a:ext cx="1151792" cy="465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3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BC27-7A58-4448-86AE-12193E50543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57842" y="1834417"/>
                <a:ext cx="8828314" cy="4445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fitted plane is</a:t>
                </a:r>
              </a:p>
              <a:p>
                <a:pPr marL="0" indent="0">
                  <a:buNone/>
                </a:pP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𝑌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15.1678+0.6019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1 −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MU Serif" panose="02000603000000000000" pitchFamily="2" charset="0"/>
                    <a:cs typeface="Times New Roman" panose="02020603050405020304" pitchFamily="18" charset="0"/>
                  </a:rPr>
                  <a:t>0.7769 X2</a:t>
                </a:r>
              </a:p>
              <a:p>
                <a:pPr marL="0" indent="0">
                  <a:buNone/>
                </a:pP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BC27-7A58-4448-86AE-12193E505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7842" y="1834417"/>
                <a:ext cx="8828314" cy="4445000"/>
              </a:xfrm>
              <a:prstGeom prst="rect">
                <a:avLst/>
              </a:prstGeom>
              <a:blipFill>
                <a:blip r:embed="rId2"/>
                <a:stretch>
                  <a:fillRect l="-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</p:spTree>
    <p:extLst>
      <p:ext uri="{BB962C8B-B14F-4D97-AF65-F5344CB8AC3E}">
        <p14:creationId xmlns:p14="http://schemas.microsoft.com/office/powerpoint/2010/main" val="4295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DDC01B-4988-4360-B07C-7D6C0C4429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substituted with indicator variables 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11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12</a:t>
            </a:r>
            <a:r>
              <a: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as shown</a:t>
            </a: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EA803-1649-4ABA-8372-88617E8F5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99542"/>
              </p:ext>
            </p:extLst>
          </p:nvPr>
        </p:nvGraphicFramePr>
        <p:xfrm>
          <a:off x="4985461" y="2444383"/>
          <a:ext cx="2743329" cy="2698582"/>
        </p:xfrm>
        <a:graphic>
          <a:graphicData uri="http://schemas.openxmlformats.org/drawingml/2006/table">
            <a:tbl>
              <a:tblPr firstRow="1" firstCol="1" bandRow="1"/>
              <a:tblGrid>
                <a:gridCol w="583322">
                  <a:extLst>
                    <a:ext uri="{9D8B030D-6E8A-4147-A177-3AD203B41FA5}">
                      <a16:colId xmlns:a16="http://schemas.microsoft.com/office/drawing/2014/main" val="2852381278"/>
                    </a:ext>
                  </a:extLst>
                </a:gridCol>
                <a:gridCol w="564462">
                  <a:extLst>
                    <a:ext uri="{9D8B030D-6E8A-4147-A177-3AD203B41FA5}">
                      <a16:colId xmlns:a16="http://schemas.microsoft.com/office/drawing/2014/main" val="2298165748"/>
                    </a:ext>
                  </a:extLst>
                </a:gridCol>
                <a:gridCol w="688642">
                  <a:extLst>
                    <a:ext uri="{9D8B030D-6E8A-4147-A177-3AD203B41FA5}">
                      <a16:colId xmlns:a16="http://schemas.microsoft.com/office/drawing/2014/main" val="3507140589"/>
                    </a:ext>
                  </a:extLst>
                </a:gridCol>
                <a:gridCol w="906903">
                  <a:extLst>
                    <a:ext uri="{9D8B030D-6E8A-4147-A177-3AD203B41FA5}">
                      <a16:colId xmlns:a16="http://schemas.microsoft.com/office/drawing/2014/main" val="1544279812"/>
                    </a:ext>
                  </a:extLst>
                </a:gridCol>
              </a:tblGrid>
              <a:tr h="366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i="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7783" marR="107783" marT="53890" marB="538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i="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7783" marR="107783" marT="53890" marB="538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i="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sz="1700" i="1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7783" marR="107783" marT="53890" marB="538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</a:p>
                  </a:txBody>
                  <a:tcPr marL="107783" marR="107783" marT="53890" marB="538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35136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-0.10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19.19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41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2.53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22.74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7954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4.86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23.91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62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0.26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7.07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2203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2.55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7.93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3392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4.87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8.93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491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0.08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20.63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6505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2.62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23.46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4303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5.09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25.75</a:t>
                      </a:r>
                    </a:p>
                  </a:txBody>
                  <a:tcPr marL="80837" marR="80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4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53FC5-98F6-4F39-9254-3718BD0FC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27819"/>
              </p:ext>
            </p:extLst>
          </p:nvPr>
        </p:nvGraphicFramePr>
        <p:xfrm>
          <a:off x="1690930" y="2445150"/>
          <a:ext cx="1761443" cy="2700108"/>
        </p:xfrm>
        <a:graphic>
          <a:graphicData uri="http://schemas.openxmlformats.org/drawingml/2006/table">
            <a:tbl>
              <a:tblPr firstRow="1" firstCol="1" bandRow="1"/>
              <a:tblGrid>
                <a:gridCol w="459875">
                  <a:extLst>
                    <a:ext uri="{9D8B030D-6E8A-4147-A177-3AD203B41FA5}">
                      <a16:colId xmlns:a16="http://schemas.microsoft.com/office/drawing/2014/main" val="2852381278"/>
                    </a:ext>
                  </a:extLst>
                </a:gridCol>
                <a:gridCol w="644518">
                  <a:extLst>
                    <a:ext uri="{9D8B030D-6E8A-4147-A177-3AD203B41FA5}">
                      <a16:colId xmlns:a16="http://schemas.microsoft.com/office/drawing/2014/main" val="2298165748"/>
                    </a:ext>
                  </a:extLst>
                </a:gridCol>
                <a:gridCol w="657050">
                  <a:extLst>
                    <a:ext uri="{9D8B030D-6E8A-4147-A177-3AD203B41FA5}">
                      <a16:colId xmlns:a16="http://schemas.microsoft.com/office/drawing/2014/main" val="3507140589"/>
                    </a:ext>
                  </a:extLst>
                </a:gridCol>
              </a:tblGrid>
              <a:tr h="364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n-US" sz="17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700" i="1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endParaRPr lang="en-US" sz="17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09308" marR="109308" marT="54654" marB="5465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351362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-0.10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19.19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413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22.74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79543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23.91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622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7.07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22034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2.55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33925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4.87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8.93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4914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0.08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20.63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65052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2.62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23.46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43030"/>
                  </a:ext>
                </a:extLst>
              </a:tr>
              <a:tr h="255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5.09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7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25.75</a:t>
                      </a:r>
                    </a:p>
                  </a:txBody>
                  <a:tcPr marL="81981" marR="819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9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8829675" cy="444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These values show that the fitted model is highly significant.</a:t>
            </a:r>
          </a:p>
          <a:p>
            <a:r>
              <a:rPr lang="en-US" sz="1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R-squared is very close to 1.</a:t>
            </a:r>
          </a:p>
          <a:p>
            <a:r>
              <a:rPr lang="en-US" sz="1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set of two predictors explain 99.26% of the response variability. The adjusted R-squared is also high, being 0.988.</a:t>
            </a:r>
          </a:p>
          <a:p>
            <a:r>
              <a:rPr lang="en-US" sz="1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validation this model can and should be used.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98984-839A-4920-815E-FBD222FCC098}"/>
              </a:ext>
            </a:extLst>
          </p:cNvPr>
          <p:cNvSpPr txBox="1"/>
          <p:nvPr/>
        </p:nvSpPr>
        <p:spPr>
          <a:xfrm>
            <a:off x="-1254034" y="1694303"/>
            <a:ext cx="10240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/>
            <a:endParaRPr lang="en-US" dirty="0"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Coefficients: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		  Estimate Std. Error t value </a:t>
            </a:r>
            <a:r>
              <a:rPr lang="en-US" dirty="0" err="1">
                <a:latin typeface="Consolas" panose="020B0609020204030204" pitchFamily="49" charset="0"/>
                <a:ea typeface="Batang" panose="02030600000101010101" pitchFamily="18" charset="-127"/>
              </a:rPr>
              <a:t>Pr</a:t>
            </a:r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(&gt;|t|)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(Intercept)   19.9650     0.5802  34.413 3.90e-07 ***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x11          -14.0760     0.6703 -20.998 4.54e-06 ***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x12            1.1974     0.6705   1.786  0.13418</a:t>
            </a: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x2             0.8155     0.1378   5.920  0.00196 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Residual standard error: 0.8207 on 5 degrees of freedom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Multiple R-squared:  0.9926,   Adjusted R-squared:  0.9882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F-statistic: 225 on 3 and 5 DF,  p-value: 9.416e-06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44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Categorical Predictors – EXAMPLE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E74D-2291-4BF0-8FE8-80CABF2612D1}"/>
              </a:ext>
            </a:extLst>
          </p:cNvPr>
          <p:cNvSpPr txBox="1"/>
          <p:nvPr/>
        </p:nvSpPr>
        <p:spPr>
          <a:xfrm>
            <a:off x="-1254034" y="1694303"/>
            <a:ext cx="10240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/>
            <a:endParaRPr lang="en-US" dirty="0"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Coefficients: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		  Estimate Std. Error t value </a:t>
            </a:r>
            <a:r>
              <a:rPr lang="en-US" dirty="0" err="1">
                <a:latin typeface="Consolas" panose="020B0609020204030204" pitchFamily="49" charset="0"/>
                <a:ea typeface="Batang" panose="02030600000101010101" pitchFamily="18" charset="-127"/>
              </a:rPr>
              <a:t>Pr</a:t>
            </a:r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(&gt;|t|)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(Intercept)   19.9650     0.5802  34.413 3.90e-07 ***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x11          -14.0760     0.6703 -20.998 4.54e-06 ***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x12            1.1974     0.6705   1.786  0.13418</a:t>
            </a: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x2             0.8155     0.1378   5.920  0.00196 **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Residual standard error: 0.8207 on 5 degrees of freedom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Multiple R-squared:  0.9926,   Adjusted R-squared:  0.9882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371600"/>
            <a:r>
              <a:rPr lang="en-US" dirty="0">
                <a:latin typeface="Consolas" panose="020B0609020204030204" pitchFamily="49" charset="0"/>
                <a:ea typeface="Batang" panose="02030600000101010101" pitchFamily="18" charset="-127"/>
              </a:rPr>
              <a:t>F-statistic: 225 on 3 and 5 DF,  p-value: 9.416e-06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C32B43-29E5-4A96-AF82-3CDFB4A4858A}"/>
              </a:ext>
            </a:extLst>
          </p:cNvPr>
          <p:cNvSpPr/>
          <p:nvPr/>
        </p:nvSpPr>
        <p:spPr>
          <a:xfrm>
            <a:off x="6597162" y="3845170"/>
            <a:ext cx="1151792" cy="465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00F20C-94DE-40DD-BB58-3B9864FF7733}"/>
              </a:ext>
            </a:extLst>
          </p:cNvPr>
          <p:cNvSpPr/>
          <p:nvPr/>
        </p:nvSpPr>
        <p:spPr>
          <a:xfrm>
            <a:off x="2652352" y="3830517"/>
            <a:ext cx="1151792" cy="465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424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517</Words>
  <Application>Microsoft Office PowerPoint</Application>
  <PresentationFormat>On-screen Show (4:3)</PresentationFormat>
  <Paragraphs>305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Californian FB</vt:lpstr>
      <vt:lpstr>Cambria Math</vt:lpstr>
      <vt:lpstr>CMU Serif</vt:lpstr>
      <vt:lpstr>Consolas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BEST PREDICTOR ACTUALLY THE BEST?</dc:title>
  <dc:creator>Cesar Acosta</dc:creator>
  <cp:lastModifiedBy>Cesar Acosta-mejia</cp:lastModifiedBy>
  <cp:revision>243</cp:revision>
  <cp:lastPrinted>2018-11-12T01:30:11Z</cp:lastPrinted>
  <dcterms:created xsi:type="dcterms:W3CDTF">2018-03-30T17:35:33Z</dcterms:created>
  <dcterms:modified xsi:type="dcterms:W3CDTF">2019-09-25T23:25:57Z</dcterms:modified>
</cp:coreProperties>
</file>