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85" r:id="rId3"/>
    <p:sldId id="272" r:id="rId4"/>
    <p:sldId id="274" r:id="rId5"/>
    <p:sldId id="273" r:id="rId6"/>
    <p:sldId id="286" r:id="rId7"/>
    <p:sldId id="264" r:id="rId8"/>
    <p:sldId id="289" r:id="rId9"/>
    <p:sldId id="284" r:id="rId10"/>
    <p:sldId id="287" r:id="rId11"/>
    <p:sldId id="290" r:id="rId12"/>
    <p:sldId id="288" r:id="rId13"/>
    <p:sldId id="279" r:id="rId14"/>
    <p:sldId id="281" r:id="rId15"/>
    <p:sldId id="283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Amaya" initials="VA" lastIdx="1" clrIdx="0">
    <p:extLst>
      <p:ext uri="{19B8F6BF-5375-455C-9EA6-DF929625EA0E}">
        <p15:presenceInfo xmlns:p15="http://schemas.microsoft.com/office/powerpoint/2012/main" userId="7a0a7c4e21c038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0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00F1BC-5953-42A2-8436-BAD401EE84DE}" v="338" dt="2021-12-09T10:40:37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2" autoAdjust="0"/>
    <p:restoredTop sz="56639" autoAdjust="0"/>
  </p:normalViewPr>
  <p:slideViewPr>
    <p:cSldViewPr snapToGrid="0" snapToObjects="1">
      <p:cViewPr varScale="1">
        <p:scale>
          <a:sx n="90" d="100"/>
          <a:sy n="90" d="100"/>
        </p:scale>
        <p:origin x="15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88B64-4A9C-D042-8443-E9FAACD15C52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27987-8334-724A-8AA1-A18D1F50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10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Hi, my name is Jun Xiang, and I will be presenting the dynamic </a:t>
            </a: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unmanned aerial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system traffic volume reservation based on Multi-Scale A*. This work was done by Victor Amaya, Dr. Chen and myself. From the department of aerospace engineering, San Diego State University.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27987-8334-724A-8AA1-A18D1F5046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91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27987-8334-724A-8AA1-A18D1F5046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48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27987-8334-724A-8AA1-A18D1F5046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99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Here is our reservation algorithm.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Until the agent reaches its destination.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constructs a multi-resolution graph,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defines the initial block and the goal block,</a:t>
            </a: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runs MSA* to find the optimal path from the initial block to the goal block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Then, it reserve the nodes in the front of the path. 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After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 reservation, the agent moves along the path to the next node </a:t>
            </a: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repeats the previous 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27987-8334-724A-8AA1-A18D1F5046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26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Here is our reservation algorithm.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Until the agent reaches its destination.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constructs a multi-resolution graph,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defines the initial block and the goal block,</a:t>
            </a: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runs MSA* to find the optimal path from the initial block to the goal block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Then, it reserve the nodes in the front of the path. 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After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 reservation, the agent moves along the path to the next node </a:t>
            </a: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repeats the previous 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27987-8334-724A-8AA1-A18D1F5046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84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also test the MSA* in dynamic environment. The experiences show that the agent moving with MSA*, can reach the destination and avoid the moving </a:t>
            </a: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obstacle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27987-8334-724A-8AA1-A18D1F5046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25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proposed method can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drastically shorten the A* algorithm’s 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time and makes real-time path-planning and reservation possible</a:t>
            </a:r>
          </a:p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future, we would like to implement this method in a 3D real-time city with high density air traffic.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27987-8334-724A-8AA1-A18D1F5046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58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27987-8334-724A-8AA1-A18D1F5046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19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Background: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dirty="0"/>
              <a:t>Two most critical factors of the path planning are safety and efficiency. Therefore, we want to find the flight path with the lowest cost while avoiding high-risk area.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27987-8334-724A-8AA1-A18D1F5046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83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Let us look at this grid map, the grid map include grids and edges, grids are those small boxes, edges are the path connect between adjacent </a:t>
            </a:r>
            <a:r>
              <a:rPr lang="en-US" altLang="zh-CN" dirty="0"/>
              <a:t>boxes.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paper, we assume there are four path for each grid, up, down, left and right. We also assume the cost to move from one grid to another grid is uniform. </a:t>
            </a:r>
          </a:p>
          <a:p>
            <a:r>
              <a:rPr lang="en-US" dirty="0"/>
              <a:t>Each grid has a risk score, the darker the color is , the risk is higher. </a:t>
            </a:r>
          </a:p>
          <a:p>
            <a:r>
              <a:rPr lang="en-US" dirty="0"/>
              <a:t>Therefore, the CSP problem can be modeled as this optimizing problem. </a:t>
            </a:r>
          </a:p>
          <a:p>
            <a:r>
              <a:rPr lang="en-US" dirty="0"/>
              <a:t>We want to minimize the total cost of the path. C is the cost of moving from grid u to grid v. z is a binary variable determining if the agent passes edge from the grid u and grid v. </a:t>
            </a:r>
          </a:p>
          <a:p>
            <a:r>
              <a:rPr lang="en-US" dirty="0"/>
              <a:t>If we find that the agent fly from this grid to this grid, the z value will be 1. and we find the agent </a:t>
            </a:r>
            <a:r>
              <a:rPr lang="en-US" dirty="0" err="1"/>
              <a:t>didt</a:t>
            </a:r>
            <a:r>
              <a:rPr lang="en-US" dirty="0"/>
              <a:t> fly from this grid to this grid, the z value will be 0. </a:t>
            </a:r>
          </a:p>
          <a:p>
            <a:r>
              <a:rPr lang="en-US" dirty="0"/>
              <a:t>The minizine problem is subjective to the following constrains. </a:t>
            </a:r>
          </a:p>
          <a:p>
            <a:r>
              <a:rPr lang="en-US" dirty="0"/>
              <a:t>The first constrain enforces the number of edges leading towards a grid is equal to the number of edges leaving the grid. Unless the grid is the start grid or destination. </a:t>
            </a:r>
          </a:p>
          <a:p>
            <a:r>
              <a:rPr lang="en-US" dirty="0"/>
              <a:t>The second constrain is the safety constrain. </a:t>
            </a:r>
          </a:p>
          <a:p>
            <a:r>
              <a:rPr lang="en-US" dirty="0"/>
              <a:t>The third constrain will help us to eliminates the sub-tour. It not important to this paper. We will just skip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27987-8334-724A-8AA1-A18D1F5046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6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Although CSP is a np-hard, it is still solvable by many previous methods. </a:t>
            </a:r>
          </a:p>
          <a:p>
            <a:r>
              <a:rPr lang="en-US" dirty="0"/>
              <a:t>However, all of those methods are very slow.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27987-8334-724A-8AA1-A18D1F5046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37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 am going to introduce the A* algorithm briefly.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 this graph, what is the shortest way from node A to node E.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Being a human, we suddenly know ABE is the shortest way.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Image we are computer. And we start at node A, and we find we have two </a:t>
            </a:r>
            <a:r>
              <a:rPr lang="en-US" dirty="0" err="1"/>
              <a:t>neibors</a:t>
            </a:r>
            <a:r>
              <a:rPr lang="en-US" dirty="0"/>
              <a:t>, node B, and node C.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Apparently, C is closer. So, why do we just ignore C and still go to B. Because we knew, node B is closer to node E than node C.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To find the better node to go, we need consider both the distance from the current node, and the distance  from the destination.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It leads the most equation for A* algorithm. A* explore the node with the lowest f value.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27987-8334-724A-8AA1-A18D1F5046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62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paper, we introduce a special A* algorithm to solve CSP. On a 2d graph, we introduce an additional abstract dimension.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agent</a:t>
            </a:r>
            <a:r>
              <a:rPr lang="zh-CN" altLang="en-US" dirty="0"/>
              <a:t> </a:t>
            </a:r>
            <a:r>
              <a:rPr lang="en-US" altLang="zh-CN" dirty="0"/>
              <a:t>move,</a:t>
            </a:r>
            <a:r>
              <a:rPr lang="zh-CN" altLang="en-US" dirty="0"/>
              <a:t> </a:t>
            </a:r>
            <a:r>
              <a:rPr lang="en-US" altLang="zh-CN" dirty="0"/>
              <a:t>the agent does not only move in the physical dimension. They also move in the safety dimension. For example….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27987-8334-724A-8AA1-A18D1F5046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55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27987-8334-724A-8AA1-A18D1F5046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42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27987-8334-724A-8AA1-A18D1F5046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26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27987-8334-724A-8AA1-A18D1F5046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27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940C418-1012-C542-8B4B-F23B3CDFC242}"/>
              </a:ext>
            </a:extLst>
          </p:cNvPr>
          <p:cNvSpPr/>
          <p:nvPr userDrawn="1"/>
        </p:nvSpPr>
        <p:spPr>
          <a:xfrm>
            <a:off x="94944" y="0"/>
            <a:ext cx="249382" cy="6858000"/>
          </a:xfrm>
          <a:prstGeom prst="rect">
            <a:avLst/>
          </a:prstGeom>
          <a:solidFill>
            <a:srgbClr val="93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13DC7-C078-E844-A09C-ABC3ED860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7706" y="1872332"/>
            <a:ext cx="10515600" cy="1325563"/>
          </a:xfrm>
        </p:spPr>
        <p:txBody>
          <a:bodyPr/>
          <a:lstStyle>
            <a:lvl1pPr algn="ctr"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EE4AB-1B52-2340-BF28-6B9AD517BA9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54530" y="3197895"/>
            <a:ext cx="10515600" cy="132556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0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Name, School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E3CF9C-B963-3540-A6B4-E031BF019C0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20736" y="4552032"/>
            <a:ext cx="5183188" cy="823912"/>
          </a:xfrm>
        </p:spPr>
        <p:txBody>
          <a:bodyPr anchor="b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Date, Conference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AFDEE-948E-4446-BDE8-526CD2B5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F30A-7E22-CB4E-91A2-012FD870FDD5}" type="datetime1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F569A4-445D-0A49-8ABD-75D492603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BD071624-6A52-6F42-AF41-2579C454DE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92619" y="0"/>
            <a:ext cx="1783863" cy="1783863"/>
          </a:xfrm>
          <a:prstGeom prst="rect">
            <a:avLst/>
          </a:prstGeom>
        </p:spPr>
      </p:pic>
      <p:pic>
        <p:nvPicPr>
          <p:cNvPr id="11" name="Picture 10" descr="A picture containing food, drawing, shirt&#10;&#10;Description automatically generated">
            <a:extLst>
              <a:ext uri="{FF2B5EF4-FFF2-40B4-BE49-F238E27FC236}">
                <a16:creationId xmlns:a16="http://schemas.microsoft.com/office/drawing/2014/main" id="{CE876928-13DC-2448-8BEF-C95A78F1ACA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4530" y="260848"/>
            <a:ext cx="1783862" cy="126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9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C68A53F-CEAC-9E46-8185-81ABF0ED6696}"/>
              </a:ext>
            </a:extLst>
          </p:cNvPr>
          <p:cNvSpPr/>
          <p:nvPr userDrawn="1"/>
        </p:nvSpPr>
        <p:spPr>
          <a:xfrm>
            <a:off x="94944" y="0"/>
            <a:ext cx="249382" cy="6858000"/>
          </a:xfrm>
          <a:prstGeom prst="rect">
            <a:avLst/>
          </a:prstGeom>
          <a:solidFill>
            <a:srgbClr val="93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food, drawing, shirt&#10;&#10;Description automatically generated">
            <a:extLst>
              <a:ext uri="{FF2B5EF4-FFF2-40B4-BE49-F238E27FC236}">
                <a16:creationId xmlns:a16="http://schemas.microsoft.com/office/drawing/2014/main" id="{7D603C79-BB75-1141-84D9-90417BB248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2423" b="-1"/>
          <a:stretch/>
        </p:blipFill>
        <p:spPr>
          <a:xfrm>
            <a:off x="11072781" y="6512168"/>
            <a:ext cx="1056939" cy="281023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50DB191-275E-B240-AE86-E2D4C54AAB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1976" y="103381"/>
            <a:ext cx="9855014" cy="750093"/>
          </a:xfrm>
        </p:spPr>
        <p:txBody>
          <a:bodyPr>
            <a:normAutofit/>
          </a:bodyPr>
          <a:lstStyle>
            <a:lvl1pPr marL="0" indent="0" algn="l">
              <a:buNone/>
              <a:defRPr sz="4500">
                <a:solidFill>
                  <a:schemeClr val="tx1"/>
                </a:solidFill>
                <a:latin typeface="Time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F63E6E76-C4F0-8346-BFEB-3E1D8332DA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27188" y="-6088"/>
            <a:ext cx="885319" cy="885319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C8A7039D-B2DB-C74D-8088-608E4B98B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D9FF-B758-2B49-8BD6-4B9420C9AB90}" type="datetime1">
              <a:rPr lang="en-US" smtClean="0"/>
              <a:t>1/3/2024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274001F6-8259-CB45-8D3C-BF78553B0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6F2CE83-F1E5-C14E-8346-BC7E94B1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45214" y="6478587"/>
            <a:ext cx="56907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3D78CF80-E55C-904B-9CBD-E4C82074FD1C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98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C68A53F-CEAC-9E46-8185-81ABF0ED6696}"/>
              </a:ext>
            </a:extLst>
          </p:cNvPr>
          <p:cNvSpPr/>
          <p:nvPr userDrawn="1"/>
        </p:nvSpPr>
        <p:spPr>
          <a:xfrm>
            <a:off x="94944" y="0"/>
            <a:ext cx="249382" cy="6858000"/>
          </a:xfrm>
          <a:prstGeom prst="rect">
            <a:avLst/>
          </a:prstGeom>
          <a:solidFill>
            <a:srgbClr val="93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rawing of a person&#10;&#10;Description automatically generated">
            <a:extLst>
              <a:ext uri="{FF2B5EF4-FFF2-40B4-BE49-F238E27FC236}">
                <a16:creationId xmlns:a16="http://schemas.microsoft.com/office/drawing/2014/main" id="{8AB67142-DFC4-9549-A8EC-A098B299EC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4162"/>
          <a:stretch/>
        </p:blipFill>
        <p:spPr>
          <a:xfrm>
            <a:off x="2278412" y="516777"/>
            <a:ext cx="7635175" cy="32265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BC04D7-6FA6-EF43-B7CA-D8A5E0406E1A}"/>
              </a:ext>
            </a:extLst>
          </p:cNvPr>
          <p:cNvSpPr txBox="1"/>
          <p:nvPr userDrawn="1"/>
        </p:nvSpPr>
        <p:spPr>
          <a:xfrm>
            <a:off x="2681287" y="4948191"/>
            <a:ext cx="19223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" pitchFamily="2" charset="0"/>
                <a:cs typeface="Times New Roman" panose="02020603050405020304" pitchFamily="18" charset="0"/>
              </a:rPr>
              <a:t>Contact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37AAE5A-2D68-364D-9F43-24A8C857B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38686" y="4780686"/>
            <a:ext cx="6034089" cy="1042895"/>
          </a:xfrm>
        </p:spPr>
        <p:txBody>
          <a:bodyPr/>
          <a:lstStyle>
            <a:lvl1pPr>
              <a:defRPr>
                <a:latin typeface="Times" pitchFamily="2" charset="0"/>
              </a:defRPr>
            </a:lvl1pPr>
          </a:lstStyle>
          <a:p>
            <a:r>
              <a:rPr lang="en-US" dirty="0"/>
              <a:t>Contact Info</a:t>
            </a:r>
          </a:p>
        </p:txBody>
      </p:sp>
    </p:spTree>
    <p:extLst>
      <p:ext uri="{BB962C8B-B14F-4D97-AF65-F5344CB8AC3E}">
        <p14:creationId xmlns:p14="http://schemas.microsoft.com/office/powerpoint/2010/main" val="233624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6A70B5-745C-A24E-95C6-A2DCAAEF5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183CE-1B39-B94C-BDE3-17CBD0F9F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BBD24-AA4D-E343-84C7-FEAAFD1F0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5D9FF-B758-2B49-8BD6-4B9420C9AB90}" type="datetime1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E70D6-1F3E-D540-A1A6-FC0D15401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644C380-8F06-D642-96BB-8C7EA6DC5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643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D78CF80-E55C-904B-9CBD-E4C82074FD1C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2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0" r:id="rId2"/>
    <p:sldLayoutId id="214748365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jxiang9143@sdsu.edu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Jun.Chen@sdsu.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0498-A07A-AC43-802C-59C4670C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Learning-accelerated A* Search for Risk-aware Path Planning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61396-4ED6-314F-BBCF-4F79EE72F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7706" y="3730517"/>
            <a:ext cx="10515600" cy="2092214"/>
          </a:xfrm>
        </p:spPr>
        <p:txBody>
          <a:bodyPr/>
          <a:lstStyle/>
          <a:p>
            <a:r>
              <a:rPr lang="en-US" dirty="0"/>
              <a:t>Jun Xiang, Ph.D. Student</a:t>
            </a:r>
          </a:p>
          <a:p>
            <a:r>
              <a:rPr lang="en-US" dirty="0"/>
              <a:t>Junfei Xie, </a:t>
            </a:r>
            <a:r>
              <a:rPr lang="en-US" sz="3200" dirty="0"/>
              <a:t>Associate Professo</a:t>
            </a:r>
            <a:r>
              <a:rPr lang="en-US" altLang="zh-CN" sz="3200" dirty="0"/>
              <a:t>r</a:t>
            </a:r>
          </a:p>
          <a:p>
            <a:r>
              <a:rPr lang="en-US" dirty="0"/>
              <a:t>Jun Chen, </a:t>
            </a:r>
            <a:r>
              <a:rPr lang="en-US" sz="3200" dirty="0"/>
              <a:t>Assistant Professor</a:t>
            </a:r>
            <a:endParaRPr lang="en-US" dirty="0"/>
          </a:p>
          <a:p>
            <a:r>
              <a:rPr lang="en-US" dirty="0"/>
              <a:t>  Department of ECE and AE, SDSU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39F7E-B805-4E4B-A471-F36AE8088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20736" y="5638361"/>
            <a:ext cx="5183188" cy="82391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AIAA SciTech Forum 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1BFE72-5DF3-9948-8B76-93BE86780246}"/>
              </a:ext>
            </a:extLst>
          </p:cNvPr>
          <p:cNvSpPr txBox="1"/>
          <p:nvPr/>
        </p:nvSpPr>
        <p:spPr>
          <a:xfrm>
            <a:off x="310244" y="6534256"/>
            <a:ext cx="11604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Copyright © 2024 Jun Xiang, Junfei Xie and Jun Chen . Published by the American Institute of Aeronautics and Astronautics, Inc., with permission. </a:t>
            </a:r>
          </a:p>
        </p:txBody>
      </p:sp>
    </p:spTree>
    <p:extLst>
      <p:ext uri="{BB962C8B-B14F-4D97-AF65-F5344CB8AC3E}">
        <p14:creationId xmlns:p14="http://schemas.microsoft.com/office/powerpoint/2010/main" val="3710741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E8702-3F00-41AE-92BB-7B7829E82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 Heuristic with NNs(Backbone)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64941-5C04-4887-8FA7-B528B89E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78CF80-E55C-904B-9CBD-E4C82074FD1C}" type="slidenum">
              <a:rPr lang="en-US" smtClean="0"/>
              <a:pPr algn="r"/>
              <a:t>10</a:t>
            </a:fld>
            <a:endParaRPr lang="en-US" dirty="0"/>
          </a:p>
        </p:txBody>
      </p:sp>
      <p:pic>
        <p:nvPicPr>
          <p:cNvPr id="5" name="Picture 4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2B31E719-A800-773A-5951-BA38C3981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93" y="1117705"/>
            <a:ext cx="9855013" cy="554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02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F57D27-0139-9F93-E13C-CC5455649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C49FB8-5CF3-EE6F-747A-2CF65388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78CF80-E55C-904B-9CBD-E4C82074FD1C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5D5FA-E338-1464-76C5-865796D5FF04}"/>
              </a:ext>
            </a:extLst>
          </p:cNvPr>
          <p:cNvSpPr txBox="1"/>
          <p:nvPr/>
        </p:nvSpPr>
        <p:spPr>
          <a:xfrm>
            <a:off x="846713" y="825282"/>
            <a:ext cx="109341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datasets.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map: 471 maps and 4896699 cases for training, 52 maps and 528952 cases for test. 20% safe, 20% dangerous, 60% risky.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 flow map: 995 maps and 9339265 cases for training, and 84 maps and 802934 cases for test. Both map has fixed safety threshold. From a city wind flow simulator.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GPU: Nvidia RTX3090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Time: 350 hours for random and 250 hours for wind flow.</a:t>
            </a:r>
          </a:p>
        </p:txBody>
      </p:sp>
      <p:pic>
        <p:nvPicPr>
          <p:cNvPr id="6" name="Picture 5" descr="A map of a random map&#10;&#10;Description automatically generated with medium confidence">
            <a:extLst>
              <a:ext uri="{FF2B5EF4-FFF2-40B4-BE49-F238E27FC236}">
                <a16:creationId xmlns:a16="http://schemas.microsoft.com/office/drawing/2014/main" id="{83E3F3D1-00C2-E5D0-8AD3-6B10118D9D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25" r="9297"/>
          <a:stretch/>
        </p:blipFill>
        <p:spPr>
          <a:xfrm>
            <a:off x="2072681" y="3455428"/>
            <a:ext cx="3456269" cy="3205721"/>
          </a:xfrm>
          <a:prstGeom prst="rect">
            <a:avLst/>
          </a:prstGeom>
        </p:spPr>
      </p:pic>
      <p:pic>
        <p:nvPicPr>
          <p:cNvPr id="7" name="Picture 6" descr="A graph of a wind flow map&#10;&#10;Description automatically generated">
            <a:extLst>
              <a:ext uri="{FF2B5EF4-FFF2-40B4-BE49-F238E27FC236}">
                <a16:creationId xmlns:a16="http://schemas.microsoft.com/office/drawing/2014/main" id="{3CC1BB88-3E3A-B60E-AF32-C451DE8D44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96" r="6413"/>
          <a:stretch/>
        </p:blipFill>
        <p:spPr>
          <a:xfrm>
            <a:off x="6461718" y="3502938"/>
            <a:ext cx="3657601" cy="306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14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140708-8CDB-487C-BB83-F1E6BA5E8E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Experience Example(Random)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5BA695-DAA9-4179-BC13-119A195E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78CF80-E55C-904B-9CBD-E4C82074FD1C}" type="slidenum">
              <a:rPr lang="en-US" smtClean="0"/>
              <a:pPr algn="r"/>
              <a:t>12</a:t>
            </a:fld>
            <a:endParaRPr lang="en-US" dirty="0"/>
          </a:p>
        </p:txBody>
      </p:sp>
      <p:pic>
        <p:nvPicPr>
          <p:cNvPr id="8" name="Picture 7" descr="A crossword puzzle with numbers and symbols&#10;&#10;Description automatically generated">
            <a:extLst>
              <a:ext uri="{FF2B5EF4-FFF2-40B4-BE49-F238E27FC236}">
                <a16:creationId xmlns:a16="http://schemas.microsoft.com/office/drawing/2014/main" id="{F8105F42-2BC4-C8DB-AE57-C360A74DEC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83" r="10918"/>
          <a:stretch/>
        </p:blipFill>
        <p:spPr>
          <a:xfrm>
            <a:off x="4282275" y="1600196"/>
            <a:ext cx="3457326" cy="3205721"/>
          </a:xfrm>
          <a:prstGeom prst="rect">
            <a:avLst/>
          </a:prstGeom>
        </p:spPr>
      </p:pic>
      <p:pic>
        <p:nvPicPr>
          <p:cNvPr id="10" name="Picture 9" descr="A crossword puzzle with numbers and symbols&#10;&#10;Description automatically generated">
            <a:extLst>
              <a:ext uri="{FF2B5EF4-FFF2-40B4-BE49-F238E27FC236}">
                <a16:creationId xmlns:a16="http://schemas.microsoft.com/office/drawing/2014/main" id="{912FC0CA-8F17-6533-CA36-E3DDB038FE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959" r="10142"/>
          <a:stretch/>
        </p:blipFill>
        <p:spPr>
          <a:xfrm>
            <a:off x="8045025" y="1600197"/>
            <a:ext cx="3457326" cy="3205721"/>
          </a:xfrm>
          <a:prstGeom prst="rect">
            <a:avLst/>
          </a:prstGeom>
        </p:spPr>
      </p:pic>
      <p:pic>
        <p:nvPicPr>
          <p:cNvPr id="5" name="Picture 4" descr="A map of a random map&#10;&#10;Description automatically generated with medium confidence">
            <a:extLst>
              <a:ext uri="{FF2B5EF4-FFF2-40B4-BE49-F238E27FC236}">
                <a16:creationId xmlns:a16="http://schemas.microsoft.com/office/drawing/2014/main" id="{4B0E3FC6-8DFE-5A71-19BC-B7579751B4D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825" r="9297"/>
          <a:stretch/>
        </p:blipFill>
        <p:spPr>
          <a:xfrm>
            <a:off x="543031" y="1600197"/>
            <a:ext cx="3456269" cy="320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32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140708-8CDB-487C-BB83-F1E6BA5E8E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Experience Example(Wind Flow)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5BA695-DAA9-4179-BC13-119A195E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78CF80-E55C-904B-9CBD-E4C82074FD1C}" type="slidenum">
              <a:rPr lang="en-US" smtClean="0"/>
              <a:pPr algn="r"/>
              <a:t>13</a:t>
            </a:fld>
            <a:endParaRPr lang="en-US" dirty="0"/>
          </a:p>
        </p:txBody>
      </p:sp>
      <p:pic>
        <p:nvPicPr>
          <p:cNvPr id="5" name="Picture 4" descr="A graph of a wind flow map&#10;&#10;Description automatically generated">
            <a:extLst>
              <a:ext uri="{FF2B5EF4-FFF2-40B4-BE49-F238E27FC236}">
                <a16:creationId xmlns:a16="http://schemas.microsoft.com/office/drawing/2014/main" id="{25A83194-8C97-CBFD-7618-EADA0B64F4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96" r="6413"/>
          <a:stretch/>
        </p:blipFill>
        <p:spPr>
          <a:xfrm>
            <a:off x="423863" y="1810187"/>
            <a:ext cx="3657601" cy="3067497"/>
          </a:xfrm>
          <a:prstGeom prst="rect">
            <a:avLst/>
          </a:prstGeom>
        </p:spPr>
      </p:pic>
      <p:pic>
        <p:nvPicPr>
          <p:cNvPr id="12" name="Picture 11" descr="A screenshot of a graph&#10;&#10;Description automatically generated">
            <a:extLst>
              <a:ext uri="{FF2B5EF4-FFF2-40B4-BE49-F238E27FC236}">
                <a16:creationId xmlns:a16="http://schemas.microsoft.com/office/drawing/2014/main" id="{97B34D00-EC2F-AC47-9009-72BD44E0B1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77" r="7429"/>
          <a:stretch/>
        </p:blipFill>
        <p:spPr>
          <a:xfrm>
            <a:off x="7813493" y="1628765"/>
            <a:ext cx="3877342" cy="3437650"/>
          </a:xfrm>
          <a:prstGeom prst="rect">
            <a:avLst/>
          </a:prstGeom>
        </p:spPr>
      </p:pic>
      <p:pic>
        <p:nvPicPr>
          <p:cNvPr id="14" name="Picture 13" descr="A screenshot of a graph&#10;&#10;Description automatically generated">
            <a:extLst>
              <a:ext uri="{FF2B5EF4-FFF2-40B4-BE49-F238E27FC236}">
                <a16:creationId xmlns:a16="http://schemas.microsoft.com/office/drawing/2014/main" id="{4D0B0C0D-8612-BBC5-9E52-F445F6CCEA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925" r="7881"/>
          <a:stretch/>
        </p:blipFill>
        <p:spPr>
          <a:xfrm>
            <a:off x="4118678" y="1722521"/>
            <a:ext cx="3657601" cy="324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11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547EC5-506B-4BF8-B46D-28E405F992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BEF2C8-D764-49F8-A859-CCFBC41E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78CF80-E55C-904B-9CBD-E4C82074FD1C}" type="slidenum">
              <a:rPr lang="en-US" smtClean="0"/>
              <a:pPr algn="r"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976DFD-F0AA-D39B-21AC-0524C12C8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596" y="929247"/>
            <a:ext cx="9205616" cy="27678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FE439D-0A36-C46A-56C9-DE6F8CD92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595" y="3857921"/>
            <a:ext cx="9205617" cy="272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72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856A9D-0BA8-423B-A7E7-F79C45D4C9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 and Future Implementation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39A4A7-5283-48A3-8654-9784D2E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78CF80-E55C-904B-9CBD-E4C82074FD1C}" type="slidenum">
              <a:rPr lang="en-US" smtClean="0"/>
              <a:pPr algn="r"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BB08A8-7F14-4259-BE6A-C1681FFC376C}"/>
              </a:ext>
            </a:extLst>
          </p:cNvPr>
          <p:cNvSpPr txBox="1"/>
          <p:nvPr/>
        </p:nvSpPr>
        <p:spPr>
          <a:xfrm>
            <a:off x="1814184" y="1720840"/>
            <a:ext cx="9466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drastically shortening the A* algorithm’s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time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16 x 16 grid world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accelerate NP-hard problem solver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in larger grid world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the neural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259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44B40-6CCC-1F42-877E-6C6C35D84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3"/>
              </a:rPr>
              <a:t>jxiang9143@sdsu.edu</a:t>
            </a:r>
            <a:br>
              <a:rPr lang="en-US" dirty="0"/>
            </a:br>
            <a:r>
              <a:rPr lang="en-US" u="sng" dirty="0">
                <a:solidFill>
                  <a:schemeClr val="accent1"/>
                </a:solidFill>
              </a:rPr>
              <a:t>jxie4@sdsu.edu</a:t>
            </a:r>
            <a:br>
              <a:rPr lang="en-US" altLang="zh-CN" dirty="0"/>
            </a:br>
            <a:r>
              <a:rPr lang="en-US" altLang="zh-CN" dirty="0">
                <a:hlinkClick r:id="rId4"/>
              </a:rPr>
              <a:t>Jun.Chen@sdsu.edu</a:t>
            </a:r>
            <a:br>
              <a:rPr lang="en-US" altLang="zh-C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38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95377F-6F7F-46FF-AD47-CA28E176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78CF80-E55C-904B-9CBD-E4C82074FD1C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447D8D6-3AA7-4556-9AC0-6E54D331F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976" y="103381"/>
            <a:ext cx="9855014" cy="750093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1ECFE-EE89-70DC-6FD2-B3FA7084B12A}"/>
              </a:ext>
            </a:extLst>
          </p:cNvPr>
          <p:cNvSpPr txBox="1"/>
          <p:nvPr/>
        </p:nvSpPr>
        <p:spPr>
          <a:xfrm>
            <a:off x="1064426" y="3934242"/>
            <a:ext cx="106486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 is the most critical factor to operate Unmanned Aerial Vehicles (UAVs) in the airspace while efficiency is also essential.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we want to find the flight path with the lowest cost while avoiding high-risk area.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most efficient path with safety constrained is a Constrained Shortest Path(CSP)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A71D491-8F9A-1DBB-87F7-2A63EE407313}"/>
              </a:ext>
            </a:extLst>
          </p:cNvPr>
          <p:cNvSpPr/>
          <p:nvPr/>
        </p:nvSpPr>
        <p:spPr>
          <a:xfrm>
            <a:off x="2094412" y="1828799"/>
            <a:ext cx="3235234" cy="11871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D50218-AFE8-BB5E-8D21-F9D4A2E48571}"/>
              </a:ext>
            </a:extLst>
          </p:cNvPr>
          <p:cNvSpPr/>
          <p:nvPr/>
        </p:nvSpPr>
        <p:spPr>
          <a:xfrm>
            <a:off x="7101840" y="1820091"/>
            <a:ext cx="3156857" cy="11871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</a:p>
        </p:txBody>
      </p:sp>
    </p:spTree>
    <p:extLst>
      <p:ext uri="{BB962C8B-B14F-4D97-AF65-F5344CB8AC3E}">
        <p14:creationId xmlns:p14="http://schemas.microsoft.com/office/powerpoint/2010/main" val="163648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C2AE90-C6A8-4818-A057-240B917714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altLang="zh-CN" dirty="0"/>
              <a:t>S</a:t>
            </a:r>
            <a:r>
              <a:rPr lang="en-US" dirty="0"/>
              <a:t>tatement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D0E2FB-CC17-42C9-886E-B6236F37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78CF80-E55C-904B-9CBD-E4C82074FD1C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B789D8-2880-496B-A1DA-E77C248DC3A0}"/>
              </a:ext>
            </a:extLst>
          </p:cNvPr>
          <p:cNvSpPr txBox="1"/>
          <p:nvPr/>
        </p:nvSpPr>
        <p:spPr>
          <a:xfrm>
            <a:off x="733362" y="1043218"/>
            <a:ext cx="5965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Constrained Shortest Path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CSP)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graph with red squares&#10;&#10;Description automatically generated">
            <a:extLst>
              <a:ext uri="{FF2B5EF4-FFF2-40B4-BE49-F238E27FC236}">
                <a16:creationId xmlns:a16="http://schemas.microsoft.com/office/drawing/2014/main" id="{1C41C59B-8B8D-39B3-3539-F3CE743D6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332" y="1043218"/>
            <a:ext cx="5029536" cy="5202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C18236-0AFA-DDDD-6D4A-BEE3E8E30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02175" y="2185468"/>
            <a:ext cx="10807598" cy="362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30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928472-EBFC-49E5-9687-8916C7EDBF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 Way to Solve CSP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1440AC-77F1-43E5-A151-8BDD8C8C3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78CF80-E55C-904B-9CBD-E4C82074FD1C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CDB3E-A72B-A866-17A5-0889FE280FF9}"/>
              </a:ext>
            </a:extLst>
          </p:cNvPr>
          <p:cNvSpPr txBox="1"/>
          <p:nvPr/>
        </p:nvSpPr>
        <p:spPr>
          <a:xfrm>
            <a:off x="751020" y="1668101"/>
            <a:ext cx="7393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programming via the labeling of nodes[1]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Lagrangian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Relaxation[2]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Kth-shortest path[3]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BC9B63-3A6F-1797-430B-4029B62ADD07}"/>
              </a:ext>
            </a:extLst>
          </p:cNvPr>
          <p:cNvSpPr txBox="1"/>
          <p:nvPr/>
        </p:nvSpPr>
        <p:spPr>
          <a:xfrm>
            <a:off x="846713" y="1020726"/>
            <a:ext cx="5543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CSP is NP-hard but solve it is solvable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78F919-4528-9F99-4AE4-A40C780180A6}"/>
              </a:ext>
            </a:extLst>
          </p:cNvPr>
          <p:cNvSpPr txBox="1"/>
          <p:nvPr/>
        </p:nvSpPr>
        <p:spPr>
          <a:xfrm>
            <a:off x="846712" y="3960055"/>
            <a:ext cx="7648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all of those methods are very </a:t>
            </a:r>
            <a:r>
              <a:rPr lang="en-US" sz="3600" b="1" dirty="0">
                <a:solidFill>
                  <a:srgbClr val="FF0000"/>
                </a:solidFill>
              </a:rPr>
              <a:t>slow</a:t>
            </a:r>
            <a:r>
              <a:rPr lang="en-US" sz="3600" b="1" dirty="0"/>
              <a:t> even with the accelerating algorithm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89BD11-E72C-6D16-3472-2581025D7395}"/>
              </a:ext>
            </a:extLst>
          </p:cNvPr>
          <p:cNvSpPr txBox="1"/>
          <p:nvPr/>
        </p:nvSpPr>
        <p:spPr>
          <a:xfrm>
            <a:off x="624662" y="5688418"/>
            <a:ext cx="1111368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reference: [1] Desrochers, M. and </a:t>
            </a:r>
            <a:r>
              <a:rPr lang="en-US" sz="1400" dirty="0" err="1"/>
              <a:t>Soumis</a:t>
            </a:r>
            <a:r>
              <a:rPr lang="en-US" sz="1400" dirty="0"/>
              <a:t>, F., “A generalized permanent labelling algorithm for the shortest path problem with time windows,” INFOR: Information Systems and Operational Research, Vol. 26, No. 3, 1988, pp. 191–212.</a:t>
            </a:r>
          </a:p>
          <a:p>
            <a:r>
              <a:rPr lang="en-US" sz="1400" dirty="0"/>
              <a:t>[2] Handler, G. Y. and Zang, I., “A dual algorithm for the constrained shortest path problem,” Networks, Vol. 10, No. 4, 1980, pp. 293–309.</a:t>
            </a:r>
          </a:p>
          <a:p>
            <a:r>
              <a:rPr lang="en-US" sz="1400" dirty="0"/>
              <a:t>[3] </a:t>
            </a:r>
            <a:r>
              <a:rPr lang="en-US" sz="1400" dirty="0" err="1"/>
              <a:t>Dumitrescu</a:t>
            </a:r>
            <a:r>
              <a:rPr lang="en-US" sz="1400" dirty="0"/>
              <a:t>, I. and Boland, N., “Improved preprocessing, labeling and scaling algorithms for the weight-constrained shortest path problem,” Networks: An International Journal, Vol. 42, No. 3, 2003, pp. 135–153.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926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082C4F-39CB-448F-A492-ED25775A0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976" y="103381"/>
            <a:ext cx="9855014" cy="750093"/>
          </a:xfrm>
        </p:spPr>
        <p:txBody>
          <a:bodyPr/>
          <a:lstStyle/>
          <a:p>
            <a:r>
              <a:rPr lang="en-US" dirty="0"/>
              <a:t>A* algorithm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5AEDDA-5264-4982-8EEF-F522C6C5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45214" y="6478587"/>
            <a:ext cx="569077" cy="365125"/>
          </a:xfrm>
        </p:spPr>
        <p:txBody>
          <a:bodyPr/>
          <a:lstStyle/>
          <a:p>
            <a:fld id="{3D78CF80-E55C-904B-9CBD-E4C82074FD1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3A005A-88D0-899F-BB5A-A66CB1FBCDBF}"/>
              </a:ext>
            </a:extLst>
          </p:cNvPr>
          <p:cNvSpPr txBox="1"/>
          <p:nvPr/>
        </p:nvSpPr>
        <p:spPr>
          <a:xfrm>
            <a:off x="665959" y="873528"/>
            <a:ext cx="57561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A* algorithm is one of the most significant and widely used artificial intelligence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A* was revolutionary in its approach to incorporating Heuristics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623223-AF07-FDC4-8ADF-F7E224885E13}"/>
              </a:ext>
            </a:extLst>
          </p:cNvPr>
          <p:cNvSpPr txBox="1"/>
          <p:nvPr/>
        </p:nvSpPr>
        <p:spPr>
          <a:xfrm>
            <a:off x="627777" y="5954573"/>
            <a:ext cx="62094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Picture source: https://www.codingame.com/playgrounds/1608/shortest-paths-with-dijkstras-algorithm/dijkstras-algorithm</a:t>
            </a:r>
          </a:p>
        </p:txBody>
      </p:sp>
      <p:pic>
        <p:nvPicPr>
          <p:cNvPr id="2056" name="Picture 8" descr="Graph example">
            <a:extLst>
              <a:ext uri="{FF2B5EF4-FFF2-40B4-BE49-F238E27FC236}">
                <a16:creationId xmlns:a16="http://schemas.microsoft.com/office/drawing/2014/main" id="{E9E59445-8DAF-CCE3-5DC8-B4437AA5D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072" y="2736272"/>
            <a:ext cx="5102824" cy="315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4CA905-2339-59CE-C8F7-5E39262A413D}"/>
                  </a:ext>
                </a:extLst>
              </p:cNvPr>
              <p:cNvSpPr txBox="1"/>
              <p:nvPr/>
            </p:nvSpPr>
            <p:spPr>
              <a:xfrm>
                <a:off x="6283896" y="3136612"/>
                <a:ext cx="620941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32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3200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4CA905-2339-59CE-C8F7-5E39262A4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896" y="3136612"/>
                <a:ext cx="620941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AF22104A-0F8D-8D00-F9C9-FBC22D404A98}"/>
              </a:ext>
            </a:extLst>
          </p:cNvPr>
          <p:cNvSpPr txBox="1"/>
          <p:nvPr/>
        </p:nvSpPr>
        <p:spPr>
          <a:xfrm>
            <a:off x="6713949" y="3906667"/>
            <a:ext cx="53569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 is the total estimated cost of the path through the node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g(n) is the is the cost from the start node to the node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h(n) is the heuristic estimated cost from n to the goal</a:t>
            </a:r>
          </a:p>
        </p:txBody>
      </p:sp>
    </p:spTree>
    <p:extLst>
      <p:ext uri="{BB962C8B-B14F-4D97-AF65-F5344CB8AC3E}">
        <p14:creationId xmlns:p14="http://schemas.microsoft.com/office/powerpoint/2010/main" val="317388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67C6B6-F03E-E47B-5EF1-C7CBC0274E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Safe Dimension A* Algorithm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36B555-D748-1A0D-A4D8-CB8B6F16C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78CF80-E55C-904B-9CBD-E4C82074FD1C}" type="slidenum">
              <a:rPr lang="en-US" smtClean="0"/>
              <a:pPr algn="r"/>
              <a:t>6</a:t>
            </a:fld>
            <a:endParaRPr lang="en-US" dirty="0"/>
          </a:p>
        </p:txBody>
      </p:sp>
      <p:pic>
        <p:nvPicPr>
          <p:cNvPr id="5" name="Picture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27BD0C71-A099-54FF-E662-9E9F759CF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71" y="1428492"/>
            <a:ext cx="5334010" cy="4001016"/>
          </a:xfrm>
          <a:prstGeom prst="rect">
            <a:avLst/>
          </a:prstGeom>
        </p:spPr>
      </p:pic>
      <p:pic>
        <p:nvPicPr>
          <p:cNvPr id="7" name="Picture 6" descr="A diagram of a triangle with lines and dots&#10;&#10;Description automatically generated">
            <a:extLst>
              <a:ext uri="{FF2B5EF4-FFF2-40B4-BE49-F238E27FC236}">
                <a16:creationId xmlns:a16="http://schemas.microsoft.com/office/drawing/2014/main" id="{96746430-354B-BA0C-2E43-F6743E1D9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218" y="1428492"/>
            <a:ext cx="5334010" cy="400101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A7FDED-1B17-0D4D-C0EE-E88192C14B93}"/>
              </a:ext>
            </a:extLst>
          </p:cNvPr>
          <p:cNvCxnSpPr>
            <a:cxnSpLocks/>
          </p:cNvCxnSpPr>
          <p:nvPr/>
        </p:nvCxnSpPr>
        <p:spPr>
          <a:xfrm flipV="1">
            <a:off x="10568762" y="1972339"/>
            <a:ext cx="0" cy="28069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4C4C6F1-30DB-82E6-B390-1997956C92CB}"/>
              </a:ext>
            </a:extLst>
          </p:cNvPr>
          <p:cNvSpPr txBox="1"/>
          <p:nvPr/>
        </p:nvSpPr>
        <p:spPr>
          <a:xfrm>
            <a:off x="10571429" y="2065224"/>
            <a:ext cx="92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safety</a:t>
            </a:r>
          </a:p>
        </p:txBody>
      </p:sp>
    </p:spTree>
    <p:extLst>
      <p:ext uri="{BB962C8B-B14F-4D97-AF65-F5344CB8AC3E}">
        <p14:creationId xmlns:p14="http://schemas.microsoft.com/office/powerpoint/2010/main" val="2262247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07C474-466F-4D09-9936-B470E1E67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Heuristics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6AF051-50AE-4E12-B3F5-3348F318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78CF80-E55C-904B-9CBD-E4C82074FD1C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1475EB-B007-41B4-A925-AEE20656BCFF}"/>
              </a:ext>
            </a:extLst>
          </p:cNvPr>
          <p:cNvSpPr txBox="1"/>
          <p:nvPr/>
        </p:nvSpPr>
        <p:spPr>
          <a:xfrm>
            <a:off x="846713" y="825282"/>
            <a:ext cx="64789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admissible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Monotone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popular heuristic include Manhattan, Euclidean, and Triangle Inequality Landmarks.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3E3EE-88D3-451A-B529-CB0149C6655C}"/>
              </a:ext>
            </a:extLst>
          </p:cNvPr>
          <p:cNvSpPr txBox="1"/>
          <p:nvPr/>
        </p:nvSpPr>
        <p:spPr>
          <a:xfrm>
            <a:off x="7168781" y="853474"/>
            <a:ext cx="461665" cy="21850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921F8C-99D7-993A-CED4-8908CE4D46DA}"/>
              </a:ext>
            </a:extLst>
          </p:cNvPr>
          <p:cNvSpPr txBox="1"/>
          <p:nvPr/>
        </p:nvSpPr>
        <p:spPr>
          <a:xfrm>
            <a:off x="846712" y="2793677"/>
            <a:ext cx="608183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all of those heuristic are not very efficient in a risk map. Because many shorter ways are blocked</a:t>
            </a:r>
            <a:endParaRPr lang="en-US" sz="3600" b="1" dirty="0"/>
          </a:p>
        </p:txBody>
      </p:sp>
      <p:pic>
        <p:nvPicPr>
          <p:cNvPr id="12" name="Picture 11" descr="A graph with red squares&#10;&#10;Description automatically generated">
            <a:extLst>
              <a:ext uri="{FF2B5EF4-FFF2-40B4-BE49-F238E27FC236}">
                <a16:creationId xmlns:a16="http://schemas.microsoft.com/office/drawing/2014/main" id="{E2501442-CADB-ADF0-5D1E-1498D29D1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607" y="853474"/>
            <a:ext cx="5029536" cy="520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46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E8702-3F00-41AE-92BB-7B7829E82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 Heuristic with NNs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64941-5C04-4887-8FA7-B528B89E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78CF80-E55C-904B-9CBD-E4C82074FD1C}" type="slidenum">
              <a:rPr lang="en-US" smtClean="0"/>
              <a:pPr algn="r"/>
              <a:t>8</a:t>
            </a:fld>
            <a:endParaRPr lang="en-US" dirty="0"/>
          </a:p>
        </p:txBody>
      </p:sp>
      <p:pic>
        <p:nvPicPr>
          <p:cNvPr id="9" name="Picture 8" descr="A diagram of a diagram&#10;&#10;Description automatically generated">
            <a:extLst>
              <a:ext uri="{FF2B5EF4-FFF2-40B4-BE49-F238E27FC236}">
                <a16:creationId xmlns:a16="http://schemas.microsoft.com/office/drawing/2014/main" id="{CFE2C9F8-C35C-ACD6-A198-31F30DB70A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161" b="20606"/>
          <a:stretch/>
        </p:blipFill>
        <p:spPr>
          <a:xfrm>
            <a:off x="2855619" y="837027"/>
            <a:ext cx="6958323" cy="2357559"/>
          </a:xfrm>
          <a:prstGeom prst="rect">
            <a:avLst/>
          </a:prstGeom>
        </p:spPr>
      </p:pic>
      <p:pic>
        <p:nvPicPr>
          <p:cNvPr id="4" name="Picture 3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66672E9F-70EB-6076-18D8-BC09D69B25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596" b="13261"/>
          <a:stretch/>
        </p:blipFill>
        <p:spPr>
          <a:xfrm>
            <a:off x="2563726" y="3214391"/>
            <a:ext cx="7064547" cy="326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30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E8702-3F00-41AE-92BB-7B7829E82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 Heuristic with NNs(Input)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64941-5C04-4887-8FA7-B528B89E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78CF80-E55C-904B-9CBD-E4C82074FD1C}" type="slidenum">
              <a:rPr lang="en-US" smtClean="0"/>
              <a:pPr algn="r"/>
              <a:t>9</a:t>
            </a:fld>
            <a:endParaRPr lang="en-US" dirty="0"/>
          </a:p>
        </p:txBody>
      </p:sp>
      <p:pic>
        <p:nvPicPr>
          <p:cNvPr id="9" name="Picture 8" descr="A diagram of a diagram&#10;&#10;Description automatically generated">
            <a:extLst>
              <a:ext uri="{FF2B5EF4-FFF2-40B4-BE49-F238E27FC236}">
                <a16:creationId xmlns:a16="http://schemas.microsoft.com/office/drawing/2014/main" id="{CFE2C9F8-C35C-ACD6-A198-31F30DB70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853474"/>
            <a:ext cx="9643730" cy="542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4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7155</TotalTime>
  <Words>1479</Words>
  <Application>Microsoft Office PowerPoint</Application>
  <PresentationFormat>Widescreen</PresentationFormat>
  <Paragraphs>132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Learning-accelerated A* Search for Risk-aware Path Planning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jxiang9143@sdsu.edu jxie4@sdsu.edu Jun.Chen@sdsu.edu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Jun Xiang</cp:lastModifiedBy>
  <cp:revision>342</cp:revision>
  <cp:lastPrinted>2020-02-19T16:44:08Z</cp:lastPrinted>
  <dcterms:created xsi:type="dcterms:W3CDTF">2020-01-29T18:14:06Z</dcterms:created>
  <dcterms:modified xsi:type="dcterms:W3CDTF">2024-01-03T18:31:51Z</dcterms:modified>
</cp:coreProperties>
</file>