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5"/>
  </p:notesMasterIdLst>
  <p:handoutMasterIdLst>
    <p:handoutMasterId r:id="rId106"/>
  </p:handoutMasterIdLst>
  <p:sldIdLst>
    <p:sldId id="438" r:id="rId2"/>
    <p:sldId id="474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372" r:id="rId39"/>
    <p:sldId id="373" r:id="rId40"/>
    <p:sldId id="374" r:id="rId41"/>
    <p:sldId id="375" r:id="rId42"/>
    <p:sldId id="376" r:id="rId43"/>
    <p:sldId id="43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75" r:id="rId104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7" autoAdjust="0"/>
    <p:restoredTop sz="96327" autoAdjust="0"/>
  </p:normalViewPr>
  <p:slideViewPr>
    <p:cSldViewPr snapToGrid="0">
      <p:cViewPr varScale="1">
        <p:scale>
          <a:sx n="128" d="100"/>
          <a:sy n="128" d="100"/>
        </p:scale>
        <p:origin x="2104" y="17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  <a:pPr/>
              <a:t>102</a:t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4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0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0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00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4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9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81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7: 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Q.E.D.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</a:p>
          <a:p>
            <a:pPr lvl="1"/>
            <a:r>
              <a:rPr lang="en-US" altLang="en-US" dirty="0"/>
              <a:t>Examples of non-atomic domains:</a:t>
            </a:r>
          </a:p>
          <a:p>
            <a:pPr lvl="2"/>
            <a:r>
              <a:rPr lang="en-US" altLang="en-US" dirty="0"/>
              <a:t>Set of names, composite attributes</a:t>
            </a:r>
          </a:p>
          <a:p>
            <a:pPr lvl="2"/>
            <a:r>
              <a:rPr lang="en-US" altLang="en-US" dirty="0"/>
              <a:t>Identification numbers like CS101  that can be broken up into parts</a:t>
            </a:r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</a:p>
          <a:p>
            <a:r>
              <a:rPr lang="en-US" altLang="en-US" dirty="0"/>
              <a:t>Non-atomic values complicate storage and encourage redundant (repeated) storage of data</a:t>
            </a:r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</a:p>
          <a:p>
            <a:pPr lvl="1"/>
            <a:r>
              <a:rPr lang="en-US" altLang="en-US" dirty="0"/>
              <a:t>Example: Strings would normally be considered indivisible </a:t>
            </a:r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4BC3-0260-2846-9EDE-1641E7C7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8D97-D536-B64D-872F-D7071B29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Car_info</a:t>
            </a:r>
            <a:endParaRPr lang="en-US" dirty="0"/>
          </a:p>
          <a:p>
            <a:pPr lvl="1"/>
            <a:r>
              <a:rPr lang="en-US" dirty="0"/>
              <a:t>VIN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Make</a:t>
            </a:r>
          </a:p>
          <a:p>
            <a:r>
              <a:rPr lang="en-US" dirty="0" err="1"/>
              <a:t>Car_info</a:t>
            </a:r>
            <a:endParaRPr lang="en-US" dirty="0"/>
          </a:p>
          <a:p>
            <a:pPr lvl="1"/>
            <a:r>
              <a:rPr lang="en-US" dirty="0"/>
              <a:t>VIN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Make</a:t>
            </a:r>
          </a:p>
          <a:p>
            <a:r>
              <a:rPr lang="en-US" dirty="0" err="1"/>
              <a:t>Car_info</a:t>
            </a:r>
            <a:endParaRPr lang="en-US" dirty="0"/>
          </a:p>
          <a:p>
            <a:pPr lvl="1"/>
            <a:r>
              <a:rPr lang="en-US" dirty="0"/>
              <a:t>VIN</a:t>
            </a:r>
          </a:p>
          <a:p>
            <a:pPr lvl="1"/>
            <a:r>
              <a:rPr lang="en-US" dirty="0" err="1"/>
              <a:t>Painted_date</a:t>
            </a:r>
            <a:endParaRPr lang="en-US" dirty="0"/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 err="1"/>
              <a:t>Informed_date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1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decompose it into  set of relations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 </a:t>
            </a:r>
          </a:p>
          <a:p>
            <a:pPr lvl="1"/>
            <a:r>
              <a:rPr lang="en-US" altLang="en-US" sz="1700" dirty="0"/>
              <a:t>Each relation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sz="1700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legal instance </a:t>
            </a:r>
            <a:r>
              <a:rPr lang="en-US" altLang="en-US" sz="1700" dirty="0">
                <a:ea typeface="ＭＳ Ｐゴシック" pitchFamily="34" charset="-128"/>
              </a:rPr>
              <a:t>of the relation;</a:t>
            </a:r>
            <a:endParaRPr lang="en-US" altLang="en-US" sz="1700" dirty="0"/>
          </a:p>
          <a:p>
            <a:r>
              <a:rPr lang="en-US" altLang="en-US" sz="1700" dirty="0">
                <a:ea typeface="ＭＳ Ｐゴシック" pitchFamily="34" charset="-128"/>
              </a:rPr>
              <a:t> A legal instance of a database is one where all the relation instances are legal instances</a:t>
            </a:r>
            <a:endParaRPr lang="en-US" altLang="en-US" sz="1700" dirty="0"/>
          </a:p>
          <a:p>
            <a:r>
              <a:rPr lang="en-US" altLang="en-US" sz="1700" dirty="0"/>
              <a:t>Constraints on the set of legal relations.</a:t>
            </a:r>
          </a:p>
          <a:p>
            <a:r>
              <a:rPr lang="en-US" altLang="en-US" sz="17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1700" dirty="0"/>
              <a:t>A functional dependency is a generalization of the notion of a </a:t>
            </a:r>
            <a:r>
              <a:rPr lang="en-US" altLang="en-US" sz="1700" i="1" dirty="0"/>
              <a:t>key.</a:t>
            </a:r>
            <a:endParaRPr lang="en-US" altLang="en-US" sz="1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DEF1C-80F5-9C46-B289-958255D3A54A}"/>
              </a:ext>
            </a:extLst>
          </p:cNvPr>
          <p:cNvSpPr txBox="1"/>
          <p:nvPr/>
        </p:nvSpPr>
        <p:spPr>
          <a:xfrm>
            <a:off x="755904" y="3876261"/>
            <a:ext cx="7233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 = (A, B, C, D); C1, C2, C3</a:t>
            </a:r>
          </a:p>
          <a:p>
            <a:endParaRPr lang="en-US" sz="3200" dirty="0"/>
          </a:p>
          <a:p>
            <a:r>
              <a:rPr lang="en-US" sz="3200" dirty="0"/>
              <a:t>R = (</a:t>
            </a:r>
            <a:r>
              <a:rPr lang="en-US" sz="3200" dirty="0" err="1"/>
              <a:t>uni</a:t>
            </a:r>
            <a:r>
              <a:rPr lang="en-US" sz="3200" dirty="0"/>
              <a:t>, email, </a:t>
            </a:r>
            <a:r>
              <a:rPr lang="en-US" sz="3200" dirty="0" err="1"/>
              <a:t>last_name</a:t>
            </a:r>
            <a:r>
              <a:rPr lang="en-US" sz="3200" dirty="0"/>
              <a:t>, </a:t>
            </a:r>
            <a:r>
              <a:rPr lang="en-US" sz="3200" dirty="0" err="1"/>
              <a:t>first_name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217613"/>
            <a:ext cx="7546019" cy="2720403"/>
          </a:xfrm>
        </p:spPr>
        <p:txBody>
          <a:bodyPr/>
          <a:lstStyle/>
          <a:p>
            <a:r>
              <a:rPr lang="en-US" altLang="en-US" sz="1700" dirty="0"/>
              <a:t>Given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set of functional dependencies, there are certain other functional dependencies that are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/>
              <a:t> If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and 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</a:t>
            </a:r>
            <a:r>
              <a:rPr lang="en-US" altLang="en-US" sz="1700" dirty="0">
                <a:sym typeface="Monotype Sorts" pitchFamily="-84" charset="2"/>
              </a:rPr>
              <a:t>,  then we can infer that 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1700" dirty="0">
                <a:sym typeface="Monotype Sorts" pitchFamily="-84" charset="2"/>
              </a:rPr>
              <a:t>etc.</a:t>
            </a:r>
            <a:endParaRPr lang="en-US" altLang="en-US" sz="1700" dirty="0"/>
          </a:p>
          <a:p>
            <a:r>
              <a:rPr lang="en-US" altLang="en-US" sz="1700" dirty="0"/>
              <a:t>The set of </a:t>
            </a:r>
            <a:r>
              <a:rPr lang="en-US" altLang="en-US" sz="1700" b="1" dirty="0">
                <a:solidFill>
                  <a:srgbClr val="002060"/>
                </a:solidFill>
              </a:rPr>
              <a:t>all</a:t>
            </a:r>
            <a:r>
              <a:rPr lang="en-US" altLang="en-US" sz="1700" dirty="0"/>
              <a:t> functional dependencies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 is the </a:t>
            </a:r>
            <a:r>
              <a:rPr lang="en-US" altLang="en-US" sz="1700" b="1" dirty="0">
                <a:solidFill>
                  <a:srgbClr val="002060"/>
                </a:solidFill>
              </a:rPr>
              <a:t>closure</a:t>
            </a:r>
            <a:r>
              <a:rPr lang="en-US" altLang="en-US" sz="1700" dirty="0"/>
              <a:t> 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We denote the </a:t>
            </a:r>
            <a:r>
              <a:rPr lang="en-US" altLang="en-US" sz="1700" i="1" dirty="0"/>
              <a:t>closure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 by </a:t>
            </a:r>
            <a:r>
              <a:rPr lang="en-US" altLang="en-US" sz="1700" b="1" i="1" dirty="0">
                <a:solidFill>
                  <a:srgbClr val="002060"/>
                </a:solidFill>
              </a:rPr>
              <a:t>F</a:t>
            </a:r>
            <a:r>
              <a:rPr lang="en-US" altLang="en-US" sz="17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17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5141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using </a:t>
            </a:r>
            <a:r>
              <a:rPr lang="en-US" altLang="en-US" sz="1700" dirty="0" err="1"/>
              <a:t>superkeys</a:t>
            </a:r>
            <a:r>
              <a:rPr lang="en-US" altLang="en-US" sz="17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	</a:t>
            </a:r>
            <a:r>
              <a:rPr lang="en-US" altLang="en-US" sz="17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			</a:t>
            </a:r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Monotype Sorts" pitchFamily="-84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1700" dirty="0">
                <a:sym typeface="Monotype Sorts" pitchFamily="-84" charset="2"/>
              </a:rPr>
              <a:t> if it is satisfied by all instances of a relation</a:t>
            </a:r>
          </a:p>
          <a:p>
            <a:r>
              <a:rPr lang="en-US" altLang="en-US" sz="1800" dirty="0">
                <a:sym typeface="Monotype Sorts" pitchFamily="-84" charset="2"/>
              </a:rPr>
              <a:t>Example</a:t>
            </a:r>
            <a:r>
              <a:rPr lang="en-US" altLang="en-US" sz="18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name</a:t>
            </a:r>
          </a:p>
          <a:p>
            <a:r>
              <a:rPr lang="en-US" altLang="en-US" sz="1800" dirty="0">
                <a:sym typeface="Monotype Sorts" pitchFamily="-84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84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5204B2-B142-814E-A463-DCDF3DAD4612}"/>
              </a:ext>
            </a:extLst>
          </p:cNvPr>
          <p:cNvSpPr txBox="1"/>
          <p:nvPr/>
        </p:nvSpPr>
        <p:spPr>
          <a:xfrm>
            <a:off x="2280745" y="2105561"/>
            <a:ext cx="4349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will start in a</a:t>
            </a:r>
          </a:p>
          <a:p>
            <a:r>
              <a:rPr lang="en-US" sz="4000" dirty="0"/>
              <a:t>couple of minutes.</a:t>
            </a:r>
          </a:p>
        </p:txBody>
      </p:sp>
    </p:spTree>
    <p:extLst>
      <p:ext uri="{BB962C8B-B14F-4D97-AF65-F5344CB8AC3E}">
        <p14:creationId xmlns:p14="http://schemas.microsoft.com/office/powerpoint/2010/main" val="246728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     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Note: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 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</a:t>
            </a:r>
            <a:r>
              <a:rPr lang="en-US" altLang="en-US" sz="1700" dirty="0">
                <a:sym typeface="Monotype Sorts" pitchFamily="-84" charset="2"/>
              </a:rPr>
              <a:t>is a shorthand notation for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B, C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Testing functional dependency constraints each time the database is updated can be costly</a:t>
            </a:r>
          </a:p>
          <a:p>
            <a:pPr>
              <a:defRPr/>
            </a:pPr>
            <a:r>
              <a:rPr lang="en-US" altLang="en-US" sz="1700" dirty="0"/>
              <a:t>It is useful to design the database in a way that constraints can be tested efficiently.  </a:t>
            </a:r>
          </a:p>
          <a:p>
            <a:pPr>
              <a:defRPr/>
            </a:pPr>
            <a:r>
              <a:rPr lang="en-US" altLang="en-US" sz="1700" dirty="0"/>
              <a:t>If testing a functional dependency can be done by considering just one relation, then the cost of testing this constraint is low</a:t>
            </a:r>
          </a:p>
          <a:p>
            <a:pPr>
              <a:defRPr/>
            </a:pPr>
            <a:r>
              <a:rPr lang="en-US" altLang="en-US" sz="1700" dirty="0"/>
              <a:t>When decomposing a relation it is possible that it is no longer possible to do the testing without having to perform a Cartesian Produced.</a:t>
            </a:r>
          </a:p>
          <a:p>
            <a:pPr>
              <a:defRPr/>
            </a:pPr>
            <a:r>
              <a:rPr lang="en-US" altLang="en-US" sz="1700" dirty="0"/>
              <a:t>A decomposition that makes it computationally hard to enforce functional dependency 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because :</a:t>
            </a:r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building, budget  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holds on </a:t>
            </a:r>
            <a:r>
              <a:rPr lang="en-US" altLang="en-US" sz="1700" i="1" dirty="0" err="1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dirty="0">
                <a:sym typeface="Monotype Sorts" pitchFamily="-84" charset="2"/>
              </a:rPr>
              <a:t>but </a:t>
            </a:r>
          </a:p>
          <a:p>
            <a:pPr lvl="1"/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When decompose  </a:t>
            </a:r>
            <a:r>
              <a:rPr lang="en-US" altLang="en-US" sz="1700" i="1" dirty="0" err="1">
                <a:sym typeface="Monotype Sorts" pitchFamily="-84" charset="2"/>
              </a:rPr>
              <a:t>in_dept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into</a:t>
            </a:r>
            <a:r>
              <a:rPr lang="en-US" altLang="en-US" sz="1700" i="1" dirty="0">
                <a:sym typeface="Monotype Sorts" pitchFamily="-84" charset="2"/>
              </a:rPr>
              <a:t> instructor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department 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instructor</a:t>
            </a:r>
            <a:r>
              <a:rPr lang="en-US" altLang="en-US" sz="1700" dirty="0">
                <a:sym typeface="Monotype Sorts" pitchFamily="-84" charset="2"/>
              </a:rPr>
              <a:t>  is in BCNF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department </a:t>
            </a:r>
            <a:r>
              <a:rPr lang="en-US" altLang="en-US" sz="1700" dirty="0">
                <a:sym typeface="Monotype Sorts" pitchFamily="-84" charset="2"/>
              </a:rPr>
              <a:t>is in BCNF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2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Not dependency preserving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(cannot check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 </a:t>
            </a:r>
            <a:r>
              <a:rPr lang="en-US" altLang="en-US" sz="1700" dirty="0">
                <a:sym typeface="Monotype Sorts" pitchFamily="-84" charset="2"/>
              </a:rPr>
              <a:t>without computing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dirty="0">
                <a:sym typeface="Monotype Sorts" pitchFamily="-84" charset="2"/>
              </a:rPr>
              <a:t>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and 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It is 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itchFamily="18" charset="2"/>
              </a:rPr>
              <a:t>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is 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</a:t>
            </a: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367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84" charset="2"/>
              </a:rPr>
              <a:t> in </a:t>
            </a:r>
            <a:r>
              <a:rPr lang="en-US" altLang="en-US" sz="1700" i="1" dirty="0">
                <a:sym typeface="Monotype Sorts" pitchFamily="-84" charset="2"/>
              </a:rPr>
              <a:t>F</a:t>
            </a:r>
            <a:r>
              <a:rPr lang="en-US" altLang="en-US" sz="1700" baseline="30000" dirty="0">
                <a:sym typeface="Monotype Sorts" pitchFamily="-84" charset="2"/>
              </a:rPr>
              <a:t>+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</a:p>
          <a:p>
            <a:pPr lvl="1"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5696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/>
              <a:t>Features of Good Relational Design</a:t>
            </a:r>
          </a:p>
          <a:p>
            <a:r>
              <a:rPr lang="en-US" altLang="en-US" sz="1700" dirty="0"/>
              <a:t>Functional Dependencies</a:t>
            </a:r>
          </a:p>
          <a:p>
            <a:r>
              <a:rPr lang="en-US" altLang="en-US" sz="1700" dirty="0"/>
              <a:t>Decomposition Using Functional Dependencies</a:t>
            </a:r>
          </a:p>
          <a:p>
            <a:r>
              <a:rPr lang="en-US" altLang="en-US" sz="1700" dirty="0"/>
              <a:t>Normal Forms</a:t>
            </a:r>
          </a:p>
          <a:p>
            <a:r>
              <a:rPr lang="en-US" altLang="en-US" sz="1700" dirty="0"/>
              <a:t>Functional Dependency Theory</a:t>
            </a:r>
          </a:p>
          <a:p>
            <a:r>
              <a:rPr lang="en-US" altLang="en-US" sz="1700" dirty="0"/>
              <a:t>Algorithms for Decomposition using Functional Dependencies</a:t>
            </a:r>
          </a:p>
          <a:p>
            <a:r>
              <a:rPr lang="en-US" altLang="en-US" sz="1700" dirty="0"/>
              <a:t>Decomposition Using Multivalued Dependencies </a:t>
            </a:r>
          </a:p>
          <a:p>
            <a:r>
              <a:rPr lang="en-US" altLang="en-US" sz="1700" dirty="0"/>
              <a:t>More Normal Form</a:t>
            </a:r>
          </a:p>
          <a:p>
            <a:r>
              <a:rPr lang="en-US" altLang="en-US" sz="1700" dirty="0"/>
              <a:t>Atomic Domains and First Normal Form</a:t>
            </a:r>
          </a:p>
          <a:p>
            <a:r>
              <a:rPr lang="en-US" altLang="en-US" sz="1700" dirty="0"/>
              <a:t>Database-Design Process</a:t>
            </a:r>
          </a:p>
          <a:p>
            <a:r>
              <a:rPr lang="en-US" altLang="en-US" sz="1700" dirty="0"/>
              <a:t>Modeling Temporal Data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520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and</a:t>
            </a: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033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Redundancy in 3NF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84" charset="2"/>
              </a:rPr>
              <a:t>And an instance table: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84" charset="2"/>
              </a:rPr>
              <a:t>l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, </a:t>
            </a: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 </a:t>
            </a: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84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84" charset="2"/>
              </a:rPr>
              <a:t>J</a:t>
            </a:r>
            <a:r>
              <a:rPr lang="en-US" altLang="en-US" sz="1700" dirty="0">
                <a:sym typeface="Monotype Sorts" pitchFamily="-84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It is always possible to obtain a 3NF design without sacrificing </a:t>
            </a:r>
            <a:r>
              <a:rPr lang="en-US" altLang="en-US" sz="1700" dirty="0" err="1"/>
              <a:t>losslessness</a:t>
            </a:r>
            <a:r>
              <a:rPr lang="en-US" altLang="en-US" sz="1700" dirty="0"/>
              <a:t> or dependency preservation. </a:t>
            </a:r>
          </a:p>
          <a:p>
            <a:r>
              <a:rPr lang="en-US" altLang="en-US" sz="1700" dirty="0"/>
              <a:t>Disadvantages to 3NF. </a:t>
            </a:r>
          </a:p>
          <a:p>
            <a:pPr lvl="1"/>
            <a:r>
              <a:rPr lang="en-US" altLang="en-US" sz="1700" dirty="0"/>
              <a:t>We may have to use null values to represent some of the possible meaningful relationships among data items.</a:t>
            </a:r>
          </a:p>
          <a:p>
            <a:pPr lvl="1"/>
            <a:r>
              <a:rPr lang="en-US" altLang="en-US" sz="1700" dirty="0"/>
              <a:t> There is the problem of repetition of information.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8924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relation scheme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Functional-Dependency Theory</a:t>
            </a:r>
          </a:p>
        </p:txBody>
      </p:sp>
    </p:spTree>
    <p:extLst>
      <p:ext uri="{BB962C8B-B14F-4D97-AF65-F5344CB8AC3E}">
        <p14:creationId xmlns:p14="http://schemas.microsoft.com/office/powerpoint/2010/main" val="225421901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Functional-Dependency Theory Roadmap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dirty="0"/>
              <a:t>We then develop algorithms to generate lossless decompositions into BCNF and 3NF</a:t>
            </a:r>
          </a:p>
          <a:p>
            <a:r>
              <a:rPr lang="en-US" altLang="en-US" dirty="0"/>
              <a:t>We then develop algorithms to test if a decomposition is dependency-preserving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Overview of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1231972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>
                <a:sym typeface="Monotype Sorts" pitchFamily="-84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>
                <a:sym typeface="Monotype Sorts" pitchFamily="-84" charset="2"/>
              </a:rPr>
              <a:t>to 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Functional Dependencies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R? 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Is any subset of AG a </a:t>
            </a:r>
            <a:r>
              <a:rPr lang="en-US" altLang="en-US" sz="1600" dirty="0" err="1">
                <a:sym typeface="Monotype Sorts" pitchFamily="-84" charset="2"/>
              </a:rPr>
              <a:t>superkey</a:t>
            </a:r>
            <a:r>
              <a:rPr lang="en-US" altLang="en-US" sz="1600" dirty="0">
                <a:sym typeface="Monotype Sorts" pitchFamily="-84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</a:t>
            </a:r>
            <a:r>
              <a:rPr lang="en-US" altLang="en-US" sz="1600" i="1" dirty="0">
                <a:sym typeface="Monotype Sorts" pitchFamily="-84" charset="2"/>
              </a:rPr>
              <a:t>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(A)</a:t>
            </a:r>
            <a:r>
              <a:rPr lang="en-US" altLang="en-US" sz="1600" baseline="30000" dirty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G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 </a:t>
            </a:r>
            <a:r>
              <a:rPr lang="en-US" altLang="en-US" sz="1600" dirty="0">
                <a:sym typeface="Monotype Sorts" pitchFamily="-84" charset="2"/>
              </a:rPr>
              <a:t>(G)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reduce the effort spent in checking for violations by testing a simplified set of functional dependencies that has the same closure as the given set.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</a:p>
          <a:p>
            <a:pPr lvl="1">
              <a:defRPr/>
            </a:pPr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C.</a:t>
            </a:r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infer $AB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</a:p>
          <a:p>
            <a:r>
              <a:rPr lang="en-US" altLang="en-US" sz="1700" dirty="0"/>
              <a:t>Need to use null values (if we add a new department with no instructors) </a:t>
            </a:r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left side</a:t>
            </a:r>
            <a:r>
              <a:rPr lang="en-US" altLang="en-US" dirty="0">
                <a:sym typeface="Monotype Sorts" pitchFamily="-84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right side</a:t>
            </a:r>
            <a:r>
              <a:rPr lang="en-US" altLang="en-US" dirty="0">
                <a:sym typeface="Monotype Sorts" pitchFamily="-84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      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</a:p>
          <a:p>
            <a:r>
              <a:rPr lang="en-US" altLang="en-US" i="1" dirty="0">
                <a:sym typeface="Greek Symbols"/>
              </a:rPr>
              <a:t>Note: </a:t>
            </a:r>
            <a:r>
              <a:rPr lang="en-US" altLang="en-US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dirty="0">
                <a:sym typeface="Greek Symbols"/>
              </a:rPr>
              <a:t>stronger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dirty="0">
                <a:sym typeface="Greek Symbols"/>
              </a:rPr>
              <a:t> functional dependency always implies a weaker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sym typeface="Greek Symbols"/>
              </a:rPr>
              <a:t>To 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381000" indent="-381000"/>
            <a:r>
              <a:rPr lang="en-US" altLang="en-US" dirty="0">
                <a:sym typeface="Monotype Sorts" pitchFamily="-84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contains an extraneous attribute,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left side of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unique.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b="1" dirty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739564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3" y="164832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700" dirty="0"/>
              <a:t>into one relation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607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Algorithm for Decomposition Using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        Functional Dependencies 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Neither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mislead 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/>
              <a:t>AC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shows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not in BCNF.</a:t>
            </a:r>
            <a:r>
              <a:rPr lang="en-US" alt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Decomposition for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either includes no attribute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or includes all attributes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the condition is violated by some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BCNF.</a:t>
            </a:r>
          </a:p>
          <a:p>
            <a:pPr lvl="1"/>
            <a:r>
              <a:rPr lang="en-US" altLang="en-US" dirty="0"/>
              <a:t>We 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lossless-join.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</a:p>
          <a:p>
            <a:pPr lvl="1"/>
            <a:r>
              <a:rPr lang="en-US" altLang="en-US" dirty="0"/>
              <a:t>How do we know this?</a:t>
            </a:r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</a:p>
          <a:p>
            <a:pPr lvl="1"/>
            <a:r>
              <a:rPr lang="en-US" altLang="en-US" dirty="0"/>
              <a:t>BCNF is not dependency preserving, and </a:t>
            </a:r>
          </a:p>
          <a:p>
            <a:pPr lvl="1"/>
            <a:r>
              <a:rPr lang="en-US" altLang="en-US" dirty="0"/>
              <a:t>efficient checking for FD violation on updates is important</a:t>
            </a:r>
          </a:p>
          <a:p>
            <a:r>
              <a:rPr lang="en-US" altLang="en-US" dirty="0"/>
              <a:t>Solution: define a weaker normal form, called Third Normal Form (3NF)</a:t>
            </a:r>
          </a:p>
          <a:p>
            <a:pPr lvl="1"/>
            <a:r>
              <a:rPr lang="en-US" altLang="en-US" dirty="0"/>
              <a:t>Allows some redundancy (with resultant problems; 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</a:p>
          <a:p>
            <a:pPr lvl="1"/>
            <a:r>
              <a:rPr lang="en-US" altLang="en-US" dirty="0"/>
              <a:t>There is always a lossless-join, dependency-preserving decomposition into 3NF.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Two candidate keys: 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i_ID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in 3NF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84" charset="2"/>
              </a:rPr>
              <a:t>   </a:t>
            </a:r>
            <a:r>
              <a:rPr lang="en-US" altLang="en-US" i="1" dirty="0" err="1"/>
              <a:t>s_ID</a:t>
            </a:r>
            <a:endParaRPr lang="en-US" altLang="en-US" i="1" dirty="0"/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Monotype Sorts" pitchFamily="-84" charset="2"/>
              </a:rPr>
              <a:t>is a </a:t>
            </a:r>
            <a:r>
              <a:rPr lang="en-US" altLang="en-US" dirty="0" err="1">
                <a:sym typeface="Monotype Sorts" pitchFamily="-84" charset="2"/>
              </a:rPr>
              <a:t>superkey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	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is contained in a candidate key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245586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3NF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contained in a candidate key of </a:t>
            </a:r>
            <a:r>
              <a:rPr lang="en-US" altLang="en-US" i="1" dirty="0"/>
              <a:t>R</a:t>
            </a:r>
          </a:p>
          <a:p>
            <a:pPr lvl="1"/>
            <a:r>
              <a:rPr lang="en-US" altLang="en-US" dirty="0"/>
              <a:t>This test is rather more expensive, since it involve finding candidate keys</a:t>
            </a:r>
          </a:p>
          <a:p>
            <a:pPr lvl="1"/>
            <a:r>
              <a:rPr lang="en-US" altLang="en-US" dirty="0"/>
              <a:t>Testing for 3NF has been shown to be NP-hard</a:t>
            </a:r>
          </a:p>
          <a:p>
            <a:pPr lvl="1"/>
            <a:r>
              <a:rPr lang="en-US" altLang="en-US" dirty="0"/>
              <a:t>Interestingly, decomposition into third normal form (described shortly) can be done in polynomial time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R;;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=i-1;</a:t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have two employees with the same name</a:t>
            </a:r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4" y="1612221"/>
            <a:ext cx="7315199" cy="13355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Proof of correctness is at end of this presentation (click here)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type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   </a:t>
            </a: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</a:t>
            </a: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84" charset="2"/>
              </a:rPr>
              <a:t>The </a:t>
            </a:r>
            <a:r>
              <a:rPr lang="en-US" altLang="en-US" b="1" dirty="0">
                <a:sym typeface="Monotype Sorts" pitchFamily="-84" charset="2"/>
              </a:rPr>
              <a:t>for</a:t>
            </a:r>
            <a:r>
              <a:rPr lang="en-US" altLang="en-US" dirty="0">
                <a:sym typeface="Monotype Sorts" pitchFamily="-84" charset="2"/>
              </a:rPr>
              <a:t> loop generates following 3NF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84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</a:p>
          <a:p>
            <a:pPr lvl="1"/>
            <a:r>
              <a:rPr lang="en-US" altLang="en-US" dirty="0"/>
              <a:t>result will not depend on the order in which FDs are considered</a:t>
            </a:r>
          </a:p>
          <a:p>
            <a:r>
              <a:rPr lang="en-US" altLang="en-US" dirty="0"/>
              <a:t>The resultant simplified 3NF schema is: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a set of relations that are in BCNF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 i="1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Design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</a:p>
          <a:p>
            <a:pPr lvl="1"/>
            <a:r>
              <a:rPr lang="en-US" altLang="en-US" dirty="0"/>
              <a:t>BCNF.</a:t>
            </a:r>
          </a:p>
          <a:p>
            <a:pPr lvl="1"/>
            <a:r>
              <a:rPr lang="en-US" altLang="en-US" dirty="0"/>
              <a:t>Lossless join.</a:t>
            </a:r>
          </a:p>
          <a:p>
            <a:pPr lvl="1"/>
            <a:r>
              <a:rPr lang="en-US" altLang="en-US" dirty="0"/>
              <a:t>Dependency preservation.</a:t>
            </a:r>
          </a:p>
          <a:p>
            <a:r>
              <a:rPr lang="en-US" altLang="en-US" dirty="0"/>
              <a:t>If we cannot achieve this, we accept one of</a:t>
            </a:r>
          </a:p>
          <a:p>
            <a:pPr lvl="1"/>
            <a:r>
              <a:rPr lang="en-US" altLang="en-US" dirty="0"/>
              <a:t>Lack of dependency preservation </a:t>
            </a:r>
          </a:p>
          <a:p>
            <a:pPr lvl="1"/>
            <a:r>
              <a:rPr lang="en-US" altLang="en-US" dirty="0"/>
              <a:t>Redundancy due to use of 3NF</a:t>
            </a:r>
          </a:p>
          <a:p>
            <a:r>
              <a:rPr lang="en-US" altLang="en-US" dirty="0"/>
              <a:t>Interestingly, SQL does not provide a direct way of specifying functional dependencies other than </a:t>
            </a:r>
            <a:r>
              <a:rPr lang="en-US" altLang="en-US" dirty="0" err="1"/>
              <a:t>superkeys</a:t>
            </a:r>
            <a:r>
              <a:rPr lang="en-US" altLang="en-US" dirty="0"/>
              <a:t>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Can specify FDs using assertions, but they are expensive to test, (and currently not supported by any of the widely used databases!)</a:t>
            </a:r>
          </a:p>
          <a:p>
            <a:r>
              <a:rPr lang="en-US" altLang="en-US" dirty="0"/>
              <a:t>Even if we had a dependency preserving decomposition, using SQL we would not be able to efficiently test a functional dependency whose left hand side is not a key.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Multivalued Dependencies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 (MVDs)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we were to combine these schemas to get</a:t>
            </a:r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</a:p>
          <a:p>
            <a:r>
              <a:rPr lang="en-US" altLang="en-US" dirty="0"/>
              <a:t>This relation is in BCNF</a:t>
            </a:r>
          </a:p>
          <a:p>
            <a:pPr lvl="1"/>
            <a:r>
              <a:rPr lang="en-US" altLang="en-US" dirty="0"/>
              <a:t>Why?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dirty="0"/>
              <a:t>Tabular representation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subsets.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84" charset="2"/>
              </a:rPr>
              <a:t>multidetermines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)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if and only if for all possible relations 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)</a:t>
            </a:r>
            <a:endParaRPr lang="en-US" altLang="en-US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84" charset="2"/>
              </a:rPr>
              <a:t>		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84" charset="2"/>
              </a:rPr>
              <a:t>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W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</a:p>
          <a:p>
            <a:pPr>
              <a:buFont typeface="Monotype Sorts" pitchFamily="-84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dirty="0">
                <a:sym typeface="Monotype Sorts" pitchFamily="-84" charset="2"/>
              </a:rPr>
              <a:t>	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Monotype Sorts" pitchFamily="-84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ID</a:t>
            </a:r>
            <a:r>
              <a:rPr lang="en-US" altLang="en-US" dirty="0">
                <a:sym typeface="Monotype Sorts" pitchFamily="-84" charset="2"/>
              </a:rPr>
              <a:t>) it has associated with it a set of values of </a:t>
            </a:r>
            <a:r>
              <a:rPr lang="en-US" altLang="en-US" i="1" dirty="0">
                <a:sym typeface="Monotype Sorts" pitchFamily="-84" charset="2"/>
              </a:rPr>
              <a:t>Z (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i="1" dirty="0">
                <a:sym typeface="Monotype Sorts" pitchFamily="-84" charset="2"/>
              </a:rPr>
              <a:t>) </a:t>
            </a:r>
            <a:r>
              <a:rPr lang="en-US" altLang="en-US" dirty="0">
                <a:sym typeface="Monotype Sorts" pitchFamily="-84" charset="2"/>
              </a:rPr>
              <a:t>and a set of values of </a:t>
            </a:r>
            <a:r>
              <a:rPr lang="en-US" altLang="en-US" i="1" dirty="0">
                <a:sym typeface="Monotype Sorts" pitchFamily="-84" charset="2"/>
              </a:rPr>
              <a:t>W (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r>
              <a:rPr lang="en-US" altLang="en-US" i="1" dirty="0">
                <a:sym typeface="Monotype Sorts" pitchFamily="-84" charset="2"/>
              </a:rPr>
              <a:t>)</a:t>
            </a:r>
            <a:r>
              <a:rPr lang="en-US" altLang="en-US" dirty="0">
                <a:sym typeface="Monotype Sorts" pitchFamily="-84" charset="2"/>
              </a:rPr>
              <a:t>, and these two sets are in some sense independent of each other.</a:t>
            </a: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Note: </a:t>
            </a: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 then 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Indeed we have (in above notation)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dirty="0">
                <a:sym typeface="Monotype Sorts" pitchFamily="-84" charset="2"/>
              </a:rPr>
              <a:t> = 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br>
              <a:rPr lang="en-US" altLang="en-US" baseline="-25000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The claim follows.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Multivalued Dependencies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Theory of MVDs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That is, every functional dependency is also a multivalued dependency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Fourth Normal Form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Restriction of Multivalued Dependencies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</a:p>
          <a:p>
            <a:pPr lvl="1"/>
            <a:r>
              <a:rPr lang="en-US" altLang="en-US" dirty="0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4NF Decomposition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Additional issues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Further Normal Forms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</a:p>
          <a:p>
            <a:r>
              <a:rPr lang="en-US" altLang="en-US" dirty="0"/>
              <a:t>Hence rarely used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Overall Database Design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ER Model and Normalization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</a:p>
          <a:p>
            <a:pPr lvl="2"/>
            <a:r>
              <a:rPr lang="en-US" altLang="en-US" dirty="0"/>
              <a:t>Good design would have made department an entity</a:t>
            </a:r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Denormalization for Performance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</a:p>
          <a:p>
            <a:pPr lvl="1"/>
            <a:r>
              <a:rPr lang="en-US" altLang="en-US" dirty="0"/>
              <a:t>faster lookup</a:t>
            </a:r>
          </a:p>
          <a:p>
            <a:pPr lvl="1"/>
            <a:r>
              <a:rPr lang="en-US" altLang="en-US" dirty="0"/>
              <a:t>extra space and extra execution time for updates</a:t>
            </a:r>
          </a:p>
          <a:p>
            <a:pPr lvl="1"/>
            <a:r>
              <a:rPr lang="en-US" altLang="en-US" dirty="0"/>
              <a:t>extra coding work for programmer and possibility of error in extra code</a:t>
            </a:r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Other Design Issues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</a:p>
          <a:p>
            <a:r>
              <a:rPr lang="en-US" altLang="en-US" dirty="0"/>
              <a:t>Examples of bad database design, to be avoided: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</a:p>
          <a:p>
            <a:pPr lvl="2"/>
            <a:r>
              <a:rPr lang="en-US" altLang="en-US" dirty="0"/>
              <a:t>Used in spreadsheets, and in data analysis tools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not holding, because the address varies over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 (Cont.)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Constraint: no two tuples can have overlapping valid times</a:t>
            </a:r>
          </a:p>
          <a:p>
            <a:pPr lvl="2"/>
            <a:r>
              <a:rPr lang="en-US" altLang="en-US" dirty="0"/>
              <a:t>Hard to enforce efficiently</a:t>
            </a:r>
          </a:p>
          <a:p>
            <a:r>
              <a:rPr lang="en-US" altLang="en-US" dirty="0"/>
              <a:t>Foreign key references may be to current version of data, or to data at a point in time</a:t>
            </a:r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End of Chapter 7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Proof of Correctness of 3NF Decomposition Algorithm</a:t>
            </a:r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Decomposition is lossless</a:t>
            </a:r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</a:p>
          <a:p>
            <a:r>
              <a:rPr lang="en-US" altLang="en-US" dirty="0"/>
              <a:t>Proof: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93956</TotalTime>
  <Words>9738</Words>
  <Application>Microsoft Macintosh PowerPoint</Application>
  <PresentationFormat>On-screen Show (4:3)</PresentationFormat>
  <Paragraphs>887</Paragraphs>
  <Slides>103</Slides>
  <Notes>100</Notes>
  <HiddenSlides>8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  <vt:variant>
        <vt:lpstr>Custom Shows</vt:lpstr>
      </vt:variant>
      <vt:variant>
        <vt:i4>1</vt:i4>
      </vt:variant>
    </vt:vector>
  </HeadingPairs>
  <TitlesOfParts>
    <vt:vector size="113" baseType="lpstr">
      <vt:lpstr>Arial</vt:lpstr>
      <vt:lpstr>Helvetica</vt:lpstr>
      <vt:lpstr>Monotype Sorts</vt:lpstr>
      <vt:lpstr>Symbol</vt:lpstr>
      <vt:lpstr>Times</vt:lpstr>
      <vt:lpstr>Times New Roman</vt:lpstr>
      <vt:lpstr>Webdings</vt:lpstr>
      <vt:lpstr>Wingdings</vt:lpstr>
      <vt:lpstr>2_db-5-grey</vt:lpstr>
      <vt:lpstr>Chapter 7:  Normalization</vt:lpstr>
      <vt:lpstr>PowerPoint Presentation</vt:lpstr>
      <vt:lpstr>Outline</vt:lpstr>
      <vt:lpstr>PowerPoint Presentation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Presentation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Presentation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Example</vt:lpstr>
      <vt:lpstr>PowerPoint Presentation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PowerPoint Presentation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Presentation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7</vt:lpstr>
      <vt:lpstr>PowerPoint Presentation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Ferguson, Donald (DMNA-NYG)</cp:lastModifiedBy>
  <cp:revision>480</cp:revision>
  <cp:lastPrinted>1999-06-28T19:27:31Z</cp:lastPrinted>
  <dcterms:created xsi:type="dcterms:W3CDTF">2009-12-21T15:40:22Z</dcterms:created>
  <dcterms:modified xsi:type="dcterms:W3CDTF">2020-11-20T16:41:58Z</dcterms:modified>
</cp:coreProperties>
</file>