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76" r:id="rId4"/>
    <p:sldId id="277" r:id="rId5"/>
    <p:sldId id="278" r:id="rId6"/>
    <p:sldId id="275" r:id="rId7"/>
    <p:sldId id="259" r:id="rId8"/>
    <p:sldId id="268" r:id="rId9"/>
    <p:sldId id="260" r:id="rId10"/>
    <p:sldId id="261" r:id="rId11"/>
    <p:sldId id="262" r:id="rId12"/>
    <p:sldId id="270" r:id="rId13"/>
    <p:sldId id="269" r:id="rId14"/>
    <p:sldId id="273" r:id="rId15"/>
    <p:sldId id="282" r:id="rId16"/>
    <p:sldId id="272" r:id="rId17"/>
    <p:sldId id="271" r:id="rId18"/>
    <p:sldId id="274" r:id="rId19"/>
    <p:sldId id="284" r:id="rId20"/>
    <p:sldId id="279" r:id="rId21"/>
    <p:sldId id="286" r:id="rId22"/>
    <p:sldId id="287" r:id="rId23"/>
    <p:sldId id="280" r:id="rId24"/>
    <p:sldId id="283" r:id="rId25"/>
    <p:sldId id="288" r:id="rId26"/>
    <p:sldId id="281" r:id="rId27"/>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453157-8F91-4E32-A405-9EA70696A151}">
          <p14:sldIdLst>
            <p14:sldId id="256"/>
            <p14:sldId id="258"/>
            <p14:sldId id="276"/>
            <p14:sldId id="277"/>
            <p14:sldId id="278"/>
            <p14:sldId id="275"/>
            <p14:sldId id="259"/>
            <p14:sldId id="268"/>
            <p14:sldId id="260"/>
            <p14:sldId id="261"/>
            <p14:sldId id="262"/>
            <p14:sldId id="270"/>
            <p14:sldId id="269"/>
            <p14:sldId id="273"/>
            <p14:sldId id="282"/>
            <p14:sldId id="272"/>
            <p14:sldId id="271"/>
            <p14:sldId id="274"/>
            <p14:sldId id="284"/>
            <p14:sldId id="279"/>
            <p14:sldId id="286"/>
            <p14:sldId id="287"/>
            <p14:sldId id="280"/>
            <p14:sldId id="283"/>
            <p14:sldId id="288"/>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94" autoAdjust="0"/>
  </p:normalViewPr>
  <p:slideViewPr>
    <p:cSldViewPr>
      <p:cViewPr varScale="1">
        <p:scale>
          <a:sx n="90" d="100"/>
          <a:sy n="90" d="100"/>
        </p:scale>
        <p:origin x="112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5AC4CC19-9882-4668-84DA-A2096A6957EE}" type="datetimeFigureOut">
              <a:rPr lang="en-IE" smtClean="0"/>
              <a:pPr/>
              <a:t>28/09/2016</a:t>
            </a:fld>
            <a:endParaRPr lang="en-IE" dirty="0"/>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77E259BD-FEC8-44F8-84E1-0B473DBE4ACF}" type="slidenum">
              <a:rPr lang="en-IE" smtClean="0"/>
              <a:pPr/>
              <a:t>‹#›</a:t>
            </a:fld>
            <a:endParaRPr lang="en-IE" dirty="0"/>
          </a:p>
        </p:txBody>
      </p:sp>
    </p:spTree>
    <p:extLst>
      <p:ext uri="{BB962C8B-B14F-4D97-AF65-F5344CB8AC3E}">
        <p14:creationId xmlns:p14="http://schemas.microsoft.com/office/powerpoint/2010/main" val="329918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9/28/2016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9/28/2016</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9/28/2016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9/28/2016</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9/28/2016</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9/28/2016</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9/28/2016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ownload.eclipse.org/equino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download.eclipse.org/equino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ownload.eclipse.org/equino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wnload.eclipse.org/equinox/"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karaf.apache.org/" TargetMode="External"/><Relationship Id="rId1" Type="http://schemas.openxmlformats.org/officeDocument/2006/relationships/slideLayout" Target="../slideLayouts/slideLayout2.xml"/><Relationship Id="rId5" Type="http://schemas.openxmlformats.org/officeDocument/2006/relationships/hyperlink" Target="http://karaf.apache.org/manual/latest/"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eclipse.org/equinox/documents/quickstart.php" TargetMode="External"/><Relationship Id="rId2" Type="http://schemas.openxmlformats.org/officeDocument/2006/relationships/hyperlink" Target="http://www.vogella.de/articles/OSGi/article.html" TargetMode="External"/><Relationship Id="rId1" Type="http://schemas.openxmlformats.org/officeDocument/2006/relationships/slideLayout" Target="../slideLayouts/slideLayout2.xml"/><Relationship Id="rId6" Type="http://schemas.openxmlformats.org/officeDocument/2006/relationships/hyperlink" Target="http://www.osgi.org/Main/HomePage" TargetMode="External"/><Relationship Id="rId5" Type="http://schemas.openxmlformats.org/officeDocument/2006/relationships/hyperlink" Target="http://karaf.apache.org/manual/latest/" TargetMode="External"/><Relationship Id="rId4" Type="http://schemas.openxmlformats.org/officeDocument/2006/relationships/hyperlink" Target="http://karaf.apach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57400"/>
            <a:ext cx="6477000" cy="1752600"/>
          </a:xfrm>
        </p:spPr>
        <p:txBody>
          <a:bodyPr>
            <a:normAutofit/>
          </a:bodyPr>
          <a:lstStyle/>
          <a:p>
            <a:r>
              <a:rPr lang="en-IE" smtClean="0"/>
              <a:t>Service-Oriented Architectures</a:t>
            </a:r>
            <a:endParaRPr lang="en-IE" dirty="0"/>
          </a:p>
        </p:txBody>
      </p:sp>
      <p:sp>
        <p:nvSpPr>
          <p:cNvPr id="3" name="Subtitle 2"/>
          <p:cNvSpPr>
            <a:spLocks noGrp="1"/>
          </p:cNvSpPr>
          <p:nvPr>
            <p:ph type="subTitle" idx="1"/>
          </p:nvPr>
        </p:nvSpPr>
        <p:spPr>
          <a:xfrm>
            <a:off x="2286000" y="3886200"/>
            <a:ext cx="6172200" cy="2488722"/>
          </a:xfrm>
        </p:spPr>
        <p:txBody>
          <a:bodyPr>
            <a:normAutofit/>
          </a:bodyPr>
          <a:lstStyle/>
          <a:p>
            <a:r>
              <a:rPr lang="en-IE" dirty="0" smtClean="0"/>
              <a:t>COMP 30220: Distributed Systems</a:t>
            </a:r>
          </a:p>
          <a:p>
            <a:endParaRPr lang="en-IE" dirty="0" smtClean="0"/>
          </a:p>
          <a:p>
            <a:r>
              <a:rPr lang="en-IE" b="0" dirty="0" smtClean="0"/>
              <a:t>Lecturer: Rem Collier</a:t>
            </a:r>
          </a:p>
          <a:p>
            <a:r>
              <a:rPr lang="en-IE" b="0" dirty="0" smtClean="0"/>
              <a:t>Email: rem.collier@ucd.ie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Bundle Activator</a:t>
            </a:r>
            <a:endParaRPr lang="en-GB" dirty="0"/>
          </a:p>
        </p:txBody>
      </p:sp>
      <p:sp>
        <p:nvSpPr>
          <p:cNvPr id="5" name="Content Placeholder 4"/>
          <p:cNvSpPr>
            <a:spLocks noGrp="1"/>
          </p:cNvSpPr>
          <p:nvPr>
            <p:ph sz="quarter" idx="1"/>
          </p:nvPr>
        </p:nvSpPr>
        <p:spPr/>
        <p:txBody>
          <a:bodyPr>
            <a:noAutofit/>
          </a:bodyPr>
          <a:lstStyle/>
          <a:p>
            <a:pPr marL="0" lvl="0" indent="0" eaLnBrk="0" fontAlgn="base" hangingPunct="0">
              <a:spcBef>
                <a:spcPct val="0"/>
              </a:spcBef>
              <a:spcAft>
                <a:spcPct val="0"/>
              </a:spcAft>
              <a:buClrTx/>
              <a:buSzTx/>
              <a:buNone/>
            </a:pPr>
            <a:r>
              <a:rPr lang="en-US" altLang="en-US" sz="1200" b="1" dirty="0">
                <a:latin typeface="Courier New" panose="02070309020205020404" pitchFamily="49" charset="0"/>
                <a:cs typeface="Courier New" panose="02070309020205020404" pitchFamily="49" charset="0"/>
              </a:rPr>
              <a:t>package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helloworld</a:t>
            </a:r>
            <a:r>
              <a:rPr lang="en-US" altLang="en-US" sz="1200" dirty="0">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200" dirty="0">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import </a:t>
            </a:r>
            <a:r>
              <a:rPr lang="en-US" altLang="en-US" sz="1200" dirty="0" err="1">
                <a:latin typeface="Courier New" panose="02070309020205020404" pitchFamily="49" charset="0"/>
                <a:cs typeface="Courier New" panose="02070309020205020404" pitchFamily="49" charset="0"/>
              </a:rPr>
              <a:t>org.osgi.framework.BundleActivator</a:t>
            </a:r>
            <a:r>
              <a:rPr lang="en-US" altLang="en-US" sz="1200" dirty="0">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import </a:t>
            </a:r>
            <a:r>
              <a:rPr lang="en-US" altLang="en-US" sz="1200" dirty="0" err="1">
                <a:latin typeface="Courier New" panose="02070309020205020404" pitchFamily="49" charset="0"/>
                <a:cs typeface="Courier New" panose="02070309020205020404" pitchFamily="49" charset="0"/>
              </a:rPr>
              <a:t>org.osgi.framework.BundleContext</a:t>
            </a:r>
            <a:r>
              <a:rPr lang="en-US" altLang="en-US" sz="1200" dirty="0">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200" dirty="0">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200" b="1" dirty="0">
                <a:latin typeface="Courier New" panose="02070309020205020404" pitchFamily="49" charset="0"/>
                <a:cs typeface="Courier New" panose="02070309020205020404" pitchFamily="49" charset="0"/>
              </a:rPr>
              <a:t>public</a:t>
            </a: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class</a:t>
            </a: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Activator</a:t>
            </a: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implements</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BundleActivator</a:t>
            </a:r>
            <a:r>
              <a:rPr lang="en-US" altLang="en-US" sz="1200" dirty="0">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private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BundleContext</a:t>
            </a:r>
            <a:r>
              <a:rPr lang="en-US" altLang="en-US" sz="1200" dirty="0">
                <a:latin typeface="Courier New" panose="02070309020205020404" pitchFamily="49" charset="0"/>
                <a:cs typeface="Courier New" panose="02070309020205020404" pitchFamily="49" charset="0"/>
              </a:rPr>
              <a:t> context; </a:t>
            </a:r>
          </a:p>
          <a:p>
            <a:pPr marL="0" lvl="0" indent="0" eaLnBrk="0" fontAlgn="base" hangingPunct="0">
              <a:spcBef>
                <a:spcPct val="0"/>
              </a:spcBef>
              <a:spcAft>
                <a:spcPct val="0"/>
              </a:spcAft>
              <a:buClrTx/>
              <a:buSzTx/>
              <a:buNone/>
            </a:pPr>
            <a:endParaRPr lang="en-US" altLang="en-US" sz="1200" dirty="0">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@Override </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r>
              <a:rPr lang="en-US" altLang="en-US" sz="1200" b="1" dirty="0" err="1" smtClean="0">
                <a:latin typeface="Courier New" panose="02070309020205020404" pitchFamily="49" charset="0"/>
                <a:cs typeface="Courier New" panose="02070309020205020404" pitchFamily="49" charset="0"/>
              </a:rPr>
              <a:t>publsic</a:t>
            </a:r>
            <a:r>
              <a:rPr lang="en-US" altLang="en-US" sz="1200" dirty="0" smtClean="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void</a:t>
            </a:r>
            <a:r>
              <a:rPr lang="en-US" altLang="en-US" sz="1200" dirty="0">
                <a:latin typeface="Courier New" panose="02070309020205020404" pitchFamily="49" charset="0"/>
                <a:cs typeface="Courier New" panose="02070309020205020404" pitchFamily="49" charset="0"/>
              </a:rPr>
              <a:t> start(</a:t>
            </a:r>
            <a:r>
              <a:rPr lang="en-US" altLang="en-US" sz="1200" dirty="0" err="1">
                <a:latin typeface="Courier New" panose="02070309020205020404" pitchFamily="49" charset="0"/>
                <a:cs typeface="Courier New" panose="02070309020205020404" pitchFamily="49" charset="0"/>
              </a:rPr>
              <a:t>BundleContext</a:t>
            </a:r>
            <a:r>
              <a:rPr lang="en-US" altLang="en-US" sz="1200" dirty="0">
                <a:latin typeface="Courier New" panose="02070309020205020404" pitchFamily="49" charset="0"/>
                <a:cs typeface="Courier New" panose="02070309020205020404" pitchFamily="49" charset="0"/>
              </a:rPr>
              <a:t> context) </a:t>
            </a:r>
            <a:r>
              <a:rPr lang="en-US" altLang="en-US" sz="1200" b="1" dirty="0">
                <a:latin typeface="Courier New" panose="02070309020205020404" pitchFamily="49" charset="0"/>
                <a:cs typeface="Courier New" panose="02070309020205020404" pitchFamily="49" charset="0"/>
              </a:rPr>
              <a:t>throws</a:t>
            </a:r>
            <a:r>
              <a:rPr lang="en-US" altLang="en-US" sz="1200" dirty="0">
                <a:latin typeface="Courier New" panose="02070309020205020404" pitchFamily="49" charset="0"/>
                <a:cs typeface="Courier New" panose="02070309020205020404" pitchFamily="49" charset="0"/>
              </a:rPr>
              <a:t> Exception {</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System.out.println</a:t>
            </a:r>
            <a:r>
              <a:rPr lang="en-US" altLang="en-US" sz="1200" dirty="0">
                <a:latin typeface="Courier New" panose="02070309020205020404" pitchFamily="49" charset="0"/>
                <a:cs typeface="Courier New" panose="02070309020205020404" pitchFamily="49" charset="0"/>
              </a:rPr>
              <a:t>("Starting: Hello World");</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this</a:t>
            </a:r>
            <a:r>
              <a:rPr lang="en-US" altLang="en-US" sz="1200" dirty="0" err="1">
                <a:latin typeface="Courier New" panose="02070309020205020404" pitchFamily="49" charset="0"/>
                <a:cs typeface="Courier New" panose="02070309020205020404" pitchFamily="49" charset="0"/>
              </a:rPr>
              <a:t>.context</a:t>
            </a:r>
            <a:r>
              <a:rPr lang="en-US" altLang="en-US" sz="1200" dirty="0">
                <a:latin typeface="Courier New" panose="02070309020205020404" pitchFamily="49" charset="0"/>
                <a:cs typeface="Courier New" panose="02070309020205020404" pitchFamily="49" charset="0"/>
              </a:rPr>
              <a:t> = context;</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ClrTx/>
              <a:buSzTx/>
              <a:buNone/>
            </a:pPr>
            <a:endParaRPr lang="en-US" altLang="en-US" sz="1200" dirty="0">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@Override</a:t>
            </a:r>
          </a:p>
          <a:p>
            <a:pPr marL="0" lvl="0" indent="0" eaLnBrk="0" fontAlgn="base" hangingPunct="0">
              <a:spcBef>
                <a:spcPct val="0"/>
              </a:spcBef>
              <a:spcAft>
                <a:spcPct val="0"/>
              </a:spcAft>
              <a:buClrTx/>
              <a:buSzTx/>
              <a:buNone/>
            </a:pP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public</a:t>
            </a:r>
            <a:r>
              <a:rPr lang="en-US" altLang="en-US" sz="12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void</a:t>
            </a:r>
            <a:r>
              <a:rPr lang="en-US" altLang="en-US" sz="1200" dirty="0" smtClean="0">
                <a:latin typeface="Courier New" panose="02070309020205020404" pitchFamily="49" charset="0"/>
                <a:cs typeface="Courier New" panose="02070309020205020404" pitchFamily="49" charset="0"/>
              </a:rPr>
              <a:t> stop(</a:t>
            </a:r>
            <a:r>
              <a:rPr lang="en-US" altLang="en-US" sz="1200" dirty="0" err="1" smtClean="0">
                <a:latin typeface="Courier New" panose="02070309020205020404" pitchFamily="49" charset="0"/>
                <a:cs typeface="Courier New" panose="02070309020205020404" pitchFamily="49" charset="0"/>
              </a:rPr>
              <a:t>BundleContext</a:t>
            </a:r>
            <a:r>
              <a:rPr lang="en-US" altLang="en-US" sz="1200" dirty="0" smtClean="0">
                <a:latin typeface="Courier New" panose="02070309020205020404" pitchFamily="49" charset="0"/>
                <a:cs typeface="Courier New" panose="02070309020205020404" pitchFamily="49" charset="0"/>
              </a:rPr>
              <a:t> context) </a:t>
            </a:r>
            <a:r>
              <a:rPr lang="en-US" altLang="en-US" sz="1200" b="1" dirty="0" smtClean="0">
                <a:latin typeface="Courier New" panose="02070309020205020404" pitchFamily="49" charset="0"/>
                <a:cs typeface="Courier New" panose="02070309020205020404" pitchFamily="49" charset="0"/>
              </a:rPr>
              <a:t>throws</a:t>
            </a:r>
            <a:r>
              <a:rPr lang="en-US" altLang="en-US" sz="1200" dirty="0" smtClean="0">
                <a:latin typeface="Courier New" panose="02070309020205020404" pitchFamily="49" charset="0"/>
                <a:cs typeface="Courier New" panose="02070309020205020404" pitchFamily="49" charset="0"/>
              </a:rPr>
              <a:t> Exception {</a:t>
            </a:r>
          </a:p>
          <a:p>
            <a:pPr marL="0" lvl="0" indent="0" eaLnBrk="0" fontAlgn="base" hangingPunct="0">
              <a:spcBef>
                <a:spcPct val="0"/>
              </a:spcBef>
              <a:spcAft>
                <a:spcPct val="0"/>
              </a:spcAft>
              <a:buClrTx/>
              <a:buSzTx/>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System.out.println</a:t>
            </a:r>
            <a:r>
              <a:rPr lang="en-US" altLang="en-US" sz="1200" dirty="0">
                <a:latin typeface="Courier New" panose="02070309020205020404" pitchFamily="49" charset="0"/>
                <a:cs typeface="Courier New" panose="02070309020205020404" pitchFamily="49" charset="0"/>
              </a:rPr>
              <a:t>("Stopping: Goodbye Cruel World");</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this</a:t>
            </a:r>
            <a:r>
              <a:rPr lang="en-US" altLang="en-US" sz="1200" dirty="0" err="1">
                <a:latin typeface="Courier New" panose="02070309020205020404" pitchFamily="49" charset="0"/>
                <a:cs typeface="Courier New" panose="02070309020205020404" pitchFamily="49" charset="0"/>
              </a:rPr>
              <a:t>.context</a:t>
            </a:r>
            <a:r>
              <a:rPr lang="en-US" altLang="en-US" sz="1200" dirty="0">
                <a:latin typeface="Courier New" panose="02070309020205020404" pitchFamily="49" charset="0"/>
                <a:cs typeface="Courier New" panose="02070309020205020404" pitchFamily="49" charset="0"/>
              </a:rPr>
              <a:t> = </a:t>
            </a:r>
            <a:r>
              <a:rPr lang="en-US" altLang="en-US" sz="1200" b="1" dirty="0">
                <a:latin typeface="Courier New" panose="02070309020205020404" pitchFamily="49" charset="0"/>
                <a:cs typeface="Courier New" panose="02070309020205020404" pitchFamily="49" charset="0"/>
              </a:rPr>
              <a:t>null</a:t>
            </a:r>
            <a:r>
              <a:rPr lang="en-US" altLang="en-US" sz="1200" dirty="0">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ClrTx/>
              <a:buSzTx/>
              <a:buNone/>
            </a:pPr>
            <a:r>
              <a:rPr lang="en-US" altLang="en-US" sz="1200" dirty="0">
                <a:latin typeface="Courier New" panose="02070309020205020404" pitchFamily="49" charset="0"/>
                <a:cs typeface="Courier New" panose="02070309020205020404" pitchFamily="49" charset="0"/>
              </a:rPr>
              <a:t>} </a:t>
            </a:r>
          </a:p>
          <a:p>
            <a:endParaRPr lang="en-GB" sz="1200" dirty="0"/>
          </a:p>
        </p:txBody>
      </p:sp>
    </p:spTree>
    <p:extLst>
      <p:ext uri="{BB962C8B-B14F-4D97-AF65-F5344CB8AC3E}">
        <p14:creationId xmlns:p14="http://schemas.microsoft.com/office/powerpoint/2010/main" val="49767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Bundle Manifest</a:t>
            </a:r>
            <a:endParaRPr lang="en-GB" dirty="0"/>
          </a:p>
        </p:txBody>
      </p:sp>
      <p:sp>
        <p:nvSpPr>
          <p:cNvPr id="6" name="Content Placeholder 5"/>
          <p:cNvSpPr>
            <a:spLocks noGrp="1"/>
          </p:cNvSpPr>
          <p:nvPr>
            <p:ph sz="quarter" idx="1"/>
          </p:nvPr>
        </p:nvSpPr>
        <p:spPr/>
        <p:txBody>
          <a:bodyPr>
            <a:normAutofit/>
          </a:bodyPr>
          <a:lstStyle/>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MANIFEST.MF:</a:t>
            </a:r>
          </a:p>
          <a:p>
            <a:pPr marL="0" lvl="0" indent="0">
              <a:buNone/>
            </a:pP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Bundle-Name</a:t>
            </a:r>
            <a:r>
              <a:rPr lang="en-US" altLang="en-US" sz="1200" dirty="0">
                <a:solidFill>
                  <a:srgbClr val="000000"/>
                </a:solidFill>
                <a:latin typeface="Courier New" panose="02070309020205020404" pitchFamily="49" charset="0"/>
                <a:cs typeface="Courier New" panose="02070309020205020404" pitchFamily="49" charset="0"/>
              </a:rPr>
              <a:t>: Hello </a:t>
            </a:r>
            <a:r>
              <a:rPr lang="en-US" altLang="en-US" sz="1200" dirty="0" smtClean="0">
                <a:solidFill>
                  <a:srgbClr val="000000"/>
                </a:solidFill>
                <a:latin typeface="Courier New" panose="02070309020205020404" pitchFamily="49" charset="0"/>
                <a:cs typeface="Courier New" panose="02070309020205020404" pitchFamily="49" charset="0"/>
              </a:rPr>
              <a:t>World</a:t>
            </a: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a:t>
            </a:r>
            <a:r>
              <a:rPr lang="en-US" altLang="en-US" sz="1200" dirty="0" err="1" smtClean="0">
                <a:solidFill>
                  <a:srgbClr val="000000"/>
                </a:solidFill>
                <a:latin typeface="Courier New" panose="02070309020205020404" pitchFamily="49" charset="0"/>
                <a:cs typeface="Courier New" panose="02070309020205020404" pitchFamily="49" charset="0"/>
              </a:rPr>
              <a:t>SymbolicName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helloworld</a:t>
            </a:r>
            <a:endParaRPr lang="en-US" altLang="en-US" sz="1200" dirty="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Bundle-Description</a:t>
            </a:r>
            <a:r>
              <a:rPr lang="en-US" altLang="en-US" sz="1200" dirty="0">
                <a:solidFill>
                  <a:srgbClr val="000000"/>
                </a:solidFill>
                <a:latin typeface="Courier New" panose="02070309020205020404" pitchFamily="49" charset="0"/>
                <a:cs typeface="Courier New" panose="02070309020205020404" pitchFamily="49" charset="0"/>
              </a:rPr>
              <a:t>: A Hello World </a:t>
            </a:r>
            <a:r>
              <a:rPr lang="en-US" altLang="en-US" sz="1200" dirty="0" smtClean="0">
                <a:solidFill>
                  <a:srgbClr val="000000"/>
                </a:solidFill>
                <a:latin typeface="Courier New" panose="02070309020205020404" pitchFamily="49" charset="0"/>
                <a:cs typeface="Courier New" panose="02070309020205020404" pitchFamily="49" charset="0"/>
              </a:rPr>
              <a:t>bundle</a:t>
            </a: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a:t>
            </a:r>
            <a:r>
              <a:rPr lang="en-US" altLang="en-US" sz="1200" dirty="0" err="1" smtClean="0">
                <a:solidFill>
                  <a:srgbClr val="000000"/>
                </a:solidFill>
                <a:latin typeface="Courier New" panose="02070309020205020404" pitchFamily="49" charset="0"/>
                <a:cs typeface="Courier New" panose="02070309020205020404" pitchFamily="49" charset="0"/>
              </a:rPr>
              <a:t>ManifestVersion</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2</a:t>
            </a: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Bundle-Version</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1.0.0</a:t>
            </a: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Bundle-Activator</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helloworld.Activator</a:t>
            </a:r>
            <a:endParaRPr lang="en-US" altLang="en-US" sz="1200" dirty="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Export-Package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smtClean="0">
                <a:solidFill>
                  <a:srgbClr val="000000"/>
                </a:solidFill>
                <a:latin typeface="Courier New" panose="02070309020205020404" pitchFamily="49" charset="0"/>
                <a:cs typeface="Courier New" panose="02070309020205020404" pitchFamily="49" charset="0"/>
              </a:rPr>
              <a:t>helloworld;version</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smtClean="0">
                <a:solidFill>
                  <a:srgbClr val="000000"/>
                </a:solidFill>
                <a:latin typeface="Courier New" panose="02070309020205020404" pitchFamily="49" charset="0"/>
                <a:cs typeface="Courier New" panose="02070309020205020404" pitchFamily="49" charset="0"/>
              </a:rPr>
              <a:t>1.0.0“</a:t>
            </a:r>
          </a:p>
          <a:p>
            <a:pPr marL="0" lvl="0" indent="0">
              <a:buNone/>
            </a:pPr>
            <a:r>
              <a:rPr lang="en-US" altLang="en-US" sz="1200" dirty="0" smtClean="0">
                <a:solidFill>
                  <a:srgbClr val="000000"/>
                </a:solidFill>
                <a:latin typeface="Courier New" panose="02070309020205020404" pitchFamily="49" charset="0"/>
                <a:cs typeface="Courier New" panose="02070309020205020404" pitchFamily="49" charset="0"/>
              </a:rPr>
              <a:t>Import-Package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org.osgi.framework;version</a:t>
            </a:r>
            <a:r>
              <a:rPr lang="en-US" altLang="en-US" sz="1200" dirty="0">
                <a:solidFill>
                  <a:srgbClr val="000000"/>
                </a:solidFill>
                <a:latin typeface="Courier New" panose="02070309020205020404" pitchFamily="49" charset="0"/>
                <a:cs typeface="Courier New" panose="02070309020205020404" pitchFamily="49" charset="0"/>
              </a:rPr>
              <a:t>="1.3.0"</a:t>
            </a:r>
            <a:r>
              <a:rPr lang="en-US" alt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4047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Recommended Deployments</a:t>
            </a:r>
            <a:endParaRPr lang="en-GB" dirty="0"/>
          </a:p>
        </p:txBody>
      </p:sp>
      <p:sp>
        <p:nvSpPr>
          <p:cNvPr id="3" name="Content Placeholder 2"/>
          <p:cNvSpPr>
            <a:spLocks noGrp="1"/>
          </p:cNvSpPr>
          <p:nvPr>
            <p:ph sz="quarter" idx="1"/>
          </p:nvPr>
        </p:nvSpPr>
        <p:spPr/>
        <p:txBody>
          <a:bodyPr>
            <a:noAutofit/>
          </a:bodyPr>
          <a:lstStyle/>
          <a:p>
            <a:r>
              <a:rPr lang="en-GB" sz="2000" dirty="0" smtClean="0"/>
              <a:t>Recommended structure for </a:t>
            </a:r>
            <a:r>
              <a:rPr lang="en-GB" sz="2000" dirty="0" err="1" smtClean="0"/>
              <a:t>OSGi</a:t>
            </a:r>
            <a:r>
              <a:rPr lang="en-GB" sz="2000" dirty="0" smtClean="0"/>
              <a:t> Applications:</a:t>
            </a:r>
          </a:p>
          <a:p>
            <a:pPr lvl="1"/>
            <a:r>
              <a:rPr lang="en-GB" sz="1800" b="1" dirty="0" smtClean="0"/>
              <a:t>Core Bundle(s)</a:t>
            </a:r>
            <a:r>
              <a:rPr lang="en-GB" sz="1800" dirty="0" smtClean="0"/>
              <a:t>: These bundles contain all of the Java interfaces and classes that are used throughout the application.</a:t>
            </a:r>
          </a:p>
          <a:p>
            <a:pPr lvl="2"/>
            <a:r>
              <a:rPr lang="en-GB" sz="1600" dirty="0" smtClean="0"/>
              <a:t>Each bundle contains a related set of interfaces and classes.</a:t>
            </a:r>
          </a:p>
          <a:p>
            <a:pPr lvl="2"/>
            <a:r>
              <a:rPr lang="en-GB" sz="1600" dirty="0" smtClean="0"/>
              <a:t>Typically, there are no dependencies between core bundles.</a:t>
            </a:r>
          </a:p>
          <a:p>
            <a:pPr lvl="1"/>
            <a:r>
              <a:rPr lang="en-GB" sz="1800" b="1" dirty="0" smtClean="0"/>
              <a:t>Implementation Bundle(s)</a:t>
            </a:r>
            <a:r>
              <a:rPr lang="en-GB" sz="1800" dirty="0" smtClean="0"/>
              <a:t>: These bundles implement the services used by the application.</a:t>
            </a:r>
          </a:p>
          <a:p>
            <a:pPr lvl="2"/>
            <a:r>
              <a:rPr lang="en-GB" sz="1600" dirty="0" smtClean="0"/>
              <a:t>Each bundle contains the classes that implement the service and an activator to start / stop the services.</a:t>
            </a:r>
          </a:p>
          <a:p>
            <a:pPr lvl="2"/>
            <a:r>
              <a:rPr lang="en-GB" sz="1600" dirty="0" smtClean="0"/>
              <a:t>Typically, these bundles are dependant on the core bundles.</a:t>
            </a:r>
          </a:p>
          <a:p>
            <a:pPr lvl="1"/>
            <a:r>
              <a:rPr lang="en-GB" sz="1800" b="1" dirty="0" smtClean="0"/>
              <a:t>Application (Service User) Bundle(s)</a:t>
            </a:r>
            <a:r>
              <a:rPr lang="en-GB" sz="1800" dirty="0" smtClean="0"/>
              <a:t>: These bundles implement the business logic of the application.</a:t>
            </a:r>
          </a:p>
          <a:p>
            <a:pPr lvl="2"/>
            <a:r>
              <a:rPr lang="en-GB" sz="1600" dirty="0" smtClean="0"/>
              <a:t>They specify which services are to be used an in what order.</a:t>
            </a:r>
          </a:p>
          <a:p>
            <a:pPr lvl="2"/>
            <a:r>
              <a:rPr lang="en-GB" sz="1600" dirty="0"/>
              <a:t>Typically, these bundles are dependant on the core bundles.</a:t>
            </a:r>
          </a:p>
          <a:p>
            <a:pPr lvl="1"/>
            <a:r>
              <a:rPr lang="en-GB" sz="2000" i="1" dirty="0" smtClean="0"/>
              <a:t>Application bundles </a:t>
            </a:r>
            <a:r>
              <a:rPr lang="en-GB" sz="2000" i="1" u="sng" dirty="0" smtClean="0"/>
              <a:t>should not have dependencies</a:t>
            </a:r>
            <a:r>
              <a:rPr lang="en-GB" sz="2000" i="1" dirty="0" smtClean="0"/>
              <a:t> on Implementation bundles!</a:t>
            </a:r>
            <a:endParaRPr lang="en-GB" sz="2000" i="1" dirty="0"/>
          </a:p>
        </p:txBody>
      </p:sp>
    </p:spTree>
    <p:extLst>
      <p:ext uri="{BB962C8B-B14F-4D97-AF65-F5344CB8AC3E}">
        <p14:creationId xmlns:p14="http://schemas.microsoft.com/office/powerpoint/2010/main" val="277593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Example Service</a:t>
            </a:r>
            <a:endParaRPr lang="en-GB" dirty="0"/>
          </a:p>
        </p:txBody>
      </p:sp>
      <p:sp>
        <p:nvSpPr>
          <p:cNvPr id="3" name="Content Placeholder 2"/>
          <p:cNvSpPr>
            <a:spLocks noGrp="1"/>
          </p:cNvSpPr>
          <p:nvPr>
            <p:ph sz="quarter" idx="1"/>
          </p:nvPr>
        </p:nvSpPr>
        <p:spPr/>
        <p:txBody>
          <a:bodyPr>
            <a:normAutofit/>
          </a:bodyPr>
          <a:lstStyle/>
          <a:p>
            <a:r>
              <a:rPr lang="en-GB" sz="2000" dirty="0" smtClean="0"/>
              <a:t>Calculator: </a:t>
            </a:r>
            <a:r>
              <a:rPr lang="en-GB" sz="2000" dirty="0" smtClean="0"/>
              <a:t>A Simple </a:t>
            </a:r>
            <a:r>
              <a:rPr lang="en-GB" sz="2000" dirty="0" err="1" smtClean="0"/>
              <a:t>OSGi</a:t>
            </a:r>
            <a:r>
              <a:rPr lang="en-GB" sz="2000" dirty="0" smtClean="0"/>
              <a:t> Application</a:t>
            </a:r>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GB" sz="2000" dirty="0" smtClean="0"/>
              <a:t>The key here is that the application bundle has no idea about the implementation bundle (even though it is using it).</a:t>
            </a:r>
          </a:p>
          <a:p>
            <a:pPr lvl="1"/>
            <a:r>
              <a:rPr lang="en-GB" sz="1700" dirty="0" smtClean="0"/>
              <a:t>The interaction is only possible because of the shared dependency on the core module, which includes the </a:t>
            </a:r>
            <a:r>
              <a:rPr lang="en-GB" sz="1700" dirty="0" smtClean="0">
                <a:latin typeface="Courier New" panose="02070309020205020404" pitchFamily="49" charset="0"/>
                <a:cs typeface="Courier New" panose="02070309020205020404" pitchFamily="49" charset="0"/>
              </a:rPr>
              <a:t>Calculator </a:t>
            </a:r>
            <a:r>
              <a:rPr lang="en-GB" sz="1700" dirty="0" smtClean="0"/>
              <a:t>interface</a:t>
            </a:r>
            <a:r>
              <a:rPr lang="en-GB" sz="1700" dirty="0" smtClean="0"/>
              <a:t>.</a:t>
            </a:r>
          </a:p>
        </p:txBody>
      </p:sp>
      <p:sp>
        <p:nvSpPr>
          <p:cNvPr id="7" name="Rectangle 6"/>
          <p:cNvSpPr/>
          <p:nvPr/>
        </p:nvSpPr>
        <p:spPr>
          <a:xfrm>
            <a:off x="3276600" y="22098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err="1" smtClean="0"/>
              <a:t>calculator.core</a:t>
            </a:r>
            <a:endParaRPr lang="en-GB" sz="1400" dirty="0" smtClean="0"/>
          </a:p>
        </p:txBody>
      </p:sp>
      <p:sp>
        <p:nvSpPr>
          <p:cNvPr id="9" name="Rectangle 8"/>
          <p:cNvSpPr/>
          <p:nvPr/>
        </p:nvSpPr>
        <p:spPr>
          <a:xfrm>
            <a:off x="4724400" y="35052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err="1" smtClean="0"/>
              <a:t>calculator.impl</a:t>
            </a:r>
            <a:endParaRPr lang="en-GB" sz="1400" dirty="0"/>
          </a:p>
        </p:txBody>
      </p:sp>
      <p:cxnSp>
        <p:nvCxnSpPr>
          <p:cNvPr id="12" name="Straight Arrow Connector 11"/>
          <p:cNvCxnSpPr>
            <a:stCxn id="19" idx="0"/>
            <a:endCxn id="7" idx="2"/>
          </p:cNvCxnSpPr>
          <p:nvPr/>
        </p:nvCxnSpPr>
        <p:spPr>
          <a:xfrm flipV="1">
            <a:off x="2705100" y="2971800"/>
            <a:ext cx="1371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7" idx="2"/>
          </p:cNvCxnSpPr>
          <p:nvPr/>
        </p:nvCxnSpPr>
        <p:spPr>
          <a:xfrm flipH="1" flipV="1">
            <a:off x="4076700" y="2971800"/>
            <a:ext cx="14478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905000" y="35052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err="1" smtClean="0"/>
              <a:t>calculator.app</a:t>
            </a:r>
            <a:endParaRPr lang="en-GB" sz="1400" dirty="0"/>
          </a:p>
        </p:txBody>
      </p:sp>
      <p:cxnSp>
        <p:nvCxnSpPr>
          <p:cNvPr id="22" name="Straight Arrow Connector 21"/>
          <p:cNvCxnSpPr>
            <a:stCxn id="9" idx="1"/>
            <a:endCxn id="19" idx="3"/>
          </p:cNvCxnSpPr>
          <p:nvPr/>
        </p:nvCxnSpPr>
        <p:spPr>
          <a:xfrm flipH="1">
            <a:off x="3505200" y="3886200"/>
            <a:ext cx="1219200" cy="0"/>
          </a:xfrm>
          <a:prstGeom prst="straightConnector1">
            <a:avLst/>
          </a:prstGeom>
          <a:ln>
            <a:prstDash val="dash"/>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34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Example Service</a:t>
            </a:r>
            <a:endParaRPr lang="en-GB" dirty="0"/>
          </a:p>
        </p:txBody>
      </p:sp>
      <p:sp>
        <p:nvSpPr>
          <p:cNvPr id="3" name="Content Placeholder 2"/>
          <p:cNvSpPr>
            <a:spLocks noGrp="1"/>
          </p:cNvSpPr>
          <p:nvPr>
            <p:ph sz="quarter" idx="1"/>
          </p:nvPr>
        </p:nvSpPr>
        <p:spPr/>
        <p:txBody>
          <a:bodyPr>
            <a:normAutofit/>
          </a:bodyPr>
          <a:lstStyle/>
          <a:p>
            <a:r>
              <a:rPr lang="en-GB" sz="2000" dirty="0" smtClean="0"/>
              <a:t>Calculator: </a:t>
            </a:r>
            <a:r>
              <a:rPr lang="en-GB" sz="2000" dirty="0" smtClean="0"/>
              <a:t>A Simple </a:t>
            </a:r>
            <a:r>
              <a:rPr lang="en-GB" sz="2000" dirty="0" err="1" smtClean="0"/>
              <a:t>OSGi</a:t>
            </a:r>
            <a:r>
              <a:rPr lang="en-GB" sz="2000" dirty="0" smtClean="0"/>
              <a:t> Application</a:t>
            </a:r>
          </a:p>
          <a:p>
            <a:pPr lvl="1"/>
            <a:r>
              <a:rPr lang="en-GB" sz="1800" b="1" dirty="0" err="1" smtClean="0"/>
              <a:t>calculator</a:t>
            </a:r>
            <a:r>
              <a:rPr lang="en-GB" sz="1800" b="1" dirty="0" err="1" smtClean="0"/>
              <a:t>.core</a:t>
            </a:r>
            <a:r>
              <a:rPr lang="en-GB" sz="1800" dirty="0" smtClean="0"/>
              <a:t>: This bundle contains the </a:t>
            </a:r>
            <a:r>
              <a:rPr lang="en-GB" sz="1800" dirty="0" smtClean="0"/>
              <a:t>Calculator interface</a:t>
            </a:r>
            <a:r>
              <a:rPr lang="en-GB" sz="1800" dirty="0" smtClean="0"/>
              <a:t>:</a:t>
            </a:r>
          </a:p>
          <a:p>
            <a:pPr lvl="1"/>
            <a:endParaRPr lang="en-GB" sz="1800" dirty="0" smtClean="0"/>
          </a:p>
          <a:p>
            <a:pPr marL="914400" lvl="3" indent="0">
              <a:buNone/>
            </a:pPr>
            <a:r>
              <a:rPr lang="en-GB" sz="1200" b="1" dirty="0">
                <a:latin typeface="Courier New" panose="02070309020205020404" pitchFamily="49" charset="0"/>
                <a:cs typeface="Courier New" panose="02070309020205020404" pitchFamily="49" charset="0"/>
              </a:rPr>
              <a:t>public interface </a:t>
            </a:r>
            <a:r>
              <a:rPr lang="en-GB" sz="1200" dirty="0" smtClean="0">
                <a:latin typeface="Courier New" panose="02070309020205020404" pitchFamily="49" charset="0"/>
                <a:cs typeface="Courier New" panose="02070309020205020404" pitchFamily="49" charset="0"/>
              </a:rPr>
              <a:t>Calculator {</a:t>
            </a:r>
            <a:endParaRPr lang="en-GB" sz="1200" dirty="0">
              <a:latin typeface="Courier New" panose="02070309020205020404" pitchFamily="49" charset="0"/>
              <a:cs typeface="Courier New" panose="02070309020205020404" pitchFamily="49" charset="0"/>
            </a:endParaRPr>
          </a:p>
          <a:p>
            <a:pPr marL="365760" lvl="1" indent="0">
              <a:buNone/>
            </a:pP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add(</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a:t>
            </a:r>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pPr marL="365760" lvl="1" indent="0">
              <a:buNone/>
            </a:pP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public</a:t>
            </a:r>
            <a:r>
              <a:rPr lang="en-US" altLang="zh-TW" sz="1200" dirty="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sub(</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a:t>
            </a:r>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pPr marL="365760" lvl="1" indent="0">
              <a:buNone/>
            </a:pP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public</a:t>
            </a:r>
            <a:r>
              <a:rPr lang="en-US" altLang="zh-TW" sz="1200" dirty="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mul</a:t>
            </a:r>
            <a:r>
              <a:rPr lang="en-US" altLang="zh-TW" sz="1200" dirty="0">
                <a:latin typeface="Courier New" panose="02070309020205020404" pitchFamily="49" charset="0"/>
                <a:cs typeface="Courier New" panose="02070309020205020404" pitchFamily="49" charset="0"/>
              </a:rPr>
              <a:t>(</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b);</a:t>
            </a:r>
          </a:p>
          <a:p>
            <a:pPr marL="365760" lvl="1" indent="0">
              <a:buNone/>
            </a:pP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div(</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a:t>
            </a:r>
            <a:r>
              <a:rPr lang="en-US" altLang="zh-TW" sz="1200" dirty="0" smtClean="0">
                <a:latin typeface="Courier New" panose="02070309020205020404" pitchFamily="49" charset="0"/>
                <a:cs typeface="Courier New" panose="02070309020205020404" pitchFamily="49" charset="0"/>
              </a:rPr>
              <a:t>); </a:t>
            </a:r>
          </a:p>
          <a:p>
            <a:pPr marL="365760" lvl="1" indent="0">
              <a:buNone/>
            </a:pPr>
            <a:r>
              <a:rPr lang="en-GB" sz="1200" dirty="0" smtClean="0">
                <a:latin typeface="Courier New" panose="02070309020205020404" pitchFamily="49" charset="0"/>
                <a:cs typeface="Courier New" panose="02070309020205020404" pitchFamily="49" charset="0"/>
              </a:rPr>
              <a:t>	}</a:t>
            </a:r>
          </a:p>
          <a:p>
            <a:pPr marL="914400" lvl="3" indent="0">
              <a:buNone/>
            </a:pPr>
            <a:endParaRPr lang="en-GB" sz="1200" dirty="0">
              <a:latin typeface="Courier New" panose="02070309020205020404" pitchFamily="49" charset="0"/>
              <a:cs typeface="Courier New" panose="02070309020205020404" pitchFamily="49" charset="0"/>
            </a:endParaRPr>
          </a:p>
          <a:p>
            <a:pPr lvl="1"/>
            <a:endParaRPr lang="en-GB" sz="2000" dirty="0"/>
          </a:p>
        </p:txBody>
      </p:sp>
    </p:spTree>
    <p:extLst>
      <p:ext uri="{BB962C8B-B14F-4D97-AF65-F5344CB8AC3E}">
        <p14:creationId xmlns:p14="http://schemas.microsoft.com/office/powerpoint/2010/main" val="300345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Example Service</a:t>
            </a:r>
            <a:endParaRPr lang="en-GB" dirty="0"/>
          </a:p>
        </p:txBody>
      </p:sp>
      <p:sp>
        <p:nvSpPr>
          <p:cNvPr id="3" name="Content Placeholder 2"/>
          <p:cNvSpPr>
            <a:spLocks noGrp="1"/>
          </p:cNvSpPr>
          <p:nvPr>
            <p:ph sz="quarter" idx="1"/>
          </p:nvPr>
        </p:nvSpPr>
        <p:spPr/>
        <p:txBody>
          <a:bodyPr>
            <a:normAutofit/>
          </a:bodyPr>
          <a:lstStyle/>
          <a:p>
            <a:r>
              <a:rPr lang="en-GB" sz="2000" dirty="0" smtClean="0"/>
              <a:t>Calculator: </a:t>
            </a:r>
            <a:r>
              <a:rPr lang="en-GB" sz="2000" dirty="0" smtClean="0"/>
              <a:t>A Simple </a:t>
            </a:r>
            <a:r>
              <a:rPr lang="en-GB" sz="2000" dirty="0" err="1" smtClean="0"/>
              <a:t>OSGi</a:t>
            </a:r>
            <a:r>
              <a:rPr lang="en-GB" sz="2000" dirty="0" smtClean="0"/>
              <a:t> Application</a:t>
            </a:r>
          </a:p>
          <a:p>
            <a:pPr lvl="1"/>
            <a:r>
              <a:rPr lang="en-GB" sz="1800" b="1" dirty="0" err="1" smtClean="0"/>
              <a:t>calculator.impl</a:t>
            </a:r>
            <a:r>
              <a:rPr lang="en-GB" sz="1800" dirty="0" smtClean="0"/>
              <a:t>: This bundle contains the implementation of the </a:t>
            </a:r>
            <a:r>
              <a:rPr lang="en-GB" sz="1800" dirty="0" smtClean="0"/>
              <a:t>Calculator interface:</a:t>
            </a:r>
            <a:endParaRPr lang="en-GB" sz="1800" dirty="0" smtClean="0"/>
          </a:p>
          <a:p>
            <a:pPr lvl="1"/>
            <a:endParaRPr lang="en-GB" sz="2000" dirty="0" smtClean="0"/>
          </a:p>
          <a:p>
            <a:pPr marL="914400" lvl="3" indent="0">
              <a:buNone/>
            </a:pPr>
            <a:r>
              <a:rPr lang="en-US" sz="1200" b="1" dirty="0" smtClean="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class </a:t>
            </a:r>
            <a:r>
              <a:rPr lang="en-US" sz="1200" dirty="0" err="1" smtClean="0">
                <a:latin typeface="Courier New" panose="02070309020205020404" pitchFamily="49" charset="0"/>
                <a:cs typeface="Courier New" panose="02070309020205020404" pitchFamily="49" charset="0"/>
              </a:rPr>
              <a:t>CalculatorImpl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implements </a:t>
            </a:r>
            <a:r>
              <a:rPr lang="en-US" sz="1200" dirty="0" smtClean="0">
                <a:latin typeface="Courier New" panose="02070309020205020404" pitchFamily="49" charset="0"/>
                <a:cs typeface="Courier New" panose="02070309020205020404" pitchFamily="49" charset="0"/>
              </a:rPr>
              <a:t>Calculator {</a:t>
            </a:r>
            <a:endParaRPr lang="en-US" sz="1200" dirty="0">
              <a:latin typeface="Courier New" panose="02070309020205020404" pitchFamily="49" charset="0"/>
              <a:cs typeface="Courier New" panose="02070309020205020404" pitchFamily="49" charset="0"/>
            </a:endParaRPr>
          </a:p>
          <a:p>
            <a:pPr marL="914400" lvl="3" indent="0">
              <a:buNone/>
            </a:pPr>
            <a:r>
              <a:rPr lang="en-GB" sz="1200" dirty="0">
                <a:latin typeface="Courier New" panose="02070309020205020404" pitchFamily="49" charset="0"/>
                <a:cs typeface="Courier New" panose="02070309020205020404" pitchFamily="49" charset="0"/>
              </a:rPr>
              <a:t>    @</a:t>
            </a:r>
            <a:r>
              <a:rPr lang="en-GB" sz="1200" dirty="0" smtClean="0">
                <a:latin typeface="Courier New" panose="02070309020205020404" pitchFamily="49" charset="0"/>
                <a:cs typeface="Courier New" panose="02070309020205020404" pitchFamily="49" charset="0"/>
              </a:rPr>
              <a:t>Override</a:t>
            </a:r>
          </a:p>
          <a:p>
            <a:pPr marL="914400" lvl="3" indent="0">
              <a:buNone/>
            </a:pP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add(</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 </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return</a:t>
            </a:r>
            <a:r>
              <a:rPr lang="en-US" altLang="zh-TW" sz="1200" dirty="0">
                <a:latin typeface="Courier New" panose="02070309020205020404" pitchFamily="49" charset="0"/>
                <a:cs typeface="Courier New" panose="02070309020205020404" pitchFamily="49" charset="0"/>
              </a:rPr>
              <a:t> a + b; } </a:t>
            </a:r>
            <a:endParaRPr lang="en-US" altLang="zh-TW" sz="1200" dirty="0" smtClean="0">
              <a:latin typeface="Courier New" panose="02070309020205020404" pitchFamily="49" charset="0"/>
              <a:cs typeface="Courier New" panose="02070309020205020404" pitchFamily="49" charset="0"/>
            </a:endParaRPr>
          </a:p>
          <a:p>
            <a:pPr marL="914400" lvl="3" indent="0">
              <a:buNone/>
            </a:pPr>
            <a:endParaRPr lang="en-US" altLang="zh-TW" sz="1200" dirty="0" smtClean="0">
              <a:latin typeface="Courier New" panose="02070309020205020404" pitchFamily="49" charset="0"/>
              <a:cs typeface="Courier New" panose="02070309020205020404" pitchFamily="49" charset="0"/>
            </a:endParaRPr>
          </a:p>
          <a:p>
            <a:pPr marL="914400" lvl="3" indent="0">
              <a:buNone/>
            </a:pPr>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a:t>
            </a:r>
            <a:r>
              <a:rPr lang="en-GB" sz="1200" dirty="0" smtClean="0">
                <a:latin typeface="Courier New" panose="02070309020205020404" pitchFamily="49" charset="0"/>
                <a:cs typeface="Courier New" panose="02070309020205020404" pitchFamily="49" charset="0"/>
              </a:rPr>
              <a:t>Override</a:t>
            </a:r>
          </a:p>
          <a:p>
            <a:pPr marL="914400" lvl="3" indent="0">
              <a:buNone/>
            </a:pP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sub(</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 </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return</a:t>
            </a:r>
            <a:r>
              <a:rPr lang="en-US" altLang="zh-TW" sz="1200" dirty="0">
                <a:latin typeface="Courier New" panose="02070309020205020404" pitchFamily="49" charset="0"/>
                <a:cs typeface="Courier New" panose="02070309020205020404" pitchFamily="49" charset="0"/>
              </a:rPr>
              <a:t> a - b; } </a:t>
            </a:r>
            <a:endParaRPr lang="en-US" altLang="zh-TW" sz="1200" dirty="0" smtClean="0">
              <a:latin typeface="Courier New" panose="02070309020205020404" pitchFamily="49" charset="0"/>
              <a:cs typeface="Courier New" panose="02070309020205020404" pitchFamily="49" charset="0"/>
            </a:endParaRPr>
          </a:p>
          <a:p>
            <a:pPr marL="914400" lvl="3" indent="0">
              <a:buNone/>
            </a:pPr>
            <a:endParaRPr lang="en-US" altLang="zh-TW" sz="1200" dirty="0" smtClean="0">
              <a:latin typeface="Courier New" panose="02070309020205020404" pitchFamily="49" charset="0"/>
              <a:cs typeface="Courier New" panose="02070309020205020404" pitchFamily="49" charset="0"/>
            </a:endParaRPr>
          </a:p>
          <a:p>
            <a:pPr marL="914400" lvl="3" indent="0">
              <a:buNone/>
            </a:pPr>
            <a:r>
              <a:rPr lang="en-US" altLang="zh-TW" sz="1200" b="1" dirty="0">
                <a:latin typeface="Courier New" panose="02070309020205020404" pitchFamily="49" charset="0"/>
                <a:cs typeface="Courier New" panose="02070309020205020404" pitchFamily="49" charset="0"/>
              </a:rPr>
              <a:t> </a:t>
            </a:r>
            <a:r>
              <a:rPr lang="en-US" altLang="zh-TW" sz="1200" b="1"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 @</a:t>
            </a:r>
            <a:r>
              <a:rPr lang="en-GB" sz="1200" dirty="0" smtClean="0">
                <a:latin typeface="Courier New" panose="02070309020205020404" pitchFamily="49" charset="0"/>
                <a:cs typeface="Courier New" panose="02070309020205020404" pitchFamily="49" charset="0"/>
              </a:rPr>
              <a:t>Override</a:t>
            </a:r>
          </a:p>
          <a:p>
            <a:pPr marL="914400" lvl="3" indent="0">
              <a:buNone/>
            </a:pPr>
            <a:r>
              <a:rPr lang="en-GB" altLang="zh-TW" sz="1200" b="1" dirty="0">
                <a:latin typeface="Courier New" panose="02070309020205020404" pitchFamily="49" charset="0"/>
                <a:cs typeface="Courier New" panose="02070309020205020404" pitchFamily="49" charset="0"/>
              </a:rPr>
              <a:t> </a:t>
            </a:r>
            <a:r>
              <a:rPr lang="en-GB" altLang="zh-TW" sz="1200" b="1" dirty="0" smtClean="0">
                <a:latin typeface="Courier New" panose="02070309020205020404" pitchFamily="49" charset="0"/>
                <a:cs typeface="Courier New" panose="02070309020205020404" pitchFamily="49" charset="0"/>
              </a:rPr>
              <a:t>  </a:t>
            </a: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mul</a:t>
            </a:r>
            <a:r>
              <a:rPr lang="en-US" altLang="zh-TW" sz="1200" dirty="0">
                <a:latin typeface="Courier New" panose="02070309020205020404" pitchFamily="49" charset="0"/>
                <a:cs typeface="Courier New" panose="02070309020205020404" pitchFamily="49" charset="0"/>
              </a:rPr>
              <a:t>(</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 </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return</a:t>
            </a:r>
            <a:r>
              <a:rPr lang="en-US" altLang="zh-TW" sz="1200" dirty="0">
                <a:latin typeface="Courier New" panose="02070309020205020404" pitchFamily="49" charset="0"/>
                <a:cs typeface="Courier New" panose="02070309020205020404" pitchFamily="49" charset="0"/>
              </a:rPr>
              <a:t> a * b; } </a:t>
            </a:r>
            <a:endParaRPr lang="en-US" altLang="zh-TW" sz="1200" dirty="0" smtClean="0">
              <a:latin typeface="Courier New" panose="02070309020205020404" pitchFamily="49" charset="0"/>
              <a:cs typeface="Courier New" panose="02070309020205020404" pitchFamily="49" charset="0"/>
            </a:endParaRPr>
          </a:p>
          <a:p>
            <a:pPr marL="914400" lvl="3" indent="0">
              <a:buNone/>
            </a:pPr>
            <a:endParaRPr lang="en-US" altLang="zh-TW" sz="1200" dirty="0" smtClean="0">
              <a:latin typeface="Courier New" panose="02070309020205020404" pitchFamily="49" charset="0"/>
              <a:cs typeface="Courier New" panose="02070309020205020404" pitchFamily="49" charset="0"/>
            </a:endParaRPr>
          </a:p>
          <a:p>
            <a:pPr marL="914400" lvl="3" indent="0">
              <a:buNone/>
            </a:pPr>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@Override</a:t>
            </a:r>
            <a:endParaRPr lang="en-US" altLang="zh-TW" sz="1200" dirty="0" smtClean="0">
              <a:latin typeface="Courier New" panose="02070309020205020404" pitchFamily="49" charset="0"/>
              <a:cs typeface="Courier New" panose="02070309020205020404" pitchFamily="49" charset="0"/>
            </a:endParaRPr>
          </a:p>
          <a:p>
            <a:pPr marL="914400" lvl="3" indent="0">
              <a:buNone/>
            </a:pPr>
            <a:r>
              <a:rPr lang="en-US" altLang="zh-TW" sz="1200" b="1" dirty="0">
                <a:latin typeface="Courier New" panose="02070309020205020404" pitchFamily="49" charset="0"/>
                <a:cs typeface="Courier New" panose="02070309020205020404" pitchFamily="49" charset="0"/>
              </a:rPr>
              <a:t> </a:t>
            </a:r>
            <a:r>
              <a:rPr lang="en-US" altLang="zh-TW" sz="1200" b="1" dirty="0" smtClean="0">
                <a:latin typeface="Courier New" panose="02070309020205020404" pitchFamily="49" charset="0"/>
                <a:cs typeface="Courier New" panose="02070309020205020404" pitchFamily="49" charset="0"/>
              </a:rPr>
              <a:t>   public</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div(</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a, </a:t>
            </a:r>
            <a:r>
              <a:rPr lang="en-US" altLang="zh-TW" sz="1200" b="1" dirty="0">
                <a:latin typeface="Courier New" panose="02070309020205020404" pitchFamily="49" charset="0"/>
                <a:cs typeface="Courier New" panose="02070309020205020404" pitchFamily="49" charset="0"/>
              </a:rPr>
              <a:t>long</a:t>
            </a:r>
            <a:r>
              <a:rPr lang="en-US" altLang="zh-TW" sz="1200" dirty="0">
                <a:latin typeface="Courier New" panose="02070309020205020404" pitchFamily="49" charset="0"/>
                <a:cs typeface="Courier New" panose="02070309020205020404" pitchFamily="49" charset="0"/>
              </a:rPr>
              <a:t> b) </a:t>
            </a:r>
            <a:r>
              <a:rPr lang="en-US" altLang="zh-TW" sz="1200" dirty="0" smtClean="0">
                <a:latin typeface="Courier New" panose="02070309020205020404" pitchFamily="49" charset="0"/>
                <a:cs typeface="Courier New" panose="02070309020205020404" pitchFamily="49" charset="0"/>
              </a:rPr>
              <a:t>{ </a:t>
            </a:r>
            <a:r>
              <a:rPr lang="en-US" altLang="zh-TW" sz="1200" b="1" dirty="0">
                <a:latin typeface="Courier New" panose="02070309020205020404" pitchFamily="49" charset="0"/>
                <a:cs typeface="Courier New" panose="02070309020205020404" pitchFamily="49" charset="0"/>
              </a:rPr>
              <a:t>return</a:t>
            </a:r>
            <a:r>
              <a:rPr lang="en-US" altLang="zh-TW" sz="1200" dirty="0">
                <a:latin typeface="Courier New" panose="02070309020205020404" pitchFamily="49" charset="0"/>
                <a:cs typeface="Courier New" panose="02070309020205020404" pitchFamily="49" charset="0"/>
              </a:rPr>
              <a:t> a / b; </a:t>
            </a:r>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pPr marL="914400" lvl="3" indent="0">
              <a:buNone/>
            </a:pPr>
            <a:r>
              <a:rPr lang="en-GB" sz="1200" dirty="0" smtClean="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a:p>
            <a:pPr marL="914400" lvl="3" indent="0">
              <a:buNone/>
            </a:pPr>
            <a:endParaRPr lang="en-GB" sz="1200" dirty="0">
              <a:latin typeface="Courier New" panose="02070309020205020404" pitchFamily="49" charset="0"/>
              <a:cs typeface="Courier New" panose="02070309020205020404" pitchFamily="49" charset="0"/>
            </a:endParaRPr>
          </a:p>
          <a:p>
            <a:pPr lvl="1"/>
            <a:endParaRPr lang="en-GB" sz="2000" dirty="0"/>
          </a:p>
        </p:txBody>
      </p:sp>
    </p:spTree>
    <p:extLst>
      <p:ext uri="{BB962C8B-B14F-4D97-AF65-F5344CB8AC3E}">
        <p14:creationId xmlns:p14="http://schemas.microsoft.com/office/powerpoint/2010/main" val="131902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Example Service</a:t>
            </a:r>
            <a:endParaRPr lang="en-GB" dirty="0"/>
          </a:p>
        </p:txBody>
      </p:sp>
      <p:sp>
        <p:nvSpPr>
          <p:cNvPr id="3" name="Content Placeholder 2"/>
          <p:cNvSpPr>
            <a:spLocks noGrp="1"/>
          </p:cNvSpPr>
          <p:nvPr>
            <p:ph sz="quarter" idx="1"/>
          </p:nvPr>
        </p:nvSpPr>
        <p:spPr>
          <a:xfrm>
            <a:off x="457200" y="1600200"/>
            <a:ext cx="7620000" cy="4873752"/>
          </a:xfrm>
        </p:spPr>
        <p:txBody>
          <a:bodyPr>
            <a:normAutofit fontScale="92500"/>
          </a:bodyPr>
          <a:lstStyle/>
          <a:p>
            <a:r>
              <a:rPr lang="en-GB" sz="2200" dirty="0" smtClean="0"/>
              <a:t>Calculator: </a:t>
            </a:r>
            <a:r>
              <a:rPr lang="en-GB" sz="2200" dirty="0" smtClean="0"/>
              <a:t>A Simple </a:t>
            </a:r>
            <a:r>
              <a:rPr lang="en-GB" sz="2200" dirty="0" err="1" smtClean="0"/>
              <a:t>OSGi</a:t>
            </a:r>
            <a:r>
              <a:rPr lang="en-GB" sz="2200" dirty="0" smtClean="0"/>
              <a:t> Application</a:t>
            </a:r>
            <a:endParaRPr lang="en-GB" sz="1300" dirty="0">
              <a:latin typeface="Courier New" panose="02070309020205020404" pitchFamily="49" charset="0"/>
              <a:cs typeface="Courier New" panose="02070309020205020404" pitchFamily="49" charset="0"/>
            </a:endParaRPr>
          </a:p>
          <a:p>
            <a:pPr lvl="1"/>
            <a:r>
              <a:rPr lang="en-GB" sz="1900" b="1" dirty="0" err="1" smtClean="0"/>
              <a:t>calculator.impl</a:t>
            </a:r>
            <a:r>
              <a:rPr lang="en-GB" sz="1900" dirty="0" smtClean="0"/>
              <a:t>: It also registers the service:</a:t>
            </a:r>
          </a:p>
          <a:p>
            <a:pPr lvl="1"/>
            <a:endParaRPr lang="en-GB" sz="2000" dirty="0" smtClean="0"/>
          </a:p>
          <a:p>
            <a:pPr marL="640080" lvl="2" indent="0" eaLnBrk="0" fontAlgn="base" hangingPunct="0">
              <a:spcBef>
                <a:spcPct val="0"/>
              </a:spcBef>
              <a:spcAft>
                <a:spcPct val="0"/>
              </a:spcAft>
              <a:buClrTx/>
              <a:buSzTx/>
              <a:buNone/>
            </a:pPr>
            <a:r>
              <a:rPr lang="en-US" altLang="en-US" sz="1500" b="1" dirty="0" smtClean="0">
                <a:latin typeface="Courier New" panose="02070309020205020404" pitchFamily="49" charset="0"/>
                <a:cs typeface="Courier New" panose="02070309020205020404" pitchFamily="49" charset="0"/>
              </a:rPr>
              <a:t>public</a:t>
            </a:r>
            <a:r>
              <a:rPr lang="en-US" altLang="en-US" sz="1500" dirty="0" smtClean="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class</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Activator</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implements</a:t>
            </a:r>
            <a:r>
              <a:rPr lang="en-US" altLang="en-US" sz="1500" dirty="0">
                <a:latin typeface="Courier New" panose="02070309020205020404" pitchFamily="49" charset="0"/>
                <a:cs typeface="Courier New" panose="02070309020205020404" pitchFamily="49" charset="0"/>
              </a:rPr>
              <a:t> </a:t>
            </a:r>
            <a:r>
              <a:rPr lang="en-US" altLang="en-US" sz="1500" dirty="0" err="1">
                <a:latin typeface="Courier New" panose="02070309020205020404" pitchFamily="49" charset="0"/>
                <a:cs typeface="Courier New" panose="02070309020205020404" pitchFamily="49" charset="0"/>
              </a:rPr>
              <a:t>BundleActivator</a:t>
            </a: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private</a:t>
            </a:r>
            <a:r>
              <a:rPr lang="en-US" altLang="en-US" sz="1500" dirty="0">
                <a:latin typeface="Courier New" panose="02070309020205020404" pitchFamily="49" charset="0"/>
                <a:cs typeface="Courier New" panose="02070309020205020404" pitchFamily="49" charset="0"/>
              </a:rPr>
              <a:t> </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p>
          <a:p>
            <a:pPr marL="640080" lvl="2" indent="0" eaLnBrk="0" fontAlgn="base" hangingPunct="0">
              <a:spcBef>
                <a:spcPct val="0"/>
              </a:spcBef>
              <a:spcAft>
                <a:spcPct val="0"/>
              </a:spcAft>
              <a:buClrTx/>
              <a:buSzTx/>
              <a:buNone/>
            </a:pPr>
            <a:endParaRPr lang="en-US" altLang="en-US" sz="1500"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@Override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public</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void</a:t>
            </a:r>
            <a:r>
              <a:rPr lang="en-US" altLang="en-US" sz="1500" dirty="0">
                <a:latin typeface="Courier New" panose="02070309020205020404" pitchFamily="49" charset="0"/>
                <a:cs typeface="Courier New" panose="02070309020205020404" pitchFamily="49" charset="0"/>
              </a:rPr>
              <a:t> start(</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r>
              <a:rPr lang="en-US" altLang="en-US" sz="1500" b="1" dirty="0">
                <a:latin typeface="Courier New" panose="02070309020205020404" pitchFamily="49" charset="0"/>
                <a:cs typeface="Courier New" panose="02070309020205020404" pitchFamily="49" charset="0"/>
              </a:rPr>
              <a:t>throws</a:t>
            </a:r>
            <a:r>
              <a:rPr lang="en-US" altLang="en-US" sz="1500" dirty="0">
                <a:latin typeface="Courier New" panose="02070309020205020404" pitchFamily="49" charset="0"/>
                <a:cs typeface="Courier New" panose="02070309020205020404" pitchFamily="49" charset="0"/>
              </a:rPr>
              <a:t> Exception {</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a:t>
            </a:r>
            <a:r>
              <a:rPr lang="en-GB" sz="1500" i="1" dirty="0" err="1">
                <a:latin typeface="Courier New" panose="02070309020205020404" pitchFamily="49" charset="0"/>
                <a:cs typeface="Courier New" panose="02070309020205020404" pitchFamily="49" charset="0"/>
              </a:rPr>
              <a:t>context.registerService</a:t>
            </a:r>
            <a:r>
              <a:rPr lang="en-GB" sz="1500" i="1" dirty="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a:t>
            </a:r>
            <a:r>
              <a:rPr lang="en-GB" sz="1500" i="1" dirty="0" err="1" smtClean="0">
                <a:latin typeface="Courier New" panose="02070309020205020404" pitchFamily="49" charset="0"/>
                <a:cs typeface="Courier New" panose="02070309020205020404" pitchFamily="49" charset="0"/>
              </a:rPr>
              <a:t>Calculator.</a:t>
            </a:r>
            <a:r>
              <a:rPr lang="en-GB" sz="1500" b="1" i="1" dirty="0" err="1" smtClean="0">
                <a:latin typeface="Courier New" panose="02070309020205020404" pitchFamily="49" charset="0"/>
                <a:cs typeface="Courier New" panose="02070309020205020404" pitchFamily="49" charset="0"/>
              </a:rPr>
              <a:t>class</a:t>
            </a:r>
            <a:r>
              <a:rPr lang="en-GB" sz="1500" i="1" dirty="0">
                <a:latin typeface="Courier New" panose="02070309020205020404" pitchFamily="49" charset="0"/>
                <a:cs typeface="Courier New" panose="02070309020205020404" pitchFamily="49" charset="0"/>
              </a:rPr>
              <a:t>, </a:t>
            </a:r>
            <a:r>
              <a:rPr lang="en-GB" sz="1500" b="1" i="1" dirty="0">
                <a:latin typeface="Courier New" panose="02070309020205020404" pitchFamily="49" charset="0"/>
                <a:cs typeface="Courier New" panose="02070309020205020404" pitchFamily="49" charset="0"/>
              </a:rPr>
              <a:t>new</a:t>
            </a:r>
            <a:r>
              <a:rPr lang="en-GB" sz="1500" i="1" dirty="0">
                <a:latin typeface="Courier New" panose="02070309020205020404" pitchFamily="49" charset="0"/>
                <a:cs typeface="Courier New" panose="02070309020205020404" pitchFamily="49" charset="0"/>
              </a:rPr>
              <a:t> </a:t>
            </a:r>
            <a:r>
              <a:rPr lang="en-GB" sz="1500" i="1" dirty="0" err="1" smtClean="0">
                <a:latin typeface="Courier New" panose="02070309020205020404" pitchFamily="49" charset="0"/>
                <a:cs typeface="Courier New" panose="02070309020205020404" pitchFamily="49" charset="0"/>
              </a:rPr>
              <a:t>CalculatorImpl</a:t>
            </a:r>
            <a:r>
              <a:rPr lang="en-GB" sz="1500" i="1" dirty="0">
                <a:latin typeface="Courier New" panose="02070309020205020404" pitchFamily="49" charset="0"/>
                <a:cs typeface="Courier New" panose="02070309020205020404" pitchFamily="49" charset="0"/>
              </a:rPr>
              <a:t>(), </a:t>
            </a:r>
            <a:r>
              <a:rPr lang="en-GB" sz="1500" b="1" i="1" dirty="0">
                <a:latin typeface="Courier New" panose="02070309020205020404" pitchFamily="49" charset="0"/>
                <a:cs typeface="Courier New" panose="02070309020205020404" pitchFamily="49" charset="0"/>
              </a:rPr>
              <a:t>null</a:t>
            </a:r>
            <a:r>
              <a:rPr lang="en-GB" sz="1500" i="1" dirty="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this</a:t>
            </a:r>
            <a:r>
              <a:rPr lang="en-US" altLang="en-US" sz="1500" dirty="0" err="1">
                <a:latin typeface="Courier New" panose="02070309020205020404" pitchFamily="49" charset="0"/>
                <a:cs typeface="Courier New" panose="02070309020205020404" pitchFamily="49" charset="0"/>
              </a:rPr>
              <a:t>.context</a:t>
            </a:r>
            <a:r>
              <a:rPr lang="en-US" altLang="en-US" sz="1500" dirty="0">
                <a:latin typeface="Courier New" panose="02070309020205020404" pitchFamily="49" charset="0"/>
                <a:cs typeface="Courier New" panose="02070309020205020404" pitchFamily="49" charset="0"/>
              </a:rPr>
              <a:t> = context;</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endParaRPr lang="en-US" altLang="en-US" sz="1500"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@Override</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public</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void</a:t>
            </a:r>
            <a:r>
              <a:rPr lang="en-US" altLang="en-US" sz="1500" dirty="0">
                <a:latin typeface="Courier New" panose="02070309020205020404" pitchFamily="49" charset="0"/>
                <a:cs typeface="Courier New" panose="02070309020205020404" pitchFamily="49" charset="0"/>
              </a:rPr>
              <a:t> stop(</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r>
              <a:rPr lang="en-US" altLang="en-US" sz="1500" b="1" dirty="0">
                <a:latin typeface="Courier New" panose="02070309020205020404" pitchFamily="49" charset="0"/>
                <a:cs typeface="Courier New" panose="02070309020205020404" pitchFamily="49" charset="0"/>
              </a:rPr>
              <a:t>throws</a:t>
            </a:r>
            <a:r>
              <a:rPr lang="en-US" altLang="en-US" sz="1500" dirty="0">
                <a:latin typeface="Courier New" panose="02070309020205020404" pitchFamily="49" charset="0"/>
                <a:cs typeface="Courier New" panose="02070309020205020404" pitchFamily="49" charset="0"/>
              </a:rPr>
              <a:t> Exception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dirty="0" err="1">
                <a:latin typeface="Courier New" panose="02070309020205020404" pitchFamily="49" charset="0"/>
                <a:cs typeface="Courier New" panose="02070309020205020404" pitchFamily="49" charset="0"/>
              </a:rPr>
              <a:t>System.out.println</a:t>
            </a:r>
            <a:r>
              <a:rPr lang="en-US" altLang="en-US" sz="1500" dirty="0">
                <a:latin typeface="Courier New" panose="02070309020205020404" pitchFamily="49" charset="0"/>
                <a:cs typeface="Courier New" panose="02070309020205020404" pitchFamily="49" charset="0"/>
              </a:rPr>
              <a:t>("Stopping: Goodbye Cruel World");</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this</a:t>
            </a:r>
            <a:r>
              <a:rPr lang="en-US" altLang="en-US" sz="1500" dirty="0" err="1">
                <a:latin typeface="Courier New" panose="02070309020205020404" pitchFamily="49" charset="0"/>
                <a:cs typeface="Courier New" panose="02070309020205020404" pitchFamily="49" charset="0"/>
              </a:rPr>
              <a:t>.context</a:t>
            </a:r>
            <a:r>
              <a:rPr lang="en-US" altLang="en-US" sz="1500" dirty="0">
                <a:latin typeface="Courier New" panose="02070309020205020404" pitchFamily="49" charset="0"/>
                <a:cs typeface="Courier New" panose="02070309020205020404" pitchFamily="49" charset="0"/>
              </a:rPr>
              <a:t> = </a:t>
            </a:r>
            <a:r>
              <a:rPr lang="en-US" altLang="en-US" sz="1500" b="1" dirty="0">
                <a:latin typeface="Courier New" panose="02070309020205020404" pitchFamily="49" charset="0"/>
                <a:cs typeface="Courier New" panose="02070309020205020404" pitchFamily="49" charset="0"/>
              </a:rPr>
              <a:t>null</a:t>
            </a:r>
            <a:r>
              <a:rPr lang="en-US" altLang="en-US" sz="1500" dirty="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lvl="3"/>
            <a:endParaRPr lang="en-GB" sz="1300" dirty="0"/>
          </a:p>
          <a:p>
            <a:pPr marL="914400" lvl="3" indent="0">
              <a:buNone/>
            </a:pPr>
            <a:endParaRPr lang="en-GB" sz="1200" dirty="0">
              <a:latin typeface="Courier New" panose="02070309020205020404" pitchFamily="49" charset="0"/>
              <a:cs typeface="Courier New" panose="02070309020205020404" pitchFamily="49" charset="0"/>
            </a:endParaRPr>
          </a:p>
          <a:p>
            <a:pPr lvl="1"/>
            <a:endParaRPr lang="en-GB" sz="2000" dirty="0"/>
          </a:p>
        </p:txBody>
      </p:sp>
    </p:spTree>
    <p:extLst>
      <p:ext uri="{BB962C8B-B14F-4D97-AF65-F5344CB8AC3E}">
        <p14:creationId xmlns:p14="http://schemas.microsoft.com/office/powerpoint/2010/main" val="270544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Example Service</a:t>
            </a:r>
            <a:endParaRPr lang="en-GB" dirty="0"/>
          </a:p>
        </p:txBody>
      </p:sp>
      <p:sp>
        <p:nvSpPr>
          <p:cNvPr id="3" name="Content Placeholder 2"/>
          <p:cNvSpPr>
            <a:spLocks noGrp="1"/>
          </p:cNvSpPr>
          <p:nvPr>
            <p:ph sz="quarter" idx="1"/>
          </p:nvPr>
        </p:nvSpPr>
        <p:spPr>
          <a:xfrm>
            <a:off x="457200" y="1600200"/>
            <a:ext cx="7696200" cy="4873752"/>
          </a:xfrm>
        </p:spPr>
        <p:txBody>
          <a:bodyPr>
            <a:normAutofit fontScale="92500" lnSpcReduction="10000"/>
          </a:bodyPr>
          <a:lstStyle/>
          <a:p>
            <a:r>
              <a:rPr lang="en-GB" sz="2200" dirty="0" smtClean="0"/>
              <a:t>Calculator: </a:t>
            </a:r>
            <a:r>
              <a:rPr lang="en-GB" sz="2200" dirty="0" smtClean="0"/>
              <a:t>A Simple </a:t>
            </a:r>
            <a:r>
              <a:rPr lang="en-GB" sz="2200" dirty="0" err="1" smtClean="0"/>
              <a:t>OSGi</a:t>
            </a:r>
            <a:r>
              <a:rPr lang="en-GB" sz="2200" dirty="0" smtClean="0"/>
              <a:t> Application</a:t>
            </a:r>
          </a:p>
          <a:p>
            <a:pPr lvl="1"/>
            <a:r>
              <a:rPr lang="en-GB" sz="1900" b="1" dirty="0" err="1" smtClean="0"/>
              <a:t>calculator.app</a:t>
            </a:r>
            <a:r>
              <a:rPr lang="en-GB" sz="1900" dirty="0" smtClean="0"/>
              <a:t>: This bundle implements the application:</a:t>
            </a:r>
          </a:p>
          <a:p>
            <a:pPr marL="914400" lvl="3" indent="0" eaLnBrk="0" fontAlgn="base" hangingPunct="0">
              <a:spcBef>
                <a:spcPct val="0"/>
              </a:spcBef>
              <a:spcAft>
                <a:spcPct val="0"/>
              </a:spcAft>
              <a:buClrTx/>
              <a:buSzTx/>
              <a:buNone/>
            </a:pPr>
            <a:endParaRPr lang="en-US" altLang="en-US" sz="1400"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b="1" dirty="0" smtClean="0">
                <a:latin typeface="Courier New" panose="02070309020205020404" pitchFamily="49" charset="0"/>
                <a:cs typeface="Courier New" panose="02070309020205020404" pitchFamily="49" charset="0"/>
              </a:rPr>
              <a:t>public</a:t>
            </a:r>
            <a:r>
              <a:rPr lang="en-US" altLang="en-US" sz="1500" dirty="0" smtClean="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class</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Activator</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implements</a:t>
            </a:r>
            <a:r>
              <a:rPr lang="en-US" altLang="en-US" sz="1500" dirty="0">
                <a:latin typeface="Courier New" panose="02070309020205020404" pitchFamily="49" charset="0"/>
                <a:cs typeface="Courier New" panose="02070309020205020404" pitchFamily="49" charset="0"/>
              </a:rPr>
              <a:t> </a:t>
            </a:r>
            <a:r>
              <a:rPr lang="en-US" altLang="en-US" sz="1500" dirty="0" err="1">
                <a:latin typeface="Courier New" panose="02070309020205020404" pitchFamily="49" charset="0"/>
                <a:cs typeface="Courier New" panose="02070309020205020404" pitchFamily="49" charset="0"/>
              </a:rPr>
              <a:t>BundleActivator</a:t>
            </a: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private</a:t>
            </a:r>
            <a:r>
              <a:rPr lang="en-US" altLang="en-US" sz="1500" dirty="0">
                <a:latin typeface="Courier New" panose="02070309020205020404" pitchFamily="49" charset="0"/>
                <a:cs typeface="Courier New" panose="02070309020205020404" pitchFamily="49" charset="0"/>
              </a:rPr>
              <a:t> </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p>
          <a:p>
            <a:pPr marL="640080" lvl="2" indent="0" eaLnBrk="0" fontAlgn="base" hangingPunct="0">
              <a:spcBef>
                <a:spcPct val="0"/>
              </a:spcBef>
              <a:spcAft>
                <a:spcPct val="0"/>
              </a:spcAft>
              <a:buClrTx/>
              <a:buSzTx/>
              <a:buNone/>
            </a:pPr>
            <a:r>
              <a:rPr lang="en-US" altLang="en-US" sz="1500" i="1" dirty="0">
                <a:latin typeface="Courier New" panose="02070309020205020404" pitchFamily="49" charset="0"/>
                <a:cs typeface="Courier New" panose="02070309020205020404" pitchFamily="49" charset="0"/>
              </a:rPr>
              <a:t>    </a:t>
            </a:r>
            <a:r>
              <a:rPr lang="en-US" altLang="en-US" sz="1500" b="1" i="1" dirty="0">
                <a:latin typeface="Courier New" panose="02070309020205020404" pitchFamily="49" charset="0"/>
                <a:cs typeface="Courier New" panose="02070309020205020404" pitchFamily="49" charset="0"/>
              </a:rPr>
              <a:t>private</a:t>
            </a:r>
            <a:r>
              <a:rPr lang="en-US" altLang="en-US" sz="1500" i="1" dirty="0">
                <a:latin typeface="Courier New" panose="02070309020205020404" pitchFamily="49" charset="0"/>
                <a:cs typeface="Courier New" panose="02070309020205020404" pitchFamily="49" charset="0"/>
              </a:rPr>
              <a:t> </a:t>
            </a:r>
            <a:r>
              <a:rPr lang="en-US" altLang="en-US" sz="1500" i="1" dirty="0" err="1" smtClean="0">
                <a:latin typeface="Courier New" panose="02070309020205020404" pitchFamily="49" charset="0"/>
                <a:cs typeface="Courier New" panose="02070309020205020404" pitchFamily="49" charset="0"/>
              </a:rPr>
              <a:t>ServiceReference</a:t>
            </a:r>
            <a:r>
              <a:rPr lang="en-US" altLang="en-US" sz="1500" i="1" dirty="0" smtClean="0">
                <a:latin typeface="Courier New" panose="02070309020205020404" pitchFamily="49" charset="0"/>
                <a:cs typeface="Courier New" panose="02070309020205020404" pitchFamily="49" charset="0"/>
              </a:rPr>
              <a:t>&lt;Calculator&gt; </a:t>
            </a:r>
            <a:r>
              <a:rPr lang="en-US" altLang="en-US" sz="1500" i="1" dirty="0">
                <a:latin typeface="Courier New" panose="02070309020205020404" pitchFamily="49" charset="0"/>
                <a:cs typeface="Courier New" panose="02070309020205020404" pitchFamily="49" charset="0"/>
              </a:rPr>
              <a:t>reference;</a:t>
            </a:r>
          </a:p>
          <a:p>
            <a:pPr marL="640080" lvl="2" indent="0" eaLnBrk="0" fontAlgn="base" hangingPunct="0">
              <a:spcBef>
                <a:spcPct val="0"/>
              </a:spcBef>
              <a:spcAft>
                <a:spcPct val="0"/>
              </a:spcAft>
              <a:buClrTx/>
              <a:buSzTx/>
              <a:buNone/>
            </a:pPr>
            <a:endParaRPr lang="en-US" altLang="en-US" sz="1500"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@Override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public</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void</a:t>
            </a:r>
            <a:r>
              <a:rPr lang="en-US" altLang="en-US" sz="1500" dirty="0">
                <a:latin typeface="Courier New" panose="02070309020205020404" pitchFamily="49" charset="0"/>
                <a:cs typeface="Courier New" panose="02070309020205020404" pitchFamily="49" charset="0"/>
              </a:rPr>
              <a:t> start(</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r>
              <a:rPr lang="en-US" altLang="en-US" sz="1500" b="1" dirty="0">
                <a:latin typeface="Courier New" panose="02070309020205020404" pitchFamily="49" charset="0"/>
                <a:cs typeface="Courier New" panose="02070309020205020404" pitchFamily="49" charset="0"/>
              </a:rPr>
              <a:t>throws</a:t>
            </a:r>
            <a:r>
              <a:rPr lang="en-US" altLang="en-US" sz="1500" dirty="0">
                <a:latin typeface="Courier New" panose="02070309020205020404" pitchFamily="49" charset="0"/>
                <a:cs typeface="Courier New" panose="02070309020205020404" pitchFamily="49" charset="0"/>
              </a:rPr>
              <a:t> Exception {</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reference = context</a:t>
            </a:r>
            <a:r>
              <a:rPr lang="en-GB" sz="1500" i="1" dirty="0" smtClean="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a:t>
            </a:r>
            <a:r>
              <a:rPr lang="en-GB" sz="1500" i="1" dirty="0" smtClean="0">
                <a:latin typeface="Courier New" panose="02070309020205020404" pitchFamily="49" charset="0"/>
                <a:cs typeface="Courier New" panose="02070309020205020404" pitchFamily="49" charset="0"/>
              </a:rPr>
              <a:t>           </a:t>
            </a:r>
            <a:r>
              <a:rPr lang="en-GB" sz="1500" i="1" dirty="0" err="1" smtClean="0">
                <a:latin typeface="Courier New" panose="02070309020205020404" pitchFamily="49" charset="0"/>
                <a:cs typeface="Courier New" panose="02070309020205020404" pitchFamily="49" charset="0"/>
              </a:rPr>
              <a:t>getServiceReference</a:t>
            </a:r>
            <a:r>
              <a:rPr lang="en-GB" sz="1500" i="1" dirty="0" smtClean="0">
                <a:latin typeface="Courier New" panose="02070309020205020404" pitchFamily="49" charset="0"/>
                <a:cs typeface="Courier New" panose="02070309020205020404" pitchFamily="49" charset="0"/>
              </a:rPr>
              <a:t>(</a:t>
            </a:r>
            <a:r>
              <a:rPr lang="en-GB" sz="1500" i="1" dirty="0" err="1" smtClean="0">
                <a:latin typeface="Courier New" panose="02070309020205020404" pitchFamily="49" charset="0"/>
                <a:cs typeface="Courier New" panose="02070309020205020404" pitchFamily="49" charset="0"/>
              </a:rPr>
              <a:t>Calculator.</a:t>
            </a:r>
            <a:r>
              <a:rPr lang="en-GB" sz="1500" b="1" i="1" dirty="0" err="1" smtClean="0">
                <a:latin typeface="Courier New" panose="02070309020205020404" pitchFamily="49" charset="0"/>
                <a:cs typeface="Courier New" panose="02070309020205020404" pitchFamily="49" charset="0"/>
              </a:rPr>
              <a:t>class</a:t>
            </a:r>
            <a:r>
              <a:rPr lang="en-GB" sz="1500" b="1" i="1" dirty="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a:t>
            </a:r>
            <a:r>
              <a:rPr lang="en-GB" sz="1500" i="1" dirty="0" smtClean="0">
                <a:latin typeface="Courier New" panose="02070309020205020404" pitchFamily="49" charset="0"/>
                <a:cs typeface="Courier New" panose="02070309020205020404" pitchFamily="49" charset="0"/>
              </a:rPr>
              <a:t>Calculator service </a:t>
            </a:r>
            <a:r>
              <a:rPr lang="en-GB" sz="1500" i="1" dirty="0">
                <a:latin typeface="Courier New" panose="02070309020205020404" pitchFamily="49" charset="0"/>
                <a:cs typeface="Courier New" panose="02070309020205020404" pitchFamily="49" charset="0"/>
              </a:rPr>
              <a:t>= </a:t>
            </a:r>
            <a:r>
              <a:rPr lang="en-GB" sz="1500" i="1" dirty="0" err="1">
                <a:latin typeface="Courier New" panose="02070309020205020404" pitchFamily="49" charset="0"/>
                <a:cs typeface="Courier New" panose="02070309020205020404" pitchFamily="49" charset="0"/>
              </a:rPr>
              <a:t>context.getService</a:t>
            </a:r>
            <a:r>
              <a:rPr lang="en-GB" sz="1500" i="1" dirty="0">
                <a:latin typeface="Courier New" panose="02070309020205020404" pitchFamily="49" charset="0"/>
                <a:cs typeface="Courier New" panose="02070309020205020404" pitchFamily="49" charset="0"/>
              </a:rPr>
              <a:t>(reference);</a:t>
            </a:r>
          </a:p>
          <a:p>
            <a:pPr marL="640080" lvl="2" indent="0" eaLnBrk="0" fontAlgn="base" hangingPunct="0">
              <a:spcBef>
                <a:spcPct val="0"/>
              </a:spcBef>
              <a:spcAft>
                <a:spcPct val="0"/>
              </a:spcAft>
              <a:buClrTx/>
              <a:buSzTx/>
              <a:buNone/>
            </a:pPr>
            <a:r>
              <a:rPr lang="en-GB" sz="1500" i="1" dirty="0">
                <a:latin typeface="Courier New" panose="02070309020205020404" pitchFamily="49" charset="0"/>
                <a:cs typeface="Courier New" panose="02070309020205020404" pitchFamily="49" charset="0"/>
              </a:rPr>
              <a:t>        </a:t>
            </a:r>
            <a:r>
              <a:rPr lang="en-GB" sz="1500" i="1" dirty="0" err="1" smtClean="0">
                <a:latin typeface="Courier New" panose="02070309020205020404" pitchFamily="49" charset="0"/>
                <a:cs typeface="Courier New" panose="02070309020205020404" pitchFamily="49" charset="0"/>
              </a:rPr>
              <a:t>System.out.println</a:t>
            </a:r>
            <a:r>
              <a:rPr lang="en-GB" sz="1500" i="1" dirty="0" smtClean="0">
                <a:latin typeface="Courier New" panose="02070309020205020404" pitchFamily="49" charset="0"/>
                <a:cs typeface="Courier New" panose="02070309020205020404" pitchFamily="49" charset="0"/>
              </a:rPr>
              <a:t>(</a:t>
            </a:r>
            <a:r>
              <a:rPr lang="en-GB" sz="1500" i="1" dirty="0" err="1" smtClean="0">
                <a:latin typeface="Courier New" panose="02070309020205020404" pitchFamily="49" charset="0"/>
                <a:cs typeface="Courier New" panose="02070309020205020404" pitchFamily="49" charset="0"/>
              </a:rPr>
              <a:t>service.add</a:t>
            </a:r>
            <a:r>
              <a:rPr lang="en-GB" sz="1500" i="1" dirty="0" smtClean="0">
                <a:latin typeface="Courier New" panose="02070309020205020404" pitchFamily="49" charset="0"/>
                <a:cs typeface="Courier New" panose="02070309020205020404" pitchFamily="49" charset="0"/>
              </a:rPr>
              <a:t>(5l, 3l));</a:t>
            </a:r>
            <a:endParaRPr lang="en-GB" sz="1500" i="1"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this</a:t>
            </a:r>
            <a:r>
              <a:rPr lang="en-US" altLang="en-US" sz="1500" dirty="0" err="1">
                <a:latin typeface="Courier New" panose="02070309020205020404" pitchFamily="49" charset="0"/>
                <a:cs typeface="Courier New" panose="02070309020205020404" pitchFamily="49" charset="0"/>
              </a:rPr>
              <a:t>.context</a:t>
            </a:r>
            <a:r>
              <a:rPr lang="en-US" altLang="en-US" sz="1500" dirty="0">
                <a:latin typeface="Courier New" panose="02070309020205020404" pitchFamily="49" charset="0"/>
                <a:cs typeface="Courier New" panose="02070309020205020404" pitchFamily="49" charset="0"/>
              </a:rPr>
              <a:t> = context;</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endParaRPr lang="en-US" altLang="en-US" sz="1500" dirty="0">
              <a:latin typeface="Courier New" panose="02070309020205020404" pitchFamily="49" charset="0"/>
              <a:cs typeface="Courier New" panose="02070309020205020404" pitchFamily="49" charset="0"/>
            </a:endParaRP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@Override</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public</a:t>
            </a:r>
            <a:r>
              <a:rPr lang="en-US" altLang="en-US" sz="1500" dirty="0">
                <a:latin typeface="Courier New" panose="02070309020205020404" pitchFamily="49" charset="0"/>
                <a:cs typeface="Courier New" panose="02070309020205020404" pitchFamily="49" charset="0"/>
              </a:rPr>
              <a:t> </a:t>
            </a:r>
            <a:r>
              <a:rPr lang="en-US" altLang="en-US" sz="1500" b="1" dirty="0">
                <a:latin typeface="Courier New" panose="02070309020205020404" pitchFamily="49" charset="0"/>
                <a:cs typeface="Courier New" panose="02070309020205020404" pitchFamily="49" charset="0"/>
              </a:rPr>
              <a:t>void</a:t>
            </a:r>
            <a:r>
              <a:rPr lang="en-US" altLang="en-US" sz="1500" dirty="0">
                <a:latin typeface="Courier New" panose="02070309020205020404" pitchFamily="49" charset="0"/>
                <a:cs typeface="Courier New" panose="02070309020205020404" pitchFamily="49" charset="0"/>
              </a:rPr>
              <a:t> stop(</a:t>
            </a:r>
            <a:r>
              <a:rPr lang="en-US" altLang="en-US" sz="1500" dirty="0" err="1">
                <a:latin typeface="Courier New" panose="02070309020205020404" pitchFamily="49" charset="0"/>
                <a:cs typeface="Courier New" panose="02070309020205020404" pitchFamily="49" charset="0"/>
              </a:rPr>
              <a:t>BundleContext</a:t>
            </a:r>
            <a:r>
              <a:rPr lang="en-US" altLang="en-US" sz="1500" dirty="0">
                <a:latin typeface="Courier New" panose="02070309020205020404" pitchFamily="49" charset="0"/>
                <a:cs typeface="Courier New" panose="02070309020205020404" pitchFamily="49" charset="0"/>
              </a:rPr>
              <a:t> context) </a:t>
            </a:r>
            <a:r>
              <a:rPr lang="en-US" altLang="en-US" sz="1500" b="1" dirty="0">
                <a:latin typeface="Courier New" panose="02070309020205020404" pitchFamily="49" charset="0"/>
                <a:cs typeface="Courier New" panose="02070309020205020404" pitchFamily="49" charset="0"/>
              </a:rPr>
              <a:t>throws</a:t>
            </a:r>
            <a:r>
              <a:rPr lang="en-US" altLang="en-US" sz="1500" dirty="0">
                <a:latin typeface="Courier New" panose="02070309020205020404" pitchFamily="49" charset="0"/>
                <a:cs typeface="Courier New" panose="02070309020205020404" pitchFamily="49" charset="0"/>
              </a:rPr>
              <a:t> Exception {</a:t>
            </a:r>
          </a:p>
          <a:p>
            <a:pPr marL="640080" lvl="2" indent="0" eaLnBrk="0" fontAlgn="base" hangingPunct="0">
              <a:spcBef>
                <a:spcPct val="0"/>
              </a:spcBef>
              <a:spcAft>
                <a:spcPct val="0"/>
              </a:spcAft>
              <a:buClrTx/>
              <a:buSzTx/>
              <a:buNone/>
            </a:pPr>
            <a:r>
              <a:rPr lang="en-US" altLang="en-US" sz="1500" i="1" dirty="0">
                <a:latin typeface="Courier New" panose="02070309020205020404" pitchFamily="49" charset="0"/>
                <a:cs typeface="Courier New" panose="02070309020205020404" pitchFamily="49" charset="0"/>
              </a:rPr>
              <a:t>        </a:t>
            </a:r>
            <a:r>
              <a:rPr lang="en-US" altLang="en-US" sz="1500" i="1" dirty="0" err="1">
                <a:latin typeface="Courier New" panose="02070309020205020404" pitchFamily="49" charset="0"/>
                <a:cs typeface="Courier New" panose="02070309020205020404" pitchFamily="49" charset="0"/>
              </a:rPr>
              <a:t>context.ungetService</a:t>
            </a:r>
            <a:r>
              <a:rPr lang="en-US" altLang="en-US" sz="1500" i="1" dirty="0">
                <a:latin typeface="Courier New" panose="02070309020205020404" pitchFamily="49" charset="0"/>
                <a:cs typeface="Courier New" panose="02070309020205020404" pitchFamily="49" charset="0"/>
              </a:rPr>
              <a:t>(reference);</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this</a:t>
            </a:r>
            <a:r>
              <a:rPr lang="en-US" altLang="en-US" sz="1500" dirty="0" err="1">
                <a:latin typeface="Courier New" panose="02070309020205020404" pitchFamily="49" charset="0"/>
                <a:cs typeface="Courier New" panose="02070309020205020404" pitchFamily="49" charset="0"/>
              </a:rPr>
              <a:t>.context</a:t>
            </a:r>
            <a:r>
              <a:rPr lang="en-US" altLang="en-US" sz="1500" dirty="0">
                <a:latin typeface="Courier New" panose="02070309020205020404" pitchFamily="49" charset="0"/>
                <a:cs typeface="Courier New" panose="02070309020205020404" pitchFamily="49" charset="0"/>
              </a:rPr>
              <a:t> = </a:t>
            </a:r>
            <a:r>
              <a:rPr lang="en-US" altLang="en-US" sz="1500" b="1" dirty="0">
                <a:latin typeface="Courier New" panose="02070309020205020404" pitchFamily="49" charset="0"/>
                <a:cs typeface="Courier New" panose="02070309020205020404" pitchFamily="49" charset="0"/>
              </a:rPr>
              <a:t>null</a:t>
            </a:r>
            <a:r>
              <a:rPr lang="en-US" altLang="en-US" sz="1500" dirty="0">
                <a:latin typeface="Courier New" panose="02070309020205020404" pitchFamily="49" charset="0"/>
                <a:cs typeface="Courier New" panose="02070309020205020404" pitchFamily="49" charset="0"/>
              </a:rPr>
              <a:t>;</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marL="640080" lvl="2" indent="0" eaLnBrk="0" fontAlgn="base" hangingPunct="0">
              <a:spcBef>
                <a:spcPct val="0"/>
              </a:spcBef>
              <a:spcAft>
                <a:spcPct val="0"/>
              </a:spcAft>
              <a:buClrTx/>
              <a:buSzTx/>
              <a:buNone/>
            </a:pPr>
            <a:r>
              <a:rPr lang="en-US" altLang="en-US" sz="1500" dirty="0">
                <a:latin typeface="Courier New" panose="02070309020205020404" pitchFamily="49" charset="0"/>
                <a:cs typeface="Courier New" panose="02070309020205020404" pitchFamily="49" charset="0"/>
              </a:rPr>
              <a:t>} </a:t>
            </a:r>
          </a:p>
          <a:p>
            <a:pPr lvl="1"/>
            <a:endParaRPr lang="en-GB" sz="1800" dirty="0" smtClean="0"/>
          </a:p>
        </p:txBody>
      </p:sp>
    </p:spTree>
    <p:extLst>
      <p:ext uri="{BB962C8B-B14F-4D97-AF65-F5344CB8AC3E}">
        <p14:creationId xmlns:p14="http://schemas.microsoft.com/office/powerpoint/2010/main" val="213993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make life so difficult?</a:t>
            </a:r>
            <a:endParaRPr lang="en-GB" dirty="0"/>
          </a:p>
        </p:txBody>
      </p:sp>
      <p:sp>
        <p:nvSpPr>
          <p:cNvPr id="3" name="Content Placeholder 2"/>
          <p:cNvSpPr>
            <a:spLocks noGrp="1"/>
          </p:cNvSpPr>
          <p:nvPr>
            <p:ph sz="quarter" idx="1"/>
          </p:nvPr>
        </p:nvSpPr>
        <p:spPr/>
        <p:txBody>
          <a:bodyPr>
            <a:normAutofit/>
          </a:bodyPr>
          <a:lstStyle/>
          <a:p>
            <a:r>
              <a:rPr lang="en-GB" sz="2000" dirty="0" smtClean="0"/>
              <a:t>The practical benefits of </a:t>
            </a:r>
            <a:r>
              <a:rPr lang="en-GB" sz="2000" dirty="0" err="1" smtClean="0"/>
              <a:t>OSGi</a:t>
            </a:r>
            <a:r>
              <a:rPr lang="en-GB" sz="2000" dirty="0" smtClean="0"/>
              <a:t> are:</a:t>
            </a:r>
          </a:p>
          <a:p>
            <a:pPr lvl="1"/>
            <a:r>
              <a:rPr lang="en-GB" sz="1800" dirty="0" smtClean="0"/>
              <a:t>An </a:t>
            </a:r>
            <a:r>
              <a:rPr lang="en-GB" sz="1800" dirty="0" err="1" smtClean="0"/>
              <a:t>OSGi</a:t>
            </a:r>
            <a:r>
              <a:rPr lang="en-GB" sz="1800" dirty="0" smtClean="0"/>
              <a:t> bundle can contain a single service or many related services.</a:t>
            </a:r>
          </a:p>
          <a:p>
            <a:pPr lvl="2"/>
            <a:r>
              <a:rPr lang="en-GB" sz="1600" dirty="0" smtClean="0"/>
              <a:t>E.g. a quotation service, or a set of bank account services.</a:t>
            </a:r>
          </a:p>
          <a:p>
            <a:pPr lvl="1"/>
            <a:r>
              <a:rPr lang="en-GB" sz="1800" dirty="0" err="1" smtClean="0"/>
              <a:t>OSGi</a:t>
            </a:r>
            <a:r>
              <a:rPr lang="en-GB" sz="1800" dirty="0" smtClean="0"/>
              <a:t> bundles are self-contained:</a:t>
            </a:r>
          </a:p>
          <a:p>
            <a:pPr lvl="2"/>
            <a:r>
              <a:rPr lang="en-GB" sz="1600" dirty="0" smtClean="0"/>
              <a:t>The implementation of the service is truly hidden from the application (you cannot even get a reference to the implementing class).</a:t>
            </a:r>
          </a:p>
          <a:p>
            <a:pPr lvl="1"/>
            <a:r>
              <a:rPr lang="en-GB" sz="1800" dirty="0" err="1" smtClean="0"/>
              <a:t>OGSi</a:t>
            </a:r>
            <a:r>
              <a:rPr lang="en-GB" sz="1800" dirty="0" smtClean="0"/>
              <a:t> bundles can be installed, started, stopped and uninstalled at run-time.</a:t>
            </a:r>
          </a:p>
          <a:p>
            <a:pPr lvl="2"/>
            <a:r>
              <a:rPr lang="en-GB" sz="1600" dirty="0" smtClean="0"/>
              <a:t>You can install additional bundles (containing services) without stopping the application.</a:t>
            </a:r>
          </a:p>
          <a:p>
            <a:pPr lvl="2"/>
            <a:r>
              <a:rPr lang="en-GB" sz="1600" dirty="0" smtClean="0"/>
              <a:t>You can upgrade/replace your implementation of a (set of) service(s) without stopping the application.</a:t>
            </a:r>
            <a:endParaRPr lang="en-GB" sz="1600" dirty="0"/>
          </a:p>
        </p:txBody>
      </p:sp>
    </p:spTree>
    <p:extLst>
      <p:ext uri="{BB962C8B-B14F-4D97-AF65-F5344CB8AC3E}">
        <p14:creationId xmlns:p14="http://schemas.microsoft.com/office/powerpoint/2010/main" val="238200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t>
            </a:r>
            <a:r>
              <a:rPr lang="en-GB" dirty="0" err="1" smtClean="0"/>
              <a:t>OSGi</a:t>
            </a:r>
            <a:r>
              <a:rPr lang="en-GB" dirty="0" smtClean="0"/>
              <a:t>: Equinox </a:t>
            </a:r>
            <a:endParaRPr lang="en-GB" dirty="0"/>
          </a:p>
        </p:txBody>
      </p:sp>
      <p:sp>
        <p:nvSpPr>
          <p:cNvPr id="3" name="Content Placeholder 2"/>
          <p:cNvSpPr>
            <a:spLocks noGrp="1"/>
          </p:cNvSpPr>
          <p:nvPr>
            <p:ph sz="quarter" idx="1"/>
          </p:nvPr>
        </p:nvSpPr>
        <p:spPr/>
        <p:txBody>
          <a:bodyPr>
            <a:normAutofit/>
          </a:bodyPr>
          <a:lstStyle/>
          <a:p>
            <a:r>
              <a:rPr lang="en-US" sz="2000" dirty="0" err="1" smtClean="0"/>
              <a:t>OSGi</a:t>
            </a:r>
            <a:r>
              <a:rPr lang="en-US" sz="2000" dirty="0" smtClean="0"/>
              <a:t> applications can be developed and run in Eclipse:</a:t>
            </a:r>
          </a:p>
          <a:p>
            <a:pPr lvl="1"/>
            <a:r>
              <a:rPr lang="en-US" sz="1700" dirty="0">
                <a:hlinkClick r:id="rId2"/>
              </a:rPr>
              <a:t>http://download.eclipse.org/equinox</a:t>
            </a:r>
            <a:r>
              <a:rPr lang="en-US" sz="1700" dirty="0" smtClean="0">
                <a:hlinkClick r:id="rId2"/>
              </a:rPr>
              <a:t>/</a:t>
            </a:r>
            <a:endParaRPr lang="en-US" sz="1700" dirty="0" smtClean="0"/>
          </a:p>
          <a:p>
            <a:pPr lvl="1"/>
            <a:endParaRPr lang="en-US" sz="1700" dirty="0" smtClean="0"/>
          </a:p>
        </p:txBody>
      </p:sp>
      <p:pic>
        <p:nvPicPr>
          <p:cNvPr id="4" name="Picture 3"/>
          <p:cNvPicPr>
            <a:picLocks noChangeAspect="1"/>
          </p:cNvPicPr>
          <p:nvPr/>
        </p:nvPicPr>
        <p:blipFill>
          <a:blip r:embed="rId3"/>
          <a:stretch>
            <a:fillRect/>
          </a:stretch>
        </p:blipFill>
        <p:spPr>
          <a:xfrm>
            <a:off x="649049" y="2636838"/>
            <a:ext cx="7083902" cy="3837114"/>
          </a:xfrm>
          <a:prstGeom prst="rect">
            <a:avLst/>
          </a:prstGeom>
        </p:spPr>
      </p:pic>
    </p:spTree>
    <p:extLst>
      <p:ext uri="{BB962C8B-B14F-4D97-AF65-F5344CB8AC3E}">
        <p14:creationId xmlns:p14="http://schemas.microsoft.com/office/powerpoint/2010/main" val="331901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Service-Oriented Architectures</a:t>
            </a:r>
            <a:endParaRPr lang="en-GB" dirty="0"/>
          </a:p>
        </p:txBody>
      </p:sp>
      <p:sp>
        <p:nvSpPr>
          <p:cNvPr id="3" name="Content Placeholder 2"/>
          <p:cNvSpPr>
            <a:spLocks noGrp="1"/>
          </p:cNvSpPr>
          <p:nvPr>
            <p:ph sz="quarter" idx="1"/>
          </p:nvPr>
        </p:nvSpPr>
        <p:spPr/>
        <p:txBody>
          <a:bodyPr>
            <a:normAutofit/>
          </a:bodyPr>
          <a:lstStyle/>
          <a:p>
            <a:r>
              <a:rPr lang="en-GB" sz="2000" dirty="0" smtClean="0"/>
              <a:t>An </a:t>
            </a:r>
            <a:r>
              <a:rPr lang="en-GB" sz="2000" b="1" dirty="0" smtClean="0"/>
              <a:t>architectural design pattern </a:t>
            </a:r>
            <a:r>
              <a:rPr lang="en-GB" sz="2000" dirty="0" smtClean="0"/>
              <a:t>in which a system is viewed as being composed of </a:t>
            </a:r>
            <a:r>
              <a:rPr lang="en-GB" sz="2000" b="1" u="sng" dirty="0" smtClean="0"/>
              <a:t>services</a:t>
            </a:r>
            <a:r>
              <a:rPr lang="en-GB" sz="2000" dirty="0" smtClean="0"/>
              <a:t> that </a:t>
            </a:r>
            <a:r>
              <a:rPr lang="en-GB" sz="2000" b="1" dirty="0" smtClean="0"/>
              <a:t>interact </a:t>
            </a:r>
            <a:r>
              <a:rPr lang="en-GB" sz="2000" dirty="0" smtClean="0"/>
              <a:t>through some </a:t>
            </a:r>
            <a:r>
              <a:rPr lang="en-GB" sz="2000" b="1" dirty="0" smtClean="0"/>
              <a:t>well-defined API</a:t>
            </a:r>
            <a:r>
              <a:rPr lang="en-GB" sz="2000" dirty="0" smtClean="0"/>
              <a:t>.</a:t>
            </a:r>
          </a:p>
          <a:p>
            <a:endParaRPr lang="en-GB" sz="2000" dirty="0" smtClean="0"/>
          </a:p>
          <a:p>
            <a:pPr marL="365760" lvl="1" indent="0">
              <a:buNone/>
            </a:pPr>
            <a:r>
              <a:rPr lang="en-US" sz="2000" i="1" dirty="0" smtClean="0"/>
              <a:t>“As </a:t>
            </a:r>
            <a:r>
              <a:rPr lang="en-US" sz="2000" i="1" dirty="0"/>
              <a:t>a gross generalization, a service is a repeatable task within a business process. So, if you can identify your business processes, and within that the set of tasks that you perform within the process, then you can claim that the tasks are services and the business </a:t>
            </a:r>
            <a:r>
              <a:rPr lang="en-US" sz="2000" i="1" dirty="0" smtClean="0"/>
              <a:t>process </a:t>
            </a:r>
            <a:r>
              <a:rPr lang="en-US" sz="2000" i="1" dirty="0"/>
              <a:t>is a composition of </a:t>
            </a:r>
            <a:r>
              <a:rPr lang="en-US" sz="2000" i="1" dirty="0" smtClean="0"/>
              <a:t>services” [IBM, 2007]</a:t>
            </a:r>
          </a:p>
          <a:p>
            <a:pPr marL="365760" lvl="1" indent="0">
              <a:buNone/>
            </a:pPr>
            <a:endParaRPr lang="en-US" sz="2000" i="1" dirty="0"/>
          </a:p>
          <a:p>
            <a:r>
              <a:rPr lang="en-US" sz="2000" dirty="0" smtClean="0"/>
              <a:t>The pattern applies both for </a:t>
            </a:r>
            <a:r>
              <a:rPr lang="en-US" sz="2000" b="1" dirty="0" smtClean="0"/>
              <a:t>centralized applications</a:t>
            </a:r>
            <a:r>
              <a:rPr lang="en-US" sz="2000" dirty="0" smtClean="0"/>
              <a:t> (e.g. </a:t>
            </a:r>
            <a:r>
              <a:rPr lang="en-US" sz="2000" dirty="0" err="1" smtClean="0"/>
              <a:t>OSGi</a:t>
            </a:r>
            <a:r>
              <a:rPr lang="en-US" sz="2000" dirty="0" smtClean="0"/>
              <a:t>) and </a:t>
            </a:r>
            <a:r>
              <a:rPr lang="en-US" sz="2000" b="1" dirty="0" smtClean="0"/>
              <a:t>distributed applications</a:t>
            </a:r>
            <a:r>
              <a:rPr lang="en-US" sz="2000" dirty="0" smtClean="0"/>
              <a:t> (web services).</a:t>
            </a:r>
            <a:endParaRPr lang="en-GB" sz="2000" dirty="0"/>
          </a:p>
        </p:txBody>
      </p:sp>
    </p:spTree>
    <p:extLst>
      <p:ext uri="{BB962C8B-B14F-4D97-AF65-F5344CB8AC3E}">
        <p14:creationId xmlns:p14="http://schemas.microsoft.com/office/powerpoint/2010/main" val="245418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t>
            </a:r>
            <a:r>
              <a:rPr lang="en-GB" dirty="0" err="1" smtClean="0"/>
              <a:t>OSGi</a:t>
            </a:r>
            <a:r>
              <a:rPr lang="en-GB" dirty="0"/>
              <a:t>: Equinox </a:t>
            </a:r>
            <a:endParaRPr lang="en-GB" dirty="0"/>
          </a:p>
        </p:txBody>
      </p:sp>
      <p:sp>
        <p:nvSpPr>
          <p:cNvPr id="3" name="Content Placeholder 2"/>
          <p:cNvSpPr>
            <a:spLocks noGrp="1"/>
          </p:cNvSpPr>
          <p:nvPr>
            <p:ph sz="quarter" idx="1"/>
          </p:nvPr>
        </p:nvSpPr>
        <p:spPr/>
        <p:txBody>
          <a:bodyPr>
            <a:normAutofit/>
          </a:bodyPr>
          <a:lstStyle/>
          <a:p>
            <a:r>
              <a:rPr lang="en-US" sz="2000" dirty="0" err="1" smtClean="0"/>
              <a:t>OSGi</a:t>
            </a:r>
            <a:r>
              <a:rPr lang="en-US" sz="2000" dirty="0" smtClean="0"/>
              <a:t> applications can be developed and run in Eclipse:</a:t>
            </a:r>
          </a:p>
          <a:p>
            <a:pPr lvl="1"/>
            <a:r>
              <a:rPr lang="en-US" sz="1700" dirty="0">
                <a:hlinkClick r:id="rId2"/>
              </a:rPr>
              <a:t>http://download.eclipse.org/equinox</a:t>
            </a:r>
            <a:r>
              <a:rPr lang="en-US" sz="1700" dirty="0" smtClean="0">
                <a:hlinkClick r:id="rId2"/>
              </a:rPr>
              <a:t>/</a:t>
            </a:r>
            <a:endParaRPr lang="en-US" sz="1700" dirty="0" smtClean="0"/>
          </a:p>
          <a:p>
            <a:pPr lvl="1"/>
            <a:endParaRPr lang="en-US" sz="1700" dirty="0" smtClean="0"/>
          </a:p>
        </p:txBody>
      </p:sp>
      <p:pic>
        <p:nvPicPr>
          <p:cNvPr id="5" name="Picture 4"/>
          <p:cNvPicPr>
            <a:picLocks noChangeAspect="1"/>
          </p:cNvPicPr>
          <p:nvPr/>
        </p:nvPicPr>
        <p:blipFill>
          <a:blip r:embed="rId3"/>
          <a:stretch>
            <a:fillRect/>
          </a:stretch>
        </p:blipFill>
        <p:spPr>
          <a:xfrm>
            <a:off x="1239674" y="2514600"/>
            <a:ext cx="5902652" cy="4062413"/>
          </a:xfrm>
          <a:prstGeom prst="rect">
            <a:avLst/>
          </a:prstGeom>
        </p:spPr>
      </p:pic>
      <p:sp>
        <p:nvSpPr>
          <p:cNvPr id="6" name="Oval 5"/>
          <p:cNvSpPr/>
          <p:nvPr/>
        </p:nvSpPr>
        <p:spPr>
          <a:xfrm>
            <a:off x="4343400" y="3505200"/>
            <a:ext cx="3048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H="1">
            <a:off x="4648200" y="3200400"/>
            <a:ext cx="2819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42355" y="2969567"/>
            <a:ext cx="1264919" cy="461665"/>
          </a:xfrm>
          <a:prstGeom prst="rect">
            <a:avLst/>
          </a:prstGeom>
          <a:noFill/>
        </p:spPr>
        <p:txBody>
          <a:bodyPr wrap="square" rtlCol="0">
            <a:spAutoFit/>
          </a:bodyPr>
          <a:lstStyle/>
          <a:p>
            <a:r>
              <a:rPr lang="en-GB" sz="1200" b="1" dirty="0" smtClean="0">
                <a:solidFill>
                  <a:schemeClr val="accent1"/>
                </a:solidFill>
              </a:rPr>
              <a:t>This is very important</a:t>
            </a:r>
            <a:endParaRPr lang="en-GB" sz="1200" b="1" dirty="0">
              <a:solidFill>
                <a:schemeClr val="accent1"/>
              </a:solidFill>
            </a:endParaRPr>
          </a:p>
        </p:txBody>
      </p:sp>
    </p:spTree>
    <p:extLst>
      <p:ext uri="{BB962C8B-B14F-4D97-AF65-F5344CB8AC3E}">
        <p14:creationId xmlns:p14="http://schemas.microsoft.com/office/powerpoint/2010/main" val="365853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t>
            </a:r>
            <a:r>
              <a:rPr lang="en-GB" dirty="0" err="1" smtClean="0"/>
              <a:t>OSGi</a:t>
            </a:r>
            <a:r>
              <a:rPr lang="en-GB" dirty="0"/>
              <a:t>: Equinox </a:t>
            </a:r>
            <a:endParaRPr lang="en-GB" dirty="0"/>
          </a:p>
        </p:txBody>
      </p:sp>
      <p:sp>
        <p:nvSpPr>
          <p:cNvPr id="3" name="Content Placeholder 2"/>
          <p:cNvSpPr>
            <a:spLocks noGrp="1"/>
          </p:cNvSpPr>
          <p:nvPr>
            <p:ph sz="quarter" idx="1"/>
          </p:nvPr>
        </p:nvSpPr>
        <p:spPr/>
        <p:txBody>
          <a:bodyPr>
            <a:normAutofit/>
          </a:bodyPr>
          <a:lstStyle/>
          <a:p>
            <a:r>
              <a:rPr lang="en-US" sz="2000" dirty="0" err="1" smtClean="0"/>
              <a:t>OSGi</a:t>
            </a:r>
            <a:r>
              <a:rPr lang="en-US" sz="2000" dirty="0" smtClean="0"/>
              <a:t> applications can be developed and run in Eclipse:</a:t>
            </a:r>
          </a:p>
          <a:p>
            <a:pPr lvl="1"/>
            <a:r>
              <a:rPr lang="en-US" sz="1700" dirty="0">
                <a:hlinkClick r:id="rId2"/>
              </a:rPr>
              <a:t>http://download.eclipse.org/equinox</a:t>
            </a:r>
            <a:r>
              <a:rPr lang="en-US" sz="1700" dirty="0" smtClean="0">
                <a:hlinkClick r:id="rId2"/>
              </a:rPr>
              <a:t>/</a:t>
            </a:r>
            <a:endParaRPr lang="en-US" sz="1700" dirty="0" smtClean="0"/>
          </a:p>
          <a:p>
            <a:pPr lvl="1"/>
            <a:endParaRPr lang="en-US" sz="1700" dirty="0" smtClean="0"/>
          </a:p>
        </p:txBody>
      </p:sp>
      <p:pic>
        <p:nvPicPr>
          <p:cNvPr id="6" name="Picture 5"/>
          <p:cNvPicPr>
            <a:picLocks noChangeAspect="1"/>
          </p:cNvPicPr>
          <p:nvPr/>
        </p:nvPicPr>
        <p:blipFill>
          <a:blip r:embed="rId3"/>
          <a:stretch>
            <a:fillRect/>
          </a:stretch>
        </p:blipFill>
        <p:spPr>
          <a:xfrm>
            <a:off x="676890" y="2667000"/>
            <a:ext cx="7028220" cy="3806952"/>
          </a:xfrm>
          <a:prstGeom prst="rect">
            <a:avLst/>
          </a:prstGeom>
        </p:spPr>
      </p:pic>
    </p:spTree>
    <p:extLst>
      <p:ext uri="{BB962C8B-B14F-4D97-AF65-F5344CB8AC3E}">
        <p14:creationId xmlns:p14="http://schemas.microsoft.com/office/powerpoint/2010/main" val="2944175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t>
            </a:r>
            <a:r>
              <a:rPr lang="en-GB" dirty="0" err="1" smtClean="0"/>
              <a:t>OSGi</a:t>
            </a:r>
            <a:r>
              <a:rPr lang="en-GB" dirty="0"/>
              <a:t>: Equinox </a:t>
            </a:r>
            <a:endParaRPr lang="en-GB" dirty="0"/>
          </a:p>
        </p:txBody>
      </p:sp>
      <p:sp>
        <p:nvSpPr>
          <p:cNvPr id="3" name="Content Placeholder 2"/>
          <p:cNvSpPr>
            <a:spLocks noGrp="1"/>
          </p:cNvSpPr>
          <p:nvPr>
            <p:ph sz="quarter" idx="1"/>
          </p:nvPr>
        </p:nvSpPr>
        <p:spPr/>
        <p:txBody>
          <a:bodyPr>
            <a:normAutofit/>
          </a:bodyPr>
          <a:lstStyle/>
          <a:p>
            <a:r>
              <a:rPr lang="en-US" sz="2000" dirty="0" err="1" smtClean="0"/>
              <a:t>OSGi</a:t>
            </a:r>
            <a:r>
              <a:rPr lang="en-US" sz="2000" dirty="0" smtClean="0"/>
              <a:t> applications can be developed and run in Eclipse:</a:t>
            </a:r>
          </a:p>
          <a:p>
            <a:pPr lvl="1"/>
            <a:r>
              <a:rPr lang="en-US" sz="1700" dirty="0">
                <a:hlinkClick r:id="rId2"/>
              </a:rPr>
              <a:t>http://download.eclipse.org/equinox</a:t>
            </a:r>
            <a:r>
              <a:rPr lang="en-US" sz="1700" dirty="0" smtClean="0">
                <a:hlinkClick r:id="rId2"/>
              </a:rPr>
              <a:t>/</a:t>
            </a:r>
            <a:endParaRPr lang="en-US" sz="1700" dirty="0" smtClean="0"/>
          </a:p>
          <a:p>
            <a:pPr lvl="1"/>
            <a:endParaRPr lang="en-US" sz="1700" dirty="0" smtClean="0"/>
          </a:p>
        </p:txBody>
      </p:sp>
      <p:pic>
        <p:nvPicPr>
          <p:cNvPr id="5" name="Picture 4"/>
          <p:cNvPicPr>
            <a:picLocks noChangeAspect="1"/>
          </p:cNvPicPr>
          <p:nvPr/>
        </p:nvPicPr>
        <p:blipFill>
          <a:blip r:embed="rId3"/>
          <a:stretch>
            <a:fillRect/>
          </a:stretch>
        </p:blipFill>
        <p:spPr>
          <a:xfrm>
            <a:off x="684929" y="2667000"/>
            <a:ext cx="7020181" cy="3802598"/>
          </a:xfrm>
          <a:prstGeom prst="rect">
            <a:avLst/>
          </a:prstGeom>
        </p:spPr>
      </p:pic>
      <p:pic>
        <p:nvPicPr>
          <p:cNvPr id="8" name="Picture 7"/>
          <p:cNvPicPr>
            <a:picLocks noChangeAspect="1"/>
          </p:cNvPicPr>
          <p:nvPr/>
        </p:nvPicPr>
        <p:blipFill>
          <a:blip r:embed="rId4"/>
          <a:stretch>
            <a:fillRect/>
          </a:stretch>
        </p:blipFill>
        <p:spPr>
          <a:xfrm>
            <a:off x="5943600" y="2971800"/>
            <a:ext cx="2483840" cy="2065338"/>
          </a:xfrm>
          <a:prstGeom prst="rect">
            <a:avLst/>
          </a:prstGeom>
        </p:spPr>
      </p:pic>
    </p:spTree>
    <p:extLst>
      <p:ext uri="{BB962C8B-B14F-4D97-AF65-F5344CB8AC3E}">
        <p14:creationId xmlns:p14="http://schemas.microsoft.com/office/powerpoint/2010/main" val="357658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a:t>
            </a:r>
            <a:r>
              <a:rPr lang="en-GB" dirty="0" err="1"/>
              <a:t>OSGi</a:t>
            </a:r>
            <a:r>
              <a:rPr lang="en-GB" dirty="0"/>
              <a:t>: Equinox </a:t>
            </a:r>
            <a:endParaRPr lang="en-GB" dirty="0"/>
          </a:p>
        </p:txBody>
      </p:sp>
      <p:sp>
        <p:nvSpPr>
          <p:cNvPr id="3" name="Content Placeholder 2"/>
          <p:cNvSpPr>
            <a:spLocks noGrp="1"/>
          </p:cNvSpPr>
          <p:nvPr>
            <p:ph sz="quarter" idx="1"/>
          </p:nvPr>
        </p:nvSpPr>
        <p:spPr/>
        <p:txBody>
          <a:bodyPr>
            <a:normAutofit/>
          </a:bodyPr>
          <a:lstStyle/>
          <a:p>
            <a:r>
              <a:rPr lang="en-GB" sz="2000" dirty="0" smtClean="0"/>
              <a:t>Standard OSGI Commands:</a:t>
            </a:r>
          </a:p>
          <a:p>
            <a:pPr lvl="1"/>
            <a:r>
              <a:rPr lang="en-GB" sz="1700" dirty="0" smtClean="0"/>
              <a:t>help</a:t>
            </a:r>
            <a:r>
              <a:rPr lang="en-GB" sz="1700" dirty="0" smtClean="0"/>
              <a:t>			List </a:t>
            </a:r>
            <a:r>
              <a:rPr lang="en-GB" sz="1700" dirty="0"/>
              <a:t>available commands </a:t>
            </a:r>
            <a:endParaRPr lang="en-GB" sz="1700" dirty="0" smtClean="0"/>
          </a:p>
          <a:p>
            <a:pPr lvl="1"/>
            <a:r>
              <a:rPr lang="en-GB" sz="1700" dirty="0" err="1" smtClean="0"/>
              <a:t>ss</a:t>
            </a:r>
            <a:r>
              <a:rPr lang="en-GB" sz="1700" dirty="0" smtClean="0"/>
              <a:t>    			List </a:t>
            </a:r>
            <a:r>
              <a:rPr lang="en-GB" sz="1700" dirty="0"/>
              <a:t>installed bundles and their </a:t>
            </a:r>
            <a:r>
              <a:rPr lang="en-GB" sz="1700" dirty="0" smtClean="0"/>
              <a:t>	</a:t>
            </a:r>
            <a:r>
              <a:rPr lang="en-GB" sz="1700" dirty="0" smtClean="0"/>
              <a:t>			state  </a:t>
            </a:r>
          </a:p>
          <a:p>
            <a:pPr lvl="1"/>
            <a:r>
              <a:rPr lang="en-GB" sz="1700" dirty="0" err="1" smtClean="0"/>
              <a:t>ss</a:t>
            </a:r>
            <a:r>
              <a:rPr lang="en-GB" sz="1700" dirty="0" smtClean="0"/>
              <a:t> </a:t>
            </a:r>
            <a:r>
              <a:rPr lang="en-GB" sz="1700" dirty="0"/>
              <a:t>&lt;</a:t>
            </a:r>
            <a:r>
              <a:rPr lang="en-GB" sz="1700" dirty="0" smtClean="0"/>
              <a:t>name&gt;	</a:t>
            </a:r>
            <a:r>
              <a:rPr lang="en-GB" sz="1700" dirty="0" smtClean="0"/>
              <a:t>	</a:t>
            </a:r>
            <a:r>
              <a:rPr lang="en-GB" sz="1700" dirty="0" smtClean="0"/>
              <a:t>	List </a:t>
            </a:r>
            <a:r>
              <a:rPr lang="en-GB" sz="1700" dirty="0"/>
              <a:t>bundles with &lt;name&gt; in </a:t>
            </a:r>
            <a:r>
              <a:rPr lang="en-GB" sz="1700" dirty="0" smtClean="0"/>
              <a:t>				their names </a:t>
            </a:r>
          </a:p>
          <a:p>
            <a:pPr lvl="1"/>
            <a:r>
              <a:rPr lang="en-GB" sz="1700" dirty="0" smtClean="0"/>
              <a:t>start </a:t>
            </a:r>
            <a:r>
              <a:rPr lang="en-GB" sz="1700" dirty="0"/>
              <a:t>&lt;id&gt; </a:t>
            </a:r>
            <a:r>
              <a:rPr lang="en-GB" sz="1700" dirty="0" smtClean="0"/>
              <a:t>		</a:t>
            </a:r>
            <a:r>
              <a:rPr lang="en-GB" sz="1700" dirty="0" smtClean="0"/>
              <a:t>	Start </a:t>
            </a:r>
            <a:r>
              <a:rPr lang="en-GB" sz="1700" dirty="0"/>
              <a:t>the bundle with id &lt;</a:t>
            </a:r>
            <a:r>
              <a:rPr lang="en-GB" sz="1700" dirty="0" smtClean="0"/>
              <a:t>id&gt;</a:t>
            </a:r>
          </a:p>
          <a:p>
            <a:pPr lvl="1"/>
            <a:r>
              <a:rPr lang="en-GB" sz="1700" dirty="0" smtClean="0"/>
              <a:t>stop </a:t>
            </a:r>
            <a:r>
              <a:rPr lang="en-GB" sz="1700" dirty="0"/>
              <a:t>&lt;id&gt;  </a:t>
            </a:r>
            <a:r>
              <a:rPr lang="en-GB" sz="1700" dirty="0" smtClean="0"/>
              <a:t>	</a:t>
            </a:r>
            <a:r>
              <a:rPr lang="en-GB" sz="1700" dirty="0" smtClean="0"/>
              <a:t>		Stop </a:t>
            </a:r>
            <a:r>
              <a:rPr lang="en-GB" sz="1700" dirty="0"/>
              <a:t>the bundle with id &lt;</a:t>
            </a:r>
            <a:r>
              <a:rPr lang="en-GB" sz="1700" dirty="0" smtClean="0"/>
              <a:t>id&gt;</a:t>
            </a:r>
          </a:p>
          <a:p>
            <a:pPr lvl="1"/>
            <a:r>
              <a:rPr lang="en-GB" sz="1700" dirty="0" smtClean="0"/>
              <a:t>install </a:t>
            </a:r>
            <a:r>
              <a:rPr lang="en-GB" sz="1700" dirty="0"/>
              <a:t>&lt;</a:t>
            </a:r>
            <a:r>
              <a:rPr lang="en-GB" sz="1700" dirty="0" err="1"/>
              <a:t>url</a:t>
            </a:r>
            <a:r>
              <a:rPr lang="en-GB" sz="1700" dirty="0"/>
              <a:t>&gt;  </a:t>
            </a:r>
            <a:r>
              <a:rPr lang="en-GB" sz="1700" dirty="0" smtClean="0"/>
              <a:t>	</a:t>
            </a:r>
            <a:r>
              <a:rPr lang="en-GB" sz="1700" dirty="0" smtClean="0"/>
              <a:t>	Install </a:t>
            </a:r>
            <a:r>
              <a:rPr lang="en-GB" sz="1700" dirty="0"/>
              <a:t>bundle from &lt;</a:t>
            </a:r>
            <a:r>
              <a:rPr lang="en-GB" sz="1700" dirty="0" err="1" smtClean="0"/>
              <a:t>url</a:t>
            </a:r>
            <a:r>
              <a:rPr lang="en-GB" sz="1700" dirty="0" smtClean="0"/>
              <a:t>&gt;</a:t>
            </a:r>
          </a:p>
          <a:p>
            <a:pPr lvl="1"/>
            <a:r>
              <a:rPr lang="en-GB" sz="1700" dirty="0" smtClean="0"/>
              <a:t>uninstall </a:t>
            </a:r>
            <a:r>
              <a:rPr lang="en-GB" sz="1700" dirty="0"/>
              <a:t>&lt;</a:t>
            </a:r>
            <a:r>
              <a:rPr lang="en-GB" sz="1700" dirty="0" err="1"/>
              <a:t>url</a:t>
            </a:r>
            <a:r>
              <a:rPr lang="en-GB" sz="1700" dirty="0"/>
              <a:t>&gt;  </a:t>
            </a:r>
            <a:r>
              <a:rPr lang="en-GB" sz="1700" dirty="0" smtClean="0"/>
              <a:t>	</a:t>
            </a:r>
            <a:r>
              <a:rPr lang="en-GB" sz="1700" dirty="0" smtClean="0"/>
              <a:t>	Uninstall </a:t>
            </a:r>
            <a:r>
              <a:rPr lang="en-GB" sz="1700" dirty="0"/>
              <a:t>bundle with id &lt;</a:t>
            </a:r>
            <a:r>
              <a:rPr lang="en-GB" sz="1700" dirty="0" err="1"/>
              <a:t>url</a:t>
            </a:r>
            <a:r>
              <a:rPr lang="en-GB" sz="1700" dirty="0"/>
              <a:t>&gt; </a:t>
            </a:r>
          </a:p>
        </p:txBody>
      </p:sp>
    </p:spTree>
    <p:extLst>
      <p:ext uri="{BB962C8B-B14F-4D97-AF65-F5344CB8AC3E}">
        <p14:creationId xmlns:p14="http://schemas.microsoft.com/office/powerpoint/2010/main" val="127625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t>
            </a:r>
            <a:r>
              <a:rPr lang="en-GB" dirty="0" err="1" smtClean="0"/>
              <a:t>OSGi</a:t>
            </a:r>
            <a:r>
              <a:rPr lang="en-GB" dirty="0" smtClean="0"/>
              <a:t>: </a:t>
            </a:r>
            <a:r>
              <a:rPr lang="en-GB" dirty="0" err="1" smtClean="0"/>
              <a:t>Karaf</a:t>
            </a:r>
            <a:endParaRPr lang="en-GB" dirty="0"/>
          </a:p>
        </p:txBody>
      </p:sp>
      <p:sp>
        <p:nvSpPr>
          <p:cNvPr id="3" name="Content Placeholder 2"/>
          <p:cNvSpPr>
            <a:spLocks noGrp="1"/>
          </p:cNvSpPr>
          <p:nvPr>
            <p:ph sz="quarter" idx="1"/>
          </p:nvPr>
        </p:nvSpPr>
        <p:spPr/>
        <p:txBody>
          <a:bodyPr>
            <a:normAutofit/>
          </a:bodyPr>
          <a:lstStyle/>
          <a:p>
            <a:r>
              <a:rPr lang="en-GB" sz="2000" dirty="0" smtClean="0"/>
              <a:t>An alternative is Apache </a:t>
            </a:r>
            <a:r>
              <a:rPr lang="en-GB" sz="2000" dirty="0" err="1" smtClean="0"/>
              <a:t>Karaf</a:t>
            </a:r>
            <a:r>
              <a:rPr lang="en-GB" sz="2000" dirty="0" smtClean="0"/>
              <a:t>:</a:t>
            </a:r>
          </a:p>
          <a:p>
            <a:pPr lvl="1"/>
            <a:r>
              <a:rPr lang="en-GB" sz="1800" dirty="0">
                <a:hlinkClick r:id="rId2"/>
              </a:rPr>
              <a:t>http://karaf.apache.org</a:t>
            </a:r>
            <a:r>
              <a:rPr lang="en-GB" sz="1800" dirty="0" smtClean="0">
                <a:hlinkClick r:id="rId2"/>
              </a:rPr>
              <a:t>/</a:t>
            </a:r>
            <a:endParaRPr lang="en-GB" sz="1800" dirty="0" smtClean="0"/>
          </a:p>
          <a:p>
            <a:r>
              <a:rPr lang="en-GB" sz="2000" dirty="0" smtClean="0"/>
              <a:t>Download Version 4.0.x</a:t>
            </a:r>
          </a:p>
          <a:p>
            <a:pPr lvl="1"/>
            <a:r>
              <a:rPr lang="en-GB" sz="1800" dirty="0" smtClean="0"/>
              <a:t>Set KARAF_HOME</a:t>
            </a:r>
          </a:p>
          <a:p>
            <a:r>
              <a:rPr lang="en-GB" sz="2000" dirty="0" smtClean="0"/>
              <a:t>Install App:</a:t>
            </a:r>
          </a:p>
          <a:p>
            <a:pPr lvl="1"/>
            <a:r>
              <a:rPr lang="en-GB" sz="1700" dirty="0" smtClean="0"/>
              <a:t>Copy 3 bundles to KARAF_HOME\deploy</a:t>
            </a:r>
            <a:endParaRPr lang="en-GB" sz="1700" dirty="0"/>
          </a:p>
        </p:txBody>
      </p:sp>
      <p:pic>
        <p:nvPicPr>
          <p:cNvPr id="4" name="Picture 3"/>
          <p:cNvPicPr>
            <a:picLocks noChangeAspect="1"/>
          </p:cNvPicPr>
          <p:nvPr/>
        </p:nvPicPr>
        <p:blipFill>
          <a:blip r:embed="rId3"/>
          <a:stretch>
            <a:fillRect/>
          </a:stretch>
        </p:blipFill>
        <p:spPr>
          <a:xfrm>
            <a:off x="6019800" y="1634067"/>
            <a:ext cx="2616844" cy="2881312"/>
          </a:xfrm>
          <a:prstGeom prst="rect">
            <a:avLst/>
          </a:prstGeom>
        </p:spPr>
      </p:pic>
      <p:sp>
        <p:nvSpPr>
          <p:cNvPr id="5" name="Oval 4"/>
          <p:cNvSpPr/>
          <p:nvPr/>
        </p:nvSpPr>
        <p:spPr>
          <a:xfrm>
            <a:off x="5867400" y="3657600"/>
            <a:ext cx="22860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4"/>
          <a:stretch>
            <a:fillRect/>
          </a:stretch>
        </p:blipFill>
        <p:spPr>
          <a:xfrm>
            <a:off x="833967" y="3780367"/>
            <a:ext cx="4673600" cy="2903409"/>
          </a:xfrm>
          <a:prstGeom prst="rect">
            <a:avLst/>
          </a:prstGeom>
        </p:spPr>
      </p:pic>
      <p:sp>
        <p:nvSpPr>
          <p:cNvPr id="7" name="TextBox 6"/>
          <p:cNvSpPr txBox="1"/>
          <p:nvPr/>
        </p:nvSpPr>
        <p:spPr>
          <a:xfrm>
            <a:off x="5638800" y="5058851"/>
            <a:ext cx="2927404" cy="461665"/>
          </a:xfrm>
          <a:prstGeom prst="rect">
            <a:avLst/>
          </a:prstGeom>
          <a:noFill/>
        </p:spPr>
        <p:txBody>
          <a:bodyPr wrap="none" rtlCol="0">
            <a:spAutoFit/>
          </a:bodyPr>
          <a:lstStyle/>
          <a:p>
            <a:r>
              <a:rPr lang="en-GB" sz="1200" dirty="0" smtClean="0"/>
              <a:t>Manual:</a:t>
            </a:r>
          </a:p>
          <a:p>
            <a:r>
              <a:rPr lang="en-GB" sz="1200" dirty="0" smtClean="0">
                <a:hlinkClick r:id="rId5"/>
              </a:rPr>
              <a:t>http</a:t>
            </a:r>
            <a:r>
              <a:rPr lang="en-GB" sz="1200" dirty="0">
                <a:hlinkClick r:id="rId5"/>
              </a:rPr>
              <a:t>://karaf.apache.org/manual/latest</a:t>
            </a:r>
            <a:r>
              <a:rPr lang="en-GB" sz="1200" dirty="0" smtClean="0">
                <a:hlinkClick r:id="rId5"/>
              </a:rPr>
              <a:t>/</a:t>
            </a:r>
            <a:r>
              <a:rPr lang="en-GB" sz="1200" dirty="0" smtClean="0"/>
              <a:t> </a:t>
            </a:r>
            <a:endParaRPr lang="en-GB" sz="1200" dirty="0"/>
          </a:p>
        </p:txBody>
      </p:sp>
    </p:spTree>
    <p:extLst>
      <p:ext uri="{BB962C8B-B14F-4D97-AF65-F5344CB8AC3E}">
        <p14:creationId xmlns:p14="http://schemas.microsoft.com/office/powerpoint/2010/main" val="356111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Deploying OSGi: Karaf</a:t>
            </a:r>
            <a:endParaRPr lang="en-GB" dirty="0"/>
          </a:p>
        </p:txBody>
      </p:sp>
      <p:sp>
        <p:nvSpPr>
          <p:cNvPr id="3" name="Content Placeholder 2"/>
          <p:cNvSpPr>
            <a:spLocks noGrp="1"/>
          </p:cNvSpPr>
          <p:nvPr>
            <p:ph sz="quarter" idx="1"/>
          </p:nvPr>
        </p:nvSpPr>
        <p:spPr/>
        <p:txBody>
          <a:bodyPr>
            <a:noAutofit/>
          </a:bodyPr>
          <a:lstStyle/>
          <a:p>
            <a:r>
              <a:rPr lang="en-GB" sz="2000" dirty="0" err="1" smtClean="0"/>
              <a:t>Karaf</a:t>
            </a:r>
            <a:r>
              <a:rPr lang="en-GB" sz="2000" dirty="0" smtClean="0"/>
              <a:t> is much more than an </a:t>
            </a:r>
            <a:r>
              <a:rPr lang="en-GB" sz="2000" dirty="0" err="1" smtClean="0"/>
              <a:t>OSGi</a:t>
            </a:r>
            <a:r>
              <a:rPr lang="en-GB" sz="2000" dirty="0" smtClean="0"/>
              <a:t> container:</a:t>
            </a:r>
          </a:p>
          <a:p>
            <a:pPr lvl="1"/>
            <a:r>
              <a:rPr lang="en-US" altLang="en-US" sz="1800" b="1" dirty="0" smtClean="0"/>
              <a:t>Hot deployment</a:t>
            </a:r>
            <a:r>
              <a:rPr lang="en-US" altLang="en-US" sz="1800" dirty="0" smtClean="0"/>
              <a:t>: drop and deploy applications.</a:t>
            </a:r>
          </a:p>
          <a:p>
            <a:pPr lvl="1"/>
            <a:r>
              <a:rPr lang="en-US" altLang="en-US" sz="1800" b="1" dirty="0" smtClean="0"/>
              <a:t>Complete Console</a:t>
            </a:r>
            <a:r>
              <a:rPr lang="en-US" altLang="en-US" sz="1800" dirty="0" smtClean="0"/>
              <a:t>: Unix-like console to manage apps.</a:t>
            </a:r>
          </a:p>
          <a:p>
            <a:pPr lvl="1"/>
            <a:r>
              <a:rPr lang="en-US" altLang="en-US" sz="1800" b="1" dirty="0" smtClean="0"/>
              <a:t>Provisioning</a:t>
            </a:r>
            <a:r>
              <a:rPr lang="en-US" altLang="en-US" sz="1800" dirty="0" smtClean="0"/>
              <a:t>: Support for a large set of URLs where you can install your applications (Maven repository, HTTP, file, </a:t>
            </a:r>
            <a:r>
              <a:rPr lang="en-US" altLang="en-US" sz="1800" dirty="0" err="1" smtClean="0"/>
              <a:t>etc</a:t>
            </a:r>
            <a:r>
              <a:rPr lang="en-US" altLang="en-US" sz="1800" dirty="0" smtClean="0"/>
              <a:t>).</a:t>
            </a:r>
          </a:p>
          <a:p>
            <a:pPr lvl="1"/>
            <a:r>
              <a:rPr lang="en-US" altLang="en-US" sz="1800" b="1" dirty="0" smtClean="0"/>
              <a:t>Management</a:t>
            </a:r>
            <a:r>
              <a:rPr lang="en-US" altLang="en-US" sz="1800" dirty="0" smtClean="0"/>
              <a:t>: Apache </a:t>
            </a:r>
            <a:r>
              <a:rPr lang="en-US" altLang="en-US" sz="1800" dirty="0" err="1" smtClean="0"/>
              <a:t>Karaf</a:t>
            </a:r>
            <a:r>
              <a:rPr lang="en-US" altLang="en-US" sz="1800" dirty="0" smtClean="0"/>
              <a:t> is an enterprise-ready container (including EJB, JDBC and more).</a:t>
            </a:r>
          </a:p>
          <a:p>
            <a:pPr lvl="1"/>
            <a:r>
              <a:rPr lang="en-US" altLang="en-US" sz="1800" b="1" dirty="0" smtClean="0"/>
              <a:t>Remote</a:t>
            </a:r>
            <a:r>
              <a:rPr lang="en-US" altLang="en-US" sz="1800" dirty="0" smtClean="0"/>
              <a:t>: Apache </a:t>
            </a:r>
            <a:r>
              <a:rPr lang="en-US" altLang="en-US" sz="1800" dirty="0" err="1" smtClean="0"/>
              <a:t>Karaf</a:t>
            </a:r>
            <a:r>
              <a:rPr lang="en-US" altLang="en-US" sz="1800" dirty="0" smtClean="0"/>
              <a:t> embeds an </a:t>
            </a:r>
            <a:r>
              <a:rPr lang="en-US" altLang="en-US" sz="1800" dirty="0" err="1" smtClean="0"/>
              <a:t>SSHd</a:t>
            </a:r>
            <a:r>
              <a:rPr lang="en-US" altLang="en-US" sz="1800" dirty="0" smtClean="0"/>
              <a:t> server allowing you to use the console remotely. </a:t>
            </a:r>
          </a:p>
          <a:p>
            <a:pPr lvl="1"/>
            <a:r>
              <a:rPr lang="en-US" altLang="en-US" sz="1800" b="1" dirty="0" smtClean="0"/>
              <a:t>Security</a:t>
            </a:r>
            <a:r>
              <a:rPr lang="en-US" altLang="en-US" sz="1800" dirty="0" smtClean="0"/>
              <a:t>: Apache </a:t>
            </a:r>
            <a:r>
              <a:rPr lang="en-US" altLang="en-US" sz="1800" dirty="0" err="1" smtClean="0"/>
              <a:t>Karaf</a:t>
            </a:r>
            <a:r>
              <a:rPr lang="en-US" altLang="en-US" sz="1800" dirty="0" smtClean="0"/>
              <a:t> provides a complete security framework (based on JAAS), and provides a RBAC (Role-Based Access Control) mechanism for console and JMX access.</a:t>
            </a:r>
          </a:p>
          <a:p>
            <a:pPr lvl="1"/>
            <a:r>
              <a:rPr lang="en-US" altLang="en-US" sz="1800" b="1" dirty="0" smtClean="0"/>
              <a:t>Instances</a:t>
            </a:r>
            <a:r>
              <a:rPr lang="en-US" altLang="en-US" sz="1800" dirty="0" smtClean="0"/>
              <a:t>: multiple instances of Apache </a:t>
            </a:r>
            <a:r>
              <a:rPr lang="en-US" altLang="en-US" sz="1800" dirty="0" err="1" smtClean="0"/>
              <a:t>Karaf</a:t>
            </a:r>
            <a:r>
              <a:rPr lang="en-US" altLang="en-US" sz="1800" dirty="0" smtClean="0"/>
              <a:t> can be managed directly from a main instance (root).</a:t>
            </a:r>
          </a:p>
          <a:p>
            <a:r>
              <a:rPr lang="en-US" altLang="en-US" sz="2000" dirty="0" err="1" smtClean="0"/>
              <a:t>Karaf</a:t>
            </a:r>
            <a:r>
              <a:rPr lang="en-US" altLang="en-US" sz="2000" dirty="0" smtClean="0"/>
              <a:t> </a:t>
            </a:r>
            <a:r>
              <a:rPr lang="en-US" altLang="en-US" sz="2000" dirty="0" err="1" smtClean="0"/>
              <a:t>Celler</a:t>
            </a:r>
            <a:r>
              <a:rPr lang="en-US" altLang="en-US" sz="2000" dirty="0" smtClean="0"/>
              <a:t>:</a:t>
            </a:r>
          </a:p>
          <a:p>
            <a:pPr lvl="1"/>
            <a:r>
              <a:rPr lang="en-US" altLang="en-US" sz="1800" dirty="0" smtClean="0"/>
              <a:t>Clustered Containers (master-slave based replication)</a:t>
            </a:r>
          </a:p>
        </p:txBody>
      </p:sp>
    </p:spTree>
    <p:extLst>
      <p:ext uri="{BB962C8B-B14F-4D97-AF65-F5344CB8AC3E}">
        <p14:creationId xmlns:p14="http://schemas.microsoft.com/office/powerpoint/2010/main" val="353413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 Resources</a:t>
            </a:r>
            <a:endParaRPr lang="en-GB" dirty="0"/>
          </a:p>
        </p:txBody>
      </p:sp>
      <p:sp>
        <p:nvSpPr>
          <p:cNvPr id="3" name="Content Placeholder 2"/>
          <p:cNvSpPr>
            <a:spLocks noGrp="1"/>
          </p:cNvSpPr>
          <p:nvPr>
            <p:ph sz="quarter" idx="1"/>
          </p:nvPr>
        </p:nvSpPr>
        <p:spPr/>
        <p:txBody>
          <a:bodyPr>
            <a:normAutofit/>
          </a:bodyPr>
          <a:lstStyle/>
          <a:p>
            <a:r>
              <a:rPr lang="en-US" sz="2000" dirty="0" err="1"/>
              <a:t>OSGi</a:t>
            </a:r>
            <a:r>
              <a:rPr lang="en-US" sz="2000" dirty="0"/>
              <a:t> with Eclipse Equinox </a:t>
            </a:r>
            <a:r>
              <a:rPr lang="en-US" sz="2000" dirty="0" smtClean="0"/>
              <a:t>Tutorial</a:t>
            </a:r>
          </a:p>
          <a:p>
            <a:pPr lvl="1"/>
            <a:r>
              <a:rPr lang="en-US" sz="1800" dirty="0" smtClean="0">
                <a:hlinkClick r:id="rId2"/>
              </a:rPr>
              <a:t>http://www.vogella.de/articles/OSGi/article.html</a:t>
            </a:r>
            <a:endParaRPr lang="en-US" sz="1800" dirty="0" smtClean="0"/>
          </a:p>
          <a:p>
            <a:pPr lvl="1"/>
            <a:endParaRPr lang="en-US" sz="2000" dirty="0" smtClean="0"/>
          </a:p>
          <a:p>
            <a:r>
              <a:rPr lang="en-US" sz="2000" dirty="0" smtClean="0"/>
              <a:t>Equinox </a:t>
            </a:r>
            <a:r>
              <a:rPr lang="en-US" sz="2000" dirty="0"/>
              <a:t>Quick start </a:t>
            </a:r>
            <a:r>
              <a:rPr lang="en-US" sz="2000" dirty="0" smtClean="0"/>
              <a:t>guide:</a:t>
            </a:r>
            <a:endParaRPr lang="en-US" sz="2000" dirty="0"/>
          </a:p>
          <a:p>
            <a:pPr lvl="1"/>
            <a:r>
              <a:rPr lang="en-US" sz="1800" dirty="0" smtClean="0">
                <a:hlinkClick r:id="rId3"/>
              </a:rPr>
              <a:t>http</a:t>
            </a:r>
            <a:r>
              <a:rPr lang="en-US" sz="1800" dirty="0">
                <a:hlinkClick r:id="rId3"/>
              </a:rPr>
              <a:t>://</a:t>
            </a:r>
            <a:r>
              <a:rPr lang="en-US" sz="1800" dirty="0" smtClean="0">
                <a:hlinkClick r:id="rId3"/>
              </a:rPr>
              <a:t>www.eclipse.org/equinox/documents/quickstart.php</a:t>
            </a:r>
            <a:endParaRPr lang="en-US" sz="1800" dirty="0" smtClean="0"/>
          </a:p>
          <a:p>
            <a:pPr lvl="1"/>
            <a:endParaRPr lang="en-US" sz="2000" dirty="0" smtClean="0"/>
          </a:p>
          <a:p>
            <a:r>
              <a:rPr lang="en-US" sz="2000" dirty="0" err="1" smtClean="0"/>
              <a:t>Karaf</a:t>
            </a:r>
            <a:r>
              <a:rPr lang="en-US" sz="2000" dirty="0" smtClean="0"/>
              <a:t>:</a:t>
            </a:r>
          </a:p>
          <a:p>
            <a:pPr lvl="1"/>
            <a:r>
              <a:rPr lang="en-US" sz="1700" dirty="0">
                <a:hlinkClick r:id="rId4"/>
              </a:rPr>
              <a:t>http://karaf.apache.org</a:t>
            </a:r>
            <a:r>
              <a:rPr lang="en-US" sz="1700" dirty="0" smtClean="0">
                <a:hlinkClick r:id="rId4"/>
              </a:rPr>
              <a:t>/</a:t>
            </a:r>
            <a:endParaRPr lang="en-US" sz="1700" dirty="0" smtClean="0"/>
          </a:p>
          <a:p>
            <a:pPr lvl="1"/>
            <a:r>
              <a:rPr lang="en-US" sz="1700" dirty="0">
                <a:hlinkClick r:id="rId5"/>
              </a:rPr>
              <a:t>http://karaf.apache.org/manual/latest</a:t>
            </a:r>
            <a:r>
              <a:rPr lang="en-US" sz="1700" dirty="0" smtClean="0">
                <a:hlinkClick r:id="rId5"/>
              </a:rPr>
              <a:t>/</a:t>
            </a:r>
            <a:endParaRPr lang="en-US" sz="1700" dirty="0" smtClean="0"/>
          </a:p>
          <a:p>
            <a:pPr lvl="1"/>
            <a:endParaRPr lang="en-US" sz="1700" dirty="0"/>
          </a:p>
          <a:p>
            <a:r>
              <a:rPr lang="en-US" sz="2000" dirty="0" err="1" smtClean="0"/>
              <a:t>OSGi</a:t>
            </a:r>
            <a:r>
              <a:rPr lang="en-US" sz="2000" dirty="0" smtClean="0"/>
              <a:t> Standards specifications:</a:t>
            </a:r>
            <a:endParaRPr lang="en-US" sz="2000" dirty="0" smtClean="0"/>
          </a:p>
          <a:p>
            <a:pPr lvl="1"/>
            <a:r>
              <a:rPr lang="en-US" sz="1800" dirty="0" smtClean="0">
                <a:hlinkClick r:id="rId6"/>
              </a:rPr>
              <a:t>http</a:t>
            </a:r>
            <a:r>
              <a:rPr lang="en-US" sz="1800" dirty="0">
                <a:hlinkClick r:id="rId6"/>
              </a:rPr>
              <a:t>://</a:t>
            </a:r>
            <a:r>
              <a:rPr lang="en-US" sz="1800" dirty="0" smtClean="0">
                <a:hlinkClick r:id="rId6"/>
              </a:rPr>
              <a:t>www.osgi.org/Main/HomePage</a:t>
            </a:r>
            <a:endParaRPr lang="en-US" sz="1800" dirty="0" smtClean="0"/>
          </a:p>
          <a:p>
            <a:pPr lvl="1"/>
            <a:endParaRPr lang="en-US" sz="2000" dirty="0" smtClean="0"/>
          </a:p>
        </p:txBody>
      </p:sp>
    </p:spTree>
    <p:extLst>
      <p:ext uri="{BB962C8B-B14F-4D97-AF65-F5344CB8AC3E}">
        <p14:creationId xmlns:p14="http://schemas.microsoft.com/office/powerpoint/2010/main" val="11099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Service-Oriented Architectures</a:t>
            </a:r>
            <a:endParaRPr lang="en-GB" dirty="0"/>
          </a:p>
        </p:txBody>
      </p:sp>
      <p:sp>
        <p:nvSpPr>
          <p:cNvPr id="3" name="Content Placeholder 2"/>
          <p:cNvSpPr>
            <a:spLocks noGrp="1"/>
          </p:cNvSpPr>
          <p:nvPr>
            <p:ph sz="quarter" idx="1"/>
          </p:nvPr>
        </p:nvSpPr>
        <p:spPr/>
        <p:txBody>
          <a:bodyPr>
            <a:normAutofit/>
          </a:bodyPr>
          <a:lstStyle/>
          <a:p>
            <a:r>
              <a:rPr lang="en-GB" sz="2000" dirty="0" smtClean="0"/>
              <a:t>Based on the use of </a:t>
            </a:r>
            <a:r>
              <a:rPr lang="en-GB" sz="2000" b="1" dirty="0" smtClean="0"/>
              <a:t>standards</a:t>
            </a:r>
            <a:r>
              <a:rPr lang="en-GB" sz="2000" dirty="0" smtClean="0"/>
              <a:t> to integrate software modelled as </a:t>
            </a:r>
            <a:r>
              <a:rPr lang="en-GB" sz="2000" b="1" dirty="0" smtClean="0"/>
              <a:t>services</a:t>
            </a:r>
            <a:r>
              <a:rPr lang="en-GB" sz="2000" dirty="0" smtClean="0"/>
              <a:t>.</a:t>
            </a:r>
          </a:p>
          <a:p>
            <a:pPr lvl="1"/>
            <a:r>
              <a:rPr lang="en-GB" sz="1800" dirty="0" smtClean="0"/>
              <a:t>How to declare a service</a:t>
            </a:r>
          </a:p>
          <a:p>
            <a:pPr lvl="1"/>
            <a:r>
              <a:rPr lang="en-GB" sz="1800" dirty="0" smtClean="0"/>
              <a:t>How to deploy a service</a:t>
            </a:r>
          </a:p>
          <a:p>
            <a:pPr lvl="1"/>
            <a:r>
              <a:rPr lang="en-GB" sz="1800" dirty="0" smtClean="0"/>
              <a:t>How to use a service</a:t>
            </a:r>
          </a:p>
          <a:p>
            <a:pPr lvl="2"/>
            <a:endParaRPr lang="en-GB" sz="1500" dirty="0" smtClean="0"/>
          </a:p>
          <a:p>
            <a:r>
              <a:rPr lang="en-GB" sz="2000" dirty="0" smtClean="0"/>
              <a:t>Services become the building blocks on which the applications are built.</a:t>
            </a:r>
          </a:p>
          <a:p>
            <a:pPr lvl="1"/>
            <a:r>
              <a:rPr lang="en-GB" sz="1700" dirty="0" smtClean="0"/>
              <a:t>Developing an application becomes focused on service orchestration – what services are needed to realise the business need and how should they be linked together.</a:t>
            </a:r>
          </a:p>
          <a:p>
            <a:pPr lvl="1"/>
            <a:r>
              <a:rPr lang="en-GB" sz="1700" dirty="0" smtClean="0"/>
              <a:t>Services can be reused to deliver multiple applications – obvious example: single sign-on function of google, </a:t>
            </a:r>
            <a:r>
              <a:rPr lang="en-GB" sz="1700" dirty="0" err="1" smtClean="0"/>
              <a:t>facebook</a:t>
            </a:r>
            <a:r>
              <a:rPr lang="en-GB" sz="1700" dirty="0" smtClean="0"/>
              <a:t>, …</a:t>
            </a:r>
            <a:endParaRPr lang="en-GB" sz="1700" dirty="0"/>
          </a:p>
          <a:p>
            <a:endParaRPr lang="en-GB" sz="2000" dirty="0"/>
          </a:p>
        </p:txBody>
      </p:sp>
    </p:spTree>
    <p:extLst>
      <p:ext uri="{BB962C8B-B14F-4D97-AF65-F5344CB8AC3E}">
        <p14:creationId xmlns:p14="http://schemas.microsoft.com/office/powerpoint/2010/main" val="325257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a Service?</a:t>
            </a:r>
            <a:endParaRPr lang="en-GB" dirty="0"/>
          </a:p>
        </p:txBody>
      </p:sp>
      <p:sp>
        <p:nvSpPr>
          <p:cNvPr id="3" name="Content Placeholder 2"/>
          <p:cNvSpPr>
            <a:spLocks noGrp="1"/>
          </p:cNvSpPr>
          <p:nvPr>
            <p:ph sz="quarter" idx="1"/>
          </p:nvPr>
        </p:nvSpPr>
        <p:spPr/>
        <p:txBody>
          <a:bodyPr>
            <a:noAutofit/>
          </a:bodyPr>
          <a:lstStyle/>
          <a:p>
            <a:r>
              <a:rPr lang="en-GB" sz="2000" dirty="0" smtClean="0"/>
              <a:t>A service is a reusable component that can be used as a building block to form larger, more complex business-application functionality.</a:t>
            </a:r>
          </a:p>
          <a:p>
            <a:pPr lvl="1"/>
            <a:r>
              <a:rPr lang="en-GB" sz="1800" dirty="0" smtClean="0"/>
              <a:t>It can be as simple as “get me some person data” or as complex as “process an insurance quote”.</a:t>
            </a:r>
          </a:p>
          <a:p>
            <a:pPr lvl="1"/>
            <a:r>
              <a:rPr lang="en-GB" sz="1800" dirty="0" smtClean="0"/>
              <a:t>It is </a:t>
            </a:r>
            <a:r>
              <a:rPr lang="en-GB" sz="1800" b="1" dirty="0" smtClean="0"/>
              <a:t>a discrete business function </a:t>
            </a:r>
            <a:r>
              <a:rPr lang="en-GB" sz="1800" dirty="0" smtClean="0"/>
              <a:t>that operates on data in a consistent and predicable way.</a:t>
            </a:r>
          </a:p>
          <a:p>
            <a:pPr lvl="1"/>
            <a:r>
              <a:rPr lang="en-GB" sz="1800" dirty="0" smtClean="0"/>
              <a:t>It is based on </a:t>
            </a:r>
            <a:r>
              <a:rPr lang="en-GB" sz="1800" b="1" dirty="0" smtClean="0"/>
              <a:t>open standards </a:t>
            </a:r>
            <a:r>
              <a:rPr lang="en-GB" sz="1800" dirty="0" smtClean="0"/>
              <a:t>– maximises compatibility of service implementation.</a:t>
            </a:r>
          </a:p>
          <a:p>
            <a:pPr lvl="1"/>
            <a:r>
              <a:rPr lang="en-GB" sz="1800" dirty="0" smtClean="0"/>
              <a:t>It is </a:t>
            </a:r>
            <a:r>
              <a:rPr lang="en-GB" sz="1800" b="1" dirty="0" smtClean="0"/>
              <a:t>loosely coupled </a:t>
            </a:r>
            <a:r>
              <a:rPr lang="en-GB" sz="1800" dirty="0" smtClean="0"/>
              <a:t>– the consumer provides only the stated data and expects only the specified results – the service handles everything else (including error handling).</a:t>
            </a:r>
          </a:p>
          <a:p>
            <a:pPr lvl="1"/>
            <a:r>
              <a:rPr lang="en-GB" sz="1800" dirty="0" smtClean="0"/>
              <a:t>It is </a:t>
            </a:r>
            <a:r>
              <a:rPr lang="en-GB" sz="1800" b="1" dirty="0" smtClean="0"/>
              <a:t>stateless</a:t>
            </a:r>
            <a:r>
              <a:rPr lang="en-GB" sz="1800" dirty="0" smtClean="0"/>
              <a:t> –services do not maintain data between invocations; everything necessary is given in the input.</a:t>
            </a:r>
          </a:p>
          <a:p>
            <a:pPr lvl="1"/>
            <a:r>
              <a:rPr lang="en-GB" sz="1800" dirty="0" smtClean="0"/>
              <a:t>It is </a:t>
            </a:r>
            <a:r>
              <a:rPr lang="en-GB" sz="1800" b="1" dirty="0" smtClean="0"/>
              <a:t>location independent</a:t>
            </a:r>
            <a:r>
              <a:rPr lang="en-GB" sz="1800" dirty="0" smtClean="0"/>
              <a:t> – we do not care where the service is or how it is implemented; the infrastructure takes care of this.</a:t>
            </a:r>
          </a:p>
        </p:txBody>
      </p:sp>
    </p:spTree>
    <p:extLst>
      <p:ext uri="{BB962C8B-B14F-4D97-AF65-F5344CB8AC3E}">
        <p14:creationId xmlns:p14="http://schemas.microsoft.com/office/powerpoint/2010/main" val="6383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Service-Oriented Architectures</a:t>
            </a:r>
            <a:endParaRPr lang="en-GB" dirty="0"/>
          </a:p>
        </p:txBody>
      </p:sp>
      <p:sp>
        <p:nvSpPr>
          <p:cNvPr id="3" name="Content Placeholder 2"/>
          <p:cNvSpPr>
            <a:spLocks noGrp="1"/>
          </p:cNvSpPr>
          <p:nvPr>
            <p:ph sz="quarter" idx="1"/>
          </p:nvPr>
        </p:nvSpPr>
        <p:spPr/>
        <p:txBody>
          <a:bodyPr>
            <a:normAutofit/>
          </a:bodyPr>
          <a:lstStyle/>
          <a:p>
            <a:r>
              <a:rPr lang="en-GB" sz="2000" dirty="0" smtClean="0"/>
              <a:t>The goal of SOA is to provide a standardised way to allow services to interoperate effectively.</a:t>
            </a:r>
          </a:p>
          <a:p>
            <a:endParaRPr lang="en-GB" sz="2000" dirty="0" smtClean="0"/>
          </a:p>
          <a:p>
            <a:endParaRPr lang="en-GB" sz="2000" dirty="0"/>
          </a:p>
          <a:p>
            <a:endParaRPr lang="en-GB" sz="2000" dirty="0" smtClean="0"/>
          </a:p>
          <a:p>
            <a:endParaRPr lang="en-GB" sz="2000" dirty="0"/>
          </a:p>
          <a:p>
            <a:endParaRPr lang="en-GB" sz="2000" dirty="0" smtClean="0"/>
          </a:p>
          <a:p>
            <a:endParaRPr lang="en-GB" sz="2000" dirty="0" smtClean="0"/>
          </a:p>
          <a:p>
            <a:endParaRPr lang="en-GB" sz="2000" dirty="0" smtClean="0"/>
          </a:p>
          <a:p>
            <a:r>
              <a:rPr lang="en-GB" sz="2000" dirty="0" smtClean="0"/>
              <a:t>Services can be used to seamlessly integrate new business functions and legacy systems in a way that is simple to manage…</a:t>
            </a:r>
            <a:endParaRPr lang="en-GB" sz="2000" dirty="0"/>
          </a:p>
          <a:p>
            <a:endParaRPr lang="en-GB" sz="2000" dirty="0"/>
          </a:p>
        </p:txBody>
      </p:sp>
      <p:pic>
        <p:nvPicPr>
          <p:cNvPr id="4" name="Picture 3"/>
          <p:cNvPicPr>
            <a:picLocks noChangeAspect="1"/>
          </p:cNvPicPr>
          <p:nvPr/>
        </p:nvPicPr>
        <p:blipFill>
          <a:blip r:embed="rId2"/>
          <a:stretch>
            <a:fillRect/>
          </a:stretch>
        </p:blipFill>
        <p:spPr>
          <a:xfrm>
            <a:off x="4375872" y="2743200"/>
            <a:ext cx="3853728" cy="1752600"/>
          </a:xfrm>
          <a:prstGeom prst="rect">
            <a:avLst/>
          </a:prstGeom>
        </p:spPr>
      </p:pic>
      <p:pic>
        <p:nvPicPr>
          <p:cNvPr id="5" name="Picture 4"/>
          <p:cNvPicPr>
            <a:picLocks noChangeAspect="1"/>
          </p:cNvPicPr>
          <p:nvPr/>
        </p:nvPicPr>
        <p:blipFill>
          <a:blip r:embed="rId3"/>
          <a:stretch>
            <a:fillRect/>
          </a:stretch>
        </p:blipFill>
        <p:spPr>
          <a:xfrm>
            <a:off x="609601" y="2743199"/>
            <a:ext cx="3505199" cy="1720973"/>
          </a:xfrm>
          <a:prstGeom prst="rect">
            <a:avLst/>
          </a:prstGeom>
        </p:spPr>
      </p:pic>
    </p:spTree>
    <p:extLst>
      <p:ext uri="{BB962C8B-B14F-4D97-AF65-F5344CB8AC3E}">
        <p14:creationId xmlns:p14="http://schemas.microsoft.com/office/powerpoint/2010/main" val="28112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Case Study: </a:t>
            </a:r>
            <a:r>
              <a:rPr lang="en-GB" dirty="0" err="1" smtClean="0"/>
              <a:t>OSGi</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12565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Java-based SOA </a:t>
            </a:r>
            <a:endParaRPr lang="en-GB" dirty="0"/>
          </a:p>
        </p:txBody>
      </p:sp>
      <p:sp>
        <p:nvSpPr>
          <p:cNvPr id="3" name="Content Placeholder 2"/>
          <p:cNvSpPr>
            <a:spLocks noGrp="1"/>
          </p:cNvSpPr>
          <p:nvPr>
            <p:ph sz="quarter" idx="1"/>
          </p:nvPr>
        </p:nvSpPr>
        <p:spPr/>
        <p:txBody>
          <a:bodyPr>
            <a:normAutofit/>
          </a:bodyPr>
          <a:lstStyle/>
          <a:p>
            <a:r>
              <a:rPr lang="en-GB" sz="2000" dirty="0" err="1" smtClean="0"/>
              <a:t>OSGi</a:t>
            </a:r>
            <a:r>
              <a:rPr lang="en-GB" sz="2000" dirty="0" smtClean="0"/>
              <a:t>: Open Services Gateway initiative.</a:t>
            </a:r>
          </a:p>
          <a:p>
            <a:pPr lvl="1"/>
            <a:r>
              <a:rPr lang="en-GB" sz="1800" dirty="0" smtClean="0"/>
              <a:t>Proposed by Ericsson, IBM, Motorola, and Sun Microsystems in 1999.</a:t>
            </a:r>
          </a:p>
          <a:p>
            <a:pPr lvl="1"/>
            <a:endParaRPr lang="en-GB" sz="1800" dirty="0" smtClean="0"/>
          </a:p>
          <a:p>
            <a:pPr lvl="1"/>
            <a:r>
              <a:rPr lang="en-GB" sz="1800" dirty="0" smtClean="0"/>
              <a:t>A service-oriented component-based infrastructure for Java applications.</a:t>
            </a:r>
          </a:p>
          <a:p>
            <a:pPr lvl="1"/>
            <a:endParaRPr lang="en-GB" sz="1800" dirty="0"/>
          </a:p>
          <a:p>
            <a:pPr lvl="1"/>
            <a:endParaRPr lang="en-GB" sz="1800" dirty="0" smtClean="0"/>
          </a:p>
          <a:p>
            <a:pPr lvl="1"/>
            <a:endParaRPr lang="en-GB" sz="1800" dirty="0" smtClean="0"/>
          </a:p>
          <a:p>
            <a:pPr lvl="1"/>
            <a:endParaRPr lang="en-GB" sz="1800" dirty="0"/>
          </a:p>
          <a:p>
            <a:pPr lvl="1"/>
            <a:endParaRPr lang="en-GB" sz="1800" dirty="0"/>
          </a:p>
          <a:p>
            <a:pPr lvl="1"/>
            <a:endParaRPr lang="en-GB" sz="1800" dirty="0" smtClean="0"/>
          </a:p>
          <a:p>
            <a:pPr lvl="1"/>
            <a:endParaRPr lang="en-GB" sz="1800" dirty="0" smtClean="0"/>
          </a:p>
          <a:p>
            <a:pPr lvl="1"/>
            <a:r>
              <a:rPr lang="en-GB" sz="1800" dirty="0" smtClean="0"/>
              <a:t>It is the infrastructure that underpins the Eclipse IDE (plugin = module/bundle).</a:t>
            </a:r>
          </a:p>
          <a:p>
            <a:pPr lvl="1"/>
            <a:endParaRPr lang="en-GB" sz="2000" dirty="0"/>
          </a:p>
        </p:txBody>
      </p:sp>
      <p:pic>
        <p:nvPicPr>
          <p:cNvPr id="1028" name="Picture 4" descr="https://upload.wikimedia.org/wikipedia/commons/thumb/2/28/Osgi_framework.svg/250px-Osgi_frame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7" y="3657600"/>
            <a:ext cx="2714625" cy="201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1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Java-based SOA</a:t>
            </a:r>
            <a:endParaRPr lang="en-GB" dirty="0"/>
          </a:p>
        </p:txBody>
      </p:sp>
      <p:sp>
        <p:nvSpPr>
          <p:cNvPr id="3" name="Content Placeholder 2"/>
          <p:cNvSpPr>
            <a:spLocks noGrp="1"/>
          </p:cNvSpPr>
          <p:nvPr>
            <p:ph sz="quarter" idx="1"/>
          </p:nvPr>
        </p:nvSpPr>
        <p:spPr/>
        <p:txBody>
          <a:bodyPr>
            <a:normAutofit/>
          </a:bodyPr>
          <a:lstStyle/>
          <a:p>
            <a:r>
              <a:rPr lang="en-GB" sz="2000" dirty="0" smtClean="0"/>
              <a:t>OSGI is a modular approach to building software:</a:t>
            </a:r>
          </a:p>
          <a:p>
            <a:pPr lvl="1"/>
            <a:r>
              <a:rPr lang="en-US" sz="1800" b="1" i="1" dirty="0"/>
              <a:t>Modular programming</a:t>
            </a:r>
            <a:r>
              <a:rPr lang="en-US" sz="1800" i="1" dirty="0"/>
              <a:t> is a software design technique that emphasizes separating the functionality of a </a:t>
            </a:r>
            <a:r>
              <a:rPr lang="en-US" sz="1800" b="1" i="1" dirty="0"/>
              <a:t>program</a:t>
            </a:r>
            <a:r>
              <a:rPr lang="en-US" sz="1800" i="1" dirty="0"/>
              <a:t> into independent, interchangeable </a:t>
            </a:r>
            <a:r>
              <a:rPr lang="en-US" sz="1800" i="1" dirty="0" smtClean="0"/>
              <a:t>modules.</a:t>
            </a:r>
          </a:p>
          <a:p>
            <a:pPr lvl="1"/>
            <a:r>
              <a:rPr lang="en-US" sz="1800" dirty="0" smtClean="0"/>
              <a:t>Modules are often known as </a:t>
            </a:r>
            <a:r>
              <a:rPr lang="en-US" sz="1800" b="1" dirty="0" smtClean="0"/>
              <a:t>components</a:t>
            </a:r>
            <a:r>
              <a:rPr lang="en-US" sz="1800" dirty="0" smtClean="0"/>
              <a:t>.</a:t>
            </a:r>
          </a:p>
          <a:p>
            <a:pPr lvl="1"/>
            <a:r>
              <a:rPr lang="en-US" sz="1800" dirty="0" smtClean="0"/>
              <a:t>In some cases one module may require functionality provided by another module this is known as a </a:t>
            </a:r>
            <a:r>
              <a:rPr lang="en-US" sz="1800" b="1" dirty="0" smtClean="0"/>
              <a:t>dependency</a:t>
            </a:r>
            <a:r>
              <a:rPr lang="en-US" sz="1800" dirty="0" smtClean="0"/>
              <a:t>.</a:t>
            </a:r>
          </a:p>
          <a:p>
            <a:pPr lvl="1"/>
            <a:endParaRPr lang="en-US" sz="1800" dirty="0"/>
          </a:p>
          <a:p>
            <a:pPr lvl="1"/>
            <a:endParaRPr lang="en-GB" sz="1800" dirty="0"/>
          </a:p>
        </p:txBody>
      </p:sp>
      <p:sp>
        <p:nvSpPr>
          <p:cNvPr id="4" name="Rectangle 3"/>
          <p:cNvSpPr/>
          <p:nvPr/>
        </p:nvSpPr>
        <p:spPr>
          <a:xfrm>
            <a:off x="1295400" y="40386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smtClean="0"/>
              <a:t>Girl Power Module</a:t>
            </a:r>
            <a:endParaRPr lang="en-GB" sz="1600" dirty="0"/>
          </a:p>
        </p:txBody>
      </p:sp>
      <p:sp>
        <p:nvSpPr>
          <p:cNvPr id="5" name="Rectangle 4"/>
          <p:cNvSpPr/>
          <p:nvPr/>
        </p:nvSpPr>
        <p:spPr>
          <a:xfrm>
            <a:off x="1295400" y="48768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err="1" smtClean="0"/>
              <a:t>Oldfellas</a:t>
            </a:r>
            <a:r>
              <a:rPr lang="en-GB" sz="1600" dirty="0" smtClean="0"/>
              <a:t> Module</a:t>
            </a:r>
            <a:endParaRPr lang="en-GB" sz="1600" dirty="0"/>
          </a:p>
        </p:txBody>
      </p:sp>
      <p:sp>
        <p:nvSpPr>
          <p:cNvPr id="6" name="Rectangle 5"/>
          <p:cNvSpPr/>
          <p:nvPr/>
        </p:nvSpPr>
        <p:spPr>
          <a:xfrm>
            <a:off x="3962400" y="48768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smtClean="0"/>
              <a:t>Broker</a:t>
            </a:r>
          </a:p>
          <a:p>
            <a:pPr algn="ctr"/>
            <a:r>
              <a:rPr lang="en-GB" sz="1600" dirty="0" smtClean="0"/>
              <a:t>Module</a:t>
            </a:r>
            <a:endParaRPr lang="en-GB" sz="1600" dirty="0"/>
          </a:p>
        </p:txBody>
      </p:sp>
      <p:sp>
        <p:nvSpPr>
          <p:cNvPr id="11" name="Rectangle 10"/>
          <p:cNvSpPr/>
          <p:nvPr/>
        </p:nvSpPr>
        <p:spPr>
          <a:xfrm>
            <a:off x="6400800" y="48768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smtClean="0"/>
              <a:t>Vetting</a:t>
            </a:r>
          </a:p>
          <a:p>
            <a:pPr algn="ctr"/>
            <a:r>
              <a:rPr lang="en-GB" sz="1600" dirty="0" smtClean="0"/>
              <a:t>Module</a:t>
            </a:r>
            <a:endParaRPr lang="en-GB" sz="1600" dirty="0"/>
          </a:p>
        </p:txBody>
      </p:sp>
      <p:sp>
        <p:nvSpPr>
          <p:cNvPr id="12" name="Rectangle 11"/>
          <p:cNvSpPr/>
          <p:nvPr/>
        </p:nvSpPr>
        <p:spPr>
          <a:xfrm>
            <a:off x="3962400" y="59436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smtClean="0"/>
              <a:t>GUI Module</a:t>
            </a:r>
            <a:endParaRPr lang="en-GB" sz="1600" dirty="0"/>
          </a:p>
        </p:txBody>
      </p:sp>
      <p:cxnSp>
        <p:nvCxnSpPr>
          <p:cNvPr id="16" name="Straight Arrow Connector 15"/>
          <p:cNvCxnSpPr>
            <a:stCxn id="6" idx="3"/>
            <a:endCxn id="11" idx="1"/>
          </p:cNvCxnSpPr>
          <p:nvPr/>
        </p:nvCxnSpPr>
        <p:spPr>
          <a:xfrm>
            <a:off x="5562600" y="5257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4" idx="3"/>
          </p:cNvCxnSpPr>
          <p:nvPr/>
        </p:nvCxnSpPr>
        <p:spPr>
          <a:xfrm flipH="1" flipV="1">
            <a:off x="2895600" y="4419600"/>
            <a:ext cx="1066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a:endCxn id="5" idx="3"/>
          </p:cNvCxnSpPr>
          <p:nvPr/>
        </p:nvCxnSpPr>
        <p:spPr>
          <a:xfrm flipH="1">
            <a:off x="2895600" y="52578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6" idx="2"/>
          </p:cNvCxnSpPr>
          <p:nvPr/>
        </p:nvCxnSpPr>
        <p:spPr>
          <a:xfrm flipV="1">
            <a:off x="4762500" y="563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295400" y="5715000"/>
            <a:ext cx="16002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dirty="0" smtClean="0"/>
              <a:t>Dodgy Drivers Module</a:t>
            </a:r>
            <a:endParaRPr lang="en-GB" sz="1600" dirty="0"/>
          </a:p>
        </p:txBody>
      </p:sp>
      <p:cxnSp>
        <p:nvCxnSpPr>
          <p:cNvPr id="27" name="Straight Arrow Connector 26"/>
          <p:cNvCxnSpPr>
            <a:stCxn id="6" idx="1"/>
            <a:endCxn id="26" idx="3"/>
          </p:cNvCxnSpPr>
          <p:nvPr/>
        </p:nvCxnSpPr>
        <p:spPr>
          <a:xfrm flipH="1">
            <a:off x="2895600" y="5257800"/>
            <a:ext cx="1066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16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OSGi</a:t>
            </a:r>
            <a:r>
              <a:rPr lang="en-GB" dirty="0" smtClean="0"/>
              <a:t>: Java-based SOA</a:t>
            </a:r>
            <a:endParaRPr lang="en-GB" dirty="0"/>
          </a:p>
        </p:txBody>
      </p:sp>
      <p:sp>
        <p:nvSpPr>
          <p:cNvPr id="3" name="Content Placeholder 2"/>
          <p:cNvSpPr>
            <a:spLocks noGrp="1"/>
          </p:cNvSpPr>
          <p:nvPr>
            <p:ph sz="quarter" idx="1"/>
          </p:nvPr>
        </p:nvSpPr>
        <p:spPr/>
        <p:txBody>
          <a:bodyPr>
            <a:normAutofit/>
          </a:bodyPr>
          <a:lstStyle/>
          <a:p>
            <a:r>
              <a:rPr lang="en-GB" sz="2000" dirty="0" smtClean="0"/>
              <a:t>In </a:t>
            </a:r>
            <a:r>
              <a:rPr lang="en-GB" sz="2000" dirty="0" err="1" smtClean="0"/>
              <a:t>OSGi</a:t>
            </a:r>
            <a:r>
              <a:rPr lang="en-GB" sz="2000" dirty="0" smtClean="0"/>
              <a:t>:</a:t>
            </a:r>
          </a:p>
          <a:p>
            <a:pPr lvl="1"/>
            <a:r>
              <a:rPr lang="en-GB" sz="1800" dirty="0" smtClean="0"/>
              <a:t>Code is organised into modules, known as </a:t>
            </a:r>
            <a:r>
              <a:rPr lang="en-GB" sz="1800" b="1" dirty="0" smtClean="0"/>
              <a:t>bundles</a:t>
            </a:r>
            <a:r>
              <a:rPr lang="en-GB" sz="1800" dirty="0" smtClean="0"/>
              <a:t>. </a:t>
            </a:r>
          </a:p>
          <a:p>
            <a:pPr lvl="1"/>
            <a:r>
              <a:rPr lang="en-GB" sz="1800" dirty="0" smtClean="0"/>
              <a:t>Bundles can be dynamically installed, resolved, started, stopped, and uninstalled.</a:t>
            </a:r>
          </a:p>
          <a:p>
            <a:pPr lvl="1"/>
            <a:r>
              <a:rPr lang="en-GB" sz="1800" dirty="0" smtClean="0"/>
              <a:t>Each bundle has its own class loader.</a:t>
            </a:r>
          </a:p>
          <a:p>
            <a:pPr lvl="1"/>
            <a:r>
              <a:rPr lang="en-GB" sz="1800" b="1" dirty="0" smtClean="0"/>
              <a:t>Dependencies</a:t>
            </a:r>
            <a:r>
              <a:rPr lang="en-GB" sz="1800" dirty="0" smtClean="0"/>
              <a:t> between bundles can be specified and are managed by the </a:t>
            </a:r>
            <a:r>
              <a:rPr lang="en-GB" sz="1800" dirty="0" err="1" smtClean="0"/>
              <a:t>OSGi</a:t>
            </a:r>
            <a:r>
              <a:rPr lang="en-GB" sz="1800" dirty="0" smtClean="0"/>
              <a:t> Runtime.</a:t>
            </a:r>
          </a:p>
          <a:p>
            <a:pPr lvl="2"/>
            <a:r>
              <a:rPr lang="en-GB" sz="1600" dirty="0" smtClean="0"/>
              <a:t>For </a:t>
            </a:r>
            <a:r>
              <a:rPr lang="en-GB" sz="1600" dirty="0" err="1" smtClean="0"/>
              <a:t>OSGi</a:t>
            </a:r>
            <a:r>
              <a:rPr lang="en-GB" sz="1600" dirty="0" smtClean="0"/>
              <a:t> a dependency = using a class / interface from one bundle in another bundle.</a:t>
            </a:r>
          </a:p>
          <a:p>
            <a:pPr lvl="1"/>
            <a:r>
              <a:rPr lang="en-GB" sz="1800" dirty="0" smtClean="0"/>
              <a:t>Bundles contain </a:t>
            </a:r>
            <a:r>
              <a:rPr lang="en-GB" sz="1800" b="1" u="sng" dirty="0" smtClean="0"/>
              <a:t>services</a:t>
            </a:r>
            <a:r>
              <a:rPr lang="en-GB" sz="1800" dirty="0" smtClean="0"/>
              <a:t> that implement the core system functionality.</a:t>
            </a:r>
          </a:p>
          <a:p>
            <a:pPr lvl="2"/>
            <a:r>
              <a:rPr lang="en-GB" sz="1600" dirty="0" smtClean="0"/>
              <a:t>Services are typically implemented as an interface (service definition) + a class (service implementation).</a:t>
            </a:r>
          </a:p>
          <a:p>
            <a:pPr lvl="1"/>
            <a:r>
              <a:rPr lang="en-GB" sz="1800" dirty="0" smtClean="0"/>
              <a:t>Bundles contain an </a:t>
            </a:r>
            <a:r>
              <a:rPr lang="en-GB" sz="1800" b="1" u="sng" dirty="0" smtClean="0"/>
              <a:t>activator</a:t>
            </a:r>
            <a:r>
              <a:rPr lang="en-GB" sz="1800" dirty="0" smtClean="0"/>
              <a:t> – a special class that starts up the required services.</a:t>
            </a:r>
          </a:p>
          <a:p>
            <a:pPr lvl="1"/>
            <a:r>
              <a:rPr lang="en-GB" sz="1800" dirty="0" smtClean="0"/>
              <a:t>Bundle configurations are written in a MANIFEST.MF file.</a:t>
            </a:r>
          </a:p>
          <a:p>
            <a:pPr lvl="1"/>
            <a:endParaRPr lang="en-GB" sz="1800" dirty="0"/>
          </a:p>
        </p:txBody>
      </p:sp>
    </p:spTree>
    <p:extLst>
      <p:ext uri="{BB962C8B-B14F-4D97-AF65-F5344CB8AC3E}">
        <p14:creationId xmlns:p14="http://schemas.microsoft.com/office/powerpoint/2010/main" val="404818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3813</TotalTime>
  <Words>1660</Words>
  <Application>Microsoft Office PowerPoint</Application>
  <PresentationFormat>On-screen Show (4:3)</PresentationFormat>
  <Paragraphs>269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Schoolbook</vt:lpstr>
      <vt:lpstr>Courier New</vt:lpstr>
      <vt:lpstr>新細明體</vt:lpstr>
      <vt:lpstr>Wingdings</vt:lpstr>
      <vt:lpstr>Wingdings 2</vt:lpstr>
      <vt:lpstr>Oriel</vt:lpstr>
      <vt:lpstr>Service-Oriented Architectures</vt:lpstr>
      <vt:lpstr>Service-Oriented Architectures</vt:lpstr>
      <vt:lpstr>Service-Oriented Architectures</vt:lpstr>
      <vt:lpstr>So, What is a Service?</vt:lpstr>
      <vt:lpstr>Service-Oriented Architectures</vt:lpstr>
      <vt:lpstr>Case Study: OSGi</vt:lpstr>
      <vt:lpstr>OSGi: Java-based SOA </vt:lpstr>
      <vt:lpstr>OSGi: Java-based SOA</vt:lpstr>
      <vt:lpstr>OSGi: Java-based SOA</vt:lpstr>
      <vt:lpstr>OSGi: Bundle Activator</vt:lpstr>
      <vt:lpstr>OSGi: Bundle Manifest</vt:lpstr>
      <vt:lpstr>OSGi: Recommended Deployments</vt:lpstr>
      <vt:lpstr>OSGi: Example Service</vt:lpstr>
      <vt:lpstr>OSGi: Example Service</vt:lpstr>
      <vt:lpstr>OSGi: Example Service</vt:lpstr>
      <vt:lpstr>OSGi: Example Service</vt:lpstr>
      <vt:lpstr>OSGi: Example Service</vt:lpstr>
      <vt:lpstr>Why make life so difficult?</vt:lpstr>
      <vt:lpstr>Deploying OSGi: Equinox </vt:lpstr>
      <vt:lpstr>Deploying OSGi: Equinox </vt:lpstr>
      <vt:lpstr>Deploying OSGi: Equinox </vt:lpstr>
      <vt:lpstr>Deploying OSGi: Equinox </vt:lpstr>
      <vt:lpstr>Deploying OSGi: Equinox </vt:lpstr>
      <vt:lpstr>Deploying OSGi: Karaf</vt:lpstr>
      <vt:lpstr>Deploying OSGi: Karaf</vt:lpstr>
      <vt:lpstr>Help /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Agent-Oriented Programming</dc:title>
  <dc:creator>rem</dc:creator>
  <cp:lastModifiedBy>Rem Collier</cp:lastModifiedBy>
  <cp:revision>190</cp:revision>
  <cp:lastPrinted>2015-01-12T14:27:45Z</cp:lastPrinted>
  <dcterms:created xsi:type="dcterms:W3CDTF">2006-08-16T00:00:00Z</dcterms:created>
  <dcterms:modified xsi:type="dcterms:W3CDTF">2016-09-28T12:27:35Z</dcterms:modified>
</cp:coreProperties>
</file>