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82" r:id="rId15"/>
    <p:sldId id="283" r:id="rId16"/>
    <p:sldId id="284" r:id="rId17"/>
    <p:sldId id="267" r:id="rId18"/>
    <p:sldId id="269" r:id="rId19"/>
    <p:sldId id="281" r:id="rId20"/>
    <p:sldId id="270" r:id="rId21"/>
    <p:sldId id="271" r:id="rId22"/>
    <p:sldId id="279" r:id="rId23"/>
    <p:sldId id="280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453157-8F91-4E32-A405-9EA70696A151}">
          <p14:sldIdLst>
            <p14:sldId id="256"/>
            <p14:sldId id="27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82"/>
            <p14:sldId id="283"/>
            <p14:sldId id="284"/>
            <p14:sldId id="267"/>
            <p14:sldId id="269"/>
            <p14:sldId id="281"/>
            <p14:sldId id="270"/>
            <p14:sldId id="271"/>
            <p14:sldId id="279"/>
            <p14:sldId id="280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94" autoAdjust="0"/>
  </p:normalViewPr>
  <p:slideViewPr>
    <p:cSldViewPr>
      <p:cViewPr varScale="1">
        <p:scale>
          <a:sx n="90" d="100"/>
          <a:sy n="90" d="100"/>
        </p:scale>
        <p:origin x="112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30/09/2016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-repositor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StockService/GetStockQuote?WSD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Web Services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 smtClean="0"/>
              <a:t>COMP 30220: Distributed Systems</a:t>
            </a:r>
          </a:p>
          <a:p>
            <a:endParaRPr lang="en-IE" dirty="0" smtClean="0"/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SOAP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www.stock.org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soap+xml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charset=utf-8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150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version=1.0 ?&gt;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=“http://www.w3c.org/2001/12/soap-envelope”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soap:encodingStyle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=“http://www.w3c.org/2001/12/soap-encoding”&gt;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:Body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xmlns:m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=“http://www.stock.org/stock”&gt;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m:GetStockPriceRequest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m:StockName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&gt;IBM&lt;/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m:StockName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m:GetStockPrice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Request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443133" y="1617432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971568" y="1813022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 Request </a:t>
            </a:r>
          </a:p>
          <a:p>
            <a:r>
              <a:rPr lang="en-GB" sz="1400" dirty="0" smtClean="0"/>
              <a:t>Header</a:t>
            </a:r>
            <a:endParaRPr lang="en-GB" sz="1400" dirty="0"/>
          </a:p>
        </p:txBody>
      </p:sp>
      <p:sp>
        <p:nvSpPr>
          <p:cNvPr id="6" name="Right Brace 5"/>
          <p:cNvSpPr/>
          <p:nvPr/>
        </p:nvSpPr>
        <p:spPr>
          <a:xfrm>
            <a:off x="6443133" y="2957047"/>
            <a:ext cx="457200" cy="2834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900333" y="422023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SOAP 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06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SOAP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application/soap; charset=utf-8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126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version=1.0 ?&gt;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=“http://www.w3c.org/2001/12/soap-envelope”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soap:encodingStyle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=“http://www.w3c.org/2001/12/soap-encoding”&gt;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:Body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xmlns:m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=“http://www.stock.org/stock”&gt;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m:GetStockPriceResponse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m:Price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&gt;102.5&lt;/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m:Price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m:GetStockPriceResponse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443133" y="16002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944700" y="1795790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 Response</a:t>
            </a:r>
          </a:p>
          <a:p>
            <a:r>
              <a:rPr lang="en-GB" sz="1400" dirty="0" smtClean="0"/>
              <a:t>Header</a:t>
            </a:r>
            <a:endParaRPr lang="en-GB" sz="1400" dirty="0"/>
          </a:p>
        </p:txBody>
      </p:sp>
      <p:sp>
        <p:nvSpPr>
          <p:cNvPr id="6" name="Right Brace 5"/>
          <p:cNvSpPr/>
          <p:nvPr/>
        </p:nvSpPr>
        <p:spPr>
          <a:xfrm>
            <a:off x="6443133" y="2667000"/>
            <a:ext cx="457200" cy="2834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900333" y="393018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SOAP 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592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 smtClean="0"/>
              <a:t>WSDL stands for Web Services Description Language.</a:t>
            </a:r>
          </a:p>
          <a:p>
            <a:pPr lvl="1"/>
            <a:r>
              <a:rPr lang="en-US" altLang="en-US" sz="1800" dirty="0" smtClean="0"/>
              <a:t>WSDL is an XML Schema for Web services, that allows developers to describe Web Services and their capabilities, in a standard manner. </a:t>
            </a:r>
          </a:p>
          <a:p>
            <a:pPr lvl="1"/>
            <a:r>
              <a:rPr lang="en-US" altLang="en-US" sz="1800" dirty="0" smtClean="0"/>
              <a:t>WSDL is a contract that specifies unambiguously what a request message must contain and what the response message will look like.</a:t>
            </a:r>
          </a:p>
          <a:p>
            <a:pPr lvl="1"/>
            <a:r>
              <a:rPr lang="en-US" altLang="en-US" sz="1700" dirty="0" smtClean="0"/>
              <a:t>Additionally, WSDL defines where the service is available and what communications protocol is used to talk to the service. </a:t>
            </a:r>
          </a:p>
          <a:p>
            <a:pPr lvl="4"/>
            <a:endParaRPr lang="en-US" altLang="en-US" sz="1200" dirty="0" smtClean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 WSDL document </a:t>
            </a:r>
            <a:r>
              <a:rPr lang="en-US" altLang="en-US" sz="2000" dirty="0" smtClean="0"/>
              <a:t>defines </a:t>
            </a:r>
            <a:r>
              <a:rPr lang="en-US" altLang="en-US" sz="2000" dirty="0"/>
              <a:t>a web service using 4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elements: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port type</a:t>
            </a:r>
            <a:r>
              <a:rPr lang="en-US" altLang="en-US" sz="1800" dirty="0"/>
              <a:t>  - The operations performed by the web service.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message - </a:t>
            </a:r>
            <a:r>
              <a:rPr lang="en-US" altLang="en-US" sz="1800" dirty="0"/>
              <a:t>The messages used by the web service.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types - </a:t>
            </a:r>
            <a:r>
              <a:rPr lang="en-US" altLang="en-US" sz="1800" dirty="0"/>
              <a:t>The data types used by the web service.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binding</a:t>
            </a:r>
            <a:r>
              <a:rPr lang="en-US" altLang="en-US" sz="1800" dirty="0"/>
              <a:t> </a:t>
            </a:r>
            <a:r>
              <a:rPr lang="en-US" altLang="en-US" sz="1800" b="1" dirty="0"/>
              <a:t> - </a:t>
            </a:r>
            <a:r>
              <a:rPr lang="en-US" altLang="en-US" sz="1800" dirty="0"/>
              <a:t>The communication protocols used by the web service</a:t>
            </a:r>
            <a:r>
              <a:rPr lang="en-US" altLang="en-US" sz="1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 smtClean="0"/>
              <a:t>port</a:t>
            </a:r>
            <a:r>
              <a:rPr lang="en-US" altLang="en-US" sz="1800" dirty="0" smtClean="0"/>
              <a:t> – an actual endpoint (i.e. an instance of the service)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 smtClean="0"/>
              <a:t>service</a:t>
            </a:r>
            <a:r>
              <a:rPr lang="en-US" altLang="en-US" sz="1800" dirty="0" smtClean="0"/>
              <a:t> – a set of endpoints (ports)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3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</a:t>
            </a:r>
            <a:r>
              <a:rPr lang="en-GB" dirty="0" smtClean="0"/>
              <a:t>Example WSDL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cs typeface="Courier New" panose="02070309020205020404" pitchFamily="49" charset="0"/>
              </a:rPr>
              <a:t>Consider a simple Web Service that wants to provide the current price of a stock (given a stock code):</a:t>
            </a:r>
          </a:p>
          <a:p>
            <a:pPr lvl="2"/>
            <a:endParaRPr lang="en-GB" sz="1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What would the WSDL document for this method look like?</a:t>
            </a:r>
          </a:p>
          <a:p>
            <a:endParaRPr lang="en-GB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</a:t>
            </a:r>
            <a:r>
              <a:rPr lang="en-GB" dirty="0" smtClean="0"/>
              <a:t>Example WSDL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cs typeface="Courier New" panose="02070309020205020404" pitchFamily="49" charset="0"/>
              </a:rPr>
              <a:t>The first part of the document decomposes the method into two messages:</a:t>
            </a:r>
          </a:p>
          <a:p>
            <a:pPr lvl="1"/>
            <a:r>
              <a:rPr lang="en-GB" sz="1800" dirty="0" smtClean="0">
                <a:cs typeface="Courier New" panose="02070309020205020404" pitchFamily="49" charset="0"/>
              </a:rPr>
              <a:t>The request message:</a:t>
            </a:r>
            <a:endParaRPr lang="en-GB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name=“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GetStockPriceRequest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&lt;part name=“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type=“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60070" lvl="2" indent="-285750">
              <a:spcBef>
                <a:spcPts val="600"/>
              </a:spcBef>
              <a:buSzPct val="70000"/>
            </a:pPr>
            <a:endParaRPr lang="en-GB" dirty="0" smtClean="0">
              <a:cs typeface="Courier New" panose="02070309020205020404" pitchFamily="49" charset="0"/>
            </a:endParaRPr>
          </a:p>
          <a:p>
            <a:pPr marL="560070" lvl="2" indent="-285750">
              <a:spcBef>
                <a:spcPts val="600"/>
              </a:spcBef>
              <a:buSzPct val="70000"/>
            </a:pPr>
            <a:r>
              <a:rPr lang="en-GB" dirty="0" smtClean="0">
                <a:cs typeface="Courier New" panose="02070309020205020404" pitchFamily="49" charset="0"/>
              </a:rPr>
              <a:t>The response message: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name=“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GetStockPriceResponse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&lt;part name=“Price” type=“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29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</a:t>
            </a:r>
            <a:r>
              <a:rPr lang="en-GB" dirty="0" smtClean="0"/>
              <a:t>Example WSDL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cs typeface="Courier New" panose="02070309020205020404" pitchFamily="49" charset="0"/>
              </a:rPr>
              <a:t>These two messages are then combined to form a </a:t>
            </a:r>
            <a:r>
              <a:rPr lang="en-GB" sz="2000" dirty="0" err="1" smtClean="0">
                <a:cs typeface="Courier New" panose="02070309020205020404" pitchFamily="49" charset="0"/>
              </a:rPr>
              <a:t>portType</a:t>
            </a:r>
            <a:r>
              <a:rPr lang="en-GB" sz="2000" dirty="0" smtClean="0">
                <a:cs typeface="Courier New" panose="02070309020205020404" pitchFamily="49" charset="0"/>
              </a:rPr>
              <a:t>, which represents the operation(s) supported by the web service: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StockQuotePortType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&lt;operation name=“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message=“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GetStockPriceRequest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&lt;output message=“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GetStockPriceResponse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&lt;/operation&gt;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GB" sz="1400" dirty="0" smtClean="0"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The operation becomes the WSDL equivalent of the original method signature.</a:t>
            </a:r>
            <a:endParaRPr lang="en-GB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Example WSDL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Next, the binding is used to specify how the service will be interacted with</a:t>
            </a:r>
            <a:r>
              <a:rPr lang="en-GB" sz="2000" dirty="0" smtClean="0">
                <a:cs typeface="Courier New" panose="02070309020205020404" pitchFamily="49" charset="0"/>
              </a:rPr>
              <a:t>.</a:t>
            </a:r>
          </a:p>
          <a:p>
            <a:pPr lvl="4"/>
            <a:endParaRPr lang="en-GB" sz="1200" dirty="0" smtClean="0"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It specifies the following information:</a:t>
            </a:r>
          </a:p>
          <a:p>
            <a:pPr lvl="1"/>
            <a:r>
              <a:rPr lang="en-GB" sz="1700" b="1" dirty="0" smtClean="0">
                <a:cs typeface="Courier New" panose="02070309020205020404" pitchFamily="49" charset="0"/>
              </a:rPr>
              <a:t>Transport</a:t>
            </a:r>
            <a:r>
              <a:rPr lang="en-GB" sz="1700" dirty="0" smtClean="0">
                <a:cs typeface="Courier New" panose="02070309020205020404" pitchFamily="49" charset="0"/>
              </a:rPr>
              <a:t>: the protocol used – e.g. HTTP, SMTP, FTP, …</a:t>
            </a:r>
          </a:p>
          <a:p>
            <a:pPr lvl="1"/>
            <a:r>
              <a:rPr lang="en-GB" sz="1700" b="1" dirty="0" smtClean="0">
                <a:cs typeface="Courier New" panose="02070309020205020404" pitchFamily="49" charset="0"/>
              </a:rPr>
              <a:t>Binding</a:t>
            </a:r>
            <a:r>
              <a:rPr lang="en-GB" sz="1700" dirty="0" smtClean="0">
                <a:cs typeface="Courier New" panose="02070309020205020404" pitchFamily="49" charset="0"/>
              </a:rPr>
              <a:t>: how the body of the SOAP messages are encoded</a:t>
            </a:r>
            <a:endParaRPr lang="en-GB" sz="1400" dirty="0">
              <a:cs typeface="Courier New" panose="02070309020205020404" pitchFamily="49" charset="0"/>
            </a:endParaRPr>
          </a:p>
          <a:p>
            <a:pPr lvl="2"/>
            <a:r>
              <a:rPr lang="en-GB" sz="1600" b="1" i="1" dirty="0" smtClean="0"/>
              <a:t>RPC</a:t>
            </a:r>
            <a:r>
              <a:rPr lang="en-GB" sz="1600" dirty="0" smtClean="0"/>
              <a:t>: The body of the message is derived from the method being invoked.</a:t>
            </a:r>
          </a:p>
          <a:p>
            <a:pPr lvl="2"/>
            <a:r>
              <a:rPr lang="en-GB" sz="1600" b="1" i="1" dirty="0" smtClean="0"/>
              <a:t>Document</a:t>
            </a:r>
            <a:r>
              <a:rPr lang="en-GB" sz="1600" dirty="0" smtClean="0"/>
              <a:t>: The body of the message is defined using an XML Schema.</a:t>
            </a:r>
          </a:p>
          <a:p>
            <a:pPr lvl="1"/>
            <a:r>
              <a:rPr lang="en-GB" sz="1800" b="1" dirty="0" smtClean="0"/>
              <a:t>Encoding</a:t>
            </a:r>
            <a:r>
              <a:rPr lang="en-GB" sz="1800" dirty="0" smtClean="0"/>
              <a:t>: how the values passed are encoded</a:t>
            </a:r>
          </a:p>
          <a:p>
            <a:pPr lvl="2"/>
            <a:r>
              <a:rPr lang="en-GB" sz="1500" b="1" i="1" dirty="0" smtClean="0"/>
              <a:t>Encoded</a:t>
            </a:r>
            <a:r>
              <a:rPr lang="en-GB" sz="1500" dirty="0" smtClean="0"/>
              <a:t>: type information is provided for each parameter / return value.</a:t>
            </a:r>
          </a:p>
          <a:p>
            <a:pPr lvl="2"/>
            <a:r>
              <a:rPr lang="en-GB" sz="1500" b="1" i="1" dirty="0" smtClean="0"/>
              <a:t>Literal</a:t>
            </a:r>
            <a:r>
              <a:rPr lang="en-GB" sz="1500" dirty="0" smtClean="0"/>
              <a:t>: no type information is provided.</a:t>
            </a:r>
          </a:p>
        </p:txBody>
      </p:sp>
    </p:spTree>
    <p:extLst>
      <p:ext uri="{BB962C8B-B14F-4D97-AF65-F5344CB8AC3E}">
        <p14:creationId xmlns:p14="http://schemas.microsoft.com/office/powerpoint/2010/main" val="1190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</a:t>
            </a:r>
            <a:r>
              <a:rPr lang="en-GB" dirty="0" smtClean="0"/>
              <a:t>Example WSDL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r>
              <a:rPr lang="en-GB" sz="2000" dirty="0" smtClean="0">
                <a:cs typeface="Courier New" panose="02070309020205020404" pitchFamily="49" charset="0"/>
              </a:rPr>
              <a:t>This is a RPC/literal binding for a HTTP-based web service: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 name=“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StockQuoteBinding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type=“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tns:StockQuotePortType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soap:binding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style=“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transport=“http://schemas.xmlsoap.org/soap/http”/&gt;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&lt;operation name=“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soap:operation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soapAction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=“http://stock.org/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&lt;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	      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use=“literal”/&gt;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&lt;/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&lt;output&gt;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use=“literal”/&gt;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&lt;/output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&lt;/operation&gt;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(Simple) </a:t>
            </a:r>
            <a:r>
              <a:rPr lang="en-GB" dirty="0" smtClean="0"/>
              <a:t>Example WSDL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r>
              <a:rPr lang="en-GB" sz="2000" dirty="0" smtClean="0">
                <a:cs typeface="Courier New" panose="02070309020205020404" pitchFamily="49" charset="0"/>
              </a:rPr>
              <a:t>Finally, the service part defines the actual deployment of the service (how to access the service and what it does):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name=“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StockQuoteService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&lt;documentation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really cool first web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&lt;/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&lt;port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StockQuotePort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tns:StockQuoteBinding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soap:address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location=“http://stock.org/stock”/&gt;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&lt;/port&gt;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service&gt;</a:t>
            </a:r>
          </a:p>
        </p:txBody>
      </p:sp>
    </p:spTree>
    <p:extLst>
      <p:ext uri="{BB962C8B-B14F-4D97-AF65-F5344CB8AC3E}">
        <p14:creationId xmlns:p14="http://schemas.microsoft.com/office/powerpoint/2010/main" val="25940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r>
              <a:rPr lang="en-GB" sz="2000" dirty="0" smtClean="0"/>
              <a:t>So, if I invoke the method </a:t>
            </a:r>
            <a:r>
              <a:rPr lang="en-GB" sz="2000" dirty="0" err="1" smtClean="0"/>
              <a:t>GetStockQuote</a:t>
            </a:r>
            <a:r>
              <a:rPr lang="en-GB" sz="2000" dirty="0" smtClean="0"/>
              <a:t>(“IBM”), expecting the price 123.5 to be returned, what messages are generated:</a:t>
            </a:r>
          </a:p>
          <a:p>
            <a:pPr lvl="1"/>
            <a:r>
              <a:rPr lang="en-GB" sz="1800" dirty="0" smtClean="0"/>
              <a:t>The SOAP Request: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&gt;IBM&lt;/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 smtClean="0"/>
              <a:t>The </a:t>
            </a:r>
            <a:r>
              <a:rPr lang="en-GB" sz="1800" dirty="0"/>
              <a:t>SOAP </a:t>
            </a:r>
            <a:r>
              <a:rPr lang="en-GB" sz="1800" dirty="0" smtClean="0"/>
              <a:t>Response:</a:t>
            </a:r>
          </a:p>
          <a:p>
            <a:pPr marL="731520" lvl="2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&lt;Price&gt;123.5&lt;/Price&gt;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Service-Oriented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A way of building software in which the system is broken down into reusable components (called services) that can be combined to implement business processes.</a:t>
            </a:r>
          </a:p>
          <a:p>
            <a:pPr lvl="1"/>
            <a:r>
              <a:rPr lang="en-GB" sz="1800" dirty="0" smtClean="0"/>
              <a:t>It is supported through the use of </a:t>
            </a:r>
            <a:r>
              <a:rPr lang="en-GB" sz="1800" b="1" dirty="0" smtClean="0"/>
              <a:t>standards</a:t>
            </a:r>
            <a:r>
              <a:rPr lang="en-GB" sz="1800" dirty="0" smtClean="0"/>
              <a:t>.</a:t>
            </a:r>
          </a:p>
          <a:p>
            <a:pPr lvl="1"/>
            <a:r>
              <a:rPr lang="en-GB" sz="1800" dirty="0" smtClean="0"/>
              <a:t>Adheres to a </a:t>
            </a:r>
            <a:r>
              <a:rPr lang="en-GB" sz="1800" b="1" dirty="0" smtClean="0"/>
              <a:t>develop</a:t>
            </a:r>
            <a:r>
              <a:rPr lang="en-GB" sz="1800" dirty="0" smtClean="0"/>
              <a:t>, </a:t>
            </a:r>
            <a:r>
              <a:rPr lang="en-GB" sz="1800" b="1" dirty="0" smtClean="0"/>
              <a:t>deploy</a:t>
            </a:r>
            <a:r>
              <a:rPr lang="en-GB" sz="1800" dirty="0" smtClean="0"/>
              <a:t>, </a:t>
            </a:r>
            <a:r>
              <a:rPr lang="en-GB" sz="1800" b="1" dirty="0" smtClean="0"/>
              <a:t>use</a:t>
            </a:r>
            <a:r>
              <a:rPr lang="en-GB" sz="1800" dirty="0" smtClean="0"/>
              <a:t> philosophy</a:t>
            </a:r>
          </a:p>
          <a:p>
            <a:pPr lvl="1"/>
            <a:r>
              <a:rPr lang="en-GB" sz="1800" dirty="0" smtClean="0"/>
              <a:t>Deployments often require some form of “run-time” that provides some form of service registry that provides an infrastructure to support the registration, discovery and lookup of services.</a:t>
            </a:r>
          </a:p>
          <a:p>
            <a:pPr lvl="5"/>
            <a:endParaRPr lang="en-GB" sz="1300" dirty="0"/>
          </a:p>
          <a:p>
            <a:r>
              <a:rPr lang="en-GB" sz="2000" dirty="0" smtClean="0"/>
              <a:t>Simple Example: A University</a:t>
            </a:r>
          </a:p>
          <a:p>
            <a:pPr lvl="1"/>
            <a:r>
              <a:rPr lang="en-GB" sz="1800" b="1" dirty="0" smtClean="0"/>
              <a:t>Services</a:t>
            </a:r>
            <a:r>
              <a:rPr lang="en-GB" sz="1800" dirty="0" smtClean="0"/>
              <a:t>: Student Registration, Programme Enrolment, Module Selection, Module Class Lists, Fees Payment, …</a:t>
            </a:r>
          </a:p>
          <a:p>
            <a:pPr lvl="1"/>
            <a:r>
              <a:rPr lang="en-GB" sz="1800" b="1" dirty="0" smtClean="0"/>
              <a:t>Applications</a:t>
            </a:r>
            <a:r>
              <a:rPr lang="en-GB" sz="1800" dirty="0" smtClean="0"/>
              <a:t>:</a:t>
            </a:r>
          </a:p>
          <a:p>
            <a:pPr lvl="2"/>
            <a:r>
              <a:rPr lang="en-GB" sz="1600" dirty="0" smtClean="0"/>
              <a:t>A student coming to UCD to study Computer Science.</a:t>
            </a:r>
          </a:p>
          <a:p>
            <a:pPr lvl="2"/>
            <a:r>
              <a:rPr lang="en-GB" sz="1600" dirty="0" smtClean="0"/>
              <a:t>A lecturer teaching a module.</a:t>
            </a:r>
          </a:p>
        </p:txBody>
      </p:sp>
    </p:spTree>
    <p:extLst>
      <p:ext uri="{BB962C8B-B14F-4D97-AF65-F5344CB8AC3E}">
        <p14:creationId xmlns:p14="http://schemas.microsoft.com/office/powerpoint/2010/main" val="8686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UDDI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smtClean="0"/>
              <a:t>UDDI stands for Universal Description, Discovery and Integration.</a:t>
            </a:r>
          </a:p>
          <a:p>
            <a:pPr lvl="1"/>
            <a:r>
              <a:rPr lang="en-US" altLang="en-US" sz="1800" dirty="0" smtClean="0"/>
              <a:t>It is a directory for storing information about web services, like yellow pages (i.e. it is a directory of web service interfaces described by WSDL).</a:t>
            </a:r>
          </a:p>
          <a:p>
            <a:pPr lvl="6"/>
            <a:endParaRPr lang="en-US" altLang="en-US" sz="1100" dirty="0" smtClean="0"/>
          </a:p>
          <a:p>
            <a:r>
              <a:rPr lang="en-US" altLang="en-US" sz="2000" dirty="0" smtClean="0"/>
              <a:t>The vision was always that trusted 3</a:t>
            </a:r>
            <a:r>
              <a:rPr lang="en-US" altLang="en-US" sz="2000" baseline="30000" dirty="0" smtClean="0"/>
              <a:t>rd</a:t>
            </a:r>
            <a:r>
              <a:rPr lang="en-US" altLang="en-US" sz="2000" dirty="0" smtClean="0"/>
              <a:t> parties would provide UDDI services to allow companies to advertise their web services…</a:t>
            </a:r>
          </a:p>
          <a:p>
            <a:pPr lvl="1"/>
            <a:r>
              <a:rPr lang="en-US" altLang="en-US" sz="1800" dirty="0" smtClean="0"/>
              <a:t>E.g. </a:t>
            </a:r>
            <a:r>
              <a:rPr lang="en-US" altLang="en-US" sz="1800" dirty="0" smtClean="0">
                <a:hlinkClick r:id="rId2"/>
              </a:rPr>
              <a:t>http://service-repository.com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Companies would be able to compose applications by seamlessly combining internal and external web services.</a:t>
            </a:r>
          </a:p>
          <a:p>
            <a:pPr lvl="1"/>
            <a:r>
              <a:rPr lang="en-US" altLang="en-US" sz="1800" dirty="0"/>
              <a:t>Business Workflow languages (</a:t>
            </a:r>
            <a:r>
              <a:rPr lang="en-US" altLang="en-US" sz="1800" dirty="0" err="1"/>
              <a:t>e.g</a:t>
            </a:r>
            <a:r>
              <a:rPr lang="en-US" altLang="en-US" sz="1800" dirty="0"/>
              <a:t> BPEL) could be </a:t>
            </a:r>
            <a:r>
              <a:rPr lang="en-US" altLang="en-US" sz="1800" dirty="0" smtClean="0"/>
              <a:t>used to </a:t>
            </a:r>
            <a:r>
              <a:rPr lang="en-US" altLang="en-US" sz="1800" dirty="0"/>
              <a:t>specify </a:t>
            </a:r>
            <a:r>
              <a:rPr lang="en-US" altLang="en-US" sz="1800" dirty="0" smtClean="0"/>
              <a:t>the architecture – removing the need for the developer!</a:t>
            </a:r>
            <a:endParaRPr lang="en-US" altLang="en-US" sz="1800" dirty="0"/>
          </a:p>
          <a:p>
            <a:pPr lvl="1"/>
            <a:r>
              <a:rPr lang="en-US" altLang="en-US" sz="1800" dirty="0" smtClean="0"/>
              <a:t>Potentially this could be done dynamically through service orchestration applications (read Classical AI PLANNERs).</a:t>
            </a:r>
          </a:p>
          <a:p>
            <a:pPr lvl="1"/>
            <a:r>
              <a:rPr lang="en-US" altLang="en-US" sz="1800" dirty="0" smtClean="0"/>
              <a:t>What about security, trust, provenance of data, …</a:t>
            </a:r>
          </a:p>
        </p:txBody>
      </p:sp>
    </p:spTree>
    <p:extLst>
      <p:ext uri="{BB962C8B-B14F-4D97-AF65-F5344CB8AC3E}">
        <p14:creationId xmlns:p14="http://schemas.microsoft.com/office/powerpoint/2010/main" val="427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Its Simple!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goal of web services was to provide an architecture to allow machine-2-machine interoperability.</a:t>
            </a:r>
          </a:p>
          <a:p>
            <a:pPr lvl="8"/>
            <a:endParaRPr lang="en-GB" sz="1000" dirty="0" smtClean="0"/>
          </a:p>
          <a:p>
            <a:r>
              <a:rPr lang="en-GB" sz="2000" dirty="0" smtClean="0"/>
              <a:t>The intention was always to develop tool support to help developers to build these systems.</a:t>
            </a:r>
          </a:p>
          <a:p>
            <a:pPr lvl="1"/>
            <a:r>
              <a:rPr lang="en-GB" sz="1800" b="1" dirty="0" smtClean="0"/>
              <a:t>Spring</a:t>
            </a:r>
            <a:r>
              <a:rPr lang="en-GB" sz="1800" dirty="0" smtClean="0"/>
              <a:t> – a Java-based framework for building applications includes a web services dependency that allows you to “easily” deploy web services (you have to learn spring first).</a:t>
            </a:r>
          </a:p>
          <a:p>
            <a:pPr lvl="1"/>
            <a:r>
              <a:rPr lang="en-GB" sz="1800" b="1" dirty="0" err="1" smtClean="0"/>
              <a:t>Jax</a:t>
            </a:r>
            <a:r>
              <a:rPr lang="en-GB" sz="1800" b="1" dirty="0" smtClean="0"/>
              <a:t>-WS</a:t>
            </a:r>
            <a:r>
              <a:rPr lang="en-GB" sz="1800" dirty="0"/>
              <a:t> </a:t>
            </a:r>
            <a:r>
              <a:rPr lang="en-GB" sz="1800" dirty="0" smtClean="0"/>
              <a:t>–A lightweight web services framework that has been a part of Java since version 1.6</a:t>
            </a:r>
          </a:p>
          <a:p>
            <a:pPr lvl="6"/>
            <a:endParaRPr lang="en-GB" sz="1000" dirty="0" smtClean="0"/>
          </a:p>
          <a:p>
            <a:r>
              <a:rPr lang="en-GB" sz="2000" dirty="0" smtClean="0"/>
              <a:t>In practice, developers will often “look under the hood”.</a:t>
            </a:r>
          </a:p>
          <a:p>
            <a:pPr lvl="1"/>
            <a:r>
              <a:rPr lang="en-GB" sz="1800" dirty="0" smtClean="0"/>
              <a:t>Web Services have got a reputation for being heavy-weight and slow due to their reliance of XML.</a:t>
            </a:r>
          </a:p>
          <a:p>
            <a:pPr lvl="1"/>
            <a:r>
              <a:rPr lang="en-GB" sz="1800" dirty="0" smtClean="0"/>
              <a:t>Few developers use the advanced features, such as UDDI or service orchestration.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9241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Jax-ws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Jax</a:t>
            </a:r>
            <a:r>
              <a:rPr lang="en-GB" sz="2000" dirty="0" smtClean="0"/>
              <a:t>-WS is a fully functional Java API for implementing web services.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It also includes a set of tools for helping to manage interoperability with web services that were not built using </a:t>
            </a:r>
            <a:r>
              <a:rPr lang="en-GB" sz="2000" dirty="0" err="1" smtClean="0"/>
              <a:t>Jax</a:t>
            </a:r>
            <a:r>
              <a:rPr lang="en-GB" sz="2000" dirty="0" smtClean="0"/>
              <a:t>-WS.</a:t>
            </a:r>
          </a:p>
          <a:p>
            <a:pPr lvl="1"/>
            <a:r>
              <a:rPr lang="en-GB" sz="1700" dirty="0" err="1" smtClean="0"/>
              <a:t>Jax</a:t>
            </a:r>
            <a:r>
              <a:rPr lang="en-GB" sz="1700" dirty="0" smtClean="0"/>
              <a:t>-WS does not provide full support for web services, for example RPC/Encoding binding types are NOT supported.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We will cover:</a:t>
            </a:r>
          </a:p>
          <a:p>
            <a:pPr lvl="1"/>
            <a:r>
              <a:rPr lang="en-GB" sz="1800" dirty="0" smtClean="0"/>
              <a:t>Creating and Deploying a Web Service</a:t>
            </a:r>
          </a:p>
          <a:p>
            <a:pPr lvl="1"/>
            <a:r>
              <a:rPr lang="en-GB" sz="1800" dirty="0" smtClean="0"/>
              <a:t>Connecting to a Web Service (built using </a:t>
            </a:r>
            <a:r>
              <a:rPr lang="en-GB" sz="1800" dirty="0" err="1" smtClean="0"/>
              <a:t>Jax</a:t>
            </a:r>
            <a:r>
              <a:rPr lang="en-GB" sz="1800" dirty="0" smtClean="0"/>
              <a:t>-WS)</a:t>
            </a:r>
          </a:p>
          <a:p>
            <a:pPr lvl="1"/>
            <a:r>
              <a:rPr lang="en-GB" sz="1800" dirty="0" smtClean="0"/>
              <a:t>Creating to other Web Services.</a:t>
            </a:r>
          </a:p>
          <a:p>
            <a:pPr lvl="1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979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We will reuse the stock quotation example from before.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Similarily</a:t>
            </a:r>
            <a:r>
              <a:rPr lang="en-GB" sz="2000" dirty="0" smtClean="0"/>
              <a:t> to </a:t>
            </a:r>
            <a:r>
              <a:rPr lang="en-GB" sz="2000" dirty="0" err="1" smtClean="0"/>
              <a:t>OSGi</a:t>
            </a:r>
            <a:r>
              <a:rPr lang="en-GB" sz="2000" dirty="0" smtClean="0"/>
              <a:t>, to define a Web Service, we must create an interface and implementation.</a:t>
            </a:r>
          </a:p>
          <a:p>
            <a:pPr lvl="1"/>
            <a:r>
              <a:rPr lang="en-GB" sz="1800" dirty="0" smtClean="0"/>
              <a:t>The interface will need to be shared between the service (server) and the service user (client).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Annotations are used to indicate that interface and class implement a web service.</a:t>
            </a:r>
          </a:p>
          <a:p>
            <a:pPr lvl="1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r>
              <a:rPr lang="en-GB" sz="1800" dirty="0" smtClean="0"/>
              <a:t> is applied at the class/interface level (define a service)</a:t>
            </a:r>
          </a:p>
          <a:p>
            <a:pPr lvl="1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/>
              <a:t>is applied at the method level (define operations provided by the service).</a:t>
            </a:r>
          </a:p>
        </p:txBody>
      </p:sp>
    </p:spTree>
    <p:extLst>
      <p:ext uri="{BB962C8B-B14F-4D97-AF65-F5344CB8AC3E}">
        <p14:creationId xmlns:p14="http://schemas.microsoft.com/office/powerpoint/2010/main" val="23134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quote;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javax.jws.WebMethod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javax.jws.WebService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Next, we implement the service (we will return a random number between 100 and 200).</a:t>
            </a:r>
          </a:p>
          <a:p>
            <a:pPr lvl="1"/>
            <a:r>
              <a:rPr lang="en-GB" sz="1800" dirty="0" smtClean="0"/>
              <a:t>Again, we annotate the class using @</a:t>
            </a:r>
            <a:r>
              <a:rPr lang="en-GB" sz="1800" dirty="0" err="1" smtClean="0"/>
              <a:t>WebService</a:t>
            </a:r>
            <a:endParaRPr lang="en-GB" sz="1800" dirty="0" smtClean="0"/>
          </a:p>
          <a:p>
            <a:pPr lvl="1"/>
            <a:r>
              <a:rPr lang="en-GB" sz="1800" dirty="0" smtClean="0"/>
              <a:t>Additional annotations can be used to customise the deployment:</a:t>
            </a:r>
          </a:p>
          <a:p>
            <a:pPr lvl="2"/>
            <a:r>
              <a:rPr lang="en-GB" sz="1600" dirty="0" smtClean="0"/>
              <a:t>For example, to specify RPC/Literal type message bindings, you should use:</a:t>
            </a:r>
          </a:p>
          <a:p>
            <a:pPr marL="731520" lvl="2" indent="0">
              <a:buNone/>
            </a:pPr>
            <a:endParaRPr lang="en-GB" sz="1600" dirty="0" smtClean="0"/>
          </a:p>
          <a:p>
            <a:pPr marL="731520" lvl="2" indent="0">
              <a:buNone/>
            </a:pPr>
            <a:r>
              <a:rPr lang="en-GB" sz="1600" dirty="0"/>
              <a:t>	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SOAPBinding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(style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en-GB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use=</a:t>
            </a:r>
            <a:r>
              <a:rPr lang="en-GB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Use.LITERAL</a:t>
            </a:r>
            <a:r>
              <a:rPr lang="en-GB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GB" dirty="0" smtClean="0"/>
          </a:p>
          <a:p>
            <a:pPr lvl="1"/>
            <a:r>
              <a:rPr lang="en-GB" sz="1800" dirty="0" smtClean="0"/>
              <a:t>Finally, to run the service, you simply publish an endpoint.</a:t>
            </a:r>
            <a:endParaRPr lang="en-GB" sz="1800" dirty="0"/>
          </a:p>
          <a:p>
            <a:pPr marL="731520" lvl="2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quote;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SOAPBinding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(style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GB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use=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Use.LITERAL</a:t>
            </a:r>
            <a:r>
              <a:rPr lang="en-GB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("http://localhost:9000/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new 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StockImpl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Random();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100+random.nextDouble()</a:t>
            </a:r>
            <a:r>
              <a:rPr lang="en-GB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*100;</a:t>
            </a:r>
            <a:endParaRPr lang="en-GB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("Processed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")="+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Web Service: WSDL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WSDL </a:t>
            </a:r>
            <a:r>
              <a:rPr lang="en-GB" sz="2000" dirty="0" smtClean="0"/>
              <a:t>Url:</a:t>
            </a:r>
            <a:br>
              <a:rPr lang="en-GB" sz="2000" dirty="0" smtClean="0"/>
            </a:br>
            <a:r>
              <a:rPr lang="en-GB" sz="2000" dirty="0" smtClean="0">
                <a:hlinkClick r:id="rId2"/>
              </a:rPr>
              <a:t>http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localhost:9000/StockService/GetStockQuote?WSDL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Have a look – how close is it to the example we did earlier?</a:t>
            </a:r>
          </a:p>
          <a:p>
            <a:pPr lvl="1"/>
            <a:endParaRPr lang="en-GB" sz="1700" dirty="0"/>
          </a:p>
          <a:p>
            <a:r>
              <a:rPr lang="en-GB" sz="2000" dirty="0" smtClean="0"/>
              <a:t>In the </a:t>
            </a:r>
            <a:r>
              <a:rPr lang="en-GB" sz="2000" dirty="0" err="1" smtClean="0"/>
              <a:t>StockImpl</a:t>
            </a:r>
            <a:r>
              <a:rPr lang="en-GB" sz="2000" dirty="0" smtClean="0"/>
              <a:t> class, change the SOAP Binding style to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Style.DOCUMENT</a:t>
            </a:r>
            <a:r>
              <a:rPr lang="en-GB" sz="2000" dirty="0" smtClean="0"/>
              <a:t>.</a:t>
            </a:r>
          </a:p>
          <a:p>
            <a:pPr lvl="1"/>
            <a:r>
              <a:rPr lang="en-GB" sz="1800" dirty="0" smtClean="0"/>
              <a:t>What happens to the WSDL (reload the above </a:t>
            </a:r>
            <a:r>
              <a:rPr lang="en-GB" sz="1800" dirty="0" err="1" smtClean="0"/>
              <a:t>url</a:t>
            </a:r>
            <a:r>
              <a:rPr lang="en-GB" sz="1800" dirty="0" smtClean="0"/>
              <a:t>)?</a:t>
            </a:r>
          </a:p>
          <a:p>
            <a:pPr lvl="1"/>
            <a:r>
              <a:rPr lang="en-GB" sz="1800" dirty="0" smtClean="0"/>
              <a:t>Notice the &lt;types&gt; section at the top of the WSDL document and the &lt;</a:t>
            </a:r>
            <a:r>
              <a:rPr lang="en-GB" sz="1800" dirty="0" err="1" smtClean="0"/>
              <a:t>xsd:import</a:t>
            </a:r>
            <a:r>
              <a:rPr lang="en-GB" sz="1800" dirty="0"/>
              <a:t> </a:t>
            </a:r>
            <a:r>
              <a:rPr lang="en-GB" sz="1800" dirty="0" smtClean="0"/>
              <a:t>…&gt; child - copy and paste the </a:t>
            </a:r>
            <a:r>
              <a:rPr lang="en-GB" sz="1800" dirty="0" err="1" smtClean="0"/>
              <a:t>url</a:t>
            </a:r>
            <a:r>
              <a:rPr lang="en-GB" sz="1800" dirty="0" smtClean="0"/>
              <a:t> in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schemaLocation</a:t>
            </a:r>
            <a:r>
              <a:rPr lang="en-GB" sz="1600" dirty="0" smtClean="0"/>
              <a:t> </a:t>
            </a:r>
            <a:r>
              <a:rPr lang="en-GB" sz="1800" dirty="0" smtClean="0"/>
              <a:t>property to see the XML schema.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01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To use a </a:t>
            </a:r>
            <a:r>
              <a:rPr lang="en-GB" sz="2000" dirty="0" err="1" smtClean="0"/>
              <a:t>Jax</a:t>
            </a:r>
            <a:r>
              <a:rPr lang="en-GB" sz="2000" dirty="0" smtClean="0"/>
              <a:t>-WS web service, we simply use the service interface to access the client.</a:t>
            </a:r>
          </a:p>
          <a:p>
            <a:endParaRPr lang="en-GB" sz="2000" dirty="0" smtClean="0"/>
          </a:p>
          <a:p>
            <a:r>
              <a:rPr lang="en-GB" sz="2000" dirty="0" smtClean="0"/>
              <a:t>To create the client, you need three pieces of information:</a:t>
            </a:r>
          </a:p>
          <a:p>
            <a:pPr lvl="1"/>
            <a:r>
              <a:rPr lang="en-GB" sz="1800" dirty="0" smtClean="0"/>
              <a:t>The  URL of the WSDL file</a:t>
            </a:r>
          </a:p>
          <a:p>
            <a:pPr lvl="1"/>
            <a:r>
              <a:rPr lang="en-GB" sz="1800" dirty="0" smtClean="0"/>
              <a:t>The target namespace – from WSDL file</a:t>
            </a:r>
          </a:p>
          <a:p>
            <a:pPr lvl="1"/>
            <a:r>
              <a:rPr lang="en-GB" sz="1800" dirty="0" smtClean="0"/>
              <a:t>The name of the web service</a:t>
            </a:r>
            <a:r>
              <a:rPr lang="en-GB" sz="1800" dirty="0"/>
              <a:t> – from WSDL </a:t>
            </a:r>
            <a:r>
              <a:rPr lang="en-GB" sz="1800" dirty="0" smtClean="0"/>
              <a:t>file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72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Web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 the last lecture, we saw that services are discrete business functions that operate on data in a consistent and predictable way.</a:t>
            </a:r>
          </a:p>
          <a:p>
            <a:pPr lvl="2"/>
            <a:endParaRPr lang="en-GB" sz="1600" dirty="0"/>
          </a:p>
          <a:p>
            <a:r>
              <a:rPr lang="en-GB" sz="2000" dirty="0" smtClean="0"/>
              <a:t>Simply put, a </a:t>
            </a:r>
            <a:r>
              <a:rPr lang="en-GB" sz="2000" b="1" dirty="0" smtClean="0"/>
              <a:t>web service </a:t>
            </a:r>
            <a:r>
              <a:rPr lang="en-GB" sz="2000" dirty="0" smtClean="0"/>
              <a:t>is a service that is </a:t>
            </a:r>
            <a:r>
              <a:rPr lang="en-GB" sz="2000" b="1" dirty="0" smtClean="0"/>
              <a:t>accessible through the web</a:t>
            </a:r>
            <a:r>
              <a:rPr lang="en-GB" sz="2000" dirty="0" smtClean="0"/>
              <a:t>.</a:t>
            </a:r>
          </a:p>
          <a:p>
            <a:pPr lvl="1"/>
            <a:r>
              <a:rPr lang="en-GB" sz="1800" dirty="0" smtClean="0"/>
              <a:t>A web service is a </a:t>
            </a:r>
            <a:r>
              <a:rPr lang="en-GB" sz="1800" b="1" dirty="0" smtClean="0"/>
              <a:t>web page </a:t>
            </a:r>
            <a:r>
              <a:rPr lang="en-GB" sz="1800" dirty="0" smtClean="0"/>
              <a:t>that is designed to be </a:t>
            </a:r>
            <a:r>
              <a:rPr lang="en-GB" sz="1800" b="1" dirty="0" smtClean="0"/>
              <a:t>consumed by a program</a:t>
            </a:r>
            <a:r>
              <a:rPr lang="en-GB" sz="1800" dirty="0" smtClean="0"/>
              <a:t>.</a:t>
            </a:r>
          </a:p>
          <a:p>
            <a:pPr lvl="1"/>
            <a:r>
              <a:rPr lang="en-GB" sz="1800" dirty="0" smtClean="0"/>
              <a:t>Web services are an evolution of earlier techniques: RPC, RMI, CORBA, …</a:t>
            </a:r>
          </a:p>
          <a:p>
            <a:pPr lvl="1"/>
            <a:r>
              <a:rPr lang="en-GB" sz="1800" dirty="0" smtClean="0"/>
              <a:t>Key design objectives are: interoperability, firewall traversal, and complexity.</a:t>
            </a:r>
          </a:p>
          <a:p>
            <a:pPr lvl="1"/>
            <a:r>
              <a:rPr lang="en-GB" sz="1800" dirty="0" smtClean="0"/>
              <a:t>Web services are designed for standardised (interoperability) access over standard protocols, such as HTTP or SMTP (firewall friendly), in a way this is simple to use (complexity).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17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quote;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StockClient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wsdlUrl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("http://localhost:9000/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GetStockQuote?wsdl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("http://quote/",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StockImplService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Service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wsdlUrl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service.getPort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StockService.class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stockService.GetStockQuote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("IBM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Web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web service is an application component that:</a:t>
            </a:r>
          </a:p>
          <a:p>
            <a:pPr lvl="1"/>
            <a:r>
              <a:rPr lang="en-GB" sz="1800" dirty="0" smtClean="0"/>
              <a:t>Communicates via open protocols (HTTP, SMTP, …)</a:t>
            </a:r>
          </a:p>
          <a:p>
            <a:pPr lvl="2"/>
            <a:r>
              <a:rPr lang="en-GB" sz="1600" dirty="0" smtClean="0"/>
              <a:t>Well known protocols offered on standard ports.</a:t>
            </a:r>
          </a:p>
          <a:p>
            <a:pPr lvl="1"/>
            <a:r>
              <a:rPr lang="en-GB" sz="1800" dirty="0" smtClean="0"/>
              <a:t>Processes XML messages framed using SOAP</a:t>
            </a:r>
          </a:p>
          <a:p>
            <a:pPr lvl="2"/>
            <a:r>
              <a:rPr lang="en-GB" sz="1600" dirty="0" smtClean="0"/>
              <a:t>XML – </a:t>
            </a:r>
            <a:r>
              <a:rPr lang="en-GB" sz="1600" dirty="0" err="1" smtClean="0"/>
              <a:t>eXtensible</a:t>
            </a:r>
            <a:r>
              <a:rPr lang="en-GB" sz="1600" dirty="0" smtClean="0"/>
              <a:t> </a:t>
            </a:r>
            <a:r>
              <a:rPr lang="en-GB" sz="1600" dirty="0" err="1" smtClean="0"/>
              <a:t>Markup</a:t>
            </a:r>
            <a:r>
              <a:rPr lang="en-GB" sz="1600" dirty="0" smtClean="0"/>
              <a:t> Language (HTML for machines)</a:t>
            </a:r>
          </a:p>
          <a:p>
            <a:pPr lvl="2"/>
            <a:r>
              <a:rPr lang="en-GB" sz="1600" dirty="0" smtClean="0"/>
              <a:t>SOAP – Simple Object Access Protocol (a standard way to communicate built on XML)</a:t>
            </a:r>
          </a:p>
          <a:p>
            <a:pPr lvl="1"/>
            <a:r>
              <a:rPr lang="en-GB" sz="1800" dirty="0" smtClean="0"/>
              <a:t>Describes its messages using XML Schema</a:t>
            </a:r>
          </a:p>
          <a:p>
            <a:pPr lvl="2"/>
            <a:r>
              <a:rPr lang="en-GB" sz="1600" dirty="0" smtClean="0"/>
              <a:t>XML Schema – defines what is valid XML content.</a:t>
            </a:r>
          </a:p>
          <a:p>
            <a:pPr lvl="1"/>
            <a:r>
              <a:rPr lang="en-GB" sz="1800" dirty="0" smtClean="0"/>
              <a:t>Provides an endpoint description using WSDL</a:t>
            </a:r>
          </a:p>
          <a:p>
            <a:pPr lvl="2"/>
            <a:r>
              <a:rPr lang="en-GB" sz="1600" dirty="0" smtClean="0"/>
              <a:t>WSDL – Web Services Description Language (more XML to define what services are available)</a:t>
            </a:r>
          </a:p>
          <a:p>
            <a:pPr lvl="1"/>
            <a:r>
              <a:rPr lang="en-GB" sz="1800" dirty="0" smtClean="0"/>
              <a:t>Can be discovered using UDDI</a:t>
            </a:r>
          </a:p>
          <a:p>
            <a:pPr lvl="2"/>
            <a:r>
              <a:rPr lang="en-GB" sz="1600" dirty="0" smtClean="0"/>
              <a:t>Universal Description Discovery and Integration Specification – a service registry for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798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Web Service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 smtClean="0"/>
              <a:t>A buyer (which might be a simple client) is ordering goods from a seller service.</a:t>
            </a:r>
          </a:p>
          <a:p>
            <a:pPr lvl="4"/>
            <a:endParaRPr lang="en-US" altLang="en-US" sz="1200" dirty="0" smtClean="0"/>
          </a:p>
          <a:p>
            <a:r>
              <a:rPr lang="en-US" altLang="en-US" sz="2000" dirty="0" smtClean="0"/>
              <a:t>The buyer finds the seller service by searching the UDDI directory.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The seller service is a Web Service whose interface is defined using Web Services Description Language (WSDL).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The buyer is invokes the order method on the seller service using a combination of Simple Object Access Protocol (SOAP) and the WSDL definition for the seller service.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The buyer knows what to expect in the SOAP reply message because this is defined in the WSDL definition for the seller service.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07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Web Services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Web Services architecture is based upon the interactions between three roles: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Service registry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Service requestor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interactions involve the: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Publish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Find operation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Bind operations.</a:t>
            </a:r>
            <a:endParaRPr lang="en-US" altLang="en-US" sz="2000" dirty="0"/>
          </a:p>
          <a:p>
            <a:pPr lvl="1">
              <a:lnSpc>
                <a:spcPct val="90000"/>
              </a:lnSpc>
              <a:buNone/>
            </a:pPr>
            <a:endParaRPr lang="en-US" altLang="en-US" sz="2000" dirty="0"/>
          </a:p>
          <a:p>
            <a:endParaRPr lang="en-GB" sz="20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75679" y="4521200"/>
            <a:ext cx="1479550" cy="73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Web Service</a:t>
            </a:r>
          </a:p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Registry 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27879" y="5702653"/>
            <a:ext cx="1299672" cy="698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80679" y="5638800"/>
            <a:ext cx="1210721" cy="658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 altLang="en-US" sz="1400" dirty="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7" name="Line 7" descr="ssss"/>
          <p:cNvSpPr>
            <a:spLocks noChangeShapeType="1"/>
          </p:cNvSpPr>
          <p:nvPr/>
        </p:nvSpPr>
        <p:spPr bwMode="auto">
          <a:xfrm flipV="1">
            <a:off x="3741278" y="5172377"/>
            <a:ext cx="763001" cy="542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GB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647279" y="5127599"/>
            <a:ext cx="672074" cy="658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GB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127551" y="6096000"/>
            <a:ext cx="205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80279" y="51170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publish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028279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find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254293" y="572666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 bind / invoke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XML - </a:t>
            </a:r>
            <a:r>
              <a:rPr lang="en-US" altLang="en-US" sz="2000" dirty="0" err="1" smtClean="0"/>
              <a:t>eXtensible</a:t>
            </a:r>
            <a:r>
              <a:rPr lang="en-US" altLang="en-US" sz="2000" dirty="0" smtClean="0"/>
              <a:t> Markup Language.</a:t>
            </a:r>
          </a:p>
          <a:p>
            <a:pPr lvl="1"/>
            <a:r>
              <a:rPr lang="en-US" altLang="en-US" sz="1800" dirty="0" smtClean="0"/>
              <a:t>A markup language much like HTML, but designed to describe data.</a:t>
            </a:r>
          </a:p>
          <a:p>
            <a:pPr lvl="1"/>
            <a:r>
              <a:rPr lang="en-US" altLang="en-US" sz="1800" dirty="0" smtClean="0"/>
              <a:t>Unlike HTML, you </a:t>
            </a:r>
            <a:r>
              <a:rPr lang="en-US" altLang="en-US" sz="1800" b="1" dirty="0" smtClean="0"/>
              <a:t>define your own tags</a:t>
            </a:r>
            <a:r>
              <a:rPr lang="en-US" altLang="en-US" sz="1800" dirty="0" smtClean="0"/>
              <a:t>.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HTML is about presentation while XML is about representation!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26585"/>
              </p:ext>
            </p:extLst>
          </p:nvPr>
        </p:nvGraphicFramePr>
        <p:xfrm>
          <a:off x="1066800" y="3012440"/>
          <a:ext cx="7010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HTML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XML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&lt;h2&gt;John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Doe&lt;/h2&gt;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&lt;p&gt;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2 Backroads Lane&lt;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New York&lt;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045935435&lt;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john.doe@gmail.com&lt;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&lt;/p&gt;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version=1.0?&gt;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&lt;contact&gt;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&lt;name&gt;John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Doe&lt;/name&gt;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&lt;address&gt;2 Backroads Lane&lt;/address&gt;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&lt;county&gt;New York&lt;/county&gt;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&lt;phone&gt;045935435&lt;/phone&gt;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&lt;email&gt;john.doe@gmail.com&lt;/email&gt;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&lt;/contact&gt;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SOAP stands for "Simple Object Access Protocol" .</a:t>
            </a:r>
          </a:p>
          <a:p>
            <a:pPr lvl="1"/>
            <a:r>
              <a:rPr lang="en-US" altLang="en-US" sz="1800" dirty="0" smtClean="0"/>
              <a:t>Web Services expose useful functionality to Web users through a standard Web protocol called SOAP. </a:t>
            </a:r>
          </a:p>
          <a:p>
            <a:pPr lvl="1"/>
            <a:r>
              <a:rPr lang="en-US" altLang="en-US" sz="1800" dirty="0" smtClean="0"/>
              <a:t>SOAP is an XML Schema that enable programs on separate computers to interact across any network.</a:t>
            </a:r>
          </a:p>
          <a:p>
            <a:pPr lvl="1"/>
            <a:r>
              <a:rPr lang="en-US" altLang="en-US" sz="1800" dirty="0" smtClean="0"/>
              <a:t>SOAP uses mainly HTTP as a transport protocol (i.e. SOAP is transmitted as the payload of a HTTP </a:t>
            </a:r>
            <a:r>
              <a:rPr lang="en-US" altLang="en-US" sz="1800" dirty="0" smtClean="0"/>
              <a:t>message).</a:t>
            </a:r>
            <a:endParaRPr lang="en-US" altLang="en-US" sz="1800" dirty="0" smtClean="0"/>
          </a:p>
          <a:p>
            <a:pPr lvl="2"/>
            <a:endParaRPr lang="en-US" altLang="en-US" sz="1400" dirty="0" smtClean="0"/>
          </a:p>
          <a:p>
            <a:r>
              <a:rPr lang="en-US" altLang="en-US" sz="2000" dirty="0" smtClean="0"/>
              <a:t>SOAP </a:t>
            </a:r>
            <a:r>
              <a:rPr lang="en-US" altLang="en-US" sz="2000" dirty="0"/>
              <a:t>has three major characteristics:</a:t>
            </a:r>
          </a:p>
          <a:p>
            <a:pPr lvl="1"/>
            <a:r>
              <a:rPr lang="en-US" altLang="en-US" sz="1800" b="1" dirty="0" smtClean="0"/>
              <a:t>Extensibility</a:t>
            </a:r>
            <a:r>
              <a:rPr lang="en-US" altLang="en-US" sz="1800" dirty="0" smtClean="0"/>
              <a:t>: security </a:t>
            </a:r>
            <a:r>
              <a:rPr lang="en-US" altLang="en-US" sz="1800" dirty="0"/>
              <a:t>and WS-routing are among the extensions </a:t>
            </a:r>
            <a:r>
              <a:rPr lang="en-US" altLang="en-US" sz="1800" dirty="0" smtClean="0"/>
              <a:t>under </a:t>
            </a:r>
            <a:r>
              <a:rPr lang="en-US" altLang="en-US" sz="1800" dirty="0"/>
              <a:t>development.</a:t>
            </a:r>
          </a:p>
          <a:p>
            <a:pPr lvl="1"/>
            <a:r>
              <a:rPr lang="en-US" altLang="en-US" sz="1800" b="1" dirty="0" smtClean="0"/>
              <a:t>Neutrality</a:t>
            </a:r>
            <a:r>
              <a:rPr lang="en-US" altLang="en-US" sz="1800" dirty="0" smtClean="0"/>
              <a:t>: </a:t>
            </a:r>
            <a:r>
              <a:rPr lang="en-US" altLang="en-US" sz="1800" dirty="0"/>
              <a:t>SOAP can be used over any transport protocol such as HTTP, SMTP or even TCP.</a:t>
            </a:r>
          </a:p>
          <a:p>
            <a:pPr lvl="1"/>
            <a:r>
              <a:rPr lang="en-US" altLang="en-US" sz="1800" b="1" dirty="0" smtClean="0"/>
              <a:t>Independence</a:t>
            </a:r>
            <a:r>
              <a:rPr lang="en-US" altLang="en-US" sz="1800" dirty="0" smtClean="0"/>
              <a:t>: SOAP </a:t>
            </a:r>
            <a:r>
              <a:rPr lang="en-US" altLang="en-US" sz="1800" dirty="0"/>
              <a:t>allows for any programming model .</a:t>
            </a:r>
          </a:p>
          <a:p>
            <a:pPr lvl="1"/>
            <a:endParaRPr lang="en-US" altLang="en-US" sz="18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9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SOAP Building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 SOAP message is </a:t>
            </a:r>
            <a:r>
              <a:rPr lang="en-US" altLang="en-US" sz="2000" dirty="0" smtClean="0"/>
              <a:t>a XML </a:t>
            </a:r>
            <a:r>
              <a:rPr lang="en-US" altLang="en-US" sz="2000" dirty="0"/>
              <a:t>document containing the following </a:t>
            </a:r>
            <a:r>
              <a:rPr lang="en-US" altLang="en-US" sz="2000" dirty="0" smtClean="0"/>
              <a:t>elements:  </a:t>
            </a:r>
            <a:endParaRPr lang="en-US" altLang="en-US" sz="2000" dirty="0"/>
          </a:p>
          <a:p>
            <a:pPr lvl="1"/>
            <a:r>
              <a:rPr lang="en-US" altLang="en-US" sz="1800" dirty="0"/>
              <a:t>A </a:t>
            </a:r>
            <a:r>
              <a:rPr lang="en-US" altLang="en-US" sz="1800" b="1" dirty="0"/>
              <a:t>required</a:t>
            </a:r>
            <a:r>
              <a:rPr lang="en-US" altLang="en-US" sz="1800" dirty="0"/>
              <a:t> Envelope element that identifies the XML document as a SOAP message.</a:t>
            </a:r>
          </a:p>
          <a:p>
            <a:pPr lvl="1"/>
            <a:r>
              <a:rPr lang="en-US" altLang="en-US" sz="1800" dirty="0"/>
              <a:t>An </a:t>
            </a:r>
            <a:r>
              <a:rPr lang="en-US" altLang="en-US" sz="1800" b="1" dirty="0"/>
              <a:t>optional </a:t>
            </a:r>
            <a:r>
              <a:rPr lang="en-US" altLang="en-US" sz="1800" dirty="0"/>
              <a:t>Header </a:t>
            </a:r>
            <a:r>
              <a:rPr lang="en-US" altLang="en-US" sz="1800" dirty="0" smtClean="0"/>
              <a:t>element that can be used to transmit application specific information (e.g. authentication tokens, payment information, …)</a:t>
            </a:r>
            <a:endParaRPr lang="en-US" altLang="en-US" sz="1800" dirty="0"/>
          </a:p>
          <a:p>
            <a:pPr lvl="1"/>
            <a:r>
              <a:rPr lang="en-US" altLang="en-US" sz="1800" dirty="0" smtClean="0"/>
              <a:t>A </a:t>
            </a:r>
            <a:r>
              <a:rPr lang="en-US" altLang="en-US" sz="1800" b="1" dirty="0"/>
              <a:t>required </a:t>
            </a:r>
            <a:r>
              <a:rPr lang="en-US" altLang="en-US" sz="1800" dirty="0"/>
              <a:t>Body element that contains call and response information.</a:t>
            </a:r>
          </a:p>
          <a:p>
            <a:pPr lvl="1"/>
            <a:r>
              <a:rPr lang="en-US" altLang="en-US" sz="1800" dirty="0" smtClean="0"/>
              <a:t>An </a:t>
            </a:r>
            <a:r>
              <a:rPr lang="en-US" altLang="en-US" sz="1800" b="1" dirty="0" smtClean="0"/>
              <a:t>optional </a:t>
            </a:r>
            <a:r>
              <a:rPr lang="en-US" altLang="en-US" sz="1800" dirty="0" smtClean="0"/>
              <a:t>Fault element that provides information about errors that occurred while processing the message.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 smtClean="0"/>
              <a:t>In terms of usage. The envelope should wrap the header, body, and fault elements.</a:t>
            </a:r>
          </a:p>
        </p:txBody>
      </p:sp>
    </p:spTree>
    <p:extLst>
      <p:ext uri="{BB962C8B-B14F-4D97-AF65-F5344CB8AC3E}">
        <p14:creationId xmlns:p14="http://schemas.microsoft.com/office/powerpoint/2010/main" val="34461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5495</TotalTime>
  <Words>2253</Words>
  <Application>Microsoft Office PowerPoint</Application>
  <PresentationFormat>On-screen Show (4:3)</PresentationFormat>
  <Paragraphs>369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Web Services</vt:lpstr>
      <vt:lpstr>Recap: Service-Oriented Architecture</vt:lpstr>
      <vt:lpstr>What is a Web Service?</vt:lpstr>
      <vt:lpstr>What is a Web Service?</vt:lpstr>
      <vt:lpstr>Typical Web Service Scenario</vt:lpstr>
      <vt:lpstr>The Web Services Model</vt:lpstr>
      <vt:lpstr>XML</vt:lpstr>
      <vt:lpstr>SOAP</vt:lpstr>
      <vt:lpstr>SOAP Building Blocks</vt:lpstr>
      <vt:lpstr>Example SOAP Request</vt:lpstr>
      <vt:lpstr>Example SOAP Response</vt:lpstr>
      <vt:lpstr>WSDL</vt:lpstr>
      <vt:lpstr>(Simple) Example WSDL Document</vt:lpstr>
      <vt:lpstr>(Simple) Example WSDL Document</vt:lpstr>
      <vt:lpstr>(Simple) Example WSDL Document</vt:lpstr>
      <vt:lpstr>(Simple) Example WSDL Document</vt:lpstr>
      <vt:lpstr>(Simple) Example WSDL Document</vt:lpstr>
      <vt:lpstr>(Simple) Example WSDL Document</vt:lpstr>
      <vt:lpstr>The Result</vt:lpstr>
      <vt:lpstr>UDDI</vt:lpstr>
      <vt:lpstr>Its Simple! Right?</vt:lpstr>
      <vt:lpstr>Jax-ws</vt:lpstr>
      <vt:lpstr>Introduction</vt:lpstr>
      <vt:lpstr>Creating A Web Service</vt:lpstr>
      <vt:lpstr>Creating a Web Service</vt:lpstr>
      <vt:lpstr>Creating a Web Service</vt:lpstr>
      <vt:lpstr>Creating a Web Service</vt:lpstr>
      <vt:lpstr>Creating a Web Service: WSDL</vt:lpstr>
      <vt:lpstr>Using a Web Service</vt:lpstr>
      <vt:lpstr>Using a Web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236</cp:revision>
  <cp:lastPrinted>2015-01-12T14:27:45Z</cp:lastPrinted>
  <dcterms:created xsi:type="dcterms:W3CDTF">2006-08-16T00:00:00Z</dcterms:created>
  <dcterms:modified xsi:type="dcterms:W3CDTF">2016-09-30T15:29:38Z</dcterms:modified>
</cp:coreProperties>
</file>