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Teko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5tcN9pDJDJkoU7PTdshkplClG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-bold.fntdata"/><Relationship Id="rId25" Type="http://schemas.openxmlformats.org/officeDocument/2006/relationships/font" Target="fonts/Teko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7c1bdb8f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gc7c1bdb8f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c7c1bdb8fe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bb63a27c9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cbb63a27c9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cbb63a27c9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7c1bdb8fe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c7c1bdb8f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c7c1bdb8fe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bb63a27c9_0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cbb63a27c9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cbb63a27c9_0_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bb63a27c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cbb63a27c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cbb63a27c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a0c8bf293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7a0c8bf293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7a0c8bf293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af4d68dc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caf4d68dc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caf4d68dc7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ca1c9fbc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cca1c9fbc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cca1c9fbc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bb63a27c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cbb63a27c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</a:t>
            </a:r>
            <a:endParaRPr/>
          </a:p>
        </p:txBody>
      </p:sp>
      <p:sp>
        <p:nvSpPr>
          <p:cNvPr id="581" name="Google Shape;581;gcbb63a27c9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7c1bdb8fe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c7c1bdb8fe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c7c1bdb8fe_0_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bb63a27c9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cbb63a27c9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cbb63a27c9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b63a27c9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cbb63a27c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cbb63a27c9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b63a27c9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cbb63a27c9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/>
              <a:t>1.</a:t>
            </a:r>
            <a:r>
              <a:rPr lang="zh-CN"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forecast stock falls far behind,  with an average of stock %.</a:t>
            </a:r>
            <a:endParaRPr sz="10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Imbalanced business between suppliers increasing supply chain risks, making wayfair business relying on top suppliers.</a:t>
            </a:r>
            <a:endParaRPr sz="10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gcbb63a27c9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af4d68dc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af4d68dc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af4d68dc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b63a27c9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cbb63a27c9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They frequently place orders that exceed suppliers’ capacity or impose unrealistic deadlines,</a:t>
            </a:r>
            <a:endParaRPr/>
          </a:p>
        </p:txBody>
      </p:sp>
      <p:sp>
        <p:nvSpPr>
          <p:cNvPr id="163" name="Google Shape;163;gcbb63a27c9_0_4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b63a27c9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cbb63a27c9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cbb63a27c9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bb63a27c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cbb63a27c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cbb63a27c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比较">
  <p:cSld name="1_比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仅标题">
  <p:cSld name="1_仅标题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1">
            <a:alphaModFix/>
          </a:blip>
          <a:srcRect b="5403" l="33014" r="33013" t="5402"/>
          <a:stretch/>
        </p:blipFill>
        <p:spPr>
          <a:xfrm>
            <a:off x="4" y="1"/>
            <a:ext cx="12191996" cy="6858000"/>
          </a:xfrm>
          <a:custGeom>
            <a:rect b="b" l="l" r="r" t="t"/>
            <a:pathLst>
              <a:path extrusionOk="0" h="6858000" w="12191996">
                <a:moveTo>
                  <a:pt x="0" y="0"/>
                </a:moveTo>
                <a:lnTo>
                  <a:pt x="12191996" y="0"/>
                </a:lnTo>
                <a:lnTo>
                  <a:pt x="1219199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" name="Google Shape;11;p27"/>
          <p:cNvSpPr/>
          <p:nvPr/>
        </p:nvSpPr>
        <p:spPr>
          <a:xfrm>
            <a:off x="1" y="0"/>
            <a:ext cx="12191996" cy="6857999"/>
          </a:xfrm>
          <a:prstGeom prst="rect">
            <a:avLst/>
          </a:prstGeom>
          <a:gradFill>
            <a:gsLst>
              <a:gs pos="0">
                <a:schemeClr val="lt1"/>
              </a:gs>
              <a:gs pos="1300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annahcanprogram/2021bab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1.jp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c7c1bdb8fe_0_9"/>
          <p:cNvGrpSpPr/>
          <p:nvPr/>
        </p:nvGrpSpPr>
        <p:grpSpPr>
          <a:xfrm>
            <a:off x="6395170" y="-4655"/>
            <a:ext cx="5800266" cy="6418156"/>
            <a:chOff x="6395170" y="-4655"/>
            <a:chExt cx="5800266" cy="6418156"/>
          </a:xfrm>
        </p:grpSpPr>
        <p:sp>
          <p:nvSpPr>
            <p:cNvPr id="27" name="Google Shape;27;gc7c1bdb8fe_0_9"/>
            <p:cNvSpPr/>
            <p:nvPr/>
          </p:nvSpPr>
          <p:spPr>
            <a:xfrm rot="-5400000">
              <a:off x="6617704" y="835769"/>
              <a:ext cx="6418156" cy="4737307"/>
            </a:xfrm>
            <a:custGeom>
              <a:rect b="b" l="l" r="r" t="t"/>
              <a:pathLst>
                <a:path extrusionOk="0" h="4448176" w="6026438">
                  <a:moveTo>
                    <a:pt x="6026438" y="3944622"/>
                  </a:moveTo>
                  <a:lnTo>
                    <a:pt x="6026438" y="4448176"/>
                  </a:lnTo>
                  <a:lnTo>
                    <a:pt x="0" y="4448175"/>
                  </a:lnTo>
                  <a:lnTo>
                    <a:pt x="2579942" y="0"/>
                  </a:lnTo>
                  <a:lnTo>
                    <a:pt x="3738559" y="0"/>
                  </a:lnTo>
                  <a:lnTo>
                    <a:pt x="6026438" y="39446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c7c1bdb8fe_0_9"/>
            <p:cNvSpPr/>
            <p:nvPr/>
          </p:nvSpPr>
          <p:spPr>
            <a:xfrm rot="-5400000">
              <a:off x="6339287" y="2701774"/>
              <a:ext cx="810308" cy="698542"/>
            </a:xfrm>
            <a:custGeom>
              <a:rect b="b" l="l" r="r" t="t"/>
              <a:pathLst>
                <a:path extrusionOk="0" h="655908" w="760853">
                  <a:moveTo>
                    <a:pt x="760853" y="655908"/>
                  </a:moveTo>
                  <a:lnTo>
                    <a:pt x="0" y="655908"/>
                  </a:lnTo>
                  <a:lnTo>
                    <a:pt x="380427" y="0"/>
                  </a:lnTo>
                  <a:lnTo>
                    <a:pt x="760853" y="655908"/>
                  </a:lnTo>
                  <a:close/>
                </a:path>
              </a:pathLst>
            </a:cu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c7c1bdb8fe_0_9"/>
          <p:cNvSpPr/>
          <p:nvPr/>
        </p:nvSpPr>
        <p:spPr>
          <a:xfrm rot="5400000">
            <a:off x="7053633" y="782790"/>
            <a:ext cx="2982900" cy="2571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7c1bdb8fe_0_9"/>
          <p:cNvSpPr/>
          <p:nvPr/>
        </p:nvSpPr>
        <p:spPr>
          <a:xfrm rot="5400000">
            <a:off x="9903424" y="677642"/>
            <a:ext cx="1071900" cy="92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c7c1bdb8fe_0_9"/>
          <p:cNvSpPr/>
          <p:nvPr/>
        </p:nvSpPr>
        <p:spPr>
          <a:xfrm rot="5400000">
            <a:off x="11364888" y="1405080"/>
            <a:ext cx="799200" cy="688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c7c1bdb8fe_0_9"/>
          <p:cNvSpPr/>
          <p:nvPr/>
        </p:nvSpPr>
        <p:spPr>
          <a:xfrm rot="5400000">
            <a:off x="9792006" y="5288780"/>
            <a:ext cx="745800" cy="642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c7c1bdb8fe_0_9"/>
          <p:cNvSpPr/>
          <p:nvPr/>
        </p:nvSpPr>
        <p:spPr>
          <a:xfrm rot="-5400000">
            <a:off x="6910175" y="1320325"/>
            <a:ext cx="5167800" cy="4469400"/>
          </a:xfrm>
          <a:prstGeom prst="triangle">
            <a:avLst>
              <a:gd fmla="val 50000" name="adj"/>
            </a:avLst>
          </a:prstGeom>
          <a:solidFill>
            <a:srgbClr val="F0E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c7c1bdb8fe_0_9"/>
          <p:cNvSpPr txBox="1"/>
          <p:nvPr/>
        </p:nvSpPr>
        <p:spPr>
          <a:xfrm>
            <a:off x="268825" y="4143375"/>
            <a:ext cx="9510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Inventory Replenishment </a:t>
            </a:r>
            <a:endParaRPr b="1" sz="4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&amp; Risk Management</a:t>
            </a:r>
            <a:endParaRPr b="1" sz="4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rgbClr val="83326B"/>
              </a:solidFill>
            </a:endParaRPr>
          </a:p>
        </p:txBody>
      </p:sp>
      <p:sp>
        <p:nvSpPr>
          <p:cNvPr id="35" name="Google Shape;35;gc7c1bdb8fe_0_9"/>
          <p:cNvSpPr txBox="1"/>
          <p:nvPr/>
        </p:nvSpPr>
        <p:spPr>
          <a:xfrm>
            <a:off x="3304988" y="6335431"/>
            <a:ext cx="566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Chen Ling, </a:t>
            </a:r>
            <a:r>
              <a:rPr b="1" lang="zh-CN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 Wu, </a:t>
            </a:r>
            <a:r>
              <a:rPr b="1" lang="zh-CN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Jianyi Liao, </a:t>
            </a:r>
            <a:r>
              <a:rPr b="1" lang="zh-CN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Xiaoshuang Liu (Leader)</a:t>
            </a:r>
            <a:endParaRPr b="1" sz="1700"/>
          </a:p>
        </p:txBody>
      </p:sp>
      <p:grpSp>
        <p:nvGrpSpPr>
          <p:cNvPr id="36" name="Google Shape;36;gc7c1bdb8fe_0_9"/>
          <p:cNvGrpSpPr/>
          <p:nvPr/>
        </p:nvGrpSpPr>
        <p:grpSpPr>
          <a:xfrm>
            <a:off x="210824" y="6335425"/>
            <a:ext cx="2981670" cy="323106"/>
            <a:chOff x="704269" y="5244122"/>
            <a:chExt cx="4380300" cy="420000"/>
          </a:xfrm>
        </p:grpSpPr>
        <p:sp>
          <p:nvSpPr>
            <p:cNvPr id="37" name="Google Shape;37;gc7c1bdb8fe_0_9"/>
            <p:cNvSpPr/>
            <p:nvPr/>
          </p:nvSpPr>
          <p:spPr>
            <a:xfrm>
              <a:off x="704269" y="5244122"/>
              <a:ext cx="4380300" cy="420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c7c1bdb8fe_0_9"/>
            <p:cNvSpPr txBox="1"/>
            <p:nvPr/>
          </p:nvSpPr>
          <p:spPr>
            <a:xfrm>
              <a:off x="1041136" y="5254896"/>
              <a:ext cx="404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>
                  <a:solidFill>
                    <a:schemeClr val="lt1"/>
                  </a:solidFill>
                </a:rPr>
                <a:t>Team 12,  Bentley University</a:t>
              </a:r>
              <a:endParaRPr b="1"/>
            </a:p>
          </p:txBody>
        </p:sp>
      </p:grpSp>
      <p:sp>
        <p:nvSpPr>
          <p:cNvPr id="39" name="Google Shape;39;gc7c1bdb8fe_0_9"/>
          <p:cNvSpPr txBox="1"/>
          <p:nvPr/>
        </p:nvSpPr>
        <p:spPr>
          <a:xfrm>
            <a:off x="268827" y="3215875"/>
            <a:ext cx="696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Wayfair </a:t>
            </a:r>
            <a:r>
              <a:rPr lang="zh-CN" sz="54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Supply Chain Analytics </a:t>
            </a:r>
            <a:endParaRPr sz="54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0" name="Google Shape;40;gc7c1bdb8fe_0_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gcbb63a27c9_0_330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339" name="Google Shape;339;gcbb63a27c9_0_330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cbb63a27c9_0_330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cbb63a27c9_0_330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cbb63a27c9_0_330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gcbb63a27c9_0_330"/>
          <p:cNvSpPr txBox="1"/>
          <p:nvPr/>
        </p:nvSpPr>
        <p:spPr>
          <a:xfrm>
            <a:off x="1302819" y="323625"/>
            <a:ext cx="456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Strategy: SKU</a:t>
            </a:r>
            <a:endParaRPr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gcbb63a27c9_0_330"/>
          <p:cNvSpPr txBox="1"/>
          <p:nvPr/>
        </p:nvSpPr>
        <p:spPr>
          <a:xfrm>
            <a:off x="1445650" y="860963"/>
            <a:ext cx="1002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Gothic"/>
              <a:buChar char="●"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Score = ( Missed Sales + Adjusted Demand * 100)  * Parcel Effect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entury Gothic"/>
              <a:buChar char="➢"/>
            </a:pPr>
            <a:r>
              <a:rPr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Missed Sales: larger missed sales make greater contribution to fill the gap.</a:t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entury Gothic"/>
              <a:buChar char="➢"/>
            </a:pPr>
            <a:r>
              <a:rPr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Adjusted Demand:  </a:t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entury Gothic"/>
              <a:buChar char="✓"/>
            </a:pPr>
            <a:r>
              <a:rPr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Give weight to high demand but low missed sales products.</a:t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entury Gothic"/>
              <a:buChar char="✓"/>
            </a:pPr>
            <a:r>
              <a:rPr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Demand = Missed Sales / Wholesale Cost, an indicator of actual demand.</a:t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entury Gothic"/>
              <a:buChar char="✓"/>
            </a:pPr>
            <a:r>
              <a:rPr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adjusted:  Take production limitation into account.</a:t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entury Gothic"/>
              <a:buChar char="➢"/>
            </a:pPr>
            <a:r>
              <a:rPr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Parcel Effect : 1.5 for small parcels in short term period, 1 for all others.</a:t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Gothic"/>
              <a:buChar char="●"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Customize monthly prioritized</a:t>
            </a: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SKU list by finding the tipping point.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45" name="Google Shape;345;gcbb63a27c9_0_330"/>
          <p:cNvGrpSpPr/>
          <p:nvPr/>
        </p:nvGrpSpPr>
        <p:grpSpPr>
          <a:xfrm>
            <a:off x="1600200" y="3521771"/>
            <a:ext cx="8950737" cy="3247740"/>
            <a:chOff x="1600200" y="3521771"/>
            <a:chExt cx="8950737" cy="3247740"/>
          </a:xfrm>
        </p:grpSpPr>
        <p:sp>
          <p:nvSpPr>
            <p:cNvPr id="346" name="Google Shape;346;gcbb63a27c9_0_330"/>
            <p:cNvSpPr/>
            <p:nvPr/>
          </p:nvSpPr>
          <p:spPr>
            <a:xfrm>
              <a:off x="5173100" y="3574225"/>
              <a:ext cx="461100" cy="22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cbb63a27c9_0_330"/>
            <p:cNvSpPr/>
            <p:nvPr/>
          </p:nvSpPr>
          <p:spPr>
            <a:xfrm>
              <a:off x="2359225" y="3534197"/>
              <a:ext cx="2376900" cy="3075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prioritized top </a:t>
              </a:r>
              <a:r>
                <a:rPr b="1" lang="zh-CN" sz="1500">
                  <a:solidFill>
                    <a:srgbClr val="B94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14%</a:t>
              </a:r>
              <a:r>
                <a:rPr b="1" lang="zh-CN" sz="15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lang="zh-CN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SKU </a:t>
              </a:r>
              <a:endPara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gcbb63a27c9_0_330"/>
            <p:cNvSpPr/>
            <p:nvPr/>
          </p:nvSpPr>
          <p:spPr>
            <a:xfrm>
              <a:off x="6103437" y="3521771"/>
              <a:ext cx="4447500" cy="3324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monthly average covered sales increase to</a:t>
              </a:r>
              <a:r>
                <a:rPr b="1" lang="zh-CN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lang="zh-CN" sz="1500">
                  <a:solidFill>
                    <a:srgbClr val="B94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83% </a:t>
              </a:r>
              <a:endParaRPr b="1" sz="1500">
                <a:solidFill>
                  <a:srgbClr val="B9489A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49" name="Google Shape;349;gcbb63a27c9_0_3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6550" y="4002846"/>
              <a:ext cx="4296575" cy="2740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gcbb63a27c9_0_3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0200" y="3976636"/>
              <a:ext cx="4223200" cy="279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Google Shape;351;gcbb63a27c9_0_3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gc7c1bdb8fe_0_88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358" name="Google Shape;358;gc7c1bdb8fe_0_88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c7c1bdb8fe_0_88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c7c1bdb8fe_0_88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c7c1bdb8fe_0_88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gc7c1bdb8fe_0_88"/>
          <p:cNvSpPr txBox="1"/>
          <p:nvPr/>
        </p:nvSpPr>
        <p:spPr>
          <a:xfrm>
            <a:off x="1314726" y="454600"/>
            <a:ext cx="55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Strategy: Category</a:t>
            </a:r>
            <a:endParaRPr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gc7c1bdb8fe_0_88"/>
          <p:cNvSpPr txBox="1"/>
          <p:nvPr/>
        </p:nvSpPr>
        <p:spPr>
          <a:xfrm>
            <a:off x="648150" y="1439600"/>
            <a:ext cx="1089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</a:t>
            </a:r>
            <a:r>
              <a:rPr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 prioritized</a:t>
            </a: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SKU list</a:t>
            </a:r>
            <a:r>
              <a:rPr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identify prioritized </a:t>
            </a: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Category list</a:t>
            </a:r>
            <a:r>
              <a:rPr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Gothic"/>
              <a:buChar char="●"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All-time high-missed-sale high-demand</a:t>
            </a:r>
            <a:r>
              <a:rPr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(Missed Sale &gt; 1M, min Demand &gt; 2,000)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zh-C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Structurc</a:t>
            </a:r>
            <a:endParaRPr b="1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64" name="Google Shape;364;gc7c1bdb8fe_0_88"/>
          <p:cNvGrpSpPr/>
          <p:nvPr/>
        </p:nvGrpSpPr>
        <p:grpSpPr>
          <a:xfrm>
            <a:off x="753925" y="2564272"/>
            <a:ext cx="11012100" cy="461700"/>
            <a:chOff x="722700" y="2182425"/>
            <a:chExt cx="11012100" cy="562500"/>
          </a:xfrm>
        </p:grpSpPr>
        <p:sp>
          <p:nvSpPr>
            <p:cNvPr id="365" name="Google Shape;365;gc7c1bdb8fe_0_88"/>
            <p:cNvSpPr/>
            <p:nvPr/>
          </p:nvSpPr>
          <p:spPr>
            <a:xfrm>
              <a:off x="722700" y="2182425"/>
              <a:ext cx="2074800" cy="562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Outdoor Structure &amp; Spa</a:t>
              </a:r>
              <a:endParaRPr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6" name="Google Shape;366;gc7c1bdb8fe_0_88"/>
            <p:cNvSpPr/>
            <p:nvPr/>
          </p:nvSpPr>
          <p:spPr>
            <a:xfrm>
              <a:off x="2935150" y="2182425"/>
              <a:ext cx="1076100" cy="562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Appliance</a:t>
              </a:r>
              <a:endParaRPr b="1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7" name="Google Shape;367;gc7c1bdb8fe_0_88"/>
            <p:cNvSpPr/>
            <p:nvPr/>
          </p:nvSpPr>
          <p:spPr>
            <a:xfrm>
              <a:off x="4148900" y="2182425"/>
              <a:ext cx="1487700" cy="562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Fireplace</a:t>
              </a:r>
              <a:r>
                <a:rPr b="1" lang="zh-CN" sz="1200">
                  <a:solidFill>
                    <a:srgbClr val="FFFFFF"/>
                  </a:solidFill>
                </a:rPr>
                <a:t> &amp; Grill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368" name="Google Shape;368;gc7c1bdb8fe_0_88"/>
            <p:cNvSpPr/>
            <p:nvPr/>
          </p:nvSpPr>
          <p:spPr>
            <a:xfrm>
              <a:off x="5774250" y="2182425"/>
              <a:ext cx="1424400" cy="562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Seasonal</a:t>
              </a:r>
              <a:r>
                <a:rPr b="1" lang="zh-CN" sz="1200">
                  <a:solidFill>
                    <a:srgbClr val="FFFFFF"/>
                  </a:solidFill>
                </a:rPr>
                <a:t> </a:t>
              </a: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Decor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369" name="Google Shape;369;gc7c1bdb8fe_0_88"/>
            <p:cNvSpPr/>
            <p:nvPr/>
          </p:nvSpPr>
          <p:spPr>
            <a:xfrm>
              <a:off x="7336300" y="2182425"/>
              <a:ext cx="1352100" cy="562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Storage</a:t>
              </a:r>
              <a:r>
                <a:rPr b="1" lang="zh-CN" sz="1200">
                  <a:solidFill>
                    <a:srgbClr val="FFFFFF"/>
                  </a:solidFill>
                </a:rPr>
                <a:t> </a:t>
              </a: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&amp;</a:t>
              </a:r>
              <a:r>
                <a:rPr b="1" lang="zh-CN" sz="1200">
                  <a:solidFill>
                    <a:srgbClr val="FFFFFF"/>
                  </a:solidFill>
                </a:rPr>
                <a:t> </a:t>
              </a: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Org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370" name="Google Shape;370;gc7c1bdb8fe_0_88"/>
            <p:cNvSpPr/>
            <p:nvPr/>
          </p:nvSpPr>
          <p:spPr>
            <a:xfrm>
              <a:off x="8826050" y="2182425"/>
              <a:ext cx="909600" cy="562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Lighting</a:t>
              </a:r>
              <a:endParaRPr b="1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1" name="Google Shape;371;gc7c1bdb8fe_0_88"/>
            <p:cNvSpPr/>
            <p:nvPr/>
          </p:nvSpPr>
          <p:spPr>
            <a:xfrm>
              <a:off x="9873300" y="2182425"/>
              <a:ext cx="1861500" cy="5625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Furniture-Home Offic</a:t>
              </a:r>
              <a:r>
                <a:rPr b="1" lang="zh-CN" sz="1200">
                  <a:solidFill>
                    <a:srgbClr val="FFFFFF"/>
                  </a:solidFill>
                </a:rPr>
                <a:t>e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72" name="Google Shape;372;gc7c1bdb8fe_0_88"/>
          <p:cNvSpPr txBox="1"/>
          <p:nvPr/>
        </p:nvSpPr>
        <p:spPr>
          <a:xfrm>
            <a:off x="707275" y="3230863"/>
            <a:ext cx="108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Gothic"/>
              <a:buChar char="●"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 high-demand</a:t>
            </a:r>
            <a:r>
              <a:rPr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(Demand &gt;4,000)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73" name="Google Shape;373;gc7c1bdb8fe_0_88"/>
          <p:cNvGrpSpPr/>
          <p:nvPr/>
        </p:nvGrpSpPr>
        <p:grpSpPr>
          <a:xfrm>
            <a:off x="318600" y="3401463"/>
            <a:ext cx="11458600" cy="2844188"/>
            <a:chOff x="318600" y="3477663"/>
            <a:chExt cx="11458600" cy="2844188"/>
          </a:xfrm>
        </p:grpSpPr>
        <p:grpSp>
          <p:nvGrpSpPr>
            <p:cNvPr id="374" name="Google Shape;374;gc7c1bdb8fe_0_88"/>
            <p:cNvGrpSpPr/>
            <p:nvPr/>
          </p:nvGrpSpPr>
          <p:grpSpPr>
            <a:xfrm>
              <a:off x="1013820" y="4169492"/>
              <a:ext cx="10713130" cy="2001938"/>
              <a:chOff x="946120" y="2194042"/>
              <a:chExt cx="10713130" cy="2001938"/>
            </a:xfrm>
          </p:grpSpPr>
          <p:sp>
            <p:nvSpPr>
              <p:cNvPr id="375" name="Google Shape;375;gc7c1bdb8fe_0_88"/>
              <p:cNvSpPr txBox="1"/>
              <p:nvPr/>
            </p:nvSpPr>
            <p:spPr>
              <a:xfrm>
                <a:off x="1317342" y="3548280"/>
                <a:ext cx="1350600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The user can demonstrate on a projector</a:t>
                </a:r>
                <a:endParaRPr/>
              </a:p>
            </p:txBody>
          </p:sp>
          <p:sp>
            <p:nvSpPr>
              <p:cNvPr id="376" name="Google Shape;376;gc7c1bdb8fe_0_88"/>
              <p:cNvSpPr txBox="1"/>
              <p:nvPr/>
            </p:nvSpPr>
            <p:spPr>
              <a:xfrm>
                <a:off x="4200355" y="3548280"/>
                <a:ext cx="1350600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The user can demonstrate on a projector</a:t>
                </a:r>
                <a:endParaRPr/>
              </a:p>
            </p:txBody>
          </p:sp>
          <p:sp>
            <p:nvSpPr>
              <p:cNvPr id="377" name="Google Shape;377;gc7c1bdb8fe_0_88"/>
              <p:cNvSpPr txBox="1"/>
              <p:nvPr/>
            </p:nvSpPr>
            <p:spPr>
              <a:xfrm>
                <a:off x="7623595" y="3548280"/>
                <a:ext cx="1350600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The user can demonstrate on a projector</a:t>
                </a:r>
                <a:endParaRPr/>
              </a:p>
            </p:txBody>
          </p:sp>
          <p:sp>
            <p:nvSpPr>
              <p:cNvPr id="378" name="Google Shape;378;gc7c1bdb8fe_0_88"/>
              <p:cNvSpPr txBox="1"/>
              <p:nvPr/>
            </p:nvSpPr>
            <p:spPr>
              <a:xfrm>
                <a:off x="9545519" y="2194042"/>
                <a:ext cx="1350600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The user can demonstrate on a projector</a:t>
                </a:r>
                <a:endParaRPr/>
              </a:p>
            </p:txBody>
          </p:sp>
          <p:sp>
            <p:nvSpPr>
              <p:cNvPr id="379" name="Google Shape;379;gc7c1bdb8fe_0_88"/>
              <p:cNvSpPr txBox="1"/>
              <p:nvPr/>
            </p:nvSpPr>
            <p:spPr>
              <a:xfrm>
                <a:off x="6338095" y="2194042"/>
                <a:ext cx="1350600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The user can demonstrate on a projector</a:t>
                </a:r>
                <a:endParaRPr/>
              </a:p>
            </p:txBody>
          </p:sp>
          <p:grpSp>
            <p:nvGrpSpPr>
              <p:cNvPr id="380" name="Google Shape;380;gc7c1bdb8fe_0_88"/>
              <p:cNvGrpSpPr/>
              <p:nvPr/>
            </p:nvGrpSpPr>
            <p:grpSpPr>
              <a:xfrm>
                <a:off x="981626" y="3031703"/>
                <a:ext cx="10421938" cy="296314"/>
                <a:chOff x="982141" y="3495187"/>
                <a:chExt cx="10420895" cy="296700"/>
              </a:xfrm>
            </p:grpSpPr>
            <p:sp>
              <p:nvSpPr>
                <p:cNvPr id="381" name="Google Shape;381;gc7c1bdb8fe_0_88"/>
                <p:cNvSpPr/>
                <p:nvPr/>
              </p:nvSpPr>
              <p:spPr>
                <a:xfrm>
                  <a:off x="982141" y="3608579"/>
                  <a:ext cx="10334400" cy="57000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2" name="Google Shape;382;gc7c1bdb8fe_0_88"/>
                <p:cNvSpPr/>
                <p:nvPr/>
              </p:nvSpPr>
              <p:spPr>
                <a:xfrm flipH="1" rot="-2700000">
                  <a:off x="11149681" y="3538743"/>
                  <a:ext cx="210011" cy="209586"/>
                </a:xfrm>
                <a:prstGeom prst="teardrop">
                  <a:avLst>
                    <a:gd fmla="val 100000" name="adj"/>
                  </a:avLst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383" name="Google Shape;383;gc7c1bdb8fe_0_88"/>
              <p:cNvGrpSpPr/>
              <p:nvPr/>
            </p:nvGrpSpPr>
            <p:grpSpPr>
              <a:xfrm>
                <a:off x="946120" y="2988486"/>
                <a:ext cx="10534525" cy="346200"/>
                <a:chOff x="1708120" y="1159686"/>
                <a:chExt cx="10534525" cy="346200"/>
              </a:xfrm>
            </p:grpSpPr>
            <p:sp>
              <p:nvSpPr>
                <p:cNvPr id="384" name="Google Shape;384;gc7c1bdb8fe_0_88"/>
                <p:cNvSpPr/>
                <p:nvPr/>
              </p:nvSpPr>
              <p:spPr>
                <a:xfrm>
                  <a:off x="9140616" y="1159686"/>
                  <a:ext cx="346200" cy="346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5" name="Google Shape;385;gc7c1bdb8fe_0_88"/>
                <p:cNvSpPr/>
                <p:nvPr/>
              </p:nvSpPr>
              <p:spPr>
                <a:xfrm>
                  <a:off x="1708120" y="1159686"/>
                  <a:ext cx="346200" cy="346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6" name="Google Shape;386;gc7c1bdb8fe_0_88"/>
                <p:cNvSpPr/>
                <p:nvPr/>
              </p:nvSpPr>
              <p:spPr>
                <a:xfrm>
                  <a:off x="2635150" y="1159686"/>
                  <a:ext cx="343200" cy="3462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7" name="Google Shape;387;gc7c1bdb8fe_0_88"/>
                <p:cNvSpPr/>
                <p:nvPr/>
              </p:nvSpPr>
              <p:spPr>
                <a:xfrm>
                  <a:off x="3559179" y="1159686"/>
                  <a:ext cx="346200" cy="346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8" name="Google Shape;388;gc7c1bdb8fe_0_88"/>
                <p:cNvSpPr/>
                <p:nvPr/>
              </p:nvSpPr>
              <p:spPr>
                <a:xfrm>
                  <a:off x="4486209" y="1159686"/>
                  <a:ext cx="346200" cy="3462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9" name="Google Shape;389;gc7c1bdb8fe_0_88"/>
                <p:cNvSpPr/>
                <p:nvPr/>
              </p:nvSpPr>
              <p:spPr>
                <a:xfrm>
                  <a:off x="5413238" y="1159686"/>
                  <a:ext cx="346200" cy="346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0" name="Google Shape;390;gc7c1bdb8fe_0_88"/>
                <p:cNvSpPr/>
                <p:nvPr/>
              </p:nvSpPr>
              <p:spPr>
                <a:xfrm>
                  <a:off x="10956786" y="1159686"/>
                  <a:ext cx="346200" cy="346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1" name="Google Shape;391;gc7c1bdb8fe_0_88"/>
                <p:cNvSpPr/>
                <p:nvPr/>
              </p:nvSpPr>
              <p:spPr>
                <a:xfrm>
                  <a:off x="11896445" y="1159686"/>
                  <a:ext cx="346200" cy="3462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2" name="Google Shape;392;gc7c1bdb8fe_0_88"/>
                <p:cNvSpPr/>
                <p:nvPr/>
              </p:nvSpPr>
              <p:spPr>
                <a:xfrm>
                  <a:off x="6340268" y="1159686"/>
                  <a:ext cx="343200" cy="346200"/>
                </a:xfrm>
                <a:prstGeom prst="ellipse">
                  <a:avLst/>
                </a:prstGeom>
                <a:solidFill>
                  <a:schemeClr val="accent2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3" name="Google Shape;393;gc7c1bdb8fe_0_88"/>
                <p:cNvSpPr/>
                <p:nvPr/>
              </p:nvSpPr>
              <p:spPr>
                <a:xfrm>
                  <a:off x="7264297" y="1159686"/>
                  <a:ext cx="346200" cy="3462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4" name="Google Shape;394;gc7c1bdb8fe_0_88"/>
                <p:cNvSpPr/>
                <p:nvPr/>
              </p:nvSpPr>
              <p:spPr>
                <a:xfrm>
                  <a:off x="8191327" y="1159686"/>
                  <a:ext cx="346200" cy="346200"/>
                </a:xfrm>
                <a:prstGeom prst="ellipse">
                  <a:avLst/>
                </a:prstGeom>
                <a:solidFill>
                  <a:schemeClr val="accent6"/>
                </a:solidFill>
                <a:ln cap="flat" cmpd="sng" w="508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i="1" sz="2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395" name="Google Shape;395;gc7c1bdb8fe_0_88"/>
              <p:cNvSpPr/>
              <p:nvPr/>
            </p:nvSpPr>
            <p:spPr>
              <a:xfrm>
                <a:off x="9270757" y="2988486"/>
                <a:ext cx="343200" cy="346200"/>
              </a:xfrm>
              <a:prstGeom prst="ellipse">
                <a:avLst/>
              </a:prstGeom>
              <a:solidFill>
                <a:schemeClr val="accent2"/>
              </a:solidFill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6" name="Google Shape;396;gc7c1bdb8fe_0_88"/>
              <p:cNvSpPr txBox="1"/>
              <p:nvPr/>
            </p:nvSpPr>
            <p:spPr>
              <a:xfrm>
                <a:off x="981619" y="3037733"/>
                <a:ext cx="5016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 fontScale="92500" lnSpcReduction="20000"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508">
                    <a:solidFill>
                      <a:srgbClr val="FFFFFF"/>
                    </a:solidFill>
                  </a:rPr>
                  <a:t>9</a:t>
                </a:r>
                <a:endParaRPr b="1" sz="1508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Google Shape;397;gc7c1bdb8fe_0_88"/>
              <p:cNvSpPr txBox="1"/>
              <p:nvPr/>
            </p:nvSpPr>
            <p:spPr>
              <a:xfrm>
                <a:off x="1829695" y="3037733"/>
                <a:ext cx="5031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495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10</a:t>
                </a:r>
                <a:endParaRPr b="1" sz="1495"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Google Shape;398;gc7c1bdb8fe_0_88"/>
              <p:cNvSpPr txBox="1"/>
              <p:nvPr/>
            </p:nvSpPr>
            <p:spPr>
              <a:xfrm>
                <a:off x="2793571" y="3037733"/>
                <a:ext cx="5016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 fontScale="92500" lnSpcReduction="20000"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508">
                    <a:solidFill>
                      <a:srgbClr val="FFFFFF"/>
                    </a:solidFill>
                  </a:rPr>
                  <a:t>11</a:t>
                </a:r>
                <a:endParaRPr b="1" sz="1508"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Google Shape;399;gc7c1bdb8fe_0_88"/>
              <p:cNvSpPr txBox="1"/>
              <p:nvPr/>
            </p:nvSpPr>
            <p:spPr>
              <a:xfrm>
                <a:off x="3679746" y="3037733"/>
                <a:ext cx="5031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495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12</a:t>
                </a:r>
                <a:endParaRPr b="1" sz="1495"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Google Shape;400;gc7c1bdb8fe_0_88"/>
              <p:cNvSpPr txBox="1"/>
              <p:nvPr/>
            </p:nvSpPr>
            <p:spPr>
              <a:xfrm>
                <a:off x="4681722" y="3037733"/>
                <a:ext cx="5016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 fontScale="92500" lnSpcReduction="20000"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508">
                    <a:solidFill>
                      <a:srgbClr val="FFFFFF"/>
                    </a:solidFill>
                  </a:rPr>
                  <a:t>1</a:t>
                </a:r>
                <a:endParaRPr b="1" sz="1508"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Google Shape;401;gc7c1bdb8fe_0_88"/>
              <p:cNvSpPr txBox="1"/>
              <p:nvPr/>
            </p:nvSpPr>
            <p:spPr>
              <a:xfrm>
                <a:off x="5605997" y="3037733"/>
                <a:ext cx="5031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495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1" sz="1495"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Google Shape;402;gc7c1bdb8fe_0_88"/>
              <p:cNvSpPr txBox="1"/>
              <p:nvPr/>
            </p:nvSpPr>
            <p:spPr>
              <a:xfrm>
                <a:off x="6531773" y="3037733"/>
                <a:ext cx="5016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 fontScale="92500" lnSpcReduction="20000"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508">
                    <a:solidFill>
                      <a:srgbClr val="FFFFFF"/>
                    </a:solidFill>
                  </a:rPr>
                  <a:t>3</a:t>
                </a:r>
                <a:endParaRPr b="1" sz="1508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Google Shape;403;gc7c1bdb8fe_0_88"/>
              <p:cNvSpPr txBox="1"/>
              <p:nvPr/>
            </p:nvSpPr>
            <p:spPr>
              <a:xfrm>
                <a:off x="7456048" y="3037733"/>
                <a:ext cx="5031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495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 b="1" sz="1495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Google Shape;404;gc7c1bdb8fe_0_88"/>
              <p:cNvSpPr txBox="1"/>
              <p:nvPr/>
            </p:nvSpPr>
            <p:spPr>
              <a:xfrm>
                <a:off x="8381824" y="3037733"/>
                <a:ext cx="5016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 fontScale="92500" lnSpcReduction="20000"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508">
                    <a:solidFill>
                      <a:srgbClr val="FFFFFF"/>
                    </a:solidFill>
                  </a:rPr>
                  <a:t>5</a:t>
                </a:r>
                <a:endParaRPr b="1" sz="1508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Google Shape;405;gc7c1bdb8fe_0_88"/>
              <p:cNvSpPr txBox="1"/>
              <p:nvPr/>
            </p:nvSpPr>
            <p:spPr>
              <a:xfrm>
                <a:off x="9306099" y="3037733"/>
                <a:ext cx="5031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495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6</a:t>
                </a:r>
                <a:endParaRPr b="1" sz="1495">
                  <a:solidFill>
                    <a:srgbClr val="FFFFFF"/>
                  </a:solidFill>
                </a:endParaRPr>
              </a:p>
            </p:txBody>
          </p:sp>
          <p:sp>
            <p:nvSpPr>
              <p:cNvPr id="406" name="Google Shape;406;gc7c1bdb8fe_0_88"/>
              <p:cNvSpPr txBox="1"/>
              <p:nvPr/>
            </p:nvSpPr>
            <p:spPr>
              <a:xfrm>
                <a:off x="10231875" y="3037733"/>
                <a:ext cx="5016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 fontScale="92500" lnSpcReduction="20000"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508">
                    <a:solidFill>
                      <a:srgbClr val="FFFFFF"/>
                    </a:solidFill>
                  </a:rPr>
                  <a:t>7</a:t>
                </a:r>
                <a:endParaRPr b="1" sz="1508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Google Shape;407;gc7c1bdb8fe_0_88"/>
              <p:cNvSpPr txBox="1"/>
              <p:nvPr/>
            </p:nvSpPr>
            <p:spPr>
              <a:xfrm>
                <a:off x="11156150" y="3037733"/>
                <a:ext cx="5031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CN" sz="1495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</a:t>
                </a:r>
                <a:endParaRPr b="1" sz="1495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8" name="Google Shape;408;gc7c1bdb8fe_0_88"/>
            <p:cNvSpPr txBox="1"/>
            <p:nvPr/>
          </p:nvSpPr>
          <p:spPr>
            <a:xfrm>
              <a:off x="318600" y="4927225"/>
              <a:ext cx="82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Month</a:t>
              </a:r>
              <a:endParaRPr b="1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9" name="Google Shape;409;gc7c1bdb8fe_0_88"/>
            <p:cNvSpPr txBox="1"/>
            <p:nvPr/>
          </p:nvSpPr>
          <p:spPr>
            <a:xfrm>
              <a:off x="346175" y="4339475"/>
              <a:ext cx="30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Furniture - Home Office</a:t>
              </a:r>
              <a:endParaRPr/>
            </a:p>
          </p:txBody>
        </p:sp>
        <p:cxnSp>
          <p:nvCxnSpPr>
            <p:cNvPr id="410" name="Google Shape;410;gc7c1bdb8fe_0_88"/>
            <p:cNvCxnSpPr/>
            <p:nvPr/>
          </p:nvCxnSpPr>
          <p:spPr>
            <a:xfrm>
              <a:off x="1217225" y="46823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sp>
          <p:nvSpPr>
            <p:cNvPr id="411" name="Google Shape;411;gc7c1bdb8fe_0_88"/>
            <p:cNvSpPr txBox="1"/>
            <p:nvPr/>
          </p:nvSpPr>
          <p:spPr>
            <a:xfrm>
              <a:off x="2106650" y="5577850"/>
              <a:ext cx="2197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Outdoor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Plumbing-Core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Furifure: Kitchen &amp; Dining</a:t>
              </a:r>
              <a:endParaRPr/>
            </a:p>
          </p:txBody>
        </p:sp>
        <p:cxnSp>
          <p:nvCxnSpPr>
            <p:cNvPr id="412" name="Google Shape;412;gc7c1bdb8fe_0_88"/>
            <p:cNvCxnSpPr/>
            <p:nvPr/>
          </p:nvCxnSpPr>
          <p:spPr>
            <a:xfrm>
              <a:off x="3940725" y="53681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gc7c1bdb8fe_0_88"/>
            <p:cNvCxnSpPr/>
            <p:nvPr/>
          </p:nvCxnSpPr>
          <p:spPr>
            <a:xfrm>
              <a:off x="5806300" y="46823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gc7c1bdb8fe_0_88"/>
            <p:cNvSpPr txBox="1"/>
            <p:nvPr/>
          </p:nvSpPr>
          <p:spPr>
            <a:xfrm>
              <a:off x="4616675" y="4403850"/>
              <a:ext cx="147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Outdoor Decor</a:t>
              </a:r>
              <a:endParaRPr/>
            </a:p>
          </p:txBody>
        </p:sp>
        <p:cxnSp>
          <p:nvCxnSpPr>
            <p:cNvPr id="415" name="Google Shape;415;gc7c1bdb8fe_0_88"/>
            <p:cNvCxnSpPr/>
            <p:nvPr/>
          </p:nvCxnSpPr>
          <p:spPr>
            <a:xfrm>
              <a:off x="7711300" y="46823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gc7c1bdb8fe_0_88"/>
            <p:cNvSpPr txBox="1"/>
            <p:nvPr/>
          </p:nvSpPr>
          <p:spPr>
            <a:xfrm>
              <a:off x="6607075" y="4407538"/>
              <a:ext cx="1744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Plumbing-Core</a:t>
              </a:r>
              <a:endParaRPr/>
            </a:p>
          </p:txBody>
        </p:sp>
        <p:cxnSp>
          <p:nvCxnSpPr>
            <p:cNvPr id="417" name="Google Shape;417;gc7c1bdb8fe_0_88"/>
            <p:cNvCxnSpPr/>
            <p:nvPr/>
          </p:nvCxnSpPr>
          <p:spPr>
            <a:xfrm>
              <a:off x="6764700" y="53681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sp>
          <p:nvSpPr>
            <p:cNvPr id="418" name="Google Shape;418;gc7c1bdb8fe_0_88"/>
            <p:cNvSpPr txBox="1"/>
            <p:nvPr/>
          </p:nvSpPr>
          <p:spPr>
            <a:xfrm>
              <a:off x="5387875" y="5550538"/>
              <a:ext cx="174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Plumbing-Core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Outdoor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19" name="Google Shape;419;gc7c1bdb8fe_0_88"/>
            <p:cNvCxnSpPr/>
            <p:nvPr/>
          </p:nvCxnSpPr>
          <p:spPr>
            <a:xfrm>
              <a:off x="8625700" y="53681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gc7c1bdb8fe_0_88"/>
            <p:cNvCxnSpPr/>
            <p:nvPr/>
          </p:nvCxnSpPr>
          <p:spPr>
            <a:xfrm>
              <a:off x="9494225" y="4339475"/>
              <a:ext cx="6600" cy="6084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gc7c1bdb8fe_0_88"/>
            <p:cNvCxnSpPr/>
            <p:nvPr/>
          </p:nvCxnSpPr>
          <p:spPr>
            <a:xfrm>
              <a:off x="10454500" y="53681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gc7c1bdb8fe_0_88"/>
            <p:cNvCxnSpPr/>
            <p:nvPr/>
          </p:nvCxnSpPr>
          <p:spPr>
            <a:xfrm>
              <a:off x="11359050" y="4682350"/>
              <a:ext cx="0" cy="2859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lgDashDot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gc7c1bdb8fe_0_88"/>
            <p:cNvSpPr txBox="1"/>
            <p:nvPr/>
          </p:nvSpPr>
          <p:spPr>
            <a:xfrm>
              <a:off x="7340825" y="5561925"/>
              <a:ext cx="18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Plumbing-Core</a:t>
              </a:r>
              <a:endParaRPr/>
            </a:p>
          </p:txBody>
        </p:sp>
        <p:sp>
          <p:nvSpPr>
            <p:cNvPr id="424" name="Google Shape;424;gc7c1bdb8fe_0_88"/>
            <p:cNvSpPr txBox="1"/>
            <p:nvPr/>
          </p:nvSpPr>
          <p:spPr>
            <a:xfrm>
              <a:off x="7711300" y="3477663"/>
              <a:ext cx="2129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Plumbing-Core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Outdoor Decor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Furniture: Kitchen &amp; Dining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Furniture:home office</a:t>
              </a:r>
              <a:endParaRPr/>
            </a:p>
          </p:txBody>
        </p:sp>
        <p:sp>
          <p:nvSpPr>
            <p:cNvPr id="425" name="Google Shape;425;gc7c1bdb8fe_0_88"/>
            <p:cNvSpPr txBox="1"/>
            <p:nvPr/>
          </p:nvSpPr>
          <p:spPr>
            <a:xfrm>
              <a:off x="9421850" y="5582950"/>
              <a:ext cx="147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Plumbing-Core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Outdoor Decor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Rugs</a:t>
              </a:r>
              <a:endParaRPr/>
            </a:p>
          </p:txBody>
        </p:sp>
        <p:sp>
          <p:nvSpPr>
            <p:cNvPr id="426" name="Google Shape;426;gc7c1bdb8fe_0_88"/>
            <p:cNvSpPr txBox="1"/>
            <p:nvPr/>
          </p:nvSpPr>
          <p:spPr>
            <a:xfrm>
              <a:off x="10454500" y="4204450"/>
              <a:ext cx="1322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Plumbing-Core</a:t>
              </a:r>
              <a:endParaRPr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Outdoor Decor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427" name="Google Shape;427;gc7c1bdb8fe_0_8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gcbb63a27c9_0_284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434" name="Google Shape;434;gcbb63a27c9_0_284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cbb63a27c9_0_284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cbb63a27c9_0_284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cbb63a27c9_0_284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gcbb63a27c9_0_284"/>
          <p:cNvSpPr txBox="1"/>
          <p:nvPr/>
        </p:nvSpPr>
        <p:spPr>
          <a:xfrm>
            <a:off x="1337944" y="372575"/>
            <a:ext cx="456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Substitution</a:t>
            </a: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Strategy</a:t>
            </a:r>
            <a:endParaRPr sz="28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gcbb63a27c9_0_284"/>
          <p:cNvSpPr txBox="1"/>
          <p:nvPr/>
        </p:nvSpPr>
        <p:spPr>
          <a:xfrm>
            <a:off x="2481575" y="1023500"/>
            <a:ext cx="707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Substitute overstock SKUs for low priority undersupply SKUs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gcbb63a27c9_0_284"/>
          <p:cNvSpPr/>
          <p:nvPr/>
        </p:nvSpPr>
        <p:spPr>
          <a:xfrm>
            <a:off x="4931900" y="1612950"/>
            <a:ext cx="1154100" cy="11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1" name="Google Shape;441;gcbb63a27c9_0_284"/>
          <p:cNvSpPr/>
          <p:nvPr/>
        </p:nvSpPr>
        <p:spPr>
          <a:xfrm>
            <a:off x="1337950" y="1519926"/>
            <a:ext cx="1471800" cy="140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2" name="Google Shape;442;gcbb63a27c9_0_284"/>
          <p:cNvSpPr/>
          <p:nvPr/>
        </p:nvSpPr>
        <p:spPr>
          <a:xfrm>
            <a:off x="8868950" y="1144913"/>
            <a:ext cx="2250600" cy="2243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443" name="Google Shape;443;gcbb63a27c9_0_284"/>
          <p:cNvSpPr txBox="1"/>
          <p:nvPr/>
        </p:nvSpPr>
        <p:spPr>
          <a:xfrm>
            <a:off x="6285575" y="2386913"/>
            <a:ext cx="25305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item class</a:t>
            </a:r>
            <a:endParaRPr sz="1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month</a:t>
            </a:r>
            <a:endParaRPr sz="1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Whole</a:t>
            </a:r>
            <a:r>
              <a:rPr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 cost within range</a:t>
            </a:r>
            <a:r>
              <a:rPr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0.5-2x</a:t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gcbb63a27c9_0_284"/>
          <p:cNvSpPr/>
          <p:nvPr/>
        </p:nvSpPr>
        <p:spPr>
          <a:xfrm>
            <a:off x="2858175" y="2148275"/>
            <a:ext cx="2073900" cy="192000"/>
          </a:xfrm>
          <a:prstGeom prst="rightArrow">
            <a:avLst>
              <a:gd fmla="val 50000" name="adj1"/>
              <a:gd fmla="val 148281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cbb63a27c9_0_284"/>
          <p:cNvSpPr txBox="1"/>
          <p:nvPr/>
        </p:nvSpPr>
        <p:spPr>
          <a:xfrm>
            <a:off x="3293225" y="2276063"/>
            <a:ext cx="18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Overstock &gt; $50</a:t>
            </a:r>
            <a:endParaRPr sz="1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gcbb63a27c9_0_284"/>
          <p:cNvSpPr txBox="1"/>
          <p:nvPr/>
        </p:nvSpPr>
        <p:spPr>
          <a:xfrm>
            <a:off x="3658475" y="1887413"/>
            <a:ext cx="72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</a:t>
            </a:r>
            <a:endParaRPr b="1"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gcbb63a27c9_0_284"/>
          <p:cNvSpPr txBox="1"/>
          <p:nvPr/>
        </p:nvSpPr>
        <p:spPr>
          <a:xfrm>
            <a:off x="7239875" y="1887413"/>
            <a:ext cx="130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Match</a:t>
            </a:r>
            <a:endParaRPr b="1"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gcbb63a27c9_0_284"/>
          <p:cNvSpPr txBox="1"/>
          <p:nvPr/>
        </p:nvSpPr>
        <p:spPr>
          <a:xfrm>
            <a:off x="1438275" y="1868213"/>
            <a:ext cx="14199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b="1"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verstock: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71,460 </a:t>
            </a:r>
            <a:r>
              <a:rPr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SKUs</a:t>
            </a: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495,283 records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gcbb63a27c9_0_284"/>
          <p:cNvSpPr txBox="1"/>
          <p:nvPr/>
        </p:nvSpPr>
        <p:spPr>
          <a:xfrm>
            <a:off x="4931888" y="1867188"/>
            <a:ext cx="130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6,024 </a:t>
            </a:r>
            <a:r>
              <a:rPr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SKUs</a:t>
            </a: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20,178 records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gcbb63a27c9_0_284"/>
          <p:cNvSpPr txBox="1"/>
          <p:nvPr/>
        </p:nvSpPr>
        <p:spPr>
          <a:xfrm>
            <a:off x="9121400" y="1868213"/>
            <a:ext cx="19836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Undersupply: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140,704</a:t>
            </a:r>
            <a:r>
              <a:rPr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low priority SKUs</a:t>
            </a:r>
            <a:endParaRPr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972,659 records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51" name="Google Shape;451;gcbb63a27c9_0_284"/>
          <p:cNvGrpSpPr/>
          <p:nvPr/>
        </p:nvGrpSpPr>
        <p:grpSpPr>
          <a:xfrm>
            <a:off x="921925" y="3122175"/>
            <a:ext cx="10886969" cy="3712312"/>
            <a:chOff x="921925" y="3122175"/>
            <a:chExt cx="10886969" cy="3712312"/>
          </a:xfrm>
        </p:grpSpPr>
        <p:grpSp>
          <p:nvGrpSpPr>
            <p:cNvPr id="452" name="Google Shape;452;gcbb63a27c9_0_284"/>
            <p:cNvGrpSpPr/>
            <p:nvPr/>
          </p:nvGrpSpPr>
          <p:grpSpPr>
            <a:xfrm>
              <a:off x="6051523" y="3513420"/>
              <a:ext cx="5757370" cy="3321067"/>
              <a:chOff x="6086000" y="3613263"/>
              <a:chExt cx="5272800" cy="3186288"/>
            </a:xfrm>
          </p:grpSpPr>
          <p:sp>
            <p:nvSpPr>
              <p:cNvPr id="453" name="Google Shape;453;gcbb63a27c9_0_284"/>
              <p:cNvSpPr txBox="1"/>
              <p:nvPr/>
            </p:nvSpPr>
            <p:spPr>
              <a:xfrm>
                <a:off x="6086000" y="4074950"/>
                <a:ext cx="5272800" cy="27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Char char="●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Most SKU matched, only 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3.4% (17,112 records) overstock inventory left.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Char char="●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Maximum potential average coverage percentage increase is </a:t>
                </a:r>
                <a:r>
                  <a:rPr b="1" lang="zh-CN" sz="1700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9.6</a:t>
                </a:r>
                <a:r>
                  <a:rPr b="1"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% , from </a:t>
                </a:r>
                <a:r>
                  <a:rPr b="1" lang="zh-CN" sz="1700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83</a:t>
                </a:r>
                <a:r>
                  <a:rPr b="1"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% to </a:t>
                </a:r>
                <a:r>
                  <a:rPr b="1" lang="zh-CN" sz="1700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92.6</a:t>
                </a:r>
                <a:r>
                  <a:rPr b="1"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%. </a:t>
                </a:r>
                <a:endParaRPr b="1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4" name="Google Shape;454;gcbb63a27c9_0_284"/>
              <p:cNvSpPr txBox="1"/>
              <p:nvPr/>
            </p:nvSpPr>
            <p:spPr>
              <a:xfrm>
                <a:off x="8314175" y="3613263"/>
                <a:ext cx="983100" cy="4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Result</a:t>
                </a: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455" name="Google Shape;455;gcbb63a27c9_0_284"/>
              <p:cNvCxnSpPr>
                <a:endCxn id="454" idx="1"/>
              </p:cNvCxnSpPr>
              <p:nvPr/>
            </p:nvCxnSpPr>
            <p:spPr>
              <a:xfrm flipH="1" rot="10800000">
                <a:off x="6622475" y="3834813"/>
                <a:ext cx="1691700" cy="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gcbb63a27c9_0_284"/>
              <p:cNvCxnSpPr/>
              <p:nvPr/>
            </p:nvCxnSpPr>
            <p:spPr>
              <a:xfrm flipH="1" rot="10800000">
                <a:off x="9156150" y="3832100"/>
                <a:ext cx="1691700" cy="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457" name="Google Shape;457;gcbb63a27c9_0_2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1925" y="3122175"/>
              <a:ext cx="5219400" cy="36150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Google Shape;458;gcbb63a27c9_0_284"/>
          <p:cNvSpPr/>
          <p:nvPr/>
        </p:nvSpPr>
        <p:spPr>
          <a:xfrm>
            <a:off x="6141850" y="2148275"/>
            <a:ext cx="2691600" cy="192000"/>
          </a:xfrm>
          <a:prstGeom prst="rightArrow">
            <a:avLst>
              <a:gd fmla="val 50000" name="adj1"/>
              <a:gd fmla="val 148281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cbb63a27c9_0_28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gcbb63a27c9_0_27"/>
          <p:cNvGrpSpPr/>
          <p:nvPr/>
        </p:nvGrpSpPr>
        <p:grpSpPr>
          <a:xfrm flipH="1" rot="5400000">
            <a:off x="-560799" y="2576029"/>
            <a:ext cx="2358014" cy="1235685"/>
            <a:chOff x="1290699" y="4006312"/>
            <a:chExt cx="3308100" cy="2851800"/>
          </a:xfrm>
        </p:grpSpPr>
        <p:sp>
          <p:nvSpPr>
            <p:cNvPr id="466" name="Google Shape;466;gcbb63a27c9_0_27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cbb63a27c9_0_27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cbb63a27c9_0_27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gcbb63a27c9_0_27"/>
          <p:cNvGrpSpPr/>
          <p:nvPr/>
        </p:nvGrpSpPr>
        <p:grpSpPr>
          <a:xfrm flipH="1" rot="-5400000">
            <a:off x="10401952" y="2394049"/>
            <a:ext cx="2167798" cy="1409360"/>
            <a:chOff x="1290699" y="4006312"/>
            <a:chExt cx="3308100" cy="2851800"/>
          </a:xfrm>
        </p:grpSpPr>
        <p:sp>
          <p:nvSpPr>
            <p:cNvPr id="470" name="Google Shape;470;gcbb63a27c9_0_27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cbb63a27c9_0_27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cbb63a27c9_0_27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gcbb63a27c9_0_27"/>
          <p:cNvSpPr txBox="1"/>
          <p:nvPr/>
        </p:nvSpPr>
        <p:spPr>
          <a:xfrm>
            <a:off x="1368650" y="2685975"/>
            <a:ext cx="94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 </a:t>
            </a: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Supplier Management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gcbb63a27c9_0_27"/>
          <p:cNvSpPr txBox="1"/>
          <p:nvPr/>
        </p:nvSpPr>
        <p:spPr>
          <a:xfrm>
            <a:off x="2827538" y="4138926"/>
            <a:ext cx="6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gcbb63a27c9_0_27"/>
          <p:cNvCxnSpPr/>
          <p:nvPr/>
        </p:nvCxnSpPr>
        <p:spPr>
          <a:xfrm>
            <a:off x="5200073" y="5605608"/>
            <a:ext cx="1791900" cy="0"/>
          </a:xfrm>
          <a:prstGeom prst="straightConnector1">
            <a:avLst/>
          </a:prstGeom>
          <a:noFill/>
          <a:ln cap="flat" cmpd="sng" w="19050">
            <a:solidFill>
              <a:srgbClr val="B9489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6" name="Google Shape;476;gcbb63a27c9_0_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7a0c8bf293_2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00" y="1139900"/>
            <a:ext cx="5915945" cy="306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g7a0c8bf293_2_43"/>
          <p:cNvGrpSpPr/>
          <p:nvPr/>
        </p:nvGrpSpPr>
        <p:grpSpPr>
          <a:xfrm>
            <a:off x="3657601" y="4510249"/>
            <a:ext cx="4234501" cy="1409760"/>
            <a:chOff x="4051850" y="2374523"/>
            <a:chExt cx="3601072" cy="1311038"/>
          </a:xfrm>
        </p:grpSpPr>
        <p:sp>
          <p:nvSpPr>
            <p:cNvPr id="484" name="Google Shape;484;g7a0c8bf293_2_43"/>
            <p:cNvSpPr/>
            <p:nvPr/>
          </p:nvSpPr>
          <p:spPr>
            <a:xfrm>
              <a:off x="4734088" y="2702762"/>
              <a:ext cx="2723700" cy="98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7a0c8bf293_2_43"/>
            <p:cNvSpPr txBox="1"/>
            <p:nvPr/>
          </p:nvSpPr>
          <p:spPr>
            <a:xfrm>
              <a:off x="4051850" y="2798453"/>
              <a:ext cx="31113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2" marL="13716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entury Gothic"/>
                <a:buChar char="✓"/>
              </a:pPr>
              <a:r>
                <a:rPr lang="zh-CN" sz="13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Target Best performance</a:t>
              </a:r>
              <a:endPara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11150" lvl="2" marL="13716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entury Gothic"/>
                <a:buChar char="✓"/>
              </a:pPr>
              <a:r>
                <a:rPr lang="zh-CN" sz="13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Improve conversion rate</a:t>
              </a:r>
              <a:endPara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6" name="Google Shape;486;g7a0c8bf293_2_43"/>
            <p:cNvSpPr txBox="1"/>
            <p:nvPr/>
          </p:nvSpPr>
          <p:spPr>
            <a:xfrm>
              <a:off x="5034523" y="2374523"/>
              <a:ext cx="2618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5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Small Suppliers</a:t>
              </a:r>
              <a:endParaRPr b="1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87" name="Google Shape;487;g7a0c8bf293_2_43"/>
          <p:cNvSpPr/>
          <p:nvPr/>
        </p:nvSpPr>
        <p:spPr>
          <a:xfrm>
            <a:off x="8435914" y="4872166"/>
            <a:ext cx="3287100" cy="108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7a0c8bf293_2_43"/>
          <p:cNvSpPr txBox="1"/>
          <p:nvPr/>
        </p:nvSpPr>
        <p:spPr>
          <a:xfrm>
            <a:off x="7640950" y="5001300"/>
            <a:ext cx="40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Char char="✓"/>
            </a:pPr>
            <a:r>
              <a:rPr lang="zh-CN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Outreach to more suppliers</a:t>
            </a:r>
            <a:r>
              <a:rPr lang="zh-C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7a0c8bf293_2_43"/>
          <p:cNvSpPr txBox="1"/>
          <p:nvPr/>
        </p:nvSpPr>
        <p:spPr>
          <a:xfrm>
            <a:off x="8619375" y="4510250"/>
            <a:ext cx="28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 Suggestion</a:t>
            </a:r>
            <a:endParaRPr b="1" sz="16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90" name="Google Shape;490;g7a0c8bf293_2_43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491" name="Google Shape;491;g7a0c8bf293_2_43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7a0c8bf293_2_43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7a0c8bf293_2_43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7a0c8bf293_2_43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g7a0c8bf293_2_43"/>
          <p:cNvSpPr txBox="1"/>
          <p:nvPr/>
        </p:nvSpPr>
        <p:spPr>
          <a:xfrm>
            <a:off x="1235675" y="294650"/>
            <a:ext cx="1329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Supplier Risk</a:t>
            </a:r>
            <a:endParaRPr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96" name="Google Shape;496;g7a0c8bf293_2_43"/>
          <p:cNvGrpSpPr/>
          <p:nvPr/>
        </p:nvGrpSpPr>
        <p:grpSpPr>
          <a:xfrm>
            <a:off x="-333275" y="4510316"/>
            <a:ext cx="4311500" cy="1401882"/>
            <a:chOff x="382785" y="2374779"/>
            <a:chExt cx="3685988" cy="1310783"/>
          </a:xfrm>
        </p:grpSpPr>
        <p:sp>
          <p:nvSpPr>
            <p:cNvPr id="497" name="Google Shape;497;g7a0c8bf293_2_43"/>
            <p:cNvSpPr/>
            <p:nvPr/>
          </p:nvSpPr>
          <p:spPr>
            <a:xfrm>
              <a:off x="1099116" y="2702762"/>
              <a:ext cx="2723700" cy="9828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7a0c8bf293_2_43"/>
            <p:cNvSpPr txBox="1"/>
            <p:nvPr/>
          </p:nvSpPr>
          <p:spPr>
            <a:xfrm>
              <a:off x="382785" y="2795943"/>
              <a:ext cx="3425400" cy="83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2" marL="13716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entury Gothic"/>
                <a:buChar char="✓"/>
              </a:pPr>
              <a:r>
                <a:rPr lang="zh-CN" sz="13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Maintain relationsihip</a:t>
              </a:r>
              <a:endPara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11150" lvl="2" marL="13716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entury Gothic"/>
                <a:buChar char="✓"/>
              </a:pPr>
              <a:r>
                <a:rPr lang="zh-CN" sz="13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Give enough product prepare time</a:t>
              </a:r>
              <a:endPara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9" name="Google Shape;499;g7a0c8bf293_2_43"/>
            <p:cNvSpPr txBox="1"/>
            <p:nvPr/>
          </p:nvSpPr>
          <p:spPr>
            <a:xfrm>
              <a:off x="1345072" y="2374779"/>
              <a:ext cx="27237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Large Suppliers</a:t>
              </a:r>
              <a:endParaRPr b="1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00" name="Google Shape;500;g7a0c8bf293_2_43"/>
          <p:cNvSpPr txBox="1"/>
          <p:nvPr/>
        </p:nvSpPr>
        <p:spPr>
          <a:xfrm>
            <a:off x="548100" y="1842588"/>
            <a:ext cx="5547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Gothic"/>
              <a:buChar char="●"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Overall: 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Top </a:t>
            </a:r>
            <a:r>
              <a:rPr b="1" lang="zh-CN" sz="1600">
                <a:solidFill>
                  <a:srgbClr val="B94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suppliers are responsible for </a:t>
            </a:r>
            <a:r>
              <a:rPr b="1" lang="zh-CN" sz="1600">
                <a:solidFill>
                  <a:srgbClr val="B94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48.49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of sales.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Gothic"/>
              <a:buChar char="●"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Prioritized Categories: </a:t>
            </a:r>
            <a:endParaRPr b="1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“Don’t Let Your Supply Chain Control Your Business!”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Century Gothic"/>
              <a:buChar char="●"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Recommendations:</a:t>
            </a:r>
            <a:endParaRPr b="1" sz="17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7a0c8bf293_2_43"/>
          <p:cNvSpPr txBox="1"/>
          <p:nvPr/>
        </p:nvSpPr>
        <p:spPr>
          <a:xfrm>
            <a:off x="5925000" y="360450"/>
            <a:ext cx="4999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7a0c8bf293_2_43"/>
          <p:cNvSpPr txBox="1"/>
          <p:nvPr/>
        </p:nvSpPr>
        <p:spPr>
          <a:xfrm>
            <a:off x="7026475" y="146582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85%</a:t>
            </a:r>
            <a:endParaRPr sz="600"/>
          </a:p>
        </p:txBody>
      </p:sp>
      <p:sp>
        <p:nvSpPr>
          <p:cNvPr id="503" name="Google Shape;503;g7a0c8bf293_2_43"/>
          <p:cNvSpPr txBox="1"/>
          <p:nvPr/>
        </p:nvSpPr>
        <p:spPr>
          <a:xfrm>
            <a:off x="7287950" y="146582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15</a:t>
            </a:r>
            <a:r>
              <a:rPr lang="zh-CN" sz="600"/>
              <a:t>%</a:t>
            </a:r>
            <a:endParaRPr sz="600"/>
          </a:p>
        </p:txBody>
      </p:sp>
      <p:sp>
        <p:nvSpPr>
          <p:cNvPr id="504" name="Google Shape;504;g7a0c8bf293_2_43"/>
          <p:cNvSpPr txBox="1"/>
          <p:nvPr/>
        </p:nvSpPr>
        <p:spPr>
          <a:xfrm>
            <a:off x="7307225" y="176377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66</a:t>
            </a:r>
            <a:r>
              <a:rPr lang="zh-CN" sz="600"/>
              <a:t>%</a:t>
            </a:r>
            <a:endParaRPr sz="600"/>
          </a:p>
        </p:txBody>
      </p:sp>
      <p:sp>
        <p:nvSpPr>
          <p:cNvPr id="505" name="Google Shape;505;g7a0c8bf293_2_43"/>
          <p:cNvSpPr txBox="1"/>
          <p:nvPr/>
        </p:nvSpPr>
        <p:spPr>
          <a:xfrm>
            <a:off x="8191350" y="176377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34</a:t>
            </a:r>
            <a:r>
              <a:rPr lang="zh-CN" sz="600"/>
              <a:t>%</a:t>
            </a:r>
            <a:endParaRPr sz="600"/>
          </a:p>
        </p:txBody>
      </p:sp>
      <p:sp>
        <p:nvSpPr>
          <p:cNvPr id="506" name="Google Shape;506;g7a0c8bf293_2_43"/>
          <p:cNvSpPr txBox="1"/>
          <p:nvPr/>
        </p:nvSpPr>
        <p:spPr>
          <a:xfrm>
            <a:off x="7638050" y="206172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82</a:t>
            </a:r>
            <a:r>
              <a:rPr lang="zh-CN" sz="600"/>
              <a:t>%</a:t>
            </a:r>
            <a:endParaRPr sz="600"/>
          </a:p>
        </p:txBody>
      </p:sp>
      <p:sp>
        <p:nvSpPr>
          <p:cNvPr id="507" name="Google Shape;507;g7a0c8bf293_2_43"/>
          <p:cNvSpPr txBox="1"/>
          <p:nvPr/>
        </p:nvSpPr>
        <p:spPr>
          <a:xfrm>
            <a:off x="8522175" y="206172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18</a:t>
            </a:r>
            <a:r>
              <a:rPr lang="zh-CN" sz="600"/>
              <a:t>%</a:t>
            </a:r>
            <a:endParaRPr sz="600"/>
          </a:p>
        </p:txBody>
      </p:sp>
      <p:sp>
        <p:nvSpPr>
          <p:cNvPr id="508" name="Google Shape;508;g7a0c8bf293_2_43"/>
          <p:cNvSpPr txBox="1"/>
          <p:nvPr/>
        </p:nvSpPr>
        <p:spPr>
          <a:xfrm>
            <a:off x="7572300" y="235967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86</a:t>
            </a:r>
            <a:r>
              <a:rPr lang="zh-CN" sz="600"/>
              <a:t>%</a:t>
            </a:r>
            <a:endParaRPr sz="600"/>
          </a:p>
        </p:txBody>
      </p:sp>
      <p:sp>
        <p:nvSpPr>
          <p:cNvPr id="509" name="Google Shape;509;g7a0c8bf293_2_43"/>
          <p:cNvSpPr txBox="1"/>
          <p:nvPr/>
        </p:nvSpPr>
        <p:spPr>
          <a:xfrm>
            <a:off x="8577675" y="235967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1</a:t>
            </a:r>
            <a:r>
              <a:rPr lang="zh-CN" sz="600"/>
              <a:t>4</a:t>
            </a:r>
            <a:r>
              <a:rPr lang="zh-CN" sz="600"/>
              <a:t>%</a:t>
            </a:r>
            <a:endParaRPr sz="600"/>
          </a:p>
        </p:txBody>
      </p:sp>
      <p:sp>
        <p:nvSpPr>
          <p:cNvPr id="510" name="Google Shape;510;g7a0c8bf293_2_43"/>
          <p:cNvSpPr txBox="1"/>
          <p:nvPr/>
        </p:nvSpPr>
        <p:spPr>
          <a:xfrm>
            <a:off x="7584463" y="269257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74</a:t>
            </a:r>
            <a:r>
              <a:rPr lang="zh-CN" sz="600"/>
              <a:t>%</a:t>
            </a:r>
            <a:endParaRPr sz="600"/>
          </a:p>
        </p:txBody>
      </p:sp>
      <p:sp>
        <p:nvSpPr>
          <p:cNvPr id="511" name="Google Shape;511;g7a0c8bf293_2_43"/>
          <p:cNvSpPr txBox="1"/>
          <p:nvPr/>
        </p:nvSpPr>
        <p:spPr>
          <a:xfrm>
            <a:off x="8589838" y="269257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26</a:t>
            </a:r>
            <a:r>
              <a:rPr lang="zh-CN" sz="600"/>
              <a:t>%</a:t>
            </a:r>
            <a:endParaRPr sz="600"/>
          </a:p>
        </p:txBody>
      </p:sp>
      <p:sp>
        <p:nvSpPr>
          <p:cNvPr id="512" name="Google Shape;512;g7a0c8bf293_2_43"/>
          <p:cNvSpPr txBox="1"/>
          <p:nvPr/>
        </p:nvSpPr>
        <p:spPr>
          <a:xfrm>
            <a:off x="7584463" y="2998200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88</a:t>
            </a:r>
            <a:r>
              <a:rPr lang="zh-CN" sz="600"/>
              <a:t>%</a:t>
            </a:r>
            <a:endParaRPr sz="600"/>
          </a:p>
        </p:txBody>
      </p:sp>
      <p:sp>
        <p:nvSpPr>
          <p:cNvPr id="513" name="Google Shape;513;g7a0c8bf293_2_43"/>
          <p:cNvSpPr txBox="1"/>
          <p:nvPr/>
        </p:nvSpPr>
        <p:spPr>
          <a:xfrm>
            <a:off x="9139738" y="2998200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12</a:t>
            </a:r>
            <a:r>
              <a:rPr lang="zh-CN" sz="600"/>
              <a:t>%</a:t>
            </a:r>
            <a:endParaRPr sz="600"/>
          </a:p>
        </p:txBody>
      </p:sp>
      <p:sp>
        <p:nvSpPr>
          <p:cNvPr id="514" name="Google Shape;514;g7a0c8bf293_2_43"/>
          <p:cNvSpPr txBox="1"/>
          <p:nvPr/>
        </p:nvSpPr>
        <p:spPr>
          <a:xfrm>
            <a:off x="7729913" y="332342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66</a:t>
            </a:r>
            <a:r>
              <a:rPr lang="zh-CN" sz="600"/>
              <a:t>%</a:t>
            </a:r>
            <a:endParaRPr sz="600"/>
          </a:p>
        </p:txBody>
      </p:sp>
      <p:sp>
        <p:nvSpPr>
          <p:cNvPr id="515" name="Google Shape;515;g7a0c8bf293_2_43"/>
          <p:cNvSpPr txBox="1"/>
          <p:nvPr/>
        </p:nvSpPr>
        <p:spPr>
          <a:xfrm>
            <a:off x="10179438" y="3323425"/>
            <a:ext cx="4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"/>
              <a:t>34</a:t>
            </a:r>
            <a:r>
              <a:rPr lang="zh-CN" sz="600"/>
              <a:t>%</a:t>
            </a:r>
            <a:endParaRPr sz="600"/>
          </a:p>
        </p:txBody>
      </p:sp>
      <p:sp>
        <p:nvSpPr>
          <p:cNvPr id="516" name="Google Shape;516;g7a0c8bf293_2_43"/>
          <p:cNvSpPr txBox="1"/>
          <p:nvPr/>
        </p:nvSpPr>
        <p:spPr>
          <a:xfrm>
            <a:off x="164675" y="6588800"/>
            <a:ext cx="605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https://hbr.org/2011/12/dont-let-your-supply-chain-control-your-business</a:t>
            </a:r>
            <a:endParaRPr/>
          </a:p>
        </p:txBody>
      </p:sp>
      <p:sp>
        <p:nvSpPr>
          <p:cNvPr id="517" name="Google Shape;517;g7a0c8bf293_2_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caf4d68dc7_0_69"/>
          <p:cNvSpPr txBox="1"/>
          <p:nvPr/>
        </p:nvSpPr>
        <p:spPr>
          <a:xfrm>
            <a:off x="2562834" y="1262238"/>
            <a:ext cx="21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caf4d68dc7_0_69"/>
          <p:cNvSpPr txBox="1"/>
          <p:nvPr/>
        </p:nvSpPr>
        <p:spPr>
          <a:xfrm>
            <a:off x="1153900" y="1743800"/>
            <a:ext cx="5536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change of supplier numbers over time 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gcaf4d68dc7_0_69"/>
          <p:cNvSpPr txBox="1"/>
          <p:nvPr/>
        </p:nvSpPr>
        <p:spPr>
          <a:xfrm>
            <a:off x="1314575" y="454575"/>
            <a:ext cx="994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Supplier Outreach Strategy</a:t>
            </a:r>
            <a:endParaRPr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gcaf4d68dc7_0_69"/>
          <p:cNvSpPr/>
          <p:nvPr/>
        </p:nvSpPr>
        <p:spPr>
          <a:xfrm>
            <a:off x="547575" y="1642238"/>
            <a:ext cx="601500" cy="58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b="1"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7" name="Google Shape;527;gcaf4d68dc7_0_69"/>
          <p:cNvGrpSpPr/>
          <p:nvPr/>
        </p:nvGrpSpPr>
        <p:grpSpPr>
          <a:xfrm>
            <a:off x="6425150" y="4429963"/>
            <a:ext cx="5615025" cy="1025888"/>
            <a:chOff x="6341850" y="4520500"/>
            <a:chExt cx="5615025" cy="1025888"/>
          </a:xfrm>
        </p:grpSpPr>
        <p:sp>
          <p:nvSpPr>
            <p:cNvPr id="528" name="Google Shape;528;gcaf4d68dc7_0_69"/>
            <p:cNvSpPr txBox="1"/>
            <p:nvPr/>
          </p:nvSpPr>
          <p:spPr>
            <a:xfrm>
              <a:off x="7079475" y="4520500"/>
              <a:ext cx="48774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Hierarchy of Categories</a:t>
              </a:r>
              <a:endParaRPr b="1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666666"/>
                </a:solidFill>
              </a:endParaRPr>
            </a:p>
          </p:txBody>
        </p:sp>
        <p:sp>
          <p:nvSpPr>
            <p:cNvPr id="529" name="Google Shape;529;gcaf4d68dc7_0_69"/>
            <p:cNvSpPr/>
            <p:nvPr/>
          </p:nvSpPr>
          <p:spPr>
            <a:xfrm>
              <a:off x="6341850" y="4520500"/>
              <a:ext cx="595200" cy="595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lt1"/>
                  </a:solidFill>
                </a:rPr>
                <a:t>03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530" name="Google Shape;530;gcaf4d68dc7_0_69"/>
            <p:cNvSpPr txBox="1"/>
            <p:nvPr/>
          </p:nvSpPr>
          <p:spPr>
            <a:xfrm>
              <a:off x="7079475" y="5115288"/>
              <a:ext cx="4483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entury Gothic"/>
                <a:buChar char="➢"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Identify </a:t>
              </a:r>
              <a:r>
                <a:rPr b="1" lang="zh-CN" sz="1600">
                  <a:solidFill>
                    <a:srgbClr val="B94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levels of categories.</a:t>
              </a:r>
              <a:endParaRPr/>
            </a:p>
          </p:txBody>
        </p:sp>
      </p:grpSp>
      <p:grpSp>
        <p:nvGrpSpPr>
          <p:cNvPr id="531" name="Google Shape;531;gcaf4d68dc7_0_69"/>
          <p:cNvGrpSpPr/>
          <p:nvPr/>
        </p:nvGrpSpPr>
        <p:grpSpPr>
          <a:xfrm>
            <a:off x="6425150" y="1642237"/>
            <a:ext cx="5500712" cy="2191812"/>
            <a:chOff x="6473651" y="1136676"/>
            <a:chExt cx="5500712" cy="2191812"/>
          </a:xfrm>
        </p:grpSpPr>
        <p:sp>
          <p:nvSpPr>
            <p:cNvPr id="532" name="Google Shape;532;gcaf4d68dc7_0_69"/>
            <p:cNvSpPr txBox="1"/>
            <p:nvPr/>
          </p:nvSpPr>
          <p:spPr>
            <a:xfrm>
              <a:off x="7214863" y="1183805"/>
              <a:ext cx="4759500" cy="5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Ranking Model </a:t>
              </a:r>
              <a:endParaRPr b="1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3" name="Google Shape;533;gcaf4d68dc7_0_69"/>
            <p:cNvSpPr/>
            <p:nvPr/>
          </p:nvSpPr>
          <p:spPr>
            <a:xfrm>
              <a:off x="6473651" y="1136676"/>
              <a:ext cx="595200" cy="595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lt1"/>
                  </a:solidFill>
                </a:rPr>
                <a:t>02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534" name="Google Shape;534;gcaf4d68dc7_0_69"/>
            <p:cNvSpPr txBox="1"/>
            <p:nvPr/>
          </p:nvSpPr>
          <p:spPr>
            <a:xfrm>
              <a:off x="7265713" y="1635288"/>
              <a:ext cx="46578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Ranking Metrics = Priority Score * Change% </a:t>
              </a:r>
              <a:endParaRPr b="1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Century Gothic"/>
                <a:buChar char="➢"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Priority score：measures the importance of each category.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Century Gothic"/>
                <a:buChar char="➢"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Change%： reveals necessity of outreaching to new suppliers.</a:t>
              </a:r>
              <a:endParaRPr/>
            </a:p>
          </p:txBody>
        </p:sp>
      </p:grpSp>
      <p:sp>
        <p:nvSpPr>
          <p:cNvPr id="535" name="Google Shape;535;gcaf4d68dc7_0_69"/>
          <p:cNvSpPr txBox="1"/>
          <p:nvPr/>
        </p:nvSpPr>
        <p:spPr>
          <a:xfrm>
            <a:off x="1149075" y="2295575"/>
            <a:ext cx="5130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Change% = (N</a:t>
            </a:r>
            <a:r>
              <a:rPr b="1" baseline="-25000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 N</a:t>
            </a:r>
            <a:r>
              <a:rPr b="1" baseline="-25000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/ N</a:t>
            </a:r>
            <a:r>
              <a:rPr b="1" baseline="-25000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 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100</a:t>
            </a:r>
            <a:endParaRPr b="1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entury Gothic"/>
              <a:buChar char="➢"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N refers to number of unique suppliers in each category.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entury Gothic"/>
              <a:buChar char="➢"/>
            </a:pP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Result:</a:t>
            </a:r>
            <a:endParaRPr b="1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gcaf4d68dc7_0_69"/>
          <p:cNvSpPr txBox="1"/>
          <p:nvPr/>
        </p:nvSpPr>
        <p:spPr>
          <a:xfrm>
            <a:off x="1702025" y="6306900"/>
            <a:ext cx="33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Categories</a:t>
            </a:r>
            <a:endParaRPr b="1" sz="12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7" name="Google Shape;537;gcaf4d68dc7_0_69"/>
          <p:cNvPicPr preferRelativeResize="0"/>
          <p:nvPr/>
        </p:nvPicPr>
        <p:blipFill rotWithShape="1">
          <a:blip r:embed="rId3">
            <a:alphaModFix/>
          </a:blip>
          <a:srcRect b="93650" l="5016" r="1394" t="66083"/>
          <a:stretch/>
        </p:blipFill>
        <p:spPr>
          <a:xfrm flipH="1" rot="10800000">
            <a:off x="965400" y="3640788"/>
            <a:ext cx="5130601" cy="251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gcaf4d68dc7_0_69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539" name="Google Shape;539;gcaf4d68dc7_0_69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caf4d68dc7_0_69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caf4d68dc7_0_69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caf4d68dc7_0_69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gcaf4d68dc7_0_69"/>
          <p:cNvSpPr txBox="1"/>
          <p:nvPr/>
        </p:nvSpPr>
        <p:spPr>
          <a:xfrm rot="-5400000">
            <a:off x="-245625" y="4555900"/>
            <a:ext cx="23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Supplier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zh-CN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</a:t>
            </a:r>
            <a:endParaRPr b="1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4" name="Google Shape;544;gcaf4d68dc7_0_6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gcca1c9fbcf_0_45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551" name="Google Shape;551;gcca1c9fbcf_0_45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cca1c9fbcf_0_45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cca1c9fbcf_0_45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cca1c9fbcf_0_45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gcca1c9fbcf_0_45"/>
          <p:cNvSpPr txBox="1"/>
          <p:nvPr/>
        </p:nvSpPr>
        <p:spPr>
          <a:xfrm>
            <a:off x="1314574" y="454575"/>
            <a:ext cx="1061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Hierarchy of Category</a:t>
            </a:r>
            <a:endParaRPr b="1" sz="23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6" name="Google Shape;556;gcca1c9fbcf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00" y="1645500"/>
            <a:ext cx="4165375" cy="343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gcca1c9fbcf_0_45"/>
          <p:cNvGrpSpPr/>
          <p:nvPr/>
        </p:nvGrpSpPr>
        <p:grpSpPr>
          <a:xfrm>
            <a:off x="7762015" y="3540425"/>
            <a:ext cx="2935810" cy="1280213"/>
            <a:chOff x="7762015" y="3540425"/>
            <a:chExt cx="2935810" cy="1280213"/>
          </a:xfrm>
        </p:grpSpPr>
        <p:sp>
          <p:nvSpPr>
            <p:cNvPr id="558" name="Google Shape;558;gcca1c9fbcf_0_45"/>
            <p:cNvSpPr txBox="1"/>
            <p:nvPr/>
          </p:nvSpPr>
          <p:spPr>
            <a:xfrm>
              <a:off x="8206850" y="3540425"/>
              <a:ext cx="170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3C78D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Level 4 </a:t>
              </a:r>
              <a:endParaRPr b="1" sz="1800">
                <a:solidFill>
                  <a:srgbClr val="3C78D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9" name="Google Shape;559;gcca1c9fbcf_0_45"/>
            <p:cNvSpPr txBox="1"/>
            <p:nvPr/>
          </p:nvSpPr>
          <p:spPr>
            <a:xfrm>
              <a:off x="7762025" y="3989338"/>
              <a:ext cx="2935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Playroom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Food Services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Other 32 left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0" name="Google Shape;560;gcca1c9fbcf_0_45"/>
            <p:cNvSpPr/>
            <p:nvPr/>
          </p:nvSpPr>
          <p:spPr>
            <a:xfrm>
              <a:off x="7762015" y="3553203"/>
              <a:ext cx="444825" cy="436147"/>
            </a:xfrm>
            <a:custGeom>
              <a:rect b="b" l="l" r="r" t="t"/>
              <a:pathLst>
                <a:path extrusionOk="0" h="1954" w="1990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9FC5E8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gcca1c9fbcf_0_45"/>
          <p:cNvGrpSpPr/>
          <p:nvPr/>
        </p:nvGrpSpPr>
        <p:grpSpPr>
          <a:xfrm>
            <a:off x="7283737" y="1357563"/>
            <a:ext cx="3007163" cy="1650662"/>
            <a:chOff x="8054387" y="1354088"/>
            <a:chExt cx="3007163" cy="1650662"/>
          </a:xfrm>
        </p:grpSpPr>
        <p:sp>
          <p:nvSpPr>
            <p:cNvPr id="562" name="Google Shape;562;gcca1c9fbcf_0_45"/>
            <p:cNvSpPr txBox="1"/>
            <p:nvPr/>
          </p:nvSpPr>
          <p:spPr>
            <a:xfrm>
              <a:off x="8577725" y="1386775"/>
              <a:ext cx="1550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FF99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Level 2</a:t>
              </a:r>
              <a:endParaRPr b="1" sz="1800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3" name="Google Shape;563;gcca1c9fbcf_0_45"/>
            <p:cNvSpPr txBox="1"/>
            <p:nvPr/>
          </p:nvSpPr>
          <p:spPr>
            <a:xfrm>
              <a:off x="8125750" y="1861150"/>
              <a:ext cx="2935800" cy="11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666666"/>
                  </a:solidFill>
                  <a:highlight>
                    <a:srgbClr val="FFFFFF"/>
                  </a:highlight>
                  <a:latin typeface="Century Gothic"/>
                  <a:ea typeface="Century Gothic"/>
                  <a:cs typeface="Century Gothic"/>
                  <a:sym typeface="Century Gothic"/>
                </a:rPr>
                <a:t>Small Electrics</a:t>
              </a:r>
              <a:endParaRPr>
                <a:solidFill>
                  <a:srgbClr val="66666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666666"/>
                  </a:solidFill>
                  <a:highlight>
                    <a:srgbClr val="FFFFFF"/>
                  </a:highlight>
                  <a:latin typeface="Century Gothic"/>
                  <a:ea typeface="Century Gothic"/>
                  <a:cs typeface="Century Gothic"/>
                  <a:sym typeface="Century Gothic"/>
                </a:rPr>
                <a:t>Outdoor</a:t>
              </a:r>
              <a:endParaRPr>
                <a:solidFill>
                  <a:srgbClr val="66666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666666"/>
                  </a:solidFill>
                  <a:highlight>
                    <a:srgbClr val="FFFFFF"/>
                  </a:highlight>
                  <a:latin typeface="Century Gothic"/>
                  <a:ea typeface="Century Gothic"/>
                  <a:cs typeface="Century Gothic"/>
                  <a:sym typeface="Century Gothic"/>
                </a:rPr>
                <a:t>Accommodation</a:t>
              </a:r>
              <a:endParaRPr>
                <a:solidFill>
                  <a:srgbClr val="66666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666666"/>
                  </a:solidFill>
                  <a:highlight>
                    <a:srgbClr val="FFFFFF"/>
                  </a:highlight>
                  <a:latin typeface="Century Gothic"/>
                  <a:ea typeface="Century Gothic"/>
                  <a:cs typeface="Century Gothic"/>
                  <a:sym typeface="Century Gothic"/>
                </a:rPr>
                <a:t>Fireplace$Grill</a:t>
              </a:r>
              <a:endParaRPr>
                <a:solidFill>
                  <a:srgbClr val="66666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4" name="Google Shape;564;gcca1c9fbcf_0_45"/>
            <p:cNvSpPr/>
            <p:nvPr/>
          </p:nvSpPr>
          <p:spPr>
            <a:xfrm>
              <a:off x="8054387" y="1354088"/>
              <a:ext cx="525603" cy="524812"/>
            </a:xfrm>
            <a:custGeom>
              <a:rect b="b" l="l" r="r" t="t"/>
              <a:pathLst>
                <a:path extrusionOk="0" h="606719" w="607634">
                  <a:moveTo>
                    <a:pt x="497258" y="328620"/>
                  </a:moveTo>
                  <a:cubicBezTo>
                    <a:pt x="524674" y="328620"/>
                    <a:pt x="538293" y="340707"/>
                    <a:pt x="544969" y="350839"/>
                  </a:cubicBezTo>
                  <a:cubicBezTo>
                    <a:pt x="558944" y="372170"/>
                    <a:pt x="550132" y="386924"/>
                    <a:pt x="543545" y="393856"/>
                  </a:cubicBezTo>
                  <a:lnTo>
                    <a:pt x="541230" y="396167"/>
                  </a:lnTo>
                  <a:lnTo>
                    <a:pt x="540607" y="409588"/>
                  </a:lnTo>
                  <a:cubicBezTo>
                    <a:pt x="542299" y="410743"/>
                    <a:pt x="543901" y="412076"/>
                    <a:pt x="545236" y="413676"/>
                  </a:cubicBezTo>
                  <a:cubicBezTo>
                    <a:pt x="549687" y="418742"/>
                    <a:pt x="551734" y="425408"/>
                    <a:pt x="550933" y="432074"/>
                  </a:cubicBezTo>
                  <a:lnTo>
                    <a:pt x="548173" y="454116"/>
                  </a:lnTo>
                  <a:cubicBezTo>
                    <a:pt x="547105" y="462026"/>
                    <a:pt x="542299" y="468692"/>
                    <a:pt x="535534" y="472158"/>
                  </a:cubicBezTo>
                  <a:cubicBezTo>
                    <a:pt x="532596" y="486556"/>
                    <a:pt x="525564" y="500510"/>
                    <a:pt x="515684" y="511353"/>
                  </a:cubicBezTo>
                  <a:lnTo>
                    <a:pt x="517286" y="517663"/>
                  </a:lnTo>
                  <a:lnTo>
                    <a:pt x="555295" y="527173"/>
                  </a:lnTo>
                  <a:cubicBezTo>
                    <a:pt x="586093" y="534817"/>
                    <a:pt x="607634" y="562369"/>
                    <a:pt x="607634" y="594009"/>
                  </a:cubicBezTo>
                  <a:cubicBezTo>
                    <a:pt x="607634" y="601031"/>
                    <a:pt x="601937" y="606719"/>
                    <a:pt x="594905" y="606719"/>
                  </a:cubicBezTo>
                  <a:lnTo>
                    <a:pt x="341752" y="606719"/>
                  </a:lnTo>
                  <a:cubicBezTo>
                    <a:pt x="334809" y="606719"/>
                    <a:pt x="329112" y="601031"/>
                    <a:pt x="329112" y="594098"/>
                  </a:cubicBezTo>
                  <a:cubicBezTo>
                    <a:pt x="329112" y="562369"/>
                    <a:pt x="350653" y="534817"/>
                    <a:pt x="381363" y="527173"/>
                  </a:cubicBezTo>
                  <a:lnTo>
                    <a:pt x="419372" y="517663"/>
                  </a:lnTo>
                  <a:lnTo>
                    <a:pt x="421241" y="510286"/>
                  </a:lnTo>
                  <a:cubicBezTo>
                    <a:pt x="411983" y="499621"/>
                    <a:pt x="405307" y="486289"/>
                    <a:pt x="402459" y="472513"/>
                  </a:cubicBezTo>
                  <a:cubicBezTo>
                    <a:pt x="394804" y="469136"/>
                    <a:pt x="389552" y="462381"/>
                    <a:pt x="388484" y="454116"/>
                  </a:cubicBezTo>
                  <a:lnTo>
                    <a:pt x="385725" y="432074"/>
                  </a:lnTo>
                  <a:cubicBezTo>
                    <a:pt x="384923" y="425408"/>
                    <a:pt x="386971" y="418653"/>
                    <a:pt x="391510" y="413587"/>
                  </a:cubicBezTo>
                  <a:cubicBezTo>
                    <a:pt x="392935" y="411899"/>
                    <a:pt x="394715" y="410388"/>
                    <a:pt x="396584" y="409232"/>
                  </a:cubicBezTo>
                  <a:cubicBezTo>
                    <a:pt x="395872" y="402655"/>
                    <a:pt x="395071" y="394834"/>
                    <a:pt x="395071" y="390746"/>
                  </a:cubicBezTo>
                  <a:cubicBezTo>
                    <a:pt x="395071" y="369504"/>
                    <a:pt x="401213" y="341507"/>
                    <a:pt x="453375" y="339641"/>
                  </a:cubicBezTo>
                  <a:cubicBezTo>
                    <a:pt x="470999" y="328620"/>
                    <a:pt x="489247" y="328620"/>
                    <a:pt x="497258" y="328620"/>
                  </a:cubicBezTo>
                  <a:close/>
                  <a:moveTo>
                    <a:pt x="316494" y="278076"/>
                  </a:moveTo>
                  <a:cubicBezTo>
                    <a:pt x="310620" y="278076"/>
                    <a:pt x="305102" y="279498"/>
                    <a:pt x="300206" y="281898"/>
                  </a:cubicBezTo>
                  <a:lnTo>
                    <a:pt x="325395" y="307050"/>
                  </a:lnTo>
                  <a:cubicBezTo>
                    <a:pt x="330379" y="312027"/>
                    <a:pt x="330379" y="320025"/>
                    <a:pt x="325395" y="324913"/>
                  </a:cubicBezTo>
                  <a:cubicBezTo>
                    <a:pt x="322903" y="327402"/>
                    <a:pt x="319699" y="328646"/>
                    <a:pt x="316494" y="328646"/>
                  </a:cubicBezTo>
                  <a:cubicBezTo>
                    <a:pt x="313201" y="328646"/>
                    <a:pt x="309997" y="327402"/>
                    <a:pt x="307505" y="324913"/>
                  </a:cubicBezTo>
                  <a:lnTo>
                    <a:pt x="282316" y="299762"/>
                  </a:lnTo>
                  <a:cubicBezTo>
                    <a:pt x="279913" y="304739"/>
                    <a:pt x="278489" y="310160"/>
                    <a:pt x="278489" y="316026"/>
                  </a:cubicBezTo>
                  <a:cubicBezTo>
                    <a:pt x="278489" y="336912"/>
                    <a:pt x="295489" y="353887"/>
                    <a:pt x="316494" y="353887"/>
                  </a:cubicBezTo>
                  <a:cubicBezTo>
                    <a:pt x="337411" y="353887"/>
                    <a:pt x="354411" y="336912"/>
                    <a:pt x="354411" y="316026"/>
                  </a:cubicBezTo>
                  <a:cubicBezTo>
                    <a:pt x="354411" y="295051"/>
                    <a:pt x="337411" y="278076"/>
                    <a:pt x="316494" y="278076"/>
                  </a:cubicBezTo>
                  <a:close/>
                  <a:moveTo>
                    <a:pt x="175289" y="238820"/>
                  </a:moveTo>
                  <a:cubicBezTo>
                    <a:pt x="178360" y="237743"/>
                    <a:pt x="181831" y="237832"/>
                    <a:pt x="184947" y="239342"/>
                  </a:cubicBezTo>
                  <a:cubicBezTo>
                    <a:pt x="191267" y="242364"/>
                    <a:pt x="193937" y="249828"/>
                    <a:pt x="190911" y="256137"/>
                  </a:cubicBezTo>
                  <a:cubicBezTo>
                    <a:pt x="181831" y="275154"/>
                    <a:pt x="177202" y="295236"/>
                    <a:pt x="177202" y="315941"/>
                  </a:cubicBezTo>
                  <a:cubicBezTo>
                    <a:pt x="177202" y="403115"/>
                    <a:pt x="257048" y="472783"/>
                    <a:pt x="348911" y="451012"/>
                  </a:cubicBezTo>
                  <a:cubicBezTo>
                    <a:pt x="355766" y="449412"/>
                    <a:pt x="362531" y="453589"/>
                    <a:pt x="364133" y="460431"/>
                  </a:cubicBezTo>
                  <a:cubicBezTo>
                    <a:pt x="365735" y="467273"/>
                    <a:pt x="361552" y="474027"/>
                    <a:pt x="354786" y="475626"/>
                  </a:cubicBezTo>
                  <a:cubicBezTo>
                    <a:pt x="341790" y="478736"/>
                    <a:pt x="328972" y="480336"/>
                    <a:pt x="316510" y="480336"/>
                  </a:cubicBezTo>
                  <a:cubicBezTo>
                    <a:pt x="225715" y="480336"/>
                    <a:pt x="151922" y="406581"/>
                    <a:pt x="151922" y="316030"/>
                  </a:cubicBezTo>
                  <a:cubicBezTo>
                    <a:pt x="151922" y="291504"/>
                    <a:pt x="157352" y="267689"/>
                    <a:pt x="168034" y="245296"/>
                  </a:cubicBezTo>
                  <a:cubicBezTo>
                    <a:pt x="169547" y="242142"/>
                    <a:pt x="172218" y="239898"/>
                    <a:pt x="175289" y="238820"/>
                  </a:cubicBezTo>
                  <a:close/>
                  <a:moveTo>
                    <a:pt x="102834" y="164298"/>
                  </a:moveTo>
                  <a:cubicBezTo>
                    <a:pt x="106016" y="163653"/>
                    <a:pt x="109442" y="164209"/>
                    <a:pt x="112334" y="166119"/>
                  </a:cubicBezTo>
                  <a:cubicBezTo>
                    <a:pt x="118119" y="169941"/>
                    <a:pt x="119721" y="177850"/>
                    <a:pt x="115894" y="183626"/>
                  </a:cubicBezTo>
                  <a:cubicBezTo>
                    <a:pt x="89730" y="222994"/>
                    <a:pt x="75936" y="268849"/>
                    <a:pt x="75936" y="316038"/>
                  </a:cubicBezTo>
                  <a:cubicBezTo>
                    <a:pt x="75936" y="439652"/>
                    <a:pt x="172583" y="544604"/>
                    <a:pt x="295840" y="555090"/>
                  </a:cubicBezTo>
                  <a:cubicBezTo>
                    <a:pt x="302782" y="555712"/>
                    <a:pt x="307943" y="561844"/>
                    <a:pt x="307409" y="568775"/>
                  </a:cubicBezTo>
                  <a:cubicBezTo>
                    <a:pt x="306875" y="575351"/>
                    <a:pt x="301358" y="580328"/>
                    <a:pt x="294772" y="580328"/>
                  </a:cubicBezTo>
                  <a:cubicBezTo>
                    <a:pt x="294416" y="580328"/>
                    <a:pt x="294060" y="580328"/>
                    <a:pt x="293704" y="580328"/>
                  </a:cubicBezTo>
                  <a:cubicBezTo>
                    <a:pt x="157454" y="568775"/>
                    <a:pt x="50661" y="452626"/>
                    <a:pt x="50661" y="316038"/>
                  </a:cubicBezTo>
                  <a:cubicBezTo>
                    <a:pt x="50661" y="263873"/>
                    <a:pt x="65879" y="213219"/>
                    <a:pt x="94802" y="169674"/>
                  </a:cubicBezTo>
                  <a:cubicBezTo>
                    <a:pt x="96716" y="166786"/>
                    <a:pt x="99653" y="164942"/>
                    <a:pt x="102834" y="164298"/>
                  </a:cubicBezTo>
                  <a:close/>
                  <a:moveTo>
                    <a:pt x="316510" y="151713"/>
                  </a:moveTo>
                  <a:cubicBezTo>
                    <a:pt x="397594" y="151713"/>
                    <a:pt x="467553" y="212154"/>
                    <a:pt x="479124" y="292417"/>
                  </a:cubicBezTo>
                  <a:cubicBezTo>
                    <a:pt x="480192" y="299350"/>
                    <a:pt x="475297" y="305749"/>
                    <a:pt x="468443" y="306727"/>
                  </a:cubicBezTo>
                  <a:cubicBezTo>
                    <a:pt x="467820" y="306816"/>
                    <a:pt x="467197" y="306816"/>
                    <a:pt x="466574" y="306816"/>
                  </a:cubicBezTo>
                  <a:cubicBezTo>
                    <a:pt x="460433" y="306816"/>
                    <a:pt x="455003" y="302283"/>
                    <a:pt x="454113" y="295972"/>
                  </a:cubicBezTo>
                  <a:cubicBezTo>
                    <a:pt x="444323" y="228153"/>
                    <a:pt x="385134" y="176956"/>
                    <a:pt x="316510" y="176956"/>
                  </a:cubicBezTo>
                  <a:cubicBezTo>
                    <a:pt x="295771" y="176956"/>
                    <a:pt x="275567" y="181578"/>
                    <a:pt x="256609" y="190644"/>
                  </a:cubicBezTo>
                  <a:cubicBezTo>
                    <a:pt x="250200" y="193666"/>
                    <a:pt x="242724" y="191000"/>
                    <a:pt x="239697" y="184689"/>
                  </a:cubicBezTo>
                  <a:cubicBezTo>
                    <a:pt x="236671" y="178378"/>
                    <a:pt x="239341" y="170823"/>
                    <a:pt x="245661" y="167890"/>
                  </a:cubicBezTo>
                  <a:cubicBezTo>
                    <a:pt x="268090" y="157135"/>
                    <a:pt x="291944" y="151713"/>
                    <a:pt x="316510" y="151713"/>
                  </a:cubicBezTo>
                  <a:close/>
                  <a:moveTo>
                    <a:pt x="316477" y="50592"/>
                  </a:moveTo>
                  <a:cubicBezTo>
                    <a:pt x="463060" y="50592"/>
                    <a:pt x="582230" y="169684"/>
                    <a:pt x="582230" y="316062"/>
                  </a:cubicBezTo>
                  <a:cubicBezTo>
                    <a:pt x="582230" y="316328"/>
                    <a:pt x="582141" y="319083"/>
                    <a:pt x="582141" y="319350"/>
                  </a:cubicBezTo>
                  <a:cubicBezTo>
                    <a:pt x="581607" y="326016"/>
                    <a:pt x="576000" y="332148"/>
                    <a:pt x="569325" y="332148"/>
                  </a:cubicBezTo>
                  <a:lnTo>
                    <a:pt x="568880" y="332148"/>
                  </a:lnTo>
                  <a:cubicBezTo>
                    <a:pt x="562027" y="331881"/>
                    <a:pt x="556598" y="327349"/>
                    <a:pt x="556687" y="320416"/>
                  </a:cubicBezTo>
                  <a:cubicBezTo>
                    <a:pt x="556687" y="320239"/>
                    <a:pt x="556865" y="317839"/>
                    <a:pt x="556865" y="317661"/>
                  </a:cubicBezTo>
                  <a:cubicBezTo>
                    <a:pt x="556954" y="183638"/>
                    <a:pt x="449087" y="75832"/>
                    <a:pt x="316477" y="75832"/>
                  </a:cubicBezTo>
                  <a:cubicBezTo>
                    <a:pt x="269129" y="75832"/>
                    <a:pt x="223294" y="89608"/>
                    <a:pt x="183956" y="115737"/>
                  </a:cubicBezTo>
                  <a:cubicBezTo>
                    <a:pt x="178082" y="119559"/>
                    <a:pt x="170250" y="118048"/>
                    <a:pt x="166334" y="112182"/>
                  </a:cubicBezTo>
                  <a:cubicBezTo>
                    <a:pt x="162507" y="106317"/>
                    <a:pt x="164109" y="98496"/>
                    <a:pt x="169894" y="94674"/>
                  </a:cubicBezTo>
                  <a:cubicBezTo>
                    <a:pt x="213504" y="65878"/>
                    <a:pt x="264145" y="50592"/>
                    <a:pt x="316477" y="50592"/>
                  </a:cubicBezTo>
                  <a:close/>
                  <a:moveTo>
                    <a:pt x="58464" y="964"/>
                  </a:moveTo>
                  <a:cubicBezTo>
                    <a:pt x="63181" y="-991"/>
                    <a:pt x="68611" y="75"/>
                    <a:pt x="72260" y="3719"/>
                  </a:cubicBezTo>
                  <a:lnTo>
                    <a:pt x="122905" y="54289"/>
                  </a:lnTo>
                  <a:cubicBezTo>
                    <a:pt x="125219" y="56600"/>
                    <a:pt x="126554" y="59799"/>
                    <a:pt x="126554" y="63177"/>
                  </a:cubicBezTo>
                  <a:lnTo>
                    <a:pt x="126554" y="108503"/>
                  </a:lnTo>
                  <a:lnTo>
                    <a:pt x="281604" y="263323"/>
                  </a:lnTo>
                  <a:cubicBezTo>
                    <a:pt x="291662" y="256657"/>
                    <a:pt x="303588" y="252836"/>
                    <a:pt x="316494" y="252836"/>
                  </a:cubicBezTo>
                  <a:cubicBezTo>
                    <a:pt x="351385" y="252836"/>
                    <a:pt x="379778" y="281187"/>
                    <a:pt x="379778" y="316026"/>
                  </a:cubicBezTo>
                  <a:cubicBezTo>
                    <a:pt x="379778" y="350865"/>
                    <a:pt x="351385" y="379216"/>
                    <a:pt x="316494" y="379216"/>
                  </a:cubicBezTo>
                  <a:cubicBezTo>
                    <a:pt x="281515" y="379216"/>
                    <a:pt x="253122" y="350865"/>
                    <a:pt x="253122" y="316026"/>
                  </a:cubicBezTo>
                  <a:cubicBezTo>
                    <a:pt x="253122" y="303139"/>
                    <a:pt x="257038" y="291230"/>
                    <a:pt x="263713" y="281187"/>
                  </a:cubicBezTo>
                  <a:lnTo>
                    <a:pt x="108664" y="126367"/>
                  </a:lnTo>
                  <a:lnTo>
                    <a:pt x="63270" y="126367"/>
                  </a:lnTo>
                  <a:cubicBezTo>
                    <a:pt x="59888" y="126367"/>
                    <a:pt x="56684" y="125034"/>
                    <a:pt x="54280" y="122723"/>
                  </a:cubicBezTo>
                  <a:lnTo>
                    <a:pt x="3724" y="72153"/>
                  </a:lnTo>
                  <a:cubicBezTo>
                    <a:pt x="75" y="68509"/>
                    <a:pt x="-993" y="63088"/>
                    <a:pt x="965" y="58377"/>
                  </a:cubicBezTo>
                  <a:cubicBezTo>
                    <a:pt x="2923" y="53667"/>
                    <a:pt x="7551" y="50556"/>
                    <a:pt x="12625" y="50556"/>
                  </a:cubicBezTo>
                  <a:lnTo>
                    <a:pt x="50631" y="50556"/>
                  </a:lnTo>
                  <a:lnTo>
                    <a:pt x="50631" y="12607"/>
                  </a:lnTo>
                  <a:cubicBezTo>
                    <a:pt x="50631" y="7541"/>
                    <a:pt x="53746" y="2919"/>
                    <a:pt x="58464" y="964"/>
                  </a:cubicBezTo>
                  <a:close/>
                </a:path>
              </a:pathLst>
            </a:custGeom>
            <a:solidFill>
              <a:srgbClr val="F6B26B"/>
            </a:solidFill>
            <a:ln cap="flat" cmpd="sng" w="952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gcca1c9fbcf_0_45"/>
          <p:cNvSpPr txBox="1"/>
          <p:nvPr/>
        </p:nvSpPr>
        <p:spPr>
          <a:xfrm>
            <a:off x="3287450" y="1316788"/>
            <a:ext cx="11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Level 1</a:t>
            </a:r>
            <a:endParaRPr b="1" sz="18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gcca1c9fbcf_0_45"/>
          <p:cNvSpPr txBox="1"/>
          <p:nvPr/>
        </p:nvSpPr>
        <p:spPr>
          <a:xfrm>
            <a:off x="1754050" y="1888800"/>
            <a:ext cx="249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Outdoor Structures &amp; Spa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Appliances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gcca1c9fbcf_0_45"/>
          <p:cNvSpPr txBox="1"/>
          <p:nvPr/>
        </p:nvSpPr>
        <p:spPr>
          <a:xfrm>
            <a:off x="2397850" y="3284850"/>
            <a:ext cx="12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3</a:t>
            </a:r>
            <a:endParaRPr b="1" sz="18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gcca1c9fbcf_0_45"/>
          <p:cNvSpPr txBox="1"/>
          <p:nvPr/>
        </p:nvSpPr>
        <p:spPr>
          <a:xfrm>
            <a:off x="1320000" y="3713800"/>
            <a:ext cx="229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 Supplies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 &amp; Fittness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Recreation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5 left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gcca1c9fbcf_0_45"/>
          <p:cNvSpPr/>
          <p:nvPr/>
        </p:nvSpPr>
        <p:spPr>
          <a:xfrm>
            <a:off x="2780150" y="1325438"/>
            <a:ext cx="444699" cy="444424"/>
          </a:xfrm>
          <a:custGeom>
            <a:rect b="b" l="l" r="r" t="t"/>
            <a:pathLst>
              <a:path extrusionOk="0" h="606722" w="607097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cca1c9fbcf_0_45"/>
          <p:cNvSpPr/>
          <p:nvPr/>
        </p:nvSpPr>
        <p:spPr>
          <a:xfrm>
            <a:off x="2223775" y="3315776"/>
            <a:ext cx="444801" cy="399849"/>
          </a:xfrm>
          <a:custGeom>
            <a:rect b="b" l="l" r="r" t="t"/>
            <a:pathLst>
              <a:path extrusionOk="0" h="769" w="743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gcca1c9fbcf_0_45"/>
          <p:cNvCxnSpPr/>
          <p:nvPr/>
        </p:nvCxnSpPr>
        <p:spPr>
          <a:xfrm rot="10800000">
            <a:off x="3287450" y="1765000"/>
            <a:ext cx="2093100" cy="1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2" name="Google Shape;572;gcca1c9fbcf_0_45"/>
          <p:cNvCxnSpPr/>
          <p:nvPr/>
        </p:nvCxnSpPr>
        <p:spPr>
          <a:xfrm rot="10800000">
            <a:off x="6472300" y="3024888"/>
            <a:ext cx="2774700" cy="7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3" name="Google Shape;573;gcca1c9fbcf_0_45"/>
          <p:cNvCxnSpPr/>
          <p:nvPr/>
        </p:nvCxnSpPr>
        <p:spPr>
          <a:xfrm rot="10800000">
            <a:off x="7608300" y="4915375"/>
            <a:ext cx="2604600" cy="29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4" name="Google Shape;574;gcca1c9fbcf_0_45"/>
          <p:cNvCxnSpPr/>
          <p:nvPr/>
        </p:nvCxnSpPr>
        <p:spPr>
          <a:xfrm flipH="1">
            <a:off x="2605850" y="3713800"/>
            <a:ext cx="1715100" cy="11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5" name="Google Shape;575;gcca1c9fbcf_0_45"/>
          <p:cNvSpPr txBox="1"/>
          <p:nvPr/>
        </p:nvSpPr>
        <p:spPr>
          <a:xfrm>
            <a:off x="787775" y="5557425"/>
            <a:ext cx="108006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Outdoor Structures &amp; SPA 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category, average decrease of number of suppliers on 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accessories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over </a:t>
            </a:r>
            <a:r>
              <a:rPr b="1" lang="zh-CN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%, higher than other item classes.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Outdoors category, number of supplier decreases in </a:t>
            </a:r>
            <a:r>
              <a:rPr b="1" lang="zh-CN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26 item classes are larger than </a:t>
            </a:r>
            <a:r>
              <a:rPr b="1" lang="zh-CN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%.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Office Supplies category, number of suppliers decreases </a:t>
            </a:r>
            <a:r>
              <a:rPr b="1" lang="zh-CN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 number of  item class decreases from </a:t>
            </a:r>
            <a:r>
              <a:rPr b="1" lang="zh-CN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b="1"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</a:t>
            </a:r>
            <a:r>
              <a:rPr b="1" lang="zh-CN" sz="16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cca1c9fbcf_0_45"/>
          <p:cNvSpPr txBox="1"/>
          <p:nvPr/>
        </p:nvSpPr>
        <p:spPr>
          <a:xfrm>
            <a:off x="682750" y="5079500"/>
            <a:ext cx="17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Findings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gcca1c9fbcf_0_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gcbb63a27c9_0_45"/>
          <p:cNvGrpSpPr/>
          <p:nvPr/>
        </p:nvGrpSpPr>
        <p:grpSpPr>
          <a:xfrm flipH="1" rot="5400000">
            <a:off x="-567700" y="2582778"/>
            <a:ext cx="2344450" cy="1208593"/>
            <a:chOff x="1290699" y="4006312"/>
            <a:chExt cx="3308100" cy="2851800"/>
          </a:xfrm>
        </p:grpSpPr>
        <p:sp>
          <p:nvSpPr>
            <p:cNvPr id="584" name="Google Shape;584;gcbb63a27c9_0_45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cbb63a27c9_0_45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cbb63a27c9_0_45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gcbb63a27c9_0_45"/>
          <p:cNvGrpSpPr/>
          <p:nvPr/>
        </p:nvGrpSpPr>
        <p:grpSpPr>
          <a:xfrm flipH="1" rot="-5400000">
            <a:off x="10300475" y="2346404"/>
            <a:ext cx="2222051" cy="1558794"/>
            <a:chOff x="1290699" y="4006312"/>
            <a:chExt cx="3308100" cy="2851800"/>
          </a:xfrm>
        </p:grpSpPr>
        <p:sp>
          <p:nvSpPr>
            <p:cNvPr id="588" name="Google Shape;588;gcbb63a27c9_0_45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cbb63a27c9_0_45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cbb63a27c9_0_45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gcbb63a27c9_0_45"/>
          <p:cNvSpPr txBox="1"/>
          <p:nvPr/>
        </p:nvSpPr>
        <p:spPr>
          <a:xfrm>
            <a:off x="3312675" y="2768625"/>
            <a:ext cx="549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 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2" name="Google Shape;592;gcbb63a27c9_0_45"/>
          <p:cNvCxnSpPr/>
          <p:nvPr/>
        </p:nvCxnSpPr>
        <p:spPr>
          <a:xfrm>
            <a:off x="5200073" y="5605608"/>
            <a:ext cx="1791900" cy="0"/>
          </a:xfrm>
          <a:prstGeom prst="straightConnector1">
            <a:avLst/>
          </a:prstGeom>
          <a:noFill/>
          <a:ln cap="flat" cmpd="sng" w="19050">
            <a:solidFill>
              <a:srgbClr val="B9489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gcbb63a27c9_0_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gc7c1bdb8fe_0_324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600" name="Google Shape;600;gc7c1bdb8fe_0_324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c7c1bdb8fe_0_324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c7c1bdb8fe_0_324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c7c1bdb8fe_0_324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gc7c1bdb8fe_0_324"/>
          <p:cNvSpPr txBox="1"/>
          <p:nvPr/>
        </p:nvSpPr>
        <p:spPr>
          <a:xfrm>
            <a:off x="1314574" y="454575"/>
            <a:ext cx="1061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1" sz="23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gc7c1bdb8fe_0_324"/>
          <p:cNvSpPr txBox="1"/>
          <p:nvPr/>
        </p:nvSpPr>
        <p:spPr>
          <a:xfrm>
            <a:off x="942750" y="5201850"/>
            <a:ext cx="106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study</a:t>
            </a:r>
            <a:endParaRPr b="1"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gc7c1bdb8fe_0_324"/>
          <p:cNvSpPr txBox="1"/>
          <p:nvPr/>
        </p:nvSpPr>
        <p:spPr>
          <a:xfrm>
            <a:off x="830850" y="5663550"/>
            <a:ext cx="992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entury Gothic"/>
              <a:buChar char="➢"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Forecast error range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entury Gothic"/>
              <a:buChar char="➢"/>
            </a:pPr>
            <a:r>
              <a:rPr lang="zh-CN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Economic uncertainty and structural change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07" name="Google Shape;607;gc7c1bdb8fe_0_324"/>
          <p:cNvGrpSpPr/>
          <p:nvPr/>
        </p:nvGrpSpPr>
        <p:grpSpPr>
          <a:xfrm>
            <a:off x="771475" y="1347250"/>
            <a:ext cx="10953851" cy="3647125"/>
            <a:chOff x="787500" y="1505700"/>
            <a:chExt cx="10953851" cy="3647125"/>
          </a:xfrm>
        </p:grpSpPr>
        <p:grpSp>
          <p:nvGrpSpPr>
  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608" name="Google Shape;608;gc7c1bdb8fe_0_324" title="iSlide™ 版权声明  COPYRIGHT NOTICE"/>
            <p:cNvGrpSpPr/>
            <p:nvPr/>
          </p:nvGrpSpPr>
          <p:grpSpPr>
            <a:xfrm>
              <a:off x="5763750" y="2110327"/>
              <a:ext cx="1121700" cy="2796188"/>
              <a:chOff x="5535166" y="3655013"/>
              <a:chExt cx="1121700" cy="4277479"/>
            </a:xfrm>
          </p:grpSpPr>
          <p:cxnSp>
            <p:nvCxnSpPr>
              <p:cNvPr id="609" name="Google Shape;609;gc7c1bdb8fe_0_324"/>
              <p:cNvCxnSpPr/>
              <p:nvPr/>
            </p:nvCxnSpPr>
            <p:spPr>
              <a:xfrm>
                <a:off x="5556015" y="4255391"/>
                <a:ext cx="108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390BE"/>
                </a:solidFill>
                <a:prstDash val="dash"/>
                <a:miter lim="800000"/>
                <a:headEnd len="med" w="med" type="oval"/>
                <a:tailEnd len="med" w="med" type="oval"/>
              </a:ln>
            </p:spPr>
          </p:cxnSp>
          <p:sp>
            <p:nvSpPr>
              <p:cNvPr id="610" name="Google Shape;610;gc7c1bdb8fe_0_324"/>
              <p:cNvSpPr txBox="1"/>
              <p:nvPr/>
            </p:nvSpPr>
            <p:spPr>
              <a:xfrm>
                <a:off x="5535166" y="3655013"/>
                <a:ext cx="1121700" cy="4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rm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11" name="Google Shape;611;gc7c1bdb8fe_0_324"/>
              <p:cNvCxnSpPr/>
              <p:nvPr/>
            </p:nvCxnSpPr>
            <p:spPr>
              <a:xfrm flipH="1">
                <a:off x="6090000" y="4255392"/>
                <a:ext cx="6000" cy="367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12" name="Google Shape;612;gc7c1bdb8fe_0_324"/>
            <p:cNvGrpSpPr/>
            <p:nvPr/>
          </p:nvGrpSpPr>
          <p:grpSpPr>
            <a:xfrm>
              <a:off x="787500" y="1505700"/>
              <a:ext cx="10953851" cy="3647125"/>
              <a:chOff x="787500" y="1505700"/>
              <a:chExt cx="10953851" cy="3647125"/>
            </a:xfrm>
          </p:grpSpPr>
          <p:sp>
            <p:nvSpPr>
              <p:cNvPr id="613" name="Google Shape;613;gc7c1bdb8fe_0_324"/>
              <p:cNvSpPr txBox="1"/>
              <p:nvPr/>
            </p:nvSpPr>
            <p:spPr>
              <a:xfrm>
                <a:off x="787500" y="2982625"/>
                <a:ext cx="5544600" cy="217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Create replenishment and substitution pools.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Consider risk in lead time in recent replenishment.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Trigger p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roposal on priorized SKUs (top </a:t>
                </a:r>
                <a:r>
                  <a:rPr b="1" lang="zh-CN" sz="1600">
                    <a:solidFill>
                      <a:srgbClr val="9E3D8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14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%) will bring an average </a:t>
                </a:r>
                <a:r>
                  <a:rPr b="1" lang="zh-CN" sz="1600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83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% coverage.  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Substitute overstock SKUs for low priority undersupply SKUs will lead to an additional maximum </a:t>
                </a:r>
                <a:r>
                  <a:rPr b="1" lang="zh-CN" sz="1800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9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% increase.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4" name="Google Shape;614;gc7c1bdb8fe_0_324"/>
              <p:cNvSpPr txBox="1"/>
              <p:nvPr/>
            </p:nvSpPr>
            <p:spPr>
              <a:xfrm>
                <a:off x="6638351" y="2982625"/>
                <a:ext cx="5103000" cy="169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F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orm close ties with first tier vendors.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Maintain direct tie with selective small suppliers.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Outreach to new suppliers.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Put limited resources on  influential categories (e.g. Level 1 &amp; 2 ) and item classes to diversify suppliers.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615" name="Google Shape;615;gc7c1bdb8fe_0_3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0105748" y="1903175"/>
                <a:ext cx="910175" cy="910175"/>
              </a:xfrm>
              <a:prstGeom prst="rect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pic>
          <p:pic>
            <p:nvPicPr>
              <p:cNvPr id="616" name="Google Shape;616;gc7c1bdb8fe_0_3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09775" y="1903175"/>
                <a:ext cx="1516950" cy="910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7" name="Google Shape;617;gc7c1bdb8fe_0_324"/>
              <p:cNvSpPr txBox="1"/>
              <p:nvPr/>
            </p:nvSpPr>
            <p:spPr>
              <a:xfrm>
                <a:off x="3432300" y="1505700"/>
                <a:ext cx="5302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9144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Maximize </a:t>
                </a:r>
                <a:r>
                  <a:rPr b="1" lang="zh-CN" sz="1800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coverage%</a:t>
                </a: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, lower </a:t>
                </a:r>
                <a:r>
                  <a:rPr b="1" lang="zh-CN" sz="1800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risks</a:t>
                </a: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!</a:t>
                </a:r>
                <a:endParaRPr b="1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8" name="Google Shape;618;gc7c1bdb8fe_0_324"/>
              <p:cNvSpPr txBox="1"/>
              <p:nvPr/>
            </p:nvSpPr>
            <p:spPr>
              <a:xfrm>
                <a:off x="2539275" y="2117000"/>
                <a:ext cx="2928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Inventory Replenishment</a:t>
                </a:r>
                <a:endParaRPr b="1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9" name="Google Shape;619;gc7c1bdb8fe_0_324"/>
              <p:cNvSpPr txBox="1"/>
              <p:nvPr/>
            </p:nvSpPr>
            <p:spPr>
              <a:xfrm>
                <a:off x="6400808" y="2117000"/>
                <a:ext cx="4500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9144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Supplier Management</a:t>
                </a:r>
                <a:endParaRPr b="1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620" name="Google Shape;620;gc7c1bdb8fe_0_3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cbb63a27c9_0_418"/>
          <p:cNvSpPr/>
          <p:nvPr/>
        </p:nvSpPr>
        <p:spPr>
          <a:xfrm flipH="1" rot="-5400000">
            <a:off x="6129969" y="2401336"/>
            <a:ext cx="3846900" cy="33165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cbb63a27c9_0_418"/>
          <p:cNvSpPr/>
          <p:nvPr/>
        </p:nvSpPr>
        <p:spPr>
          <a:xfrm rot="5400000">
            <a:off x="7053633" y="782790"/>
            <a:ext cx="2982900" cy="2571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gcbb63a27c9_0_418"/>
          <p:cNvGrpSpPr/>
          <p:nvPr/>
        </p:nvGrpSpPr>
        <p:grpSpPr>
          <a:xfrm>
            <a:off x="6395170" y="-4655"/>
            <a:ext cx="5800266" cy="6418156"/>
            <a:chOff x="6395170" y="-4655"/>
            <a:chExt cx="5800266" cy="6418156"/>
          </a:xfrm>
        </p:grpSpPr>
        <p:sp>
          <p:nvSpPr>
            <p:cNvPr id="629" name="Google Shape;629;gcbb63a27c9_0_418"/>
            <p:cNvSpPr/>
            <p:nvPr/>
          </p:nvSpPr>
          <p:spPr>
            <a:xfrm rot="-5400000">
              <a:off x="6617704" y="835769"/>
              <a:ext cx="6418156" cy="4737307"/>
            </a:xfrm>
            <a:custGeom>
              <a:rect b="b" l="l" r="r" t="t"/>
              <a:pathLst>
                <a:path extrusionOk="0" h="4448176" w="6026438">
                  <a:moveTo>
                    <a:pt x="6026438" y="3944622"/>
                  </a:moveTo>
                  <a:lnTo>
                    <a:pt x="6026438" y="4448176"/>
                  </a:lnTo>
                  <a:lnTo>
                    <a:pt x="0" y="4448175"/>
                  </a:lnTo>
                  <a:lnTo>
                    <a:pt x="2579942" y="0"/>
                  </a:lnTo>
                  <a:lnTo>
                    <a:pt x="3738559" y="0"/>
                  </a:lnTo>
                  <a:lnTo>
                    <a:pt x="6026438" y="39446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cbb63a27c9_0_418"/>
            <p:cNvSpPr/>
            <p:nvPr/>
          </p:nvSpPr>
          <p:spPr>
            <a:xfrm rot="-5400000">
              <a:off x="6339287" y="2701774"/>
              <a:ext cx="810308" cy="698542"/>
            </a:xfrm>
            <a:custGeom>
              <a:rect b="b" l="l" r="r" t="t"/>
              <a:pathLst>
                <a:path extrusionOk="0" h="655908" w="760853">
                  <a:moveTo>
                    <a:pt x="760853" y="655908"/>
                  </a:moveTo>
                  <a:lnTo>
                    <a:pt x="0" y="655908"/>
                  </a:lnTo>
                  <a:lnTo>
                    <a:pt x="380427" y="0"/>
                  </a:lnTo>
                  <a:lnTo>
                    <a:pt x="760853" y="655908"/>
                  </a:lnTo>
                  <a:close/>
                </a:path>
              </a:pathLst>
            </a:cu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gcbb63a27c9_0_418"/>
          <p:cNvSpPr/>
          <p:nvPr/>
        </p:nvSpPr>
        <p:spPr>
          <a:xfrm rot="5400000">
            <a:off x="9903424" y="677642"/>
            <a:ext cx="1071900" cy="92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cbb63a27c9_0_418"/>
          <p:cNvSpPr/>
          <p:nvPr/>
        </p:nvSpPr>
        <p:spPr>
          <a:xfrm rot="5400000">
            <a:off x="11364888" y="1405080"/>
            <a:ext cx="799200" cy="688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cbb63a27c9_0_418"/>
          <p:cNvSpPr/>
          <p:nvPr/>
        </p:nvSpPr>
        <p:spPr>
          <a:xfrm rot="5400000">
            <a:off x="9792006" y="5288780"/>
            <a:ext cx="745800" cy="642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cbb63a27c9_0_418"/>
          <p:cNvSpPr txBox="1"/>
          <p:nvPr/>
        </p:nvSpPr>
        <p:spPr>
          <a:xfrm>
            <a:off x="882752" y="2410250"/>
            <a:ext cx="480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gcbb63a27c9_0_418"/>
          <p:cNvSpPr txBox="1"/>
          <p:nvPr/>
        </p:nvSpPr>
        <p:spPr>
          <a:xfrm>
            <a:off x="0" y="6413500"/>
            <a:ext cx="1012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b="1" lang="zh-CN" sz="1600" u="sng">
                <a:solidFill>
                  <a:srgbClr val="B9489A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https://github.com/hannahcanprogram/2021babson</a:t>
            </a:r>
            <a:r>
              <a:rPr lang="zh-CN" sz="12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2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gcbb63a27c9_0_4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"/>
          <p:cNvGrpSpPr/>
          <p:nvPr/>
        </p:nvGrpSpPr>
        <p:grpSpPr>
          <a:xfrm>
            <a:off x="5084896" y="959958"/>
            <a:ext cx="4790907" cy="763200"/>
            <a:chOff x="5770696" y="959958"/>
            <a:chExt cx="4790907" cy="763200"/>
          </a:xfrm>
        </p:grpSpPr>
        <p:sp>
          <p:nvSpPr>
            <p:cNvPr id="47" name="Google Shape;47;p2"/>
            <p:cNvSpPr/>
            <p:nvPr/>
          </p:nvSpPr>
          <p:spPr>
            <a:xfrm>
              <a:off x="5770696" y="959958"/>
              <a:ext cx="763200" cy="76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chemeClr val="lt1"/>
                  </a:solidFill>
                </a:rPr>
                <a:t>01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2"/>
            <p:cNvSpPr txBox="1"/>
            <p:nvPr/>
          </p:nvSpPr>
          <p:spPr>
            <a:xfrm>
              <a:off x="6759704" y="1079958"/>
              <a:ext cx="3801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</a:t>
              </a:r>
              <a:r>
                <a:rPr b="1" lang="zh-CN" sz="2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efine Problems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5084896" y="2063064"/>
            <a:ext cx="763200" cy="76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</a:rPr>
              <a:t>02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6073975" y="2183075"/>
            <a:ext cx="595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Replenishment &amp; Substitution Pool</a:t>
            </a:r>
            <a:endParaRPr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084896" y="3166169"/>
            <a:ext cx="6259654" cy="763200"/>
            <a:chOff x="5770696" y="3156710"/>
            <a:chExt cx="6259654" cy="763200"/>
          </a:xfrm>
        </p:grpSpPr>
        <p:sp>
          <p:nvSpPr>
            <p:cNvPr id="52" name="Google Shape;52;p2"/>
            <p:cNvSpPr/>
            <p:nvPr/>
          </p:nvSpPr>
          <p:spPr>
            <a:xfrm>
              <a:off x="5770696" y="3156710"/>
              <a:ext cx="763200" cy="76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chemeClr val="lt1"/>
                  </a:solidFill>
                </a:rPr>
                <a:t>03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53" name="Google Shape;53;p2"/>
            <p:cNvSpPr txBox="1"/>
            <p:nvPr/>
          </p:nvSpPr>
          <p:spPr>
            <a:xfrm>
              <a:off x="6759950" y="3276641"/>
              <a:ext cx="5270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Priority &amp; Substitution Strategy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5084896" y="4269275"/>
            <a:ext cx="6614750" cy="763200"/>
            <a:chOff x="5770696" y="4261959"/>
            <a:chExt cx="6614750" cy="763200"/>
          </a:xfrm>
        </p:grpSpPr>
        <p:sp>
          <p:nvSpPr>
            <p:cNvPr id="55" name="Google Shape;55;p2"/>
            <p:cNvSpPr/>
            <p:nvPr/>
          </p:nvSpPr>
          <p:spPr>
            <a:xfrm>
              <a:off x="5770696" y="4261959"/>
              <a:ext cx="763200" cy="76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chemeClr val="lt1"/>
                  </a:solidFill>
                </a:rPr>
                <a:t>04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6759847" y="4381850"/>
              <a:ext cx="562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Supplier Management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5084896" y="5372380"/>
            <a:ext cx="4869661" cy="763200"/>
            <a:chOff x="5770696" y="5372380"/>
            <a:chExt cx="4869661" cy="763200"/>
          </a:xfrm>
        </p:grpSpPr>
        <p:sp>
          <p:nvSpPr>
            <p:cNvPr id="58" name="Google Shape;58;p2"/>
            <p:cNvSpPr/>
            <p:nvPr/>
          </p:nvSpPr>
          <p:spPr>
            <a:xfrm>
              <a:off x="5770696" y="5372380"/>
              <a:ext cx="763200" cy="76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chemeClr val="lt1"/>
                  </a:solidFill>
                </a:rPr>
                <a:t>05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59" name="Google Shape;59;p2"/>
            <p:cNvSpPr txBox="1"/>
            <p:nvPr/>
          </p:nvSpPr>
          <p:spPr>
            <a:xfrm>
              <a:off x="6759857" y="5492271"/>
              <a:ext cx="38805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Conclusion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50" y="1775400"/>
            <a:ext cx="4381200" cy="301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cbb63a27c9_0_63"/>
          <p:cNvGrpSpPr/>
          <p:nvPr/>
        </p:nvGrpSpPr>
        <p:grpSpPr>
          <a:xfrm flipH="1" rot="5400000">
            <a:off x="-426047" y="2440837"/>
            <a:ext cx="2316993" cy="1464970"/>
            <a:chOff x="1290699" y="4006312"/>
            <a:chExt cx="3308100" cy="2851800"/>
          </a:xfrm>
        </p:grpSpPr>
        <p:sp>
          <p:nvSpPr>
            <p:cNvPr id="68" name="Google Shape;68;gcbb63a27c9_0_63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cbb63a27c9_0_63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cbb63a27c9_0_63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gcbb63a27c9_0_63"/>
          <p:cNvGrpSpPr/>
          <p:nvPr/>
        </p:nvGrpSpPr>
        <p:grpSpPr>
          <a:xfrm flipH="1" rot="-5400000">
            <a:off x="10307738" y="2447538"/>
            <a:ext cx="2401681" cy="1366868"/>
            <a:chOff x="1290699" y="4006312"/>
            <a:chExt cx="3308100" cy="2851800"/>
          </a:xfrm>
        </p:grpSpPr>
        <p:sp>
          <p:nvSpPr>
            <p:cNvPr id="72" name="Google Shape;72;gcbb63a27c9_0_63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cbb63a27c9_0_63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cbb63a27c9_0_63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gcbb63a27c9_0_63"/>
          <p:cNvSpPr txBox="1"/>
          <p:nvPr/>
        </p:nvSpPr>
        <p:spPr>
          <a:xfrm>
            <a:off x="1906000" y="2768763"/>
            <a:ext cx="868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r>
              <a:rPr b="1" lang="zh-CN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</a:t>
            </a:r>
            <a:r>
              <a:rPr b="1" lang="zh-CN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cbb63a27c9_0_63"/>
          <p:cNvSpPr txBox="1"/>
          <p:nvPr/>
        </p:nvSpPr>
        <p:spPr>
          <a:xfrm>
            <a:off x="2827538" y="4138926"/>
            <a:ext cx="6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gcbb63a27c9_0_63"/>
          <p:cNvCxnSpPr/>
          <p:nvPr/>
        </p:nvCxnSpPr>
        <p:spPr>
          <a:xfrm>
            <a:off x="5200073" y="5605608"/>
            <a:ext cx="1791900" cy="0"/>
          </a:xfrm>
          <a:prstGeom prst="straightConnector1">
            <a:avLst/>
          </a:prstGeom>
          <a:noFill/>
          <a:ln cap="flat" cmpd="sng" w="19050">
            <a:solidFill>
              <a:srgbClr val="B9489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gcbb63a27c9_0_6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cbb63a27c9_0_140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85" name="Google Shape;85;gcbb63a27c9_0_140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cbb63a27c9_0_140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cbb63a27c9_0_140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cbb63a27c9_0_140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gcbb63a27c9_0_140"/>
          <p:cNvSpPr txBox="1"/>
          <p:nvPr/>
        </p:nvSpPr>
        <p:spPr>
          <a:xfrm>
            <a:off x="1314725" y="454625"/>
            <a:ext cx="3946244" cy="5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Problems</a:t>
            </a:r>
            <a:endParaRPr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cbb63a27c9_0_140"/>
          <p:cNvSpPr/>
          <p:nvPr/>
        </p:nvSpPr>
        <p:spPr>
          <a:xfrm>
            <a:off x="6856838" y="4837300"/>
            <a:ext cx="51627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9E3D8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we improve coverage% and control supply chain risks </a:t>
            </a:r>
            <a:r>
              <a:rPr b="1" lang="zh-CN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efficiently</a:t>
            </a:r>
            <a:r>
              <a:rPr b="1" lang="zh-CN" sz="1800">
                <a:solidFill>
                  <a:srgbClr val="9E3D8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1" sz="1800">
              <a:solidFill>
                <a:srgbClr val="9E3D8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E3D82"/>
              </a:solidFill>
            </a:endParaRPr>
          </a:p>
        </p:txBody>
      </p:sp>
      <p:grpSp>
        <p:nvGrpSpPr>
          <p:cNvPr id="91" name="Google Shape;91;gcbb63a27c9_0_140"/>
          <p:cNvGrpSpPr/>
          <p:nvPr/>
        </p:nvGrpSpPr>
        <p:grpSpPr>
          <a:xfrm>
            <a:off x="466418" y="1446775"/>
            <a:ext cx="5912695" cy="4639824"/>
            <a:chOff x="466387" y="1327605"/>
            <a:chExt cx="5812717" cy="4514325"/>
          </a:xfrm>
        </p:grpSpPr>
        <p:pic>
          <p:nvPicPr>
            <p:cNvPr descr="Chart, line chart&#10;&#10;Description automatically generated" id="92" name="Google Shape;92;gcbb63a27c9_0_1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387" y="1650930"/>
              <a:ext cx="5642914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gcbb63a27c9_0_140"/>
            <p:cNvSpPr txBox="1"/>
            <p:nvPr/>
          </p:nvSpPr>
          <p:spPr>
            <a:xfrm>
              <a:off x="829903" y="1327605"/>
              <a:ext cx="54492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Demand and Covered Sales Trend in the US</a:t>
              </a:r>
              <a:r>
                <a:rPr b="1"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Marketplace</a:t>
              </a:r>
              <a:endParaRPr b="1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4" name="Google Shape;94;gcbb63a27c9_0_140"/>
          <p:cNvSpPr txBox="1"/>
          <p:nvPr/>
        </p:nvSpPr>
        <p:spPr>
          <a:xfrm>
            <a:off x="0" y="6446650"/>
            <a:ext cx="721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https://vermontwoodsstudios.com/blog/furniture-delays-covid-19/</a:t>
            </a:r>
            <a:endParaRPr sz="10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5" name="Google Shape;95;gcbb63a27c9_0_140"/>
          <p:cNvGrpSpPr/>
          <p:nvPr/>
        </p:nvGrpSpPr>
        <p:grpSpPr>
          <a:xfrm>
            <a:off x="6475861" y="1382903"/>
            <a:ext cx="5732970" cy="2992760"/>
            <a:chOff x="6731299" y="1379399"/>
            <a:chExt cx="5075222" cy="2618338"/>
          </a:xfrm>
        </p:grpSpPr>
        <p:sp>
          <p:nvSpPr>
            <p:cNvPr id="96" name="Google Shape;96;gcbb63a27c9_0_140"/>
            <p:cNvSpPr/>
            <p:nvPr/>
          </p:nvSpPr>
          <p:spPr>
            <a:xfrm>
              <a:off x="6731302" y="2391125"/>
              <a:ext cx="630300" cy="5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FFFFFF"/>
                  </a:solidFill>
                </a:rPr>
                <a:t>02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gcbb63a27c9_0_140"/>
            <p:cNvSpPr/>
            <p:nvPr/>
          </p:nvSpPr>
          <p:spPr>
            <a:xfrm>
              <a:off x="6731300" y="3402838"/>
              <a:ext cx="630300" cy="59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FFFFFF"/>
                  </a:solidFill>
                </a:rPr>
                <a:t>03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98" name="Google Shape;98;gcbb63a27c9_0_140"/>
            <p:cNvSpPr txBox="1"/>
            <p:nvPr/>
          </p:nvSpPr>
          <p:spPr>
            <a:xfrm>
              <a:off x="7614925" y="1450475"/>
              <a:ext cx="40233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5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Low average coverage percentage: 3.2%</a:t>
              </a:r>
              <a:endParaRPr b="1" sz="15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</a:t>
              </a:r>
              <a:r>
                <a:rPr lang="zh-CN" sz="13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ver 100 thousand undersupplied SKUs per month. </a:t>
              </a:r>
              <a:endParaRPr sz="1300">
                <a:solidFill>
                  <a:srgbClr val="666666"/>
                </a:solidFill>
              </a:endParaRPr>
            </a:p>
          </p:txBody>
        </p:sp>
        <p:sp>
          <p:nvSpPr>
            <p:cNvPr id="99" name="Google Shape;99;gcbb63a27c9_0_140"/>
            <p:cNvSpPr txBox="1"/>
            <p:nvPr/>
          </p:nvSpPr>
          <p:spPr>
            <a:xfrm>
              <a:off x="7600159" y="2389917"/>
              <a:ext cx="41916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5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Manufacturing and logistical limitation</a:t>
              </a:r>
              <a:endParaRPr sz="15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Placing orders that exceed suppliers’ capacity is not practical, especially for top demand products.</a:t>
              </a:r>
              <a:endParaRPr sz="13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gcbb63a27c9_0_140"/>
            <p:cNvSpPr txBox="1"/>
            <p:nvPr/>
          </p:nvSpPr>
          <p:spPr>
            <a:xfrm>
              <a:off x="7614921" y="3467083"/>
              <a:ext cx="41916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5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Supplier diversification issue</a:t>
              </a:r>
              <a:endParaRPr b="1" sz="15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heavy reliance on first-tier suppliers is dangerous. </a:t>
              </a:r>
              <a:endParaRPr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gcbb63a27c9_0_140"/>
            <p:cNvSpPr/>
            <p:nvPr/>
          </p:nvSpPr>
          <p:spPr>
            <a:xfrm>
              <a:off x="6731299" y="1379399"/>
              <a:ext cx="630300" cy="59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FFFFFF"/>
                  </a:solidFill>
                </a:rPr>
                <a:t>01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  <p:sp>
        <p:nvSpPr>
          <p:cNvPr id="102" name="Google Shape;102;gcbb63a27c9_0_1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caf4d68dc7_1_0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109" name="Google Shape;109;gcaf4d68dc7_1_0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caf4d68dc7_1_0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caf4d68dc7_1_0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caf4d68dc7_1_0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caf4d68dc7_1_0"/>
          <p:cNvSpPr txBox="1"/>
          <p:nvPr/>
        </p:nvSpPr>
        <p:spPr>
          <a:xfrm>
            <a:off x="1314725" y="454625"/>
            <a:ext cx="554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Solve Problems in 3 Steps</a:t>
            </a:r>
            <a:endParaRPr b="1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4" name="Google Shape;114;gcaf4d68dc7_1_0"/>
          <p:cNvGrpSpPr/>
          <p:nvPr/>
        </p:nvGrpSpPr>
        <p:grpSpPr>
          <a:xfrm>
            <a:off x="4050900" y="1459825"/>
            <a:ext cx="5074994" cy="4881892"/>
            <a:chOff x="3985100" y="1423388"/>
            <a:chExt cx="5074994" cy="4881892"/>
          </a:xfrm>
        </p:grpSpPr>
        <p:grpSp>
          <p:nvGrpSpPr>
            <p:cNvPr id="115" name="Google Shape;115;gcaf4d68dc7_1_0"/>
            <p:cNvGrpSpPr/>
            <p:nvPr/>
          </p:nvGrpSpPr>
          <p:grpSpPr>
            <a:xfrm>
              <a:off x="4389200" y="1423388"/>
              <a:ext cx="4670894" cy="2005661"/>
              <a:chOff x="4389200" y="1423388"/>
              <a:chExt cx="4670894" cy="2005661"/>
            </a:xfrm>
          </p:grpSpPr>
          <p:pic>
            <p:nvPicPr>
              <p:cNvPr descr="Chart, histogram&#10;&#10;Description automatically generated" id="116" name="Google Shape;116;gcaf4d68dc7_1_0"/>
              <p:cNvPicPr preferRelativeResize="0"/>
              <p:nvPr/>
            </p:nvPicPr>
            <p:blipFill rotWithShape="1">
              <a:blip r:embed="rId3">
                <a:alphaModFix/>
              </a:blip>
              <a:srcRect b="20942" l="13129" r="7587" t="0"/>
              <a:stretch/>
            </p:blipFill>
            <p:spPr>
              <a:xfrm>
                <a:off x="4609675" y="1723738"/>
                <a:ext cx="2652900" cy="15479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7" name="Google Shape;117;gcaf4d68dc7_1_0"/>
              <p:cNvGrpSpPr/>
              <p:nvPr/>
            </p:nvGrpSpPr>
            <p:grpSpPr>
              <a:xfrm>
                <a:off x="4389200" y="1423388"/>
                <a:ext cx="4670894" cy="2005661"/>
                <a:chOff x="4865243" y="2924613"/>
                <a:chExt cx="4599600" cy="184119"/>
              </a:xfrm>
            </p:grpSpPr>
            <p:sp>
              <p:nvSpPr>
                <p:cNvPr id="118" name="Google Shape;118;gcaf4d68dc7_1_0"/>
                <p:cNvSpPr/>
                <p:nvPr/>
              </p:nvSpPr>
              <p:spPr>
                <a:xfrm>
                  <a:off x="7744575" y="3071232"/>
                  <a:ext cx="403500" cy="375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</a:t>
                  </a:r>
                  <a:endParaRPr sz="16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9" name="Google Shape;119;gcaf4d68dc7_1_0"/>
                <p:cNvSpPr/>
                <p:nvPr/>
              </p:nvSpPr>
              <p:spPr>
                <a:xfrm>
                  <a:off x="4865243" y="2924613"/>
                  <a:ext cx="4599600" cy="3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CN" sz="1800">
                      <a:solidFill>
                        <a:srgbClr val="6666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Priority</a:t>
                  </a:r>
                  <a:r>
                    <a:rPr b="1" lang="zh-CN" sz="1800">
                      <a:solidFill>
                        <a:srgbClr val="9E3D82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</a:t>
                  </a:r>
                  <a:r>
                    <a:rPr b="1" lang="zh-CN" sz="1800">
                      <a:solidFill>
                        <a:srgbClr val="6666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&amp; Substitution Strategies</a:t>
                  </a:r>
                  <a:endParaRPr sz="1600"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120" name="Google Shape;120;gcaf4d68dc7_1_0"/>
            <p:cNvGrpSpPr/>
            <p:nvPr/>
          </p:nvGrpSpPr>
          <p:grpSpPr>
            <a:xfrm>
              <a:off x="3985100" y="3890350"/>
              <a:ext cx="3977418" cy="2414929"/>
              <a:chOff x="306998" y="3776633"/>
              <a:chExt cx="3743100" cy="2414929"/>
            </a:xfrm>
          </p:grpSpPr>
          <p:sp>
            <p:nvSpPr>
              <p:cNvPr id="121" name="Google Shape;121;gcaf4d68dc7_1_0"/>
              <p:cNvSpPr txBox="1"/>
              <p:nvPr/>
            </p:nvSpPr>
            <p:spPr>
              <a:xfrm>
                <a:off x="306998" y="3776633"/>
                <a:ext cx="3743100" cy="7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17500" lvl="0" marL="45720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●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Build a 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Priority Score model , considering date, missed sale, missed count, and shipment type.</a:t>
                </a:r>
                <a:endParaRPr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gcaf4d68dc7_1_0"/>
              <p:cNvSpPr txBox="1"/>
              <p:nvPr/>
            </p:nvSpPr>
            <p:spPr>
              <a:xfrm>
                <a:off x="340643" y="4707353"/>
                <a:ext cx="3558000" cy="7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17500" lvl="0" marL="457200" marR="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●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ort monthly SKUs by Priority Score, and obtain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monthly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prioritized SKU list by finding the tipping point.</a:t>
                </a:r>
                <a:endParaRPr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gcaf4d68dc7_1_0"/>
              <p:cNvSpPr txBox="1"/>
              <p:nvPr/>
            </p:nvSpPr>
            <p:spPr>
              <a:xfrm>
                <a:off x="312657" y="5638062"/>
                <a:ext cx="37017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17500" lvl="0" marL="457200" marR="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●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Substitute overstock SKUs for unselected 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low priority SKUs.</a:t>
                </a:r>
                <a:endParaRPr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cxnSp>
        <p:nvCxnSpPr>
          <p:cNvPr id="124" name="Google Shape;124;gcaf4d68dc7_1_0"/>
          <p:cNvCxnSpPr/>
          <p:nvPr/>
        </p:nvCxnSpPr>
        <p:spPr>
          <a:xfrm>
            <a:off x="5444200" y="2128500"/>
            <a:ext cx="24300" cy="1148400"/>
          </a:xfrm>
          <a:prstGeom prst="straightConnector1">
            <a:avLst/>
          </a:prstGeom>
          <a:noFill/>
          <a:ln cap="flat" cmpd="sng" w="19050">
            <a:solidFill>
              <a:srgbClr val="CA72B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5" name="Google Shape;125;gcaf4d68dc7_1_0"/>
          <p:cNvGrpSpPr/>
          <p:nvPr/>
        </p:nvGrpSpPr>
        <p:grpSpPr>
          <a:xfrm>
            <a:off x="8545406" y="1472136"/>
            <a:ext cx="3428707" cy="1934458"/>
            <a:chOff x="8515046" y="1475145"/>
            <a:chExt cx="3090317" cy="1693032"/>
          </a:xfrm>
        </p:grpSpPr>
        <p:grpSp>
          <p:nvGrpSpPr>
            <p:cNvPr id="126" name="Google Shape;126;gcaf4d68dc7_1_0"/>
            <p:cNvGrpSpPr/>
            <p:nvPr/>
          </p:nvGrpSpPr>
          <p:grpSpPr>
            <a:xfrm>
              <a:off x="8584820" y="1475145"/>
              <a:ext cx="3020544" cy="1693032"/>
              <a:chOff x="6994189" y="1707024"/>
              <a:chExt cx="4416000" cy="2393317"/>
            </a:xfrm>
          </p:grpSpPr>
          <p:sp>
            <p:nvSpPr>
              <p:cNvPr id="127" name="Google Shape;127;gcaf4d68dc7_1_0"/>
              <p:cNvSpPr/>
              <p:nvPr/>
            </p:nvSpPr>
            <p:spPr>
              <a:xfrm>
                <a:off x="10501781" y="3553740"/>
                <a:ext cx="584700" cy="546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8" name="Google Shape;128;gcaf4d68dc7_1_0"/>
              <p:cNvSpPr/>
              <p:nvPr/>
            </p:nvSpPr>
            <p:spPr>
              <a:xfrm>
                <a:off x="6994189" y="1707024"/>
                <a:ext cx="4416000" cy="44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Supplier</a:t>
                </a:r>
                <a:r>
                  <a:rPr b="1" lang="zh-CN" sz="1800">
                    <a:solidFill>
                      <a:srgbClr val="9E3D8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</a:t>
                </a: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Management</a:t>
                </a:r>
                <a:endParaRPr sz="1600"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129" name="Google Shape;129;gcaf4d68dc7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15046" y="2113892"/>
              <a:ext cx="2445138" cy="940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gcaf4d68dc7_1_0"/>
          <p:cNvGrpSpPr/>
          <p:nvPr/>
        </p:nvGrpSpPr>
        <p:grpSpPr>
          <a:xfrm>
            <a:off x="7983563" y="3949688"/>
            <a:ext cx="3909300" cy="1547963"/>
            <a:chOff x="7983563" y="3949688"/>
            <a:chExt cx="3909300" cy="1547963"/>
          </a:xfrm>
        </p:grpSpPr>
        <p:sp>
          <p:nvSpPr>
            <p:cNvPr id="131" name="Google Shape;131;gcaf4d68dc7_1_0"/>
            <p:cNvSpPr txBox="1"/>
            <p:nvPr/>
          </p:nvSpPr>
          <p:spPr>
            <a:xfrm>
              <a:off x="7983563" y="3949688"/>
              <a:ext cx="3909300" cy="8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30200" lvl="0" marL="45720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600"/>
                <a:buFont typeface="Century Gothic"/>
                <a:buChar char="●"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Provide supplier management suggestions for different types of suppliers.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gcaf4d68dc7_1_0"/>
            <p:cNvSpPr txBox="1"/>
            <p:nvPr/>
          </p:nvSpPr>
          <p:spPr>
            <a:xfrm>
              <a:off x="8012963" y="4909050"/>
              <a:ext cx="38505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30200" lvl="0" marL="45720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600"/>
                <a:buFont typeface="Century Gothic"/>
                <a:buChar char="●"/>
              </a:pPr>
              <a:r>
                <a:rPr lang="zh-CN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Find potential supplier risks and provide outreach strategy. 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3" name="Google Shape;133;gcaf4d68dc7_1_0"/>
          <p:cNvGrpSpPr/>
          <p:nvPr/>
        </p:nvGrpSpPr>
        <p:grpSpPr>
          <a:xfrm>
            <a:off x="134350" y="1472145"/>
            <a:ext cx="4361258" cy="4037818"/>
            <a:chOff x="296350" y="1459845"/>
            <a:chExt cx="4361258" cy="4037818"/>
          </a:xfrm>
        </p:grpSpPr>
        <p:grpSp>
          <p:nvGrpSpPr>
            <p:cNvPr id="134" name="Google Shape;134;gcaf4d68dc7_1_0"/>
            <p:cNvGrpSpPr/>
            <p:nvPr/>
          </p:nvGrpSpPr>
          <p:grpSpPr>
            <a:xfrm>
              <a:off x="296350" y="3952125"/>
              <a:ext cx="3754500" cy="1545537"/>
              <a:chOff x="320800" y="3838425"/>
              <a:chExt cx="3754500" cy="1545537"/>
            </a:xfrm>
          </p:grpSpPr>
          <p:sp>
            <p:nvSpPr>
              <p:cNvPr id="135" name="Google Shape;135;gcaf4d68dc7_1_0"/>
              <p:cNvSpPr txBox="1"/>
              <p:nvPr/>
            </p:nvSpPr>
            <p:spPr>
              <a:xfrm>
                <a:off x="320800" y="3838425"/>
                <a:ext cx="3754500" cy="7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17500" lvl="0" marL="457200" marR="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●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Distinguish replenishment pools in short-term &amp; long-term to lower the 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manufacturing and logistical risk.</a:t>
                </a:r>
                <a:endParaRPr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6" name="Google Shape;136;gcaf4d68dc7_1_0"/>
              <p:cNvSpPr txBox="1"/>
              <p:nvPr/>
            </p:nvSpPr>
            <p:spPr>
              <a:xfrm>
                <a:off x="333400" y="4830462"/>
                <a:ext cx="37017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17500" lvl="0" marL="457200" marR="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●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Create a substitution pool from overstock SKUs.</a:t>
                </a:r>
                <a:endParaRPr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7" name="Google Shape;137;gcaf4d68dc7_1_0"/>
            <p:cNvGrpSpPr/>
            <p:nvPr/>
          </p:nvGrpSpPr>
          <p:grpSpPr>
            <a:xfrm>
              <a:off x="413484" y="1459845"/>
              <a:ext cx="4244124" cy="1969149"/>
              <a:chOff x="413484" y="1459845"/>
              <a:chExt cx="4244124" cy="1969149"/>
            </a:xfrm>
          </p:grpSpPr>
          <p:grpSp>
            <p:nvGrpSpPr>
              <p:cNvPr id="138" name="Google Shape;138;gcaf4d68dc7_1_0"/>
              <p:cNvGrpSpPr/>
              <p:nvPr/>
            </p:nvGrpSpPr>
            <p:grpSpPr>
              <a:xfrm>
                <a:off x="413484" y="1459845"/>
                <a:ext cx="4244124" cy="1969149"/>
                <a:chOff x="-443141" y="-1382224"/>
                <a:chExt cx="5970600" cy="2895016"/>
              </a:xfrm>
            </p:grpSpPr>
            <p:sp>
              <p:nvSpPr>
                <p:cNvPr id="139" name="Google Shape;139;gcaf4d68dc7_1_0"/>
                <p:cNvSpPr/>
                <p:nvPr/>
              </p:nvSpPr>
              <p:spPr>
                <a:xfrm>
                  <a:off x="3718492" y="919692"/>
                  <a:ext cx="567300" cy="5931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</a:t>
                  </a:r>
                  <a:endParaRPr sz="16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0" name="Google Shape;140;gcaf4d68dc7_1_0"/>
                <p:cNvSpPr/>
                <p:nvPr/>
              </p:nvSpPr>
              <p:spPr>
                <a:xfrm>
                  <a:off x="-443141" y="-1382224"/>
                  <a:ext cx="5970600" cy="59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CN" sz="1800">
                      <a:solidFill>
                        <a:srgbClr val="6666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Replenishment &amp; Substitution </a:t>
                  </a:r>
                  <a:r>
                    <a:rPr b="1" lang="zh-CN" sz="1800">
                      <a:solidFill>
                        <a:srgbClr val="6666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Pool</a:t>
                  </a:r>
                  <a:endParaRPr sz="16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pic>
            <p:nvPicPr>
              <p:cNvPr id="141" name="Google Shape;141;gcaf4d68dc7_1_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33675" y="2054774"/>
                <a:ext cx="2513425" cy="12683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2" name="Google Shape;142;gcaf4d68dc7_1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"/>
          <p:cNvGrpSpPr/>
          <p:nvPr/>
        </p:nvGrpSpPr>
        <p:grpSpPr>
          <a:xfrm flipH="1" rot="5400000">
            <a:off x="-426050" y="2440915"/>
            <a:ext cx="2364198" cy="1512250"/>
            <a:chOff x="1290699" y="4006312"/>
            <a:chExt cx="3307958" cy="2851688"/>
          </a:xfrm>
        </p:grpSpPr>
        <p:sp>
          <p:nvSpPr>
            <p:cNvPr id="149" name="Google Shape;149;p3"/>
            <p:cNvSpPr/>
            <p:nvPr/>
          </p:nvSpPr>
          <p:spPr>
            <a:xfrm>
              <a:off x="1290699" y="4006312"/>
              <a:ext cx="3307958" cy="285168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74997" y="4854844"/>
              <a:ext cx="2323660" cy="2003155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274997" y="5703376"/>
              <a:ext cx="1339363" cy="1154623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 flipH="1" rot="-5400000">
            <a:off x="10218611" y="2480318"/>
            <a:ext cx="2442927" cy="1512250"/>
            <a:chOff x="1290699" y="4006312"/>
            <a:chExt cx="3307958" cy="2851688"/>
          </a:xfrm>
        </p:grpSpPr>
        <p:sp>
          <p:nvSpPr>
            <p:cNvPr id="153" name="Google Shape;153;p3"/>
            <p:cNvSpPr/>
            <p:nvPr/>
          </p:nvSpPr>
          <p:spPr>
            <a:xfrm>
              <a:off x="1290699" y="4006312"/>
              <a:ext cx="3307958" cy="285168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274997" y="4854844"/>
              <a:ext cx="2323660" cy="2003155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274997" y="5703376"/>
              <a:ext cx="1339363" cy="1154623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3"/>
          <p:cNvSpPr txBox="1"/>
          <p:nvPr/>
        </p:nvSpPr>
        <p:spPr>
          <a:xfrm>
            <a:off x="1663315" y="2728538"/>
            <a:ext cx="886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 </a:t>
            </a: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Replenishment &amp; Substitution </a:t>
            </a: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2827538" y="4138926"/>
            <a:ext cx="6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3"/>
          <p:cNvCxnSpPr/>
          <p:nvPr/>
        </p:nvCxnSpPr>
        <p:spPr>
          <a:xfrm>
            <a:off x="5200073" y="5605608"/>
            <a:ext cx="1791854" cy="0"/>
          </a:xfrm>
          <a:prstGeom prst="straightConnector1">
            <a:avLst/>
          </a:prstGeom>
          <a:noFill/>
          <a:ln cap="flat" cmpd="sng" w="19050">
            <a:solidFill>
              <a:srgbClr val="B9489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cbb63a27c9_0_456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166" name="Google Shape;166;gcbb63a27c9_0_456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cbb63a27c9_0_456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cbb63a27c9_0_456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cbb63a27c9_0_456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gcbb63a27c9_0_456"/>
          <p:cNvSpPr txBox="1"/>
          <p:nvPr/>
        </p:nvSpPr>
        <p:spPr>
          <a:xfrm>
            <a:off x="1314725" y="454600"/>
            <a:ext cx="549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Factors Affecting Efficiency</a:t>
            </a:r>
            <a:endParaRPr b="1" sz="28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1" name="Google Shape;171;gcbb63a27c9_0_456"/>
          <p:cNvGrpSpPr/>
          <p:nvPr/>
        </p:nvGrpSpPr>
        <p:grpSpPr>
          <a:xfrm>
            <a:off x="844949" y="4145375"/>
            <a:ext cx="11178038" cy="646331"/>
            <a:chOff x="3603916" y="425298"/>
            <a:chExt cx="10860900" cy="722400"/>
          </a:xfrm>
        </p:grpSpPr>
        <p:sp>
          <p:nvSpPr>
            <p:cNvPr id="172" name="Google Shape;172;gcbb63a27c9_0_456"/>
            <p:cNvSpPr txBox="1"/>
            <p:nvPr/>
          </p:nvSpPr>
          <p:spPr>
            <a:xfrm>
              <a:off x="3823184" y="425298"/>
              <a:ext cx="73383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Solution: Create Different Replenishment Pools</a:t>
              </a:r>
              <a:endParaRPr b="1" sz="12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gcbb63a27c9_0_456"/>
            <p:cNvSpPr txBox="1"/>
            <p:nvPr/>
          </p:nvSpPr>
          <p:spPr>
            <a:xfrm>
              <a:off x="3603916" y="631694"/>
              <a:ext cx="108609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B94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           </a:t>
              </a:r>
              <a:endParaRPr b="1" sz="12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4" name="Google Shape;174;gcbb63a27c9_0_456"/>
          <p:cNvSpPr txBox="1"/>
          <p:nvPr/>
        </p:nvSpPr>
        <p:spPr>
          <a:xfrm>
            <a:off x="0" y="6488700"/>
            <a:ext cx="9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</a:t>
            </a:r>
            <a:r>
              <a:rPr lang="zh-CN" sz="1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http://www.tracymorrisdesign.com/blog/interior-design-tips/furniture-lead-times-why-does-it-take-so-long/</a:t>
            </a:r>
            <a:endParaRPr sz="1200"/>
          </a:p>
        </p:txBody>
      </p:sp>
      <p:grpSp>
        <p:nvGrpSpPr>
          <p:cNvPr id="175" name="Google Shape;175;gcbb63a27c9_0_456"/>
          <p:cNvGrpSpPr/>
          <p:nvPr/>
        </p:nvGrpSpPr>
        <p:grpSpPr>
          <a:xfrm>
            <a:off x="1153893" y="4682247"/>
            <a:ext cx="10228227" cy="1584016"/>
            <a:chOff x="686593" y="5091375"/>
            <a:chExt cx="10226182" cy="1217350"/>
          </a:xfrm>
        </p:grpSpPr>
        <p:sp>
          <p:nvSpPr>
            <p:cNvPr id="176" name="Google Shape;176;gcbb63a27c9_0_456"/>
            <p:cNvSpPr txBox="1"/>
            <p:nvPr/>
          </p:nvSpPr>
          <p:spPr>
            <a:xfrm>
              <a:off x="686593" y="5922981"/>
              <a:ext cx="12309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10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August 2020</a:t>
              </a:r>
              <a:endParaRPr b="1" sz="11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gcbb63a27c9_0_456"/>
            <p:cNvSpPr txBox="1"/>
            <p:nvPr/>
          </p:nvSpPr>
          <p:spPr>
            <a:xfrm>
              <a:off x="3905651" y="5922984"/>
              <a:ext cx="13380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10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November </a:t>
              </a:r>
              <a:r>
                <a:rPr b="1" lang="zh-CN" sz="110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2020</a:t>
              </a:r>
              <a:endParaRPr b="1" sz="11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78" name="Google Shape;178;gcbb63a27c9_0_456"/>
            <p:cNvGrpSpPr/>
            <p:nvPr/>
          </p:nvGrpSpPr>
          <p:grpSpPr>
            <a:xfrm>
              <a:off x="1074099" y="5091375"/>
              <a:ext cx="9838675" cy="1217350"/>
              <a:chOff x="1074099" y="5091375"/>
              <a:chExt cx="9838675" cy="1217350"/>
            </a:xfrm>
          </p:grpSpPr>
          <p:grpSp>
            <p:nvGrpSpPr>
              <p:cNvPr id="179" name="Google Shape;179;gcbb63a27c9_0_456"/>
              <p:cNvGrpSpPr/>
              <p:nvPr/>
            </p:nvGrpSpPr>
            <p:grpSpPr>
              <a:xfrm>
                <a:off x="1074099" y="5091375"/>
                <a:ext cx="9838675" cy="1137700"/>
                <a:chOff x="1860405" y="2557519"/>
                <a:chExt cx="3451925" cy="2485146"/>
              </a:xfrm>
            </p:grpSpPr>
            <p:grpSp>
              <p:nvGrpSpPr>
                <p:cNvPr id="180" name="Google Shape;180;gcbb63a27c9_0_456"/>
                <p:cNvGrpSpPr/>
                <p:nvPr/>
              </p:nvGrpSpPr>
              <p:grpSpPr>
                <a:xfrm>
                  <a:off x="1860405" y="3319424"/>
                  <a:ext cx="1122386" cy="1722968"/>
                  <a:chOff x="3024193" y="3378206"/>
                  <a:chExt cx="1546626" cy="2534150"/>
                </a:xfrm>
              </p:grpSpPr>
              <p:sp>
                <p:nvSpPr>
                  <p:cNvPr id="181" name="Google Shape;181;gcbb63a27c9_0_456"/>
                  <p:cNvSpPr/>
                  <p:nvPr/>
                </p:nvSpPr>
                <p:spPr>
                  <a:xfrm>
                    <a:off x="3024193" y="3378206"/>
                    <a:ext cx="774253" cy="2534150"/>
                  </a:xfrm>
                  <a:custGeom>
                    <a:rect b="b" l="l" r="r" t="t"/>
                    <a:pathLst>
                      <a:path extrusionOk="0" h="673" w="348">
                        <a:moveTo>
                          <a:pt x="334" y="52"/>
                        </a:moveTo>
                        <a:cubicBezTo>
                          <a:pt x="243" y="520"/>
                          <a:pt x="0" y="673"/>
                          <a:pt x="0" y="673"/>
                        </a:cubicBezTo>
                        <a:cubicBezTo>
                          <a:pt x="348" y="673"/>
                          <a:pt x="348" y="673"/>
                          <a:pt x="348" y="673"/>
                        </a:cubicBezTo>
                        <a:cubicBezTo>
                          <a:pt x="348" y="0"/>
                          <a:pt x="348" y="0"/>
                          <a:pt x="348" y="0"/>
                        </a:cubicBezTo>
                        <a:cubicBezTo>
                          <a:pt x="345" y="0"/>
                          <a:pt x="339" y="24"/>
                          <a:pt x="334" y="5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74900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" name="Google Shape;182;gcbb63a27c9_0_456"/>
                  <p:cNvSpPr/>
                  <p:nvPr/>
                </p:nvSpPr>
                <p:spPr>
                  <a:xfrm>
                    <a:off x="3798065" y="3378206"/>
                    <a:ext cx="772753" cy="2534150"/>
                  </a:xfrm>
                  <a:custGeom>
                    <a:rect b="b" l="l" r="r" t="t"/>
                    <a:pathLst>
                      <a:path extrusionOk="0" h="673" w="347">
                        <a:moveTo>
                          <a:pt x="14" y="52"/>
                        </a:moveTo>
                        <a:cubicBezTo>
                          <a:pt x="9" y="24"/>
                          <a:pt x="3" y="0"/>
                          <a:pt x="0" y="0"/>
                        </a:cubicBez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347" y="673"/>
                          <a:pt x="347" y="673"/>
                          <a:pt x="347" y="673"/>
                        </a:cubicBezTo>
                        <a:cubicBezTo>
                          <a:pt x="347" y="673"/>
                          <a:pt x="105" y="520"/>
                          <a:pt x="14" y="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3" name="Google Shape;183;gcbb63a27c9_0_456"/>
                <p:cNvGrpSpPr/>
                <p:nvPr/>
              </p:nvGrpSpPr>
              <p:grpSpPr>
                <a:xfrm>
                  <a:off x="2982791" y="2557519"/>
                  <a:ext cx="2329538" cy="2485146"/>
                  <a:chOff x="4101445" y="2257416"/>
                  <a:chExt cx="3143352" cy="3655164"/>
                </a:xfrm>
              </p:grpSpPr>
              <p:sp>
                <p:nvSpPr>
                  <p:cNvPr id="184" name="Google Shape;184;gcbb63a27c9_0_456"/>
                  <p:cNvSpPr/>
                  <p:nvPr/>
                </p:nvSpPr>
                <p:spPr>
                  <a:xfrm>
                    <a:off x="4101445" y="2257416"/>
                    <a:ext cx="1400701" cy="3655164"/>
                  </a:xfrm>
                  <a:custGeom>
                    <a:rect b="b" l="l" r="r" t="t"/>
                    <a:pathLst>
                      <a:path extrusionOk="0" h="971" w="347">
                        <a:moveTo>
                          <a:pt x="333" y="75"/>
                        </a:moveTo>
                        <a:cubicBezTo>
                          <a:pt x="242" y="750"/>
                          <a:pt x="0" y="971"/>
                          <a:pt x="0" y="971"/>
                        </a:cubicBezTo>
                        <a:cubicBezTo>
                          <a:pt x="347" y="971"/>
                          <a:pt x="347" y="971"/>
                          <a:pt x="347" y="971"/>
                        </a:cubicBezTo>
                        <a:cubicBezTo>
                          <a:pt x="347" y="0"/>
                          <a:pt x="347" y="0"/>
                          <a:pt x="347" y="0"/>
                        </a:cubicBezTo>
                        <a:cubicBezTo>
                          <a:pt x="345" y="0"/>
                          <a:pt x="339" y="33"/>
                          <a:pt x="333" y="7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74900"/>
                    </a:scheme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" name="Google Shape;185;gcbb63a27c9_0_456"/>
                  <p:cNvSpPr/>
                  <p:nvPr/>
                </p:nvSpPr>
                <p:spPr>
                  <a:xfrm>
                    <a:off x="5502151" y="2257422"/>
                    <a:ext cx="1742645" cy="3655138"/>
                  </a:xfrm>
                  <a:custGeom>
                    <a:rect b="b" l="l" r="r" t="t"/>
                    <a:pathLst>
                      <a:path extrusionOk="0" h="971" w="347">
                        <a:moveTo>
                          <a:pt x="15" y="75"/>
                        </a:moveTo>
                        <a:cubicBezTo>
                          <a:pt x="9" y="33"/>
                          <a:pt x="3" y="0"/>
                          <a:pt x="0" y="0"/>
                        </a:cubicBezTo>
                        <a:cubicBezTo>
                          <a:pt x="0" y="971"/>
                          <a:pt x="0" y="971"/>
                          <a:pt x="0" y="971"/>
                        </a:cubicBezTo>
                        <a:cubicBezTo>
                          <a:pt x="347" y="971"/>
                          <a:pt x="347" y="971"/>
                          <a:pt x="347" y="971"/>
                        </a:cubicBezTo>
                        <a:cubicBezTo>
                          <a:pt x="347" y="971"/>
                          <a:pt x="105" y="750"/>
                          <a:pt x="15" y="7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pic>
            <p:nvPicPr>
              <p:cNvPr id="186" name="Google Shape;186;gcbb63a27c9_0_45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05070" y="6228950"/>
                <a:ext cx="9807669" cy="797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87" name="Google Shape;187;gcbb63a27c9_0_4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700" y="6118400"/>
            <a:ext cx="3272750" cy="1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cbb63a27c9_0_456"/>
          <p:cNvSpPr txBox="1"/>
          <p:nvPr/>
        </p:nvSpPr>
        <p:spPr>
          <a:xfrm>
            <a:off x="2526813" y="5810725"/>
            <a:ext cx="179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CN" sz="1200">
                <a:solidFill>
                  <a:srgbClr val="B9489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short-term pool</a:t>
            </a:r>
            <a:endParaRPr/>
          </a:p>
        </p:txBody>
      </p:sp>
      <p:sp>
        <p:nvSpPr>
          <p:cNvPr id="189" name="Google Shape;189;gcbb63a27c9_0_456"/>
          <p:cNvSpPr txBox="1"/>
          <p:nvPr/>
        </p:nvSpPr>
        <p:spPr>
          <a:xfrm>
            <a:off x="7168847" y="5810725"/>
            <a:ext cx="141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</a:t>
            </a:r>
            <a:r>
              <a:rPr b="1" lang="zh-CN" sz="12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-term pool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0" name="Google Shape;190;gcbb63a27c9_0_456"/>
          <p:cNvSpPr txBox="1"/>
          <p:nvPr/>
        </p:nvSpPr>
        <p:spPr>
          <a:xfrm>
            <a:off x="1990825" y="4844913"/>
            <a:ext cx="272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zh-CN" sz="11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manufacture and logistic risks”</a:t>
            </a:r>
            <a:endParaRPr sz="11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1" name="Google Shape;191;gcbb63a27c9_0_456"/>
          <p:cNvGrpSpPr/>
          <p:nvPr/>
        </p:nvGrpSpPr>
        <p:grpSpPr>
          <a:xfrm>
            <a:off x="1070633" y="1226067"/>
            <a:ext cx="4244882" cy="2589026"/>
            <a:chOff x="1120333" y="1088967"/>
            <a:chExt cx="4244882" cy="2589026"/>
          </a:xfrm>
        </p:grpSpPr>
        <p:grpSp>
          <p:nvGrpSpPr>
            <p:cNvPr id="192" name="Google Shape;192;gcbb63a27c9_0_456"/>
            <p:cNvGrpSpPr/>
            <p:nvPr/>
          </p:nvGrpSpPr>
          <p:grpSpPr>
            <a:xfrm>
              <a:off x="1120347" y="1088967"/>
              <a:ext cx="4244868" cy="1914446"/>
              <a:chOff x="816826" y="1128685"/>
              <a:chExt cx="4502406" cy="2321666"/>
            </a:xfrm>
          </p:grpSpPr>
          <p:grpSp>
            <p:nvGrpSpPr>
              <p:cNvPr id="193" name="Google Shape;193;gcbb63a27c9_0_456"/>
              <p:cNvGrpSpPr/>
              <p:nvPr/>
            </p:nvGrpSpPr>
            <p:grpSpPr>
              <a:xfrm>
                <a:off x="816918" y="1128685"/>
                <a:ext cx="4308086" cy="992638"/>
                <a:chOff x="6365899" y="1960673"/>
                <a:chExt cx="2857200" cy="599166"/>
              </a:xfrm>
            </p:grpSpPr>
            <p:sp>
              <p:nvSpPr>
                <p:cNvPr id="194" name="Google Shape;194;gcbb63a27c9_0_456"/>
                <p:cNvSpPr/>
                <p:nvPr/>
              </p:nvSpPr>
              <p:spPr>
                <a:xfrm>
                  <a:off x="6365899" y="1960673"/>
                  <a:ext cx="2241900" cy="22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-342900" lvl="0" marL="457200" rtl="0"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666666"/>
                    </a:buClr>
                    <a:buSzPts val="1800"/>
                    <a:buFont typeface="Century Gothic"/>
                    <a:buChar char="●"/>
                  </a:pPr>
                  <a:r>
                    <a:rPr b="1" lang="zh-CN" sz="1800">
                      <a:solidFill>
                        <a:srgbClr val="6666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Wholesale Cost</a:t>
                  </a:r>
                  <a:endParaRPr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Google Shape;195;gcbb63a27c9_0_456"/>
                <p:cNvSpPr txBox="1"/>
                <p:nvPr/>
              </p:nvSpPr>
              <p:spPr>
                <a:xfrm>
                  <a:off x="6365899" y="2180339"/>
                  <a:ext cx="2857200" cy="379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14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>
                      <a:solidFill>
                        <a:srgbClr val="43434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Higher wholesale cost indicates higher complexity in manufacturing and longer time to satisfy demand.</a:t>
                  </a:r>
                  <a:r>
                    <a:rPr lang="zh-CN">
                      <a:solidFill>
                        <a:srgbClr val="43434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</a:t>
                  </a:r>
                  <a:endParaRPr sz="2000"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196" name="Google Shape;196;gcbb63a27c9_0_456"/>
              <p:cNvGrpSpPr/>
              <p:nvPr/>
            </p:nvGrpSpPr>
            <p:grpSpPr>
              <a:xfrm>
                <a:off x="816826" y="2204931"/>
                <a:ext cx="4502406" cy="1245420"/>
                <a:chOff x="694172" y="2113423"/>
                <a:chExt cx="3332400" cy="881152"/>
              </a:xfrm>
            </p:grpSpPr>
            <p:sp>
              <p:nvSpPr>
                <p:cNvPr id="197" name="Google Shape;197;gcbb63a27c9_0_456"/>
                <p:cNvSpPr/>
                <p:nvPr/>
              </p:nvSpPr>
              <p:spPr>
                <a:xfrm>
                  <a:off x="694200" y="2113423"/>
                  <a:ext cx="2502000" cy="22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-342900" lvl="0" marL="457200" marR="0" rtl="0"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666666"/>
                    </a:buClr>
                    <a:buSzPts val="1800"/>
                    <a:buFont typeface="Century Gothic"/>
                    <a:buChar char="●"/>
                  </a:pPr>
                  <a:r>
                    <a:rPr b="1" lang="zh-CN" sz="1800">
                      <a:solidFill>
                        <a:srgbClr val="6666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Demand Quantity</a:t>
                  </a:r>
                  <a:endParaRPr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gcbb63a27c9_0_456"/>
                <p:cNvSpPr txBox="1"/>
                <p:nvPr/>
              </p:nvSpPr>
              <p:spPr>
                <a:xfrm>
                  <a:off x="694172" y="2395476"/>
                  <a:ext cx="3332400" cy="59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14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>
                      <a:solidFill>
                        <a:srgbClr val="43434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More time is needed to fulfil high demand SKUs. </a:t>
                  </a:r>
                  <a:endParaRPr sz="1200">
                    <a:solidFill>
                      <a:srgbClr val="434343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  <a:p>
                  <a:pPr indent="0" lvl="0" marL="0" marR="0" rtl="0" algn="l">
                    <a:lnSpc>
                      <a:spcPct val="114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>
                      <a:solidFill>
                        <a:srgbClr val="43434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L</a:t>
                  </a:r>
                  <a:r>
                    <a:rPr lang="zh-CN" sz="1200">
                      <a:solidFill>
                        <a:srgbClr val="43434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ow demand SKUs are not allowed by </a:t>
                  </a:r>
                  <a:r>
                    <a:rPr lang="zh-CN" sz="1200">
                      <a:solidFill>
                        <a:srgbClr val="434343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batch manufacturing.</a:t>
                  </a:r>
                  <a:endParaRPr sz="1800">
                    <a:solidFill>
                      <a:srgbClr val="434343"/>
                    </a:solidFill>
                  </a:endParaRPr>
                </a:p>
              </p:txBody>
            </p:sp>
          </p:grpSp>
        </p:grpSp>
        <p:sp>
          <p:nvSpPr>
            <p:cNvPr id="199" name="Google Shape;199;gcbb63a27c9_0_456"/>
            <p:cNvSpPr/>
            <p:nvPr/>
          </p:nvSpPr>
          <p:spPr>
            <a:xfrm>
              <a:off x="1120333" y="3051565"/>
              <a:ext cx="31872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45720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Century Gothic"/>
                <a:buChar char="●"/>
              </a:pPr>
              <a:r>
                <a:rPr b="1" lang="zh-CN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Shipment</a:t>
              </a:r>
              <a:endParaRPr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gcbb63a27c9_0_456"/>
            <p:cNvSpPr txBox="1"/>
            <p:nvPr/>
          </p:nvSpPr>
          <p:spPr>
            <a:xfrm>
              <a:off x="1120420" y="3401093"/>
              <a:ext cx="4061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Size of parcel determines logistics efficiency.</a:t>
              </a:r>
              <a:endParaRPr sz="2000">
                <a:solidFill>
                  <a:srgbClr val="434343"/>
                </a:solidFill>
              </a:endParaRPr>
            </a:p>
          </p:txBody>
        </p:sp>
      </p:grpSp>
      <p:grpSp>
        <p:nvGrpSpPr>
          <p:cNvPr id="201" name="Google Shape;201;gcbb63a27c9_0_456"/>
          <p:cNvGrpSpPr/>
          <p:nvPr/>
        </p:nvGrpSpPr>
        <p:grpSpPr>
          <a:xfrm>
            <a:off x="5140530" y="1226078"/>
            <a:ext cx="6242098" cy="2684447"/>
            <a:chOff x="5155236" y="1330713"/>
            <a:chExt cx="5922294" cy="2728929"/>
          </a:xfrm>
        </p:grpSpPr>
        <p:sp>
          <p:nvSpPr>
            <p:cNvPr id="202" name="Google Shape;202;gcbb63a27c9_0_456"/>
            <p:cNvSpPr txBox="1"/>
            <p:nvPr/>
          </p:nvSpPr>
          <p:spPr>
            <a:xfrm>
              <a:off x="5620530" y="3564042"/>
              <a:ext cx="54570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200">
                  <a:solidFill>
                    <a:srgbClr val="43434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* </a:t>
              </a:r>
              <a:r>
                <a:rPr b="1"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“</a:t>
              </a:r>
              <a:r>
                <a:rPr lang="zh-CN"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lead time will depend on the materials used and how and where it will be made, but will usually take between </a:t>
              </a:r>
              <a:r>
                <a:rPr b="1" lang="zh-CN" sz="1200">
                  <a:solidFill>
                    <a:srgbClr val="B9489A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 to 10 weeks</a:t>
              </a:r>
              <a:r>
                <a:rPr b="1" lang="zh-CN" sz="12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.”</a:t>
              </a:r>
              <a:endParaRPr b="1" sz="10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03" name="Google Shape;203;gcbb63a27c9_0_4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80612" y="1330713"/>
              <a:ext cx="2169236" cy="1994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gcbb63a27c9_0_4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19392" y="1442863"/>
              <a:ext cx="2169236" cy="2007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gcbb63a27c9_0_45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55236" y="3612672"/>
              <a:ext cx="465299" cy="3983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cbb63a27c9_0_45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cbb63a27c9_0_307"/>
          <p:cNvGrpSpPr/>
          <p:nvPr/>
        </p:nvGrpSpPr>
        <p:grpSpPr>
          <a:xfrm>
            <a:off x="-91" y="0"/>
            <a:ext cx="1153986" cy="1268360"/>
            <a:chOff x="-75" y="1"/>
            <a:chExt cx="958142" cy="1053106"/>
          </a:xfrm>
        </p:grpSpPr>
        <p:sp>
          <p:nvSpPr>
            <p:cNvPr id="213" name="Google Shape;213;gcbb63a27c9_0_307"/>
            <p:cNvSpPr/>
            <p:nvPr/>
          </p:nvSpPr>
          <p:spPr>
            <a:xfrm rot="5400000">
              <a:off x="-12207" y="12208"/>
              <a:ext cx="982481" cy="958066"/>
            </a:xfrm>
            <a:custGeom>
              <a:rect b="b" l="l" r="r" t="t"/>
              <a:pathLst>
                <a:path extrusionOk="0" h="958066" w="982481">
                  <a:moveTo>
                    <a:pt x="0" y="958066"/>
                  </a:moveTo>
                  <a:lnTo>
                    <a:pt x="0" y="735870"/>
                  </a:lnTo>
                  <a:lnTo>
                    <a:pt x="426804" y="0"/>
                  </a:lnTo>
                  <a:lnTo>
                    <a:pt x="982481" y="958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cbb63a27c9_0_307"/>
            <p:cNvSpPr/>
            <p:nvPr/>
          </p:nvSpPr>
          <p:spPr>
            <a:xfrm rot="5400000">
              <a:off x="-47877" y="405706"/>
              <a:ext cx="695400" cy="5994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cbb63a27c9_0_307"/>
            <p:cNvSpPr/>
            <p:nvPr/>
          </p:nvSpPr>
          <p:spPr>
            <a:xfrm flipH="1" rot="-5400000">
              <a:off x="647138" y="472165"/>
              <a:ext cx="333900" cy="287700"/>
            </a:xfrm>
            <a:prstGeom prst="triangle">
              <a:avLst>
                <a:gd fmla="val 50000" name="adj"/>
              </a:avLst>
            </a:prstGeom>
            <a:solidFill>
              <a:srgbClr val="8332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cbb63a27c9_0_307"/>
            <p:cNvSpPr/>
            <p:nvPr/>
          </p:nvSpPr>
          <p:spPr>
            <a:xfrm rot="5400000">
              <a:off x="-31275" y="170311"/>
              <a:ext cx="453000" cy="3906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gcbb63a27c9_0_307"/>
          <p:cNvSpPr txBox="1"/>
          <p:nvPr/>
        </p:nvSpPr>
        <p:spPr>
          <a:xfrm>
            <a:off x="1314724" y="454600"/>
            <a:ext cx="860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Replenishment &amp; Substitute Pool</a:t>
            </a:r>
            <a:endParaRPr sz="28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8" name="Google Shape;218;gcbb63a27c9_0_307"/>
          <p:cNvGrpSpPr/>
          <p:nvPr/>
        </p:nvGrpSpPr>
        <p:grpSpPr>
          <a:xfrm>
            <a:off x="9411828" y="1628823"/>
            <a:ext cx="1547631" cy="1368397"/>
            <a:chOff x="6908882" y="1666928"/>
            <a:chExt cx="2859101" cy="2879622"/>
          </a:xfrm>
        </p:grpSpPr>
        <p:grpSp>
          <p:nvGrpSpPr>
            <p:cNvPr id="219" name="Google Shape;219;gcbb63a27c9_0_307"/>
            <p:cNvGrpSpPr/>
            <p:nvPr/>
          </p:nvGrpSpPr>
          <p:grpSpPr>
            <a:xfrm>
              <a:off x="7152674" y="1926089"/>
              <a:ext cx="2395194" cy="2393888"/>
              <a:chOff x="6211860" y="2498961"/>
              <a:chExt cx="2848031" cy="2846477"/>
            </a:xfrm>
          </p:grpSpPr>
          <p:sp>
            <p:nvSpPr>
              <p:cNvPr id="220" name="Google Shape;220;gcbb63a27c9_0_307"/>
              <p:cNvSpPr/>
              <p:nvPr/>
            </p:nvSpPr>
            <p:spPr>
              <a:xfrm>
                <a:off x="8133816" y="3110139"/>
                <a:ext cx="846963" cy="598768"/>
              </a:xfrm>
              <a:custGeom>
                <a:rect b="b" l="l" r="r" t="t"/>
                <a:pathLst>
                  <a:path extrusionOk="0" h="771" w="1093">
                    <a:moveTo>
                      <a:pt x="73" y="771"/>
                    </a:moveTo>
                    <a:lnTo>
                      <a:pt x="1093" y="441"/>
                    </a:lnTo>
                    <a:lnTo>
                      <a:pt x="1093" y="441"/>
                    </a:lnTo>
                    <a:lnTo>
                      <a:pt x="1071" y="381"/>
                    </a:lnTo>
                    <a:lnTo>
                      <a:pt x="1047" y="324"/>
                    </a:lnTo>
                    <a:lnTo>
                      <a:pt x="1022" y="267"/>
                    </a:lnTo>
                    <a:lnTo>
                      <a:pt x="995" y="211"/>
                    </a:lnTo>
                    <a:lnTo>
                      <a:pt x="965" y="157"/>
                    </a:lnTo>
                    <a:lnTo>
                      <a:pt x="934" y="103"/>
                    </a:lnTo>
                    <a:lnTo>
                      <a:pt x="902" y="51"/>
                    </a:lnTo>
                    <a:lnTo>
                      <a:pt x="868" y="0"/>
                    </a:lnTo>
                    <a:lnTo>
                      <a:pt x="0" y="630"/>
                    </a:lnTo>
                    <a:lnTo>
                      <a:pt x="0" y="630"/>
                    </a:lnTo>
                    <a:lnTo>
                      <a:pt x="20" y="664"/>
                    </a:lnTo>
                    <a:lnTo>
                      <a:pt x="39" y="699"/>
                    </a:lnTo>
                    <a:lnTo>
                      <a:pt x="57" y="735"/>
                    </a:lnTo>
                    <a:lnTo>
                      <a:pt x="73" y="771"/>
                    </a:lnTo>
                    <a:lnTo>
                      <a:pt x="73" y="77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cbb63a27c9_0_307"/>
              <p:cNvSpPr/>
              <p:nvPr/>
            </p:nvSpPr>
            <p:spPr>
              <a:xfrm>
                <a:off x="7666900" y="2498961"/>
                <a:ext cx="380048" cy="850065"/>
              </a:xfrm>
              <a:custGeom>
                <a:rect b="b" l="l" r="r" t="t"/>
                <a:pathLst>
                  <a:path extrusionOk="0" h="1097" w="490">
                    <a:moveTo>
                      <a:pt x="158" y="1097"/>
                    </a:moveTo>
                    <a:lnTo>
                      <a:pt x="490" y="77"/>
                    </a:lnTo>
                    <a:lnTo>
                      <a:pt x="490" y="77"/>
                    </a:lnTo>
                    <a:lnTo>
                      <a:pt x="430" y="60"/>
                    </a:lnTo>
                    <a:lnTo>
                      <a:pt x="371" y="46"/>
                    </a:lnTo>
                    <a:lnTo>
                      <a:pt x="311" y="32"/>
                    </a:lnTo>
                    <a:lnTo>
                      <a:pt x="250" y="22"/>
                    </a:lnTo>
                    <a:lnTo>
                      <a:pt x="188" y="13"/>
                    </a:lnTo>
                    <a:lnTo>
                      <a:pt x="127" y="7"/>
                    </a:lnTo>
                    <a:lnTo>
                      <a:pt x="63" y="3"/>
                    </a:lnTo>
                    <a:lnTo>
                      <a:pt x="0" y="0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41" y="1075"/>
                    </a:lnTo>
                    <a:lnTo>
                      <a:pt x="80" y="1080"/>
                    </a:lnTo>
                    <a:lnTo>
                      <a:pt x="119" y="1087"/>
                    </a:lnTo>
                    <a:lnTo>
                      <a:pt x="158" y="1097"/>
                    </a:lnTo>
                    <a:lnTo>
                      <a:pt x="158" y="1097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cbb63a27c9_0_307"/>
              <p:cNvSpPr/>
              <p:nvPr/>
            </p:nvSpPr>
            <p:spPr>
              <a:xfrm>
                <a:off x="8009719" y="2789038"/>
                <a:ext cx="760095" cy="760096"/>
              </a:xfrm>
              <a:custGeom>
                <a:rect b="b" l="l" r="r" t="t"/>
                <a:pathLst>
                  <a:path extrusionOk="0" h="981" w="980">
                    <a:moveTo>
                      <a:pt x="113" y="981"/>
                    </a:moveTo>
                    <a:lnTo>
                      <a:pt x="980" y="349"/>
                    </a:lnTo>
                    <a:lnTo>
                      <a:pt x="980" y="349"/>
                    </a:lnTo>
                    <a:lnTo>
                      <a:pt x="942" y="301"/>
                    </a:lnTo>
                    <a:lnTo>
                      <a:pt x="902" y="254"/>
                    </a:lnTo>
                    <a:lnTo>
                      <a:pt x="860" y="208"/>
                    </a:lnTo>
                    <a:lnTo>
                      <a:pt x="817" y="162"/>
                    </a:lnTo>
                    <a:lnTo>
                      <a:pt x="773" y="119"/>
                    </a:lnTo>
                    <a:lnTo>
                      <a:pt x="727" y="78"/>
                    </a:lnTo>
                    <a:lnTo>
                      <a:pt x="679" y="39"/>
                    </a:lnTo>
                    <a:lnTo>
                      <a:pt x="631" y="0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30" y="893"/>
                    </a:lnTo>
                    <a:lnTo>
                      <a:pt x="59" y="921"/>
                    </a:lnTo>
                    <a:lnTo>
                      <a:pt x="86" y="950"/>
                    </a:lnTo>
                    <a:lnTo>
                      <a:pt x="113" y="981"/>
                    </a:lnTo>
                    <a:lnTo>
                      <a:pt x="113" y="98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cbb63a27c9_0_307"/>
              <p:cNvSpPr/>
              <p:nvPr/>
            </p:nvSpPr>
            <p:spPr>
              <a:xfrm>
                <a:off x="8208274" y="3511904"/>
                <a:ext cx="851617" cy="378496"/>
              </a:xfrm>
              <a:custGeom>
                <a:rect b="b" l="l" r="r" t="t"/>
                <a:pathLst>
                  <a:path extrusionOk="0" h="488" w="1098">
                    <a:moveTo>
                      <a:pt x="25" y="488"/>
                    </a:moveTo>
                    <a:lnTo>
                      <a:pt x="1098" y="488"/>
                    </a:lnTo>
                    <a:lnTo>
                      <a:pt x="1098" y="488"/>
                    </a:lnTo>
                    <a:lnTo>
                      <a:pt x="1095" y="425"/>
                    </a:lnTo>
                    <a:lnTo>
                      <a:pt x="1090" y="363"/>
                    </a:lnTo>
                    <a:lnTo>
                      <a:pt x="1085" y="300"/>
                    </a:lnTo>
                    <a:lnTo>
                      <a:pt x="1075" y="239"/>
                    </a:lnTo>
                    <a:lnTo>
                      <a:pt x="1064" y="178"/>
                    </a:lnTo>
                    <a:lnTo>
                      <a:pt x="1052" y="118"/>
                    </a:lnTo>
                    <a:lnTo>
                      <a:pt x="1038" y="58"/>
                    </a:lnTo>
                    <a:lnTo>
                      <a:pt x="1020" y="0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9" y="370"/>
                    </a:lnTo>
                    <a:lnTo>
                      <a:pt x="16" y="409"/>
                    </a:lnTo>
                    <a:lnTo>
                      <a:pt x="21" y="448"/>
                    </a:lnTo>
                    <a:lnTo>
                      <a:pt x="25" y="488"/>
                    </a:lnTo>
                    <a:lnTo>
                      <a:pt x="25" y="4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cbb63a27c9_0_307"/>
              <p:cNvSpPr/>
              <p:nvPr/>
            </p:nvSpPr>
            <p:spPr>
              <a:xfrm>
                <a:off x="7224804" y="4495373"/>
                <a:ext cx="380048" cy="850065"/>
              </a:xfrm>
              <a:custGeom>
                <a:rect b="b" l="l" r="r" t="t"/>
                <a:pathLst>
                  <a:path extrusionOk="0" h="1097" w="490">
                    <a:moveTo>
                      <a:pt x="332" y="0"/>
                    </a:moveTo>
                    <a:lnTo>
                      <a:pt x="0" y="1020"/>
                    </a:lnTo>
                    <a:lnTo>
                      <a:pt x="0" y="1020"/>
                    </a:lnTo>
                    <a:lnTo>
                      <a:pt x="60" y="1037"/>
                    </a:lnTo>
                    <a:lnTo>
                      <a:pt x="119" y="1051"/>
                    </a:lnTo>
                    <a:lnTo>
                      <a:pt x="179" y="1063"/>
                    </a:lnTo>
                    <a:lnTo>
                      <a:pt x="240" y="1074"/>
                    </a:lnTo>
                    <a:lnTo>
                      <a:pt x="302" y="1084"/>
                    </a:lnTo>
                    <a:lnTo>
                      <a:pt x="363" y="1090"/>
                    </a:lnTo>
                    <a:lnTo>
                      <a:pt x="427" y="1094"/>
                    </a:lnTo>
                    <a:lnTo>
                      <a:pt x="490" y="1097"/>
                    </a:lnTo>
                    <a:lnTo>
                      <a:pt x="490" y="25"/>
                    </a:lnTo>
                    <a:lnTo>
                      <a:pt x="490" y="25"/>
                    </a:lnTo>
                    <a:lnTo>
                      <a:pt x="449" y="22"/>
                    </a:lnTo>
                    <a:lnTo>
                      <a:pt x="410" y="17"/>
                    </a:lnTo>
                    <a:lnTo>
                      <a:pt x="371" y="8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gcbb63a27c9_0_307"/>
              <p:cNvSpPr/>
              <p:nvPr/>
            </p:nvSpPr>
            <p:spPr>
              <a:xfrm>
                <a:off x="7848392" y="2576522"/>
                <a:ext cx="600321" cy="848515"/>
              </a:xfrm>
              <a:custGeom>
                <a:rect b="b" l="l" r="r" t="t"/>
                <a:pathLst>
                  <a:path extrusionOk="0" h="1094" w="773">
                    <a:moveTo>
                      <a:pt x="141" y="1094"/>
                    </a:moveTo>
                    <a:lnTo>
                      <a:pt x="773" y="226"/>
                    </a:lnTo>
                    <a:lnTo>
                      <a:pt x="773" y="226"/>
                    </a:lnTo>
                    <a:lnTo>
                      <a:pt x="721" y="191"/>
                    </a:lnTo>
                    <a:lnTo>
                      <a:pt x="668" y="158"/>
                    </a:lnTo>
                    <a:lnTo>
                      <a:pt x="616" y="127"/>
                    </a:lnTo>
                    <a:lnTo>
                      <a:pt x="561" y="98"/>
                    </a:lnTo>
                    <a:lnTo>
                      <a:pt x="506" y="71"/>
                    </a:lnTo>
                    <a:lnTo>
                      <a:pt x="448" y="45"/>
                    </a:lnTo>
                    <a:lnTo>
                      <a:pt x="390" y="23"/>
                    </a:lnTo>
                    <a:lnTo>
                      <a:pt x="332" y="0"/>
                    </a:lnTo>
                    <a:lnTo>
                      <a:pt x="0" y="1021"/>
                    </a:lnTo>
                    <a:lnTo>
                      <a:pt x="0" y="1021"/>
                    </a:lnTo>
                    <a:lnTo>
                      <a:pt x="36" y="1036"/>
                    </a:lnTo>
                    <a:lnTo>
                      <a:pt x="73" y="1053"/>
                    </a:lnTo>
                    <a:lnTo>
                      <a:pt x="108" y="1072"/>
                    </a:lnTo>
                    <a:lnTo>
                      <a:pt x="141" y="1094"/>
                    </a:lnTo>
                    <a:lnTo>
                      <a:pt x="141" y="109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cbb63a27c9_0_307"/>
              <p:cNvSpPr/>
              <p:nvPr/>
            </p:nvSpPr>
            <p:spPr>
              <a:xfrm>
                <a:off x="7666900" y="4495373"/>
                <a:ext cx="380048" cy="850065"/>
              </a:xfrm>
              <a:custGeom>
                <a:rect b="b" l="l" r="r" t="t"/>
                <a:pathLst>
                  <a:path extrusionOk="0" h="1097" w="490">
                    <a:moveTo>
                      <a:pt x="0" y="25"/>
                    </a:moveTo>
                    <a:lnTo>
                      <a:pt x="0" y="1097"/>
                    </a:lnTo>
                    <a:lnTo>
                      <a:pt x="0" y="1097"/>
                    </a:lnTo>
                    <a:lnTo>
                      <a:pt x="63" y="1094"/>
                    </a:lnTo>
                    <a:lnTo>
                      <a:pt x="127" y="1090"/>
                    </a:lnTo>
                    <a:lnTo>
                      <a:pt x="188" y="1084"/>
                    </a:lnTo>
                    <a:lnTo>
                      <a:pt x="250" y="1074"/>
                    </a:lnTo>
                    <a:lnTo>
                      <a:pt x="311" y="1063"/>
                    </a:lnTo>
                    <a:lnTo>
                      <a:pt x="371" y="1051"/>
                    </a:lnTo>
                    <a:lnTo>
                      <a:pt x="430" y="1037"/>
                    </a:lnTo>
                    <a:lnTo>
                      <a:pt x="490" y="102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19" y="8"/>
                    </a:lnTo>
                    <a:lnTo>
                      <a:pt x="80" y="17"/>
                    </a:lnTo>
                    <a:lnTo>
                      <a:pt x="41" y="22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cbb63a27c9_0_307"/>
              <p:cNvSpPr/>
              <p:nvPr/>
            </p:nvSpPr>
            <p:spPr>
              <a:xfrm>
                <a:off x="8208274" y="3952448"/>
                <a:ext cx="851617" cy="380047"/>
              </a:xfrm>
              <a:custGeom>
                <a:rect b="b" l="l" r="r" t="t"/>
                <a:pathLst>
                  <a:path extrusionOk="0" h="489" w="1098">
                    <a:moveTo>
                      <a:pt x="25" y="0"/>
                    </a:moveTo>
                    <a:lnTo>
                      <a:pt x="25" y="0"/>
                    </a:lnTo>
                    <a:lnTo>
                      <a:pt x="21" y="40"/>
                    </a:lnTo>
                    <a:lnTo>
                      <a:pt x="16" y="80"/>
                    </a:lnTo>
                    <a:lnTo>
                      <a:pt x="9" y="119"/>
                    </a:lnTo>
                    <a:lnTo>
                      <a:pt x="0" y="157"/>
                    </a:lnTo>
                    <a:lnTo>
                      <a:pt x="1020" y="489"/>
                    </a:lnTo>
                    <a:lnTo>
                      <a:pt x="1020" y="489"/>
                    </a:lnTo>
                    <a:lnTo>
                      <a:pt x="1038" y="430"/>
                    </a:lnTo>
                    <a:lnTo>
                      <a:pt x="1052" y="371"/>
                    </a:lnTo>
                    <a:lnTo>
                      <a:pt x="1064" y="310"/>
                    </a:lnTo>
                    <a:lnTo>
                      <a:pt x="1075" y="250"/>
                    </a:lnTo>
                    <a:lnTo>
                      <a:pt x="1085" y="188"/>
                    </a:lnTo>
                    <a:lnTo>
                      <a:pt x="1090" y="126"/>
                    </a:lnTo>
                    <a:lnTo>
                      <a:pt x="1095" y="63"/>
                    </a:lnTo>
                    <a:lnTo>
                      <a:pt x="109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cbb63a27c9_0_307"/>
              <p:cNvSpPr/>
              <p:nvPr/>
            </p:nvSpPr>
            <p:spPr>
              <a:xfrm>
                <a:off x="8133816" y="4133941"/>
                <a:ext cx="846963" cy="600320"/>
              </a:xfrm>
              <a:custGeom>
                <a:rect b="b" l="l" r="r" t="t"/>
                <a:pathLst>
                  <a:path extrusionOk="0" h="773" w="1093">
                    <a:moveTo>
                      <a:pt x="0" y="143"/>
                    </a:moveTo>
                    <a:lnTo>
                      <a:pt x="868" y="773"/>
                    </a:lnTo>
                    <a:lnTo>
                      <a:pt x="868" y="773"/>
                    </a:lnTo>
                    <a:lnTo>
                      <a:pt x="902" y="722"/>
                    </a:lnTo>
                    <a:lnTo>
                      <a:pt x="934" y="670"/>
                    </a:lnTo>
                    <a:lnTo>
                      <a:pt x="965" y="616"/>
                    </a:lnTo>
                    <a:lnTo>
                      <a:pt x="995" y="561"/>
                    </a:lnTo>
                    <a:lnTo>
                      <a:pt x="1022" y="506"/>
                    </a:lnTo>
                    <a:lnTo>
                      <a:pt x="1047" y="449"/>
                    </a:lnTo>
                    <a:lnTo>
                      <a:pt x="1071" y="392"/>
                    </a:lnTo>
                    <a:lnTo>
                      <a:pt x="1093" y="332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7" y="38"/>
                    </a:lnTo>
                    <a:lnTo>
                      <a:pt x="39" y="74"/>
                    </a:lnTo>
                    <a:lnTo>
                      <a:pt x="20" y="109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cbb63a27c9_0_307"/>
              <p:cNvSpPr/>
              <p:nvPr/>
            </p:nvSpPr>
            <p:spPr>
              <a:xfrm>
                <a:off x="6290972" y="4133941"/>
                <a:ext cx="846963" cy="600320"/>
              </a:xfrm>
              <a:custGeom>
                <a:rect b="b" l="l" r="r" t="t"/>
                <a:pathLst>
                  <a:path extrusionOk="0" h="773" w="1093">
                    <a:moveTo>
                      <a:pt x="1020" y="0"/>
                    </a:moveTo>
                    <a:lnTo>
                      <a:pt x="0" y="332"/>
                    </a:lnTo>
                    <a:lnTo>
                      <a:pt x="0" y="332"/>
                    </a:lnTo>
                    <a:lnTo>
                      <a:pt x="22" y="392"/>
                    </a:lnTo>
                    <a:lnTo>
                      <a:pt x="46" y="449"/>
                    </a:lnTo>
                    <a:lnTo>
                      <a:pt x="71" y="506"/>
                    </a:lnTo>
                    <a:lnTo>
                      <a:pt x="98" y="561"/>
                    </a:lnTo>
                    <a:lnTo>
                      <a:pt x="128" y="616"/>
                    </a:lnTo>
                    <a:lnTo>
                      <a:pt x="159" y="670"/>
                    </a:lnTo>
                    <a:lnTo>
                      <a:pt x="191" y="722"/>
                    </a:lnTo>
                    <a:lnTo>
                      <a:pt x="225" y="773"/>
                    </a:lnTo>
                    <a:lnTo>
                      <a:pt x="1093" y="143"/>
                    </a:lnTo>
                    <a:lnTo>
                      <a:pt x="1093" y="143"/>
                    </a:lnTo>
                    <a:lnTo>
                      <a:pt x="1073" y="109"/>
                    </a:lnTo>
                    <a:lnTo>
                      <a:pt x="1054" y="74"/>
                    </a:lnTo>
                    <a:lnTo>
                      <a:pt x="1036" y="38"/>
                    </a:lnTo>
                    <a:lnTo>
                      <a:pt x="1020" y="0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cbb63a27c9_0_307"/>
              <p:cNvSpPr/>
              <p:nvPr/>
            </p:nvSpPr>
            <p:spPr>
              <a:xfrm>
                <a:off x="8009719" y="4295267"/>
                <a:ext cx="760095" cy="760096"/>
              </a:xfrm>
              <a:custGeom>
                <a:rect b="b" l="l" r="r" t="t"/>
                <a:pathLst>
                  <a:path extrusionOk="0" h="981" w="980">
                    <a:moveTo>
                      <a:pt x="0" y="113"/>
                    </a:moveTo>
                    <a:lnTo>
                      <a:pt x="631" y="981"/>
                    </a:lnTo>
                    <a:lnTo>
                      <a:pt x="631" y="981"/>
                    </a:lnTo>
                    <a:lnTo>
                      <a:pt x="679" y="942"/>
                    </a:lnTo>
                    <a:lnTo>
                      <a:pt x="727" y="902"/>
                    </a:lnTo>
                    <a:lnTo>
                      <a:pt x="773" y="860"/>
                    </a:lnTo>
                    <a:lnTo>
                      <a:pt x="817" y="817"/>
                    </a:lnTo>
                    <a:lnTo>
                      <a:pt x="860" y="773"/>
                    </a:lnTo>
                    <a:lnTo>
                      <a:pt x="902" y="727"/>
                    </a:lnTo>
                    <a:lnTo>
                      <a:pt x="942" y="680"/>
                    </a:lnTo>
                    <a:lnTo>
                      <a:pt x="980" y="63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86" y="31"/>
                    </a:lnTo>
                    <a:lnTo>
                      <a:pt x="59" y="60"/>
                    </a:lnTo>
                    <a:lnTo>
                      <a:pt x="30" y="88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cbb63a27c9_0_307"/>
              <p:cNvSpPr/>
              <p:nvPr/>
            </p:nvSpPr>
            <p:spPr>
              <a:xfrm>
                <a:off x="7848392" y="4419364"/>
                <a:ext cx="600321" cy="846963"/>
              </a:xfrm>
              <a:custGeom>
                <a:rect b="b" l="l" r="r" t="t"/>
                <a:pathLst>
                  <a:path extrusionOk="0" h="1093" w="773">
                    <a:moveTo>
                      <a:pt x="0" y="73"/>
                    </a:moveTo>
                    <a:lnTo>
                      <a:pt x="332" y="1093"/>
                    </a:lnTo>
                    <a:lnTo>
                      <a:pt x="332" y="1093"/>
                    </a:lnTo>
                    <a:lnTo>
                      <a:pt x="390" y="1071"/>
                    </a:lnTo>
                    <a:lnTo>
                      <a:pt x="448" y="1049"/>
                    </a:lnTo>
                    <a:lnTo>
                      <a:pt x="506" y="1023"/>
                    </a:lnTo>
                    <a:lnTo>
                      <a:pt x="561" y="995"/>
                    </a:lnTo>
                    <a:lnTo>
                      <a:pt x="616" y="967"/>
                    </a:lnTo>
                    <a:lnTo>
                      <a:pt x="668" y="936"/>
                    </a:lnTo>
                    <a:lnTo>
                      <a:pt x="721" y="902"/>
                    </a:lnTo>
                    <a:lnTo>
                      <a:pt x="773" y="868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08" y="22"/>
                    </a:lnTo>
                    <a:lnTo>
                      <a:pt x="73" y="41"/>
                    </a:lnTo>
                    <a:lnTo>
                      <a:pt x="36" y="58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cbb63a27c9_0_307"/>
              <p:cNvSpPr/>
              <p:nvPr/>
            </p:nvSpPr>
            <p:spPr>
              <a:xfrm>
                <a:off x="6211860" y="3952448"/>
                <a:ext cx="851617" cy="380047"/>
              </a:xfrm>
              <a:custGeom>
                <a:rect b="b" l="l" r="r" t="t"/>
                <a:pathLst>
                  <a:path extrusionOk="0" h="489" w="1098">
                    <a:moveTo>
                      <a:pt x="10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3"/>
                    </a:lnTo>
                    <a:lnTo>
                      <a:pt x="8" y="126"/>
                    </a:lnTo>
                    <a:lnTo>
                      <a:pt x="13" y="188"/>
                    </a:lnTo>
                    <a:lnTo>
                      <a:pt x="23" y="250"/>
                    </a:lnTo>
                    <a:lnTo>
                      <a:pt x="34" y="310"/>
                    </a:lnTo>
                    <a:lnTo>
                      <a:pt x="46" y="371"/>
                    </a:lnTo>
                    <a:lnTo>
                      <a:pt x="60" y="430"/>
                    </a:lnTo>
                    <a:lnTo>
                      <a:pt x="78" y="489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89" y="119"/>
                    </a:lnTo>
                    <a:lnTo>
                      <a:pt x="1082" y="80"/>
                    </a:lnTo>
                    <a:lnTo>
                      <a:pt x="1077" y="40"/>
                    </a:lnTo>
                    <a:lnTo>
                      <a:pt x="1073" y="0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cbb63a27c9_0_307"/>
              <p:cNvSpPr/>
              <p:nvPr/>
            </p:nvSpPr>
            <p:spPr>
              <a:xfrm>
                <a:off x="6824590" y="4419364"/>
                <a:ext cx="598769" cy="846963"/>
              </a:xfrm>
              <a:custGeom>
                <a:rect b="b" l="l" r="r" t="t"/>
                <a:pathLst>
                  <a:path extrusionOk="0" h="1093" w="772">
                    <a:moveTo>
                      <a:pt x="631" y="0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51" y="902"/>
                    </a:lnTo>
                    <a:lnTo>
                      <a:pt x="104" y="936"/>
                    </a:lnTo>
                    <a:lnTo>
                      <a:pt x="156" y="967"/>
                    </a:lnTo>
                    <a:lnTo>
                      <a:pt x="211" y="995"/>
                    </a:lnTo>
                    <a:lnTo>
                      <a:pt x="266" y="1023"/>
                    </a:lnTo>
                    <a:lnTo>
                      <a:pt x="324" y="1049"/>
                    </a:lnTo>
                    <a:lnTo>
                      <a:pt x="382" y="1071"/>
                    </a:lnTo>
                    <a:lnTo>
                      <a:pt x="440" y="1093"/>
                    </a:lnTo>
                    <a:lnTo>
                      <a:pt x="772" y="73"/>
                    </a:lnTo>
                    <a:lnTo>
                      <a:pt x="772" y="73"/>
                    </a:lnTo>
                    <a:lnTo>
                      <a:pt x="736" y="58"/>
                    </a:lnTo>
                    <a:lnTo>
                      <a:pt x="699" y="41"/>
                    </a:lnTo>
                    <a:lnTo>
                      <a:pt x="664" y="22"/>
                    </a:lnTo>
                    <a:lnTo>
                      <a:pt x="631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cbb63a27c9_0_307"/>
              <p:cNvSpPr/>
              <p:nvPr/>
            </p:nvSpPr>
            <p:spPr>
              <a:xfrm>
                <a:off x="6211860" y="3511904"/>
                <a:ext cx="851617" cy="378496"/>
              </a:xfrm>
              <a:custGeom>
                <a:rect b="b" l="l" r="r" t="t"/>
                <a:pathLst>
                  <a:path extrusionOk="0" h="488" w="1098">
                    <a:moveTo>
                      <a:pt x="1098" y="331"/>
                    </a:moveTo>
                    <a:lnTo>
                      <a:pt x="78" y="0"/>
                    </a:lnTo>
                    <a:lnTo>
                      <a:pt x="78" y="0"/>
                    </a:lnTo>
                    <a:lnTo>
                      <a:pt x="60" y="58"/>
                    </a:lnTo>
                    <a:lnTo>
                      <a:pt x="46" y="118"/>
                    </a:lnTo>
                    <a:lnTo>
                      <a:pt x="34" y="178"/>
                    </a:lnTo>
                    <a:lnTo>
                      <a:pt x="23" y="239"/>
                    </a:lnTo>
                    <a:lnTo>
                      <a:pt x="13" y="300"/>
                    </a:lnTo>
                    <a:lnTo>
                      <a:pt x="8" y="363"/>
                    </a:lnTo>
                    <a:lnTo>
                      <a:pt x="3" y="425"/>
                    </a:lnTo>
                    <a:lnTo>
                      <a:pt x="0" y="488"/>
                    </a:lnTo>
                    <a:lnTo>
                      <a:pt x="1073" y="488"/>
                    </a:lnTo>
                    <a:lnTo>
                      <a:pt x="1073" y="488"/>
                    </a:lnTo>
                    <a:lnTo>
                      <a:pt x="1077" y="448"/>
                    </a:lnTo>
                    <a:lnTo>
                      <a:pt x="1082" y="409"/>
                    </a:lnTo>
                    <a:lnTo>
                      <a:pt x="1089" y="370"/>
                    </a:lnTo>
                    <a:lnTo>
                      <a:pt x="1098" y="331"/>
                    </a:lnTo>
                    <a:lnTo>
                      <a:pt x="1098" y="3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cbb63a27c9_0_307"/>
              <p:cNvSpPr/>
              <p:nvPr/>
            </p:nvSpPr>
            <p:spPr>
              <a:xfrm>
                <a:off x="6823039" y="2576522"/>
                <a:ext cx="600321" cy="848515"/>
              </a:xfrm>
              <a:custGeom>
                <a:rect b="b" l="l" r="r" t="t"/>
                <a:pathLst>
                  <a:path extrusionOk="0" h="1094" w="773">
                    <a:moveTo>
                      <a:pt x="773" y="1021"/>
                    </a:moveTo>
                    <a:lnTo>
                      <a:pt x="441" y="0"/>
                    </a:lnTo>
                    <a:lnTo>
                      <a:pt x="441" y="0"/>
                    </a:lnTo>
                    <a:lnTo>
                      <a:pt x="383" y="23"/>
                    </a:lnTo>
                    <a:lnTo>
                      <a:pt x="325" y="45"/>
                    </a:lnTo>
                    <a:lnTo>
                      <a:pt x="267" y="71"/>
                    </a:lnTo>
                    <a:lnTo>
                      <a:pt x="212" y="98"/>
                    </a:lnTo>
                    <a:lnTo>
                      <a:pt x="157" y="127"/>
                    </a:lnTo>
                    <a:lnTo>
                      <a:pt x="105" y="158"/>
                    </a:lnTo>
                    <a:lnTo>
                      <a:pt x="52" y="191"/>
                    </a:lnTo>
                    <a:lnTo>
                      <a:pt x="0" y="226"/>
                    </a:lnTo>
                    <a:lnTo>
                      <a:pt x="632" y="1094"/>
                    </a:lnTo>
                    <a:lnTo>
                      <a:pt x="632" y="1094"/>
                    </a:lnTo>
                    <a:lnTo>
                      <a:pt x="665" y="1072"/>
                    </a:lnTo>
                    <a:lnTo>
                      <a:pt x="700" y="1053"/>
                    </a:lnTo>
                    <a:lnTo>
                      <a:pt x="737" y="1036"/>
                    </a:lnTo>
                    <a:lnTo>
                      <a:pt x="773" y="1021"/>
                    </a:lnTo>
                    <a:lnTo>
                      <a:pt x="773" y="10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cbb63a27c9_0_307"/>
              <p:cNvSpPr/>
              <p:nvPr/>
            </p:nvSpPr>
            <p:spPr>
              <a:xfrm>
                <a:off x="6290972" y="3110139"/>
                <a:ext cx="846963" cy="598768"/>
              </a:xfrm>
              <a:custGeom>
                <a:rect b="b" l="l" r="r" t="t"/>
                <a:pathLst>
                  <a:path extrusionOk="0" h="771" w="1093">
                    <a:moveTo>
                      <a:pt x="1093" y="630"/>
                    </a:moveTo>
                    <a:lnTo>
                      <a:pt x="225" y="0"/>
                    </a:lnTo>
                    <a:lnTo>
                      <a:pt x="225" y="0"/>
                    </a:lnTo>
                    <a:lnTo>
                      <a:pt x="191" y="51"/>
                    </a:lnTo>
                    <a:lnTo>
                      <a:pt x="159" y="103"/>
                    </a:lnTo>
                    <a:lnTo>
                      <a:pt x="128" y="157"/>
                    </a:lnTo>
                    <a:lnTo>
                      <a:pt x="98" y="211"/>
                    </a:lnTo>
                    <a:lnTo>
                      <a:pt x="71" y="267"/>
                    </a:lnTo>
                    <a:lnTo>
                      <a:pt x="46" y="324"/>
                    </a:lnTo>
                    <a:lnTo>
                      <a:pt x="22" y="381"/>
                    </a:lnTo>
                    <a:lnTo>
                      <a:pt x="0" y="441"/>
                    </a:lnTo>
                    <a:lnTo>
                      <a:pt x="1020" y="771"/>
                    </a:lnTo>
                    <a:lnTo>
                      <a:pt x="1020" y="771"/>
                    </a:lnTo>
                    <a:lnTo>
                      <a:pt x="1036" y="735"/>
                    </a:lnTo>
                    <a:lnTo>
                      <a:pt x="1054" y="699"/>
                    </a:lnTo>
                    <a:lnTo>
                      <a:pt x="1073" y="664"/>
                    </a:lnTo>
                    <a:lnTo>
                      <a:pt x="1093" y="630"/>
                    </a:lnTo>
                    <a:lnTo>
                      <a:pt x="1093" y="6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cbb63a27c9_0_307"/>
              <p:cNvSpPr/>
              <p:nvPr/>
            </p:nvSpPr>
            <p:spPr>
              <a:xfrm>
                <a:off x="6501938" y="2789038"/>
                <a:ext cx="760095" cy="760096"/>
              </a:xfrm>
              <a:custGeom>
                <a:rect b="b" l="l" r="r" t="t"/>
                <a:pathLst>
                  <a:path extrusionOk="0" h="981" w="980">
                    <a:moveTo>
                      <a:pt x="980" y="868"/>
                    </a:moveTo>
                    <a:lnTo>
                      <a:pt x="349" y="0"/>
                    </a:lnTo>
                    <a:lnTo>
                      <a:pt x="349" y="0"/>
                    </a:lnTo>
                    <a:lnTo>
                      <a:pt x="301" y="39"/>
                    </a:lnTo>
                    <a:lnTo>
                      <a:pt x="253" y="78"/>
                    </a:lnTo>
                    <a:lnTo>
                      <a:pt x="207" y="119"/>
                    </a:lnTo>
                    <a:lnTo>
                      <a:pt x="163" y="162"/>
                    </a:lnTo>
                    <a:lnTo>
                      <a:pt x="120" y="208"/>
                    </a:lnTo>
                    <a:lnTo>
                      <a:pt x="78" y="254"/>
                    </a:lnTo>
                    <a:lnTo>
                      <a:pt x="38" y="301"/>
                    </a:lnTo>
                    <a:lnTo>
                      <a:pt x="0" y="349"/>
                    </a:lnTo>
                    <a:lnTo>
                      <a:pt x="867" y="981"/>
                    </a:lnTo>
                    <a:lnTo>
                      <a:pt x="867" y="981"/>
                    </a:lnTo>
                    <a:lnTo>
                      <a:pt x="894" y="950"/>
                    </a:lnTo>
                    <a:lnTo>
                      <a:pt x="921" y="921"/>
                    </a:lnTo>
                    <a:lnTo>
                      <a:pt x="950" y="893"/>
                    </a:lnTo>
                    <a:lnTo>
                      <a:pt x="980" y="868"/>
                    </a:lnTo>
                    <a:lnTo>
                      <a:pt x="980" y="86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cbb63a27c9_0_307"/>
              <p:cNvSpPr/>
              <p:nvPr/>
            </p:nvSpPr>
            <p:spPr>
              <a:xfrm>
                <a:off x="7224804" y="2498961"/>
                <a:ext cx="380048" cy="850065"/>
              </a:xfrm>
              <a:custGeom>
                <a:rect b="b" l="l" r="r" t="t"/>
                <a:pathLst>
                  <a:path extrusionOk="0" h="1097" w="490">
                    <a:moveTo>
                      <a:pt x="490" y="1072"/>
                    </a:moveTo>
                    <a:lnTo>
                      <a:pt x="490" y="0"/>
                    </a:lnTo>
                    <a:lnTo>
                      <a:pt x="490" y="0"/>
                    </a:lnTo>
                    <a:lnTo>
                      <a:pt x="427" y="3"/>
                    </a:lnTo>
                    <a:lnTo>
                      <a:pt x="363" y="7"/>
                    </a:lnTo>
                    <a:lnTo>
                      <a:pt x="302" y="13"/>
                    </a:lnTo>
                    <a:lnTo>
                      <a:pt x="240" y="22"/>
                    </a:lnTo>
                    <a:lnTo>
                      <a:pt x="179" y="32"/>
                    </a:lnTo>
                    <a:lnTo>
                      <a:pt x="119" y="46"/>
                    </a:lnTo>
                    <a:lnTo>
                      <a:pt x="60" y="60"/>
                    </a:lnTo>
                    <a:lnTo>
                      <a:pt x="0" y="77"/>
                    </a:lnTo>
                    <a:lnTo>
                      <a:pt x="332" y="1097"/>
                    </a:lnTo>
                    <a:lnTo>
                      <a:pt x="332" y="1097"/>
                    </a:lnTo>
                    <a:lnTo>
                      <a:pt x="371" y="1087"/>
                    </a:lnTo>
                    <a:lnTo>
                      <a:pt x="410" y="1080"/>
                    </a:lnTo>
                    <a:lnTo>
                      <a:pt x="449" y="1075"/>
                    </a:lnTo>
                    <a:lnTo>
                      <a:pt x="490" y="1072"/>
                    </a:lnTo>
                    <a:lnTo>
                      <a:pt x="490" y="107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cbb63a27c9_0_307"/>
              <p:cNvSpPr/>
              <p:nvPr/>
            </p:nvSpPr>
            <p:spPr>
              <a:xfrm>
                <a:off x="6501938" y="4295267"/>
                <a:ext cx="760095" cy="760096"/>
              </a:xfrm>
              <a:custGeom>
                <a:rect b="b" l="l" r="r" t="t"/>
                <a:pathLst>
                  <a:path extrusionOk="0" h="981" w="980">
                    <a:moveTo>
                      <a:pt x="867" y="0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38" y="680"/>
                    </a:lnTo>
                    <a:lnTo>
                      <a:pt x="78" y="727"/>
                    </a:lnTo>
                    <a:lnTo>
                      <a:pt x="120" y="773"/>
                    </a:lnTo>
                    <a:lnTo>
                      <a:pt x="163" y="817"/>
                    </a:lnTo>
                    <a:lnTo>
                      <a:pt x="207" y="860"/>
                    </a:lnTo>
                    <a:lnTo>
                      <a:pt x="253" y="902"/>
                    </a:lnTo>
                    <a:lnTo>
                      <a:pt x="301" y="942"/>
                    </a:lnTo>
                    <a:lnTo>
                      <a:pt x="349" y="981"/>
                    </a:lnTo>
                    <a:lnTo>
                      <a:pt x="980" y="113"/>
                    </a:lnTo>
                    <a:lnTo>
                      <a:pt x="980" y="113"/>
                    </a:lnTo>
                    <a:lnTo>
                      <a:pt x="950" y="88"/>
                    </a:lnTo>
                    <a:lnTo>
                      <a:pt x="921" y="60"/>
                    </a:lnTo>
                    <a:lnTo>
                      <a:pt x="894" y="31"/>
                    </a:lnTo>
                    <a:lnTo>
                      <a:pt x="867" y="0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gcbb63a27c9_0_307"/>
            <p:cNvGrpSpPr/>
            <p:nvPr/>
          </p:nvGrpSpPr>
          <p:grpSpPr>
            <a:xfrm>
              <a:off x="6908882" y="1666928"/>
              <a:ext cx="2859101" cy="2879622"/>
              <a:chOff x="909641" y="2281904"/>
              <a:chExt cx="3154696" cy="3287240"/>
            </a:xfrm>
          </p:grpSpPr>
          <p:cxnSp>
            <p:nvCxnSpPr>
              <p:cNvPr id="241" name="Google Shape;241;gcbb63a27c9_0_307"/>
              <p:cNvCxnSpPr/>
              <p:nvPr/>
            </p:nvCxnSpPr>
            <p:spPr>
              <a:xfrm rot="10800000">
                <a:off x="2482623" y="2281904"/>
                <a:ext cx="0" cy="72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gcbb63a27c9_0_307"/>
              <p:cNvCxnSpPr/>
              <p:nvPr/>
            </p:nvCxnSpPr>
            <p:spPr>
              <a:xfrm rot="10800000">
                <a:off x="2482623" y="5497144"/>
                <a:ext cx="0" cy="72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gcbb63a27c9_0_307"/>
              <p:cNvCxnSpPr/>
              <p:nvPr/>
            </p:nvCxnSpPr>
            <p:spPr>
              <a:xfrm rot="10800000">
                <a:off x="3431494" y="2586841"/>
                <a:ext cx="0" cy="7194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gcbb63a27c9_0_307"/>
              <p:cNvCxnSpPr/>
              <p:nvPr/>
            </p:nvCxnSpPr>
            <p:spPr>
              <a:xfrm rot="10800000">
                <a:off x="1536999" y="5185894"/>
                <a:ext cx="0" cy="7194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gcbb63a27c9_0_307"/>
              <p:cNvCxnSpPr/>
              <p:nvPr/>
            </p:nvCxnSpPr>
            <p:spPr>
              <a:xfrm rot="10800000">
                <a:off x="4018660" y="3395979"/>
                <a:ext cx="0" cy="7191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gcbb63a27c9_0_307"/>
              <p:cNvCxnSpPr/>
              <p:nvPr/>
            </p:nvCxnSpPr>
            <p:spPr>
              <a:xfrm rot="10800000">
                <a:off x="943841" y="4385031"/>
                <a:ext cx="0" cy="7191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gcbb63a27c9_0_307"/>
              <p:cNvCxnSpPr/>
              <p:nvPr/>
            </p:nvCxnSpPr>
            <p:spPr>
              <a:xfrm>
                <a:off x="3425994" y="5195395"/>
                <a:ext cx="0" cy="7194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gcbb63a27c9_0_307"/>
              <p:cNvCxnSpPr/>
              <p:nvPr/>
            </p:nvCxnSpPr>
            <p:spPr>
              <a:xfrm>
                <a:off x="1539132" y="2584579"/>
                <a:ext cx="0" cy="7194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gcbb63a27c9_0_307"/>
              <p:cNvCxnSpPr/>
              <p:nvPr/>
            </p:nvCxnSpPr>
            <p:spPr>
              <a:xfrm>
                <a:off x="4030137" y="4369910"/>
                <a:ext cx="0" cy="7191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gcbb63a27c9_0_307"/>
              <p:cNvCxnSpPr/>
              <p:nvPr/>
            </p:nvCxnSpPr>
            <p:spPr>
              <a:xfrm>
                <a:off x="956752" y="3393718"/>
                <a:ext cx="0" cy="7191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51" name="Google Shape;251;gcbb63a27c9_0_307"/>
            <p:cNvSpPr/>
            <p:nvPr/>
          </p:nvSpPr>
          <p:spPr>
            <a:xfrm>
              <a:off x="7425632" y="2198416"/>
              <a:ext cx="1849800" cy="184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cbb63a27c9_0_307"/>
            <p:cNvSpPr txBox="1"/>
            <p:nvPr/>
          </p:nvSpPr>
          <p:spPr>
            <a:xfrm>
              <a:off x="7499170" y="3122312"/>
              <a:ext cx="15348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0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$151</a:t>
              </a:r>
              <a:endParaRPr b="1" sz="1900">
                <a:solidFill>
                  <a:srgbClr val="666666"/>
                </a:solidFill>
              </a:endParaRPr>
            </a:p>
          </p:txBody>
        </p:sp>
        <p:sp>
          <p:nvSpPr>
            <p:cNvPr id="253" name="Google Shape;253;gcbb63a27c9_0_307"/>
            <p:cNvSpPr/>
            <p:nvPr/>
          </p:nvSpPr>
          <p:spPr>
            <a:xfrm>
              <a:off x="8070756" y="2524062"/>
              <a:ext cx="573884" cy="573884"/>
            </a:xfrm>
            <a:custGeom>
              <a:rect b="b" l="l" r="r" t="t"/>
              <a:pathLst>
                <a:path extrusionOk="0" h="236" w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gcbb63a27c9_0_307"/>
          <p:cNvSpPr txBox="1"/>
          <p:nvPr/>
        </p:nvSpPr>
        <p:spPr>
          <a:xfrm>
            <a:off x="8882250" y="1278813"/>
            <a:ext cx="28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Cost Categories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255" name="Google Shape;255;gcbb63a27c9_0_307"/>
          <p:cNvGrpSpPr/>
          <p:nvPr/>
        </p:nvGrpSpPr>
        <p:grpSpPr>
          <a:xfrm>
            <a:off x="372971" y="1412693"/>
            <a:ext cx="5062880" cy="4817051"/>
            <a:chOff x="300388" y="1384847"/>
            <a:chExt cx="5062880" cy="4417692"/>
          </a:xfrm>
        </p:grpSpPr>
        <p:grpSp>
          <p:nvGrpSpPr>
            <p:cNvPr id="256" name="Google Shape;256;gcbb63a27c9_0_307"/>
            <p:cNvGrpSpPr/>
            <p:nvPr/>
          </p:nvGrpSpPr>
          <p:grpSpPr>
            <a:xfrm>
              <a:off x="300388" y="1384847"/>
              <a:ext cx="4810350" cy="2808810"/>
              <a:chOff x="732550" y="1743297"/>
              <a:chExt cx="4810350" cy="2808810"/>
            </a:xfrm>
          </p:grpSpPr>
          <p:sp>
            <p:nvSpPr>
              <p:cNvPr id="257" name="Google Shape;257;gcbb63a27c9_0_307"/>
              <p:cNvSpPr/>
              <p:nvPr/>
            </p:nvSpPr>
            <p:spPr>
              <a:xfrm>
                <a:off x="732550" y="1743297"/>
                <a:ext cx="3439500" cy="4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Replenishment Pool</a:t>
                </a:r>
                <a:endParaRPr b="1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42900" lvl="0" marL="45720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Century Gothic"/>
                  <a:buChar char="●"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Short-term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8" name="Google Shape;258;gcbb63a27c9_0_307"/>
              <p:cNvSpPr txBox="1"/>
              <p:nvPr/>
            </p:nvSpPr>
            <p:spPr>
              <a:xfrm>
                <a:off x="1117900" y="2406507"/>
                <a:ext cx="4425000" cy="21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Sep 2020 - Oct 2020 SKU selection pool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Group category by wholesale cost: high, medium, low.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Shrink </a:t>
                </a:r>
                <a:r>
                  <a:rPr b="1" lang="zh-CN">
                    <a:solidFill>
                      <a:srgbClr val="B9489A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excess forecast demand 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for high and low groups based on predicted maximum manufacture capacity. 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Drop </a:t>
                </a:r>
                <a:r>
                  <a:rPr b="1" lang="zh-CN">
                    <a:solidFill>
                      <a:srgbClr val="B7A215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low demand SKUs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59" name="Google Shape;259;gcbb63a27c9_0_307"/>
            <p:cNvGrpSpPr/>
            <p:nvPr/>
          </p:nvGrpSpPr>
          <p:grpSpPr>
            <a:xfrm>
              <a:off x="300400" y="5186331"/>
              <a:ext cx="4773263" cy="616208"/>
              <a:chOff x="300400" y="5186331"/>
              <a:chExt cx="4773263" cy="616208"/>
            </a:xfrm>
          </p:grpSpPr>
          <p:sp>
            <p:nvSpPr>
              <p:cNvPr id="260" name="Google Shape;260;gcbb63a27c9_0_307"/>
              <p:cNvSpPr/>
              <p:nvPr/>
            </p:nvSpPr>
            <p:spPr>
              <a:xfrm>
                <a:off x="300400" y="5186331"/>
                <a:ext cx="4464600" cy="3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Substitute Pool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1" name="Google Shape;261;gcbb63a27c9_0_307"/>
              <p:cNvSpPr txBox="1"/>
              <p:nvPr/>
            </p:nvSpPr>
            <p:spPr>
              <a:xfrm>
                <a:off x="722763" y="5435639"/>
                <a:ext cx="43509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 Use overstock SKUs as substitution.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62" name="Google Shape;262;gcbb63a27c9_0_307"/>
            <p:cNvGrpSpPr/>
            <p:nvPr/>
          </p:nvGrpSpPr>
          <p:grpSpPr>
            <a:xfrm>
              <a:off x="433155" y="4124301"/>
              <a:ext cx="4930113" cy="959071"/>
              <a:chOff x="433151" y="4124390"/>
              <a:chExt cx="4712400" cy="959071"/>
            </a:xfrm>
          </p:grpSpPr>
          <p:sp>
            <p:nvSpPr>
              <p:cNvPr id="263" name="Google Shape;263;gcbb63a27c9_0_307"/>
              <p:cNvSpPr/>
              <p:nvPr/>
            </p:nvSpPr>
            <p:spPr>
              <a:xfrm>
                <a:off x="433151" y="4124390"/>
                <a:ext cx="471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457200" marR="0" rtl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Century Gothic"/>
                  <a:buChar char="●"/>
                </a:pPr>
                <a:r>
                  <a:rPr b="1" lang="zh-CN" sz="18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Long-term</a:t>
                </a:r>
                <a:endParaRPr b="1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4" name="Google Shape;264;gcbb63a27c9_0_307"/>
              <p:cNvSpPr txBox="1"/>
              <p:nvPr/>
            </p:nvSpPr>
            <p:spPr>
              <a:xfrm>
                <a:off x="692713" y="4420161"/>
                <a:ext cx="4350900" cy="66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Nov 2020 and afterwards SKU selection pool.</a:t>
                </a:r>
                <a:endParaRPr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3175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400"/>
                  <a:buFont typeface="Century Gothic"/>
                  <a:buChar char="➢"/>
                </a:pP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Drop </a:t>
                </a:r>
                <a:r>
                  <a:rPr b="1" lang="zh-CN">
                    <a:solidFill>
                      <a:srgbClr val="B7A215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low demand SKUs</a:t>
                </a:r>
                <a:r>
                  <a:rPr lang="zh-CN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.</a:t>
                </a:r>
                <a:endParaRPr sz="12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265" name="Google Shape;265;gcbb63a27c9_0_307"/>
          <p:cNvGrpSpPr/>
          <p:nvPr/>
        </p:nvGrpSpPr>
        <p:grpSpPr>
          <a:xfrm>
            <a:off x="5435848" y="1268350"/>
            <a:ext cx="6430627" cy="5289325"/>
            <a:chOff x="5471073" y="1257900"/>
            <a:chExt cx="6430627" cy="5289325"/>
          </a:xfrm>
        </p:grpSpPr>
        <p:grpSp>
          <p:nvGrpSpPr>
            <p:cNvPr id="266" name="Google Shape;266;gcbb63a27c9_0_307"/>
            <p:cNvGrpSpPr/>
            <p:nvPr/>
          </p:nvGrpSpPr>
          <p:grpSpPr>
            <a:xfrm>
              <a:off x="6015763" y="1618376"/>
              <a:ext cx="1547631" cy="1368397"/>
              <a:chOff x="2079483" y="1666928"/>
              <a:chExt cx="2859101" cy="2879622"/>
            </a:xfrm>
          </p:grpSpPr>
          <p:grpSp>
            <p:nvGrpSpPr>
              <p:cNvPr id="267" name="Google Shape;267;gcbb63a27c9_0_307"/>
              <p:cNvGrpSpPr/>
              <p:nvPr/>
            </p:nvGrpSpPr>
            <p:grpSpPr>
              <a:xfrm>
                <a:off x="2323420" y="1926089"/>
                <a:ext cx="2395194" cy="2393888"/>
                <a:chOff x="1833521" y="2498961"/>
                <a:chExt cx="2848031" cy="2846477"/>
              </a:xfrm>
            </p:grpSpPr>
            <p:sp>
              <p:nvSpPr>
                <p:cNvPr id="268" name="Google Shape;268;gcbb63a27c9_0_307"/>
                <p:cNvSpPr/>
                <p:nvPr/>
              </p:nvSpPr>
              <p:spPr>
                <a:xfrm>
                  <a:off x="3755477" y="3110139"/>
                  <a:ext cx="846963" cy="598768"/>
                </a:xfrm>
                <a:custGeom>
                  <a:rect b="b" l="l" r="r" t="t"/>
                  <a:pathLst>
                    <a:path extrusionOk="0" h="771" w="1093">
                      <a:moveTo>
                        <a:pt x="73" y="771"/>
                      </a:moveTo>
                      <a:lnTo>
                        <a:pt x="1093" y="441"/>
                      </a:lnTo>
                      <a:lnTo>
                        <a:pt x="1093" y="441"/>
                      </a:lnTo>
                      <a:lnTo>
                        <a:pt x="1071" y="381"/>
                      </a:lnTo>
                      <a:lnTo>
                        <a:pt x="1047" y="324"/>
                      </a:lnTo>
                      <a:lnTo>
                        <a:pt x="1022" y="267"/>
                      </a:lnTo>
                      <a:lnTo>
                        <a:pt x="995" y="211"/>
                      </a:lnTo>
                      <a:lnTo>
                        <a:pt x="965" y="157"/>
                      </a:lnTo>
                      <a:lnTo>
                        <a:pt x="934" y="103"/>
                      </a:lnTo>
                      <a:lnTo>
                        <a:pt x="902" y="51"/>
                      </a:lnTo>
                      <a:lnTo>
                        <a:pt x="868" y="0"/>
                      </a:lnTo>
                      <a:lnTo>
                        <a:pt x="0" y="630"/>
                      </a:lnTo>
                      <a:lnTo>
                        <a:pt x="0" y="630"/>
                      </a:lnTo>
                      <a:lnTo>
                        <a:pt x="20" y="664"/>
                      </a:lnTo>
                      <a:lnTo>
                        <a:pt x="39" y="699"/>
                      </a:lnTo>
                      <a:lnTo>
                        <a:pt x="57" y="735"/>
                      </a:lnTo>
                      <a:lnTo>
                        <a:pt x="73" y="771"/>
                      </a:lnTo>
                      <a:lnTo>
                        <a:pt x="73" y="771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gcbb63a27c9_0_307"/>
                <p:cNvSpPr/>
                <p:nvPr/>
              </p:nvSpPr>
              <p:spPr>
                <a:xfrm>
                  <a:off x="3288561" y="2498961"/>
                  <a:ext cx="380048" cy="850065"/>
                </a:xfrm>
                <a:custGeom>
                  <a:rect b="b" l="l" r="r" t="t"/>
                  <a:pathLst>
                    <a:path extrusionOk="0" h="1097" w="490">
                      <a:moveTo>
                        <a:pt x="158" y="1097"/>
                      </a:moveTo>
                      <a:lnTo>
                        <a:pt x="490" y="77"/>
                      </a:lnTo>
                      <a:lnTo>
                        <a:pt x="490" y="77"/>
                      </a:lnTo>
                      <a:lnTo>
                        <a:pt x="430" y="60"/>
                      </a:lnTo>
                      <a:lnTo>
                        <a:pt x="371" y="46"/>
                      </a:lnTo>
                      <a:lnTo>
                        <a:pt x="311" y="32"/>
                      </a:lnTo>
                      <a:lnTo>
                        <a:pt x="250" y="22"/>
                      </a:lnTo>
                      <a:lnTo>
                        <a:pt x="188" y="13"/>
                      </a:lnTo>
                      <a:lnTo>
                        <a:pt x="127" y="7"/>
                      </a:lnTo>
                      <a:lnTo>
                        <a:pt x="63" y="3"/>
                      </a:lnTo>
                      <a:lnTo>
                        <a:pt x="0" y="0"/>
                      </a:lnTo>
                      <a:lnTo>
                        <a:pt x="0" y="1072"/>
                      </a:lnTo>
                      <a:lnTo>
                        <a:pt x="0" y="1072"/>
                      </a:lnTo>
                      <a:lnTo>
                        <a:pt x="41" y="1075"/>
                      </a:lnTo>
                      <a:lnTo>
                        <a:pt x="80" y="1080"/>
                      </a:lnTo>
                      <a:lnTo>
                        <a:pt x="119" y="1087"/>
                      </a:lnTo>
                      <a:lnTo>
                        <a:pt x="158" y="1097"/>
                      </a:lnTo>
                      <a:lnTo>
                        <a:pt x="158" y="1097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gcbb63a27c9_0_307"/>
                <p:cNvSpPr/>
                <p:nvPr/>
              </p:nvSpPr>
              <p:spPr>
                <a:xfrm>
                  <a:off x="3631380" y="2789038"/>
                  <a:ext cx="760095" cy="760096"/>
                </a:xfrm>
                <a:custGeom>
                  <a:rect b="b" l="l" r="r" t="t"/>
                  <a:pathLst>
                    <a:path extrusionOk="0" h="981" w="980">
                      <a:moveTo>
                        <a:pt x="113" y="981"/>
                      </a:moveTo>
                      <a:lnTo>
                        <a:pt x="980" y="349"/>
                      </a:lnTo>
                      <a:lnTo>
                        <a:pt x="980" y="349"/>
                      </a:lnTo>
                      <a:lnTo>
                        <a:pt x="942" y="301"/>
                      </a:lnTo>
                      <a:lnTo>
                        <a:pt x="902" y="254"/>
                      </a:lnTo>
                      <a:lnTo>
                        <a:pt x="860" y="208"/>
                      </a:lnTo>
                      <a:lnTo>
                        <a:pt x="817" y="162"/>
                      </a:lnTo>
                      <a:lnTo>
                        <a:pt x="773" y="119"/>
                      </a:lnTo>
                      <a:lnTo>
                        <a:pt x="727" y="78"/>
                      </a:lnTo>
                      <a:lnTo>
                        <a:pt x="679" y="39"/>
                      </a:lnTo>
                      <a:lnTo>
                        <a:pt x="631" y="0"/>
                      </a:lnTo>
                      <a:lnTo>
                        <a:pt x="0" y="868"/>
                      </a:lnTo>
                      <a:lnTo>
                        <a:pt x="0" y="868"/>
                      </a:lnTo>
                      <a:lnTo>
                        <a:pt x="30" y="893"/>
                      </a:lnTo>
                      <a:lnTo>
                        <a:pt x="59" y="921"/>
                      </a:lnTo>
                      <a:lnTo>
                        <a:pt x="86" y="950"/>
                      </a:lnTo>
                      <a:lnTo>
                        <a:pt x="113" y="981"/>
                      </a:lnTo>
                      <a:lnTo>
                        <a:pt x="113" y="981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gcbb63a27c9_0_307"/>
                <p:cNvSpPr/>
                <p:nvPr/>
              </p:nvSpPr>
              <p:spPr>
                <a:xfrm>
                  <a:off x="3829935" y="3511904"/>
                  <a:ext cx="851617" cy="378496"/>
                </a:xfrm>
                <a:custGeom>
                  <a:rect b="b" l="l" r="r" t="t"/>
                  <a:pathLst>
                    <a:path extrusionOk="0" h="488" w="1098">
                      <a:moveTo>
                        <a:pt x="25" y="488"/>
                      </a:moveTo>
                      <a:lnTo>
                        <a:pt x="1098" y="488"/>
                      </a:lnTo>
                      <a:lnTo>
                        <a:pt x="1098" y="488"/>
                      </a:lnTo>
                      <a:lnTo>
                        <a:pt x="1095" y="425"/>
                      </a:lnTo>
                      <a:lnTo>
                        <a:pt x="1090" y="363"/>
                      </a:lnTo>
                      <a:lnTo>
                        <a:pt x="1085" y="300"/>
                      </a:lnTo>
                      <a:lnTo>
                        <a:pt x="1075" y="239"/>
                      </a:lnTo>
                      <a:lnTo>
                        <a:pt x="1064" y="178"/>
                      </a:lnTo>
                      <a:lnTo>
                        <a:pt x="1052" y="118"/>
                      </a:lnTo>
                      <a:lnTo>
                        <a:pt x="1038" y="58"/>
                      </a:lnTo>
                      <a:lnTo>
                        <a:pt x="1020" y="0"/>
                      </a:lnTo>
                      <a:lnTo>
                        <a:pt x="0" y="331"/>
                      </a:lnTo>
                      <a:lnTo>
                        <a:pt x="0" y="331"/>
                      </a:lnTo>
                      <a:lnTo>
                        <a:pt x="9" y="370"/>
                      </a:lnTo>
                      <a:lnTo>
                        <a:pt x="16" y="409"/>
                      </a:lnTo>
                      <a:lnTo>
                        <a:pt x="21" y="448"/>
                      </a:lnTo>
                      <a:lnTo>
                        <a:pt x="25" y="488"/>
                      </a:lnTo>
                      <a:lnTo>
                        <a:pt x="25" y="488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gcbb63a27c9_0_307"/>
                <p:cNvSpPr/>
                <p:nvPr/>
              </p:nvSpPr>
              <p:spPr>
                <a:xfrm>
                  <a:off x="2846465" y="4495373"/>
                  <a:ext cx="380048" cy="850065"/>
                </a:xfrm>
                <a:custGeom>
                  <a:rect b="b" l="l" r="r" t="t"/>
                  <a:pathLst>
                    <a:path extrusionOk="0" h="1097" w="490">
                      <a:moveTo>
                        <a:pt x="332" y="0"/>
                      </a:moveTo>
                      <a:lnTo>
                        <a:pt x="0" y="1020"/>
                      </a:lnTo>
                      <a:lnTo>
                        <a:pt x="0" y="1020"/>
                      </a:lnTo>
                      <a:lnTo>
                        <a:pt x="60" y="1037"/>
                      </a:lnTo>
                      <a:lnTo>
                        <a:pt x="119" y="1051"/>
                      </a:lnTo>
                      <a:lnTo>
                        <a:pt x="179" y="1063"/>
                      </a:lnTo>
                      <a:lnTo>
                        <a:pt x="240" y="1074"/>
                      </a:lnTo>
                      <a:lnTo>
                        <a:pt x="302" y="1084"/>
                      </a:lnTo>
                      <a:lnTo>
                        <a:pt x="363" y="1090"/>
                      </a:lnTo>
                      <a:lnTo>
                        <a:pt x="427" y="1094"/>
                      </a:lnTo>
                      <a:lnTo>
                        <a:pt x="490" y="1097"/>
                      </a:lnTo>
                      <a:lnTo>
                        <a:pt x="490" y="25"/>
                      </a:lnTo>
                      <a:lnTo>
                        <a:pt x="490" y="25"/>
                      </a:lnTo>
                      <a:lnTo>
                        <a:pt x="449" y="22"/>
                      </a:lnTo>
                      <a:lnTo>
                        <a:pt x="410" y="17"/>
                      </a:lnTo>
                      <a:lnTo>
                        <a:pt x="371" y="8"/>
                      </a:lnTo>
                      <a:lnTo>
                        <a:pt x="332" y="0"/>
                      </a:lnTo>
                      <a:lnTo>
                        <a:pt x="3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gcbb63a27c9_0_307"/>
                <p:cNvSpPr/>
                <p:nvPr/>
              </p:nvSpPr>
              <p:spPr>
                <a:xfrm>
                  <a:off x="3470053" y="2576522"/>
                  <a:ext cx="600321" cy="848515"/>
                </a:xfrm>
                <a:custGeom>
                  <a:rect b="b" l="l" r="r" t="t"/>
                  <a:pathLst>
                    <a:path extrusionOk="0" h="1094" w="773">
                      <a:moveTo>
                        <a:pt x="141" y="1094"/>
                      </a:moveTo>
                      <a:lnTo>
                        <a:pt x="773" y="226"/>
                      </a:lnTo>
                      <a:lnTo>
                        <a:pt x="773" y="226"/>
                      </a:lnTo>
                      <a:lnTo>
                        <a:pt x="721" y="191"/>
                      </a:lnTo>
                      <a:lnTo>
                        <a:pt x="668" y="158"/>
                      </a:lnTo>
                      <a:lnTo>
                        <a:pt x="616" y="127"/>
                      </a:lnTo>
                      <a:lnTo>
                        <a:pt x="561" y="98"/>
                      </a:lnTo>
                      <a:lnTo>
                        <a:pt x="506" y="71"/>
                      </a:lnTo>
                      <a:lnTo>
                        <a:pt x="448" y="45"/>
                      </a:lnTo>
                      <a:lnTo>
                        <a:pt x="390" y="23"/>
                      </a:lnTo>
                      <a:lnTo>
                        <a:pt x="332" y="0"/>
                      </a:lnTo>
                      <a:lnTo>
                        <a:pt x="0" y="1021"/>
                      </a:lnTo>
                      <a:lnTo>
                        <a:pt x="0" y="1021"/>
                      </a:lnTo>
                      <a:lnTo>
                        <a:pt x="36" y="1036"/>
                      </a:lnTo>
                      <a:lnTo>
                        <a:pt x="73" y="1053"/>
                      </a:lnTo>
                      <a:lnTo>
                        <a:pt x="108" y="1072"/>
                      </a:lnTo>
                      <a:lnTo>
                        <a:pt x="141" y="1094"/>
                      </a:lnTo>
                      <a:lnTo>
                        <a:pt x="141" y="1094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gcbb63a27c9_0_307"/>
                <p:cNvSpPr/>
                <p:nvPr/>
              </p:nvSpPr>
              <p:spPr>
                <a:xfrm>
                  <a:off x="3288561" y="4495373"/>
                  <a:ext cx="380048" cy="850065"/>
                </a:xfrm>
                <a:custGeom>
                  <a:rect b="b" l="l" r="r" t="t"/>
                  <a:pathLst>
                    <a:path extrusionOk="0" h="1097" w="490">
                      <a:moveTo>
                        <a:pt x="0" y="25"/>
                      </a:moveTo>
                      <a:lnTo>
                        <a:pt x="0" y="1097"/>
                      </a:lnTo>
                      <a:lnTo>
                        <a:pt x="0" y="1097"/>
                      </a:lnTo>
                      <a:lnTo>
                        <a:pt x="63" y="1094"/>
                      </a:lnTo>
                      <a:lnTo>
                        <a:pt x="127" y="1090"/>
                      </a:lnTo>
                      <a:lnTo>
                        <a:pt x="188" y="1084"/>
                      </a:lnTo>
                      <a:lnTo>
                        <a:pt x="250" y="1074"/>
                      </a:lnTo>
                      <a:lnTo>
                        <a:pt x="311" y="1063"/>
                      </a:lnTo>
                      <a:lnTo>
                        <a:pt x="371" y="1051"/>
                      </a:lnTo>
                      <a:lnTo>
                        <a:pt x="430" y="1037"/>
                      </a:lnTo>
                      <a:lnTo>
                        <a:pt x="490" y="1020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19" y="8"/>
                      </a:lnTo>
                      <a:lnTo>
                        <a:pt x="80" y="17"/>
                      </a:lnTo>
                      <a:lnTo>
                        <a:pt x="41" y="22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gcbb63a27c9_0_307"/>
                <p:cNvSpPr/>
                <p:nvPr/>
              </p:nvSpPr>
              <p:spPr>
                <a:xfrm>
                  <a:off x="3829935" y="3952448"/>
                  <a:ext cx="851617" cy="380047"/>
                </a:xfrm>
                <a:custGeom>
                  <a:rect b="b" l="l" r="r" t="t"/>
                  <a:pathLst>
                    <a:path extrusionOk="0" h="489" w="109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1" y="40"/>
                      </a:lnTo>
                      <a:lnTo>
                        <a:pt x="16" y="80"/>
                      </a:lnTo>
                      <a:lnTo>
                        <a:pt x="9" y="119"/>
                      </a:lnTo>
                      <a:lnTo>
                        <a:pt x="0" y="157"/>
                      </a:lnTo>
                      <a:lnTo>
                        <a:pt x="1020" y="489"/>
                      </a:lnTo>
                      <a:lnTo>
                        <a:pt x="1020" y="489"/>
                      </a:lnTo>
                      <a:lnTo>
                        <a:pt x="1038" y="430"/>
                      </a:lnTo>
                      <a:lnTo>
                        <a:pt x="1052" y="371"/>
                      </a:lnTo>
                      <a:lnTo>
                        <a:pt x="1064" y="310"/>
                      </a:lnTo>
                      <a:lnTo>
                        <a:pt x="1075" y="250"/>
                      </a:lnTo>
                      <a:lnTo>
                        <a:pt x="1085" y="188"/>
                      </a:lnTo>
                      <a:lnTo>
                        <a:pt x="1090" y="126"/>
                      </a:lnTo>
                      <a:lnTo>
                        <a:pt x="1095" y="63"/>
                      </a:lnTo>
                      <a:lnTo>
                        <a:pt x="1098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gcbb63a27c9_0_307"/>
                <p:cNvSpPr/>
                <p:nvPr/>
              </p:nvSpPr>
              <p:spPr>
                <a:xfrm>
                  <a:off x="3755477" y="4133941"/>
                  <a:ext cx="846963" cy="600320"/>
                </a:xfrm>
                <a:custGeom>
                  <a:rect b="b" l="l" r="r" t="t"/>
                  <a:pathLst>
                    <a:path extrusionOk="0" h="773" w="1093">
                      <a:moveTo>
                        <a:pt x="0" y="143"/>
                      </a:moveTo>
                      <a:lnTo>
                        <a:pt x="868" y="773"/>
                      </a:lnTo>
                      <a:lnTo>
                        <a:pt x="868" y="773"/>
                      </a:lnTo>
                      <a:lnTo>
                        <a:pt x="902" y="722"/>
                      </a:lnTo>
                      <a:lnTo>
                        <a:pt x="934" y="670"/>
                      </a:lnTo>
                      <a:lnTo>
                        <a:pt x="965" y="616"/>
                      </a:lnTo>
                      <a:lnTo>
                        <a:pt x="995" y="561"/>
                      </a:lnTo>
                      <a:lnTo>
                        <a:pt x="1022" y="506"/>
                      </a:lnTo>
                      <a:lnTo>
                        <a:pt x="1047" y="449"/>
                      </a:lnTo>
                      <a:lnTo>
                        <a:pt x="1071" y="392"/>
                      </a:lnTo>
                      <a:lnTo>
                        <a:pt x="1093" y="332"/>
                      </a:lnTo>
                      <a:lnTo>
                        <a:pt x="73" y="0"/>
                      </a:lnTo>
                      <a:lnTo>
                        <a:pt x="73" y="0"/>
                      </a:lnTo>
                      <a:lnTo>
                        <a:pt x="57" y="38"/>
                      </a:lnTo>
                      <a:lnTo>
                        <a:pt x="39" y="74"/>
                      </a:lnTo>
                      <a:lnTo>
                        <a:pt x="20" y="109"/>
                      </a:lnTo>
                      <a:lnTo>
                        <a:pt x="0" y="143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gcbb63a27c9_0_307"/>
                <p:cNvSpPr/>
                <p:nvPr/>
              </p:nvSpPr>
              <p:spPr>
                <a:xfrm>
                  <a:off x="1912633" y="4133941"/>
                  <a:ext cx="846963" cy="600320"/>
                </a:xfrm>
                <a:custGeom>
                  <a:rect b="b" l="l" r="r" t="t"/>
                  <a:pathLst>
                    <a:path extrusionOk="0" h="773" w="1093">
                      <a:moveTo>
                        <a:pt x="1020" y="0"/>
                      </a:moveTo>
                      <a:lnTo>
                        <a:pt x="0" y="332"/>
                      </a:lnTo>
                      <a:lnTo>
                        <a:pt x="0" y="332"/>
                      </a:lnTo>
                      <a:lnTo>
                        <a:pt x="22" y="392"/>
                      </a:lnTo>
                      <a:lnTo>
                        <a:pt x="46" y="449"/>
                      </a:lnTo>
                      <a:lnTo>
                        <a:pt x="71" y="506"/>
                      </a:lnTo>
                      <a:lnTo>
                        <a:pt x="98" y="561"/>
                      </a:lnTo>
                      <a:lnTo>
                        <a:pt x="128" y="616"/>
                      </a:lnTo>
                      <a:lnTo>
                        <a:pt x="159" y="670"/>
                      </a:lnTo>
                      <a:lnTo>
                        <a:pt x="191" y="722"/>
                      </a:lnTo>
                      <a:lnTo>
                        <a:pt x="225" y="773"/>
                      </a:lnTo>
                      <a:lnTo>
                        <a:pt x="1093" y="143"/>
                      </a:lnTo>
                      <a:lnTo>
                        <a:pt x="1093" y="143"/>
                      </a:lnTo>
                      <a:lnTo>
                        <a:pt x="1073" y="109"/>
                      </a:lnTo>
                      <a:lnTo>
                        <a:pt x="1054" y="74"/>
                      </a:lnTo>
                      <a:lnTo>
                        <a:pt x="1036" y="38"/>
                      </a:lnTo>
                      <a:lnTo>
                        <a:pt x="1020" y="0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gcbb63a27c9_0_307"/>
                <p:cNvSpPr/>
                <p:nvPr/>
              </p:nvSpPr>
              <p:spPr>
                <a:xfrm>
                  <a:off x="3631380" y="4295267"/>
                  <a:ext cx="760095" cy="760096"/>
                </a:xfrm>
                <a:custGeom>
                  <a:rect b="b" l="l" r="r" t="t"/>
                  <a:pathLst>
                    <a:path extrusionOk="0" h="981" w="980">
                      <a:moveTo>
                        <a:pt x="0" y="113"/>
                      </a:moveTo>
                      <a:lnTo>
                        <a:pt x="631" y="981"/>
                      </a:lnTo>
                      <a:lnTo>
                        <a:pt x="631" y="981"/>
                      </a:lnTo>
                      <a:lnTo>
                        <a:pt x="679" y="942"/>
                      </a:lnTo>
                      <a:lnTo>
                        <a:pt x="727" y="902"/>
                      </a:lnTo>
                      <a:lnTo>
                        <a:pt x="773" y="860"/>
                      </a:lnTo>
                      <a:lnTo>
                        <a:pt x="817" y="817"/>
                      </a:lnTo>
                      <a:lnTo>
                        <a:pt x="860" y="773"/>
                      </a:lnTo>
                      <a:lnTo>
                        <a:pt x="902" y="727"/>
                      </a:lnTo>
                      <a:lnTo>
                        <a:pt x="942" y="680"/>
                      </a:lnTo>
                      <a:lnTo>
                        <a:pt x="980" y="631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86" y="31"/>
                      </a:lnTo>
                      <a:lnTo>
                        <a:pt x="59" y="60"/>
                      </a:lnTo>
                      <a:lnTo>
                        <a:pt x="30" y="88"/>
                      </a:lnTo>
                      <a:lnTo>
                        <a:pt x="0" y="113"/>
                      </a:lnTo>
                      <a:lnTo>
                        <a:pt x="0" y="113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gcbb63a27c9_0_307"/>
                <p:cNvSpPr/>
                <p:nvPr/>
              </p:nvSpPr>
              <p:spPr>
                <a:xfrm>
                  <a:off x="3470053" y="4419364"/>
                  <a:ext cx="600321" cy="846963"/>
                </a:xfrm>
                <a:custGeom>
                  <a:rect b="b" l="l" r="r" t="t"/>
                  <a:pathLst>
                    <a:path extrusionOk="0" h="1093" w="773">
                      <a:moveTo>
                        <a:pt x="0" y="73"/>
                      </a:moveTo>
                      <a:lnTo>
                        <a:pt x="332" y="1093"/>
                      </a:lnTo>
                      <a:lnTo>
                        <a:pt x="332" y="1093"/>
                      </a:lnTo>
                      <a:lnTo>
                        <a:pt x="390" y="1071"/>
                      </a:lnTo>
                      <a:lnTo>
                        <a:pt x="448" y="1049"/>
                      </a:lnTo>
                      <a:lnTo>
                        <a:pt x="506" y="1023"/>
                      </a:lnTo>
                      <a:lnTo>
                        <a:pt x="561" y="995"/>
                      </a:lnTo>
                      <a:lnTo>
                        <a:pt x="616" y="967"/>
                      </a:lnTo>
                      <a:lnTo>
                        <a:pt x="668" y="936"/>
                      </a:lnTo>
                      <a:lnTo>
                        <a:pt x="721" y="902"/>
                      </a:lnTo>
                      <a:lnTo>
                        <a:pt x="773" y="868"/>
                      </a:lnTo>
                      <a:lnTo>
                        <a:pt x="141" y="0"/>
                      </a:lnTo>
                      <a:lnTo>
                        <a:pt x="141" y="0"/>
                      </a:lnTo>
                      <a:lnTo>
                        <a:pt x="108" y="22"/>
                      </a:lnTo>
                      <a:lnTo>
                        <a:pt x="73" y="41"/>
                      </a:lnTo>
                      <a:lnTo>
                        <a:pt x="36" y="58"/>
                      </a:lnTo>
                      <a:lnTo>
                        <a:pt x="0" y="73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gcbb63a27c9_0_307"/>
                <p:cNvSpPr/>
                <p:nvPr/>
              </p:nvSpPr>
              <p:spPr>
                <a:xfrm>
                  <a:off x="1833521" y="3952448"/>
                  <a:ext cx="851617" cy="380047"/>
                </a:xfrm>
                <a:custGeom>
                  <a:rect b="b" l="l" r="r" t="t"/>
                  <a:pathLst>
                    <a:path extrusionOk="0" h="489" w="1098">
                      <a:moveTo>
                        <a:pt x="1073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63"/>
                      </a:lnTo>
                      <a:lnTo>
                        <a:pt x="8" y="126"/>
                      </a:lnTo>
                      <a:lnTo>
                        <a:pt x="13" y="188"/>
                      </a:lnTo>
                      <a:lnTo>
                        <a:pt x="23" y="250"/>
                      </a:lnTo>
                      <a:lnTo>
                        <a:pt x="34" y="310"/>
                      </a:lnTo>
                      <a:lnTo>
                        <a:pt x="46" y="371"/>
                      </a:lnTo>
                      <a:lnTo>
                        <a:pt x="60" y="430"/>
                      </a:lnTo>
                      <a:lnTo>
                        <a:pt x="78" y="489"/>
                      </a:lnTo>
                      <a:lnTo>
                        <a:pt x="1098" y="157"/>
                      </a:lnTo>
                      <a:lnTo>
                        <a:pt x="1098" y="157"/>
                      </a:lnTo>
                      <a:lnTo>
                        <a:pt x="1089" y="119"/>
                      </a:lnTo>
                      <a:lnTo>
                        <a:pt x="1082" y="80"/>
                      </a:lnTo>
                      <a:lnTo>
                        <a:pt x="1077" y="40"/>
                      </a:lnTo>
                      <a:lnTo>
                        <a:pt x="1073" y="0"/>
                      </a:ln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gcbb63a27c9_0_307"/>
                <p:cNvSpPr/>
                <p:nvPr/>
              </p:nvSpPr>
              <p:spPr>
                <a:xfrm>
                  <a:off x="2446251" y="4419364"/>
                  <a:ext cx="598769" cy="846963"/>
                </a:xfrm>
                <a:custGeom>
                  <a:rect b="b" l="l" r="r" t="t"/>
                  <a:pathLst>
                    <a:path extrusionOk="0" h="1093" w="772">
                      <a:moveTo>
                        <a:pt x="631" y="0"/>
                      </a:moveTo>
                      <a:lnTo>
                        <a:pt x="0" y="868"/>
                      </a:lnTo>
                      <a:lnTo>
                        <a:pt x="0" y="868"/>
                      </a:lnTo>
                      <a:lnTo>
                        <a:pt x="51" y="902"/>
                      </a:lnTo>
                      <a:lnTo>
                        <a:pt x="104" y="936"/>
                      </a:lnTo>
                      <a:lnTo>
                        <a:pt x="156" y="967"/>
                      </a:lnTo>
                      <a:lnTo>
                        <a:pt x="211" y="995"/>
                      </a:lnTo>
                      <a:lnTo>
                        <a:pt x="266" y="1023"/>
                      </a:lnTo>
                      <a:lnTo>
                        <a:pt x="324" y="1049"/>
                      </a:lnTo>
                      <a:lnTo>
                        <a:pt x="382" y="1071"/>
                      </a:lnTo>
                      <a:lnTo>
                        <a:pt x="440" y="1093"/>
                      </a:lnTo>
                      <a:lnTo>
                        <a:pt x="772" y="73"/>
                      </a:lnTo>
                      <a:lnTo>
                        <a:pt x="772" y="73"/>
                      </a:lnTo>
                      <a:lnTo>
                        <a:pt x="736" y="58"/>
                      </a:lnTo>
                      <a:lnTo>
                        <a:pt x="699" y="41"/>
                      </a:lnTo>
                      <a:lnTo>
                        <a:pt x="664" y="22"/>
                      </a:lnTo>
                      <a:lnTo>
                        <a:pt x="631" y="0"/>
                      </a:lnTo>
                      <a:lnTo>
                        <a:pt x="6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gcbb63a27c9_0_307"/>
                <p:cNvSpPr/>
                <p:nvPr/>
              </p:nvSpPr>
              <p:spPr>
                <a:xfrm>
                  <a:off x="1833521" y="3511904"/>
                  <a:ext cx="851617" cy="378496"/>
                </a:xfrm>
                <a:custGeom>
                  <a:rect b="b" l="l" r="r" t="t"/>
                  <a:pathLst>
                    <a:path extrusionOk="0" h="488" w="1098">
                      <a:moveTo>
                        <a:pt x="1098" y="331"/>
                      </a:move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60" y="58"/>
                      </a:lnTo>
                      <a:lnTo>
                        <a:pt x="46" y="118"/>
                      </a:lnTo>
                      <a:lnTo>
                        <a:pt x="34" y="178"/>
                      </a:lnTo>
                      <a:lnTo>
                        <a:pt x="23" y="239"/>
                      </a:lnTo>
                      <a:lnTo>
                        <a:pt x="13" y="300"/>
                      </a:lnTo>
                      <a:lnTo>
                        <a:pt x="8" y="363"/>
                      </a:lnTo>
                      <a:lnTo>
                        <a:pt x="3" y="425"/>
                      </a:lnTo>
                      <a:lnTo>
                        <a:pt x="0" y="488"/>
                      </a:lnTo>
                      <a:lnTo>
                        <a:pt x="1073" y="488"/>
                      </a:lnTo>
                      <a:lnTo>
                        <a:pt x="1073" y="488"/>
                      </a:lnTo>
                      <a:lnTo>
                        <a:pt x="1077" y="448"/>
                      </a:lnTo>
                      <a:lnTo>
                        <a:pt x="1082" y="409"/>
                      </a:lnTo>
                      <a:lnTo>
                        <a:pt x="1089" y="370"/>
                      </a:lnTo>
                      <a:lnTo>
                        <a:pt x="1098" y="331"/>
                      </a:lnTo>
                      <a:lnTo>
                        <a:pt x="1098" y="3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gcbb63a27c9_0_307"/>
                <p:cNvSpPr/>
                <p:nvPr/>
              </p:nvSpPr>
              <p:spPr>
                <a:xfrm>
                  <a:off x="2444700" y="2576522"/>
                  <a:ext cx="600321" cy="848515"/>
                </a:xfrm>
                <a:custGeom>
                  <a:rect b="b" l="l" r="r" t="t"/>
                  <a:pathLst>
                    <a:path extrusionOk="0" h="1094" w="773">
                      <a:moveTo>
                        <a:pt x="773" y="1021"/>
                      </a:moveTo>
                      <a:lnTo>
                        <a:pt x="441" y="0"/>
                      </a:lnTo>
                      <a:lnTo>
                        <a:pt x="441" y="0"/>
                      </a:lnTo>
                      <a:lnTo>
                        <a:pt x="383" y="23"/>
                      </a:lnTo>
                      <a:lnTo>
                        <a:pt x="325" y="45"/>
                      </a:lnTo>
                      <a:lnTo>
                        <a:pt x="267" y="71"/>
                      </a:lnTo>
                      <a:lnTo>
                        <a:pt x="212" y="98"/>
                      </a:lnTo>
                      <a:lnTo>
                        <a:pt x="157" y="127"/>
                      </a:lnTo>
                      <a:lnTo>
                        <a:pt x="105" y="158"/>
                      </a:lnTo>
                      <a:lnTo>
                        <a:pt x="52" y="191"/>
                      </a:lnTo>
                      <a:lnTo>
                        <a:pt x="0" y="226"/>
                      </a:lnTo>
                      <a:lnTo>
                        <a:pt x="632" y="1094"/>
                      </a:lnTo>
                      <a:lnTo>
                        <a:pt x="632" y="1094"/>
                      </a:lnTo>
                      <a:lnTo>
                        <a:pt x="665" y="1072"/>
                      </a:lnTo>
                      <a:lnTo>
                        <a:pt x="700" y="1053"/>
                      </a:lnTo>
                      <a:lnTo>
                        <a:pt x="737" y="1036"/>
                      </a:lnTo>
                      <a:lnTo>
                        <a:pt x="773" y="1021"/>
                      </a:lnTo>
                      <a:lnTo>
                        <a:pt x="773" y="10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gcbb63a27c9_0_307"/>
                <p:cNvSpPr/>
                <p:nvPr/>
              </p:nvSpPr>
              <p:spPr>
                <a:xfrm>
                  <a:off x="1912633" y="3110139"/>
                  <a:ext cx="846963" cy="598768"/>
                </a:xfrm>
                <a:custGeom>
                  <a:rect b="b" l="l" r="r" t="t"/>
                  <a:pathLst>
                    <a:path extrusionOk="0" h="771" w="1093">
                      <a:moveTo>
                        <a:pt x="1093" y="630"/>
                      </a:moveTo>
                      <a:lnTo>
                        <a:pt x="225" y="0"/>
                      </a:lnTo>
                      <a:lnTo>
                        <a:pt x="225" y="0"/>
                      </a:lnTo>
                      <a:lnTo>
                        <a:pt x="191" y="51"/>
                      </a:lnTo>
                      <a:lnTo>
                        <a:pt x="159" y="103"/>
                      </a:lnTo>
                      <a:lnTo>
                        <a:pt x="128" y="157"/>
                      </a:lnTo>
                      <a:lnTo>
                        <a:pt x="98" y="211"/>
                      </a:lnTo>
                      <a:lnTo>
                        <a:pt x="71" y="267"/>
                      </a:lnTo>
                      <a:lnTo>
                        <a:pt x="46" y="324"/>
                      </a:lnTo>
                      <a:lnTo>
                        <a:pt x="22" y="381"/>
                      </a:lnTo>
                      <a:lnTo>
                        <a:pt x="0" y="441"/>
                      </a:lnTo>
                      <a:lnTo>
                        <a:pt x="1020" y="771"/>
                      </a:lnTo>
                      <a:lnTo>
                        <a:pt x="1020" y="771"/>
                      </a:lnTo>
                      <a:lnTo>
                        <a:pt x="1036" y="735"/>
                      </a:lnTo>
                      <a:lnTo>
                        <a:pt x="1054" y="699"/>
                      </a:lnTo>
                      <a:lnTo>
                        <a:pt x="1073" y="664"/>
                      </a:lnTo>
                      <a:lnTo>
                        <a:pt x="1093" y="630"/>
                      </a:lnTo>
                      <a:lnTo>
                        <a:pt x="1093" y="63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gcbb63a27c9_0_307"/>
                <p:cNvSpPr/>
                <p:nvPr/>
              </p:nvSpPr>
              <p:spPr>
                <a:xfrm>
                  <a:off x="2123599" y="2789038"/>
                  <a:ext cx="760095" cy="760096"/>
                </a:xfrm>
                <a:custGeom>
                  <a:rect b="b" l="l" r="r" t="t"/>
                  <a:pathLst>
                    <a:path extrusionOk="0" h="981" w="980">
                      <a:moveTo>
                        <a:pt x="980" y="868"/>
                      </a:moveTo>
                      <a:lnTo>
                        <a:pt x="349" y="0"/>
                      </a:lnTo>
                      <a:lnTo>
                        <a:pt x="349" y="0"/>
                      </a:lnTo>
                      <a:lnTo>
                        <a:pt x="301" y="39"/>
                      </a:lnTo>
                      <a:lnTo>
                        <a:pt x="253" y="78"/>
                      </a:lnTo>
                      <a:lnTo>
                        <a:pt x="207" y="119"/>
                      </a:lnTo>
                      <a:lnTo>
                        <a:pt x="163" y="162"/>
                      </a:lnTo>
                      <a:lnTo>
                        <a:pt x="120" y="208"/>
                      </a:lnTo>
                      <a:lnTo>
                        <a:pt x="78" y="254"/>
                      </a:lnTo>
                      <a:lnTo>
                        <a:pt x="38" y="301"/>
                      </a:lnTo>
                      <a:lnTo>
                        <a:pt x="0" y="349"/>
                      </a:lnTo>
                      <a:lnTo>
                        <a:pt x="867" y="981"/>
                      </a:lnTo>
                      <a:lnTo>
                        <a:pt x="867" y="981"/>
                      </a:lnTo>
                      <a:lnTo>
                        <a:pt x="894" y="950"/>
                      </a:lnTo>
                      <a:lnTo>
                        <a:pt x="921" y="921"/>
                      </a:lnTo>
                      <a:lnTo>
                        <a:pt x="950" y="893"/>
                      </a:lnTo>
                      <a:lnTo>
                        <a:pt x="980" y="868"/>
                      </a:lnTo>
                      <a:lnTo>
                        <a:pt x="980" y="86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gcbb63a27c9_0_307"/>
                <p:cNvSpPr/>
                <p:nvPr/>
              </p:nvSpPr>
              <p:spPr>
                <a:xfrm>
                  <a:off x="2846465" y="2498961"/>
                  <a:ext cx="380048" cy="850065"/>
                </a:xfrm>
                <a:custGeom>
                  <a:rect b="b" l="l" r="r" t="t"/>
                  <a:pathLst>
                    <a:path extrusionOk="0" h="1097" w="490">
                      <a:moveTo>
                        <a:pt x="490" y="1072"/>
                      </a:moveTo>
                      <a:lnTo>
                        <a:pt x="490" y="0"/>
                      </a:lnTo>
                      <a:lnTo>
                        <a:pt x="490" y="0"/>
                      </a:lnTo>
                      <a:lnTo>
                        <a:pt x="427" y="3"/>
                      </a:lnTo>
                      <a:lnTo>
                        <a:pt x="363" y="7"/>
                      </a:lnTo>
                      <a:lnTo>
                        <a:pt x="302" y="13"/>
                      </a:lnTo>
                      <a:lnTo>
                        <a:pt x="240" y="22"/>
                      </a:lnTo>
                      <a:lnTo>
                        <a:pt x="179" y="32"/>
                      </a:lnTo>
                      <a:lnTo>
                        <a:pt x="119" y="46"/>
                      </a:lnTo>
                      <a:lnTo>
                        <a:pt x="60" y="60"/>
                      </a:lnTo>
                      <a:lnTo>
                        <a:pt x="0" y="77"/>
                      </a:lnTo>
                      <a:lnTo>
                        <a:pt x="332" y="1097"/>
                      </a:lnTo>
                      <a:lnTo>
                        <a:pt x="332" y="1097"/>
                      </a:lnTo>
                      <a:lnTo>
                        <a:pt x="371" y="1087"/>
                      </a:lnTo>
                      <a:lnTo>
                        <a:pt x="410" y="1080"/>
                      </a:lnTo>
                      <a:lnTo>
                        <a:pt x="449" y="1075"/>
                      </a:lnTo>
                      <a:lnTo>
                        <a:pt x="490" y="1072"/>
                      </a:lnTo>
                      <a:lnTo>
                        <a:pt x="490" y="107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gcbb63a27c9_0_307"/>
                <p:cNvSpPr/>
                <p:nvPr/>
              </p:nvSpPr>
              <p:spPr>
                <a:xfrm>
                  <a:off x="2123599" y="4295267"/>
                  <a:ext cx="760095" cy="760096"/>
                </a:xfrm>
                <a:custGeom>
                  <a:rect b="b" l="l" r="r" t="t"/>
                  <a:pathLst>
                    <a:path extrusionOk="0" h="981" w="980">
                      <a:moveTo>
                        <a:pt x="867" y="0"/>
                      </a:moveTo>
                      <a:lnTo>
                        <a:pt x="0" y="631"/>
                      </a:lnTo>
                      <a:lnTo>
                        <a:pt x="0" y="631"/>
                      </a:lnTo>
                      <a:lnTo>
                        <a:pt x="38" y="680"/>
                      </a:lnTo>
                      <a:lnTo>
                        <a:pt x="78" y="727"/>
                      </a:lnTo>
                      <a:lnTo>
                        <a:pt x="120" y="773"/>
                      </a:lnTo>
                      <a:lnTo>
                        <a:pt x="163" y="817"/>
                      </a:lnTo>
                      <a:lnTo>
                        <a:pt x="207" y="860"/>
                      </a:lnTo>
                      <a:lnTo>
                        <a:pt x="253" y="902"/>
                      </a:lnTo>
                      <a:lnTo>
                        <a:pt x="301" y="942"/>
                      </a:lnTo>
                      <a:lnTo>
                        <a:pt x="349" y="981"/>
                      </a:lnTo>
                      <a:lnTo>
                        <a:pt x="980" y="113"/>
                      </a:lnTo>
                      <a:lnTo>
                        <a:pt x="980" y="113"/>
                      </a:lnTo>
                      <a:lnTo>
                        <a:pt x="950" y="88"/>
                      </a:lnTo>
                      <a:lnTo>
                        <a:pt x="921" y="60"/>
                      </a:lnTo>
                      <a:lnTo>
                        <a:pt x="894" y="31"/>
                      </a:lnTo>
                      <a:lnTo>
                        <a:pt x="867" y="0"/>
                      </a:lnTo>
                      <a:lnTo>
                        <a:pt x="86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288;gcbb63a27c9_0_307"/>
              <p:cNvGrpSpPr/>
              <p:nvPr/>
            </p:nvGrpSpPr>
            <p:grpSpPr>
              <a:xfrm>
                <a:off x="2079483" y="1666928"/>
                <a:ext cx="2859101" cy="2879622"/>
                <a:chOff x="909641" y="2281904"/>
                <a:chExt cx="3154696" cy="3287240"/>
              </a:xfrm>
            </p:grpSpPr>
            <p:cxnSp>
              <p:nvCxnSpPr>
                <p:cNvPr id="289" name="Google Shape;289;gcbb63a27c9_0_307"/>
                <p:cNvCxnSpPr/>
                <p:nvPr/>
              </p:nvCxnSpPr>
              <p:spPr>
                <a:xfrm rot="10800000">
                  <a:off x="2482623" y="2281904"/>
                  <a:ext cx="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gcbb63a27c9_0_307"/>
                <p:cNvCxnSpPr/>
                <p:nvPr/>
              </p:nvCxnSpPr>
              <p:spPr>
                <a:xfrm rot="10800000">
                  <a:off x="2482623" y="5497144"/>
                  <a:ext cx="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gcbb63a27c9_0_307"/>
                <p:cNvCxnSpPr/>
                <p:nvPr/>
              </p:nvCxnSpPr>
              <p:spPr>
                <a:xfrm rot="10800000">
                  <a:off x="3431494" y="2586841"/>
                  <a:ext cx="0" cy="719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2" name="Google Shape;292;gcbb63a27c9_0_307"/>
                <p:cNvCxnSpPr/>
                <p:nvPr/>
              </p:nvCxnSpPr>
              <p:spPr>
                <a:xfrm rot="10800000">
                  <a:off x="1536999" y="5185894"/>
                  <a:ext cx="0" cy="719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3" name="Google Shape;293;gcbb63a27c9_0_307"/>
                <p:cNvCxnSpPr/>
                <p:nvPr/>
              </p:nvCxnSpPr>
              <p:spPr>
                <a:xfrm rot="10800000">
                  <a:off x="4018660" y="3395979"/>
                  <a:ext cx="0" cy="7191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4" name="Google Shape;294;gcbb63a27c9_0_307"/>
                <p:cNvCxnSpPr/>
                <p:nvPr/>
              </p:nvCxnSpPr>
              <p:spPr>
                <a:xfrm rot="10800000">
                  <a:off x="943841" y="4385031"/>
                  <a:ext cx="0" cy="7191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5" name="Google Shape;295;gcbb63a27c9_0_307"/>
                <p:cNvCxnSpPr/>
                <p:nvPr/>
              </p:nvCxnSpPr>
              <p:spPr>
                <a:xfrm>
                  <a:off x="3425994" y="5195395"/>
                  <a:ext cx="0" cy="719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6" name="Google Shape;296;gcbb63a27c9_0_307"/>
                <p:cNvCxnSpPr/>
                <p:nvPr/>
              </p:nvCxnSpPr>
              <p:spPr>
                <a:xfrm>
                  <a:off x="1539132" y="2584579"/>
                  <a:ext cx="0" cy="719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7" name="Google Shape;297;gcbb63a27c9_0_307"/>
                <p:cNvCxnSpPr/>
                <p:nvPr/>
              </p:nvCxnSpPr>
              <p:spPr>
                <a:xfrm>
                  <a:off x="4030137" y="4369910"/>
                  <a:ext cx="0" cy="7191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8" name="Google Shape;298;gcbb63a27c9_0_307"/>
                <p:cNvCxnSpPr/>
                <p:nvPr/>
              </p:nvCxnSpPr>
              <p:spPr>
                <a:xfrm>
                  <a:off x="956752" y="3393718"/>
                  <a:ext cx="0" cy="7191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9" name="Google Shape;299;gcbb63a27c9_0_307"/>
              <p:cNvSpPr/>
              <p:nvPr/>
            </p:nvSpPr>
            <p:spPr>
              <a:xfrm>
                <a:off x="2596233" y="2198416"/>
                <a:ext cx="1849800" cy="184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cbb63a27c9_0_307"/>
              <p:cNvSpPr/>
              <p:nvPr/>
            </p:nvSpPr>
            <p:spPr>
              <a:xfrm>
                <a:off x="3236877" y="2524062"/>
                <a:ext cx="573884" cy="573884"/>
              </a:xfrm>
              <a:custGeom>
                <a:rect b="b" l="l" r="r" t="t"/>
                <a:pathLst>
                  <a:path extrusionOk="0" h="228" w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cbb63a27c9_0_307"/>
              <p:cNvSpPr txBox="1"/>
              <p:nvPr/>
            </p:nvSpPr>
            <p:spPr>
              <a:xfrm>
                <a:off x="2598903" y="3264779"/>
                <a:ext cx="1605600" cy="5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20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$85</a:t>
                </a:r>
                <a:endParaRPr b="1" sz="1000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302" name="Google Shape;302;gcbb63a27c9_0_307"/>
            <p:cNvSpPr txBox="1"/>
            <p:nvPr/>
          </p:nvSpPr>
          <p:spPr>
            <a:xfrm>
              <a:off x="5471073" y="1268350"/>
              <a:ext cx="309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rgbClr val="6666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 Low Cost Categories</a:t>
              </a:r>
              <a:endParaRPr>
                <a:solidFill>
                  <a:srgbClr val="666666"/>
                </a:solidFill>
              </a:endParaRPr>
            </a:p>
          </p:txBody>
        </p:sp>
        <p:grpSp>
          <p:nvGrpSpPr>
            <p:cNvPr id="303" name="Google Shape;303;gcbb63a27c9_0_307"/>
            <p:cNvGrpSpPr/>
            <p:nvPr/>
          </p:nvGrpSpPr>
          <p:grpSpPr>
            <a:xfrm>
              <a:off x="5616775" y="3085451"/>
              <a:ext cx="3027405" cy="3310100"/>
              <a:chOff x="2329507" y="1705380"/>
              <a:chExt cx="2951838" cy="3077731"/>
            </a:xfrm>
          </p:grpSpPr>
          <p:grpSp>
            <p:nvGrpSpPr>
              <p:cNvPr id="304" name="Google Shape;304;gcbb63a27c9_0_307"/>
              <p:cNvGrpSpPr/>
              <p:nvPr/>
            </p:nvGrpSpPr>
            <p:grpSpPr>
              <a:xfrm>
                <a:off x="2329507" y="1816769"/>
                <a:ext cx="2770180" cy="2966342"/>
                <a:chOff x="2329507" y="1816769"/>
                <a:chExt cx="2770180" cy="2966342"/>
              </a:xfrm>
            </p:grpSpPr>
            <p:pic>
              <p:nvPicPr>
                <p:cNvPr id="305" name="Google Shape;305;gcbb63a27c9_0_30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676" l="0" r="65393" t="0"/>
                <a:stretch/>
              </p:blipFill>
              <p:spPr>
                <a:xfrm>
                  <a:off x="2329507" y="1816769"/>
                  <a:ext cx="2735276" cy="29663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6" name="Google Shape;306;gcbb63a27c9_0_307"/>
                <p:cNvSpPr/>
                <p:nvPr/>
              </p:nvSpPr>
              <p:spPr>
                <a:xfrm>
                  <a:off x="3551988" y="3763375"/>
                  <a:ext cx="1547700" cy="874500"/>
                </a:xfrm>
                <a:prstGeom prst="frame">
                  <a:avLst>
                    <a:gd fmla="val 2608" name="adj1"/>
                  </a:avLst>
                </a:prstGeom>
                <a:solidFill>
                  <a:srgbClr val="B948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7" name="Google Shape;307;gcbb63a27c9_0_307"/>
              <p:cNvSpPr txBox="1"/>
              <p:nvPr/>
            </p:nvSpPr>
            <p:spPr>
              <a:xfrm>
                <a:off x="3623245" y="1705380"/>
                <a:ext cx="1658100" cy="6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3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maximum manufacture capacity: </a:t>
                </a:r>
                <a:r>
                  <a:rPr b="1" lang="zh-CN" sz="13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1413</a:t>
                </a:r>
                <a:endParaRPr b="1" sz="1700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308" name="Google Shape;308;gcbb63a27c9_0_307"/>
            <p:cNvGrpSpPr/>
            <p:nvPr/>
          </p:nvGrpSpPr>
          <p:grpSpPr>
            <a:xfrm>
              <a:off x="8851362" y="3162216"/>
              <a:ext cx="2703218" cy="3385009"/>
              <a:chOff x="8851723" y="3313153"/>
              <a:chExt cx="2673277" cy="3233982"/>
            </a:xfrm>
          </p:grpSpPr>
          <p:pic>
            <p:nvPicPr>
              <p:cNvPr id="309" name="Google Shape;309;gcbb63a27c9_0_307"/>
              <p:cNvPicPr preferRelativeResize="0"/>
              <p:nvPr/>
            </p:nvPicPr>
            <p:blipFill rotWithShape="1">
              <a:blip r:embed="rId4">
                <a:alphaModFix/>
              </a:blip>
              <a:srcRect b="0" l="66793" r="0" t="0"/>
              <a:stretch/>
            </p:blipFill>
            <p:spPr>
              <a:xfrm>
                <a:off x="8851723" y="3499127"/>
                <a:ext cx="2595690" cy="30480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" name="Google Shape;310;gcbb63a27c9_0_307"/>
              <p:cNvSpPr/>
              <p:nvPr/>
            </p:nvSpPr>
            <p:spPr>
              <a:xfrm>
                <a:off x="9789625" y="5375601"/>
                <a:ext cx="1657800" cy="933000"/>
              </a:xfrm>
              <a:prstGeom prst="frame">
                <a:avLst>
                  <a:gd fmla="val 2608" name="adj1"/>
                </a:avLst>
              </a:prstGeom>
              <a:solidFill>
                <a:srgbClr val="B94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gcbb63a27c9_0_307"/>
              <p:cNvSpPr txBox="1"/>
              <p:nvPr/>
            </p:nvSpPr>
            <p:spPr>
              <a:xfrm>
                <a:off x="9867200" y="3313153"/>
                <a:ext cx="1657800" cy="71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3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maximum manufacture capacity: </a:t>
                </a:r>
                <a:r>
                  <a:rPr b="1" lang="zh-CN" sz="1300">
                    <a:solidFill>
                      <a:srgbClr val="6666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422</a:t>
                </a:r>
                <a:endParaRPr b="1"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312" name="Google Shape;312;gcbb63a27c9_0_307"/>
            <p:cNvCxnSpPr/>
            <p:nvPr/>
          </p:nvCxnSpPr>
          <p:spPr>
            <a:xfrm>
              <a:off x="8678375" y="1257900"/>
              <a:ext cx="18600" cy="5019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gcbb63a27c9_0_307"/>
            <p:cNvCxnSpPr/>
            <p:nvPr/>
          </p:nvCxnSpPr>
          <p:spPr>
            <a:xfrm>
              <a:off x="5567400" y="1257900"/>
              <a:ext cx="18600" cy="5019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gcbb63a27c9_0_307"/>
            <p:cNvCxnSpPr/>
            <p:nvPr/>
          </p:nvCxnSpPr>
          <p:spPr>
            <a:xfrm>
              <a:off x="11883100" y="1257900"/>
              <a:ext cx="18600" cy="5019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15" name="Google Shape;315;gcbb63a27c9_0_30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gcbb63a27c9_0_9"/>
          <p:cNvGrpSpPr/>
          <p:nvPr/>
        </p:nvGrpSpPr>
        <p:grpSpPr>
          <a:xfrm flipH="1" rot="5400000">
            <a:off x="-449453" y="2464368"/>
            <a:ext cx="2426822" cy="1527994"/>
            <a:chOff x="1290699" y="4006312"/>
            <a:chExt cx="3308100" cy="2851800"/>
          </a:xfrm>
        </p:grpSpPr>
        <p:sp>
          <p:nvSpPr>
            <p:cNvPr id="322" name="Google Shape;322;gcbb63a27c9_0_9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cbb63a27c9_0_9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cbb63a27c9_0_9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gcbb63a27c9_0_9"/>
          <p:cNvGrpSpPr/>
          <p:nvPr/>
        </p:nvGrpSpPr>
        <p:grpSpPr>
          <a:xfrm flipH="1" rot="-5400000">
            <a:off x="10252655" y="2534717"/>
            <a:ext cx="2426822" cy="1449000"/>
            <a:chOff x="1290699" y="4006312"/>
            <a:chExt cx="3308100" cy="2851800"/>
          </a:xfrm>
        </p:grpSpPr>
        <p:sp>
          <p:nvSpPr>
            <p:cNvPr id="326" name="Google Shape;326;gcbb63a27c9_0_9"/>
            <p:cNvSpPr/>
            <p:nvPr/>
          </p:nvSpPr>
          <p:spPr>
            <a:xfrm>
              <a:off x="1290699" y="4006312"/>
              <a:ext cx="3308100" cy="28518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cbb63a27c9_0_9"/>
            <p:cNvSpPr/>
            <p:nvPr/>
          </p:nvSpPr>
          <p:spPr>
            <a:xfrm>
              <a:off x="2274997" y="4854844"/>
              <a:ext cx="2323800" cy="2003100"/>
            </a:xfrm>
            <a:prstGeom prst="triangle">
              <a:avLst>
                <a:gd fmla="val 50000" name="adj"/>
              </a:avLst>
            </a:prstGeom>
            <a:solidFill>
              <a:srgbClr val="B7A21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cbb63a27c9_0_9"/>
            <p:cNvSpPr/>
            <p:nvPr/>
          </p:nvSpPr>
          <p:spPr>
            <a:xfrm>
              <a:off x="2274997" y="5703376"/>
              <a:ext cx="1339500" cy="1154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gcbb63a27c9_0_9"/>
          <p:cNvSpPr txBox="1"/>
          <p:nvPr/>
        </p:nvSpPr>
        <p:spPr>
          <a:xfrm>
            <a:off x="915775" y="2720463"/>
            <a:ext cx="10360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833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03 Priority &amp; Substitution Strategy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gcbb63a27c9_0_9"/>
          <p:cNvSpPr txBox="1"/>
          <p:nvPr/>
        </p:nvSpPr>
        <p:spPr>
          <a:xfrm>
            <a:off x="2827538" y="4138926"/>
            <a:ext cx="6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gcbb63a27c9_0_9"/>
          <p:cNvCxnSpPr/>
          <p:nvPr/>
        </p:nvCxnSpPr>
        <p:spPr>
          <a:xfrm>
            <a:off x="5200073" y="5605608"/>
            <a:ext cx="1791900" cy="0"/>
          </a:xfrm>
          <a:prstGeom prst="straightConnector1">
            <a:avLst/>
          </a:prstGeom>
          <a:noFill/>
          <a:ln cap="flat" cmpd="sng" w="19050">
            <a:solidFill>
              <a:srgbClr val="B9489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gcbb63a27c9_0_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Custom 2">
      <a:dk1>
        <a:srgbClr val="5A234A"/>
      </a:dk1>
      <a:lt1>
        <a:srgbClr val="FFFFFF"/>
      </a:lt1>
      <a:dk2>
        <a:srgbClr val="44546A"/>
      </a:dk2>
      <a:lt2>
        <a:srgbClr val="E7E6E6"/>
      </a:lt2>
      <a:accent1>
        <a:srgbClr val="E6CE2C"/>
      </a:accent1>
      <a:accent2>
        <a:srgbClr val="B0BC34"/>
      </a:accent2>
      <a:accent3>
        <a:srgbClr val="BDDCB2"/>
      </a:accent3>
      <a:accent4>
        <a:srgbClr val="985E9F"/>
      </a:accent4>
      <a:accent5>
        <a:srgbClr val="E6CE2C"/>
      </a:accent5>
      <a:accent6>
        <a:srgbClr val="B0BC34"/>
      </a:accent6>
      <a:hlink>
        <a:srgbClr val="E6CE2C"/>
      </a:hlink>
      <a:folHlink>
        <a:srgbClr val="B0BC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2017-08-18T03:02:00Z</dcterms:created>
  <dc:creator>——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