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71" r:id="rId5"/>
    <p:sldId id="272" r:id="rId6"/>
    <p:sldId id="260" r:id="rId7"/>
    <p:sldId id="275" r:id="rId8"/>
    <p:sldId id="284" r:id="rId9"/>
    <p:sldId id="277" r:id="rId10"/>
    <p:sldId id="278" r:id="rId11"/>
    <p:sldId id="279" r:id="rId12"/>
    <p:sldId id="280" r:id="rId13"/>
    <p:sldId id="261" r:id="rId14"/>
    <p:sldId id="267" r:id="rId15"/>
    <p:sldId id="266" r:id="rId16"/>
    <p:sldId id="262" r:id="rId17"/>
    <p:sldId id="283" r:id="rId18"/>
    <p:sldId id="286" r:id="rId19"/>
    <p:sldId id="287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D54"/>
    <a:srgbClr val="A5A5A5"/>
    <a:srgbClr val="AAABAB"/>
    <a:srgbClr val="595959"/>
    <a:srgbClr val="FFFFFF"/>
    <a:srgbClr val="999999"/>
    <a:srgbClr val="ACACAC"/>
    <a:srgbClr val="B6B6B6"/>
    <a:srgbClr val="C1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7A195-25D9-48DF-B639-5B24D2B00AE8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7584D-8746-4D72-BA3A-5A81C8B54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62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58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A62E-828E-401A-9D66-EE7E2E78F9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930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8915-0048-44C8-9E6F-FA44878627B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618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B2E306F1-BABB-4AD7-AB37-C061A49D6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2C02862B-AAD5-4092-82B0-E803B3BE09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EAE95149-C3AE-4DFB-8AC9-8E1E60AA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809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053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32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B2E306F1-BABB-4AD7-AB37-C061A49D6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2C02862B-AAD5-4092-82B0-E803B3BE09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EAE95149-C3AE-4DFB-8AC9-8E1E60AA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601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A62E-828E-401A-9D66-EE7E2E78F9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811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A62E-828E-401A-9D66-EE7E2E78F9B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070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A62E-828E-401A-9D66-EE7E2E78F9B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945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2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B2E306F1-BABB-4AD7-AB37-C061A49D6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2C02862B-AAD5-4092-82B0-E803B3BE09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EAE95149-C3AE-4DFB-8AC9-8E1E60AA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53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580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D7357-4FAE-4949-9E96-59E63CE7B1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51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B2E306F1-BABB-4AD7-AB37-C061A49D6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2C02862B-AAD5-4092-82B0-E803B3BE09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EAE95149-C3AE-4DFB-8AC9-8E1E60AA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8000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8915-0048-44C8-9E6F-FA44878627B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1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797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A62E-828E-401A-9D66-EE7E2E78F9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6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8C9EF-35E1-4704-989A-ED9B549B0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E58C3F-3E21-4D56-B23B-10A0180B9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21895-80C6-4091-A182-9FA75414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01E20-1655-425C-B087-9252FDCE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E815A-189C-4D28-8C1B-138B3F94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54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F17CD-769A-49ED-A473-72E8B1E6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4AAEE2-E0AB-4BF0-AA8E-FBB312F36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5D210-8AFF-44AF-9D6D-D2D4886E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FAF88-FA82-45E3-824A-BD15673F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E2767-F62A-4E55-BB09-B24585AF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02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022C42-DFA9-4716-AF4A-D3A6790D2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409B41-5A38-4C19-A2A5-6ADD9877F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94A8A-9572-4E03-8CDC-09CE4312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23BA1-373D-4381-A2B1-BDC9A11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6FD79-4B6D-4D36-A4B5-434223F6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5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66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90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48519-8ADB-4E68-BAFD-96DFFE6E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AFC00-0AC7-4BF5-A625-FFDB010E4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03772-45E9-4368-B638-8F019CF2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5E712-5F98-4CF3-99F6-FE87C573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D29FE-228A-466F-8966-D51C103C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7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E0DA3-ED27-425C-A302-10C1A21F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6BF86B-6C80-441B-BECC-0F7753BE9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FAF8E-0959-40B4-BB7A-542F352C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3239D4-F786-44F6-98F2-856934C8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D7541-0BF8-4A5F-981C-5F08CEDD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00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87EDB-B39D-454B-BE03-9BA3668A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48E52-E260-47BB-A340-85D21E5FF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5D626E-0CE1-4C0F-A1A0-6081DE4A7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1BDC2-74F9-4262-80C5-E0E4A022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D59852-09CA-4351-A7CE-C5819B63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5E91E3-5274-498E-8404-8BABCFA9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9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697C6-8905-4A13-8846-18F1ADAF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7F7498-B529-46ED-AC23-804C70F23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38D4F8-96CD-41B0-B600-EFE6CCA8A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CB70FF-355A-4E44-B09B-FED87724E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12A350-DF98-4A9F-9014-5B8FCCE86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6E7744-1613-4F17-BC8D-03707A14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D88421-40A0-42F1-9FF1-AE4732EC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35BD99-F746-4089-AA38-182F8093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9CF11-0C01-459E-A9DB-4EA0C444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DFB698-D83A-4973-BCE1-8EBA6D0C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687DBB-01D7-450E-AD26-EDDD049B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7977A1-5B3D-4155-B505-82BBE8AD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05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FB86A-A4B3-41D7-896C-B1AAF170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E48D47-F4E5-4BC3-8B93-F8AEDB87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14D83C-A030-4768-9BC5-8784D461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14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F3ABF-6686-4FB5-BCC1-5306FCCC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7E579-0133-4A48-8EEE-4AAC4B65A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B0AA31-5E12-423E-A0CD-7DF9B6BF4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BADAC7-07DF-4D5D-A6D6-B30FF837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2AF12-8305-493D-BC08-D0F1F9A3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C84228-60D7-4A82-B419-51BF9C00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01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3CFF5-8718-40E8-9261-7AA957A1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5E70AE-60CC-419D-B713-A17402590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BE1724-5E8F-4B1E-BB7D-47FFA58B3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8F98AE-BAF5-439D-99F1-186302D0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06598B-6212-4F19-A94A-604393C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A3B029-B394-4238-96C0-086658E7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71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C80250-CB60-41F5-80EF-EC869C2E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5790C0-C5D5-4D77-98B6-432809A61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4F86D-0E2E-4C8B-B8FF-7D3848121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D6209-B3DA-41BE-87E3-CC78C506209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6CB20-07E1-48E5-86C5-AF8E096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091CF7-C75C-4D90-B550-3AC6F6BE1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9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7" r:id="rId1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em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slideLayout" Target="../slideLayouts/slideLayout7.xml"/><Relationship Id="rId17" Type="http://schemas.openxmlformats.org/officeDocument/2006/relationships/slide" Target="slide16.xml"/><Relationship Id="rId2" Type="http://schemas.openxmlformats.org/officeDocument/2006/relationships/tags" Target="../tags/tag4.xml"/><Relationship Id="rId16" Type="http://schemas.openxmlformats.org/officeDocument/2006/relationships/slide" Target="slide13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slide" Target="slide6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46C8E5B-E5AF-4CE6-B579-DFF2834F8E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6" y="1975"/>
            <a:ext cx="7022758" cy="6856025"/>
          </a:xfrm>
          <a:prstGeom prst="rect">
            <a:avLst/>
          </a:prstGeom>
        </p:spPr>
      </p:pic>
      <p:sp>
        <p:nvSpPr>
          <p:cNvPr id="23" name="PA_文本框 1">
            <a:extLst>
              <a:ext uri="{FF2B5EF4-FFF2-40B4-BE49-F238E27FC236}">
                <a16:creationId xmlns:a16="http://schemas.microsoft.com/office/drawing/2014/main" id="{D6A6F486-EF97-4FC1-A08D-034452B04C3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884013" y="2288248"/>
            <a:ext cx="6955750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latin typeface="+mj-ea"/>
                <a:ea typeface="+mj-ea"/>
              </a:rPr>
              <a:t>触摸式远程协同办公系统</a:t>
            </a:r>
          </a:p>
        </p:txBody>
      </p:sp>
      <p:sp>
        <p:nvSpPr>
          <p:cNvPr id="24" name="PA_文本框 3">
            <a:extLst>
              <a:ext uri="{FF2B5EF4-FFF2-40B4-BE49-F238E27FC236}">
                <a16:creationId xmlns:a16="http://schemas.microsoft.com/office/drawing/2014/main" id="{71A4928C-9BC2-4DB0-8F16-5067FE47D3F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008552" y="3995660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+mj-ea"/>
                <a:ea typeface="+mj-ea"/>
              </a:rPr>
              <a:t>参与人：胡晓腾，鹿孝孝，王通礼</a:t>
            </a:r>
            <a:endParaRPr lang="en-US" altLang="zh-CN" sz="2400" b="1" dirty="0">
              <a:latin typeface="+mj-ea"/>
              <a:ea typeface="+mj-ea"/>
            </a:endParaRPr>
          </a:p>
          <a:p>
            <a:r>
              <a:rPr lang="zh-CN" altLang="en-US" sz="2400" b="1" dirty="0">
                <a:latin typeface="+mj-ea"/>
                <a:ea typeface="+mj-ea"/>
              </a:rPr>
              <a:t>项目指导：陈昕宇</a:t>
            </a:r>
            <a:endParaRPr lang="en-US" altLang="zh-CN" sz="2400" b="1" dirty="0">
              <a:latin typeface="+mj-ea"/>
              <a:ea typeface="+mj-ea"/>
            </a:endParaRPr>
          </a:p>
          <a:p>
            <a:pPr algn="ctr"/>
            <a:r>
              <a:rPr lang="en-US" altLang="zh-CN" sz="2400" b="1" dirty="0">
                <a:latin typeface="+mj-ea"/>
                <a:ea typeface="+mj-ea"/>
              </a:rPr>
              <a:t>                       2018.07.23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07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3">
            <a:extLst>
              <a:ext uri="{FF2B5EF4-FFF2-40B4-BE49-F238E27FC236}">
                <a16:creationId xmlns:a16="http://schemas.microsoft.com/office/drawing/2014/main" id="{28E8016D-E364-4705-8799-63023E0AE8FC}"/>
              </a:ext>
            </a:extLst>
          </p:cNvPr>
          <p:cNvSpPr txBox="1"/>
          <p:nvPr/>
        </p:nvSpPr>
        <p:spPr>
          <a:xfrm>
            <a:off x="463591" y="310536"/>
            <a:ext cx="2460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2.4</a:t>
            </a: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 项目流程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32750E-B71E-438C-BAF9-828ECB6F1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784" y="1073426"/>
            <a:ext cx="8083826" cy="514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9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">
            <a:extLst>
              <a:ext uri="{FF2B5EF4-FFF2-40B4-BE49-F238E27FC236}">
                <a16:creationId xmlns:a16="http://schemas.microsoft.com/office/drawing/2014/main" id="{4456D1BF-85C1-4EA3-9698-251E348FF28D}"/>
              </a:ext>
            </a:extLst>
          </p:cNvPr>
          <p:cNvSpPr txBox="1"/>
          <p:nvPr/>
        </p:nvSpPr>
        <p:spPr>
          <a:xfrm>
            <a:off x="507337" y="332032"/>
            <a:ext cx="2460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2.5 </a:t>
            </a: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技术路线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201146-2A8D-4F71-8ADB-60B13C807948}"/>
              </a:ext>
            </a:extLst>
          </p:cNvPr>
          <p:cNvSpPr/>
          <p:nvPr/>
        </p:nvSpPr>
        <p:spPr>
          <a:xfrm>
            <a:off x="2994990" y="994964"/>
            <a:ext cx="79645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用户管理模块：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 IP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地址段权限，适用于局域网内相互之间的无障碍访问；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注册用户适用于远程访问；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用户组（角色）权限适用于项目团队协作；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A4649DA-EB91-451B-A458-F8676BFF038F}"/>
              </a:ext>
            </a:extLst>
          </p:cNvPr>
          <p:cNvSpPr/>
          <p:nvPr/>
        </p:nvSpPr>
        <p:spPr>
          <a:xfrm>
            <a:off x="1837791" y="349400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文件管理模块：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文件上传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文件编辑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文件下载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文件列表显示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文件权限管理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561AC1C-69D7-4ACE-B839-41B151B60E62}"/>
              </a:ext>
            </a:extLst>
          </p:cNvPr>
          <p:cNvSpPr/>
          <p:nvPr/>
        </p:nvSpPr>
        <p:spPr>
          <a:xfrm>
            <a:off x="7324191" y="349400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在线协同编辑模块：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通过多点触控缩放文件内容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多用户同时编辑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文件内容查看</a:t>
            </a:r>
          </a:p>
        </p:txBody>
      </p:sp>
      <p:sp>
        <p:nvSpPr>
          <p:cNvPr id="49" name="Rectangle 34">
            <a:extLst>
              <a:ext uri="{FF2B5EF4-FFF2-40B4-BE49-F238E27FC236}">
                <a16:creationId xmlns:a16="http://schemas.microsoft.com/office/drawing/2014/main" id="{8F5232F1-E659-48FD-9415-65BDCE92DA22}"/>
              </a:ext>
            </a:extLst>
          </p:cNvPr>
          <p:cNvSpPr/>
          <p:nvPr/>
        </p:nvSpPr>
        <p:spPr>
          <a:xfrm>
            <a:off x="2040838" y="895377"/>
            <a:ext cx="317862" cy="2062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8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1</a:t>
            </a:r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15FED94C-4717-4849-99E4-414DDAA774C3}"/>
              </a:ext>
            </a:extLst>
          </p:cNvPr>
          <p:cNvSpPr/>
          <p:nvPr/>
        </p:nvSpPr>
        <p:spPr>
          <a:xfrm>
            <a:off x="679982" y="3520100"/>
            <a:ext cx="7604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800" dirty="0">
                <a:solidFill>
                  <a:srgbClr val="063D54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2</a:t>
            </a: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9B8DD438-5A99-4D11-B989-2E4DA4297D3C}"/>
              </a:ext>
            </a:extLst>
          </p:cNvPr>
          <p:cNvSpPr/>
          <p:nvPr/>
        </p:nvSpPr>
        <p:spPr>
          <a:xfrm>
            <a:off x="6495228" y="3281558"/>
            <a:ext cx="7604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8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8761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C89E1C23-7739-4B2C-998C-D15B67A03DFA}"/>
              </a:ext>
            </a:extLst>
          </p:cNvPr>
          <p:cNvSpPr/>
          <p:nvPr/>
        </p:nvSpPr>
        <p:spPr>
          <a:xfrm>
            <a:off x="596052" y="434760"/>
            <a:ext cx="1883713" cy="434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id="{68616D70-1551-43BF-9EED-00FEC1251A99}"/>
              </a:ext>
            </a:extLst>
          </p:cNvPr>
          <p:cNvSpPr txBox="1"/>
          <p:nvPr/>
        </p:nvSpPr>
        <p:spPr>
          <a:xfrm>
            <a:off x="596052" y="441701"/>
            <a:ext cx="2359183" cy="118987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63D54"/>
                </a:solidFill>
                <a:cs typeface="+mn-ea"/>
                <a:sym typeface="+mn-lt"/>
              </a:rPr>
              <a:t>2.6 </a:t>
            </a:r>
            <a:r>
              <a:rPr lang="zh-CN" altLang="en-US" sz="3200" dirty="0">
                <a:solidFill>
                  <a:srgbClr val="063D54"/>
                </a:solidFill>
                <a:cs typeface="+mn-ea"/>
                <a:sym typeface="+mn-lt"/>
              </a:rPr>
              <a:t>项目进度</a:t>
            </a:r>
          </a:p>
          <a:p>
            <a:pPr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8FE423C-D8E2-4076-B4D5-367E3DAA4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72998"/>
              </p:ext>
            </p:extLst>
          </p:nvPr>
        </p:nvGraphicFramePr>
        <p:xfrm>
          <a:off x="2252868" y="1709530"/>
          <a:ext cx="7500730" cy="352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180">
                  <a:extLst>
                    <a:ext uri="{9D8B030D-6E8A-4147-A177-3AD203B41FA5}">
                      <a16:colId xmlns:a16="http://schemas.microsoft.com/office/drawing/2014/main" val="2936125723"/>
                    </a:ext>
                  </a:extLst>
                </a:gridCol>
                <a:gridCol w="6098550">
                  <a:extLst>
                    <a:ext uri="{9D8B030D-6E8A-4147-A177-3AD203B41FA5}">
                      <a16:colId xmlns:a16="http://schemas.microsoft.com/office/drawing/2014/main" val="98257475"/>
                    </a:ext>
                  </a:extLst>
                </a:gridCol>
              </a:tblGrid>
              <a:tr h="705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进度安排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1163584"/>
                  </a:ext>
                </a:extLst>
              </a:tr>
              <a:tr h="705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第一周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组建项目组，完成需求开发文档，准备阶段成果汇报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6997071"/>
                  </a:ext>
                </a:extLst>
              </a:tr>
              <a:tr h="705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第二周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完成</a:t>
                      </a:r>
                      <a:r>
                        <a:rPr lang="en-US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P0</a:t>
                      </a: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级别的需求，准备阶段汇报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9708058"/>
                  </a:ext>
                </a:extLst>
              </a:tr>
              <a:tr h="705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第三周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完成</a:t>
                      </a:r>
                      <a:r>
                        <a:rPr lang="en-US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P1</a:t>
                      </a: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级别的需求，准备阶段汇报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5912474"/>
                  </a:ext>
                </a:extLst>
              </a:tr>
              <a:tr h="705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第四周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完成</a:t>
                      </a:r>
                      <a:r>
                        <a:rPr lang="en-US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P2, P3</a:t>
                      </a:r>
                      <a:r>
                        <a:rPr lang="zh-CN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级别的需求，进行最终答辩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9130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24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>
            <a:extLst>
              <a:ext uri="{FF2B5EF4-FFF2-40B4-BE49-F238E27FC236}">
                <a16:creationId xmlns:a16="http://schemas.microsoft.com/office/drawing/2014/main" id="{DE7714CF-4288-4227-BA0F-A241C26A7CF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24001" y="2711450"/>
            <a:ext cx="1573213" cy="153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>
                <a:solidFill>
                  <a:srgbClr val="FCFCFC"/>
                </a:solidFill>
                <a:latin typeface="Gungsuh" panose="02030600000101010101" pitchFamily="18" charset="-127"/>
              </a:rPr>
              <a:t>03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>
            <a:extLst>
              <a:ext uri="{FF2B5EF4-FFF2-40B4-BE49-F238E27FC236}">
                <a16:creationId xmlns:a16="http://schemas.microsoft.com/office/drawing/2014/main" id="{92CF3A66-E572-4B18-A5C8-065820B5702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60501" y="2727325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>
            <a:extLst>
              <a:ext uri="{FF2B5EF4-FFF2-40B4-BE49-F238E27FC236}">
                <a16:creationId xmlns:a16="http://schemas.microsoft.com/office/drawing/2014/main" id="{B1ACFA47-5D0F-4092-9710-34F09863DC9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97214" y="2979738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</a:rPr>
              <a:t>项目成果</a:t>
            </a:r>
          </a:p>
        </p:txBody>
      </p:sp>
      <p:cxnSp>
        <p:nvCxnSpPr>
          <p:cNvPr id="10" name="PA_直接连接符 9">
            <a:extLst>
              <a:ext uri="{FF2B5EF4-FFF2-40B4-BE49-F238E27FC236}">
                <a16:creationId xmlns:a16="http://schemas.microsoft.com/office/drawing/2014/main" id="{561E68A9-2C5E-454D-BB49-D6BFF6B5B250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3483429" y="3848100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631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/>
      <p:bldP spid="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3">
            <a:extLst>
              <a:ext uri="{FF2B5EF4-FFF2-40B4-BE49-F238E27FC236}">
                <a16:creationId xmlns:a16="http://schemas.microsoft.com/office/drawing/2014/main" id="{0D2FAFB6-9C56-4C0C-9B5D-99E321164AD7}"/>
              </a:ext>
            </a:extLst>
          </p:cNvPr>
          <p:cNvSpPr txBox="1"/>
          <p:nvPr/>
        </p:nvSpPr>
        <p:spPr>
          <a:xfrm>
            <a:off x="840968" y="330874"/>
            <a:ext cx="492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3.1 </a:t>
            </a: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单人操作多人观察架构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BFC84C1-294C-47EF-BDA0-249A98D26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612" y="807198"/>
            <a:ext cx="6314040" cy="599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2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">
            <a:extLst>
              <a:ext uri="{FF2B5EF4-FFF2-40B4-BE49-F238E27FC236}">
                <a16:creationId xmlns:a16="http://schemas.microsoft.com/office/drawing/2014/main" id="{A08FD03E-DED3-4E1D-88AF-6BEA941FB372}"/>
              </a:ext>
            </a:extLst>
          </p:cNvPr>
          <p:cNvSpPr txBox="1"/>
          <p:nvPr/>
        </p:nvSpPr>
        <p:spPr>
          <a:xfrm>
            <a:off x="840968" y="330874"/>
            <a:ext cx="492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3.2 </a:t>
            </a: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多人操作多人观察架构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09FF5B-81B6-48A5-970A-883AEDBC9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104" y="905776"/>
            <a:ext cx="6315322" cy="59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5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>
            <a:extLst>
              <a:ext uri="{FF2B5EF4-FFF2-40B4-BE49-F238E27FC236}">
                <a16:creationId xmlns:a16="http://schemas.microsoft.com/office/drawing/2014/main" id="{DE7714CF-4288-4227-BA0F-A241C26A7CF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24001" y="2711450"/>
            <a:ext cx="1573213" cy="153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>
                <a:solidFill>
                  <a:srgbClr val="FCFCFC"/>
                </a:solidFill>
                <a:latin typeface="Gungsuh" panose="02030600000101010101" pitchFamily="18" charset="-127"/>
              </a:rPr>
              <a:t>04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>
            <a:extLst>
              <a:ext uri="{FF2B5EF4-FFF2-40B4-BE49-F238E27FC236}">
                <a16:creationId xmlns:a16="http://schemas.microsoft.com/office/drawing/2014/main" id="{92CF3A66-E572-4B18-A5C8-065820B5702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60501" y="2727325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>
            <a:extLst>
              <a:ext uri="{FF2B5EF4-FFF2-40B4-BE49-F238E27FC236}">
                <a16:creationId xmlns:a16="http://schemas.microsoft.com/office/drawing/2014/main" id="{B1ACFA47-5D0F-4092-9710-34F09863DC9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97214" y="2979738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</a:rPr>
              <a:t>其他相关</a:t>
            </a:r>
          </a:p>
        </p:txBody>
      </p:sp>
      <p:cxnSp>
        <p:nvCxnSpPr>
          <p:cNvPr id="10" name="PA_直接连接符 9">
            <a:extLst>
              <a:ext uri="{FF2B5EF4-FFF2-40B4-BE49-F238E27FC236}">
                <a16:creationId xmlns:a16="http://schemas.microsoft.com/office/drawing/2014/main" id="{561E68A9-2C5E-454D-BB49-D6BFF6B5B250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3483429" y="3848100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5301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/>
      <p:bldP spid="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3">
            <a:extLst>
              <a:ext uri="{FF2B5EF4-FFF2-40B4-BE49-F238E27FC236}">
                <a16:creationId xmlns:a16="http://schemas.microsoft.com/office/drawing/2014/main" id="{90413ABC-4FFD-45A7-8E4B-2441443972D0}"/>
              </a:ext>
            </a:extLst>
          </p:cNvPr>
          <p:cNvSpPr txBox="1"/>
          <p:nvPr/>
        </p:nvSpPr>
        <p:spPr>
          <a:xfrm>
            <a:off x="1121291" y="441165"/>
            <a:ext cx="2460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4.1 </a:t>
            </a: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参考资料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84321E-FC97-4E2B-B251-9E62CA32E456}"/>
              </a:ext>
            </a:extLst>
          </p:cNvPr>
          <p:cNvSpPr/>
          <p:nvPr/>
        </p:nvSpPr>
        <p:spPr>
          <a:xfrm>
            <a:off x="1205951" y="1574276"/>
            <a:ext cx="1133060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郭西平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丁建昌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张先俊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远程协同办公多媒体系统的开发和应用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[J].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河南电力技术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2008(4):14-16.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王锋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赵龙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协同办公系统的研究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[J].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电脑与电信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2007(7):26-27.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李新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一种协同办公系统的设计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[J].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计算机应用与软件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2005, 22(8):128-130.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Inc. G. The Go Programming Language[J]. IEEE Software, 2016, 31(5):104-104.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刘艳平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 Go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语言实现数据库驱动的方法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[J].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计算机与现代化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2018(1):113-115.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Beego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框架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: https://beego.me/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易升海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彭江强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卿勇军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浅析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容器技术的发展前景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[J].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电信工程技术与标准化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2018(6).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高礼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高昕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 Docker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技术在软件开发过程中的应用研究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[J].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软件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2016, 37(3):110-113.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郭瑞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朱沛立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红外触摸屏响应分析及延时优化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[J].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液晶与显示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2015, 30(6):1057-1062.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MVC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设计模式：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http://www.w3school.com.cn/aspnet/mvc_intro.asp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任中方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张华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闫明松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 MVC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模式研究的综述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[J].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计算机应用研究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2004, 21(10):1-4.</a:t>
            </a:r>
          </a:p>
        </p:txBody>
      </p:sp>
    </p:spTree>
    <p:extLst>
      <p:ext uri="{BB962C8B-B14F-4D97-AF65-F5344CB8AC3E}">
        <p14:creationId xmlns:p14="http://schemas.microsoft.com/office/powerpoint/2010/main" val="285667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3">
            <a:extLst>
              <a:ext uri="{FF2B5EF4-FFF2-40B4-BE49-F238E27FC236}">
                <a16:creationId xmlns:a16="http://schemas.microsoft.com/office/drawing/2014/main" id="{90413ABC-4FFD-45A7-8E4B-2441443972D0}"/>
              </a:ext>
            </a:extLst>
          </p:cNvPr>
          <p:cNvSpPr txBox="1"/>
          <p:nvPr/>
        </p:nvSpPr>
        <p:spPr>
          <a:xfrm>
            <a:off x="1121291" y="441165"/>
            <a:ext cx="1640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4.2 </a:t>
            </a: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5ECECC-F6EF-4ECF-8611-36508691A6F3}"/>
              </a:ext>
            </a:extLst>
          </p:cNvPr>
          <p:cNvSpPr/>
          <p:nvPr/>
        </p:nvSpPr>
        <p:spPr>
          <a:xfrm>
            <a:off x="1121291" y="1683029"/>
            <a:ext cx="87861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测试多终端接入，需搭建无线局域网，但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CRDC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无线网的设备间无法连通，所以需要一个无线路由器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904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1E9E2F-D3FF-4EF6-A2AF-AA2AAE1266D5}"/>
              </a:ext>
            </a:extLst>
          </p:cNvPr>
          <p:cNvSpPr txBox="1"/>
          <p:nvPr/>
        </p:nvSpPr>
        <p:spPr>
          <a:xfrm>
            <a:off x="4068415" y="2644170"/>
            <a:ext cx="52611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latin typeface="宋体" panose="02010600030101010101" pitchFamily="2" charset="-122"/>
                <a:ea typeface="宋体" panose="02010600030101010101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51905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MH_Entry_1">
            <a:hlinkClick r:id="rId14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2783632" y="2105922"/>
            <a:ext cx="3180652" cy="37986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rmAutofit lnSpcReduction="10000"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项目综述</a:t>
            </a:r>
          </a:p>
        </p:txBody>
      </p:sp>
      <p:sp>
        <p:nvSpPr>
          <p:cNvPr id="3" name="PA_MH_Number_1">
            <a:hlinkClick r:id="rId14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5430358" y="1973567"/>
            <a:ext cx="533926" cy="512217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01</a:t>
            </a:r>
            <a:endParaRPr lang="zh-CN" altLang="en-US" sz="24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PA_MH_Entry_2">
            <a:hlinkClick r:id="rId15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3367658" y="2856008"/>
            <a:ext cx="3180652" cy="37986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rmAutofit lnSpcReduction="10000"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项目内容</a:t>
            </a:r>
          </a:p>
        </p:txBody>
      </p:sp>
      <p:sp>
        <p:nvSpPr>
          <p:cNvPr id="7" name="PA_MH_Number_2">
            <a:hlinkClick r:id="rId15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6014384" y="2723653"/>
            <a:ext cx="533926" cy="512217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endParaRPr lang="zh-CN" altLang="en-US" sz="24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PA_MH_Entry_3">
            <a:hlinkClick r:id="rId16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783632" y="3606094"/>
            <a:ext cx="3180652" cy="37986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rmAutofit lnSpcReduction="10000"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项目成果</a:t>
            </a:r>
          </a:p>
        </p:txBody>
      </p:sp>
      <p:sp>
        <p:nvSpPr>
          <p:cNvPr id="10" name="PA_MH_Number_3">
            <a:hlinkClick r:id="rId16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5430358" y="3473739"/>
            <a:ext cx="533926" cy="512217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03</a:t>
            </a:r>
            <a:endParaRPr lang="zh-CN" altLang="en-US" sz="24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PA_MH_Entry_4">
            <a:hlinkClick r:id="rId17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3367658" y="4356180"/>
            <a:ext cx="3180652" cy="37986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rmAutofit lnSpcReduction="10000"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其他相关</a:t>
            </a:r>
          </a:p>
        </p:txBody>
      </p:sp>
      <p:sp>
        <p:nvSpPr>
          <p:cNvPr id="13" name="PA_MH_Number_4">
            <a:hlinkClick r:id="rId17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6014384" y="4223825"/>
            <a:ext cx="533926" cy="512217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04</a:t>
            </a:r>
            <a:endParaRPr lang="zh-CN" altLang="en-US" sz="24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PA_MH_Others_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00721" y="2814656"/>
            <a:ext cx="557212" cy="120032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b="1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目录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077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9" grpId="0" animBg="1"/>
      <p:bldP spid="10" grpId="0" animBg="1" autoUpdateAnimBg="0"/>
      <p:bldP spid="12" grpId="0" animBg="1"/>
      <p:bldP spid="13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>
            <a:extLst>
              <a:ext uri="{FF2B5EF4-FFF2-40B4-BE49-F238E27FC236}">
                <a16:creationId xmlns:a16="http://schemas.microsoft.com/office/drawing/2014/main" id="{DE7714CF-4288-4227-BA0F-A241C26A7CF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24001" y="2711450"/>
            <a:ext cx="1573213" cy="153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>
                <a:solidFill>
                  <a:srgbClr val="FCFCFC"/>
                </a:solidFill>
                <a:latin typeface="Gungsuh" panose="02030600000101010101" pitchFamily="18" charset="-127"/>
              </a:rPr>
              <a:t>01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>
            <a:extLst>
              <a:ext uri="{FF2B5EF4-FFF2-40B4-BE49-F238E27FC236}">
                <a16:creationId xmlns:a16="http://schemas.microsoft.com/office/drawing/2014/main" id="{92CF3A66-E572-4B18-A5C8-065820B5702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60501" y="2727325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>
            <a:extLst>
              <a:ext uri="{FF2B5EF4-FFF2-40B4-BE49-F238E27FC236}">
                <a16:creationId xmlns:a16="http://schemas.microsoft.com/office/drawing/2014/main" id="{B1ACFA47-5D0F-4092-9710-34F09863DC9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97214" y="2979738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</a:rPr>
              <a:t>项目综述</a:t>
            </a:r>
          </a:p>
        </p:txBody>
      </p:sp>
      <p:cxnSp>
        <p:nvCxnSpPr>
          <p:cNvPr id="10" name="PA_直接连接符 9">
            <a:extLst>
              <a:ext uri="{FF2B5EF4-FFF2-40B4-BE49-F238E27FC236}">
                <a16:creationId xmlns:a16="http://schemas.microsoft.com/office/drawing/2014/main" id="{561E68A9-2C5E-454D-BB49-D6BFF6B5B250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3483429" y="3848100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0929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/>
      <p:bldP spid="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flipH="1">
            <a:off x="1268238" y="1450515"/>
            <a:ext cx="752008" cy="750378"/>
            <a:chOff x="1705521" y="2416711"/>
            <a:chExt cx="823913" cy="823913"/>
          </a:xfrm>
        </p:grpSpPr>
        <p:sp>
          <p:nvSpPr>
            <p:cNvPr id="27" name="Oval 68"/>
            <p:cNvSpPr>
              <a:spLocks noChangeArrowheads="1"/>
            </p:cNvSpPr>
            <p:nvPr/>
          </p:nvSpPr>
          <p:spPr bwMode="auto">
            <a:xfrm>
              <a:off x="1705521" y="2416711"/>
              <a:ext cx="823913" cy="8239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05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20424" y="2649864"/>
              <a:ext cx="356535" cy="356535"/>
              <a:chOff x="4570491" y="4810943"/>
              <a:chExt cx="356535" cy="356535"/>
            </a:xfrm>
            <a:solidFill>
              <a:schemeClr val="bg1"/>
            </a:solidFill>
          </p:grpSpPr>
          <p:sp>
            <p:nvSpPr>
              <p:cNvPr id="29" name="Freeform 57"/>
              <p:cNvSpPr>
                <a:spLocks noEditPoints="1"/>
              </p:cNvSpPr>
              <p:nvPr/>
            </p:nvSpPr>
            <p:spPr bwMode="auto">
              <a:xfrm>
                <a:off x="4570491" y="4810943"/>
                <a:ext cx="111935" cy="356535"/>
              </a:xfrm>
              <a:custGeom>
                <a:avLst/>
                <a:gdLst>
                  <a:gd name="T0" fmla="*/ 32 w 40"/>
                  <a:gd name="T1" fmla="*/ 24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24 h 128"/>
                  <a:gd name="T10" fmla="*/ 0 w 40"/>
                  <a:gd name="T11" fmla="*/ 40 h 128"/>
                  <a:gd name="T12" fmla="*/ 8 w 40"/>
                  <a:gd name="T13" fmla="*/ 56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56 h 128"/>
                  <a:gd name="T22" fmla="*/ 40 w 40"/>
                  <a:gd name="T23" fmla="*/ 40 h 128"/>
                  <a:gd name="T24" fmla="*/ 32 w 40"/>
                  <a:gd name="T25" fmla="*/ 24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20 h 128"/>
                  <a:gd name="T34" fmla="*/ 20 w 40"/>
                  <a:gd name="T35" fmla="*/ 20 h 128"/>
                  <a:gd name="T36" fmla="*/ 16 w 40"/>
                  <a:gd name="T37" fmla="*/ 20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60 h 128"/>
                  <a:gd name="T48" fmla="*/ 20 w 40"/>
                  <a:gd name="T49" fmla="*/ 60 h 128"/>
                  <a:gd name="T50" fmla="*/ 24 w 40"/>
                  <a:gd name="T51" fmla="*/ 60 h 128"/>
                  <a:gd name="T52" fmla="*/ 24 w 40"/>
                  <a:gd name="T53" fmla="*/ 116 h 128"/>
                  <a:gd name="T54" fmla="*/ 31 w 40"/>
                  <a:gd name="T55" fmla="*/ 43 h 128"/>
                  <a:gd name="T56" fmla="*/ 31 w 40"/>
                  <a:gd name="T57" fmla="*/ 44 h 128"/>
                  <a:gd name="T58" fmla="*/ 30 w 40"/>
                  <a:gd name="T59" fmla="*/ 47 h 128"/>
                  <a:gd name="T60" fmla="*/ 30 w 40"/>
                  <a:gd name="T61" fmla="*/ 47 h 128"/>
                  <a:gd name="T62" fmla="*/ 27 w 40"/>
                  <a:gd name="T63" fmla="*/ 50 h 128"/>
                  <a:gd name="T64" fmla="*/ 27 w 40"/>
                  <a:gd name="T65" fmla="*/ 50 h 128"/>
                  <a:gd name="T66" fmla="*/ 24 w 40"/>
                  <a:gd name="T67" fmla="*/ 51 h 128"/>
                  <a:gd name="T68" fmla="*/ 20 w 40"/>
                  <a:gd name="T69" fmla="*/ 52 h 128"/>
                  <a:gd name="T70" fmla="*/ 16 w 40"/>
                  <a:gd name="T71" fmla="*/ 51 h 128"/>
                  <a:gd name="T72" fmla="*/ 13 w 40"/>
                  <a:gd name="T73" fmla="*/ 50 h 128"/>
                  <a:gd name="T74" fmla="*/ 13 w 40"/>
                  <a:gd name="T75" fmla="*/ 50 h 128"/>
                  <a:gd name="T76" fmla="*/ 10 w 40"/>
                  <a:gd name="T77" fmla="*/ 47 h 128"/>
                  <a:gd name="T78" fmla="*/ 10 w 40"/>
                  <a:gd name="T79" fmla="*/ 47 h 128"/>
                  <a:gd name="T80" fmla="*/ 9 w 40"/>
                  <a:gd name="T81" fmla="*/ 44 h 128"/>
                  <a:gd name="T82" fmla="*/ 9 w 40"/>
                  <a:gd name="T83" fmla="*/ 43 h 128"/>
                  <a:gd name="T84" fmla="*/ 8 w 40"/>
                  <a:gd name="T85" fmla="*/ 40 h 128"/>
                  <a:gd name="T86" fmla="*/ 9 w 40"/>
                  <a:gd name="T87" fmla="*/ 37 h 128"/>
                  <a:gd name="T88" fmla="*/ 9 w 40"/>
                  <a:gd name="T89" fmla="*/ 36 h 128"/>
                  <a:gd name="T90" fmla="*/ 10 w 40"/>
                  <a:gd name="T91" fmla="*/ 33 h 128"/>
                  <a:gd name="T92" fmla="*/ 10 w 40"/>
                  <a:gd name="T93" fmla="*/ 33 h 128"/>
                  <a:gd name="T94" fmla="*/ 13 w 40"/>
                  <a:gd name="T95" fmla="*/ 30 h 128"/>
                  <a:gd name="T96" fmla="*/ 13 w 40"/>
                  <a:gd name="T97" fmla="*/ 30 h 128"/>
                  <a:gd name="T98" fmla="*/ 16 w 40"/>
                  <a:gd name="T99" fmla="*/ 29 h 128"/>
                  <a:gd name="T100" fmla="*/ 20 w 40"/>
                  <a:gd name="T101" fmla="*/ 28 h 128"/>
                  <a:gd name="T102" fmla="*/ 24 w 40"/>
                  <a:gd name="T103" fmla="*/ 29 h 128"/>
                  <a:gd name="T104" fmla="*/ 27 w 40"/>
                  <a:gd name="T105" fmla="*/ 30 h 128"/>
                  <a:gd name="T106" fmla="*/ 27 w 40"/>
                  <a:gd name="T107" fmla="*/ 30 h 128"/>
                  <a:gd name="T108" fmla="*/ 30 w 40"/>
                  <a:gd name="T109" fmla="*/ 33 h 128"/>
                  <a:gd name="T110" fmla="*/ 30 w 40"/>
                  <a:gd name="T111" fmla="*/ 33 h 128"/>
                  <a:gd name="T112" fmla="*/ 31 w 40"/>
                  <a:gd name="T113" fmla="*/ 36 h 128"/>
                  <a:gd name="T114" fmla="*/ 31 w 40"/>
                  <a:gd name="T115" fmla="*/ 37 h 128"/>
                  <a:gd name="T116" fmla="*/ 32 w 40"/>
                  <a:gd name="T117" fmla="*/ 40 h 128"/>
                  <a:gd name="T118" fmla="*/ 31 w 40"/>
                  <a:gd name="T11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24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3" y="28"/>
                      <a:pt x="0" y="33"/>
                      <a:pt x="0" y="40"/>
                    </a:cubicBezTo>
                    <a:cubicBezTo>
                      <a:pt x="0" y="47"/>
                      <a:pt x="3" y="52"/>
                      <a:pt x="8" y="5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7" y="52"/>
                      <a:pt x="40" y="47"/>
                      <a:pt x="40" y="40"/>
                    </a:cubicBezTo>
                    <a:cubicBezTo>
                      <a:pt x="40" y="33"/>
                      <a:pt x="37" y="28"/>
                      <a:pt x="32" y="24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1" y="20"/>
                      <a:pt x="20" y="20"/>
                    </a:cubicBezTo>
                    <a:cubicBezTo>
                      <a:pt x="19" y="20"/>
                      <a:pt x="17" y="20"/>
                      <a:pt x="16" y="20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7" y="60"/>
                      <a:pt x="19" y="60"/>
                      <a:pt x="20" y="60"/>
                    </a:cubicBezTo>
                    <a:cubicBezTo>
                      <a:pt x="21" y="60"/>
                      <a:pt x="23" y="60"/>
                      <a:pt x="24" y="60"/>
                    </a:cubicBezTo>
                    <a:lnTo>
                      <a:pt x="24" y="116"/>
                    </a:lnTo>
                    <a:close/>
                    <a:moveTo>
                      <a:pt x="31" y="43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5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48"/>
                      <a:pt x="28" y="49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6" y="50"/>
                      <a:pt x="25" y="51"/>
                      <a:pt x="24" y="51"/>
                    </a:cubicBezTo>
                    <a:cubicBezTo>
                      <a:pt x="23" y="52"/>
                      <a:pt x="21" y="52"/>
                      <a:pt x="20" y="52"/>
                    </a:cubicBezTo>
                    <a:cubicBezTo>
                      <a:pt x="19" y="52"/>
                      <a:pt x="17" y="52"/>
                      <a:pt x="16" y="51"/>
                    </a:cubicBezTo>
                    <a:cubicBezTo>
                      <a:pt x="15" y="51"/>
                      <a:pt x="14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9"/>
                      <a:pt x="11" y="48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4"/>
                      <a:pt x="9" y="44"/>
                      <a:pt x="9" y="43"/>
                    </a:cubicBezTo>
                    <a:cubicBezTo>
                      <a:pt x="8" y="42"/>
                      <a:pt x="8" y="41"/>
                      <a:pt x="8" y="40"/>
                    </a:cubicBezTo>
                    <a:cubicBezTo>
                      <a:pt x="8" y="39"/>
                      <a:pt x="8" y="38"/>
                      <a:pt x="9" y="37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5"/>
                      <a:pt x="10" y="34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2"/>
                      <a:pt x="12" y="31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5" y="29"/>
                      <a:pt x="16" y="29"/>
                    </a:cubicBezTo>
                    <a:cubicBezTo>
                      <a:pt x="17" y="28"/>
                      <a:pt x="19" y="28"/>
                      <a:pt x="20" y="28"/>
                    </a:cubicBezTo>
                    <a:cubicBezTo>
                      <a:pt x="21" y="28"/>
                      <a:pt x="23" y="28"/>
                      <a:pt x="24" y="29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8" y="31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4"/>
                      <a:pt x="31" y="35"/>
                      <a:pt x="31" y="36"/>
                    </a:cubicBezTo>
                    <a:cubicBezTo>
                      <a:pt x="31" y="36"/>
                      <a:pt x="31" y="36"/>
                      <a:pt x="31" y="37"/>
                    </a:cubicBezTo>
                    <a:cubicBezTo>
                      <a:pt x="32" y="38"/>
                      <a:pt x="32" y="39"/>
                      <a:pt x="32" y="40"/>
                    </a:cubicBezTo>
                    <a:cubicBezTo>
                      <a:pt x="32" y="41"/>
                      <a:pt x="32" y="42"/>
                      <a:pt x="3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050"/>
              </a:p>
            </p:txBody>
          </p:sp>
          <p:sp>
            <p:nvSpPr>
              <p:cNvPr id="30" name="Freeform 58"/>
              <p:cNvSpPr>
                <a:spLocks noEditPoints="1"/>
              </p:cNvSpPr>
              <p:nvPr/>
            </p:nvSpPr>
            <p:spPr bwMode="auto">
              <a:xfrm>
                <a:off x="4815091" y="4810943"/>
                <a:ext cx="111935" cy="356535"/>
              </a:xfrm>
              <a:custGeom>
                <a:avLst/>
                <a:gdLst>
                  <a:gd name="T0" fmla="*/ 32 w 40"/>
                  <a:gd name="T1" fmla="*/ 24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24 h 128"/>
                  <a:gd name="T10" fmla="*/ 0 w 40"/>
                  <a:gd name="T11" fmla="*/ 40 h 128"/>
                  <a:gd name="T12" fmla="*/ 8 w 40"/>
                  <a:gd name="T13" fmla="*/ 56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56 h 128"/>
                  <a:gd name="T22" fmla="*/ 40 w 40"/>
                  <a:gd name="T23" fmla="*/ 40 h 128"/>
                  <a:gd name="T24" fmla="*/ 32 w 40"/>
                  <a:gd name="T25" fmla="*/ 24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20 h 128"/>
                  <a:gd name="T34" fmla="*/ 20 w 40"/>
                  <a:gd name="T35" fmla="*/ 20 h 128"/>
                  <a:gd name="T36" fmla="*/ 16 w 40"/>
                  <a:gd name="T37" fmla="*/ 20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60 h 128"/>
                  <a:gd name="T48" fmla="*/ 20 w 40"/>
                  <a:gd name="T49" fmla="*/ 60 h 128"/>
                  <a:gd name="T50" fmla="*/ 24 w 40"/>
                  <a:gd name="T51" fmla="*/ 60 h 128"/>
                  <a:gd name="T52" fmla="*/ 24 w 40"/>
                  <a:gd name="T53" fmla="*/ 116 h 128"/>
                  <a:gd name="T54" fmla="*/ 31 w 40"/>
                  <a:gd name="T55" fmla="*/ 43 h 128"/>
                  <a:gd name="T56" fmla="*/ 31 w 40"/>
                  <a:gd name="T57" fmla="*/ 44 h 128"/>
                  <a:gd name="T58" fmla="*/ 30 w 40"/>
                  <a:gd name="T59" fmla="*/ 47 h 128"/>
                  <a:gd name="T60" fmla="*/ 30 w 40"/>
                  <a:gd name="T61" fmla="*/ 47 h 128"/>
                  <a:gd name="T62" fmla="*/ 27 w 40"/>
                  <a:gd name="T63" fmla="*/ 50 h 128"/>
                  <a:gd name="T64" fmla="*/ 27 w 40"/>
                  <a:gd name="T65" fmla="*/ 50 h 128"/>
                  <a:gd name="T66" fmla="*/ 24 w 40"/>
                  <a:gd name="T67" fmla="*/ 51 h 128"/>
                  <a:gd name="T68" fmla="*/ 20 w 40"/>
                  <a:gd name="T69" fmla="*/ 52 h 128"/>
                  <a:gd name="T70" fmla="*/ 16 w 40"/>
                  <a:gd name="T71" fmla="*/ 51 h 128"/>
                  <a:gd name="T72" fmla="*/ 13 w 40"/>
                  <a:gd name="T73" fmla="*/ 50 h 128"/>
                  <a:gd name="T74" fmla="*/ 13 w 40"/>
                  <a:gd name="T75" fmla="*/ 50 h 128"/>
                  <a:gd name="T76" fmla="*/ 10 w 40"/>
                  <a:gd name="T77" fmla="*/ 47 h 128"/>
                  <a:gd name="T78" fmla="*/ 10 w 40"/>
                  <a:gd name="T79" fmla="*/ 47 h 128"/>
                  <a:gd name="T80" fmla="*/ 9 w 40"/>
                  <a:gd name="T81" fmla="*/ 44 h 128"/>
                  <a:gd name="T82" fmla="*/ 9 w 40"/>
                  <a:gd name="T83" fmla="*/ 43 h 128"/>
                  <a:gd name="T84" fmla="*/ 8 w 40"/>
                  <a:gd name="T85" fmla="*/ 40 h 128"/>
                  <a:gd name="T86" fmla="*/ 9 w 40"/>
                  <a:gd name="T87" fmla="*/ 37 h 128"/>
                  <a:gd name="T88" fmla="*/ 9 w 40"/>
                  <a:gd name="T89" fmla="*/ 36 h 128"/>
                  <a:gd name="T90" fmla="*/ 10 w 40"/>
                  <a:gd name="T91" fmla="*/ 33 h 128"/>
                  <a:gd name="T92" fmla="*/ 10 w 40"/>
                  <a:gd name="T93" fmla="*/ 33 h 128"/>
                  <a:gd name="T94" fmla="*/ 13 w 40"/>
                  <a:gd name="T95" fmla="*/ 30 h 128"/>
                  <a:gd name="T96" fmla="*/ 13 w 40"/>
                  <a:gd name="T97" fmla="*/ 30 h 128"/>
                  <a:gd name="T98" fmla="*/ 16 w 40"/>
                  <a:gd name="T99" fmla="*/ 29 h 128"/>
                  <a:gd name="T100" fmla="*/ 20 w 40"/>
                  <a:gd name="T101" fmla="*/ 28 h 128"/>
                  <a:gd name="T102" fmla="*/ 24 w 40"/>
                  <a:gd name="T103" fmla="*/ 29 h 128"/>
                  <a:gd name="T104" fmla="*/ 27 w 40"/>
                  <a:gd name="T105" fmla="*/ 30 h 128"/>
                  <a:gd name="T106" fmla="*/ 27 w 40"/>
                  <a:gd name="T107" fmla="*/ 30 h 128"/>
                  <a:gd name="T108" fmla="*/ 30 w 40"/>
                  <a:gd name="T109" fmla="*/ 33 h 128"/>
                  <a:gd name="T110" fmla="*/ 30 w 40"/>
                  <a:gd name="T111" fmla="*/ 33 h 128"/>
                  <a:gd name="T112" fmla="*/ 31 w 40"/>
                  <a:gd name="T113" fmla="*/ 36 h 128"/>
                  <a:gd name="T114" fmla="*/ 31 w 40"/>
                  <a:gd name="T115" fmla="*/ 37 h 128"/>
                  <a:gd name="T116" fmla="*/ 32 w 40"/>
                  <a:gd name="T117" fmla="*/ 40 h 128"/>
                  <a:gd name="T118" fmla="*/ 31 w 40"/>
                  <a:gd name="T11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24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3" y="28"/>
                      <a:pt x="0" y="33"/>
                      <a:pt x="0" y="40"/>
                    </a:cubicBezTo>
                    <a:cubicBezTo>
                      <a:pt x="0" y="47"/>
                      <a:pt x="3" y="52"/>
                      <a:pt x="8" y="5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7" y="52"/>
                      <a:pt x="40" y="47"/>
                      <a:pt x="40" y="40"/>
                    </a:cubicBezTo>
                    <a:cubicBezTo>
                      <a:pt x="40" y="33"/>
                      <a:pt x="37" y="28"/>
                      <a:pt x="32" y="24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1" y="20"/>
                      <a:pt x="20" y="20"/>
                    </a:cubicBezTo>
                    <a:cubicBezTo>
                      <a:pt x="19" y="20"/>
                      <a:pt x="17" y="20"/>
                      <a:pt x="16" y="20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7" y="60"/>
                      <a:pt x="19" y="60"/>
                      <a:pt x="20" y="60"/>
                    </a:cubicBezTo>
                    <a:cubicBezTo>
                      <a:pt x="21" y="60"/>
                      <a:pt x="23" y="60"/>
                      <a:pt x="24" y="60"/>
                    </a:cubicBezTo>
                    <a:lnTo>
                      <a:pt x="24" y="116"/>
                    </a:lnTo>
                    <a:close/>
                    <a:moveTo>
                      <a:pt x="31" y="43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5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48"/>
                      <a:pt x="28" y="49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6" y="50"/>
                      <a:pt x="25" y="51"/>
                      <a:pt x="24" y="51"/>
                    </a:cubicBezTo>
                    <a:cubicBezTo>
                      <a:pt x="23" y="52"/>
                      <a:pt x="21" y="52"/>
                      <a:pt x="20" y="52"/>
                    </a:cubicBezTo>
                    <a:cubicBezTo>
                      <a:pt x="19" y="52"/>
                      <a:pt x="17" y="52"/>
                      <a:pt x="16" y="51"/>
                    </a:cubicBezTo>
                    <a:cubicBezTo>
                      <a:pt x="15" y="51"/>
                      <a:pt x="14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9"/>
                      <a:pt x="11" y="48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4"/>
                      <a:pt x="9" y="44"/>
                      <a:pt x="9" y="43"/>
                    </a:cubicBezTo>
                    <a:cubicBezTo>
                      <a:pt x="8" y="42"/>
                      <a:pt x="8" y="41"/>
                      <a:pt x="8" y="40"/>
                    </a:cubicBezTo>
                    <a:cubicBezTo>
                      <a:pt x="8" y="39"/>
                      <a:pt x="8" y="38"/>
                      <a:pt x="9" y="37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5"/>
                      <a:pt x="10" y="34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2"/>
                      <a:pt x="12" y="31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5" y="29"/>
                      <a:pt x="16" y="29"/>
                    </a:cubicBezTo>
                    <a:cubicBezTo>
                      <a:pt x="17" y="28"/>
                      <a:pt x="19" y="28"/>
                      <a:pt x="20" y="28"/>
                    </a:cubicBezTo>
                    <a:cubicBezTo>
                      <a:pt x="21" y="28"/>
                      <a:pt x="23" y="28"/>
                      <a:pt x="24" y="29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8" y="31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4"/>
                      <a:pt x="31" y="35"/>
                      <a:pt x="31" y="36"/>
                    </a:cubicBezTo>
                    <a:cubicBezTo>
                      <a:pt x="31" y="36"/>
                      <a:pt x="31" y="36"/>
                      <a:pt x="31" y="37"/>
                    </a:cubicBezTo>
                    <a:cubicBezTo>
                      <a:pt x="32" y="38"/>
                      <a:pt x="32" y="39"/>
                      <a:pt x="32" y="40"/>
                    </a:cubicBezTo>
                    <a:cubicBezTo>
                      <a:pt x="32" y="41"/>
                      <a:pt x="32" y="42"/>
                      <a:pt x="3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050"/>
              </a:p>
            </p:txBody>
          </p:sp>
          <p:sp>
            <p:nvSpPr>
              <p:cNvPr id="31" name="Freeform 59"/>
              <p:cNvSpPr>
                <a:spLocks noEditPoints="1"/>
              </p:cNvSpPr>
              <p:nvPr/>
            </p:nvSpPr>
            <p:spPr bwMode="auto">
              <a:xfrm>
                <a:off x="4693482" y="4810943"/>
                <a:ext cx="110554" cy="356535"/>
              </a:xfrm>
              <a:custGeom>
                <a:avLst/>
                <a:gdLst>
                  <a:gd name="T0" fmla="*/ 32 w 40"/>
                  <a:gd name="T1" fmla="*/ 72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72 h 128"/>
                  <a:gd name="T10" fmla="*/ 0 w 40"/>
                  <a:gd name="T11" fmla="*/ 88 h 128"/>
                  <a:gd name="T12" fmla="*/ 8 w 40"/>
                  <a:gd name="T13" fmla="*/ 104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104 h 128"/>
                  <a:gd name="T22" fmla="*/ 40 w 40"/>
                  <a:gd name="T23" fmla="*/ 88 h 128"/>
                  <a:gd name="T24" fmla="*/ 32 w 40"/>
                  <a:gd name="T25" fmla="*/ 72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68 h 128"/>
                  <a:gd name="T34" fmla="*/ 20 w 40"/>
                  <a:gd name="T35" fmla="*/ 68 h 128"/>
                  <a:gd name="T36" fmla="*/ 16 w 40"/>
                  <a:gd name="T37" fmla="*/ 68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108 h 128"/>
                  <a:gd name="T48" fmla="*/ 20 w 40"/>
                  <a:gd name="T49" fmla="*/ 108 h 128"/>
                  <a:gd name="T50" fmla="*/ 24 w 40"/>
                  <a:gd name="T51" fmla="*/ 108 h 128"/>
                  <a:gd name="T52" fmla="*/ 24 w 40"/>
                  <a:gd name="T53" fmla="*/ 116 h 128"/>
                  <a:gd name="T54" fmla="*/ 31 w 40"/>
                  <a:gd name="T55" fmla="*/ 91 h 128"/>
                  <a:gd name="T56" fmla="*/ 31 w 40"/>
                  <a:gd name="T57" fmla="*/ 92 h 128"/>
                  <a:gd name="T58" fmla="*/ 30 w 40"/>
                  <a:gd name="T59" fmla="*/ 95 h 128"/>
                  <a:gd name="T60" fmla="*/ 30 w 40"/>
                  <a:gd name="T61" fmla="*/ 95 h 128"/>
                  <a:gd name="T62" fmla="*/ 27 w 40"/>
                  <a:gd name="T63" fmla="*/ 98 h 128"/>
                  <a:gd name="T64" fmla="*/ 27 w 40"/>
                  <a:gd name="T65" fmla="*/ 98 h 128"/>
                  <a:gd name="T66" fmla="*/ 24 w 40"/>
                  <a:gd name="T67" fmla="*/ 99 h 128"/>
                  <a:gd name="T68" fmla="*/ 20 w 40"/>
                  <a:gd name="T69" fmla="*/ 100 h 128"/>
                  <a:gd name="T70" fmla="*/ 16 w 40"/>
                  <a:gd name="T71" fmla="*/ 99 h 128"/>
                  <a:gd name="T72" fmla="*/ 13 w 40"/>
                  <a:gd name="T73" fmla="*/ 98 h 128"/>
                  <a:gd name="T74" fmla="*/ 13 w 40"/>
                  <a:gd name="T75" fmla="*/ 98 h 128"/>
                  <a:gd name="T76" fmla="*/ 10 w 40"/>
                  <a:gd name="T77" fmla="*/ 95 h 128"/>
                  <a:gd name="T78" fmla="*/ 10 w 40"/>
                  <a:gd name="T79" fmla="*/ 95 h 128"/>
                  <a:gd name="T80" fmla="*/ 9 w 40"/>
                  <a:gd name="T81" fmla="*/ 92 h 128"/>
                  <a:gd name="T82" fmla="*/ 9 w 40"/>
                  <a:gd name="T83" fmla="*/ 91 h 128"/>
                  <a:gd name="T84" fmla="*/ 8 w 40"/>
                  <a:gd name="T85" fmla="*/ 88 h 128"/>
                  <a:gd name="T86" fmla="*/ 9 w 40"/>
                  <a:gd name="T87" fmla="*/ 85 h 128"/>
                  <a:gd name="T88" fmla="*/ 9 w 40"/>
                  <a:gd name="T89" fmla="*/ 84 h 128"/>
                  <a:gd name="T90" fmla="*/ 10 w 40"/>
                  <a:gd name="T91" fmla="*/ 81 h 128"/>
                  <a:gd name="T92" fmla="*/ 10 w 40"/>
                  <a:gd name="T93" fmla="*/ 81 h 128"/>
                  <a:gd name="T94" fmla="*/ 13 w 40"/>
                  <a:gd name="T95" fmla="*/ 78 h 128"/>
                  <a:gd name="T96" fmla="*/ 13 w 40"/>
                  <a:gd name="T97" fmla="*/ 78 h 128"/>
                  <a:gd name="T98" fmla="*/ 16 w 40"/>
                  <a:gd name="T99" fmla="*/ 77 h 128"/>
                  <a:gd name="T100" fmla="*/ 20 w 40"/>
                  <a:gd name="T101" fmla="*/ 76 h 128"/>
                  <a:gd name="T102" fmla="*/ 24 w 40"/>
                  <a:gd name="T103" fmla="*/ 77 h 128"/>
                  <a:gd name="T104" fmla="*/ 27 w 40"/>
                  <a:gd name="T105" fmla="*/ 78 h 128"/>
                  <a:gd name="T106" fmla="*/ 27 w 40"/>
                  <a:gd name="T107" fmla="*/ 78 h 128"/>
                  <a:gd name="T108" fmla="*/ 30 w 40"/>
                  <a:gd name="T109" fmla="*/ 81 h 128"/>
                  <a:gd name="T110" fmla="*/ 30 w 40"/>
                  <a:gd name="T111" fmla="*/ 81 h 128"/>
                  <a:gd name="T112" fmla="*/ 31 w 40"/>
                  <a:gd name="T113" fmla="*/ 84 h 128"/>
                  <a:gd name="T114" fmla="*/ 31 w 40"/>
                  <a:gd name="T115" fmla="*/ 85 h 128"/>
                  <a:gd name="T116" fmla="*/ 32 w 40"/>
                  <a:gd name="T117" fmla="*/ 88 h 128"/>
                  <a:gd name="T118" fmla="*/ 31 w 40"/>
                  <a:gd name="T119" fmla="*/ 9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72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72"/>
                      <a:pt x="8" y="72"/>
                      <a:pt x="8" y="72"/>
                    </a:cubicBezTo>
                    <a:cubicBezTo>
                      <a:pt x="3" y="76"/>
                      <a:pt x="0" y="81"/>
                      <a:pt x="0" y="88"/>
                    </a:cubicBezTo>
                    <a:cubicBezTo>
                      <a:pt x="0" y="95"/>
                      <a:pt x="3" y="100"/>
                      <a:pt x="8" y="104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7" y="100"/>
                      <a:pt x="40" y="95"/>
                      <a:pt x="40" y="88"/>
                    </a:cubicBezTo>
                    <a:cubicBezTo>
                      <a:pt x="40" y="81"/>
                      <a:pt x="37" y="76"/>
                      <a:pt x="32" y="72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3" y="68"/>
                      <a:pt x="21" y="68"/>
                      <a:pt x="20" y="68"/>
                    </a:cubicBezTo>
                    <a:cubicBezTo>
                      <a:pt x="19" y="68"/>
                      <a:pt x="17" y="68"/>
                      <a:pt x="16" y="68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7" y="108"/>
                      <a:pt x="19" y="108"/>
                      <a:pt x="20" y="108"/>
                    </a:cubicBezTo>
                    <a:cubicBezTo>
                      <a:pt x="21" y="108"/>
                      <a:pt x="23" y="108"/>
                      <a:pt x="24" y="108"/>
                    </a:cubicBezTo>
                    <a:lnTo>
                      <a:pt x="24" y="116"/>
                    </a:lnTo>
                    <a:close/>
                    <a:moveTo>
                      <a:pt x="31" y="91"/>
                    </a:moveTo>
                    <a:cubicBezTo>
                      <a:pt x="31" y="92"/>
                      <a:pt x="31" y="92"/>
                      <a:pt x="31" y="92"/>
                    </a:cubicBezTo>
                    <a:cubicBezTo>
                      <a:pt x="31" y="93"/>
                      <a:pt x="30" y="94"/>
                      <a:pt x="30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9" y="96"/>
                      <a:pt x="28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6" y="98"/>
                      <a:pt x="25" y="99"/>
                      <a:pt x="24" y="99"/>
                    </a:cubicBezTo>
                    <a:cubicBezTo>
                      <a:pt x="23" y="100"/>
                      <a:pt x="21" y="100"/>
                      <a:pt x="20" y="100"/>
                    </a:cubicBezTo>
                    <a:cubicBezTo>
                      <a:pt x="19" y="100"/>
                      <a:pt x="17" y="100"/>
                      <a:pt x="16" y="99"/>
                    </a:cubicBezTo>
                    <a:cubicBezTo>
                      <a:pt x="15" y="99"/>
                      <a:pt x="14" y="98"/>
                      <a:pt x="13" y="98"/>
                    </a:cubicBezTo>
                    <a:cubicBezTo>
                      <a:pt x="13" y="98"/>
                      <a:pt x="13" y="98"/>
                      <a:pt x="13" y="98"/>
                    </a:cubicBezTo>
                    <a:cubicBezTo>
                      <a:pt x="12" y="97"/>
                      <a:pt x="11" y="96"/>
                      <a:pt x="10" y="95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4"/>
                      <a:pt x="9" y="93"/>
                      <a:pt x="9" y="92"/>
                    </a:cubicBezTo>
                    <a:cubicBezTo>
                      <a:pt x="9" y="92"/>
                      <a:pt x="9" y="92"/>
                      <a:pt x="9" y="91"/>
                    </a:cubicBezTo>
                    <a:cubicBezTo>
                      <a:pt x="8" y="90"/>
                      <a:pt x="8" y="89"/>
                      <a:pt x="8" y="88"/>
                    </a:cubicBezTo>
                    <a:cubicBezTo>
                      <a:pt x="8" y="87"/>
                      <a:pt x="8" y="86"/>
                      <a:pt x="9" y="85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9" y="83"/>
                      <a:pt x="10" y="82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1" y="80"/>
                      <a:pt x="12" y="79"/>
                      <a:pt x="13" y="78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14" y="78"/>
                      <a:pt x="15" y="77"/>
                      <a:pt x="16" y="77"/>
                    </a:cubicBezTo>
                    <a:cubicBezTo>
                      <a:pt x="17" y="76"/>
                      <a:pt x="19" y="76"/>
                      <a:pt x="20" y="76"/>
                    </a:cubicBezTo>
                    <a:cubicBezTo>
                      <a:pt x="21" y="76"/>
                      <a:pt x="23" y="76"/>
                      <a:pt x="24" y="77"/>
                    </a:cubicBezTo>
                    <a:cubicBezTo>
                      <a:pt x="25" y="77"/>
                      <a:pt x="26" y="78"/>
                      <a:pt x="27" y="78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8" y="79"/>
                      <a:pt x="29" y="80"/>
                      <a:pt x="30" y="8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2"/>
                      <a:pt x="31" y="83"/>
                      <a:pt x="31" y="84"/>
                    </a:cubicBezTo>
                    <a:cubicBezTo>
                      <a:pt x="31" y="84"/>
                      <a:pt x="31" y="84"/>
                      <a:pt x="31" y="85"/>
                    </a:cubicBezTo>
                    <a:cubicBezTo>
                      <a:pt x="32" y="86"/>
                      <a:pt x="32" y="87"/>
                      <a:pt x="32" y="88"/>
                    </a:cubicBezTo>
                    <a:cubicBezTo>
                      <a:pt x="32" y="89"/>
                      <a:pt x="32" y="90"/>
                      <a:pt x="31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050"/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 flipH="1">
            <a:off x="1345928" y="3906730"/>
            <a:ext cx="752008" cy="750378"/>
            <a:chOff x="8963079" y="3100785"/>
            <a:chExt cx="823913" cy="823913"/>
          </a:xfrm>
        </p:grpSpPr>
        <p:sp>
          <p:nvSpPr>
            <p:cNvPr id="40" name="Oval 68"/>
            <p:cNvSpPr>
              <a:spLocks noChangeArrowheads="1"/>
            </p:cNvSpPr>
            <p:nvPr/>
          </p:nvSpPr>
          <p:spPr bwMode="auto">
            <a:xfrm>
              <a:off x="8963079" y="3100785"/>
              <a:ext cx="823913" cy="823913"/>
            </a:xfrm>
            <a:prstGeom prst="ellipse">
              <a:avLst/>
            </a:prstGeom>
            <a:solidFill>
              <a:srgbClr val="063D54"/>
            </a:solidFill>
            <a:ln w="57150">
              <a:noFill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05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9215683" y="3334473"/>
              <a:ext cx="356535" cy="356535"/>
              <a:chOff x="5284944" y="4097872"/>
              <a:chExt cx="356535" cy="356535"/>
            </a:xfrm>
            <a:solidFill>
              <a:schemeClr val="bg1"/>
            </a:solidFill>
          </p:grpSpPr>
          <p:sp>
            <p:nvSpPr>
              <p:cNvPr id="42" name="Freeform 41"/>
              <p:cNvSpPr>
                <a:spLocks noEditPoints="1"/>
              </p:cNvSpPr>
              <p:nvPr/>
            </p:nvSpPr>
            <p:spPr bwMode="auto">
              <a:xfrm>
                <a:off x="5284944" y="4097872"/>
                <a:ext cx="356535" cy="356535"/>
              </a:xfrm>
              <a:custGeom>
                <a:avLst/>
                <a:gdLst>
                  <a:gd name="T0" fmla="*/ 83 w 128"/>
                  <a:gd name="T1" fmla="*/ 40 h 128"/>
                  <a:gd name="T2" fmla="*/ 64 w 128"/>
                  <a:gd name="T3" fmla="*/ 0 h 128"/>
                  <a:gd name="T4" fmla="*/ 36 w 128"/>
                  <a:gd name="T5" fmla="*/ 41 h 128"/>
                  <a:gd name="T6" fmla="*/ 32 w 128"/>
                  <a:gd name="T7" fmla="*/ 43 h 128"/>
                  <a:gd name="T8" fmla="*/ 12 w 128"/>
                  <a:gd name="T9" fmla="*/ 40 h 128"/>
                  <a:gd name="T10" fmla="*/ 0 w 128"/>
                  <a:gd name="T11" fmla="*/ 116 h 128"/>
                  <a:gd name="T12" fmla="*/ 24 w 128"/>
                  <a:gd name="T13" fmla="*/ 128 h 128"/>
                  <a:gd name="T14" fmla="*/ 35 w 128"/>
                  <a:gd name="T15" fmla="*/ 121 h 128"/>
                  <a:gd name="T16" fmla="*/ 36 w 128"/>
                  <a:gd name="T17" fmla="*/ 121 h 128"/>
                  <a:gd name="T18" fmla="*/ 76 w 128"/>
                  <a:gd name="T19" fmla="*/ 128 h 128"/>
                  <a:gd name="T20" fmla="*/ 112 w 128"/>
                  <a:gd name="T21" fmla="*/ 120 h 128"/>
                  <a:gd name="T22" fmla="*/ 114 w 128"/>
                  <a:gd name="T23" fmla="*/ 109 h 128"/>
                  <a:gd name="T24" fmla="*/ 121 w 128"/>
                  <a:gd name="T25" fmla="*/ 88 h 128"/>
                  <a:gd name="T26" fmla="*/ 124 w 128"/>
                  <a:gd name="T27" fmla="*/ 67 h 128"/>
                  <a:gd name="T28" fmla="*/ 128 w 128"/>
                  <a:gd name="T29" fmla="*/ 58 h 128"/>
                  <a:gd name="T30" fmla="*/ 117 w 128"/>
                  <a:gd name="T31" fmla="*/ 42 h 128"/>
                  <a:gd name="T32" fmla="*/ 24 w 128"/>
                  <a:gd name="T33" fmla="*/ 120 h 128"/>
                  <a:gd name="T34" fmla="*/ 8 w 128"/>
                  <a:gd name="T35" fmla="*/ 116 h 128"/>
                  <a:gd name="T36" fmla="*/ 12 w 128"/>
                  <a:gd name="T37" fmla="*/ 48 h 128"/>
                  <a:gd name="T38" fmla="*/ 28 w 128"/>
                  <a:gd name="T39" fmla="*/ 52 h 128"/>
                  <a:gd name="T40" fmla="*/ 120 w 128"/>
                  <a:gd name="T41" fmla="*/ 58 h 128"/>
                  <a:gd name="T42" fmla="*/ 104 w 128"/>
                  <a:gd name="T43" fmla="*/ 64 h 128"/>
                  <a:gd name="T44" fmla="*/ 104 w 128"/>
                  <a:gd name="T45" fmla="*/ 68 h 128"/>
                  <a:gd name="T46" fmla="*/ 118 w 128"/>
                  <a:gd name="T47" fmla="*/ 75 h 128"/>
                  <a:gd name="T48" fmla="*/ 100 w 128"/>
                  <a:gd name="T49" fmla="*/ 84 h 128"/>
                  <a:gd name="T50" fmla="*/ 100 w 128"/>
                  <a:gd name="T51" fmla="*/ 88 h 128"/>
                  <a:gd name="T52" fmla="*/ 113 w 128"/>
                  <a:gd name="T53" fmla="*/ 96 h 128"/>
                  <a:gd name="T54" fmla="*/ 96 w 128"/>
                  <a:gd name="T55" fmla="*/ 104 h 128"/>
                  <a:gd name="T56" fmla="*/ 96 w 128"/>
                  <a:gd name="T57" fmla="*/ 108 h 128"/>
                  <a:gd name="T58" fmla="*/ 106 w 128"/>
                  <a:gd name="T59" fmla="*/ 114 h 128"/>
                  <a:gd name="T60" fmla="*/ 98 w 128"/>
                  <a:gd name="T61" fmla="*/ 120 h 128"/>
                  <a:gd name="T62" fmla="*/ 54 w 128"/>
                  <a:gd name="T63" fmla="*/ 117 h 128"/>
                  <a:gd name="T64" fmla="*/ 32 w 128"/>
                  <a:gd name="T65" fmla="*/ 110 h 128"/>
                  <a:gd name="T66" fmla="*/ 35 w 128"/>
                  <a:gd name="T67" fmla="*/ 50 h 128"/>
                  <a:gd name="T68" fmla="*/ 60 w 128"/>
                  <a:gd name="T69" fmla="*/ 12 h 128"/>
                  <a:gd name="T70" fmla="*/ 76 w 128"/>
                  <a:gd name="T71" fmla="*/ 27 h 128"/>
                  <a:gd name="T72" fmla="*/ 115 w 128"/>
                  <a:gd name="T73" fmla="*/ 50 h 128"/>
                  <a:gd name="T74" fmla="*/ 120 w 128"/>
                  <a:gd name="T75" fmla="*/ 5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8" h="128">
                    <a:moveTo>
                      <a:pt x="117" y="42"/>
                    </a:moveTo>
                    <a:cubicBezTo>
                      <a:pt x="112" y="41"/>
                      <a:pt x="100" y="41"/>
                      <a:pt x="83" y="40"/>
                    </a:cubicBezTo>
                    <a:cubicBezTo>
                      <a:pt x="84" y="36"/>
                      <a:pt x="84" y="33"/>
                      <a:pt x="84" y="27"/>
                    </a:cubicBezTo>
                    <a:cubicBezTo>
                      <a:pt x="84" y="13"/>
                      <a:pt x="73" y="0"/>
                      <a:pt x="64" y="0"/>
                    </a:cubicBezTo>
                    <a:cubicBezTo>
                      <a:pt x="57" y="0"/>
                      <a:pt x="52" y="5"/>
                      <a:pt x="52" y="12"/>
                    </a:cubicBezTo>
                    <a:cubicBezTo>
                      <a:pt x="52" y="20"/>
                      <a:pt x="49" y="34"/>
                      <a:pt x="36" y="41"/>
                    </a:cubicBezTo>
                    <a:cubicBezTo>
                      <a:pt x="35" y="41"/>
                      <a:pt x="32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0" y="41"/>
                      <a:pt x="27" y="40"/>
                      <a:pt x="24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5" y="40"/>
                      <a:pt x="0" y="45"/>
                      <a:pt x="0" y="52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3"/>
                      <a:pt x="5" y="128"/>
                      <a:pt x="12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9" y="128"/>
                      <a:pt x="33" y="125"/>
                      <a:pt x="35" y="121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35" y="121"/>
                      <a:pt x="35" y="121"/>
                      <a:pt x="36" y="121"/>
                    </a:cubicBezTo>
                    <a:cubicBezTo>
                      <a:pt x="36" y="121"/>
                      <a:pt x="36" y="121"/>
                      <a:pt x="36" y="121"/>
                    </a:cubicBezTo>
                    <a:cubicBezTo>
                      <a:pt x="38" y="122"/>
                      <a:pt x="43" y="123"/>
                      <a:pt x="52" y="125"/>
                    </a:cubicBezTo>
                    <a:cubicBezTo>
                      <a:pt x="54" y="126"/>
                      <a:pt x="65" y="128"/>
                      <a:pt x="76" y="128"/>
                    </a:cubicBezTo>
                    <a:cubicBezTo>
                      <a:pt x="98" y="128"/>
                      <a:pt x="98" y="128"/>
                      <a:pt x="98" y="128"/>
                    </a:cubicBezTo>
                    <a:cubicBezTo>
                      <a:pt x="105" y="128"/>
                      <a:pt x="109" y="125"/>
                      <a:pt x="112" y="120"/>
                    </a:cubicBezTo>
                    <a:cubicBezTo>
                      <a:pt x="112" y="120"/>
                      <a:pt x="113" y="118"/>
                      <a:pt x="114" y="116"/>
                    </a:cubicBezTo>
                    <a:cubicBezTo>
                      <a:pt x="115" y="114"/>
                      <a:pt x="115" y="112"/>
                      <a:pt x="114" y="109"/>
                    </a:cubicBezTo>
                    <a:cubicBezTo>
                      <a:pt x="118" y="106"/>
                      <a:pt x="120" y="102"/>
                      <a:pt x="121" y="99"/>
                    </a:cubicBezTo>
                    <a:cubicBezTo>
                      <a:pt x="122" y="94"/>
                      <a:pt x="122" y="90"/>
                      <a:pt x="121" y="88"/>
                    </a:cubicBezTo>
                    <a:cubicBezTo>
                      <a:pt x="123" y="85"/>
                      <a:pt x="125" y="82"/>
                      <a:pt x="126" y="77"/>
                    </a:cubicBezTo>
                    <a:cubicBezTo>
                      <a:pt x="127" y="73"/>
                      <a:pt x="126" y="70"/>
                      <a:pt x="124" y="67"/>
                    </a:cubicBezTo>
                    <a:cubicBezTo>
                      <a:pt x="127" y="65"/>
                      <a:pt x="128" y="61"/>
                      <a:pt x="128" y="58"/>
                    </a:cubicBezTo>
                    <a:cubicBezTo>
                      <a:pt x="128" y="58"/>
                      <a:pt x="128" y="58"/>
                      <a:pt x="128" y="58"/>
                    </a:cubicBezTo>
                    <a:cubicBezTo>
                      <a:pt x="128" y="57"/>
                      <a:pt x="128" y="57"/>
                      <a:pt x="128" y="56"/>
                    </a:cubicBezTo>
                    <a:cubicBezTo>
                      <a:pt x="128" y="51"/>
                      <a:pt x="125" y="44"/>
                      <a:pt x="117" y="42"/>
                    </a:cubicBezTo>
                    <a:close/>
                    <a:moveTo>
                      <a:pt x="28" y="116"/>
                    </a:moveTo>
                    <a:cubicBezTo>
                      <a:pt x="28" y="118"/>
                      <a:pt x="26" y="120"/>
                      <a:pt x="24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0" y="120"/>
                      <a:pt x="8" y="118"/>
                      <a:pt x="8" y="11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0"/>
                      <a:pt x="10" y="48"/>
                      <a:pt x="12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6" y="48"/>
                      <a:pt x="28" y="50"/>
                      <a:pt x="28" y="52"/>
                    </a:cubicBezTo>
                    <a:lnTo>
                      <a:pt x="28" y="116"/>
                    </a:lnTo>
                    <a:close/>
                    <a:moveTo>
                      <a:pt x="120" y="58"/>
                    </a:moveTo>
                    <a:cubicBezTo>
                      <a:pt x="120" y="60"/>
                      <a:pt x="119" y="64"/>
                      <a:pt x="112" y="64"/>
                    </a:cubicBezTo>
                    <a:cubicBezTo>
                      <a:pt x="106" y="64"/>
                      <a:pt x="104" y="64"/>
                      <a:pt x="104" y="64"/>
                    </a:cubicBezTo>
                    <a:cubicBezTo>
                      <a:pt x="103" y="64"/>
                      <a:pt x="102" y="65"/>
                      <a:pt x="102" y="66"/>
                    </a:cubicBezTo>
                    <a:cubicBezTo>
                      <a:pt x="102" y="67"/>
                      <a:pt x="103" y="68"/>
                      <a:pt x="104" y="68"/>
                    </a:cubicBezTo>
                    <a:cubicBezTo>
                      <a:pt x="104" y="68"/>
                      <a:pt x="106" y="68"/>
                      <a:pt x="112" y="68"/>
                    </a:cubicBezTo>
                    <a:cubicBezTo>
                      <a:pt x="118" y="68"/>
                      <a:pt x="119" y="73"/>
                      <a:pt x="118" y="75"/>
                    </a:cubicBezTo>
                    <a:cubicBezTo>
                      <a:pt x="118" y="78"/>
                      <a:pt x="116" y="84"/>
                      <a:pt x="110" y="84"/>
                    </a:cubicBezTo>
                    <a:cubicBezTo>
                      <a:pt x="103" y="84"/>
                      <a:pt x="100" y="84"/>
                      <a:pt x="100" y="84"/>
                    </a:cubicBezTo>
                    <a:cubicBezTo>
                      <a:pt x="99" y="84"/>
                      <a:pt x="98" y="85"/>
                      <a:pt x="98" y="86"/>
                    </a:cubicBezTo>
                    <a:cubicBezTo>
                      <a:pt x="98" y="87"/>
                      <a:pt x="99" y="88"/>
                      <a:pt x="100" y="88"/>
                    </a:cubicBezTo>
                    <a:cubicBezTo>
                      <a:pt x="100" y="88"/>
                      <a:pt x="105" y="88"/>
                      <a:pt x="108" y="88"/>
                    </a:cubicBezTo>
                    <a:cubicBezTo>
                      <a:pt x="115" y="88"/>
                      <a:pt x="114" y="93"/>
                      <a:pt x="113" y="96"/>
                    </a:cubicBezTo>
                    <a:cubicBezTo>
                      <a:pt x="112" y="100"/>
                      <a:pt x="111" y="104"/>
                      <a:pt x="103" y="104"/>
                    </a:cubicBezTo>
                    <a:cubicBezTo>
                      <a:pt x="100" y="104"/>
                      <a:pt x="96" y="104"/>
                      <a:pt x="96" y="104"/>
                    </a:cubicBezTo>
                    <a:cubicBezTo>
                      <a:pt x="95" y="104"/>
                      <a:pt x="94" y="105"/>
                      <a:pt x="94" y="106"/>
                    </a:cubicBezTo>
                    <a:cubicBezTo>
                      <a:pt x="94" y="107"/>
                      <a:pt x="95" y="108"/>
                      <a:pt x="96" y="108"/>
                    </a:cubicBezTo>
                    <a:cubicBezTo>
                      <a:pt x="96" y="108"/>
                      <a:pt x="99" y="108"/>
                      <a:pt x="102" y="108"/>
                    </a:cubicBezTo>
                    <a:cubicBezTo>
                      <a:pt x="107" y="108"/>
                      <a:pt x="107" y="112"/>
                      <a:pt x="106" y="114"/>
                    </a:cubicBezTo>
                    <a:cubicBezTo>
                      <a:pt x="106" y="115"/>
                      <a:pt x="105" y="116"/>
                      <a:pt x="105" y="117"/>
                    </a:cubicBezTo>
                    <a:cubicBezTo>
                      <a:pt x="104" y="119"/>
                      <a:pt x="102" y="120"/>
                      <a:pt x="98" y="120"/>
                    </a:cubicBezTo>
                    <a:cubicBezTo>
                      <a:pt x="76" y="120"/>
                      <a:pt x="76" y="120"/>
                      <a:pt x="76" y="120"/>
                    </a:cubicBezTo>
                    <a:cubicBezTo>
                      <a:pt x="65" y="120"/>
                      <a:pt x="54" y="118"/>
                      <a:pt x="54" y="117"/>
                    </a:cubicBezTo>
                    <a:cubicBezTo>
                      <a:pt x="37" y="114"/>
                      <a:pt x="36" y="113"/>
                      <a:pt x="35" y="113"/>
                    </a:cubicBezTo>
                    <a:cubicBezTo>
                      <a:pt x="35" y="113"/>
                      <a:pt x="32" y="112"/>
                      <a:pt x="32" y="110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2"/>
                      <a:pt x="33" y="51"/>
                      <a:pt x="35" y="50"/>
                    </a:cubicBezTo>
                    <a:cubicBezTo>
                      <a:pt x="35" y="50"/>
                      <a:pt x="36" y="50"/>
                      <a:pt x="36" y="50"/>
                    </a:cubicBezTo>
                    <a:cubicBezTo>
                      <a:pt x="54" y="42"/>
                      <a:pt x="60" y="26"/>
                      <a:pt x="60" y="12"/>
                    </a:cubicBezTo>
                    <a:cubicBezTo>
                      <a:pt x="60" y="10"/>
                      <a:pt x="62" y="8"/>
                      <a:pt x="64" y="8"/>
                    </a:cubicBezTo>
                    <a:cubicBezTo>
                      <a:pt x="68" y="8"/>
                      <a:pt x="76" y="16"/>
                      <a:pt x="76" y="27"/>
                    </a:cubicBezTo>
                    <a:cubicBezTo>
                      <a:pt x="76" y="36"/>
                      <a:pt x="75" y="38"/>
                      <a:pt x="72" y="48"/>
                    </a:cubicBezTo>
                    <a:cubicBezTo>
                      <a:pt x="112" y="48"/>
                      <a:pt x="112" y="49"/>
                      <a:pt x="115" y="50"/>
                    </a:cubicBezTo>
                    <a:cubicBezTo>
                      <a:pt x="120" y="51"/>
                      <a:pt x="120" y="54"/>
                      <a:pt x="120" y="56"/>
                    </a:cubicBezTo>
                    <a:cubicBezTo>
                      <a:pt x="120" y="57"/>
                      <a:pt x="120" y="57"/>
                      <a:pt x="1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050"/>
              </a:p>
            </p:txBody>
          </p:sp>
          <p:sp>
            <p:nvSpPr>
              <p:cNvPr id="43" name="Freeform 42"/>
              <p:cNvSpPr>
                <a:spLocks noEditPoints="1"/>
              </p:cNvSpPr>
              <p:nvPr/>
            </p:nvSpPr>
            <p:spPr bwMode="auto">
              <a:xfrm>
                <a:off x="5318110" y="4386693"/>
                <a:ext cx="33166" cy="34548"/>
              </a:xfrm>
              <a:custGeom>
                <a:avLst/>
                <a:gdLst>
                  <a:gd name="T0" fmla="*/ 6 w 12"/>
                  <a:gd name="T1" fmla="*/ 0 h 12"/>
                  <a:gd name="T2" fmla="*/ 0 w 12"/>
                  <a:gd name="T3" fmla="*/ 6 h 12"/>
                  <a:gd name="T4" fmla="*/ 6 w 12"/>
                  <a:gd name="T5" fmla="*/ 12 h 12"/>
                  <a:gd name="T6" fmla="*/ 12 w 12"/>
                  <a:gd name="T7" fmla="*/ 6 h 12"/>
                  <a:gd name="T8" fmla="*/ 6 w 12"/>
                  <a:gd name="T9" fmla="*/ 0 h 12"/>
                  <a:gd name="T10" fmla="*/ 6 w 12"/>
                  <a:gd name="T11" fmla="*/ 8 h 12"/>
                  <a:gd name="T12" fmla="*/ 4 w 12"/>
                  <a:gd name="T13" fmla="*/ 6 h 12"/>
                  <a:gd name="T14" fmla="*/ 6 w 12"/>
                  <a:gd name="T15" fmla="*/ 4 h 12"/>
                  <a:gd name="T16" fmla="*/ 8 w 12"/>
                  <a:gd name="T17" fmla="*/ 6 h 12"/>
                  <a:gd name="T18" fmla="*/ 6 w 12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9" y="12"/>
                      <a:pt x="12" y="9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lose/>
                    <a:moveTo>
                      <a:pt x="6" y="8"/>
                    </a:moveTo>
                    <a:cubicBezTo>
                      <a:pt x="5" y="8"/>
                      <a:pt x="4" y="7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050"/>
              </a:p>
            </p:txBody>
          </p:sp>
        </p:grpSp>
      </p:grpSp>
      <p:sp>
        <p:nvSpPr>
          <p:cNvPr id="56" name="TextBox 1">
            <a:extLst>
              <a:ext uri="{FF2B5EF4-FFF2-40B4-BE49-F238E27FC236}">
                <a16:creationId xmlns:a16="http://schemas.microsoft.com/office/drawing/2014/main" id="{511A4E22-6523-48F0-B018-61B8996A42E3}"/>
              </a:ext>
            </a:extLst>
          </p:cNvPr>
          <p:cNvSpPr txBox="1"/>
          <p:nvPr/>
        </p:nvSpPr>
        <p:spPr>
          <a:xfrm>
            <a:off x="560616" y="218106"/>
            <a:ext cx="2937958" cy="50783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200" dirty="0">
                <a:solidFill>
                  <a:srgbClr val="063D54"/>
                </a:solidFill>
                <a:cs typeface="+mn-ea"/>
                <a:sym typeface="+mn-lt"/>
              </a:rPr>
              <a:t>1.1 </a:t>
            </a:r>
            <a:r>
              <a:rPr lang="zh-CN" altLang="en-US" sz="3200" dirty="0">
                <a:solidFill>
                  <a:srgbClr val="063D54"/>
                </a:solidFill>
                <a:cs typeface="+mn-ea"/>
                <a:sym typeface="+mn-lt"/>
              </a:rPr>
              <a:t>项目背景</a:t>
            </a:r>
            <a:endParaRPr lang="en-US" altLang="zh-CN" sz="3200" dirty="0">
              <a:solidFill>
                <a:srgbClr val="063D54"/>
              </a:solidFill>
              <a:cs typeface="+mn-ea"/>
              <a:sym typeface="+mn-lt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10E407E2-D77A-4E03-A27B-295B9E9DDEBD}"/>
              </a:ext>
            </a:extLst>
          </p:cNvPr>
          <p:cNvSpPr/>
          <p:nvPr/>
        </p:nvSpPr>
        <p:spPr bwMode="auto">
          <a:xfrm>
            <a:off x="2888107" y="1205946"/>
            <a:ext cx="7581961" cy="22403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Lato" panose="020F0502020204030203" pitchFamily="34" charset="0"/>
                <a:sym typeface="Lato Bold" charset="0"/>
              </a:rPr>
              <a:t>现状：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Lato" panose="020F0502020204030203" pitchFamily="34" charset="0"/>
              <a:sym typeface="Lato Bold" charset="0"/>
            </a:endParaRPr>
          </a:p>
          <a:p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Lato" panose="020F0502020204030203" pitchFamily="34" charset="0"/>
              <a:sym typeface="Lato Bold" charset="0"/>
            </a:endParaRPr>
          </a:p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为保证设计质量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铁路图纸、设计方案需要反复论证和研讨，并经过各级的审查。传统工作模式下效率低。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1600" b="1" dirty="0">
              <a:latin typeface="Lato" panose="020F0502020204030203" pitchFamily="34" charset="0"/>
              <a:ea typeface="Open Sans Extrabold" panose="020B0906030804020204" pitchFamily="34" charset="0"/>
              <a:cs typeface="Lato" panose="020F0502020204030203" pitchFamily="34" charset="0"/>
              <a:sym typeface="Lato Bold" charset="0"/>
            </a:endParaRPr>
          </a:p>
          <a:p>
            <a:pPr algn="l"/>
            <a:endParaRPr lang="en-US" altLang="zh-CN" sz="1600" b="1" dirty="0">
              <a:latin typeface="Lato" panose="020F0502020204030203" pitchFamily="34" charset="0"/>
              <a:ea typeface="Open Sans Extrabold" panose="020B0906030804020204" pitchFamily="34" charset="0"/>
              <a:cs typeface="Lato" panose="020F0502020204030203" pitchFamily="34" charset="0"/>
              <a:sym typeface="Lato Bold" charset="0"/>
            </a:endParaRPr>
          </a:p>
          <a:p>
            <a:pPr algn="l"/>
            <a:endParaRPr lang="en-US" sz="1600" b="1" dirty="0">
              <a:latin typeface="Lato" panose="020F0502020204030203" pitchFamily="34" charset="0"/>
              <a:ea typeface="Open Sans Extrabold" panose="020B0906030804020204" pitchFamily="34" charset="0"/>
              <a:cs typeface="Lato" panose="020F0502020204030203" pitchFamily="34" charset="0"/>
              <a:sym typeface="Lato Bold" charset="0"/>
            </a:endParaRP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E3E77282-1DD4-45A8-9C67-2916CAFF9887}"/>
              </a:ext>
            </a:extLst>
          </p:cNvPr>
          <p:cNvSpPr/>
          <p:nvPr/>
        </p:nvSpPr>
        <p:spPr bwMode="auto">
          <a:xfrm>
            <a:off x="2860751" y="3557431"/>
            <a:ext cx="7609318" cy="27638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Lato" panose="020F0502020204030203" pitchFamily="34" charset="0"/>
                <a:sym typeface="Lato Bold" charset="0"/>
              </a:rPr>
              <a:t>趋势：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Lato" panose="020F0502020204030203" pitchFamily="34" charset="0"/>
              <a:sym typeface="Lato Bold" charset="0"/>
            </a:endParaRPr>
          </a:p>
          <a:p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Lato" panose="020F0502020204030203" pitchFamily="34" charset="0"/>
              <a:sym typeface="Lato Bold" charset="0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借助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普通终端（个人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和移动设备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外界触摸屏幕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，远程协同办公成为提高效率的重要方式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 algn="l"/>
            <a:endParaRPr lang="en-US" altLang="zh-CN" sz="1600" b="1" dirty="0">
              <a:latin typeface="Lato" panose="020F0502020204030203" pitchFamily="34" charset="0"/>
              <a:ea typeface="Open Sans Extrabold" panose="020B0906030804020204" pitchFamily="34" charset="0"/>
              <a:cs typeface="Lato" panose="020F0502020204030203" pitchFamily="34" charset="0"/>
              <a:sym typeface="Lato Bold" charset="0"/>
            </a:endParaRPr>
          </a:p>
          <a:p>
            <a:pPr algn="l"/>
            <a:endParaRPr lang="en-US" altLang="zh-CN" sz="1600" b="1" dirty="0">
              <a:latin typeface="Lato" panose="020F0502020204030203" pitchFamily="34" charset="0"/>
              <a:ea typeface="Open Sans Extrabold" panose="020B0906030804020204" pitchFamily="34" charset="0"/>
              <a:cs typeface="Lato" panose="020F0502020204030203" pitchFamily="34" charset="0"/>
              <a:sym typeface="Lato Bold" charset="0"/>
            </a:endParaRPr>
          </a:p>
          <a:p>
            <a:pPr algn="l"/>
            <a:endParaRPr lang="en-US" sz="1600" b="1" dirty="0">
              <a:latin typeface="Lato" panose="020F0502020204030203" pitchFamily="34" charset="0"/>
              <a:ea typeface="Open Sans Extrabold" panose="020B0906030804020204" pitchFamily="34" charset="0"/>
              <a:cs typeface="Lato" panose="020F0502020204030203" pitchFamily="34" charset="0"/>
              <a:sym typeface="Lato Bold" charset="0"/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F8CAC3FB-015A-4375-8325-A8828E7077DF}"/>
              </a:ext>
            </a:extLst>
          </p:cNvPr>
          <p:cNvSpPr/>
          <p:nvPr/>
        </p:nvSpPr>
        <p:spPr>
          <a:xfrm>
            <a:off x="1541175" y="2703443"/>
            <a:ext cx="252407" cy="853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1">
            <a:extLst>
              <a:ext uri="{FF2B5EF4-FFF2-40B4-BE49-F238E27FC236}">
                <a16:creationId xmlns:a16="http://schemas.microsoft.com/office/drawing/2014/main" id="{C21737E4-AA53-4DCB-B21F-56E706A45640}"/>
              </a:ext>
            </a:extLst>
          </p:cNvPr>
          <p:cNvSpPr txBox="1"/>
          <p:nvPr/>
        </p:nvSpPr>
        <p:spPr>
          <a:xfrm>
            <a:off x="618243" y="328481"/>
            <a:ext cx="2276264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200" dirty="0">
                <a:solidFill>
                  <a:srgbClr val="063D54"/>
                </a:solidFill>
                <a:cs typeface="+mn-ea"/>
                <a:sym typeface="+mn-lt"/>
              </a:rPr>
              <a:t>1.2 </a:t>
            </a:r>
            <a:r>
              <a:rPr lang="zh-CN" altLang="en-US" sz="3200" dirty="0">
                <a:solidFill>
                  <a:srgbClr val="063D54"/>
                </a:solidFill>
                <a:cs typeface="+mn-ea"/>
                <a:sym typeface="+mn-lt"/>
              </a:rPr>
              <a:t>项目目标</a:t>
            </a:r>
            <a:endParaRPr lang="en-US" altLang="zh-CN" sz="3200" dirty="0">
              <a:solidFill>
                <a:srgbClr val="063D54"/>
              </a:solidFill>
              <a:cs typeface="+mn-ea"/>
              <a:sym typeface="+mn-lt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59ED87A-3632-4C42-B93A-E2AF37ACA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29678"/>
              </p:ext>
            </p:extLst>
          </p:nvPr>
        </p:nvGraphicFramePr>
        <p:xfrm>
          <a:off x="980661" y="1126436"/>
          <a:ext cx="10084903" cy="5403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684">
                  <a:extLst>
                    <a:ext uri="{9D8B030D-6E8A-4147-A177-3AD203B41FA5}">
                      <a16:colId xmlns:a16="http://schemas.microsoft.com/office/drawing/2014/main" val="127525152"/>
                    </a:ext>
                  </a:extLst>
                </a:gridCol>
                <a:gridCol w="7993219">
                  <a:extLst>
                    <a:ext uri="{9D8B030D-6E8A-4147-A177-3AD203B41FA5}">
                      <a16:colId xmlns:a16="http://schemas.microsoft.com/office/drawing/2014/main" val="1052857483"/>
                    </a:ext>
                  </a:extLst>
                </a:gridCol>
              </a:tblGrid>
              <a:tr h="491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实现目标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效果描述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4706307"/>
                  </a:ext>
                </a:extLst>
              </a:tr>
              <a:tr h="491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多终端接入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多个</a:t>
                      </a: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或移动设备同时接入，对同一个文件进行浏览与处理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3926350"/>
                  </a:ext>
                </a:extLst>
              </a:tr>
              <a:tr h="491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多点触摸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多点触摸处理协同文件，例如文件的放大与缩小等功能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7346453"/>
                  </a:ext>
                </a:extLst>
              </a:tr>
              <a:tr h="491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实时共享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多端对于同一文件实时浏览与处理，网络延迟较低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1350374"/>
                  </a:ext>
                </a:extLst>
              </a:tr>
              <a:tr h="491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文件上传，下载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不同类型文件的上传到指定服务器，或者在指定服务器下载需要文件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6094430"/>
                  </a:ext>
                </a:extLst>
              </a:tr>
              <a:tr h="491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文件类型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系统支持处理不同文件类型，文件类型包括：</a:t>
                      </a: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word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pdf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Powerpoint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dwg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等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2038015"/>
                  </a:ext>
                </a:extLst>
              </a:tr>
              <a:tr h="491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文件存储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修改协同文件的后，及时进行存储，保证成果的可靠性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364397"/>
                  </a:ext>
                </a:extLst>
              </a:tr>
              <a:tr h="491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文件放大，缩小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对协同文件进行放大与缩小，方便对文件的浏览与处理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553290"/>
                  </a:ext>
                </a:extLst>
              </a:tr>
              <a:tr h="491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文件页面截屏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对文件关键部分通过截屏进行记录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2178271"/>
                  </a:ext>
                </a:extLst>
              </a:tr>
              <a:tr h="491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文件标注圈阅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对文件进行修改，批注，圈阅等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4403513"/>
                  </a:ext>
                </a:extLst>
              </a:tr>
              <a:tr h="491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权限功能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不同角色对协同文件有不同操作权限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9987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15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>
            <a:extLst>
              <a:ext uri="{FF2B5EF4-FFF2-40B4-BE49-F238E27FC236}">
                <a16:creationId xmlns:a16="http://schemas.microsoft.com/office/drawing/2014/main" id="{DE7714CF-4288-4227-BA0F-A241C26A7CF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24001" y="2711450"/>
            <a:ext cx="1573213" cy="153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>
                <a:solidFill>
                  <a:srgbClr val="FCFCFC"/>
                </a:solidFill>
                <a:latin typeface="Gungsuh" panose="02030600000101010101" pitchFamily="18" charset="-127"/>
              </a:rPr>
              <a:t>02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>
            <a:extLst>
              <a:ext uri="{FF2B5EF4-FFF2-40B4-BE49-F238E27FC236}">
                <a16:creationId xmlns:a16="http://schemas.microsoft.com/office/drawing/2014/main" id="{92CF3A66-E572-4B18-A5C8-065820B5702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60501" y="2727325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>
            <a:extLst>
              <a:ext uri="{FF2B5EF4-FFF2-40B4-BE49-F238E27FC236}">
                <a16:creationId xmlns:a16="http://schemas.microsoft.com/office/drawing/2014/main" id="{B1ACFA47-5D0F-4092-9710-34F09863DC9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97214" y="2979738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</a:rPr>
              <a:t>项目内容</a:t>
            </a:r>
          </a:p>
        </p:txBody>
      </p:sp>
      <p:cxnSp>
        <p:nvCxnSpPr>
          <p:cNvPr id="10" name="PA_直接连接符 9">
            <a:extLst>
              <a:ext uri="{FF2B5EF4-FFF2-40B4-BE49-F238E27FC236}">
                <a16:creationId xmlns:a16="http://schemas.microsoft.com/office/drawing/2014/main" id="{561E68A9-2C5E-454D-BB49-D6BFF6B5B250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3483429" y="3848100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1313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/>
      <p:bldP spid="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">
            <a:extLst>
              <a:ext uri="{FF2B5EF4-FFF2-40B4-BE49-F238E27FC236}">
                <a16:creationId xmlns:a16="http://schemas.microsoft.com/office/drawing/2014/main" id="{7D747FF9-BA99-41B5-90FB-CB1DD72ADED7}"/>
              </a:ext>
            </a:extLst>
          </p:cNvPr>
          <p:cNvSpPr txBox="1"/>
          <p:nvPr/>
        </p:nvSpPr>
        <p:spPr>
          <a:xfrm>
            <a:off x="359031" y="259161"/>
            <a:ext cx="2460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2.1 </a:t>
            </a: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需求列表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0C4DD9B-13BC-4F81-A0C3-1C981060A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35635"/>
              </p:ext>
            </p:extLst>
          </p:nvPr>
        </p:nvGraphicFramePr>
        <p:xfrm>
          <a:off x="993914" y="843936"/>
          <a:ext cx="10522225" cy="5861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173">
                  <a:extLst>
                    <a:ext uri="{9D8B030D-6E8A-4147-A177-3AD203B41FA5}">
                      <a16:colId xmlns:a16="http://schemas.microsoft.com/office/drawing/2014/main" val="3528741167"/>
                    </a:ext>
                  </a:extLst>
                </a:gridCol>
                <a:gridCol w="4859488">
                  <a:extLst>
                    <a:ext uri="{9D8B030D-6E8A-4147-A177-3AD203B41FA5}">
                      <a16:colId xmlns:a16="http://schemas.microsoft.com/office/drawing/2014/main" val="3326732878"/>
                    </a:ext>
                  </a:extLst>
                </a:gridCol>
                <a:gridCol w="1133461">
                  <a:extLst>
                    <a:ext uri="{9D8B030D-6E8A-4147-A177-3AD203B41FA5}">
                      <a16:colId xmlns:a16="http://schemas.microsoft.com/office/drawing/2014/main" val="2565016958"/>
                    </a:ext>
                  </a:extLst>
                </a:gridCol>
                <a:gridCol w="2100103">
                  <a:extLst>
                    <a:ext uri="{9D8B030D-6E8A-4147-A177-3AD203B41FA5}">
                      <a16:colId xmlns:a16="http://schemas.microsoft.com/office/drawing/2014/main" val="1238007210"/>
                    </a:ext>
                  </a:extLst>
                </a:gridCol>
              </a:tblGrid>
              <a:tr h="4094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需求名称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实现描述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优先级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负责人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9415394"/>
                  </a:ext>
                </a:extLst>
              </a:tr>
              <a:tr h="4094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多终端接入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实现多个</a:t>
                      </a: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或移动设备同时接入功能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P0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胡晓腾，鹿孝孝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0473004"/>
                  </a:ext>
                </a:extLst>
              </a:tr>
              <a:tr h="6357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 </a:t>
                      </a: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多点触摸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开发</a:t>
                      </a: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SDK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，实现多点触摸处理协同文件，例如文件的放大与缩小等功能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P0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胡晓腾，王通礼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323195"/>
                  </a:ext>
                </a:extLst>
              </a:tr>
              <a:tr h="6357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实时共享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实现多端对于同一文件实时浏览与处理，降低网络延迟功能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P0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鹿孝孝，王通礼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5531843"/>
                  </a:ext>
                </a:extLst>
              </a:tr>
              <a:tr h="4094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文件上传，下载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实现不同类型文件的上传与下载功能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P1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鹿孝孝，王通礼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6145201"/>
                  </a:ext>
                </a:extLst>
              </a:tr>
              <a:tr h="6357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文件类型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实现支持处理不同的文件类型，包括：</a:t>
                      </a: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word</a:t>
                      </a: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pdf</a:t>
                      </a: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PowerPoint</a:t>
                      </a: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dwg</a:t>
                      </a: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等功能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P1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胡晓腾，王通礼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4982032"/>
                  </a:ext>
                </a:extLst>
              </a:tr>
              <a:tr h="4094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文件存储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实现修改后文件的存储功能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P1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胡晓腾，鹿孝孝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8197076"/>
                  </a:ext>
                </a:extLst>
              </a:tr>
              <a:tr h="6357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文件放大，缩小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实现不同类型文件的放大与缩小，方便对文件的浏览与处理功能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P2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胡晓腾，王通礼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5929089"/>
                  </a:ext>
                </a:extLst>
              </a:tr>
              <a:tr h="6357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文件页面截屏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实现截屏功能，方便对文件关键部分的记录功能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P2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鹿孝孝，王通礼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7352946"/>
                  </a:ext>
                </a:extLst>
              </a:tr>
              <a:tr h="4094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 </a:t>
                      </a: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文件标注圈阅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实现对文件修改，批注，圈阅等功能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P2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胡晓腾，鹿孝孝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0897323"/>
                  </a:ext>
                </a:extLst>
              </a:tr>
              <a:tr h="6357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10.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权限功能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实现不同角色不同操作权限的功能，利于文件的管理功能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P3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胡晓腾，鹿孝孝，王通礼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747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55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>
            <a:extLst>
              <a:ext uri="{FF2B5EF4-FFF2-40B4-BE49-F238E27FC236}">
                <a16:creationId xmlns:a16="http://schemas.microsoft.com/office/drawing/2014/main" id="{6E94D9E7-6B73-4210-96DB-B50D7288525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02287" y="393998"/>
            <a:ext cx="1883713" cy="434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文本框 1">
            <a:extLst>
              <a:ext uri="{FF2B5EF4-FFF2-40B4-BE49-F238E27FC236}">
                <a16:creationId xmlns:a16="http://schemas.microsoft.com/office/drawing/2014/main" id="{ED392FD7-F0E6-419D-9E9E-DA1E3B19BAD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02287" y="400939"/>
            <a:ext cx="2897504" cy="118987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63D54"/>
                </a:solidFill>
                <a:cs typeface="+mn-ea"/>
                <a:sym typeface="+mn-lt"/>
              </a:rPr>
              <a:t>2.2 </a:t>
            </a:r>
            <a:r>
              <a:rPr lang="zh-CN" altLang="en-US" sz="3200" dirty="0">
                <a:solidFill>
                  <a:srgbClr val="063D54"/>
                </a:solidFill>
                <a:cs typeface="+mn-ea"/>
                <a:sym typeface="+mn-lt"/>
              </a:rPr>
              <a:t>项目架构</a:t>
            </a:r>
          </a:p>
          <a:p>
            <a:pPr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A2FF04-4827-4B60-A8C9-7BE428209167}"/>
              </a:ext>
            </a:extLst>
          </p:cNvPr>
          <p:cNvSpPr/>
          <p:nvPr/>
        </p:nvSpPr>
        <p:spPr>
          <a:xfrm>
            <a:off x="1046922" y="1443840"/>
            <a:ext cx="85741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软件系统体系结构：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C/S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（客户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服务器模式）架构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Client: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管理文档，包括上传和删除等；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在线编辑器查看和编辑文档；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实时更新文档；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Server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（服务器端）：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接受客户端请求，文件存储、处理删除等，提供文档编辑的后台支持  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表现层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业务逻辑层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数据持久层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设计模式：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Model+View+Controller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MVC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）模式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163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2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>
            <a:extLst>
              <a:ext uri="{FF2B5EF4-FFF2-40B4-BE49-F238E27FC236}">
                <a16:creationId xmlns:a16="http://schemas.microsoft.com/office/drawing/2014/main" id="{462698D0-0A14-4141-A23F-DD9B6149BEF8}"/>
              </a:ext>
            </a:extLst>
          </p:cNvPr>
          <p:cNvSpPr txBox="1"/>
          <p:nvPr/>
        </p:nvSpPr>
        <p:spPr>
          <a:xfrm>
            <a:off x="387400" y="332367"/>
            <a:ext cx="2871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2.3 </a:t>
            </a: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环境与语言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16224E-604A-41BF-9A79-4278DDD0CDA2}"/>
              </a:ext>
            </a:extLst>
          </p:cNvPr>
          <p:cNvSpPr/>
          <p:nvPr/>
        </p:nvSpPr>
        <p:spPr>
          <a:xfrm>
            <a:off x="1298713" y="1775791"/>
            <a:ext cx="83621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硬件环境：红外触摸屏，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寸显示设备，无线网组网设备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系统环境：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C++, Go,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Visual Studio 2013, Sublime Text 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7239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8"/>
  <p:tag name="MH_SECTIONID" val="259,260,261,262,"/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3"/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4"/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4"/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OTHERS"/>
  <p:tag name="ID" val="547146"/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BingLLB#"/>
  <p:tag name="MH_LAYOUT" val="SubTitle"/>
  <p:tag name="MH" val="20171015185735"/>
  <p:tag name="MH_LIBRARY" val="GRAPHI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AUTOCOLOR" val="TRUE"/>
  <p:tag name="MH_TYPE" val="CONTENTS"/>
  <p:tag name="ID" val="54714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1"/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1"/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2"/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2"/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3"/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63D54"/>
      </a:accent1>
      <a:accent2>
        <a:srgbClr val="ED7D31"/>
      </a:accent2>
      <a:accent3>
        <a:srgbClr val="A5A5A5"/>
      </a:accent3>
      <a:accent4>
        <a:srgbClr val="FFC000"/>
      </a:accent4>
      <a:accent5>
        <a:srgbClr val="E2E2E2"/>
      </a:accent5>
      <a:accent6>
        <a:srgbClr val="70AD47"/>
      </a:accent6>
      <a:hlink>
        <a:srgbClr val="D3D4D4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63D54"/>
    </a:accent1>
    <a:accent2>
      <a:srgbClr val="ED7D31"/>
    </a:accent2>
    <a:accent3>
      <a:srgbClr val="A5A5A5"/>
    </a:accent3>
    <a:accent4>
      <a:srgbClr val="FFC000"/>
    </a:accent4>
    <a:accent5>
      <a:srgbClr val="E2E2E2"/>
    </a:accent5>
    <a:accent6>
      <a:srgbClr val="70AD47"/>
    </a:accent6>
    <a:hlink>
      <a:srgbClr val="D3D4D4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63D54"/>
    </a:accent1>
    <a:accent2>
      <a:srgbClr val="ED7D31"/>
    </a:accent2>
    <a:accent3>
      <a:srgbClr val="A5A5A5"/>
    </a:accent3>
    <a:accent4>
      <a:srgbClr val="FFC000"/>
    </a:accent4>
    <a:accent5>
      <a:srgbClr val="E2E2E2"/>
    </a:accent5>
    <a:accent6>
      <a:srgbClr val="70AD47"/>
    </a:accent6>
    <a:hlink>
      <a:srgbClr val="D3D4D4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1216</Words>
  <Application>Microsoft Office PowerPoint</Application>
  <PresentationFormat>宽屏</PresentationFormat>
  <Paragraphs>196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Gungsuh</vt:lpstr>
      <vt:lpstr>Lato</vt:lpstr>
      <vt:lpstr>Lato Bold</vt:lpstr>
      <vt:lpstr>Open Sans Extrabold</vt:lpstr>
      <vt:lpstr>Open Sans Light</vt:lpstr>
      <vt:lpstr>等线</vt:lpstr>
      <vt:lpstr>等线 Light</vt:lpstr>
      <vt:lpstr>华文细黑</vt:lpstr>
      <vt:lpstr>宋体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Huxt</cp:lastModifiedBy>
  <cp:revision>87</cp:revision>
  <dcterms:created xsi:type="dcterms:W3CDTF">2017-10-15T06:57:46Z</dcterms:created>
  <dcterms:modified xsi:type="dcterms:W3CDTF">2018-07-23T00:14:18Z</dcterms:modified>
</cp:coreProperties>
</file>