
<file path=[Content_Types].xml><?xml version="1.0" encoding="utf-8"?>
<Types xmlns="http://schemas.openxmlformats.org/package/2006/content-types">
  <Default Extension="png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1" r:id="rId5"/>
    <p:sldId id="272" r:id="rId6"/>
    <p:sldId id="260" r:id="rId7"/>
    <p:sldId id="275" r:id="rId8"/>
    <p:sldId id="284" r:id="rId9"/>
    <p:sldId id="277" r:id="rId10"/>
    <p:sldId id="278" r:id="rId11"/>
    <p:sldId id="279" r:id="rId12"/>
    <p:sldId id="280" r:id="rId13"/>
    <p:sldId id="261" r:id="rId14"/>
    <p:sldId id="267" r:id="rId15"/>
    <p:sldId id="266" r:id="rId16"/>
    <p:sldId id="262" r:id="rId17"/>
    <p:sldId id="283" r:id="rId18"/>
    <p:sldId id="286" r:id="rId19"/>
    <p:sldId id="28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54"/>
    <a:srgbClr val="A5A5A5"/>
    <a:srgbClr val="AAABAB"/>
    <a:srgbClr val="595959"/>
    <a:srgbClr val="FFFFFF"/>
    <a:srgbClr val="999999"/>
    <a:srgbClr val="ACACAC"/>
    <a:srgbClr val="B6B6B6"/>
    <a:srgbClr val="C1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3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1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0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5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3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601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1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70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D7357-4FAE-4949-9E96-59E63CE7B1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5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0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1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9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C9EF-35E1-4704-989A-ED9B549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58C3F-3E21-4D56-B23B-10A0180B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1895-80C6-4091-A182-9FA7541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01E20-1655-425C-B087-9252FDC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E815A-189C-4D28-8C1B-138B3F9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17CD-769A-49ED-A473-72E8B1E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AAEE2-E0AB-4BF0-AA8E-FBB312F3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5D210-8AFF-44AF-9D6D-D2D4886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AF88-FA82-45E3-824A-BD15673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E2767-F62A-4E55-BB09-B24585A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022C42-DFA9-4716-AF4A-D3A6790D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09B41-5A38-4C19-A2A5-6ADD9877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4A8A-9572-4E03-8CDC-09CE43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BA1-373D-4381-A2B1-BDC9A11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FD79-4B6D-4D36-A4B5-434223F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519-8ADB-4E68-BAFD-96DFFE6E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AFC00-0AC7-4BF5-A625-FFDB010E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3772-45E9-4368-B638-8F019CF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5E712-5F98-4CF3-99F6-FE87C5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29FE-228A-466F-8966-D51C103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0DA3-ED27-425C-A302-10C1A21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BF86B-6C80-441B-BECC-0F7753BE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FAF8E-0959-40B4-BB7A-542F35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239D4-F786-44F6-98F2-856934C8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D7541-0BF8-4A5F-981C-5F08CED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7EDB-B39D-454B-BE03-9BA3668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8E52-E260-47BB-A340-85D21E5F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D626E-0CE1-4C0F-A1A0-6081DE4A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BDC2-74F9-4262-80C5-E0E4A02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59852-09CA-4351-A7CE-C5819B63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E91E3-5274-498E-8404-8BABCFA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97C6-8905-4A13-8846-18F1ADA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F7498-B529-46ED-AC23-804C70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8D4F8-96CD-41B0-B600-EFE6CCA8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B70FF-355A-4E44-B09B-FED8772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2A350-DF98-4A9F-9014-5B8FCCE8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E7744-1613-4F17-BC8D-03707A1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88421-40A0-42F1-9FF1-AE4732E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5BD99-F746-4089-AA38-182F809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CF11-0C01-459E-A9DB-4EA0C444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FB698-D83A-4973-BCE1-8EBA6D0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87DBB-01D7-450E-AD26-EDDD049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977A1-5B3D-4155-B505-82BBE8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3ABF-6686-4FB5-BCC1-5306FCCC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7E579-0133-4A48-8EEE-4AAC4B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0AA31-5E12-423E-A0CD-7DF9B6B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DAC7-07DF-4D5D-A6D6-B30FF83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2AF12-8305-493D-BC08-D0F1F9A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84228-60D7-4A82-B419-51BF9C00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FF5-8718-40E8-9261-7AA957A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E70AE-60CC-419D-B713-A1740259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E1724-5E8F-4B1E-BB7D-47FFA58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98AE-BAF5-439D-99F1-186302D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6598B-6212-4F19-A94A-604393C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3B029-B394-4238-96C0-086658E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80250-CB60-41F5-80EF-EC869C2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790C0-C5D5-4D77-98B6-432809A6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4F86D-0E2E-4C8B-B8FF-7D384812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CB20-07E1-48E5-86C5-AF8E096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91CF7-C75C-4D90-B550-3AC6F6BE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7.xml"/><Relationship Id="rId17" Type="http://schemas.openxmlformats.org/officeDocument/2006/relationships/slide" Target="slide16.xml"/><Relationship Id="rId2" Type="http://schemas.openxmlformats.org/officeDocument/2006/relationships/tags" Target="../tags/tag4.xml"/><Relationship Id="rId16" Type="http://schemas.openxmlformats.org/officeDocument/2006/relationships/slide" Target="slide13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" Target="slide6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3" name="PA_文本框 1">
            <a:extLst>
              <a:ext uri="{FF2B5EF4-FFF2-40B4-BE49-F238E27FC236}">
                <a16:creationId xmlns:a16="http://schemas.microsoft.com/office/drawing/2014/main" id="{D6A6F486-EF97-4FC1-A08D-034452B04C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84013" y="2288248"/>
            <a:ext cx="695575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+mj-ea"/>
                <a:ea typeface="+mj-ea"/>
              </a:rPr>
              <a:t>触摸式远程协同办公系统</a:t>
            </a:r>
          </a:p>
        </p:txBody>
      </p:sp>
      <p:sp>
        <p:nvSpPr>
          <p:cNvPr id="24" name="PA_文本框 3">
            <a:extLst>
              <a:ext uri="{FF2B5EF4-FFF2-40B4-BE49-F238E27FC236}">
                <a16:creationId xmlns:a16="http://schemas.microsoft.com/office/drawing/2014/main" id="{71A4928C-9BC2-4DB0-8F16-5067FE47D3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008552" y="399566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参与人：胡晓腾，鹿孝孝，王通礼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项目指导：陈昕宇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en-US" altLang="zh-CN" sz="2400" b="1" dirty="0">
                <a:latin typeface="+mj-ea"/>
                <a:ea typeface="+mj-ea"/>
              </a:rPr>
              <a:t>                       2018.07.23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3">
            <a:extLst>
              <a:ext uri="{FF2B5EF4-FFF2-40B4-BE49-F238E27FC236}">
                <a16:creationId xmlns:a16="http://schemas.microsoft.com/office/drawing/2014/main" id="{28E8016D-E364-4705-8799-63023E0AE8FC}"/>
              </a:ext>
            </a:extLst>
          </p:cNvPr>
          <p:cNvSpPr txBox="1"/>
          <p:nvPr/>
        </p:nvSpPr>
        <p:spPr>
          <a:xfrm>
            <a:off x="463591" y="31053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2.4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 项目流程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2750E-B71E-438C-BAF9-828ECB6F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4" y="1073426"/>
            <a:ext cx="8083826" cy="51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4456D1BF-85C1-4EA3-9698-251E348FF28D}"/>
              </a:ext>
            </a:extLst>
          </p:cNvPr>
          <p:cNvSpPr txBox="1"/>
          <p:nvPr/>
        </p:nvSpPr>
        <p:spPr>
          <a:xfrm>
            <a:off x="507337" y="332032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2.5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技术路线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01146-2A8D-4F71-8ADB-60B13C807948}"/>
              </a:ext>
            </a:extLst>
          </p:cNvPr>
          <p:cNvSpPr/>
          <p:nvPr/>
        </p:nvSpPr>
        <p:spPr>
          <a:xfrm>
            <a:off x="2994990" y="994964"/>
            <a:ext cx="7964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用户管理模块：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地址段权限，适用于局域网内相互之间的无障碍访问；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注册用户适用于远程访问；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用户组（角色）权限适用于项目团队协作；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4649DA-EB91-451B-A458-F8676BFF038F}"/>
              </a:ext>
            </a:extLst>
          </p:cNvPr>
          <p:cNvSpPr/>
          <p:nvPr/>
        </p:nvSpPr>
        <p:spPr>
          <a:xfrm>
            <a:off x="1837791" y="34940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文件管理模块：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文件编辑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文件下载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文件列表显示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文件权限管理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561AC1C-69D7-4ACE-B839-41B151B60E62}"/>
              </a:ext>
            </a:extLst>
          </p:cNvPr>
          <p:cNvSpPr/>
          <p:nvPr/>
        </p:nvSpPr>
        <p:spPr>
          <a:xfrm>
            <a:off x="7324191" y="349400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在线协同编辑模块：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通过多点触控缩放文件内容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多用户同时编辑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文件内容查看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8F5232F1-E659-48FD-9415-65BDCE92DA22}"/>
              </a:ext>
            </a:extLst>
          </p:cNvPr>
          <p:cNvSpPr/>
          <p:nvPr/>
        </p:nvSpPr>
        <p:spPr>
          <a:xfrm>
            <a:off x="2040838" y="895377"/>
            <a:ext cx="317862" cy="206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15FED94C-4717-4849-99E4-414DDAA774C3}"/>
              </a:ext>
            </a:extLst>
          </p:cNvPr>
          <p:cNvSpPr/>
          <p:nvPr/>
        </p:nvSpPr>
        <p:spPr>
          <a:xfrm>
            <a:off x="679982" y="3520100"/>
            <a:ext cx="760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solidFill>
                  <a:srgbClr val="063D5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2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9B8DD438-5A99-4D11-B989-2E4DA4297D3C}"/>
              </a:ext>
            </a:extLst>
          </p:cNvPr>
          <p:cNvSpPr/>
          <p:nvPr/>
        </p:nvSpPr>
        <p:spPr>
          <a:xfrm>
            <a:off x="6495228" y="3281558"/>
            <a:ext cx="760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76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89E1C23-7739-4B2C-998C-D15B67A03DFA}"/>
              </a:ext>
            </a:extLst>
          </p:cNvPr>
          <p:cNvSpPr/>
          <p:nvPr/>
        </p:nvSpPr>
        <p:spPr>
          <a:xfrm>
            <a:off x="596052" y="434760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68616D70-1551-43BF-9EED-00FEC1251A99}"/>
              </a:ext>
            </a:extLst>
          </p:cNvPr>
          <p:cNvSpPr txBox="1"/>
          <p:nvPr/>
        </p:nvSpPr>
        <p:spPr>
          <a:xfrm>
            <a:off x="596052" y="441701"/>
            <a:ext cx="2359183" cy="11898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2.6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项目进度</a:t>
            </a: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8FE423C-D8E2-4076-B4D5-367E3DAA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72998"/>
              </p:ext>
            </p:extLst>
          </p:nvPr>
        </p:nvGraphicFramePr>
        <p:xfrm>
          <a:off x="2252868" y="1709530"/>
          <a:ext cx="7500730" cy="352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180">
                  <a:extLst>
                    <a:ext uri="{9D8B030D-6E8A-4147-A177-3AD203B41FA5}">
                      <a16:colId xmlns:a16="http://schemas.microsoft.com/office/drawing/2014/main" val="2936125723"/>
                    </a:ext>
                  </a:extLst>
                </a:gridCol>
                <a:gridCol w="6098550">
                  <a:extLst>
                    <a:ext uri="{9D8B030D-6E8A-4147-A177-3AD203B41FA5}">
                      <a16:colId xmlns:a16="http://schemas.microsoft.com/office/drawing/2014/main" val="98257475"/>
                    </a:ext>
                  </a:extLst>
                </a:gridCol>
              </a:tblGrid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进度安排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163584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组建项目组，完成需求开发文档，准备阶段成果汇报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6997071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第二周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级别的需求，准备阶段汇报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708058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级别的需求，准备阶段汇报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912474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第四周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P2, P3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级别的需求，进行最终答辩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913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项目成果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3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0D2FAFB6-9C56-4C0C-9B5D-99E321164AD7}"/>
              </a:ext>
            </a:extLst>
          </p:cNvPr>
          <p:cNvSpPr txBox="1"/>
          <p:nvPr/>
        </p:nvSpPr>
        <p:spPr>
          <a:xfrm>
            <a:off x="840968" y="33087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3.1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单人操作多人观察架构</a:t>
            </a:r>
          </a:p>
        </p:txBody>
      </p:sp>
      <p:pic>
        <p:nvPicPr>
          <p:cNvPr id="25" name="image02.png">
            <a:extLst>
              <a:ext uri="{FF2B5EF4-FFF2-40B4-BE49-F238E27FC236}">
                <a16:creationId xmlns:a16="http://schemas.microsoft.com/office/drawing/2014/main" id="{DE82B79F-3688-417A-B26B-04A656893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9217" y="1086678"/>
            <a:ext cx="6957392" cy="54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A08FD03E-DED3-4E1D-88AF-6BEA941FB372}"/>
              </a:ext>
            </a:extLst>
          </p:cNvPr>
          <p:cNvSpPr txBox="1"/>
          <p:nvPr/>
        </p:nvSpPr>
        <p:spPr>
          <a:xfrm>
            <a:off x="840968" y="33087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3.2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多人操作多人观察架构</a:t>
            </a:r>
          </a:p>
        </p:txBody>
      </p:sp>
      <p:pic>
        <p:nvPicPr>
          <p:cNvPr id="59" name="image01.png">
            <a:extLst>
              <a:ext uri="{FF2B5EF4-FFF2-40B4-BE49-F238E27FC236}">
                <a16:creationId xmlns:a16="http://schemas.microsoft.com/office/drawing/2014/main" id="{15D9B781-E6E5-46B8-8016-5E9E59A04E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75722" y="915648"/>
            <a:ext cx="6917635" cy="57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其他相关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301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90413ABC-4FFD-45A7-8E4B-2441443972D0}"/>
              </a:ext>
            </a:extLst>
          </p:cNvPr>
          <p:cNvSpPr txBox="1"/>
          <p:nvPr/>
        </p:nvSpPr>
        <p:spPr>
          <a:xfrm>
            <a:off x="1121291" y="441165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4.1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84321E-FC97-4E2B-B251-9E62CA32E456}"/>
              </a:ext>
            </a:extLst>
          </p:cNvPr>
          <p:cNvSpPr/>
          <p:nvPr/>
        </p:nvSpPr>
        <p:spPr>
          <a:xfrm>
            <a:off x="1205951" y="1574276"/>
            <a:ext cx="113306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郭西平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丁建昌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张先俊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远程协同办公多媒体系统的开发和应用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河南电力技术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2008(4):14-16.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王锋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赵龙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协同办公系统的研究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电脑与电信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2007(7):26-27.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一种协同办公系统的设计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计算机应用与软件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2005, 22(8):128-130.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Inc. G. The Go Programming Language[J]. IEEE Software, 2016, 31(5):104-104.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刘艳平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Go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语言实现数据库驱动的方法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计算机与现代化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2018(1):113-115.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Beego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 https://beego.me/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易升海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彭江强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卿勇军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浅析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容器技术的发展前景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电信工程技术与标准化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2018(6).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技术在软件开发过程中的应用研究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2016, 37(3):110-113.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朱沛立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红外触摸屏响应分析及延时优化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液晶与显示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2015, 30(6):1057-1062.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设计模式：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http://www.w3school.com.cn/aspnet/mvc_intro.asp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任中方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闫明松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模式研究的综述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计算机应用研究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2004, 21(10):1-4.</a:t>
            </a:r>
          </a:p>
        </p:txBody>
      </p:sp>
    </p:spTree>
    <p:extLst>
      <p:ext uri="{BB962C8B-B14F-4D97-AF65-F5344CB8AC3E}">
        <p14:creationId xmlns:p14="http://schemas.microsoft.com/office/powerpoint/2010/main" val="28566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90413ABC-4FFD-45A7-8E4B-2441443972D0}"/>
              </a:ext>
            </a:extLst>
          </p:cNvPr>
          <p:cNvSpPr txBox="1"/>
          <p:nvPr/>
        </p:nvSpPr>
        <p:spPr>
          <a:xfrm>
            <a:off x="1121291" y="441165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4.2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5ECECC-F6EF-4ECF-8611-36508691A6F3}"/>
              </a:ext>
            </a:extLst>
          </p:cNvPr>
          <p:cNvSpPr/>
          <p:nvPr/>
        </p:nvSpPr>
        <p:spPr>
          <a:xfrm>
            <a:off x="1121291" y="1683029"/>
            <a:ext cx="8786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测试多终端接入，需搭建无线局域网，但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CRDC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无线网的设备间无法连通，所以需要一个无线路由器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0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E9E2F-D3FF-4EF6-A2AF-AA2AAE1266D5}"/>
              </a:ext>
            </a:extLst>
          </p:cNvPr>
          <p:cNvSpPr txBox="1"/>
          <p:nvPr/>
        </p:nvSpPr>
        <p:spPr>
          <a:xfrm>
            <a:off x="4068415" y="2644170"/>
            <a:ext cx="5261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190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783632" y="2105922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项目综述</a:t>
            </a:r>
          </a:p>
        </p:txBody>
      </p:sp>
      <p:sp>
        <p:nvSpPr>
          <p:cNvPr id="3" name="PA_MH_Number_1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430358" y="1973567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367658" y="2856008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项目内容</a:t>
            </a:r>
          </a:p>
        </p:txBody>
      </p:sp>
      <p:sp>
        <p:nvSpPr>
          <p:cNvPr id="7" name="PA_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014384" y="2723653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83632" y="3606094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项目成果</a:t>
            </a:r>
          </a:p>
        </p:txBody>
      </p:sp>
      <p:sp>
        <p:nvSpPr>
          <p:cNvPr id="10" name="PA_MH_Number_3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30358" y="3473739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03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367658" y="4356180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其他相关</a:t>
            </a:r>
          </a:p>
        </p:txBody>
      </p:sp>
      <p:sp>
        <p:nvSpPr>
          <p:cNvPr id="13" name="PA_MH_Number_4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6014384" y="4223825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04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7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 autoUpdateAnimBg="0"/>
      <p:bldP spid="12" grpId="0" animBg="1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项目综述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09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268238" y="1450515"/>
            <a:ext cx="752008" cy="750378"/>
            <a:chOff x="1705521" y="2416711"/>
            <a:chExt cx="823913" cy="823913"/>
          </a:xfrm>
        </p:grpSpPr>
        <p:sp>
          <p:nvSpPr>
            <p:cNvPr id="27" name="Oval 68"/>
            <p:cNvSpPr>
              <a:spLocks noChangeArrowheads="1"/>
            </p:cNvSpPr>
            <p:nvPr/>
          </p:nvSpPr>
          <p:spPr bwMode="auto">
            <a:xfrm>
              <a:off x="1705521" y="2416711"/>
              <a:ext cx="823913" cy="823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20424" y="2649864"/>
              <a:ext cx="356535" cy="356535"/>
              <a:chOff x="4570491" y="4810943"/>
              <a:chExt cx="356535" cy="356535"/>
            </a:xfrm>
            <a:solidFill>
              <a:schemeClr val="bg1"/>
            </a:solidFill>
          </p:grpSpPr>
          <p:sp>
            <p:nvSpPr>
              <p:cNvPr id="29" name="Freeform 57"/>
              <p:cNvSpPr>
                <a:spLocks noEditPoints="1"/>
              </p:cNvSpPr>
              <p:nvPr/>
            </p:nvSpPr>
            <p:spPr bwMode="auto">
              <a:xfrm>
                <a:off x="45704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0" name="Freeform 58"/>
              <p:cNvSpPr>
                <a:spLocks noEditPoints="1"/>
              </p:cNvSpPr>
              <p:nvPr/>
            </p:nvSpPr>
            <p:spPr bwMode="auto">
              <a:xfrm>
                <a:off x="48150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1" name="Freeform 59"/>
              <p:cNvSpPr>
                <a:spLocks noEditPoints="1"/>
              </p:cNvSpPr>
              <p:nvPr/>
            </p:nvSpPr>
            <p:spPr bwMode="auto">
              <a:xfrm>
                <a:off x="4693482" y="4810943"/>
                <a:ext cx="110554" cy="356535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flipH="1">
            <a:off x="1345928" y="3906730"/>
            <a:ext cx="752008" cy="750378"/>
            <a:chOff x="8963079" y="3100785"/>
            <a:chExt cx="823913" cy="823913"/>
          </a:xfrm>
        </p:grpSpPr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8963079" y="3100785"/>
              <a:ext cx="823913" cy="823913"/>
            </a:xfrm>
            <a:prstGeom prst="ellipse">
              <a:avLst/>
            </a:prstGeom>
            <a:solidFill>
              <a:srgbClr val="063D54"/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215683" y="3334473"/>
              <a:ext cx="356535" cy="356535"/>
              <a:chOff x="5284944" y="4097872"/>
              <a:chExt cx="356535" cy="356535"/>
            </a:xfrm>
            <a:solidFill>
              <a:schemeClr val="bg1"/>
            </a:solidFill>
          </p:grpSpPr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5284944" y="4097872"/>
                <a:ext cx="356535" cy="356535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5318110" y="4386693"/>
                <a:ext cx="33166" cy="34548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sp>
        <p:nvSpPr>
          <p:cNvPr id="56" name="TextBox 1">
            <a:extLst>
              <a:ext uri="{FF2B5EF4-FFF2-40B4-BE49-F238E27FC236}">
                <a16:creationId xmlns:a16="http://schemas.microsoft.com/office/drawing/2014/main" id="{511A4E22-6523-48F0-B018-61B8996A42E3}"/>
              </a:ext>
            </a:extLst>
          </p:cNvPr>
          <p:cNvSpPr txBox="1"/>
          <p:nvPr/>
        </p:nvSpPr>
        <p:spPr>
          <a:xfrm>
            <a:off x="560616" y="218106"/>
            <a:ext cx="2937958" cy="5078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1.1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项目背景</a:t>
            </a:r>
            <a:endParaRPr lang="en-US" altLang="zh-CN" sz="32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0E407E2-D77A-4E03-A27B-295B9E9DDEBD}"/>
              </a:ext>
            </a:extLst>
          </p:cNvPr>
          <p:cNvSpPr/>
          <p:nvPr/>
        </p:nvSpPr>
        <p:spPr bwMode="auto">
          <a:xfrm>
            <a:off x="2888107" y="1205946"/>
            <a:ext cx="7581961" cy="2240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ato" panose="020F0502020204030203" pitchFamily="34" charset="0"/>
                <a:sym typeface="Lato Bold" charset="0"/>
              </a:rPr>
              <a:t>现状：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为保证设计质量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铁路图纸、设计方案需要反复论证和研讨，并经过各级的审查。传统工作模式下效率低。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E3E77282-1DD4-45A8-9C67-2916CAFF9887}"/>
              </a:ext>
            </a:extLst>
          </p:cNvPr>
          <p:cNvSpPr/>
          <p:nvPr/>
        </p:nvSpPr>
        <p:spPr bwMode="auto">
          <a:xfrm>
            <a:off x="2860751" y="3557431"/>
            <a:ext cx="7609318" cy="27638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ato" panose="020F0502020204030203" pitchFamily="34" charset="0"/>
                <a:sym typeface="Lato Bold" charset="0"/>
              </a:rPr>
              <a:t>趋势：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借助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普通终端（个人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和移动设备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外界触摸屏幕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，远程协同办公成为提高效率的重要方式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8CAC3FB-015A-4375-8325-A8828E7077DF}"/>
              </a:ext>
            </a:extLst>
          </p:cNvPr>
          <p:cNvSpPr/>
          <p:nvPr/>
        </p:nvSpPr>
        <p:spPr>
          <a:xfrm>
            <a:off x="1541175" y="2703443"/>
            <a:ext cx="252407" cy="853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>
            <a:extLst>
              <a:ext uri="{FF2B5EF4-FFF2-40B4-BE49-F238E27FC236}">
                <a16:creationId xmlns:a16="http://schemas.microsoft.com/office/drawing/2014/main" id="{C21737E4-AA53-4DCB-B21F-56E706A45640}"/>
              </a:ext>
            </a:extLst>
          </p:cNvPr>
          <p:cNvSpPr txBox="1"/>
          <p:nvPr/>
        </p:nvSpPr>
        <p:spPr>
          <a:xfrm>
            <a:off x="618243" y="328481"/>
            <a:ext cx="2276264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1.2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项目目标</a:t>
            </a:r>
            <a:endParaRPr lang="en-US" altLang="zh-CN" sz="32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9ED87A-3632-4C42-B93A-E2AF37ACA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9678"/>
              </p:ext>
            </p:extLst>
          </p:nvPr>
        </p:nvGraphicFramePr>
        <p:xfrm>
          <a:off x="980661" y="1126436"/>
          <a:ext cx="10084903" cy="540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84">
                  <a:extLst>
                    <a:ext uri="{9D8B030D-6E8A-4147-A177-3AD203B41FA5}">
                      <a16:colId xmlns:a16="http://schemas.microsoft.com/office/drawing/2014/main" val="127525152"/>
                    </a:ext>
                  </a:extLst>
                </a:gridCol>
                <a:gridCol w="7993219">
                  <a:extLst>
                    <a:ext uri="{9D8B030D-6E8A-4147-A177-3AD203B41FA5}">
                      <a16:colId xmlns:a16="http://schemas.microsoft.com/office/drawing/2014/main" val="1052857483"/>
                    </a:ext>
                  </a:extLst>
                </a:gridCol>
              </a:tblGrid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实现目标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效果描述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706307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多终端接入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多个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或移动设备同时接入，对同一个文件进行浏览与处理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92635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多点触摸处理协同文件，例如文件的放大与缩小等功能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346453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实时共享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多端对于同一文件实时浏览与处理，网络延迟较低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50374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文件上传，下载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不同类型文件的上传到指定服务器，或者在指定服务器下载需要文件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09443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系统支持处理不同文件类型，文件类型包括：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pdf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Powerpoint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dwg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2038015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文件存储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修改协同文件的后，及时进行存储，保证成果的可靠性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64397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文件放大，缩小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对协同文件进行放大与缩小，方便对文件的浏览与处理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55329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文件页面截屏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对文件关键部分通过截屏进行记录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178271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文件标注圈阅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对文件进行修改，批注，圈阅等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403513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不同角色对协同文件有不同操作权限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998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项目内容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31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7D747FF9-BA99-41B5-90FB-CB1DD72ADED7}"/>
              </a:ext>
            </a:extLst>
          </p:cNvPr>
          <p:cNvSpPr txBox="1"/>
          <p:nvPr/>
        </p:nvSpPr>
        <p:spPr>
          <a:xfrm>
            <a:off x="359031" y="259161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需求列表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C4DD9B-13BC-4F81-A0C3-1C981060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635"/>
              </p:ext>
            </p:extLst>
          </p:nvPr>
        </p:nvGraphicFramePr>
        <p:xfrm>
          <a:off x="993914" y="843936"/>
          <a:ext cx="10522225" cy="586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173">
                  <a:extLst>
                    <a:ext uri="{9D8B030D-6E8A-4147-A177-3AD203B41FA5}">
                      <a16:colId xmlns:a16="http://schemas.microsoft.com/office/drawing/2014/main" val="3528741167"/>
                    </a:ext>
                  </a:extLst>
                </a:gridCol>
                <a:gridCol w="4859488">
                  <a:extLst>
                    <a:ext uri="{9D8B030D-6E8A-4147-A177-3AD203B41FA5}">
                      <a16:colId xmlns:a16="http://schemas.microsoft.com/office/drawing/2014/main" val="3326732878"/>
                    </a:ext>
                  </a:extLst>
                </a:gridCol>
                <a:gridCol w="1133461">
                  <a:extLst>
                    <a:ext uri="{9D8B030D-6E8A-4147-A177-3AD203B41FA5}">
                      <a16:colId xmlns:a16="http://schemas.microsoft.com/office/drawing/2014/main" val="2565016958"/>
                    </a:ext>
                  </a:extLst>
                </a:gridCol>
                <a:gridCol w="2100103">
                  <a:extLst>
                    <a:ext uri="{9D8B030D-6E8A-4147-A177-3AD203B41FA5}">
                      <a16:colId xmlns:a16="http://schemas.microsoft.com/office/drawing/2014/main" val="1238007210"/>
                    </a:ext>
                  </a:extLst>
                </a:gridCol>
              </a:tblGrid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需求名称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实现描述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负责人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9415394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多终端接入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实现多个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或移动设备同时接入功能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473004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SDK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，实现多点触摸处理协同文件，例如文件的放大与缩小等功能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323195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实时共享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实现多端对于同一文件实时浏览与处理，降低网络延迟功能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531843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文件上传，下载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实现不同类型文件的上传与下载功能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6145201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实现支持处理不同的文件类型，包括：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pdf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PowerPoint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dwg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982032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文件存储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实现修改后文件的存储功能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97076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文件放大，缩小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实现不同类型文件的放大与缩小，方便对文件的浏览与处理功能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929089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文件页面截屏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实现截屏功能，方便对文件关键部分的记录功能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352946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 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文件标注圈阅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实现对文件修改，批注，圈阅等功能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897323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实现不同角色不同操作权限的功能，利于文件的管理功能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胡晓腾，鹿孝孝，王通礼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747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6E94D9E7-6B73-4210-96DB-B50D728852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>
            <a:extLst>
              <a:ext uri="{FF2B5EF4-FFF2-40B4-BE49-F238E27FC236}">
                <a16:creationId xmlns:a16="http://schemas.microsoft.com/office/drawing/2014/main" id="{ED392FD7-F0E6-419D-9E9E-DA1E3B19BAD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02287" y="400939"/>
            <a:ext cx="2897504" cy="11898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2.2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项目架构</a:t>
            </a: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A2FF04-4827-4B60-A8C9-7BE428209167}"/>
              </a:ext>
            </a:extLst>
          </p:cNvPr>
          <p:cNvSpPr/>
          <p:nvPr/>
        </p:nvSpPr>
        <p:spPr>
          <a:xfrm>
            <a:off x="1046922" y="1443840"/>
            <a:ext cx="8574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软件系统体系结构：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（客户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服务器模式）架构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Client: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管理文档，包括上传和删除等；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在线编辑器查看和编辑文档；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实时更新文档；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（服务器端）：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接受客户端请求，文件存储、处理删除等，提供文档编辑的后台支持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表现层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业务逻辑层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数据持久层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Model+View+Controller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6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462698D0-0A14-4141-A23F-DD9B6149BEF8}"/>
              </a:ext>
            </a:extLst>
          </p:cNvPr>
          <p:cNvSpPr txBox="1"/>
          <p:nvPr/>
        </p:nvSpPr>
        <p:spPr>
          <a:xfrm>
            <a:off x="387400" y="332367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2.3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环境与语言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16224E-604A-41BF-9A79-4278DDD0CDA2}"/>
              </a:ext>
            </a:extLst>
          </p:cNvPr>
          <p:cNvSpPr/>
          <p:nvPr/>
        </p:nvSpPr>
        <p:spPr>
          <a:xfrm>
            <a:off x="1298713" y="1775791"/>
            <a:ext cx="8362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硬件环境：红外触摸屏，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寸显示设备，无线网组网设备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系统环境：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C++, Go,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2013, Sublime Text 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23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262,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1217</Words>
  <Application>Microsoft Office PowerPoint</Application>
  <PresentationFormat>宽屏</PresentationFormat>
  <Paragraphs>196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Gungsuh</vt:lpstr>
      <vt:lpstr>Lato</vt:lpstr>
      <vt:lpstr>Lato Bold</vt:lpstr>
      <vt:lpstr>Open Sans Extrabold</vt:lpstr>
      <vt:lpstr>Open Sans Light</vt:lpstr>
      <vt:lpstr>等线</vt:lpstr>
      <vt:lpstr>等线 Light</vt:lpstr>
      <vt:lpstr>华文细黑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Huxt</cp:lastModifiedBy>
  <cp:revision>85</cp:revision>
  <dcterms:created xsi:type="dcterms:W3CDTF">2017-10-15T06:57:46Z</dcterms:created>
  <dcterms:modified xsi:type="dcterms:W3CDTF">2018-07-20T08:13:05Z</dcterms:modified>
</cp:coreProperties>
</file>