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55A1E5-29C7-49BD-B1AD-F73D25C58738}">
          <p14:sldIdLst>
            <p14:sldId id="256"/>
            <p14:sldId id="25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18-A815-4EFF-8F56-20F35C8945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B20-F9B6-4EB7-8559-3609283FD08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" y="1"/>
            <a:ext cx="9144000" cy="1014153"/>
          </a:xfrm>
          <a:prstGeom prst="rect">
            <a:avLst/>
          </a:prstGeom>
          <a:gradFill>
            <a:gsLst>
              <a:gs pos="0">
                <a:srgbClr val="600808">
                  <a:alpha val="50000"/>
                </a:srgbClr>
              </a:gs>
              <a:gs pos="74000">
                <a:srgbClr val="641010">
                  <a:alpha val="50000"/>
                </a:srgbClr>
              </a:gs>
              <a:gs pos="83000">
                <a:srgbClr val="691718">
                  <a:alpha val="50000"/>
                </a:srgbClr>
              </a:gs>
              <a:gs pos="100000">
                <a:srgbClr val="6C1F20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85635" y="129691"/>
            <a:ext cx="1935480" cy="33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1013792"/>
            <a:ext cx="9144000" cy="5844209"/>
          </a:xfrm>
          <a:prstGeom prst="rect">
            <a:avLst/>
          </a:prstGeom>
          <a:solidFill>
            <a:srgbClr val="E3F5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402830" y="565148"/>
            <a:ext cx="177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AFAFA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光学与电子信息学院</a:t>
            </a:r>
            <a:endParaRPr lang="en-US" altLang="zh-CN" sz="1200" dirty="0">
              <a:solidFill>
                <a:srgbClr val="FAFAFA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400" dirty="0">
                <a:solidFill>
                  <a:srgbClr val="FAFAFA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School of</a:t>
            </a:r>
            <a:r>
              <a:rPr lang="zh-CN" altLang="en-US" sz="400" dirty="0">
                <a:solidFill>
                  <a:srgbClr val="FAFAFA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" dirty="0">
                <a:solidFill>
                  <a:srgbClr val="FAFAFA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Optical</a:t>
            </a:r>
            <a:r>
              <a:rPr lang="zh-CN" altLang="en-US" sz="400" dirty="0">
                <a:solidFill>
                  <a:srgbClr val="FAFAFA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" dirty="0">
                <a:solidFill>
                  <a:srgbClr val="FAFAFA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400" dirty="0">
                <a:solidFill>
                  <a:srgbClr val="FAFAFA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" dirty="0">
                <a:solidFill>
                  <a:srgbClr val="FAFAFA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Electronic Information</a:t>
            </a:r>
            <a:endParaRPr lang="zh-CN" altLang="en-US" sz="400" dirty="0">
              <a:solidFill>
                <a:srgbClr val="FAFAFA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hqprint"/>
          <a:stretch>
            <a:fillRect/>
          </a:stretch>
        </p:blipFill>
        <p:spPr>
          <a:xfrm>
            <a:off x="7039668" y="540840"/>
            <a:ext cx="387760" cy="3364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18-A815-4EFF-8F56-20F35C8945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B20-F9B6-4EB7-8559-3609283FD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18-A815-4EFF-8F56-20F35C8945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B20-F9B6-4EB7-8559-3609283FD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18-A815-4EFF-8F56-20F35C8945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B20-F9B6-4EB7-8559-3609283FD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18-A815-4EFF-8F56-20F35C8945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B20-F9B6-4EB7-8559-3609283FD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18-A815-4EFF-8F56-20F35C8945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B20-F9B6-4EB7-8559-3609283FD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18-A815-4EFF-8F56-20F35C8945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B20-F9B6-4EB7-8559-3609283FD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18-A815-4EFF-8F56-20F35C8945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B20-F9B6-4EB7-8559-3609283FD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18-A815-4EFF-8F56-20F35C8945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B20-F9B6-4EB7-8559-3609283FD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18-A815-4EFF-8F56-20F35C8945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B20-F9B6-4EB7-8559-3609283FD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18-A815-4EFF-8F56-20F35C8945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BB20-F9B6-4EB7-8559-3609283FD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9C18-A815-4EFF-8F56-20F35C8945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CBB20-F9B6-4EB7-8559-3609283FD0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68329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马笑天 电子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1801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12/31/2020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15" y="802651"/>
            <a:ext cx="9050410" cy="3288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8932" y="3745077"/>
            <a:ext cx="2281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Citations: 875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813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https://www.nature.com/articles/nmat4756#Sec8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1428" y="6259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实验测试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2117" y="6020455"/>
            <a:ext cx="921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对于扩散忆阻器的动力学性质展开实验验证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17" y="1244282"/>
            <a:ext cx="6823104" cy="477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1428" y="6259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软件仿真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4867" y="5929015"/>
            <a:ext cx="921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为了理解开关机制，用模型进行软仿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6" y="759648"/>
            <a:ext cx="8858637" cy="377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23886" y="4178274"/>
            <a:ext cx="4280227" cy="14870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1428" y="6259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软件仿真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4867" y="5929015"/>
            <a:ext cx="921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为了理解开关机制，用模型进行软仿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" y="1415116"/>
            <a:ext cx="8793797" cy="241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7147" y="4147301"/>
            <a:ext cx="541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成对促进脉冲（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paired-pulse facilitation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PPF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147" y="4668826"/>
            <a:ext cx="541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成对抑制脉冲（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paired-pulse depression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1428" y="6259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软件仿真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4867" y="5929015"/>
            <a:ext cx="921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为了理解开关机制，用模型进行软仿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8" y="2072639"/>
            <a:ext cx="8582344" cy="278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1428" y="62594"/>
            <a:ext cx="3142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短期</a:t>
            </a:r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长期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0547" y="5964409"/>
            <a:ext cx="389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二者组合构成长期记忆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622" y="893592"/>
            <a:ext cx="6244339" cy="44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4030849"/>
            <a:ext cx="3989069" cy="282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371" y="1107440"/>
            <a:ext cx="3767630" cy="282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1428" y="6259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优势与挑战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7667" y="2095946"/>
            <a:ext cx="588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仿生了钙离子在突触间的传递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7667" y="3821522"/>
            <a:ext cx="588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如何获得更高的开关速度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7667" y="4344742"/>
            <a:ext cx="588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电导随频率或时间增量的定量分析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7667" y="4867962"/>
            <a:ext cx="588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长期记忆的定量分析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1428" y="6259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进展与前沿突破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1" y="1312761"/>
            <a:ext cx="8128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	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获得了文章发布为止最高的导通态与绝缘态的电阻之比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114" y="2525257"/>
            <a:ext cx="8210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ii.	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第一次报道了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Ag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粒子在撤去电压后扩散的弛豫变化的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TEM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图像，并进行了理论解释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1" y="3873590"/>
            <a:ext cx="8128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iii.	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第一次在二端口器件上观察到类似于“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PPF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到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PPD”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的电导变化；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1" y="5271535"/>
            <a:ext cx="812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iv.	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第一次实现了模拟突触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Ca2+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传递的功能等。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940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总结与展望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940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谢谢大家！</a:t>
            </a:r>
            <a:endParaRPr lang="en-US" altLang="zh-C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68329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马笑天 电子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1801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12/31/2020</a:t>
            </a:r>
            <a:endParaRPr lang="zh-CN" altLang="en-US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428" y="6259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作者介绍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571" y="1231813"/>
            <a:ext cx="8250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2015-2020 		ECE, U of Mass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fall			ECE, USC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/>
          </a:p>
          <a:p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0033" y="1298240"/>
            <a:ext cx="3562885" cy="3562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6846668" y="4917865"/>
            <a:ext cx="201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Prof. J. Joshua Yang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23704" y="5436257"/>
            <a:ext cx="228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Citations: 28000+</a:t>
            </a:r>
            <a:endParaRPr lang="en-US" altLang="zh-CN" dirty="0"/>
          </a:p>
          <a:p>
            <a:pPr algn="ctr"/>
            <a:r>
              <a:rPr lang="en-US" altLang="zh-CN" dirty="0"/>
              <a:t>H-index: 67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283682"/>
            <a:ext cx="813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https://scholar.google.com/citations?user=9Oaf_cUAAAAJ&amp;hl=en&amp;oi=ao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60681"/>
            <a:ext cx="813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http://www.ecs.umass.edu/ece/jjyang/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465713" y="2597972"/>
            <a:ext cx="2397276" cy="146761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kern="100" dirty="0">
                <a:solidFill>
                  <a:schemeClr val="accent4">
                    <a:lumMod val="20000"/>
                    <a:lumOff val="8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使用具有</a:t>
            </a:r>
            <a:r>
              <a:rPr lang="zh-CN" altLang="zh-CN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扩散动力学的忆阻器器件</a:t>
            </a:r>
            <a:r>
              <a:rPr lang="zh-CN" altLang="zh-CN" kern="100" dirty="0">
                <a:solidFill>
                  <a:schemeClr val="accent4">
                    <a:lumMod val="20000"/>
                    <a:lumOff val="8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来实现类脑计算以及脑神经原理</a:t>
            </a:r>
            <a:endParaRPr lang="en-US" altLang="zh-CN" kern="100" dirty="0">
              <a:solidFill>
                <a:schemeClr val="accent4">
                  <a:lumMod val="20000"/>
                  <a:lumOff val="80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564988" y="2594366"/>
            <a:ext cx="2355044" cy="146065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kern="100" dirty="0">
                <a:solidFill>
                  <a:schemeClr val="accent4">
                    <a:lumMod val="20000"/>
                    <a:lumOff val="8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利用新型材料和器件进行高性能非易失性存储等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1961280" y="4370265"/>
            <a:ext cx="2355045" cy="146065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kern="100" dirty="0">
                <a:solidFill>
                  <a:schemeClr val="accent4">
                    <a:lumMod val="20000"/>
                    <a:lumOff val="8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使用模拟电阻性开关器件来对人工智能与机器学习进行硬件加速</a:t>
            </a:r>
            <a:endParaRPr lang="en-US" altLang="zh-CN" kern="100" dirty="0">
              <a:solidFill>
                <a:schemeClr val="accent4">
                  <a:lumMod val="20000"/>
                  <a:lumOff val="80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59" y="1696720"/>
            <a:ext cx="85648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</a:rPr>
              <a:t>这篇文章开创性地使用</a:t>
            </a:r>
            <a:r>
              <a:rPr lang="zh-CN" altLang="zh-CN" sz="32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扩散性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</a:rPr>
              <a:t>Ag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</a:rPr>
              <a:t>氧化物忆阻器对不同频率时序信号的响应，来</a:t>
            </a:r>
            <a:r>
              <a:rPr lang="zh-CN" altLang="zh-CN" sz="32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模拟突触对于</a:t>
            </a:r>
            <a:r>
              <a:rPr lang="en-US" altLang="zh-CN" sz="32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Ca</a:t>
            </a:r>
            <a:r>
              <a:rPr lang="en-US" altLang="zh-CN" sz="3200" b="1" kern="100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2+</a:t>
            </a:r>
            <a:r>
              <a:rPr lang="zh-CN" altLang="zh-CN" sz="32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的扩散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</a:rPr>
              <a:t>，并且能够完成类似于生物体内的兴奋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</a:rPr>
              <a:t>抑制、长短时记忆可塑性，使得人造器件模拟神经元突触功能更加丰富。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19973" y="5669280"/>
            <a:ext cx="2132587" cy="109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81428" y="6259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文献摘要与亮点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1700000" y="1553198"/>
            <a:ext cx="2614017" cy="1404418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CMOS </a:t>
            </a:r>
            <a:r>
              <a:rPr lang="zh-CN" altLang="en-US" sz="2000" b="1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三端器件</a:t>
            </a:r>
            <a:endParaRPr lang="en-US" altLang="zh-CN" sz="2000" b="1" kern="1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93062" y="2693913"/>
            <a:ext cx="1760867" cy="1830157"/>
          </a:xfrm>
          <a:prstGeom prst="round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模拟突触</a:t>
            </a:r>
            <a:r>
              <a:rPr lang="en-US" altLang="zh-CN" sz="20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Ca</a:t>
            </a:r>
            <a:r>
              <a:rPr lang="en-US" altLang="zh-CN" sz="2000" b="1" kern="1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2+</a:t>
            </a:r>
            <a:r>
              <a:rPr lang="zh-CN" altLang="en-US" sz="2000" b="1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的扩散</a:t>
            </a:r>
            <a:endParaRPr lang="en-US" altLang="zh-CN" sz="2000" b="1" kern="1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1700000" y="4308977"/>
            <a:ext cx="2675814" cy="1422689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忆阻器</a:t>
            </a:r>
            <a:r>
              <a:rPr lang="en-US" altLang="zh-CN" sz="2000" b="1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二端器件</a:t>
            </a:r>
            <a:endParaRPr lang="en-US" altLang="zh-CN" sz="2000" b="1" kern="1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4572000" y="1873104"/>
            <a:ext cx="1892335" cy="678559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冗余复杂</a:t>
            </a:r>
            <a:endParaRPr lang="en-US" altLang="zh-CN" sz="20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4109614" y="3800435"/>
            <a:ext cx="1673984" cy="67856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离子漂移型</a:t>
            </a:r>
            <a:endParaRPr lang="en-US" altLang="zh-CN" sz="2000" b="1" kern="1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4274722" y="4678924"/>
            <a:ext cx="1673984" cy="64912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二阶漂移型</a:t>
            </a:r>
            <a:endParaRPr lang="en-US" altLang="zh-CN" sz="2000" b="1" kern="1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4163470" y="5538135"/>
            <a:ext cx="1673984" cy="60476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40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7052095" y="3296185"/>
            <a:ext cx="1673984" cy="52015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开关速率低</a:t>
            </a:r>
            <a:endParaRPr lang="en-US" altLang="zh-CN" sz="20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7052095" y="4017258"/>
            <a:ext cx="1673984" cy="45109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数据易失</a:t>
            </a:r>
            <a:endParaRPr lang="en-US" altLang="zh-CN" sz="20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7055444" y="4647866"/>
            <a:ext cx="1673984" cy="45109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保真度差</a:t>
            </a:r>
            <a:endParaRPr lang="en-US" altLang="zh-CN" sz="20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7064898" y="5283080"/>
            <a:ext cx="1673984" cy="45109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功能单一</a:t>
            </a:r>
            <a:endParaRPr lang="en-US" altLang="zh-CN" sz="20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>
            <a:stCxn id="13" idx="3"/>
            <a:endCxn id="16" idx="1"/>
          </p:cNvCxnSpPr>
          <p:nvPr/>
        </p:nvCxnSpPr>
        <p:spPr>
          <a:xfrm flipV="1">
            <a:off x="5783598" y="3556263"/>
            <a:ext cx="1268497" cy="58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7" idx="1"/>
          </p:cNvCxnSpPr>
          <p:nvPr/>
        </p:nvCxnSpPr>
        <p:spPr>
          <a:xfrm>
            <a:off x="5783598" y="4139715"/>
            <a:ext cx="1268497" cy="10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8" idx="1"/>
          </p:cNvCxnSpPr>
          <p:nvPr/>
        </p:nvCxnSpPr>
        <p:spPr>
          <a:xfrm flipV="1">
            <a:off x="5948706" y="4873416"/>
            <a:ext cx="1106738" cy="13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19" idx="1"/>
          </p:cNvCxnSpPr>
          <p:nvPr/>
        </p:nvCxnSpPr>
        <p:spPr>
          <a:xfrm>
            <a:off x="5948706" y="5003485"/>
            <a:ext cx="1116192" cy="50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1428" y="62594"/>
            <a:ext cx="6598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基本工作原理</a:t>
            </a:r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问题的引入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428" y="1255429"/>
            <a:ext cx="9208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表面能量最小化</a:t>
            </a:r>
            <a:endParaRPr lang="zh-CN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428" y="6259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基本工作原理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675" y="2541691"/>
            <a:ext cx="8313139" cy="2888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428" y="1255429"/>
            <a:ext cx="9208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表面能量最小化</a:t>
            </a:r>
            <a:endParaRPr lang="zh-CN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41563_2017_BFnmat4756_MOESM40_ESM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92470" y="2351549"/>
            <a:ext cx="3657600" cy="3657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1428" y="6259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基本工作原理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9493" y="3648807"/>
            <a:ext cx="3068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HRTEM</a:t>
            </a:r>
            <a:endParaRPr lang="en-US" altLang="zh-CN" dirty="0"/>
          </a:p>
          <a:p>
            <a:pPr algn="ctr"/>
            <a:r>
              <a:rPr lang="en-US" altLang="zh-CN" dirty="0"/>
              <a:t>0-5s</a:t>
            </a:r>
            <a:r>
              <a:rPr lang="zh-CN" altLang="en-US" dirty="0"/>
              <a:t> </a:t>
            </a:r>
            <a:r>
              <a:rPr lang="en-US" altLang="zh-CN" dirty="0"/>
              <a:t>20V DC applied</a:t>
            </a:r>
            <a:endParaRPr lang="en-US" altLang="zh-CN" dirty="0"/>
          </a:p>
          <a:p>
            <a:pPr algn="ctr"/>
            <a:r>
              <a:rPr lang="en-US" altLang="zh-CN" dirty="0"/>
              <a:t>&gt;5s  voltage removed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1428" y="6259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实验测试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9" y="1308684"/>
            <a:ext cx="7844217" cy="442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9783" y="5883722"/>
            <a:ext cx="78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展示</a:t>
            </a:r>
            <a:r>
              <a:rPr lang="zh-CN" altLang="zh-CN" sz="2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器件在移除偏置电压后又能自发地恢复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1428" y="6259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实验测试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9" y="1308684"/>
            <a:ext cx="7844217" cy="442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811520" y="1818640"/>
            <a:ext cx="579120" cy="39624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5811520" y="4246881"/>
            <a:ext cx="579120" cy="39624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8939" y="5716975"/>
            <a:ext cx="921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用作为选择器在</a:t>
            </a:r>
            <a:r>
              <a:rPr lang="en-CA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crossbar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阵列中减少</a:t>
            </a:r>
            <a:r>
              <a:rPr lang="en-CA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sneak path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7518400" y="3032760"/>
            <a:ext cx="579120" cy="39624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1428" y="6259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实验测试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2117" y="6020455"/>
            <a:ext cx="921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对于扩散忆阻器的动力学性质展开实验验证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17" y="1254103"/>
            <a:ext cx="6716224" cy="476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1076</Words>
  <Application>WPS 演示</Application>
  <PresentationFormat>On-screen Show (4:3)</PresentationFormat>
  <Paragraphs>135</Paragraphs>
  <Slides>18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华文行楷</vt:lpstr>
      <vt:lpstr>微软雅黑</vt:lpstr>
      <vt:lpstr>Times New Roman</vt:lpstr>
      <vt:lpstr>等线</vt:lpstr>
      <vt:lpstr>Calibri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马 笑天</dc:creator>
  <cp:lastModifiedBy>maxia</cp:lastModifiedBy>
  <cp:revision>17</cp:revision>
  <dcterms:created xsi:type="dcterms:W3CDTF">2020-12-30T16:40:00Z</dcterms:created>
  <dcterms:modified xsi:type="dcterms:W3CDTF">2020-12-31T11:47:28Z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