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0836275" cy="6480175"/>
  <p:notesSz cx="6858000" cy="9144000"/>
  <p:defaultTextStyle>
    <a:defPPr>
      <a:defRPr lang="zh-CN"/>
    </a:defPPr>
    <a:lvl1pPr marL="0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821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641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462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282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103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2923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1744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0564" algn="l" defTabSz="87764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4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B8342A"/>
    <a:srgbClr val="404040"/>
    <a:srgbClr val="D34C4C"/>
    <a:srgbClr val="C0504D"/>
    <a:srgbClr val="C6C6C6"/>
    <a:srgbClr val="000000"/>
    <a:srgbClr val="FFFFFF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141" autoAdjust="0"/>
  </p:normalViewPr>
  <p:slideViewPr>
    <p:cSldViewPr snapToGrid="0">
      <p:cViewPr varScale="1">
        <p:scale>
          <a:sx n="121" d="100"/>
          <a:sy n="121" d="100"/>
        </p:scale>
        <p:origin x="708" y="90"/>
      </p:cViewPr>
      <p:guideLst>
        <p:guide orient="horz" pos="2041"/>
        <p:guide pos="34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6B692-314A-4A12-8C34-AD6675B00BFE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9313" y="1143000"/>
            <a:ext cx="515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FAA8-93E0-40BF-A22F-4AE57D096E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535" y="1060529"/>
            <a:ext cx="8127206" cy="2256061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535" y="3403592"/>
            <a:ext cx="8127206" cy="1564542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359" indent="0" algn="ctr">
              <a:buNone/>
              <a:defRPr sz="1778"/>
            </a:lvl2pPr>
            <a:lvl3pPr marL="812719" indent="0" algn="ctr">
              <a:buNone/>
              <a:defRPr sz="1600"/>
            </a:lvl3pPr>
            <a:lvl4pPr marL="1219078" indent="0" algn="ctr">
              <a:buNone/>
              <a:defRPr sz="1422"/>
            </a:lvl4pPr>
            <a:lvl5pPr marL="1625437" indent="0" algn="ctr">
              <a:buNone/>
              <a:defRPr sz="1422"/>
            </a:lvl5pPr>
            <a:lvl6pPr marL="2031797" indent="0" algn="ctr">
              <a:buNone/>
              <a:defRPr sz="1422"/>
            </a:lvl6pPr>
            <a:lvl7pPr marL="2438156" indent="0" algn="ctr">
              <a:buNone/>
              <a:defRPr sz="1422"/>
            </a:lvl7pPr>
            <a:lvl8pPr marL="2844516" indent="0" algn="ctr">
              <a:buNone/>
              <a:defRPr sz="1422"/>
            </a:lvl8pPr>
            <a:lvl9pPr marL="3250875" indent="0" algn="ctr">
              <a:buNone/>
              <a:defRPr sz="142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3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4709" y="345009"/>
            <a:ext cx="2336572" cy="5491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994" y="345009"/>
            <a:ext cx="6874262" cy="54916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50" y="1615545"/>
            <a:ext cx="9346287" cy="2695572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50" y="4336618"/>
            <a:ext cx="9346287" cy="1417538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4063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7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078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437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1797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15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51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087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994" y="1725046"/>
            <a:ext cx="4605417" cy="411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5864" y="1725046"/>
            <a:ext cx="4605417" cy="411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05" y="345010"/>
            <a:ext cx="9346287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406" y="1588543"/>
            <a:ext cx="4584252" cy="77852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406" y="2367064"/>
            <a:ext cx="4584252" cy="34815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5864" y="1588543"/>
            <a:ext cx="4606828" cy="77852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359" indent="0">
              <a:buNone/>
              <a:defRPr sz="1778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22" b="1"/>
            </a:lvl4pPr>
            <a:lvl5pPr marL="1625437" indent="0">
              <a:buNone/>
              <a:defRPr sz="1422" b="1"/>
            </a:lvl5pPr>
            <a:lvl6pPr marL="2031797" indent="0">
              <a:buNone/>
              <a:defRPr sz="1422" b="1"/>
            </a:lvl6pPr>
            <a:lvl7pPr marL="2438156" indent="0">
              <a:buNone/>
              <a:defRPr sz="1422" b="1"/>
            </a:lvl7pPr>
            <a:lvl8pPr marL="2844516" indent="0">
              <a:buNone/>
              <a:defRPr sz="1422" b="1"/>
            </a:lvl8pPr>
            <a:lvl9pPr marL="3250875" indent="0">
              <a:buNone/>
              <a:defRPr sz="142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5864" y="2367064"/>
            <a:ext cx="4606828" cy="34815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06" y="432012"/>
            <a:ext cx="3494980" cy="1512041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828" y="933026"/>
            <a:ext cx="5485864" cy="460512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406" y="1944052"/>
            <a:ext cx="3494980" cy="3601598"/>
          </a:xfrm>
        </p:spPr>
        <p:txBody>
          <a:bodyPr/>
          <a:lstStyle>
            <a:lvl1pPr marL="0" indent="0">
              <a:buNone/>
              <a:defRPr sz="1422"/>
            </a:lvl1pPr>
            <a:lvl2pPr marL="406359" indent="0">
              <a:buNone/>
              <a:defRPr sz="1244"/>
            </a:lvl2pPr>
            <a:lvl3pPr marL="812719" indent="0">
              <a:buNone/>
              <a:defRPr sz="1067"/>
            </a:lvl3pPr>
            <a:lvl4pPr marL="1219078" indent="0">
              <a:buNone/>
              <a:defRPr sz="889"/>
            </a:lvl4pPr>
            <a:lvl5pPr marL="1625437" indent="0">
              <a:buNone/>
              <a:defRPr sz="889"/>
            </a:lvl5pPr>
            <a:lvl6pPr marL="2031797" indent="0">
              <a:buNone/>
              <a:defRPr sz="889"/>
            </a:lvl6pPr>
            <a:lvl7pPr marL="2438156" indent="0">
              <a:buNone/>
              <a:defRPr sz="889"/>
            </a:lvl7pPr>
            <a:lvl8pPr marL="2844516" indent="0">
              <a:buNone/>
              <a:defRPr sz="889"/>
            </a:lvl8pPr>
            <a:lvl9pPr marL="3250875" indent="0">
              <a:buNone/>
              <a:defRPr sz="8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06" y="432012"/>
            <a:ext cx="3494980" cy="1512041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6828" y="933026"/>
            <a:ext cx="5485864" cy="4605124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359" indent="0">
              <a:buNone/>
              <a:defRPr sz="2489"/>
            </a:lvl2pPr>
            <a:lvl3pPr marL="812719" indent="0">
              <a:buNone/>
              <a:defRPr sz="2133"/>
            </a:lvl3pPr>
            <a:lvl4pPr marL="1219078" indent="0">
              <a:buNone/>
              <a:defRPr sz="1778"/>
            </a:lvl4pPr>
            <a:lvl5pPr marL="1625437" indent="0">
              <a:buNone/>
              <a:defRPr sz="1778"/>
            </a:lvl5pPr>
            <a:lvl6pPr marL="2031797" indent="0">
              <a:buNone/>
              <a:defRPr sz="1778"/>
            </a:lvl6pPr>
            <a:lvl7pPr marL="2438156" indent="0">
              <a:buNone/>
              <a:defRPr sz="1778"/>
            </a:lvl7pPr>
            <a:lvl8pPr marL="2844516" indent="0">
              <a:buNone/>
              <a:defRPr sz="1778"/>
            </a:lvl8pPr>
            <a:lvl9pPr marL="3250875" indent="0">
              <a:buNone/>
              <a:defRPr sz="177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406" y="1944052"/>
            <a:ext cx="3494980" cy="3601598"/>
          </a:xfrm>
        </p:spPr>
        <p:txBody>
          <a:bodyPr/>
          <a:lstStyle>
            <a:lvl1pPr marL="0" indent="0">
              <a:buNone/>
              <a:defRPr sz="1422"/>
            </a:lvl1pPr>
            <a:lvl2pPr marL="406359" indent="0">
              <a:buNone/>
              <a:defRPr sz="1244"/>
            </a:lvl2pPr>
            <a:lvl3pPr marL="812719" indent="0">
              <a:buNone/>
              <a:defRPr sz="1067"/>
            </a:lvl3pPr>
            <a:lvl4pPr marL="1219078" indent="0">
              <a:buNone/>
              <a:defRPr sz="889"/>
            </a:lvl4pPr>
            <a:lvl5pPr marL="1625437" indent="0">
              <a:buNone/>
              <a:defRPr sz="889"/>
            </a:lvl5pPr>
            <a:lvl6pPr marL="2031797" indent="0">
              <a:buNone/>
              <a:defRPr sz="889"/>
            </a:lvl6pPr>
            <a:lvl7pPr marL="2438156" indent="0">
              <a:buNone/>
              <a:defRPr sz="889"/>
            </a:lvl7pPr>
            <a:lvl8pPr marL="2844516" indent="0">
              <a:buNone/>
              <a:defRPr sz="889"/>
            </a:lvl8pPr>
            <a:lvl9pPr marL="3250875" indent="0">
              <a:buNone/>
              <a:defRPr sz="8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994" y="345010"/>
            <a:ext cx="934628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994" y="1725046"/>
            <a:ext cx="934628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994" y="6006163"/>
            <a:ext cx="243816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331D-0B92-482B-967D-527F659DE525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9516" y="6006163"/>
            <a:ext cx="365724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3119" y="6006163"/>
            <a:ext cx="243816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83A0-257E-4CA2-A4EA-E021CD125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2719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180" indent="-203180" algn="l" defTabSz="81271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5898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258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976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336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695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055" indent="-203180" algn="l" defTabSz="81271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icdata.com/zh-hans/indicator/china/short-term-interest-rate" TargetMode="External"/><Relationship Id="rId2" Type="http://schemas.openxmlformats.org/officeDocument/2006/relationships/hyperlink" Target="http://choice.eastmoney.com/Produc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7"/>
          <p:cNvSpPr txBox="1">
            <a:spLocks noGrp="1"/>
          </p:cNvSpPr>
          <p:nvPr>
            <p:ph type="title"/>
          </p:nvPr>
        </p:nvSpPr>
        <p:spPr>
          <a:xfrm>
            <a:off x="419062" y="266226"/>
            <a:ext cx="3641672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期末报告</a:t>
            </a:r>
            <a:endParaRPr lang="zh-CN" altLang="en-US" sz="246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77" y="991200"/>
            <a:ext cx="9647568" cy="90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用数据建模的方法构建商业银行综合利率风险指数。</a:t>
            </a:r>
            <a:endParaRPr lang="en-US" altLang="zh-CN" sz="2000" dirty="0" smtClean="0"/>
          </a:p>
          <a:p>
            <a:pPr marL="457200" indent="-457200"/>
            <a:r>
              <a:rPr lang="zh-CN" altLang="en-US" sz="1800" dirty="0" smtClean="0"/>
              <a:t>提示：利率风险来源于利率波动，了解市场化利率的走势和变化，有利于评估当前的利率风险。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首先，构建市场化利率模型，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根据（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t-1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）季度的有关变量信息，预测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季度的市场利率。</a:t>
            </a:r>
            <a:r>
              <a:rPr lang="zh-CN" altLang="en-US" sz="1800" dirty="0" smtClean="0"/>
              <a:t>其次在该模型基础上评估当前和未来一段时间的利率波动情况，也即是利率风险水平。</a:t>
            </a: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模型：</a:t>
            </a:r>
            <a:r>
              <a:rPr lang="en-US" altLang="zh-CN" sz="1800" dirty="0" smtClean="0"/>
              <a:t>a)</a:t>
            </a:r>
            <a:r>
              <a:rPr lang="zh-CN" altLang="en-US" sz="1800" dirty="0" smtClean="0"/>
              <a:t>单变量模型，只有市场利率一个变量的时间序列模型，如：</a:t>
            </a:r>
            <a:r>
              <a:rPr lang="en-US" altLang="zh-CN" sz="2000" dirty="0" smtClean="0"/>
              <a:t>ARIMA</a:t>
            </a:r>
          </a:p>
          <a:p>
            <a:pPr marL="719138"/>
            <a:r>
              <a:rPr lang="en-US" altLang="zh-CN" sz="1800" dirty="0" smtClean="0"/>
              <a:t>b)</a:t>
            </a:r>
            <a:r>
              <a:rPr lang="zh-CN" altLang="en-US" sz="1800" dirty="0" smtClean="0"/>
              <a:t>多变量模型，</a:t>
            </a:r>
            <a:r>
              <a:rPr lang="en-US" altLang="zh-CN" sz="1800" dirty="0" err="1" smtClean="0"/>
              <a:t>Y</a:t>
            </a:r>
            <a:r>
              <a:rPr lang="en-US" altLang="zh-CN" sz="1600" dirty="0" err="1" smtClean="0"/>
              <a:t>t</a:t>
            </a:r>
            <a:r>
              <a:rPr lang="en-US" altLang="zh-CN" sz="1800" dirty="0" smtClean="0"/>
              <a:t>=f(Y</a:t>
            </a:r>
            <a:r>
              <a:rPr lang="en-US" altLang="zh-CN" sz="1400" dirty="0" smtClean="0"/>
              <a:t>t-1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X1,…,X8), ARIMAX</a:t>
            </a:r>
            <a:r>
              <a:rPr lang="zh-CN" altLang="en-US" sz="1800" dirty="0" smtClean="0"/>
              <a:t>，线性回归，</a:t>
            </a:r>
            <a:r>
              <a:rPr lang="zh-CN" altLang="en-US" sz="1800" u="sng" dirty="0" smtClean="0"/>
              <a:t>逻辑</a:t>
            </a:r>
            <a:r>
              <a:rPr lang="zh-CN" altLang="en-US" sz="1800" u="sng" dirty="0" smtClean="0"/>
              <a:t>回归</a:t>
            </a:r>
            <a:r>
              <a:rPr lang="en-US" altLang="zh-CN" sz="1800" u="sng" dirty="0" smtClean="0"/>
              <a:t>(</a:t>
            </a:r>
            <a:r>
              <a:rPr lang="zh-CN" altLang="en-US" sz="1800" u="sng" dirty="0" smtClean="0"/>
              <a:t>分类</a:t>
            </a:r>
            <a:r>
              <a:rPr lang="en-US" altLang="zh-CN" sz="1800" u="sng" dirty="0" smtClean="0"/>
              <a:t>)</a:t>
            </a:r>
            <a:r>
              <a:rPr lang="zh-CN" altLang="en-US" sz="1800" u="sng" dirty="0" smtClean="0"/>
              <a:t>，</a:t>
            </a:r>
            <a:r>
              <a:rPr lang="zh-CN" altLang="en-US" sz="1800" u="sng" dirty="0" smtClean="0"/>
              <a:t>决策树，随机</a:t>
            </a:r>
            <a:r>
              <a:rPr lang="zh-CN" altLang="en-US" sz="1800" u="sng" dirty="0" smtClean="0"/>
              <a:t>森林</a:t>
            </a:r>
            <a:r>
              <a:rPr lang="zh-CN" altLang="en-US" sz="1800" u="sng" dirty="0"/>
              <a:t>，</a:t>
            </a:r>
            <a:r>
              <a:rPr lang="zh-CN" altLang="en-US" sz="1800" u="sng" dirty="0" smtClean="0"/>
              <a:t>支持</a:t>
            </a:r>
            <a:r>
              <a:rPr lang="zh-CN" altLang="en-US" sz="1800" u="sng" dirty="0" smtClean="0"/>
              <a:t>向量机</a:t>
            </a:r>
            <a:r>
              <a:rPr lang="zh-CN" altLang="en-US" sz="1800" dirty="0" smtClean="0"/>
              <a:t>，深度学习</a:t>
            </a:r>
            <a:r>
              <a:rPr lang="en-US" altLang="zh-CN" sz="1800" smtClean="0"/>
              <a:t>(LSTM)</a:t>
            </a:r>
            <a:r>
              <a:rPr lang="zh-CN" altLang="en-US" sz="1800" dirty="0" smtClean="0"/>
              <a:t>等等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457200" indent="-457200"/>
            <a:r>
              <a:rPr lang="en-US" altLang="zh-CN" sz="1800" dirty="0" smtClean="0"/>
              <a:t>	     </a:t>
            </a:r>
            <a:r>
              <a:rPr lang="zh-CN" altLang="en-US" sz="1800" dirty="0" smtClean="0"/>
              <a:t>注意某些变量带来影响的滞后性。</a:t>
            </a:r>
            <a:endParaRPr lang="en-US" altLang="zh-CN" sz="1800" dirty="0" smtClean="0"/>
          </a:p>
          <a:p>
            <a:pPr marL="457200" indent="-457200"/>
            <a:r>
              <a:rPr lang="en-US" altLang="zh-CN" sz="1800" dirty="0" smtClean="0"/>
              <a:t>              c)</a:t>
            </a:r>
            <a:r>
              <a:rPr lang="en-US" altLang="zh-CN" sz="1800" dirty="0" err="1" smtClean="0"/>
              <a:t>VaR</a:t>
            </a:r>
            <a:r>
              <a:rPr lang="zh-CN" altLang="en-US" sz="1800" dirty="0" smtClean="0"/>
              <a:t>等风险度量模型分析利率风险。</a:t>
            </a: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结果分析：哪些变量影响市场利率，如何影响。如何评价</a:t>
            </a: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未来利率风险等。</a:t>
            </a: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数据源：</a:t>
            </a:r>
            <a:r>
              <a:rPr lang="en-US" sz="2000" dirty="0" smtClean="0"/>
              <a:t> </a:t>
            </a:r>
          </a:p>
          <a:p>
            <a:pPr marL="457200" indent="-457200"/>
            <a:r>
              <a:rPr lang="en-US" sz="2000" dirty="0" smtClean="0"/>
              <a:t>1.</a:t>
            </a:r>
            <a:r>
              <a:rPr lang="zh-CN" altLang="en-US" sz="2000" dirty="0" smtClean="0"/>
              <a:t>东方财富</a:t>
            </a:r>
            <a:r>
              <a:rPr lang="en-US" altLang="zh-CN" sz="2000" dirty="0" smtClean="0"/>
              <a:t>choice</a:t>
            </a:r>
            <a:r>
              <a:rPr lang="zh-CN" altLang="en-US" sz="2000" dirty="0" smtClean="0"/>
              <a:t>，注册账号可以试用两周。</a:t>
            </a:r>
            <a:endParaRPr lang="en-US" sz="2000" dirty="0" smtClean="0"/>
          </a:p>
          <a:p>
            <a:pPr marL="457200" indent="-457200"/>
            <a:r>
              <a:rPr lang="en-US" sz="2000" dirty="0" smtClean="0">
                <a:hlinkClick r:id="rId2"/>
              </a:rPr>
              <a:t>http://choice.eastmoney.com/Product/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download_center.html</a:t>
            </a:r>
          </a:p>
          <a:p>
            <a:pPr marL="457200" indent="-457200"/>
            <a:r>
              <a:rPr lang="en-US" altLang="zh-CN" sz="2000" dirty="0" smtClean="0"/>
              <a:t>2.</a:t>
            </a:r>
            <a:r>
              <a:rPr lang="en-US" sz="2000" dirty="0" smtClean="0">
                <a:hlinkClick r:id="rId3"/>
              </a:rPr>
              <a:t> https://www.ceicdata.com/</a:t>
            </a:r>
            <a:endParaRPr lang="en-US" altLang="zh-CN" sz="2000" dirty="0" smtClean="0"/>
          </a:p>
          <a:p>
            <a:pPr marL="457200" indent="-457200"/>
            <a:r>
              <a:rPr lang="en-US" altLang="zh-CN" sz="2400" dirty="0" smtClean="0"/>
              <a:t>	</a:t>
            </a:r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>
              <a:buAutoNum type="alphaLcPeriod" startAt="2"/>
            </a:pPr>
            <a:endParaRPr lang="en-US" altLang="zh-CN" sz="2400" dirty="0" smtClean="0"/>
          </a:p>
          <a:p>
            <a:pPr marL="457200" indent="-457200"/>
            <a:endParaRPr lang="en-US" altLang="zh-CN" sz="2400" dirty="0" smtClean="0"/>
          </a:p>
          <a:p>
            <a:pPr marL="342900" indent="-342900"/>
            <a:endParaRPr lang="en-US" altLang="zh-CN" sz="2400" dirty="0" smtClean="0"/>
          </a:p>
          <a:p>
            <a:pPr marL="342900" indent="-342900"/>
            <a:endParaRPr lang="en-US" altLang="zh-CN" sz="2400" dirty="0" smtClean="0"/>
          </a:p>
          <a:p>
            <a:pPr marL="0" lvl="1" defTabSz="757935">
              <a:spcAft>
                <a:spcPct val="35000"/>
              </a:spcAft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39"/>
          <p:cNvSpPr/>
          <p:nvPr/>
        </p:nvSpPr>
        <p:spPr bwMode="auto">
          <a:xfrm>
            <a:off x="7911705" y="2964911"/>
            <a:ext cx="426615" cy="413489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0950" y="897877"/>
            <a:ext cx="8704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3"/>
          <p:cNvGrpSpPr/>
          <p:nvPr/>
        </p:nvGrpSpPr>
        <p:grpSpPr>
          <a:xfrm>
            <a:off x="0" y="151502"/>
            <a:ext cx="354563" cy="677408"/>
            <a:chOff x="0" y="-78772"/>
            <a:chExt cx="602082" cy="1150304"/>
          </a:xfrm>
          <a:solidFill>
            <a:srgbClr val="C80000"/>
          </a:solidFill>
        </p:grpSpPr>
        <p:sp>
          <p:nvSpPr>
            <p:cNvPr id="25" name="任意多边形 24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66145"/>
              </p:ext>
            </p:extLst>
          </p:nvPr>
        </p:nvGraphicFramePr>
        <p:xfrm>
          <a:off x="6761691" y="2905548"/>
          <a:ext cx="3381376" cy="338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季度市场利率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Y</a:t>
                      </a:r>
                      <a:r>
                        <a:rPr lang="en-US" altLang="zh-CN" sz="1200" b="0" dirty="0" smtClean="0"/>
                        <a:t>t-1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t-1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季度市场利率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当季国民生产总值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消费者价格指数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储蓄存款总额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贷款总额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人民币汇率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一年存款利率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一年贷款利率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货币供应量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7"/>
          <p:cNvSpPr txBox="1">
            <a:spLocks noGrp="1"/>
          </p:cNvSpPr>
          <p:nvPr>
            <p:ph type="title"/>
          </p:nvPr>
        </p:nvSpPr>
        <p:spPr>
          <a:xfrm>
            <a:off x="419062" y="266226"/>
            <a:ext cx="3641672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期末报告</a:t>
            </a:r>
            <a:endParaRPr lang="zh-CN" altLang="en-US" sz="246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77" y="991200"/>
            <a:ext cx="9647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如何衡量利率风险对商业银行资产负债结构的冲击。（构建出优化模型</a:t>
            </a:r>
            <a:r>
              <a:rPr lang="en-US" altLang="zh-CN" sz="2000" b="1" dirty="0" smtClean="0"/>
              <a:t>70</a:t>
            </a:r>
            <a:r>
              <a:rPr lang="zh-CN" altLang="en-US" sz="2000" b="1" dirty="0" smtClean="0"/>
              <a:t>分）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提示：当利率发生变化时，银行负债端利息支出与资产端的利息收入都会发生相应变化。在负债规模、结构保持不变的前提下，如何通过优化银行的资产规模与结构，使银行获得最大利息收入。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0" lvl="1" defTabSz="757935">
              <a:spcAft>
                <a:spcPct val="35000"/>
              </a:spcAft>
            </a:pP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39"/>
          <p:cNvSpPr/>
          <p:nvPr/>
        </p:nvSpPr>
        <p:spPr bwMode="auto">
          <a:xfrm>
            <a:off x="7911705" y="2964911"/>
            <a:ext cx="426615" cy="413489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0950" y="897877"/>
            <a:ext cx="8704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3"/>
          <p:cNvGrpSpPr/>
          <p:nvPr/>
        </p:nvGrpSpPr>
        <p:grpSpPr>
          <a:xfrm>
            <a:off x="0" y="151502"/>
            <a:ext cx="354563" cy="677408"/>
            <a:chOff x="0" y="-78772"/>
            <a:chExt cx="602082" cy="1150304"/>
          </a:xfrm>
          <a:solidFill>
            <a:srgbClr val="C80000"/>
          </a:solidFill>
        </p:grpSpPr>
        <p:sp>
          <p:nvSpPr>
            <p:cNvPr id="25" name="任意多边形 24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596" y="2317750"/>
            <a:ext cx="44005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2800" y="2311400"/>
            <a:ext cx="4055532" cy="384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8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7"/>
          <p:cNvSpPr txBox="1">
            <a:spLocks noGrp="1"/>
          </p:cNvSpPr>
          <p:nvPr>
            <p:ph type="title"/>
          </p:nvPr>
        </p:nvSpPr>
        <p:spPr>
          <a:xfrm>
            <a:off x="419062" y="266226"/>
            <a:ext cx="3641672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期末报告</a:t>
            </a:r>
            <a:endParaRPr lang="zh-CN" altLang="en-US" sz="246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77" y="991200"/>
            <a:ext cx="964756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流动性风险在金融机构之间的分层现象。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提示：流动性在金融机构之间如何传递，传递网络有什么特点。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流动性如何分层，为何会造成结构性紧张，带来流动性风险。</a:t>
            </a:r>
            <a:endParaRPr lang="en-US" altLang="zh-CN" sz="2400" b="1" dirty="0" smtClean="0"/>
          </a:p>
          <a:p>
            <a:pPr marL="342900" indent="-342900"/>
            <a:endParaRPr lang="en-US" altLang="zh-CN" sz="2400" b="1" dirty="0" smtClean="0"/>
          </a:p>
          <a:p>
            <a:pPr marL="342900" indent="-342900"/>
            <a:endParaRPr lang="en-US" altLang="zh-CN" sz="2400" b="1" dirty="0" smtClean="0"/>
          </a:p>
          <a:p>
            <a:pPr marL="342900" indent="-342900"/>
            <a:endParaRPr lang="en-US" altLang="zh-CN" sz="2400" b="1" dirty="0" smtClean="0"/>
          </a:p>
          <a:p>
            <a:pPr marL="0" lvl="1" defTabSz="757935">
              <a:spcAft>
                <a:spcPct val="35000"/>
              </a:spcAft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39"/>
          <p:cNvSpPr/>
          <p:nvPr/>
        </p:nvSpPr>
        <p:spPr bwMode="auto">
          <a:xfrm>
            <a:off x="7911705" y="2964911"/>
            <a:ext cx="426615" cy="413489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0950" y="897877"/>
            <a:ext cx="8704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3"/>
          <p:cNvGrpSpPr/>
          <p:nvPr/>
        </p:nvGrpSpPr>
        <p:grpSpPr>
          <a:xfrm>
            <a:off x="0" y="151502"/>
            <a:ext cx="354563" cy="677408"/>
            <a:chOff x="0" y="-78772"/>
            <a:chExt cx="602082" cy="1150304"/>
          </a:xfrm>
          <a:solidFill>
            <a:srgbClr val="C80000"/>
          </a:solidFill>
        </p:grpSpPr>
        <p:sp>
          <p:nvSpPr>
            <p:cNvPr id="25" name="任意多边形 24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 descr="https://wx2.sinaimg.cn/mw690/83a76a6cgy1g43vvxwao7j20em0bat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841" y="2289176"/>
            <a:ext cx="5010150" cy="3867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8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7"/>
          <p:cNvSpPr txBox="1">
            <a:spLocks noGrp="1"/>
          </p:cNvSpPr>
          <p:nvPr>
            <p:ph type="title"/>
          </p:nvPr>
        </p:nvSpPr>
        <p:spPr>
          <a:xfrm>
            <a:off x="419062" y="266226"/>
            <a:ext cx="3641672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期末报告</a:t>
            </a:r>
            <a:endParaRPr lang="zh-CN" altLang="en-US" sz="246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77" y="991200"/>
            <a:ext cx="96475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通过招商银行十年季度报表的财务数据，构建流动性风险评估模型。</a:t>
            </a:r>
            <a:endParaRPr lang="en-US" altLang="zh-CN" sz="2000" b="1" dirty="0" smtClean="0"/>
          </a:p>
          <a:p>
            <a:r>
              <a:rPr lang="zh-CN" altLang="en-US" sz="1800" b="1" dirty="0" smtClean="0"/>
              <a:t>提示：流动性风险可以通过财务指标来测量。</a:t>
            </a:r>
            <a:r>
              <a:rPr lang="en-US" altLang="zh-CN" sz="1800" b="1" dirty="0" smtClean="0"/>
              <a:t>Y=f(X1,…,X9)</a:t>
            </a:r>
          </a:p>
          <a:p>
            <a:r>
              <a:rPr lang="en-US" altLang="zh-CN" sz="1800" b="1" dirty="0" smtClean="0"/>
              <a:t>Y</a:t>
            </a:r>
            <a:r>
              <a:rPr lang="zh-CN" altLang="en-US" sz="1800" b="1" dirty="0" smtClean="0"/>
              <a:t>为流动性风险指标，其中当前资产指一年内出售的资产，当前负债指一年内偿还的债务。其他变量如下：这里数据收集整理比较需要耐心，所以如果能得到好数据，计</a:t>
            </a:r>
            <a:r>
              <a:rPr lang="en-US" altLang="zh-CN" sz="1800" b="1" dirty="0" smtClean="0"/>
              <a:t>60</a:t>
            </a:r>
            <a:r>
              <a:rPr lang="zh-CN" altLang="en-US" sz="1800" b="1" dirty="0" smtClean="0"/>
              <a:t>分。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2000" b="1" dirty="0" smtClean="0"/>
          </a:p>
          <a:p>
            <a:pPr marL="0" lvl="1" defTabSz="757935">
              <a:spcAft>
                <a:spcPct val="35000"/>
              </a:spcAft>
            </a:pP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39"/>
          <p:cNvSpPr/>
          <p:nvPr/>
        </p:nvSpPr>
        <p:spPr bwMode="auto">
          <a:xfrm>
            <a:off x="7911705" y="2964911"/>
            <a:ext cx="426615" cy="413489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17145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0950" y="897877"/>
            <a:ext cx="8704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3"/>
          <p:cNvGrpSpPr/>
          <p:nvPr/>
        </p:nvGrpSpPr>
        <p:grpSpPr>
          <a:xfrm>
            <a:off x="0" y="151502"/>
            <a:ext cx="354563" cy="677408"/>
            <a:chOff x="0" y="-78772"/>
            <a:chExt cx="602082" cy="1150304"/>
          </a:xfrm>
          <a:solidFill>
            <a:srgbClr val="C80000"/>
          </a:solidFill>
        </p:grpSpPr>
        <p:sp>
          <p:nvSpPr>
            <p:cNvPr id="25" name="任意多边形 24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4158" y="2492163"/>
          <a:ext cx="9841441" cy="36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当前资产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当前负债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C00000"/>
                          </a:solidFill>
                        </a:rPr>
                        <a:t>当前资产：存放在同业和央行的现金和拆入额度；债券和股票；提前应收款等。当前负债：偿还同业和央行借款，提前还款，同业存放款项等。</a:t>
                      </a:r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流动资产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流动负债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同业融资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流动资产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长期存款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短期存款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总贷款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总存款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同业融资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同业出借额度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债券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总资产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波动存款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总负债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rgbClr val="C00000"/>
                          </a:solidFill>
                        </a:rPr>
                        <a:t>波动存款：欠稳定存款</a:t>
                      </a:r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短期投资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总资产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短期投资：指商业银行根据业务需要而进行的各种能够随时变现、持有时间不超过</a:t>
                      </a:r>
                      <a:r>
                        <a:rPr lang="en-US" altLang="zh-CN" sz="9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年的有价证券以及不超过</a:t>
                      </a:r>
                      <a:r>
                        <a:rPr lang="en-US" altLang="zh-CN" sz="9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年的其他投资。</a:t>
                      </a:r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680">
                <a:tc>
                  <a:txBody>
                    <a:bodyPr/>
                    <a:lstStyle/>
                    <a:p>
                      <a:pPr marL="0" marR="0" indent="0" algn="l" defTabSz="81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x9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准备金率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13906</TotalTime>
  <Words>521</Words>
  <Application>Microsoft Office PowerPoint</Application>
  <PresentationFormat>自定义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Gill Sans</vt:lpstr>
      <vt:lpstr>宋体</vt:lpstr>
      <vt:lpstr>微软雅黑</vt:lpstr>
      <vt:lpstr>Arial</vt:lpstr>
      <vt:lpstr>Calibri</vt:lpstr>
      <vt:lpstr>Calibri Light</vt:lpstr>
      <vt:lpstr>Office 主题</vt:lpstr>
      <vt:lpstr>期末报告</vt:lpstr>
      <vt:lpstr>期末报告</vt:lpstr>
      <vt:lpstr>期末报告</vt:lpstr>
      <vt:lpstr>期末报告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杨诺/01139320</dc:creator>
  <cp:lastModifiedBy>李 啸天</cp:lastModifiedBy>
  <cp:revision>1096</cp:revision>
  <dcterms:created xsi:type="dcterms:W3CDTF">2017-04-10T02:06:24Z</dcterms:created>
  <dcterms:modified xsi:type="dcterms:W3CDTF">2019-09-03T13:23:21Z</dcterms:modified>
</cp:coreProperties>
</file>