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52"/>
  </p:notesMasterIdLst>
  <p:handoutMasterIdLst>
    <p:handoutMasterId r:id="rId53"/>
  </p:handoutMasterIdLst>
  <p:sldIdLst>
    <p:sldId id="3224" r:id="rId2"/>
    <p:sldId id="3225" r:id="rId3"/>
    <p:sldId id="3226" r:id="rId4"/>
    <p:sldId id="3227" r:id="rId5"/>
    <p:sldId id="3228" r:id="rId6"/>
    <p:sldId id="3229" r:id="rId7"/>
    <p:sldId id="3230" r:id="rId8"/>
    <p:sldId id="3231" r:id="rId9"/>
    <p:sldId id="3170" r:id="rId10"/>
    <p:sldId id="3174" r:id="rId11"/>
    <p:sldId id="3202" r:id="rId12"/>
    <p:sldId id="3186" r:id="rId13"/>
    <p:sldId id="3204" r:id="rId14"/>
    <p:sldId id="3203" r:id="rId15"/>
    <p:sldId id="3207" r:id="rId16"/>
    <p:sldId id="3206" r:id="rId17"/>
    <p:sldId id="3196" r:id="rId18"/>
    <p:sldId id="3188" r:id="rId19"/>
    <p:sldId id="3208" r:id="rId20"/>
    <p:sldId id="3210" r:id="rId21"/>
    <p:sldId id="3211" r:id="rId22"/>
    <p:sldId id="3212" r:id="rId23"/>
    <p:sldId id="3213" r:id="rId24"/>
    <p:sldId id="3214" r:id="rId25"/>
    <p:sldId id="3215" r:id="rId26"/>
    <p:sldId id="3220" r:id="rId27"/>
    <p:sldId id="3221" r:id="rId28"/>
    <p:sldId id="3222" r:id="rId29"/>
    <p:sldId id="3223" r:id="rId30"/>
    <p:sldId id="3233" r:id="rId31"/>
    <p:sldId id="3252" r:id="rId32"/>
    <p:sldId id="3253" r:id="rId33"/>
    <p:sldId id="3232" r:id="rId34"/>
    <p:sldId id="3234" r:id="rId35"/>
    <p:sldId id="3247" r:id="rId36"/>
    <p:sldId id="3248" r:id="rId37"/>
    <p:sldId id="3249" r:id="rId38"/>
    <p:sldId id="3250" r:id="rId39"/>
    <p:sldId id="3251" r:id="rId40"/>
    <p:sldId id="3235" r:id="rId41"/>
    <p:sldId id="3237" r:id="rId42"/>
    <p:sldId id="3238" r:id="rId43"/>
    <p:sldId id="3239" r:id="rId44"/>
    <p:sldId id="3240" r:id="rId45"/>
    <p:sldId id="3241" r:id="rId46"/>
    <p:sldId id="3242" r:id="rId47"/>
    <p:sldId id="3243" r:id="rId48"/>
    <p:sldId id="3244" r:id="rId49"/>
    <p:sldId id="3245" r:id="rId50"/>
    <p:sldId id="3246" r:id="rId51"/>
  </p:sldIdLst>
  <p:sldSz cx="8959850" cy="504031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47066" indent="-12757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896351" indent="-257368"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45636" indent="-387162"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794920" indent="-51695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1597457" algn="l" defTabSz="638983" rtl="0" eaLnBrk="1" latinLnBrk="0" hangingPunct="1">
      <a:defRPr kern="1200">
        <a:solidFill>
          <a:schemeClr val="tx1"/>
        </a:solidFill>
        <a:latin typeface="Calibri" pitchFamily="34" charset="0"/>
        <a:ea typeface="宋体" pitchFamily="2" charset="-122"/>
        <a:cs typeface="+mn-cs"/>
      </a:defRPr>
    </a:lvl6pPr>
    <a:lvl7pPr marL="1916948" algn="l" defTabSz="638983" rtl="0" eaLnBrk="1" latinLnBrk="0" hangingPunct="1">
      <a:defRPr kern="1200">
        <a:solidFill>
          <a:schemeClr val="tx1"/>
        </a:solidFill>
        <a:latin typeface="Calibri" pitchFamily="34" charset="0"/>
        <a:ea typeface="宋体" pitchFamily="2" charset="-122"/>
        <a:cs typeface="+mn-cs"/>
      </a:defRPr>
    </a:lvl7pPr>
    <a:lvl8pPr marL="2236440" algn="l" defTabSz="638983" rtl="0" eaLnBrk="1" latinLnBrk="0" hangingPunct="1">
      <a:defRPr kern="1200">
        <a:solidFill>
          <a:schemeClr val="tx1"/>
        </a:solidFill>
        <a:latin typeface="Calibri" pitchFamily="34" charset="0"/>
        <a:ea typeface="宋体" pitchFamily="2" charset="-122"/>
        <a:cs typeface="+mn-cs"/>
      </a:defRPr>
    </a:lvl8pPr>
    <a:lvl9pPr marL="2555931" algn="l" defTabSz="638983"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9" userDrawn="1">
          <p15:clr>
            <a:srgbClr val="A4A3A4"/>
          </p15:clr>
        </p15:guide>
        <p15:guide id="2" orient="horz" pos="2915" userDrawn="1">
          <p15:clr>
            <a:srgbClr val="A4A3A4"/>
          </p15:clr>
        </p15:guide>
        <p15:guide id="3" pos="2822" userDrawn="1">
          <p15:clr>
            <a:srgbClr val="A4A3A4"/>
          </p15:clr>
        </p15:guide>
        <p15:guide id="4" pos="388" userDrawn="1">
          <p15:clr>
            <a:srgbClr val="A4A3A4"/>
          </p15:clr>
        </p15:guide>
        <p15:guide id="5" pos="5224" userDrawn="1">
          <p15:clr>
            <a:srgbClr val="A4A3A4"/>
          </p15:clr>
        </p15:guide>
        <p15:guide id="6" pos="4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B59E"/>
    <a:srgbClr val="595959"/>
    <a:srgbClr val="D0E66C"/>
    <a:srgbClr val="5D7D41"/>
    <a:srgbClr val="B3D787"/>
    <a:srgbClr val="DC5F54"/>
    <a:srgbClr val="EBB867"/>
    <a:srgbClr val="E4B842"/>
    <a:srgbClr val="D24977"/>
    <a:srgbClr val="348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3" autoAdjust="0"/>
    <p:restoredTop sz="95317" autoAdjust="0"/>
  </p:normalViewPr>
  <p:slideViewPr>
    <p:cSldViewPr>
      <p:cViewPr varScale="1">
        <p:scale>
          <a:sx n="90" d="100"/>
          <a:sy n="90" d="100"/>
        </p:scale>
        <p:origin x="844" y="56"/>
      </p:cViewPr>
      <p:guideLst>
        <p:guide orient="horz" pos="229"/>
        <p:guide orient="horz" pos="2915"/>
        <p:guide pos="2822"/>
        <p:guide pos="388"/>
        <p:guide pos="5224"/>
        <p:guide pos="4814"/>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 Id="rId4"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 Id="rId4"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E256E-EA98-469E-BCCE-1D0483611076}"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zh-CN" altLang="en-US"/>
        </a:p>
      </dgm:t>
    </dgm:pt>
    <dgm:pt modelId="{1FAB56BA-E6E7-4616-B2AF-F35336A0E1C9}">
      <dgm:prSet phldrT="[文本]" custT="1"/>
      <dgm:spPr/>
      <dgm:t>
        <a:bodyPr/>
        <a:lstStyle/>
        <a:p>
          <a:r>
            <a:rPr lang="zh-CN" altLang="en-US" sz="2400" dirty="0"/>
            <a:t>数据降维</a:t>
          </a:r>
        </a:p>
      </dgm:t>
    </dgm:pt>
    <dgm:pt modelId="{8BD4CAFE-5016-47C9-9604-12F1F950D58D}" type="parTrans" cxnId="{4AF9AC2C-99FB-4D1A-9DA8-59B519809AF9}">
      <dgm:prSet/>
      <dgm:spPr/>
      <dgm:t>
        <a:bodyPr/>
        <a:lstStyle/>
        <a:p>
          <a:endParaRPr lang="zh-CN" altLang="en-US"/>
        </a:p>
      </dgm:t>
    </dgm:pt>
    <dgm:pt modelId="{78051E8A-04A6-436D-A98C-0723B313954E}" type="sibTrans" cxnId="{4AF9AC2C-99FB-4D1A-9DA8-59B519809AF9}">
      <dgm:prSet/>
      <dgm:spPr/>
      <dgm:t>
        <a:bodyPr/>
        <a:lstStyle/>
        <a:p>
          <a:endParaRPr lang="zh-CN" altLang="en-US"/>
        </a:p>
      </dgm:t>
    </dgm:pt>
    <dgm:pt modelId="{53FAE1FF-5529-4350-B416-8A18A5CB4853}">
      <dgm:prSet phldrT="[文本]" custT="1"/>
      <dgm:spPr/>
      <dgm:t>
        <a:bodyPr/>
        <a:lstStyle/>
        <a:p>
          <a:r>
            <a:rPr lang="zh-CN" altLang="en-US" sz="1600" dirty="0"/>
            <a:t>减少样本特征</a:t>
          </a:r>
        </a:p>
      </dgm:t>
    </dgm:pt>
    <dgm:pt modelId="{5F2882AD-1355-4E0E-8A75-4DB1DA10CC67}" type="parTrans" cxnId="{0D6D1066-A1E3-4B34-A47A-F92CE74D7355}">
      <dgm:prSet/>
      <dgm:spPr/>
      <dgm:t>
        <a:bodyPr/>
        <a:lstStyle/>
        <a:p>
          <a:endParaRPr lang="zh-CN" altLang="en-US"/>
        </a:p>
      </dgm:t>
    </dgm:pt>
    <dgm:pt modelId="{98FF5F0A-B0D4-4615-88B0-0BCD0FF41F32}" type="sibTrans" cxnId="{0D6D1066-A1E3-4B34-A47A-F92CE74D7355}">
      <dgm:prSet/>
      <dgm:spPr/>
      <dgm:t>
        <a:bodyPr/>
        <a:lstStyle/>
        <a:p>
          <a:endParaRPr lang="zh-CN" altLang="en-US"/>
        </a:p>
      </dgm:t>
    </dgm:pt>
    <dgm:pt modelId="{A89F79C6-0874-422A-8509-0459B6083A3F}">
      <dgm:prSet phldrT="[文本]"/>
      <dgm:spPr/>
      <dgm:t>
        <a:bodyPr/>
        <a:lstStyle/>
        <a:p>
          <a:r>
            <a:rPr lang="zh-CN" altLang="en-US" dirty="0"/>
            <a:t>主成分分析</a:t>
          </a:r>
          <a:endParaRPr lang="en-US" altLang="zh-CN" dirty="0"/>
        </a:p>
        <a:p>
          <a:r>
            <a:rPr lang="zh-CN" altLang="en-US" dirty="0"/>
            <a:t>只适用于空间维度小于样本量的情况</a:t>
          </a:r>
        </a:p>
      </dgm:t>
    </dgm:pt>
    <dgm:pt modelId="{87FE7B52-0942-481D-89F6-07205B9D9DD6}" type="parTrans" cxnId="{19CD2D13-959C-442A-84E9-BFC11A05EB50}">
      <dgm:prSet/>
      <dgm:spPr/>
      <dgm:t>
        <a:bodyPr/>
        <a:lstStyle/>
        <a:p>
          <a:endParaRPr lang="zh-CN" altLang="en-US"/>
        </a:p>
      </dgm:t>
    </dgm:pt>
    <dgm:pt modelId="{3090030C-C2BB-4360-9183-EDF1ACAB0944}" type="sibTrans" cxnId="{19CD2D13-959C-442A-84E9-BFC11A05EB50}">
      <dgm:prSet/>
      <dgm:spPr/>
      <dgm:t>
        <a:bodyPr/>
        <a:lstStyle/>
        <a:p>
          <a:endParaRPr lang="zh-CN" altLang="en-US"/>
        </a:p>
      </dgm:t>
    </dgm:pt>
    <dgm:pt modelId="{941FBCFF-6BEF-4331-9511-3D61E170EA92}">
      <dgm:prSet phldrT="[文本]" custT="1"/>
      <dgm:spPr/>
      <dgm:t>
        <a:bodyPr/>
        <a:lstStyle/>
        <a:p>
          <a:r>
            <a:rPr lang="en-US" altLang="zh-CN" sz="1400" dirty="0">
              <a:solidFill>
                <a:srgbClr val="FF0000"/>
              </a:solidFill>
            </a:rPr>
            <a:t>LASSO</a:t>
          </a:r>
        </a:p>
        <a:p>
          <a:r>
            <a:rPr lang="zh-CN" altLang="en-US" sz="1400" dirty="0">
              <a:solidFill>
                <a:srgbClr val="FF0000"/>
              </a:solidFill>
            </a:rPr>
            <a:t>适合线性和非线性</a:t>
          </a:r>
        </a:p>
      </dgm:t>
    </dgm:pt>
    <dgm:pt modelId="{01741405-B281-49DA-99F3-63F2C33890DF}" type="parTrans" cxnId="{C508C85A-3643-4B87-B4B7-0AD0FE1F9987}">
      <dgm:prSet/>
      <dgm:spPr/>
      <dgm:t>
        <a:bodyPr/>
        <a:lstStyle/>
        <a:p>
          <a:endParaRPr lang="zh-CN" altLang="en-US"/>
        </a:p>
      </dgm:t>
    </dgm:pt>
    <dgm:pt modelId="{1732F2D3-A713-460F-BCCF-827FFCDFF343}" type="sibTrans" cxnId="{C508C85A-3643-4B87-B4B7-0AD0FE1F9987}">
      <dgm:prSet/>
      <dgm:spPr/>
      <dgm:t>
        <a:bodyPr/>
        <a:lstStyle/>
        <a:p>
          <a:endParaRPr lang="zh-CN" altLang="en-US"/>
        </a:p>
      </dgm:t>
    </dgm:pt>
    <dgm:pt modelId="{3CC4C152-F873-409D-AFC0-1895F10369A8}">
      <dgm:prSet phldrT="[文本]" custT="1"/>
      <dgm:spPr/>
      <dgm:t>
        <a:bodyPr/>
        <a:lstStyle/>
        <a:p>
          <a:r>
            <a:rPr lang="zh-CN" altLang="en-US" sz="1600" dirty="0"/>
            <a:t>增加</a:t>
          </a:r>
          <a:endParaRPr lang="en-US" altLang="zh-CN" sz="1600" dirty="0"/>
        </a:p>
        <a:p>
          <a:r>
            <a:rPr lang="zh-CN" altLang="en-US" sz="1600" dirty="0"/>
            <a:t>样本量</a:t>
          </a:r>
        </a:p>
      </dgm:t>
    </dgm:pt>
    <dgm:pt modelId="{389B1CAD-6822-4C48-A4CF-E5E4DD88CC06}" type="parTrans" cxnId="{A9D7C1F4-626D-4311-9F26-15EB94FE6E4E}">
      <dgm:prSet/>
      <dgm:spPr/>
      <dgm:t>
        <a:bodyPr/>
        <a:lstStyle/>
        <a:p>
          <a:endParaRPr lang="zh-CN" altLang="en-US"/>
        </a:p>
      </dgm:t>
    </dgm:pt>
    <dgm:pt modelId="{F7942D64-0F74-47DA-BA73-319B98D76C55}" type="sibTrans" cxnId="{A9D7C1F4-626D-4311-9F26-15EB94FE6E4E}">
      <dgm:prSet/>
      <dgm:spPr/>
      <dgm:t>
        <a:bodyPr/>
        <a:lstStyle/>
        <a:p>
          <a:endParaRPr lang="zh-CN" altLang="en-US"/>
        </a:p>
      </dgm:t>
    </dgm:pt>
    <dgm:pt modelId="{5808258D-9C43-46C4-BBC4-926A11627992}">
      <dgm:prSet phldrT="[文本]" custT="1"/>
      <dgm:spPr/>
      <dgm:t>
        <a:bodyPr/>
        <a:lstStyle/>
        <a:p>
          <a:r>
            <a:rPr lang="zh-CN" altLang="en-US" sz="1400" dirty="0"/>
            <a:t>有些数据样本量有限</a:t>
          </a:r>
        </a:p>
      </dgm:t>
    </dgm:pt>
    <dgm:pt modelId="{5AB78FB9-611D-4F58-9D18-CE477829AB91}" type="parTrans" cxnId="{F7015DC8-7366-484B-B5B9-CB772E1D0C17}">
      <dgm:prSet/>
      <dgm:spPr/>
      <dgm:t>
        <a:bodyPr/>
        <a:lstStyle/>
        <a:p>
          <a:endParaRPr lang="zh-CN" altLang="en-US"/>
        </a:p>
      </dgm:t>
    </dgm:pt>
    <dgm:pt modelId="{69E657CE-4A7F-4110-860B-448F00465B4B}" type="sibTrans" cxnId="{F7015DC8-7366-484B-B5B9-CB772E1D0C17}">
      <dgm:prSet/>
      <dgm:spPr/>
      <dgm:t>
        <a:bodyPr/>
        <a:lstStyle/>
        <a:p>
          <a:endParaRPr lang="zh-CN" altLang="en-US"/>
        </a:p>
      </dgm:t>
    </dgm:pt>
    <dgm:pt modelId="{432CAC52-1B7C-4C56-A0A3-08C0999987D0}" type="pres">
      <dgm:prSet presAssocID="{0B1E256E-EA98-469E-BCCE-1D0483611076}" presName="hierChild1" presStyleCnt="0">
        <dgm:presLayoutVars>
          <dgm:chPref val="1"/>
          <dgm:dir/>
          <dgm:animOne val="branch"/>
          <dgm:animLvl val="lvl"/>
          <dgm:resizeHandles/>
        </dgm:presLayoutVars>
      </dgm:prSet>
      <dgm:spPr/>
    </dgm:pt>
    <dgm:pt modelId="{E3261F36-4C9A-46E9-9FE7-F5CF8B3F7C9B}" type="pres">
      <dgm:prSet presAssocID="{1FAB56BA-E6E7-4616-B2AF-F35336A0E1C9}" presName="hierRoot1" presStyleCnt="0"/>
      <dgm:spPr/>
    </dgm:pt>
    <dgm:pt modelId="{124BC1B5-AEAE-41F4-A9CB-6DADFF9F7303}" type="pres">
      <dgm:prSet presAssocID="{1FAB56BA-E6E7-4616-B2AF-F35336A0E1C9}" presName="composite" presStyleCnt="0"/>
      <dgm:spPr/>
    </dgm:pt>
    <dgm:pt modelId="{2E41FE7A-1A01-4FDD-B68C-3A1B718EFC44}" type="pres">
      <dgm:prSet presAssocID="{1FAB56BA-E6E7-4616-B2AF-F35336A0E1C9}"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7330A72F-5106-47F0-90C6-9D09A57D9AC8}" type="pres">
      <dgm:prSet presAssocID="{1FAB56BA-E6E7-4616-B2AF-F35336A0E1C9}" presName="text" presStyleLbl="revTx" presStyleIdx="0" presStyleCnt="6" custScaleX="123451" custLinFactNeighborX="14763" custLinFactNeighborY="4266">
        <dgm:presLayoutVars>
          <dgm:chPref val="3"/>
        </dgm:presLayoutVars>
      </dgm:prSet>
      <dgm:spPr/>
    </dgm:pt>
    <dgm:pt modelId="{2E7D0391-D7F5-40B4-B8FF-A1E1D60BBB65}" type="pres">
      <dgm:prSet presAssocID="{1FAB56BA-E6E7-4616-B2AF-F35336A0E1C9}" presName="hierChild2" presStyleCnt="0"/>
      <dgm:spPr/>
    </dgm:pt>
    <dgm:pt modelId="{E5FC64BD-7398-4E2C-99C7-B0D8352BD452}" type="pres">
      <dgm:prSet presAssocID="{5F2882AD-1355-4E0E-8A75-4DB1DA10CC67}" presName="Name10" presStyleLbl="parChTrans1D2" presStyleIdx="0" presStyleCnt="2"/>
      <dgm:spPr/>
    </dgm:pt>
    <dgm:pt modelId="{23E9DD7B-8829-43A9-A8ED-650590DFA883}" type="pres">
      <dgm:prSet presAssocID="{53FAE1FF-5529-4350-B416-8A18A5CB4853}" presName="hierRoot2" presStyleCnt="0"/>
      <dgm:spPr/>
    </dgm:pt>
    <dgm:pt modelId="{0F937AC0-5432-4F36-A8FB-A1830071BB3E}" type="pres">
      <dgm:prSet presAssocID="{53FAE1FF-5529-4350-B416-8A18A5CB4853}" presName="composite2" presStyleCnt="0"/>
      <dgm:spPr/>
    </dgm:pt>
    <dgm:pt modelId="{03D88025-F494-41B2-9CD3-CF87381F9A77}" type="pres">
      <dgm:prSet presAssocID="{53FAE1FF-5529-4350-B416-8A18A5CB4853}" presName="image2" presStyleLbl="node2" presStyleIdx="0"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2B704098-6BFF-4093-85F1-8ACC8CE74742}" type="pres">
      <dgm:prSet presAssocID="{53FAE1FF-5529-4350-B416-8A18A5CB4853}" presName="text2" presStyleLbl="revTx" presStyleIdx="1" presStyleCnt="6" custScaleX="119611" custLinFactNeighborX="15012" custLinFactNeighborY="3432">
        <dgm:presLayoutVars>
          <dgm:chPref val="3"/>
        </dgm:presLayoutVars>
      </dgm:prSet>
      <dgm:spPr/>
    </dgm:pt>
    <dgm:pt modelId="{BD26FEA4-DAA5-49A1-AB80-EFFD17BBF0B1}" type="pres">
      <dgm:prSet presAssocID="{53FAE1FF-5529-4350-B416-8A18A5CB4853}" presName="hierChild3" presStyleCnt="0"/>
      <dgm:spPr/>
    </dgm:pt>
    <dgm:pt modelId="{5BC44A9F-4A11-4690-BF99-938715F57570}" type="pres">
      <dgm:prSet presAssocID="{87FE7B52-0942-481D-89F6-07205B9D9DD6}" presName="Name17" presStyleLbl="parChTrans1D3" presStyleIdx="0" presStyleCnt="3"/>
      <dgm:spPr/>
    </dgm:pt>
    <dgm:pt modelId="{3639531C-FE9D-4DFF-8D28-E629F2356394}" type="pres">
      <dgm:prSet presAssocID="{A89F79C6-0874-422A-8509-0459B6083A3F}" presName="hierRoot3" presStyleCnt="0"/>
      <dgm:spPr/>
    </dgm:pt>
    <dgm:pt modelId="{1270561D-C8B5-4626-A177-EE7AC00AC8AE}" type="pres">
      <dgm:prSet presAssocID="{A89F79C6-0874-422A-8509-0459B6083A3F}" presName="composite3" presStyleCnt="0"/>
      <dgm:spPr/>
    </dgm:pt>
    <dgm:pt modelId="{644C63FF-1B71-4FC1-8886-3825EF01302B}" type="pres">
      <dgm:prSet presAssocID="{A89F79C6-0874-422A-8509-0459B6083A3F}" presName="image3" presStyleLbl="node3" presStyleIdx="0"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 r="-5000"/>
          </a:stretch>
        </a:blipFill>
      </dgm:spPr>
    </dgm:pt>
    <dgm:pt modelId="{6182E9D4-AAC3-4B5C-AF74-7DF8D7ED57CF}" type="pres">
      <dgm:prSet presAssocID="{A89F79C6-0874-422A-8509-0459B6083A3F}" presName="text3" presStyleLbl="revTx" presStyleIdx="2" presStyleCnt="6">
        <dgm:presLayoutVars>
          <dgm:chPref val="3"/>
        </dgm:presLayoutVars>
      </dgm:prSet>
      <dgm:spPr/>
    </dgm:pt>
    <dgm:pt modelId="{ACF4C328-B318-43B5-AB65-16BEBF26FAC9}" type="pres">
      <dgm:prSet presAssocID="{A89F79C6-0874-422A-8509-0459B6083A3F}" presName="hierChild4" presStyleCnt="0"/>
      <dgm:spPr/>
    </dgm:pt>
    <dgm:pt modelId="{7CBE741F-5F8D-4297-9FCD-CC82C2C1D6E2}" type="pres">
      <dgm:prSet presAssocID="{01741405-B281-49DA-99F3-63F2C33890DF}" presName="Name17" presStyleLbl="parChTrans1D3" presStyleIdx="1" presStyleCnt="3"/>
      <dgm:spPr/>
    </dgm:pt>
    <dgm:pt modelId="{0FC90A9E-D942-4639-A740-BBD2CA5CD225}" type="pres">
      <dgm:prSet presAssocID="{941FBCFF-6BEF-4331-9511-3D61E170EA92}" presName="hierRoot3" presStyleCnt="0"/>
      <dgm:spPr/>
    </dgm:pt>
    <dgm:pt modelId="{302E2C1B-D8B2-41BB-A7EC-8C43C9CBCB83}" type="pres">
      <dgm:prSet presAssocID="{941FBCFF-6BEF-4331-9511-3D61E170EA92}" presName="composite3" presStyleCnt="0"/>
      <dgm:spPr/>
    </dgm:pt>
    <dgm:pt modelId="{EFD6A555-F315-499C-B955-BC7CC6D1290D}" type="pres">
      <dgm:prSet presAssocID="{941FBCFF-6BEF-4331-9511-3D61E170EA92}" presName="image3" presStyleLbl="node3" presStyleIdx="1" presStyleCnt="3"/>
      <dgm:spPr>
        <a:solidFill>
          <a:schemeClr val="bg2">
            <a:lumMod val="75000"/>
          </a:schemeClr>
        </a:solidFill>
      </dgm:spPr>
    </dgm:pt>
    <dgm:pt modelId="{EC4BB6C6-8478-4ED2-B380-463D3B7C367C}" type="pres">
      <dgm:prSet presAssocID="{941FBCFF-6BEF-4331-9511-3D61E170EA92}" presName="text3" presStyleLbl="revTx" presStyleIdx="3" presStyleCnt="6">
        <dgm:presLayoutVars>
          <dgm:chPref val="3"/>
        </dgm:presLayoutVars>
      </dgm:prSet>
      <dgm:spPr/>
    </dgm:pt>
    <dgm:pt modelId="{A4B92106-1815-41C1-B048-7A8B55D41E5C}" type="pres">
      <dgm:prSet presAssocID="{941FBCFF-6BEF-4331-9511-3D61E170EA92}" presName="hierChild4" presStyleCnt="0"/>
      <dgm:spPr/>
    </dgm:pt>
    <dgm:pt modelId="{DDFD1FBC-6A78-427B-AF33-B3AA13B6234C}" type="pres">
      <dgm:prSet presAssocID="{389B1CAD-6822-4C48-A4CF-E5E4DD88CC06}" presName="Name10" presStyleLbl="parChTrans1D2" presStyleIdx="1" presStyleCnt="2"/>
      <dgm:spPr/>
    </dgm:pt>
    <dgm:pt modelId="{1F4AF812-5BAF-434E-ABF8-4F74357B9AC4}" type="pres">
      <dgm:prSet presAssocID="{3CC4C152-F873-409D-AFC0-1895F10369A8}" presName="hierRoot2" presStyleCnt="0"/>
      <dgm:spPr/>
    </dgm:pt>
    <dgm:pt modelId="{7AB8A30F-8287-475A-A344-9C3B8CFF6667}" type="pres">
      <dgm:prSet presAssocID="{3CC4C152-F873-409D-AFC0-1895F10369A8}" presName="composite2" presStyleCnt="0"/>
      <dgm:spPr/>
    </dgm:pt>
    <dgm:pt modelId="{7ACF3D41-942B-4B9F-8EAA-D04F08FB7EED}" type="pres">
      <dgm:prSet presAssocID="{3CC4C152-F873-409D-AFC0-1895F10369A8}" presName="image2" presStyleLbl="node2" presStyleIdx="1" presStyleCnt="2"/>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D640674C-13AA-45DF-ABF5-357E3F6C3CD3}" type="pres">
      <dgm:prSet presAssocID="{3CC4C152-F873-409D-AFC0-1895F10369A8}" presName="text2" presStyleLbl="revTx" presStyleIdx="4" presStyleCnt="6" custScaleX="119611" custLinFactNeighborX="20072" custLinFactNeighborY="3432">
        <dgm:presLayoutVars>
          <dgm:chPref val="3"/>
        </dgm:presLayoutVars>
      </dgm:prSet>
      <dgm:spPr/>
    </dgm:pt>
    <dgm:pt modelId="{2F758381-E7BA-4BFA-82F7-35629126497B}" type="pres">
      <dgm:prSet presAssocID="{3CC4C152-F873-409D-AFC0-1895F10369A8}" presName="hierChild3" presStyleCnt="0"/>
      <dgm:spPr/>
    </dgm:pt>
    <dgm:pt modelId="{CC766562-57DF-4717-9231-9AD207DBC49A}" type="pres">
      <dgm:prSet presAssocID="{5AB78FB9-611D-4F58-9D18-CE477829AB91}" presName="Name17" presStyleLbl="parChTrans1D3" presStyleIdx="2" presStyleCnt="3"/>
      <dgm:spPr/>
    </dgm:pt>
    <dgm:pt modelId="{BBCD8620-EBE0-46EF-8033-E7345E1D22F1}" type="pres">
      <dgm:prSet presAssocID="{5808258D-9C43-46C4-BBC4-926A11627992}" presName="hierRoot3" presStyleCnt="0"/>
      <dgm:spPr/>
    </dgm:pt>
    <dgm:pt modelId="{D3703793-7574-4FAA-88A4-A92B9552BCCE}" type="pres">
      <dgm:prSet presAssocID="{5808258D-9C43-46C4-BBC4-926A11627992}" presName="composite3" presStyleCnt="0"/>
      <dgm:spPr/>
    </dgm:pt>
    <dgm:pt modelId="{282152AD-9BAE-4FA8-BBD9-CC7F77DAEF89}" type="pres">
      <dgm:prSet presAssocID="{5808258D-9C43-46C4-BBC4-926A11627992}" presName="image3" presStyleLbl="node3" presStyleIdx="2" presStyleCnt="3"/>
      <dgm:spPr>
        <a:solidFill>
          <a:schemeClr val="bg2">
            <a:lumMod val="25000"/>
          </a:schemeClr>
        </a:solidFill>
      </dgm:spPr>
    </dgm:pt>
    <dgm:pt modelId="{1B9CF1ED-E2CC-4B53-A7F6-D64F0F1A34EB}" type="pres">
      <dgm:prSet presAssocID="{5808258D-9C43-46C4-BBC4-926A11627992}" presName="text3" presStyleLbl="revTx" presStyleIdx="5" presStyleCnt="6">
        <dgm:presLayoutVars>
          <dgm:chPref val="3"/>
        </dgm:presLayoutVars>
      </dgm:prSet>
      <dgm:spPr/>
    </dgm:pt>
    <dgm:pt modelId="{A1293398-D0A1-4EB2-82A8-FE1438333CED}" type="pres">
      <dgm:prSet presAssocID="{5808258D-9C43-46C4-BBC4-926A11627992}" presName="hierChild4" presStyleCnt="0"/>
      <dgm:spPr/>
    </dgm:pt>
  </dgm:ptLst>
  <dgm:cxnLst>
    <dgm:cxn modelId="{2CEED402-E77F-436A-967A-CD235828F3C3}" type="presOf" srcId="{5808258D-9C43-46C4-BBC4-926A11627992}" destId="{1B9CF1ED-E2CC-4B53-A7F6-D64F0F1A34EB}" srcOrd="0" destOrd="0" presId="urn:microsoft.com/office/officeart/2009/layout/CirclePictureHierarchy"/>
    <dgm:cxn modelId="{19CD2D13-959C-442A-84E9-BFC11A05EB50}" srcId="{53FAE1FF-5529-4350-B416-8A18A5CB4853}" destId="{A89F79C6-0874-422A-8509-0459B6083A3F}" srcOrd="0" destOrd="0" parTransId="{87FE7B52-0942-481D-89F6-07205B9D9DD6}" sibTransId="{3090030C-C2BB-4360-9183-EDF1ACAB0944}"/>
    <dgm:cxn modelId="{4AF9AC2C-99FB-4D1A-9DA8-59B519809AF9}" srcId="{0B1E256E-EA98-469E-BCCE-1D0483611076}" destId="{1FAB56BA-E6E7-4616-B2AF-F35336A0E1C9}" srcOrd="0" destOrd="0" parTransId="{8BD4CAFE-5016-47C9-9604-12F1F950D58D}" sibTransId="{78051E8A-04A6-436D-A98C-0723B313954E}"/>
    <dgm:cxn modelId="{81F4EA61-B83C-4CB6-A55E-AA9365FA6CFB}" type="presOf" srcId="{87FE7B52-0942-481D-89F6-07205B9D9DD6}" destId="{5BC44A9F-4A11-4690-BF99-938715F57570}" srcOrd="0" destOrd="0" presId="urn:microsoft.com/office/officeart/2009/layout/CirclePictureHierarchy"/>
    <dgm:cxn modelId="{A2D4E962-05EA-4498-89E8-042FF09509AA}" type="presOf" srcId="{3CC4C152-F873-409D-AFC0-1895F10369A8}" destId="{D640674C-13AA-45DF-ABF5-357E3F6C3CD3}" srcOrd="0" destOrd="0" presId="urn:microsoft.com/office/officeart/2009/layout/CirclePictureHierarchy"/>
    <dgm:cxn modelId="{0D6D1066-A1E3-4B34-A47A-F92CE74D7355}" srcId="{1FAB56BA-E6E7-4616-B2AF-F35336A0E1C9}" destId="{53FAE1FF-5529-4350-B416-8A18A5CB4853}" srcOrd="0" destOrd="0" parTransId="{5F2882AD-1355-4E0E-8A75-4DB1DA10CC67}" sibTransId="{98FF5F0A-B0D4-4615-88B0-0BCD0FF41F32}"/>
    <dgm:cxn modelId="{0D01BF6A-0F02-43E7-894F-6F68F51620E8}" type="presOf" srcId="{0B1E256E-EA98-469E-BCCE-1D0483611076}" destId="{432CAC52-1B7C-4C56-A0A3-08C0999987D0}" srcOrd="0" destOrd="0" presId="urn:microsoft.com/office/officeart/2009/layout/CirclePictureHierarchy"/>
    <dgm:cxn modelId="{49B0C76A-BEC3-44BC-AF8D-180E6C6734D4}" type="presOf" srcId="{A89F79C6-0874-422A-8509-0459B6083A3F}" destId="{6182E9D4-AAC3-4B5C-AF74-7DF8D7ED57CF}" srcOrd="0" destOrd="0" presId="urn:microsoft.com/office/officeart/2009/layout/CirclePictureHierarchy"/>
    <dgm:cxn modelId="{C508C85A-3643-4B87-B4B7-0AD0FE1F9987}" srcId="{53FAE1FF-5529-4350-B416-8A18A5CB4853}" destId="{941FBCFF-6BEF-4331-9511-3D61E170EA92}" srcOrd="1" destOrd="0" parTransId="{01741405-B281-49DA-99F3-63F2C33890DF}" sibTransId="{1732F2D3-A713-460F-BCCF-827FFCDFF343}"/>
    <dgm:cxn modelId="{245D1685-01C8-4260-BE10-54F6D71E5A6A}" type="presOf" srcId="{941FBCFF-6BEF-4331-9511-3D61E170EA92}" destId="{EC4BB6C6-8478-4ED2-B380-463D3B7C367C}" srcOrd="0" destOrd="0" presId="urn:microsoft.com/office/officeart/2009/layout/CirclePictureHierarchy"/>
    <dgm:cxn modelId="{B0AFFBA8-B8E0-4CCF-864D-66CB12F9601A}" type="presOf" srcId="{01741405-B281-49DA-99F3-63F2C33890DF}" destId="{7CBE741F-5F8D-4297-9FCD-CC82C2C1D6E2}" srcOrd="0" destOrd="0" presId="urn:microsoft.com/office/officeart/2009/layout/CirclePictureHierarchy"/>
    <dgm:cxn modelId="{F7015DC8-7366-484B-B5B9-CB772E1D0C17}" srcId="{3CC4C152-F873-409D-AFC0-1895F10369A8}" destId="{5808258D-9C43-46C4-BBC4-926A11627992}" srcOrd="0" destOrd="0" parTransId="{5AB78FB9-611D-4F58-9D18-CE477829AB91}" sibTransId="{69E657CE-4A7F-4110-860B-448F00465B4B}"/>
    <dgm:cxn modelId="{5C2F5FD6-8BD3-4B15-BE17-F9FB365D1BAA}" type="presOf" srcId="{389B1CAD-6822-4C48-A4CF-E5E4DD88CC06}" destId="{DDFD1FBC-6A78-427B-AF33-B3AA13B6234C}" srcOrd="0" destOrd="0" presId="urn:microsoft.com/office/officeart/2009/layout/CirclePictureHierarchy"/>
    <dgm:cxn modelId="{CDB8ABDB-7B1F-43E7-AD7B-09966972D1F4}" type="presOf" srcId="{1FAB56BA-E6E7-4616-B2AF-F35336A0E1C9}" destId="{7330A72F-5106-47F0-90C6-9D09A57D9AC8}" srcOrd="0" destOrd="0" presId="urn:microsoft.com/office/officeart/2009/layout/CirclePictureHierarchy"/>
    <dgm:cxn modelId="{B5886EE6-1D33-4F68-BDEA-E4003761D96D}" type="presOf" srcId="{53FAE1FF-5529-4350-B416-8A18A5CB4853}" destId="{2B704098-6BFF-4093-85F1-8ACC8CE74742}" srcOrd="0" destOrd="0" presId="urn:microsoft.com/office/officeart/2009/layout/CirclePictureHierarchy"/>
    <dgm:cxn modelId="{A9D7C1F4-626D-4311-9F26-15EB94FE6E4E}" srcId="{1FAB56BA-E6E7-4616-B2AF-F35336A0E1C9}" destId="{3CC4C152-F873-409D-AFC0-1895F10369A8}" srcOrd="1" destOrd="0" parTransId="{389B1CAD-6822-4C48-A4CF-E5E4DD88CC06}" sibTransId="{F7942D64-0F74-47DA-BA73-319B98D76C55}"/>
    <dgm:cxn modelId="{F1CF9DF5-3FBF-46B0-93C9-CF55A0C97B29}" type="presOf" srcId="{5F2882AD-1355-4E0E-8A75-4DB1DA10CC67}" destId="{E5FC64BD-7398-4E2C-99C7-B0D8352BD452}" srcOrd="0" destOrd="0" presId="urn:microsoft.com/office/officeart/2009/layout/CirclePictureHierarchy"/>
    <dgm:cxn modelId="{F918B4F5-419B-4F9F-9179-B58F2CB75100}" type="presOf" srcId="{5AB78FB9-611D-4F58-9D18-CE477829AB91}" destId="{CC766562-57DF-4717-9231-9AD207DBC49A}" srcOrd="0" destOrd="0" presId="urn:microsoft.com/office/officeart/2009/layout/CirclePictureHierarchy"/>
    <dgm:cxn modelId="{3C814EC6-AE7B-4074-983A-5A6400E95B62}" type="presParOf" srcId="{432CAC52-1B7C-4C56-A0A3-08C0999987D0}" destId="{E3261F36-4C9A-46E9-9FE7-F5CF8B3F7C9B}" srcOrd="0" destOrd="0" presId="urn:microsoft.com/office/officeart/2009/layout/CirclePictureHierarchy"/>
    <dgm:cxn modelId="{2ECBAE5B-FC90-4F1E-A7B9-76AAF79A2FCC}" type="presParOf" srcId="{E3261F36-4C9A-46E9-9FE7-F5CF8B3F7C9B}" destId="{124BC1B5-AEAE-41F4-A9CB-6DADFF9F7303}" srcOrd="0" destOrd="0" presId="urn:microsoft.com/office/officeart/2009/layout/CirclePictureHierarchy"/>
    <dgm:cxn modelId="{1E468714-6146-4948-86A7-82209EB23CE6}" type="presParOf" srcId="{124BC1B5-AEAE-41F4-A9CB-6DADFF9F7303}" destId="{2E41FE7A-1A01-4FDD-B68C-3A1B718EFC44}" srcOrd="0" destOrd="0" presId="urn:microsoft.com/office/officeart/2009/layout/CirclePictureHierarchy"/>
    <dgm:cxn modelId="{4C27745A-AB08-46E8-8620-EA604F52E157}" type="presParOf" srcId="{124BC1B5-AEAE-41F4-A9CB-6DADFF9F7303}" destId="{7330A72F-5106-47F0-90C6-9D09A57D9AC8}" srcOrd="1" destOrd="0" presId="urn:microsoft.com/office/officeart/2009/layout/CirclePictureHierarchy"/>
    <dgm:cxn modelId="{BE0E44D2-56B8-4CD8-A09B-C76B5668205E}" type="presParOf" srcId="{E3261F36-4C9A-46E9-9FE7-F5CF8B3F7C9B}" destId="{2E7D0391-D7F5-40B4-B8FF-A1E1D60BBB65}" srcOrd="1" destOrd="0" presId="urn:microsoft.com/office/officeart/2009/layout/CirclePictureHierarchy"/>
    <dgm:cxn modelId="{B53C91AF-137B-49EA-A0F2-F73579135149}" type="presParOf" srcId="{2E7D0391-D7F5-40B4-B8FF-A1E1D60BBB65}" destId="{E5FC64BD-7398-4E2C-99C7-B0D8352BD452}" srcOrd="0" destOrd="0" presId="urn:microsoft.com/office/officeart/2009/layout/CirclePictureHierarchy"/>
    <dgm:cxn modelId="{402C0E17-AEA4-45C7-95A7-953863747592}" type="presParOf" srcId="{2E7D0391-D7F5-40B4-B8FF-A1E1D60BBB65}" destId="{23E9DD7B-8829-43A9-A8ED-650590DFA883}" srcOrd="1" destOrd="0" presId="urn:microsoft.com/office/officeart/2009/layout/CirclePictureHierarchy"/>
    <dgm:cxn modelId="{9F4F5359-DC8B-4DFF-B38A-399B571DCD2A}" type="presParOf" srcId="{23E9DD7B-8829-43A9-A8ED-650590DFA883}" destId="{0F937AC0-5432-4F36-A8FB-A1830071BB3E}" srcOrd="0" destOrd="0" presId="urn:microsoft.com/office/officeart/2009/layout/CirclePictureHierarchy"/>
    <dgm:cxn modelId="{326EB481-1A88-4C80-AB16-BBD5DE0F2B3E}" type="presParOf" srcId="{0F937AC0-5432-4F36-A8FB-A1830071BB3E}" destId="{03D88025-F494-41B2-9CD3-CF87381F9A77}" srcOrd="0" destOrd="0" presId="urn:microsoft.com/office/officeart/2009/layout/CirclePictureHierarchy"/>
    <dgm:cxn modelId="{A9C91402-A171-41F8-B103-DF6AEB951279}" type="presParOf" srcId="{0F937AC0-5432-4F36-A8FB-A1830071BB3E}" destId="{2B704098-6BFF-4093-85F1-8ACC8CE74742}" srcOrd="1" destOrd="0" presId="urn:microsoft.com/office/officeart/2009/layout/CirclePictureHierarchy"/>
    <dgm:cxn modelId="{7637447F-3018-4887-8227-412B190DD388}" type="presParOf" srcId="{23E9DD7B-8829-43A9-A8ED-650590DFA883}" destId="{BD26FEA4-DAA5-49A1-AB80-EFFD17BBF0B1}" srcOrd="1" destOrd="0" presId="urn:microsoft.com/office/officeart/2009/layout/CirclePictureHierarchy"/>
    <dgm:cxn modelId="{48243F86-CC1B-47F0-AAA0-1748051F8E1A}" type="presParOf" srcId="{BD26FEA4-DAA5-49A1-AB80-EFFD17BBF0B1}" destId="{5BC44A9F-4A11-4690-BF99-938715F57570}" srcOrd="0" destOrd="0" presId="urn:microsoft.com/office/officeart/2009/layout/CirclePictureHierarchy"/>
    <dgm:cxn modelId="{3CEBC244-4C30-4B3E-890C-C3870A1C4470}" type="presParOf" srcId="{BD26FEA4-DAA5-49A1-AB80-EFFD17BBF0B1}" destId="{3639531C-FE9D-4DFF-8D28-E629F2356394}" srcOrd="1" destOrd="0" presId="urn:microsoft.com/office/officeart/2009/layout/CirclePictureHierarchy"/>
    <dgm:cxn modelId="{BCDD2120-B763-48BB-9990-75A9B91D4E36}" type="presParOf" srcId="{3639531C-FE9D-4DFF-8D28-E629F2356394}" destId="{1270561D-C8B5-4626-A177-EE7AC00AC8AE}" srcOrd="0" destOrd="0" presId="urn:microsoft.com/office/officeart/2009/layout/CirclePictureHierarchy"/>
    <dgm:cxn modelId="{3B7EDFC7-D691-4C76-8B9B-1E415B802A61}" type="presParOf" srcId="{1270561D-C8B5-4626-A177-EE7AC00AC8AE}" destId="{644C63FF-1B71-4FC1-8886-3825EF01302B}" srcOrd="0" destOrd="0" presId="urn:microsoft.com/office/officeart/2009/layout/CirclePictureHierarchy"/>
    <dgm:cxn modelId="{7ABACED9-D971-43EA-A833-E8DD67F2FED1}" type="presParOf" srcId="{1270561D-C8B5-4626-A177-EE7AC00AC8AE}" destId="{6182E9D4-AAC3-4B5C-AF74-7DF8D7ED57CF}" srcOrd="1" destOrd="0" presId="urn:microsoft.com/office/officeart/2009/layout/CirclePictureHierarchy"/>
    <dgm:cxn modelId="{198FE320-FFE1-435E-ACB1-4B25840B7B1A}" type="presParOf" srcId="{3639531C-FE9D-4DFF-8D28-E629F2356394}" destId="{ACF4C328-B318-43B5-AB65-16BEBF26FAC9}" srcOrd="1" destOrd="0" presId="urn:microsoft.com/office/officeart/2009/layout/CirclePictureHierarchy"/>
    <dgm:cxn modelId="{57892231-551E-40B0-834D-9E5FDD6B4B54}" type="presParOf" srcId="{BD26FEA4-DAA5-49A1-AB80-EFFD17BBF0B1}" destId="{7CBE741F-5F8D-4297-9FCD-CC82C2C1D6E2}" srcOrd="2" destOrd="0" presId="urn:microsoft.com/office/officeart/2009/layout/CirclePictureHierarchy"/>
    <dgm:cxn modelId="{70E24CB4-7C01-4D9D-BE94-8FB1D5532280}" type="presParOf" srcId="{BD26FEA4-DAA5-49A1-AB80-EFFD17BBF0B1}" destId="{0FC90A9E-D942-4639-A740-BBD2CA5CD225}" srcOrd="3" destOrd="0" presId="urn:microsoft.com/office/officeart/2009/layout/CirclePictureHierarchy"/>
    <dgm:cxn modelId="{D41A29A1-1930-4342-B033-88B98D4D8401}" type="presParOf" srcId="{0FC90A9E-D942-4639-A740-BBD2CA5CD225}" destId="{302E2C1B-D8B2-41BB-A7EC-8C43C9CBCB83}" srcOrd="0" destOrd="0" presId="urn:microsoft.com/office/officeart/2009/layout/CirclePictureHierarchy"/>
    <dgm:cxn modelId="{5F09F10A-5898-48E9-8A32-C7F9E9815AA6}" type="presParOf" srcId="{302E2C1B-D8B2-41BB-A7EC-8C43C9CBCB83}" destId="{EFD6A555-F315-499C-B955-BC7CC6D1290D}" srcOrd="0" destOrd="0" presId="urn:microsoft.com/office/officeart/2009/layout/CirclePictureHierarchy"/>
    <dgm:cxn modelId="{7C7607A1-DE0C-42D6-8AAF-B7CCFFA02791}" type="presParOf" srcId="{302E2C1B-D8B2-41BB-A7EC-8C43C9CBCB83}" destId="{EC4BB6C6-8478-4ED2-B380-463D3B7C367C}" srcOrd="1" destOrd="0" presId="urn:microsoft.com/office/officeart/2009/layout/CirclePictureHierarchy"/>
    <dgm:cxn modelId="{B5329CB4-FC0E-44EF-B29F-18A2700CE909}" type="presParOf" srcId="{0FC90A9E-D942-4639-A740-BBD2CA5CD225}" destId="{A4B92106-1815-41C1-B048-7A8B55D41E5C}" srcOrd="1" destOrd="0" presId="urn:microsoft.com/office/officeart/2009/layout/CirclePictureHierarchy"/>
    <dgm:cxn modelId="{1FCB2E37-75D7-45D9-8E18-E86AC2A3260E}" type="presParOf" srcId="{2E7D0391-D7F5-40B4-B8FF-A1E1D60BBB65}" destId="{DDFD1FBC-6A78-427B-AF33-B3AA13B6234C}" srcOrd="2" destOrd="0" presId="urn:microsoft.com/office/officeart/2009/layout/CirclePictureHierarchy"/>
    <dgm:cxn modelId="{B802FA29-C9C4-45BF-AD52-7EBBF03DAB8C}" type="presParOf" srcId="{2E7D0391-D7F5-40B4-B8FF-A1E1D60BBB65}" destId="{1F4AF812-5BAF-434E-ABF8-4F74357B9AC4}" srcOrd="3" destOrd="0" presId="urn:microsoft.com/office/officeart/2009/layout/CirclePictureHierarchy"/>
    <dgm:cxn modelId="{154BCC3D-D575-48D8-A551-2964BD22C16F}" type="presParOf" srcId="{1F4AF812-5BAF-434E-ABF8-4F74357B9AC4}" destId="{7AB8A30F-8287-475A-A344-9C3B8CFF6667}" srcOrd="0" destOrd="0" presId="urn:microsoft.com/office/officeart/2009/layout/CirclePictureHierarchy"/>
    <dgm:cxn modelId="{23C86455-68BE-4136-B48E-69C940B2052D}" type="presParOf" srcId="{7AB8A30F-8287-475A-A344-9C3B8CFF6667}" destId="{7ACF3D41-942B-4B9F-8EAA-D04F08FB7EED}" srcOrd="0" destOrd="0" presId="urn:microsoft.com/office/officeart/2009/layout/CirclePictureHierarchy"/>
    <dgm:cxn modelId="{4E925463-5F8F-4832-B5F6-2C3DF4A5D55B}" type="presParOf" srcId="{7AB8A30F-8287-475A-A344-9C3B8CFF6667}" destId="{D640674C-13AA-45DF-ABF5-357E3F6C3CD3}" srcOrd="1" destOrd="0" presId="urn:microsoft.com/office/officeart/2009/layout/CirclePictureHierarchy"/>
    <dgm:cxn modelId="{685275D8-F1AB-42D1-AB11-540328FACDA5}" type="presParOf" srcId="{1F4AF812-5BAF-434E-ABF8-4F74357B9AC4}" destId="{2F758381-E7BA-4BFA-82F7-35629126497B}" srcOrd="1" destOrd="0" presId="urn:microsoft.com/office/officeart/2009/layout/CirclePictureHierarchy"/>
    <dgm:cxn modelId="{C74136A9-D52C-4B0E-94C6-242833BA9CE0}" type="presParOf" srcId="{2F758381-E7BA-4BFA-82F7-35629126497B}" destId="{CC766562-57DF-4717-9231-9AD207DBC49A}" srcOrd="0" destOrd="0" presId="urn:microsoft.com/office/officeart/2009/layout/CirclePictureHierarchy"/>
    <dgm:cxn modelId="{8F494ED1-8C57-4CDC-9E8E-C71DA758D139}" type="presParOf" srcId="{2F758381-E7BA-4BFA-82F7-35629126497B}" destId="{BBCD8620-EBE0-46EF-8033-E7345E1D22F1}" srcOrd="1" destOrd="0" presId="urn:microsoft.com/office/officeart/2009/layout/CirclePictureHierarchy"/>
    <dgm:cxn modelId="{F72C7414-D490-4E43-B170-621D141C8DF3}" type="presParOf" srcId="{BBCD8620-EBE0-46EF-8033-E7345E1D22F1}" destId="{D3703793-7574-4FAA-88A4-A92B9552BCCE}" srcOrd="0" destOrd="0" presId="urn:microsoft.com/office/officeart/2009/layout/CirclePictureHierarchy"/>
    <dgm:cxn modelId="{1903F9D4-277F-4245-A797-78CB1297BCF9}" type="presParOf" srcId="{D3703793-7574-4FAA-88A4-A92B9552BCCE}" destId="{282152AD-9BAE-4FA8-BBD9-CC7F77DAEF89}" srcOrd="0" destOrd="0" presId="urn:microsoft.com/office/officeart/2009/layout/CirclePictureHierarchy"/>
    <dgm:cxn modelId="{45E4FC00-6501-449B-A989-795F273983B3}" type="presParOf" srcId="{D3703793-7574-4FAA-88A4-A92B9552BCCE}" destId="{1B9CF1ED-E2CC-4B53-A7F6-D64F0F1A34EB}" srcOrd="1" destOrd="0" presId="urn:microsoft.com/office/officeart/2009/layout/CirclePictureHierarchy"/>
    <dgm:cxn modelId="{F3E5C15D-F8EC-4000-B630-E58D809BD4A2}" type="presParOf" srcId="{BBCD8620-EBE0-46EF-8033-E7345E1D22F1}" destId="{A1293398-D0A1-4EB2-82A8-FE1438333CE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66562-57DF-4717-9231-9AD207DBC49A}">
      <dsp:nvSpPr>
        <dsp:cNvPr id="0" name=""/>
        <dsp:cNvSpPr/>
      </dsp:nvSpPr>
      <dsp:spPr>
        <a:xfrm>
          <a:off x="4505816" y="2375968"/>
          <a:ext cx="91440" cy="241876"/>
        </a:xfrm>
        <a:custGeom>
          <a:avLst/>
          <a:gdLst/>
          <a:ahLst/>
          <a:cxnLst/>
          <a:rect l="0" t="0" r="0" b="0"/>
          <a:pathLst>
            <a:path>
              <a:moveTo>
                <a:pt x="45720" y="0"/>
              </a:moveTo>
              <a:lnTo>
                <a:pt x="45720" y="121898"/>
              </a:lnTo>
              <a:lnTo>
                <a:pt x="102189" y="121898"/>
              </a:lnTo>
              <a:lnTo>
                <a:pt x="102189" y="2418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FD1FBC-6A78-427B-AF33-B3AA13B6234C}">
      <dsp:nvSpPr>
        <dsp:cNvPr id="0" name=""/>
        <dsp:cNvSpPr/>
      </dsp:nvSpPr>
      <dsp:spPr>
        <a:xfrm>
          <a:off x="2956763" y="1366230"/>
          <a:ext cx="1594773" cy="241876"/>
        </a:xfrm>
        <a:custGeom>
          <a:avLst/>
          <a:gdLst/>
          <a:ahLst/>
          <a:cxnLst/>
          <a:rect l="0" t="0" r="0" b="0"/>
          <a:pathLst>
            <a:path>
              <a:moveTo>
                <a:pt x="0" y="0"/>
              </a:moveTo>
              <a:lnTo>
                <a:pt x="0" y="121898"/>
              </a:lnTo>
              <a:lnTo>
                <a:pt x="1594773" y="121898"/>
              </a:lnTo>
              <a:lnTo>
                <a:pt x="1594773" y="2418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E741F-5F8D-4297-9FCD-CC82C2C1D6E2}">
      <dsp:nvSpPr>
        <dsp:cNvPr id="0" name=""/>
        <dsp:cNvSpPr/>
      </dsp:nvSpPr>
      <dsp:spPr>
        <a:xfrm>
          <a:off x="1384104" y="2375968"/>
          <a:ext cx="1112280" cy="241876"/>
        </a:xfrm>
        <a:custGeom>
          <a:avLst/>
          <a:gdLst/>
          <a:ahLst/>
          <a:cxnLst/>
          <a:rect l="0" t="0" r="0" b="0"/>
          <a:pathLst>
            <a:path>
              <a:moveTo>
                <a:pt x="0" y="0"/>
              </a:moveTo>
              <a:lnTo>
                <a:pt x="0" y="121898"/>
              </a:lnTo>
              <a:lnTo>
                <a:pt x="1112280" y="121898"/>
              </a:lnTo>
              <a:lnTo>
                <a:pt x="1112280" y="2418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C44A9F-4A11-4690-BF99-938715F57570}">
      <dsp:nvSpPr>
        <dsp:cNvPr id="0" name=""/>
        <dsp:cNvSpPr/>
      </dsp:nvSpPr>
      <dsp:spPr>
        <a:xfrm>
          <a:off x="384763" y="2375968"/>
          <a:ext cx="999341" cy="241876"/>
        </a:xfrm>
        <a:custGeom>
          <a:avLst/>
          <a:gdLst/>
          <a:ahLst/>
          <a:cxnLst/>
          <a:rect l="0" t="0" r="0" b="0"/>
          <a:pathLst>
            <a:path>
              <a:moveTo>
                <a:pt x="999341" y="0"/>
              </a:moveTo>
              <a:lnTo>
                <a:pt x="999341" y="121898"/>
              </a:lnTo>
              <a:lnTo>
                <a:pt x="0" y="121898"/>
              </a:lnTo>
              <a:lnTo>
                <a:pt x="0" y="2418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FC64BD-7398-4E2C-99C7-B0D8352BD452}">
      <dsp:nvSpPr>
        <dsp:cNvPr id="0" name=""/>
        <dsp:cNvSpPr/>
      </dsp:nvSpPr>
      <dsp:spPr>
        <a:xfrm>
          <a:off x="1384104" y="1366230"/>
          <a:ext cx="1572658" cy="241876"/>
        </a:xfrm>
        <a:custGeom>
          <a:avLst/>
          <a:gdLst/>
          <a:ahLst/>
          <a:cxnLst/>
          <a:rect l="0" t="0" r="0" b="0"/>
          <a:pathLst>
            <a:path>
              <a:moveTo>
                <a:pt x="1572658" y="0"/>
              </a:moveTo>
              <a:lnTo>
                <a:pt x="1572658" y="121898"/>
              </a:lnTo>
              <a:lnTo>
                <a:pt x="0" y="121898"/>
              </a:lnTo>
              <a:lnTo>
                <a:pt x="0" y="2418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41FE7A-1A01-4FDD-B68C-3A1B718EFC44}">
      <dsp:nvSpPr>
        <dsp:cNvPr id="0" name=""/>
        <dsp:cNvSpPr/>
      </dsp:nvSpPr>
      <dsp:spPr>
        <a:xfrm>
          <a:off x="2572832" y="598367"/>
          <a:ext cx="767862" cy="76786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0A72F-5106-47F0-90C6-9D09A57D9AC8}">
      <dsp:nvSpPr>
        <dsp:cNvPr id="0" name=""/>
        <dsp:cNvSpPr/>
      </dsp:nvSpPr>
      <dsp:spPr>
        <a:xfrm>
          <a:off x="3375680" y="629205"/>
          <a:ext cx="1421900"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数据降维</a:t>
          </a:r>
        </a:p>
      </dsp:txBody>
      <dsp:txXfrm>
        <a:off x="3375680" y="629205"/>
        <a:ext cx="1421900" cy="767862"/>
      </dsp:txXfrm>
    </dsp:sp>
    <dsp:sp modelId="{03D88025-F494-41B2-9CD3-CF87381F9A77}">
      <dsp:nvSpPr>
        <dsp:cNvPr id="0" name=""/>
        <dsp:cNvSpPr/>
      </dsp:nvSpPr>
      <dsp:spPr>
        <a:xfrm>
          <a:off x="1000173" y="1608106"/>
          <a:ext cx="767862" cy="76786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04098-6BFF-4093-85F1-8ACC8CE74742}">
      <dsp:nvSpPr>
        <dsp:cNvPr id="0" name=""/>
        <dsp:cNvSpPr/>
      </dsp:nvSpPr>
      <dsp:spPr>
        <a:xfrm>
          <a:off x="1828004" y="1632540"/>
          <a:ext cx="1377671"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减少样本特征</a:t>
          </a:r>
        </a:p>
      </dsp:txBody>
      <dsp:txXfrm>
        <a:off x="1828004" y="1632540"/>
        <a:ext cx="1377671" cy="767862"/>
      </dsp:txXfrm>
    </dsp:sp>
    <dsp:sp modelId="{644C63FF-1B71-4FC1-8886-3825EF01302B}">
      <dsp:nvSpPr>
        <dsp:cNvPr id="0" name=""/>
        <dsp:cNvSpPr/>
      </dsp:nvSpPr>
      <dsp:spPr>
        <a:xfrm>
          <a:off x="832" y="2617845"/>
          <a:ext cx="767862" cy="76786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2E9D4-AAC3-4B5C-AF74-7DF8D7ED57CF}">
      <dsp:nvSpPr>
        <dsp:cNvPr id="0" name=""/>
        <dsp:cNvSpPr/>
      </dsp:nvSpPr>
      <dsp:spPr>
        <a:xfrm>
          <a:off x="768694" y="2615925"/>
          <a:ext cx="1151793"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zh-CN" altLang="en-US" sz="1000" kern="1200" dirty="0"/>
            <a:t>主成分分析</a:t>
          </a:r>
          <a:endParaRPr lang="en-US" altLang="zh-CN" sz="1000" kern="1200" dirty="0"/>
        </a:p>
        <a:p>
          <a:pPr marL="0" lvl="0" indent="0" algn="l" defTabSz="444500">
            <a:lnSpc>
              <a:spcPct val="90000"/>
            </a:lnSpc>
            <a:spcBef>
              <a:spcPct val="0"/>
            </a:spcBef>
            <a:spcAft>
              <a:spcPct val="35000"/>
            </a:spcAft>
            <a:buNone/>
          </a:pPr>
          <a:r>
            <a:rPr lang="zh-CN" altLang="en-US" sz="1000" kern="1200" dirty="0"/>
            <a:t>只适用于空间维度小于样本量的情况</a:t>
          </a:r>
        </a:p>
      </dsp:txBody>
      <dsp:txXfrm>
        <a:off x="768694" y="2615925"/>
        <a:ext cx="1151793" cy="767862"/>
      </dsp:txXfrm>
    </dsp:sp>
    <dsp:sp modelId="{EFD6A555-F315-499C-B955-BC7CC6D1290D}">
      <dsp:nvSpPr>
        <dsp:cNvPr id="0" name=""/>
        <dsp:cNvSpPr/>
      </dsp:nvSpPr>
      <dsp:spPr>
        <a:xfrm>
          <a:off x="2112453" y="2617845"/>
          <a:ext cx="767862" cy="767862"/>
        </a:xfrm>
        <a:prstGeom prst="ellipse">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BB6C6-8478-4ED2-B380-463D3B7C367C}">
      <dsp:nvSpPr>
        <dsp:cNvPr id="0" name=""/>
        <dsp:cNvSpPr/>
      </dsp:nvSpPr>
      <dsp:spPr>
        <a:xfrm>
          <a:off x="2880316" y="2615925"/>
          <a:ext cx="1151793"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altLang="zh-CN" sz="1400" kern="1200" dirty="0">
              <a:solidFill>
                <a:srgbClr val="FF0000"/>
              </a:solidFill>
            </a:rPr>
            <a:t>LASSO</a:t>
          </a:r>
        </a:p>
        <a:p>
          <a:pPr marL="0" lvl="0" indent="0" algn="l" defTabSz="622300">
            <a:lnSpc>
              <a:spcPct val="90000"/>
            </a:lnSpc>
            <a:spcBef>
              <a:spcPct val="0"/>
            </a:spcBef>
            <a:spcAft>
              <a:spcPct val="35000"/>
            </a:spcAft>
            <a:buNone/>
          </a:pPr>
          <a:r>
            <a:rPr lang="zh-CN" altLang="en-US" sz="1400" kern="1200" dirty="0">
              <a:solidFill>
                <a:srgbClr val="FF0000"/>
              </a:solidFill>
            </a:rPr>
            <a:t>适合线性和非线性</a:t>
          </a:r>
        </a:p>
      </dsp:txBody>
      <dsp:txXfrm>
        <a:off x="2880316" y="2615925"/>
        <a:ext cx="1151793" cy="767862"/>
      </dsp:txXfrm>
    </dsp:sp>
    <dsp:sp modelId="{7ACF3D41-942B-4B9F-8EAA-D04F08FB7EED}">
      <dsp:nvSpPr>
        <dsp:cNvPr id="0" name=""/>
        <dsp:cNvSpPr/>
      </dsp:nvSpPr>
      <dsp:spPr>
        <a:xfrm>
          <a:off x="4167605" y="1608106"/>
          <a:ext cx="767862" cy="76786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0674C-13AA-45DF-ABF5-357E3F6C3CD3}">
      <dsp:nvSpPr>
        <dsp:cNvPr id="0" name=""/>
        <dsp:cNvSpPr/>
      </dsp:nvSpPr>
      <dsp:spPr>
        <a:xfrm>
          <a:off x="4823361" y="1632540"/>
          <a:ext cx="1377671"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增加</a:t>
          </a:r>
          <a:endParaRPr lang="en-US" altLang="zh-CN" sz="1600" kern="1200" dirty="0"/>
        </a:p>
        <a:p>
          <a:pPr marL="0" lvl="0" indent="0" algn="l" defTabSz="711200">
            <a:lnSpc>
              <a:spcPct val="90000"/>
            </a:lnSpc>
            <a:spcBef>
              <a:spcPct val="0"/>
            </a:spcBef>
            <a:spcAft>
              <a:spcPct val="35000"/>
            </a:spcAft>
            <a:buNone/>
          </a:pPr>
          <a:r>
            <a:rPr lang="zh-CN" altLang="en-US" sz="1600" kern="1200" dirty="0"/>
            <a:t>样本量</a:t>
          </a:r>
        </a:p>
      </dsp:txBody>
      <dsp:txXfrm>
        <a:off x="4823361" y="1632540"/>
        <a:ext cx="1377671" cy="767862"/>
      </dsp:txXfrm>
    </dsp:sp>
    <dsp:sp modelId="{282152AD-9BAE-4FA8-BBD9-CC7F77DAEF89}">
      <dsp:nvSpPr>
        <dsp:cNvPr id="0" name=""/>
        <dsp:cNvSpPr/>
      </dsp:nvSpPr>
      <dsp:spPr>
        <a:xfrm>
          <a:off x="4224075" y="2617845"/>
          <a:ext cx="767862" cy="767862"/>
        </a:xfrm>
        <a:prstGeom prst="ellipse">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CF1ED-E2CC-4B53-A7F6-D64F0F1A34EB}">
      <dsp:nvSpPr>
        <dsp:cNvPr id="0" name=""/>
        <dsp:cNvSpPr/>
      </dsp:nvSpPr>
      <dsp:spPr>
        <a:xfrm>
          <a:off x="4991937" y="2615925"/>
          <a:ext cx="1151793"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有些数据样本量有限</a:t>
          </a:r>
        </a:p>
      </dsp:txBody>
      <dsp:txXfrm>
        <a:off x="4991937" y="2615925"/>
        <a:ext cx="1151793" cy="767862"/>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pPr>
                <a:defRPr/>
              </a:pPr>
              <a:t>2019/10/24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53CB15B2-6539-414E-885F-134AB7BAEF7A}" type="slidenum">
              <a:rPr altLang="en-US"/>
              <a:pPr/>
              <a:t>‹#›</a:t>
            </a:fld>
            <a:endParaRPr lang="zh-CN" altLang="en-US"/>
          </a:p>
        </p:txBody>
      </p:sp>
    </p:spTree>
    <p:extLst>
      <p:ext uri="{BB962C8B-B14F-4D97-AF65-F5344CB8AC3E}">
        <p14:creationId xmlns:p14="http://schemas.microsoft.com/office/powerpoint/2010/main" val="315206470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10-24T04:42:38.72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13906 4167,'0'24,"0"0,0 0,0 23,0 1,0-24,0-1,0 1,0 0,0 0,0 0,0-24,0 24,0-1,0 1,0-24,0 24,0 0,0 0,0 23,0-23,0 0,0 23,0-23,0 0,0 24,0-1,0-23,0 24,0-1,0 1,0 0,0-1,0 1,0 0,0-1,0 1,0-24,0-1,0 25,0 0,0-25,0 1,0 24,0 0,0-25,0 1,0 24,0-1,0-23,0 0,0 24,0-1,0-23,0 24,0 23,0-47,0 47,0-23,0 0,0-1,0 1,0 23,0-23,0 0,0-1,0 1,0-1,0 1,0 0,0-1,0 1,0-24,0 23,0-23,0 24,0-24,0 47,0-23,0-1,0-23,0 24,0-1,0 25,0-48,0 23,0-23,0 24,0-1,0 1,0-24,0 23,0 1,0 23,0-23,0-24,0 24,0-1,0 1,0 23,0-23,0-1,0 1,0 0,0-1,0 1,0 23,0-23,0-24,0 23,0 1,0 0,0-1,0 25,0-25,0 1,0 0,0-1,0 25,0-1,0 1,0-25,0 1,0 23,0-23,0-24,0 47,0-47,0 24,0-1,0 1,0-1,0 1,0 0,0-24,0-1,0 49,0-25,0-23,0 24,0-1,0 1,0-24,0 24,0-25,0 25,0-24,0 0,0 23,0 1,0-1,0-23,0 24,0 0,0-25,0 1,0 0,0 0,0 0,0 23,0-23,0 24,0-25,0 25,0-24,0 47,0-47,0 24,0 23,0-23,0-1,0 1,0 0,0-1,0 1,0-24,0 0,0-1,0 25,0-24,0 0,0 23,0 1,0-24,0 0,0 47,0-23,0-25,0 25,0 0,0 23,0 1,24-25,-24 1,0 23,0-23,0 23,0-23,24 23,-24 1,0 23,24-24,0 1,-24-24,0 23,0-23,24 23,-24 0,0 1,0-1,0 1,0-25,0 25,0-25,0 25,0-48,0 23,0-23,0 24,0-24,0-1,0 25,0-24,0-24,0 47,0-47,0 24,0-24,0 24,0-72,0 25,0-1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pPr>
                <a:defRPr/>
              </a:pPr>
              <a:t>2019/10/24</a:t>
            </a:fld>
            <a:endParaRPr lang="zh-CN" altLang="en-US"/>
          </a:p>
        </p:txBody>
      </p:sp>
      <p:sp>
        <p:nvSpPr>
          <p:cNvPr id="2052" name="幻灯片图像占位符 3"/>
          <p:cNvSpPr>
            <a:spLocks noGrp="1" noRot="1" noChangeAspect="1" noChangeArrowheads="1"/>
          </p:cNvSpPr>
          <p:nvPr>
            <p:ph type="sldImg" idx="4294967295"/>
          </p:nvPr>
        </p:nvSpPr>
        <p:spPr bwMode="auto">
          <a:xfrm>
            <a:off x="381000" y="685800"/>
            <a:ext cx="6096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0CA4341-F6FF-475E-A543-0194832CB00B}" type="slidenum">
              <a:rPr altLang="en-US"/>
              <a:pPr/>
              <a:t>‹#›</a:t>
            </a:fld>
            <a:endParaRPr lang="zh-CN" altLang="en-US"/>
          </a:p>
        </p:txBody>
      </p:sp>
    </p:spTree>
    <p:extLst>
      <p:ext uri="{BB962C8B-B14F-4D97-AF65-F5344CB8AC3E}">
        <p14:creationId xmlns:p14="http://schemas.microsoft.com/office/powerpoint/2010/main" val="2121857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382" algn="l" rtl="0" eaLnBrk="0" fontAlgn="base" hangingPunct="0">
      <a:spcBef>
        <a:spcPct val="30000"/>
      </a:spcBef>
      <a:spcAft>
        <a:spcPct val="0"/>
      </a:spcAft>
      <a:defRPr sz="900" kern="1200">
        <a:solidFill>
          <a:schemeClr val="tx1"/>
        </a:solidFill>
        <a:latin typeface="+mn-lt"/>
        <a:ea typeface="+mn-ea"/>
        <a:cs typeface="+mn-cs"/>
      </a:defRPr>
    </a:lvl2pPr>
    <a:lvl3pPr marL="637874" algn="l" rtl="0" eaLnBrk="0" fontAlgn="base" hangingPunct="0">
      <a:spcBef>
        <a:spcPct val="30000"/>
      </a:spcBef>
      <a:spcAft>
        <a:spcPct val="0"/>
      </a:spcAft>
      <a:defRPr sz="900" kern="1200">
        <a:solidFill>
          <a:schemeClr val="tx1"/>
        </a:solidFill>
        <a:latin typeface="+mn-lt"/>
        <a:ea typeface="+mn-ea"/>
        <a:cs typeface="+mn-cs"/>
      </a:defRPr>
    </a:lvl3pPr>
    <a:lvl4pPr marL="957365" algn="l" rtl="0" eaLnBrk="0" fontAlgn="base" hangingPunct="0">
      <a:spcBef>
        <a:spcPct val="30000"/>
      </a:spcBef>
      <a:spcAft>
        <a:spcPct val="0"/>
      </a:spcAft>
      <a:defRPr sz="900" kern="1200">
        <a:solidFill>
          <a:schemeClr val="tx1"/>
        </a:solidFill>
        <a:latin typeface="+mn-lt"/>
        <a:ea typeface="+mn-ea"/>
        <a:cs typeface="+mn-cs"/>
      </a:defRPr>
    </a:lvl4pPr>
    <a:lvl5pPr marL="1276856" algn="l" rtl="0" eaLnBrk="0" fontAlgn="base" hangingPunct="0">
      <a:spcBef>
        <a:spcPct val="30000"/>
      </a:spcBef>
      <a:spcAft>
        <a:spcPct val="0"/>
      </a:spcAft>
      <a:defRPr sz="900" kern="1200">
        <a:solidFill>
          <a:schemeClr val="tx1"/>
        </a:solidFill>
        <a:latin typeface="+mn-lt"/>
        <a:ea typeface="+mn-ea"/>
        <a:cs typeface="+mn-cs"/>
      </a:defRPr>
    </a:lvl5pPr>
    <a:lvl6pPr marL="1597013" algn="l" defTabSz="638539" rtl="0" eaLnBrk="1" latinLnBrk="0" hangingPunct="1">
      <a:defRPr sz="900" kern="1200">
        <a:solidFill>
          <a:schemeClr val="tx1"/>
        </a:solidFill>
        <a:latin typeface="+mn-lt"/>
        <a:ea typeface="+mn-ea"/>
        <a:cs typeface="+mn-cs"/>
      </a:defRPr>
    </a:lvl6pPr>
    <a:lvl7pPr marL="1916504" algn="l" defTabSz="638539" rtl="0" eaLnBrk="1" latinLnBrk="0" hangingPunct="1">
      <a:defRPr sz="900" kern="1200">
        <a:solidFill>
          <a:schemeClr val="tx1"/>
        </a:solidFill>
        <a:latin typeface="+mn-lt"/>
        <a:ea typeface="+mn-ea"/>
        <a:cs typeface="+mn-cs"/>
      </a:defRPr>
    </a:lvl7pPr>
    <a:lvl8pPr marL="2235996" algn="l" defTabSz="638539" rtl="0" eaLnBrk="1" latinLnBrk="0" hangingPunct="1">
      <a:defRPr sz="900" kern="1200">
        <a:solidFill>
          <a:schemeClr val="tx1"/>
        </a:solidFill>
        <a:latin typeface="+mn-lt"/>
        <a:ea typeface="+mn-ea"/>
        <a:cs typeface="+mn-cs"/>
      </a:defRPr>
    </a:lvl8pPr>
    <a:lvl9pPr marL="2555487" algn="l" defTabSz="63853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9</a:t>
            </a:fld>
            <a:endParaRPr lang="zh-CN" altLang="en-US"/>
          </a:p>
        </p:txBody>
      </p:sp>
    </p:spTree>
    <p:extLst>
      <p:ext uri="{BB962C8B-B14F-4D97-AF65-F5344CB8AC3E}">
        <p14:creationId xmlns:p14="http://schemas.microsoft.com/office/powerpoint/2010/main" val="217548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10</a:t>
            </a:fld>
            <a:endParaRPr lang="zh-CN" altLang="en-US"/>
          </a:p>
        </p:txBody>
      </p:sp>
    </p:spTree>
    <p:extLst>
      <p:ext uri="{BB962C8B-B14F-4D97-AF65-F5344CB8AC3E}">
        <p14:creationId xmlns:p14="http://schemas.microsoft.com/office/powerpoint/2010/main" val="55921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11</a:t>
            </a:fld>
            <a:endParaRPr lang="zh-CN" altLang="en-US"/>
          </a:p>
        </p:txBody>
      </p:sp>
    </p:spTree>
    <p:extLst>
      <p:ext uri="{BB962C8B-B14F-4D97-AF65-F5344CB8AC3E}">
        <p14:creationId xmlns:p14="http://schemas.microsoft.com/office/powerpoint/2010/main" val="24149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12</a:t>
            </a:fld>
            <a:endParaRPr lang="zh-CN" altLang="en-US"/>
          </a:p>
        </p:txBody>
      </p:sp>
    </p:spTree>
    <p:extLst>
      <p:ext uri="{BB962C8B-B14F-4D97-AF65-F5344CB8AC3E}">
        <p14:creationId xmlns:p14="http://schemas.microsoft.com/office/powerpoint/2010/main" val="105429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13</a:t>
            </a:fld>
            <a:endParaRPr lang="zh-CN" altLang="en-US"/>
          </a:p>
        </p:txBody>
      </p:sp>
    </p:spTree>
    <p:extLst>
      <p:ext uri="{BB962C8B-B14F-4D97-AF65-F5344CB8AC3E}">
        <p14:creationId xmlns:p14="http://schemas.microsoft.com/office/powerpoint/2010/main" val="10449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15</a:t>
            </a:fld>
            <a:endParaRPr lang="zh-CN" altLang="en-US"/>
          </a:p>
        </p:txBody>
      </p:sp>
    </p:spTree>
    <p:extLst>
      <p:ext uri="{BB962C8B-B14F-4D97-AF65-F5344CB8AC3E}">
        <p14:creationId xmlns:p14="http://schemas.microsoft.com/office/powerpoint/2010/main" val="166612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17</a:t>
            </a:fld>
            <a:endParaRPr lang="zh-CN" altLang="en-US"/>
          </a:p>
        </p:txBody>
      </p:sp>
    </p:spTree>
    <p:extLst>
      <p:ext uri="{BB962C8B-B14F-4D97-AF65-F5344CB8AC3E}">
        <p14:creationId xmlns:p14="http://schemas.microsoft.com/office/powerpoint/2010/main" val="2869562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3315" name="备注占位符 2"/>
          <p:cNvSpPr>
            <a:spLocks noGrp="1" noChangeArrowheads="1"/>
          </p:cNvSpPr>
          <p:nvPr>
            <p:ph type="body" idx="4294967295"/>
          </p:nvPr>
        </p:nvSpPr>
        <p:spPr/>
        <p:txBody>
          <a:bodyPr/>
          <a:lstStyle/>
          <a:p>
            <a:endParaRPr lang="zh-CN" altLang="en-US"/>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6A9045-8EEF-42EC-B306-3451D5A561AC}" type="slidenum">
              <a:rPr altLang="en-US"/>
              <a:pPr/>
              <a:t>18</a:t>
            </a:fld>
            <a:endParaRPr lang="zh-CN" altLang="en-US"/>
          </a:p>
        </p:txBody>
      </p:sp>
    </p:spTree>
    <p:extLst>
      <p:ext uri="{BB962C8B-B14F-4D97-AF65-F5344CB8AC3E}">
        <p14:creationId xmlns:p14="http://schemas.microsoft.com/office/powerpoint/2010/main" val="29789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3315" name="备注占位符 2"/>
          <p:cNvSpPr>
            <a:spLocks noGrp="1" noChangeArrowheads="1"/>
          </p:cNvSpPr>
          <p:nvPr>
            <p:ph type="body" idx="4294967295"/>
          </p:nvPr>
        </p:nvSpPr>
        <p:spPr/>
        <p:txBody>
          <a:bodyPr/>
          <a:lstStyle/>
          <a:p>
            <a:endParaRPr lang="zh-CN" altLang="en-US"/>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6A9045-8EEF-42EC-B306-3451D5A561AC}" type="slidenum">
              <a:rPr altLang="en-US"/>
              <a:pPr/>
              <a:t>19</a:t>
            </a:fld>
            <a:endParaRPr lang="zh-CN" altLang="en-US"/>
          </a:p>
        </p:txBody>
      </p:sp>
    </p:spTree>
    <p:extLst>
      <p:ext uri="{BB962C8B-B14F-4D97-AF65-F5344CB8AC3E}">
        <p14:creationId xmlns:p14="http://schemas.microsoft.com/office/powerpoint/2010/main" val="334756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19981" y="824885"/>
            <a:ext cx="6719888" cy="1754776"/>
          </a:xfrm>
        </p:spPr>
        <p:txBody>
          <a:bodyPr anchor="b"/>
          <a:lstStyle>
            <a:lvl1pPr algn="ctr">
              <a:defRPr sz="4409"/>
            </a:lvl1pPr>
          </a:lstStyle>
          <a:p>
            <a:r>
              <a:rPr lang="zh-CN" altLang="en-US"/>
              <a:t>单击此处编辑母版标题样式</a:t>
            </a:r>
            <a:endParaRPr lang="en-US" dirty="0"/>
          </a:p>
        </p:txBody>
      </p:sp>
      <p:sp>
        <p:nvSpPr>
          <p:cNvPr id="3" name="Subtitle 2"/>
          <p:cNvSpPr>
            <a:spLocks noGrp="1"/>
          </p:cNvSpPr>
          <p:nvPr>
            <p:ph type="subTitle" idx="1"/>
          </p:nvPr>
        </p:nvSpPr>
        <p:spPr>
          <a:xfrm>
            <a:off x="1119981" y="2647331"/>
            <a:ext cx="6719888" cy="1216909"/>
          </a:xfrm>
        </p:spPr>
        <p:txBody>
          <a:bodyPr/>
          <a:lstStyle>
            <a:lvl1pPr marL="0" indent="0" algn="ctr">
              <a:buNone/>
              <a:defRPr sz="1764"/>
            </a:lvl1pPr>
            <a:lvl2pPr marL="335996" indent="0" algn="ctr">
              <a:buNone/>
              <a:defRPr sz="1470"/>
            </a:lvl2pPr>
            <a:lvl3pPr marL="671993" indent="0" algn="ctr">
              <a:buNone/>
              <a:defRPr sz="1323"/>
            </a:lvl3pPr>
            <a:lvl4pPr marL="1007989" indent="0" algn="ctr">
              <a:buNone/>
              <a:defRPr sz="1176"/>
            </a:lvl4pPr>
            <a:lvl5pPr marL="1343985" indent="0" algn="ctr">
              <a:buNone/>
              <a:defRPr sz="1176"/>
            </a:lvl5pPr>
            <a:lvl6pPr marL="1679981" indent="0" algn="ctr">
              <a:buNone/>
              <a:defRPr sz="1176"/>
            </a:lvl6pPr>
            <a:lvl7pPr marL="2015978" indent="0" algn="ctr">
              <a:buNone/>
              <a:defRPr sz="1176"/>
            </a:lvl7pPr>
            <a:lvl8pPr marL="2351974" indent="0" algn="ctr">
              <a:buNone/>
              <a:defRPr sz="1176"/>
            </a:lvl8pPr>
            <a:lvl9pPr marL="2687970" indent="0" algn="ctr">
              <a:buNone/>
              <a:defRPr sz="117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03810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95024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892" y="268350"/>
            <a:ext cx="1931968"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5990" y="268350"/>
            <a:ext cx="5683905" cy="427143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407208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07246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1323" y="1256579"/>
            <a:ext cx="7727871" cy="2096630"/>
          </a:xfrm>
        </p:spPr>
        <p:txBody>
          <a:bodyPr anchor="b"/>
          <a:lstStyle>
            <a:lvl1pPr>
              <a:defRPr sz="4409"/>
            </a:lvl1pPr>
          </a:lstStyle>
          <a:p>
            <a:r>
              <a:rPr lang="zh-CN" altLang="en-US"/>
              <a:t>单击此处编辑母版标题样式</a:t>
            </a:r>
            <a:endParaRPr lang="en-US" dirty="0"/>
          </a:p>
        </p:txBody>
      </p:sp>
      <p:sp>
        <p:nvSpPr>
          <p:cNvPr id="3" name="Text Placeholder 2"/>
          <p:cNvSpPr>
            <a:spLocks noGrp="1"/>
          </p:cNvSpPr>
          <p:nvPr>
            <p:ph type="body" idx="1"/>
          </p:nvPr>
        </p:nvSpPr>
        <p:spPr>
          <a:xfrm>
            <a:off x="611323" y="3373044"/>
            <a:ext cx="7727871" cy="1102568"/>
          </a:xfrm>
        </p:spPr>
        <p:txBody>
          <a:bodyPr/>
          <a:lstStyle>
            <a:lvl1pPr marL="0" indent="0">
              <a:buNone/>
              <a:defRPr sz="1764">
                <a:solidFill>
                  <a:schemeClr val="tx1">
                    <a:tint val="75000"/>
                  </a:schemeClr>
                </a:solidFill>
              </a:defRPr>
            </a:lvl1pPr>
            <a:lvl2pPr marL="335996" indent="0">
              <a:buNone/>
              <a:defRPr sz="1470">
                <a:solidFill>
                  <a:schemeClr val="tx1">
                    <a:tint val="75000"/>
                  </a:schemeClr>
                </a:solidFill>
              </a:defRPr>
            </a:lvl2pPr>
            <a:lvl3pPr marL="671993" indent="0">
              <a:buNone/>
              <a:defRPr sz="1323">
                <a:solidFill>
                  <a:schemeClr val="tx1">
                    <a:tint val="75000"/>
                  </a:schemeClr>
                </a:solidFill>
              </a:defRPr>
            </a:lvl3pPr>
            <a:lvl4pPr marL="1007989" indent="0">
              <a:buNone/>
              <a:defRPr sz="1176">
                <a:solidFill>
                  <a:schemeClr val="tx1">
                    <a:tint val="75000"/>
                  </a:schemeClr>
                </a:solidFill>
              </a:defRPr>
            </a:lvl4pPr>
            <a:lvl5pPr marL="1343985" indent="0">
              <a:buNone/>
              <a:defRPr sz="1176">
                <a:solidFill>
                  <a:schemeClr val="tx1">
                    <a:tint val="75000"/>
                  </a:schemeClr>
                </a:solidFill>
              </a:defRPr>
            </a:lvl5pPr>
            <a:lvl6pPr marL="1679981" indent="0">
              <a:buNone/>
              <a:defRPr sz="1176">
                <a:solidFill>
                  <a:schemeClr val="tx1">
                    <a:tint val="75000"/>
                  </a:schemeClr>
                </a:solidFill>
              </a:defRPr>
            </a:lvl6pPr>
            <a:lvl7pPr marL="2015978" indent="0">
              <a:buNone/>
              <a:defRPr sz="1176">
                <a:solidFill>
                  <a:schemeClr val="tx1">
                    <a:tint val="75000"/>
                  </a:schemeClr>
                </a:solidFill>
              </a:defRPr>
            </a:lvl7pPr>
            <a:lvl8pPr marL="2351974" indent="0">
              <a:buNone/>
              <a:defRPr sz="1176">
                <a:solidFill>
                  <a:schemeClr val="tx1">
                    <a:tint val="75000"/>
                  </a:schemeClr>
                </a:solidFill>
              </a:defRPr>
            </a:lvl8pPr>
            <a:lvl9pPr marL="2687970" indent="0">
              <a:buNone/>
              <a:defRPr sz="117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7907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5990"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35924"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30830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7157" y="268350"/>
            <a:ext cx="7727871"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7157" y="1235577"/>
            <a:ext cx="3790436"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zh-CN" altLang="en-US"/>
              <a:t>单击此处编辑母版文本样式</a:t>
            </a:r>
          </a:p>
        </p:txBody>
      </p:sp>
      <p:sp>
        <p:nvSpPr>
          <p:cNvPr id="4" name="Content Placeholder 3"/>
          <p:cNvSpPr>
            <a:spLocks noGrp="1"/>
          </p:cNvSpPr>
          <p:nvPr>
            <p:ph sz="half" idx="2"/>
          </p:nvPr>
        </p:nvSpPr>
        <p:spPr>
          <a:xfrm>
            <a:off x="617157" y="1841114"/>
            <a:ext cx="3790436"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35924" y="1235577"/>
            <a:ext cx="3809103"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zh-CN" altLang="en-US"/>
              <a:t>单击此处编辑母版文本样式</a:t>
            </a:r>
          </a:p>
        </p:txBody>
      </p:sp>
      <p:sp>
        <p:nvSpPr>
          <p:cNvPr id="6" name="Content Placeholder 5"/>
          <p:cNvSpPr>
            <a:spLocks noGrp="1"/>
          </p:cNvSpPr>
          <p:nvPr>
            <p:ph sz="quarter" idx="4"/>
          </p:nvPr>
        </p:nvSpPr>
        <p:spPr>
          <a:xfrm>
            <a:off x="4535924" y="1841114"/>
            <a:ext cx="3809103"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481A012C-3782-4128-B36B-91F05AF1EE8F}" type="slidenum">
              <a:rPr lang="en-US" altLang="zh-CN" smtClean="0"/>
              <a:pPr/>
              <a:t>‹#›</a:t>
            </a:fld>
            <a:endParaRPr lang="zh-CN" altLang="en-US"/>
          </a:p>
        </p:txBody>
      </p:sp>
      <p:sp>
        <p:nvSpPr>
          <p:cNvPr id="11" name="矩形 10"/>
          <p:cNvSpPr/>
          <p:nvPr userDrawn="1"/>
        </p:nvSpPr>
        <p:spPr>
          <a:xfrm>
            <a:off x="6784117" y="4680336"/>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77395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385481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E156C02-6AC0-4150-BF14-3C2902387D77}" type="datetimeFigureOut">
              <a:rPr lang="zh-CN" altLang="en-US" smtClean="0"/>
              <a:pPr>
                <a:defRPr/>
              </a:pPr>
              <a:t>2019/10/24</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287B9ED6-FA7E-4333-AD61-EE26BDBEFB97}" type="slidenum">
              <a:rPr lang="en-US" altLang="zh-CN" smtClean="0"/>
              <a:pPr/>
              <a:t>‹#›</a:t>
            </a:fld>
            <a:endParaRPr lang="zh-CN" altLang="en-US"/>
          </a:p>
        </p:txBody>
      </p:sp>
    </p:spTree>
    <p:extLst>
      <p:ext uri="{BB962C8B-B14F-4D97-AF65-F5344CB8AC3E}">
        <p14:creationId xmlns:p14="http://schemas.microsoft.com/office/powerpoint/2010/main" val="30951518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09103" y="725712"/>
            <a:ext cx="4535924"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379867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09103" y="725712"/>
            <a:ext cx="4535924" cy="3581889"/>
          </a:xfrm>
        </p:spPr>
        <p:txBody>
          <a:bodyPr anchor="t"/>
          <a:lstStyle>
            <a:lvl1pPr marL="0" indent="0">
              <a:buNone/>
              <a:defRPr sz="2352"/>
            </a:lvl1pPr>
            <a:lvl2pPr marL="335996" indent="0">
              <a:buNone/>
              <a:defRPr sz="2058"/>
            </a:lvl2pPr>
            <a:lvl3pPr marL="671993" indent="0">
              <a:buNone/>
              <a:defRPr sz="1764"/>
            </a:lvl3pPr>
            <a:lvl4pPr marL="1007989" indent="0">
              <a:buNone/>
              <a:defRPr sz="1470"/>
            </a:lvl4pPr>
            <a:lvl5pPr marL="1343985" indent="0">
              <a:buNone/>
              <a:defRPr sz="1470"/>
            </a:lvl5pPr>
            <a:lvl6pPr marL="1679981" indent="0">
              <a:buNone/>
              <a:defRPr sz="1470"/>
            </a:lvl6pPr>
            <a:lvl7pPr marL="2015978" indent="0">
              <a:buNone/>
              <a:defRPr sz="1470"/>
            </a:lvl7pPr>
            <a:lvl8pPr marL="2351974" indent="0">
              <a:buNone/>
              <a:defRPr sz="1470"/>
            </a:lvl8pPr>
            <a:lvl9pPr marL="2687970"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2019/10/24</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0499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90" y="268350"/>
            <a:ext cx="7727871"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5990" y="1341750"/>
            <a:ext cx="7727871" cy="31980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5990" y="4671624"/>
            <a:ext cx="2015966" cy="268350"/>
          </a:xfrm>
          <a:prstGeom prst="rect">
            <a:avLst/>
          </a:prstGeom>
        </p:spPr>
        <p:txBody>
          <a:bodyPr vert="horz" lIns="91440" tIns="45720" rIns="91440" bIns="45720" rtlCol="0" anchor="ctr"/>
          <a:lstStyle>
            <a:lvl1pPr algn="l">
              <a:defRPr sz="882">
                <a:solidFill>
                  <a:schemeClr val="tx1">
                    <a:tint val="75000"/>
                  </a:schemeClr>
                </a:solidFill>
              </a:defRPr>
            </a:lvl1pPr>
          </a:lstStyle>
          <a:p>
            <a:pPr>
              <a:defRPr/>
            </a:pPr>
            <a:fld id="{63A56D01-2764-4F3F-81D1-FEDBA43AD549}" type="datetimeFigureOut">
              <a:rPr lang="zh-CN" altLang="en-US" smtClean="0"/>
              <a:pPr>
                <a:defRPr/>
              </a:pPr>
              <a:t>2019/10/24</a:t>
            </a:fld>
            <a:endParaRPr lang="zh-CN" altLang="en-US"/>
          </a:p>
        </p:txBody>
      </p:sp>
      <p:sp>
        <p:nvSpPr>
          <p:cNvPr id="5" name="Footer Placeholder 4"/>
          <p:cNvSpPr>
            <a:spLocks noGrp="1"/>
          </p:cNvSpPr>
          <p:nvPr>
            <p:ph type="ftr" sz="quarter" idx="3"/>
          </p:nvPr>
        </p:nvSpPr>
        <p:spPr>
          <a:xfrm>
            <a:off x="2967951" y="4671624"/>
            <a:ext cx="3023949" cy="268350"/>
          </a:xfrm>
          <a:prstGeom prst="rect">
            <a:avLst/>
          </a:prstGeom>
        </p:spPr>
        <p:txBody>
          <a:bodyPr vert="horz" lIns="91440" tIns="45720" rIns="91440" bIns="45720" rtlCol="0" anchor="ctr"/>
          <a:lstStyle>
            <a:lvl1pPr algn="ctr">
              <a:defRPr sz="882">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27894" y="4671624"/>
            <a:ext cx="201596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77690209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txStyles>
    <p:titleStyle>
      <a:lvl1pPr algn="l" defTabSz="671993"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7998" indent="-167998" algn="l" defTabSz="671993"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3994" indent="-167998" algn="l" defTabSz="671993" rtl="0" eaLnBrk="1" latinLnBrk="0" hangingPunct="1">
        <a:lnSpc>
          <a:spcPct val="90000"/>
        </a:lnSpc>
        <a:spcBef>
          <a:spcPts val="367"/>
        </a:spcBef>
        <a:buFont typeface="Arial" panose="020B0604020202020204" pitchFamily="34" charset="0"/>
        <a:buChar char="•"/>
        <a:defRPr sz="1764" kern="1200">
          <a:solidFill>
            <a:schemeClr val="tx1"/>
          </a:solidFill>
          <a:latin typeface="+mn-lt"/>
          <a:ea typeface="+mn-ea"/>
          <a:cs typeface="+mn-cs"/>
        </a:defRPr>
      </a:lvl2pPr>
      <a:lvl3pPr marL="839991" indent="-167998" algn="l" defTabSz="671993" rtl="0" eaLnBrk="1" latinLnBrk="0" hangingPunct="1">
        <a:lnSpc>
          <a:spcPct val="90000"/>
        </a:lnSpc>
        <a:spcBef>
          <a:spcPts val="367"/>
        </a:spcBef>
        <a:buFont typeface="Arial" panose="020B0604020202020204" pitchFamily="34" charset="0"/>
        <a:buChar char="•"/>
        <a:defRPr sz="1470" kern="1200">
          <a:solidFill>
            <a:schemeClr val="tx1"/>
          </a:solidFill>
          <a:latin typeface="+mn-lt"/>
          <a:ea typeface="+mn-ea"/>
          <a:cs typeface="+mn-cs"/>
        </a:defRPr>
      </a:lvl3pPr>
      <a:lvl4pPr marL="1175987"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4pPr>
      <a:lvl5pPr marL="1511983"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5pPr>
      <a:lvl6pPr marL="1847980"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6pPr>
      <a:lvl7pPr marL="2183976"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7pPr>
      <a:lvl8pPr marL="2519972"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8pPr>
      <a:lvl9pPr marL="2855968"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1993" rtl="0" eaLnBrk="1" latinLnBrk="0" hangingPunct="1">
        <a:defRPr sz="1323" kern="1200">
          <a:solidFill>
            <a:schemeClr val="tx1"/>
          </a:solidFill>
          <a:latin typeface="+mn-lt"/>
          <a:ea typeface="+mn-ea"/>
          <a:cs typeface="+mn-cs"/>
        </a:defRPr>
      </a:lvl1pPr>
      <a:lvl2pPr marL="335996" algn="l" defTabSz="671993" rtl="0" eaLnBrk="1" latinLnBrk="0" hangingPunct="1">
        <a:defRPr sz="1323" kern="1200">
          <a:solidFill>
            <a:schemeClr val="tx1"/>
          </a:solidFill>
          <a:latin typeface="+mn-lt"/>
          <a:ea typeface="+mn-ea"/>
          <a:cs typeface="+mn-cs"/>
        </a:defRPr>
      </a:lvl2pPr>
      <a:lvl3pPr marL="671993" algn="l" defTabSz="671993" rtl="0" eaLnBrk="1" latinLnBrk="0" hangingPunct="1">
        <a:defRPr sz="1323" kern="1200">
          <a:solidFill>
            <a:schemeClr val="tx1"/>
          </a:solidFill>
          <a:latin typeface="+mn-lt"/>
          <a:ea typeface="+mn-ea"/>
          <a:cs typeface="+mn-cs"/>
        </a:defRPr>
      </a:lvl3pPr>
      <a:lvl4pPr marL="1007989" algn="l" defTabSz="671993" rtl="0" eaLnBrk="1" latinLnBrk="0" hangingPunct="1">
        <a:defRPr sz="1323" kern="1200">
          <a:solidFill>
            <a:schemeClr val="tx1"/>
          </a:solidFill>
          <a:latin typeface="+mn-lt"/>
          <a:ea typeface="+mn-ea"/>
          <a:cs typeface="+mn-cs"/>
        </a:defRPr>
      </a:lvl4pPr>
      <a:lvl5pPr marL="1343985" algn="l" defTabSz="671993" rtl="0" eaLnBrk="1" latinLnBrk="0" hangingPunct="1">
        <a:defRPr sz="1323" kern="1200">
          <a:solidFill>
            <a:schemeClr val="tx1"/>
          </a:solidFill>
          <a:latin typeface="+mn-lt"/>
          <a:ea typeface="+mn-ea"/>
          <a:cs typeface="+mn-cs"/>
        </a:defRPr>
      </a:lvl5pPr>
      <a:lvl6pPr marL="1679981" algn="l" defTabSz="671993" rtl="0" eaLnBrk="1" latinLnBrk="0" hangingPunct="1">
        <a:defRPr sz="1323" kern="1200">
          <a:solidFill>
            <a:schemeClr val="tx1"/>
          </a:solidFill>
          <a:latin typeface="+mn-lt"/>
          <a:ea typeface="+mn-ea"/>
          <a:cs typeface="+mn-cs"/>
        </a:defRPr>
      </a:lvl6pPr>
      <a:lvl7pPr marL="2015978" algn="l" defTabSz="671993" rtl="0" eaLnBrk="1" latinLnBrk="0" hangingPunct="1">
        <a:defRPr sz="1323" kern="1200">
          <a:solidFill>
            <a:schemeClr val="tx1"/>
          </a:solidFill>
          <a:latin typeface="+mn-lt"/>
          <a:ea typeface="+mn-ea"/>
          <a:cs typeface="+mn-cs"/>
        </a:defRPr>
      </a:lvl7pPr>
      <a:lvl8pPr marL="2351974" algn="l" defTabSz="671993" rtl="0" eaLnBrk="1" latinLnBrk="0" hangingPunct="1">
        <a:defRPr sz="1323" kern="1200">
          <a:solidFill>
            <a:schemeClr val="tx1"/>
          </a:solidFill>
          <a:latin typeface="+mn-lt"/>
          <a:ea typeface="+mn-ea"/>
          <a:cs typeface="+mn-cs"/>
        </a:defRPr>
      </a:lvl8pPr>
      <a:lvl9pPr marL="2687970" algn="l" defTabSz="671993"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__.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baike.baidu.com/item/%E6%AD%A3%E6%80%81%E5%88%86%E5%B8%83/829892" TargetMode="External"/><Relationship Id="rId2" Type="http://schemas.openxmlformats.org/officeDocument/2006/relationships/hyperlink" Target="https://baike.baidu.com/item/%E5%9B%9E%E5%BD%92%E5%88%86%E6%9E%90/2625498" TargetMode="External"/><Relationship Id="rId1" Type="http://schemas.openxmlformats.org/officeDocument/2006/relationships/slideLayout" Target="../slideLayouts/slideLayout7.xml"/><Relationship Id="rId4" Type="http://schemas.openxmlformats.org/officeDocument/2006/relationships/hyperlink" Target="https://baike.baidu.com/item/%E7%BD%AE%E4%BF%A1%E5%BA%A6/7908802"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baike.baidu.com/item/%E8%B4%A8%E9%87%8F%E5%88%86%E5%B8%83%E5%9B%BE/824987"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6%8F%92%E5%80%BC%E6%B3%95" TargetMode="External"/><Relationship Id="rId2" Type="http://schemas.openxmlformats.org/officeDocument/2006/relationships/hyperlink" Target="https://baike.baidu.com/item/%E6%AD%A3%E6%80%81%E5%88%86%E5%B8%83/829892"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aike.baidu.com/item/%E6%A0%B7%E6%9C%AC%E5%88%86%E5%B8%83/458891" TargetMode="External"/><Relationship Id="rId2" Type="http://schemas.openxmlformats.org/officeDocument/2006/relationships/hyperlink" Target="https://baike.baidu.com/item/%E9%87%8D%E5%A4%8D%E6%8A%BD%E6%A0%B7/8883158"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27829" y="1224048"/>
            <a:ext cx="2492991" cy="646331"/>
          </a:xfrm>
          <a:prstGeom prst="rect">
            <a:avLst/>
          </a:prstGeom>
        </p:spPr>
        <p:txBody>
          <a:bodyPr wrap="none">
            <a:spAutoFit/>
          </a:bodyPr>
          <a:lstStyle/>
          <a:p>
            <a:pPr algn="ctr">
              <a:spcAft>
                <a:spcPts val="0"/>
              </a:spcAft>
            </a:pPr>
            <a:r>
              <a:rPr lang="zh-CN" altLang="zh-CN" sz="3600" kern="100" dirty="0">
                <a:latin typeface="等线" panose="02010600030101010101" pitchFamily="2" charset="-122"/>
                <a:ea typeface="等线" panose="02010600030101010101" pitchFamily="2" charset="-122"/>
                <a:cs typeface="Times New Roman" panose="02020603050405020304" pitchFamily="18" charset="0"/>
              </a:rPr>
              <a:t>第五次汇报</a:t>
            </a:r>
            <a:endPar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p:cNvSpPr/>
          <p:nvPr/>
        </p:nvSpPr>
        <p:spPr>
          <a:xfrm>
            <a:off x="2334361" y="2129704"/>
            <a:ext cx="4479925" cy="923330"/>
          </a:xfrm>
          <a:prstGeom prst="rect">
            <a:avLst/>
          </a:prstGeom>
        </p:spPr>
        <p:txBody>
          <a:bodyPr>
            <a:spAutoFit/>
          </a:bodyPr>
          <a:lstStyle/>
          <a:p>
            <a:r>
              <a:rPr lang="zh-CN" altLang="zh-CN" dirty="0">
                <a:ea typeface="等线" panose="02010600030101010101" pitchFamily="2" charset="-122"/>
                <a:cs typeface="Times New Roman" panose="02020603050405020304" pitchFamily="18" charset="0"/>
              </a:rPr>
              <a:t>开始进入模型。线性回归、岭回归（</a:t>
            </a:r>
            <a:r>
              <a:rPr lang="en-US" altLang="zh-CN" dirty="0">
                <a:ea typeface="等线" panose="02010600030101010101" pitchFamily="2" charset="-122"/>
                <a:cs typeface="Times New Roman" panose="02020603050405020304" pitchFamily="18" charset="0"/>
              </a:rPr>
              <a:t>L2</a:t>
            </a:r>
            <a:r>
              <a:rPr lang="zh-CN" altLang="zh-CN" dirty="0">
                <a:ea typeface="等线" panose="02010600030101010101" pitchFamily="2" charset="-122"/>
                <a:cs typeface="Times New Roman" panose="02020603050405020304" pitchFamily="18" charset="0"/>
              </a:rPr>
              <a:t>正则回归）、</a:t>
            </a:r>
            <a:r>
              <a:rPr lang="en-US" altLang="zh-CN" dirty="0">
                <a:ea typeface="等线" panose="02010600030101010101" pitchFamily="2" charset="-122"/>
                <a:cs typeface="Times New Roman" panose="02020603050405020304" pitchFamily="18" charset="0"/>
              </a:rPr>
              <a:t>LASSO</a:t>
            </a:r>
            <a:r>
              <a:rPr lang="zh-CN" altLang="zh-CN" dirty="0">
                <a:ea typeface="等线" panose="02010600030101010101" pitchFamily="2" charset="-122"/>
                <a:cs typeface="Times New Roman" panose="02020603050405020304" pitchFamily="18" charset="0"/>
              </a:rPr>
              <a:t>（</a:t>
            </a:r>
            <a:r>
              <a:rPr lang="en-US" altLang="zh-CN" dirty="0">
                <a:ea typeface="等线" panose="02010600030101010101" pitchFamily="2" charset="-122"/>
                <a:cs typeface="Times New Roman" panose="02020603050405020304" pitchFamily="18" charset="0"/>
              </a:rPr>
              <a:t>L1</a:t>
            </a:r>
            <a:r>
              <a:rPr lang="zh-CN" altLang="zh-CN" dirty="0">
                <a:ea typeface="等线" panose="02010600030101010101" pitchFamily="2" charset="-122"/>
                <a:cs typeface="Times New Roman" panose="02020603050405020304" pitchFamily="18" charset="0"/>
              </a:rPr>
              <a:t>正则回归）的实现，基本模型，评估方法。</a:t>
            </a:r>
            <a:endParaRPr lang="zh-CN" altLang="en-US" dirty="0"/>
          </a:p>
        </p:txBody>
      </p:sp>
    </p:spTree>
    <p:extLst>
      <p:ext uri="{BB962C8B-B14F-4D97-AF65-F5344CB8AC3E}">
        <p14:creationId xmlns:p14="http://schemas.microsoft.com/office/powerpoint/2010/main" val="1304099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2254382" y="-504042"/>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1</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998527" y="3600246"/>
            <a:ext cx="723275"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背景</a:t>
            </a:r>
          </a:p>
        </p:txBody>
      </p:sp>
      <p:sp>
        <p:nvSpPr>
          <p:cNvPr id="2" name="矩形 1"/>
          <p:cNvSpPr/>
          <p:nvPr/>
        </p:nvSpPr>
        <p:spPr>
          <a:xfrm>
            <a:off x="2548863" y="214324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维数灾难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2254382" y="-504042"/>
            <a:ext cx="8960556" cy="5040313"/>
          </a:xfrm>
          <a:prstGeom prst="rect">
            <a:avLst/>
          </a:prstGeom>
        </p:spPr>
      </p:pic>
      <p:sp>
        <p:nvSpPr>
          <p:cNvPr id="6" name="文本框 5"/>
          <p:cNvSpPr txBox="1"/>
          <p:nvPr/>
        </p:nvSpPr>
        <p:spPr>
          <a:xfrm>
            <a:off x="663607" y="792012"/>
            <a:ext cx="1569660" cy="461665"/>
          </a:xfrm>
          <a:prstGeom prst="rect">
            <a:avLst/>
          </a:prstGeom>
          <a:noFill/>
        </p:spPr>
        <p:txBody>
          <a:bodyPr wrap="none" rtlCol="0">
            <a:spAutoFit/>
          </a:bodyPr>
          <a:lstStyle/>
          <a:p>
            <a:r>
              <a:rPr lang="zh-CN" altLang="en-US" sz="2400" spc="300" dirty="0">
                <a:latin typeface="微软雅黑" panose="020B0503020204020204" pitchFamily="34" charset="-122"/>
                <a:ea typeface="微软雅黑" panose="020B0503020204020204" pitchFamily="34" charset="-122"/>
              </a:rPr>
              <a:t>维数灾难</a:t>
            </a:r>
          </a:p>
        </p:txBody>
      </p:sp>
      <p:pic>
        <p:nvPicPr>
          <p:cNvPr id="1026" name="Picture 2" descr="样本数据维度由一维增加为三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649" y="1368060"/>
            <a:ext cx="5611791" cy="257577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6928129" y="3574501"/>
            <a:ext cx="1424340" cy="369332"/>
            <a:chOff x="5704027" y="3862525"/>
            <a:chExt cx="1424340" cy="369332"/>
          </a:xfrm>
        </p:grpSpPr>
        <p:cxnSp>
          <p:nvCxnSpPr>
            <p:cNvPr id="5" name="直接箭头连接符 4"/>
            <p:cNvCxnSpPr/>
            <p:nvPr/>
          </p:nvCxnSpPr>
          <p:spPr>
            <a:xfrm flipH="1" flipV="1">
              <a:off x="5704027" y="4047191"/>
              <a:ext cx="316345" cy="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20371" y="3862525"/>
              <a:ext cx="1107996" cy="369332"/>
            </a:xfrm>
            <a:prstGeom prst="rect">
              <a:avLst/>
            </a:prstGeom>
            <a:noFill/>
          </p:spPr>
          <p:txBody>
            <a:bodyPr wrap="none" rtlCol="0">
              <a:spAutoFit/>
            </a:bodyPr>
            <a:lstStyle/>
            <a:p>
              <a:r>
                <a:rPr lang="zh-CN" altLang="en-US" dirty="0"/>
                <a:t>图片来源</a:t>
              </a:r>
            </a:p>
          </p:txBody>
        </p:sp>
      </p:grpSp>
      <p:sp>
        <p:nvSpPr>
          <p:cNvPr id="10" name="矩形 9"/>
          <p:cNvSpPr/>
          <p:nvPr/>
        </p:nvSpPr>
        <p:spPr>
          <a:xfrm>
            <a:off x="1491363" y="4152654"/>
            <a:ext cx="5570756" cy="523220"/>
          </a:xfrm>
          <a:prstGeom prst="rect">
            <a:avLst/>
          </a:prstGeom>
          <a:noFill/>
        </p:spPr>
        <p:txBody>
          <a:bodyPr wrap="non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维数增加，所需的样本数急剧增加</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69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维数灾难</a:t>
            </a:r>
          </a:p>
        </p:txBody>
      </p:sp>
      <p:grpSp>
        <p:nvGrpSpPr>
          <p:cNvPr id="2" name="Group 65"/>
          <p:cNvGrpSpPr/>
          <p:nvPr/>
        </p:nvGrpSpPr>
        <p:grpSpPr>
          <a:xfrm>
            <a:off x="3298538" y="1480557"/>
            <a:ext cx="1077431" cy="1185477"/>
            <a:chOff x="3419864" y="1304397"/>
            <a:chExt cx="1094533" cy="1209746"/>
          </a:xfrm>
          <a:solidFill>
            <a:srgbClr val="B37597"/>
          </a:solidFill>
        </p:grpSpPr>
        <p:sp>
          <p:nvSpPr>
            <p:cNvPr id="3"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4" name="Rectangle 47"/>
            <p:cNvSpPr/>
            <p:nvPr/>
          </p:nvSpPr>
          <p:spPr>
            <a:xfrm>
              <a:off x="3699088" y="1468512"/>
              <a:ext cx="536085" cy="471116"/>
            </a:xfrm>
            <a:prstGeom prst="rect">
              <a:avLst/>
            </a:prstGeom>
            <a:solidFill>
              <a:srgbClr val="17B59E"/>
            </a:solidFill>
          </p:spPr>
          <p:txBody>
            <a:bodyPr wrap="none">
              <a:spAutoFit/>
            </a:bodyPr>
            <a:lstStyle/>
            <a:p>
              <a:pPr algn="ctr" defTabSz="1013677">
                <a:defRPr/>
              </a:pPr>
              <a:r>
                <a:rPr lang="en-US" sz="2400" b="1" kern="0" dirty="0">
                  <a:solidFill>
                    <a:srgbClr val="FFFFFF"/>
                  </a:solidFill>
                  <a:latin typeface="Arial" panose="020B0604020202020204"/>
                </a:rPr>
                <a:t>01</a:t>
              </a:r>
              <a:endParaRPr lang="en-US" sz="2400" kern="0" dirty="0">
                <a:solidFill>
                  <a:srgbClr val="FFFFFF"/>
                </a:solidFill>
                <a:latin typeface="Arial" panose="020B0604020202020204"/>
              </a:endParaRPr>
            </a:p>
          </p:txBody>
        </p:sp>
      </p:grpSp>
      <p:grpSp>
        <p:nvGrpSpPr>
          <p:cNvPr id="5" name="Group 66"/>
          <p:cNvGrpSpPr/>
          <p:nvPr/>
        </p:nvGrpSpPr>
        <p:grpSpPr>
          <a:xfrm>
            <a:off x="4598755" y="1480557"/>
            <a:ext cx="1077431" cy="1185477"/>
            <a:chOff x="4740719" y="1304398"/>
            <a:chExt cx="1094533" cy="1209746"/>
          </a:xfrm>
          <a:solidFill>
            <a:srgbClr val="792E4E"/>
          </a:solidFill>
        </p:grpSpPr>
        <p:sp>
          <p:nvSpPr>
            <p:cNvPr id="6"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7" name="Rectangle 54"/>
            <p:cNvSpPr/>
            <p:nvPr/>
          </p:nvSpPr>
          <p:spPr>
            <a:xfrm>
              <a:off x="5019943" y="1468513"/>
              <a:ext cx="536085" cy="471116"/>
            </a:xfrm>
            <a:prstGeom prst="rect">
              <a:avLst/>
            </a:prstGeom>
            <a:solidFill>
              <a:schemeClr val="tx1">
                <a:lumMod val="65000"/>
                <a:lumOff val="35000"/>
              </a:schemeClr>
            </a:solidFill>
          </p:spPr>
          <p:txBody>
            <a:bodyPr wrap="none">
              <a:spAutoFit/>
            </a:bodyPr>
            <a:lstStyle/>
            <a:p>
              <a:pPr algn="ctr" defTabSz="1013677">
                <a:defRPr/>
              </a:pPr>
              <a:r>
                <a:rPr lang="en-US" sz="2400" b="1" kern="0" dirty="0">
                  <a:solidFill>
                    <a:srgbClr val="FFFFFF"/>
                  </a:solidFill>
                  <a:latin typeface="Arial" panose="020B0604020202020204"/>
                </a:rPr>
                <a:t>02</a:t>
              </a:r>
              <a:endParaRPr lang="en-US" sz="2400" kern="0" dirty="0">
                <a:solidFill>
                  <a:srgbClr val="FFFFFF"/>
                </a:solidFill>
                <a:latin typeface="Arial" panose="020B0604020202020204"/>
              </a:endParaRPr>
            </a:p>
          </p:txBody>
        </p:sp>
      </p:grpSp>
      <p:grpSp>
        <p:nvGrpSpPr>
          <p:cNvPr id="8" name="Group 67"/>
          <p:cNvGrpSpPr/>
          <p:nvPr/>
        </p:nvGrpSpPr>
        <p:grpSpPr>
          <a:xfrm>
            <a:off x="3298538" y="2891839"/>
            <a:ext cx="1077431" cy="1185477"/>
            <a:chOff x="3419864" y="1304397"/>
            <a:chExt cx="1094533" cy="1209746"/>
          </a:xfrm>
          <a:solidFill>
            <a:schemeClr val="tx1">
              <a:lumMod val="65000"/>
              <a:lumOff val="35000"/>
            </a:schemeClr>
          </a:solidFill>
        </p:grpSpPr>
        <p:sp>
          <p:nvSpPr>
            <p:cNvPr id="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10" name="Rectangle 69"/>
            <p:cNvSpPr/>
            <p:nvPr/>
          </p:nvSpPr>
          <p:spPr>
            <a:xfrm>
              <a:off x="3699088" y="1468512"/>
              <a:ext cx="536085" cy="471116"/>
            </a:xfrm>
            <a:prstGeom prst="rect">
              <a:avLst/>
            </a:prstGeom>
            <a:grpFill/>
          </p:spPr>
          <p:txBody>
            <a:bodyPr wrap="none">
              <a:spAutoFit/>
            </a:bodyPr>
            <a:lstStyle/>
            <a:p>
              <a:pPr algn="ctr" defTabSz="1013677">
                <a:defRPr/>
              </a:pPr>
              <a:r>
                <a:rPr lang="en-US" sz="2400" b="1" kern="0" dirty="0">
                  <a:solidFill>
                    <a:srgbClr val="FFFFFF"/>
                  </a:solidFill>
                  <a:latin typeface="Arial" panose="020B0604020202020204"/>
                </a:rPr>
                <a:t>03</a:t>
              </a:r>
              <a:endParaRPr lang="en-US" sz="2400" kern="0" dirty="0">
                <a:solidFill>
                  <a:srgbClr val="FFFFFF"/>
                </a:solidFill>
                <a:latin typeface="Arial" panose="020B0604020202020204"/>
              </a:endParaRPr>
            </a:p>
          </p:txBody>
        </p:sp>
      </p:grpSp>
      <p:grpSp>
        <p:nvGrpSpPr>
          <p:cNvPr id="11" name="Group 70"/>
          <p:cNvGrpSpPr/>
          <p:nvPr/>
        </p:nvGrpSpPr>
        <p:grpSpPr>
          <a:xfrm>
            <a:off x="4598755" y="2891839"/>
            <a:ext cx="1077431" cy="1185477"/>
            <a:chOff x="4740719" y="1304398"/>
            <a:chExt cx="1094533" cy="1209746"/>
          </a:xfrm>
          <a:solidFill>
            <a:srgbClr val="17B59E"/>
          </a:solidFill>
        </p:grpSpPr>
        <p:sp>
          <p:nvSpPr>
            <p:cNvPr id="12"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13" name="Rectangle 73"/>
            <p:cNvSpPr/>
            <p:nvPr/>
          </p:nvSpPr>
          <p:spPr>
            <a:xfrm>
              <a:off x="5019943" y="1468513"/>
              <a:ext cx="536085" cy="471116"/>
            </a:xfrm>
            <a:prstGeom prst="rect">
              <a:avLst/>
            </a:prstGeom>
            <a:grpFill/>
          </p:spPr>
          <p:txBody>
            <a:bodyPr wrap="none">
              <a:spAutoFit/>
            </a:bodyPr>
            <a:lstStyle/>
            <a:p>
              <a:pPr algn="ctr" defTabSz="1013677">
                <a:defRPr/>
              </a:pPr>
              <a:r>
                <a:rPr lang="en-US" sz="2400" b="1" kern="0" dirty="0">
                  <a:solidFill>
                    <a:srgbClr val="FFFFFF"/>
                  </a:solidFill>
                  <a:latin typeface="Arial" panose="020B0604020202020204"/>
                </a:rPr>
                <a:t>04</a:t>
              </a:r>
              <a:endParaRPr lang="en-US" sz="2400" kern="0" dirty="0">
                <a:solidFill>
                  <a:srgbClr val="FFFFFF"/>
                </a:solidFill>
                <a:latin typeface="Arial" panose="020B0604020202020204"/>
              </a:endParaRPr>
            </a:p>
          </p:txBody>
        </p:sp>
      </p:grpSp>
      <p:sp>
        <p:nvSpPr>
          <p:cNvPr id="14" name="矩形 13"/>
          <p:cNvSpPr>
            <a:spLocks noChangeArrowheads="1"/>
          </p:cNvSpPr>
          <p:nvPr/>
        </p:nvSpPr>
        <p:spPr bwMode="auto">
          <a:xfrm>
            <a:off x="2499021" y="2950921"/>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数据灾难</a:t>
            </a:r>
            <a:endParaRPr lang="en-US" altLang="zh-CN" sz="1200" dirty="0">
              <a:latin typeface="微软雅黑" panose="020B0503020204020204" pitchFamily="34" charset="-122"/>
              <a:ea typeface="微软雅黑" panose="020B0503020204020204" pitchFamily="34" charset="-122"/>
            </a:endParaRPr>
          </a:p>
        </p:txBody>
      </p:sp>
      <p:sp>
        <p:nvSpPr>
          <p:cNvPr id="15" name="文本框 40"/>
          <p:cNvSpPr txBox="1"/>
          <p:nvPr/>
        </p:nvSpPr>
        <p:spPr>
          <a:xfrm>
            <a:off x="2131534" y="3183657"/>
            <a:ext cx="2252317" cy="321966"/>
          </a:xfrm>
          <a:prstGeom prst="rect">
            <a:avLst/>
          </a:prstGeom>
          <a:noFill/>
          <a:ln w="9525">
            <a:noFill/>
          </a:ln>
        </p:spPr>
        <p:txBody>
          <a:bodyPr wrap="square" lIns="67391" tIns="33696" rIns="67391" bIns="33696">
            <a:spAutoFit/>
          </a:bodyPr>
          <a:lstStyle/>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数据变得更稀疏</a:t>
            </a:r>
          </a:p>
        </p:txBody>
      </p:sp>
      <p:sp>
        <p:nvSpPr>
          <p:cNvPr id="16" name="矩形 15"/>
          <p:cNvSpPr>
            <a:spLocks noChangeArrowheads="1"/>
          </p:cNvSpPr>
          <p:nvPr/>
        </p:nvSpPr>
        <p:spPr bwMode="auto">
          <a:xfrm>
            <a:off x="5784208" y="2889523"/>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过拟合</a:t>
            </a:r>
            <a:endParaRPr lang="en-US" altLang="zh-CN" sz="1200" dirty="0">
              <a:latin typeface="微软雅黑" panose="020B0503020204020204" pitchFamily="34" charset="-122"/>
              <a:ea typeface="微软雅黑" panose="020B0503020204020204" pitchFamily="34" charset="-122"/>
            </a:endParaRPr>
          </a:p>
        </p:txBody>
      </p:sp>
      <p:sp>
        <p:nvSpPr>
          <p:cNvPr id="17" name="文本框 40"/>
          <p:cNvSpPr txBox="1"/>
          <p:nvPr/>
        </p:nvSpPr>
        <p:spPr>
          <a:xfrm>
            <a:off x="5784208" y="3087052"/>
            <a:ext cx="2252317" cy="321966"/>
          </a:xfrm>
          <a:prstGeom prst="rect">
            <a:avLst/>
          </a:prstGeom>
          <a:noFill/>
          <a:ln w="9525">
            <a:noFill/>
          </a:ln>
        </p:spPr>
        <p:txBody>
          <a:bodyPr wrap="square" lIns="67391" tIns="33696" rIns="67391" bIns="33696">
            <a:spAutoFit/>
          </a:bodyPr>
          <a:lstStyle/>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导致模型过拟合</a:t>
            </a:r>
          </a:p>
        </p:txBody>
      </p:sp>
      <p:sp>
        <p:nvSpPr>
          <p:cNvPr id="18" name="矩形 17"/>
          <p:cNvSpPr>
            <a:spLocks noChangeArrowheads="1"/>
          </p:cNvSpPr>
          <p:nvPr/>
        </p:nvSpPr>
        <p:spPr bwMode="auto">
          <a:xfrm>
            <a:off x="1872283" y="1480555"/>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样本需求</a:t>
            </a:r>
            <a:endParaRPr lang="en-US" altLang="zh-CN" sz="1200" dirty="0">
              <a:latin typeface="微软雅黑" panose="020B0503020204020204" pitchFamily="34" charset="-122"/>
              <a:ea typeface="微软雅黑" panose="020B0503020204020204" pitchFamily="34" charset="-122"/>
            </a:endParaRPr>
          </a:p>
        </p:txBody>
      </p:sp>
      <p:sp>
        <p:nvSpPr>
          <p:cNvPr id="19" name="文本框 40"/>
          <p:cNvSpPr txBox="1"/>
          <p:nvPr/>
        </p:nvSpPr>
        <p:spPr>
          <a:xfrm>
            <a:off x="934251" y="1678083"/>
            <a:ext cx="2252317" cy="546001"/>
          </a:xfrm>
          <a:prstGeom prst="rect">
            <a:avLst/>
          </a:prstGeom>
          <a:noFill/>
          <a:ln w="9525">
            <a:noFill/>
          </a:ln>
        </p:spPr>
        <p:txBody>
          <a:bodyPr wrap="square" lIns="67391" tIns="33696" rIns="67391" bIns="33696">
            <a:spAutoFit/>
          </a:bodyPr>
          <a:lstStyle/>
          <a:p>
            <a:pPr algn="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需要更多的样本，样本随着数据维度的增加呈指数型增长</a:t>
            </a:r>
          </a:p>
        </p:txBody>
      </p:sp>
      <p:sp>
        <p:nvSpPr>
          <p:cNvPr id="20" name="矩形 19"/>
          <p:cNvSpPr>
            <a:spLocks noChangeArrowheads="1"/>
          </p:cNvSpPr>
          <p:nvPr/>
        </p:nvSpPr>
        <p:spPr bwMode="auto">
          <a:xfrm>
            <a:off x="5170242" y="1469186"/>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预测难度</a:t>
            </a:r>
            <a:endParaRPr lang="en-US" altLang="zh-CN" sz="1200" dirty="0">
              <a:latin typeface="微软雅黑" panose="020B0503020204020204" pitchFamily="34" charset="-122"/>
              <a:ea typeface="微软雅黑" panose="020B0503020204020204" pitchFamily="34" charset="-122"/>
            </a:endParaRPr>
          </a:p>
        </p:txBody>
      </p:sp>
      <p:sp>
        <p:nvSpPr>
          <p:cNvPr id="21" name="文本框 40"/>
          <p:cNvSpPr txBox="1"/>
          <p:nvPr/>
        </p:nvSpPr>
        <p:spPr>
          <a:xfrm>
            <a:off x="5784207" y="1678083"/>
            <a:ext cx="2252317" cy="546001"/>
          </a:xfrm>
          <a:prstGeom prst="rect">
            <a:avLst/>
          </a:prstGeom>
          <a:noFill/>
          <a:ln w="9525">
            <a:noFill/>
          </a:ln>
        </p:spPr>
        <p:txBody>
          <a:bodyPr wrap="square" lIns="67391" tIns="33696" rIns="67391" bIns="33696">
            <a:spAutoFit/>
          </a:bodyPr>
          <a:lstStyle/>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在高维数据空间，预测将变得</a:t>
            </a:r>
            <a:endParaRPr lang="en-US" altLang="zh-CN"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不再容易</a:t>
            </a:r>
          </a:p>
        </p:txBody>
      </p:sp>
      <p:sp>
        <p:nvSpPr>
          <p:cNvPr id="24" name="文本框 23"/>
          <p:cNvSpPr txBox="1"/>
          <p:nvPr/>
        </p:nvSpPr>
        <p:spPr>
          <a:xfrm>
            <a:off x="1068681" y="728367"/>
            <a:ext cx="2117887" cy="369332"/>
          </a:xfrm>
          <a:prstGeom prst="rect">
            <a:avLst/>
          </a:prstGeom>
          <a:noFill/>
        </p:spPr>
        <p:txBody>
          <a:bodyPr wrap="none" rtlCol="0">
            <a:spAutoFit/>
          </a:bodyPr>
          <a:lstStyle/>
          <a:p>
            <a:r>
              <a:rPr lang="zh-CN" altLang="en-US" dirty="0"/>
              <a:t>其它的一些影响</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2254382" y="-504042"/>
            <a:ext cx="8960556" cy="5040313"/>
          </a:xfrm>
          <a:prstGeom prst="rect">
            <a:avLst/>
          </a:prstGeom>
        </p:spPr>
      </p:pic>
      <p:sp>
        <p:nvSpPr>
          <p:cNvPr id="6" name="文本框 5"/>
          <p:cNvSpPr txBox="1"/>
          <p:nvPr/>
        </p:nvSpPr>
        <p:spPr>
          <a:xfrm>
            <a:off x="663607" y="792012"/>
            <a:ext cx="1223412" cy="461665"/>
          </a:xfrm>
          <a:prstGeom prst="rect">
            <a:avLst/>
          </a:prstGeom>
          <a:noFill/>
        </p:spPr>
        <p:txBody>
          <a:bodyPr wrap="none" rtlCol="0">
            <a:spAutoFit/>
          </a:bodyPr>
          <a:lstStyle/>
          <a:p>
            <a:r>
              <a:rPr lang="zh-CN" altLang="en-US" sz="2400" spc="300" dirty="0">
                <a:latin typeface="微软雅黑" panose="020B0503020204020204" pitchFamily="34" charset="-122"/>
                <a:ea typeface="微软雅黑" panose="020B0503020204020204" pitchFamily="34" charset="-122"/>
              </a:rPr>
              <a:t>过拟合</a:t>
            </a:r>
          </a:p>
        </p:txBody>
      </p:sp>
      <p:pic>
        <p:nvPicPr>
          <p:cNvPr id="2050" name="Picture 2" descr="https://gss2.bdstatic.com/-fo3dSag_xI4khGkpoWK1HF6hhy/baike/c0%3Dbaike150%2C5%2C5%2C150%2C50/sign=2f4b34dadc2a6059461de948495d5ffe/caef76094b36acaf50994eef77d98d1001e99cac.jpg"/>
          <p:cNvPicPr>
            <a:picLocks noChangeAspect="1" noChangeArrowheads="1"/>
          </p:cNvPicPr>
          <p:nvPr/>
        </p:nvPicPr>
        <p:blipFill rotWithShape="1">
          <a:blip r:embed="rId4">
            <a:extLst>
              <a:ext uri="{28A0092B-C50C-407E-A947-70E740481C1C}">
                <a14:useLocalDpi xmlns:a14="http://schemas.microsoft.com/office/drawing/2010/main" val="0"/>
              </a:ext>
            </a:extLst>
          </a:blip>
          <a:srcRect l="11170" t="16152" r="8465" b="29338"/>
          <a:stretch/>
        </p:blipFill>
        <p:spPr bwMode="auto">
          <a:xfrm>
            <a:off x="1887019" y="1546280"/>
            <a:ext cx="4896408" cy="194416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55673" y="3685495"/>
            <a:ext cx="6552546" cy="923330"/>
          </a:xfrm>
          <a:prstGeom prst="rect">
            <a:avLst/>
          </a:prstGeom>
        </p:spPr>
        <p:txBody>
          <a:bodyPr wrap="square">
            <a:spAutoFit/>
          </a:bodyPr>
          <a:lstStyle/>
          <a:p>
            <a:r>
              <a:rPr lang="zh-CN" altLang="en-US" dirty="0"/>
              <a:t>给定一个假设空间</a:t>
            </a:r>
            <a:r>
              <a:rPr lang="en-US" altLang="zh-CN" dirty="0"/>
              <a:t>H</a:t>
            </a:r>
            <a:r>
              <a:rPr lang="zh-CN" altLang="en-US" dirty="0"/>
              <a:t>，一个假设</a:t>
            </a:r>
            <a:r>
              <a:rPr lang="en-US" altLang="zh-CN" dirty="0"/>
              <a:t>h</a:t>
            </a:r>
            <a:r>
              <a:rPr lang="zh-CN" altLang="en-US" dirty="0"/>
              <a:t>属于</a:t>
            </a:r>
            <a:r>
              <a:rPr lang="en-US" altLang="zh-CN" dirty="0"/>
              <a:t>H</a:t>
            </a:r>
            <a:r>
              <a:rPr lang="zh-CN" altLang="en-US" dirty="0"/>
              <a:t>，如果存在其他的假设</a:t>
            </a:r>
            <a:r>
              <a:rPr lang="en-US" altLang="zh-CN" dirty="0"/>
              <a:t>h’</a:t>
            </a:r>
            <a:r>
              <a:rPr lang="zh-CN" altLang="en-US" dirty="0"/>
              <a:t>属于</a:t>
            </a:r>
            <a:r>
              <a:rPr lang="en-US" altLang="zh-CN" dirty="0"/>
              <a:t>H,</a:t>
            </a:r>
            <a:r>
              <a:rPr lang="zh-CN" altLang="en-US" dirty="0"/>
              <a:t>使得在训练样例上</a:t>
            </a:r>
            <a:r>
              <a:rPr lang="en-US" altLang="zh-CN" dirty="0"/>
              <a:t>h</a:t>
            </a:r>
            <a:r>
              <a:rPr lang="zh-CN" altLang="en-US" dirty="0"/>
              <a:t>的错误率比</a:t>
            </a:r>
            <a:r>
              <a:rPr lang="en-US" altLang="zh-CN" dirty="0"/>
              <a:t>h’</a:t>
            </a:r>
            <a:r>
              <a:rPr lang="zh-CN" altLang="en-US" dirty="0"/>
              <a:t>小，但在整个实例分布上</a:t>
            </a:r>
            <a:r>
              <a:rPr lang="en-US" altLang="zh-CN" dirty="0"/>
              <a:t>h’</a:t>
            </a:r>
            <a:r>
              <a:rPr lang="zh-CN" altLang="en-US" dirty="0"/>
              <a:t>比</a:t>
            </a:r>
            <a:r>
              <a:rPr lang="en-US" altLang="zh-CN" dirty="0"/>
              <a:t>h</a:t>
            </a:r>
            <a:r>
              <a:rPr lang="zh-CN" altLang="en-US" dirty="0"/>
              <a:t>的错误率小，那么就说假设</a:t>
            </a:r>
            <a:r>
              <a:rPr lang="en-US" altLang="zh-CN" dirty="0"/>
              <a:t>h</a:t>
            </a:r>
            <a:r>
              <a:rPr lang="zh-CN" altLang="en-US" dirty="0"/>
              <a:t>过度拟合训练数据。</a:t>
            </a:r>
          </a:p>
        </p:txBody>
      </p:sp>
    </p:spTree>
    <p:extLst>
      <p:ext uri="{BB962C8B-B14F-4D97-AF65-F5344CB8AC3E}">
        <p14:creationId xmlns:p14="http://schemas.microsoft.com/office/powerpoint/2010/main" val="2440369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gss2.bdstatic.com/9fo3dSag_xI4khGkpoWK1HF6hhy/baike/c0%3Dbaike92%2C5%2C5%2C92%2C30/sign=8cb0163bf6246b606f03ba268a917129/18d8bc3eb13533fab032db46a8d3fd1f40345bd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13" y="1080036"/>
            <a:ext cx="3600300" cy="326277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879625" y="575994"/>
            <a:ext cx="1107996" cy="369332"/>
          </a:xfrm>
          <a:prstGeom prst="rect">
            <a:avLst/>
          </a:prstGeom>
          <a:noFill/>
        </p:spPr>
        <p:txBody>
          <a:bodyPr wrap="none" rtlCol="0">
            <a:spAutoFit/>
          </a:bodyPr>
          <a:lstStyle/>
          <a:p>
            <a:r>
              <a:rPr lang="zh-CN" altLang="en-US" dirty="0"/>
              <a:t>举个栗子</a:t>
            </a:r>
          </a:p>
        </p:txBody>
      </p:sp>
      <p:pic>
        <p:nvPicPr>
          <p:cNvPr id="3074" name="Picture 2" descr="https://timgsa.baidu.com/timg?image&amp;quality=80&amp;size=b9999_10000&amp;sec=1569674678815&amp;di=1a37f8c83f35cfa187d60328e5b13f36&amp;imgtype=0&amp;src=http%3A%2F%2Fn.sinaimg.cn%2Fsinacn15%2F367%2Fw640h527%2F20180621%2Fcd86-hefphqk969929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7709" y="26674"/>
            <a:ext cx="1123596" cy="92521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479925" y="864762"/>
            <a:ext cx="4191901" cy="3416320"/>
          </a:xfrm>
          <a:prstGeom prst="rect">
            <a:avLst/>
          </a:prstGeom>
        </p:spPr>
        <p:txBody>
          <a:bodyPr wrap="square">
            <a:spAutoFit/>
          </a:bodyPr>
          <a:lstStyle/>
          <a:p>
            <a:r>
              <a:rPr lang="zh-CN" altLang="en-US" dirty="0"/>
              <a:t>（</a:t>
            </a:r>
            <a:r>
              <a:rPr lang="en-US" altLang="zh-CN" dirty="0"/>
              <a:t>1</a:t>
            </a:r>
            <a:r>
              <a:rPr lang="zh-CN" altLang="en-US" dirty="0"/>
              <a:t>）在神经网络模型中，可使用权值衰减的方法，即每次迭代过程中以某个小因子降低每个权值。</a:t>
            </a:r>
            <a:endParaRPr lang="en-US" altLang="zh-CN" dirty="0"/>
          </a:p>
          <a:p>
            <a:r>
              <a:rPr lang="zh-CN" altLang="en-US" dirty="0"/>
              <a:t>（</a:t>
            </a:r>
            <a:r>
              <a:rPr lang="en-US" altLang="zh-CN" dirty="0"/>
              <a:t>2</a:t>
            </a:r>
            <a:r>
              <a:rPr lang="zh-CN" altLang="en-US" dirty="0"/>
              <a:t>）选取合适的停止训练标准，使对机器的训练在合适的程度；</a:t>
            </a:r>
          </a:p>
          <a:p>
            <a:r>
              <a:rPr lang="zh-CN" altLang="en-US" dirty="0"/>
              <a:t>（</a:t>
            </a:r>
            <a:r>
              <a:rPr lang="en-US" altLang="zh-CN" dirty="0"/>
              <a:t>3</a:t>
            </a:r>
            <a:r>
              <a:rPr lang="zh-CN" altLang="en-US" dirty="0"/>
              <a:t>）保留验证数据集，对训练成果进行验证；</a:t>
            </a:r>
          </a:p>
          <a:p>
            <a:r>
              <a:rPr lang="zh-CN" altLang="en-US" dirty="0"/>
              <a:t>（</a:t>
            </a:r>
            <a:r>
              <a:rPr lang="en-US" altLang="zh-CN" dirty="0"/>
              <a:t>4</a:t>
            </a:r>
            <a:r>
              <a:rPr lang="zh-CN" altLang="en-US" dirty="0"/>
              <a:t>）获取额外数据进行</a:t>
            </a:r>
            <a:r>
              <a:rPr lang="zh-CN" altLang="en-US" dirty="0">
                <a:solidFill>
                  <a:srgbClr val="FF0000"/>
                </a:solidFill>
              </a:rPr>
              <a:t>交叉验证</a:t>
            </a:r>
            <a:r>
              <a:rPr lang="zh-CN" altLang="en-US" dirty="0"/>
              <a:t>；</a:t>
            </a:r>
          </a:p>
          <a:p>
            <a:r>
              <a:rPr lang="zh-CN" altLang="en-US" dirty="0"/>
              <a:t>（</a:t>
            </a:r>
            <a:r>
              <a:rPr lang="en-US" altLang="zh-CN" dirty="0"/>
              <a:t>5</a:t>
            </a:r>
            <a:r>
              <a:rPr lang="zh-CN" altLang="en-US" dirty="0"/>
              <a:t>）</a:t>
            </a:r>
            <a:r>
              <a:rPr lang="zh-CN" altLang="en-US" dirty="0">
                <a:solidFill>
                  <a:srgbClr val="FF0000"/>
                </a:solidFill>
              </a:rPr>
              <a:t>正则化</a:t>
            </a:r>
            <a:r>
              <a:rPr lang="zh-CN" altLang="en-US" dirty="0"/>
              <a:t>，即在进行目标函数或代价函数优化时，在目标函数或代价函数后面加上一个正则项，一般有</a:t>
            </a:r>
            <a:r>
              <a:rPr lang="en-US" altLang="zh-CN" dirty="0">
                <a:solidFill>
                  <a:srgbClr val="FF0000"/>
                </a:solidFill>
              </a:rPr>
              <a:t>L1</a:t>
            </a:r>
            <a:r>
              <a:rPr lang="zh-CN" altLang="en-US" dirty="0">
                <a:solidFill>
                  <a:srgbClr val="FF0000"/>
                </a:solidFill>
              </a:rPr>
              <a:t>正则与</a:t>
            </a:r>
            <a:r>
              <a:rPr lang="en-US" altLang="zh-CN" dirty="0">
                <a:solidFill>
                  <a:srgbClr val="FF0000"/>
                </a:solidFill>
              </a:rPr>
              <a:t>L2</a:t>
            </a:r>
            <a:r>
              <a:rPr lang="zh-CN" altLang="en-US" dirty="0">
                <a:solidFill>
                  <a:srgbClr val="FF0000"/>
                </a:solidFill>
              </a:rPr>
              <a:t>正则</a:t>
            </a:r>
            <a:r>
              <a:rPr lang="zh-CN" altLang="en-US" dirty="0"/>
              <a:t>等。</a:t>
            </a:r>
          </a:p>
        </p:txBody>
      </p:sp>
      <p:sp>
        <p:nvSpPr>
          <p:cNvPr id="5" name="文本框 4"/>
          <p:cNvSpPr txBox="1"/>
          <p:nvPr/>
        </p:nvSpPr>
        <p:spPr>
          <a:xfrm>
            <a:off x="4551931" y="495430"/>
            <a:ext cx="1107996" cy="369332"/>
          </a:xfrm>
          <a:prstGeom prst="rect">
            <a:avLst/>
          </a:prstGeom>
          <a:noFill/>
        </p:spPr>
        <p:txBody>
          <a:bodyPr wrap="none" rtlCol="0">
            <a:spAutoFit/>
          </a:bodyPr>
          <a:lstStyle/>
          <a:p>
            <a:r>
              <a:rPr lang="zh-CN" altLang="en-US" dirty="0"/>
              <a:t>解决方法</a:t>
            </a:r>
          </a:p>
        </p:txBody>
      </p:sp>
    </p:spTree>
    <p:extLst>
      <p:ext uri="{BB962C8B-B14F-4D97-AF65-F5344CB8AC3E}">
        <p14:creationId xmlns:p14="http://schemas.microsoft.com/office/powerpoint/2010/main" val="994843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维数灾难</a:t>
            </a:r>
          </a:p>
        </p:txBody>
      </p:sp>
      <p:grpSp>
        <p:nvGrpSpPr>
          <p:cNvPr id="2" name="Group 65"/>
          <p:cNvGrpSpPr/>
          <p:nvPr/>
        </p:nvGrpSpPr>
        <p:grpSpPr>
          <a:xfrm>
            <a:off x="3298538" y="1480557"/>
            <a:ext cx="1077431" cy="1185477"/>
            <a:chOff x="3419864" y="1304397"/>
            <a:chExt cx="1094533" cy="1209746"/>
          </a:xfrm>
          <a:solidFill>
            <a:srgbClr val="B37597"/>
          </a:solidFill>
        </p:grpSpPr>
        <p:sp>
          <p:nvSpPr>
            <p:cNvPr id="3"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4" name="Rectangle 47"/>
            <p:cNvSpPr/>
            <p:nvPr/>
          </p:nvSpPr>
          <p:spPr>
            <a:xfrm>
              <a:off x="3699088" y="1468512"/>
              <a:ext cx="536085" cy="471116"/>
            </a:xfrm>
            <a:prstGeom prst="rect">
              <a:avLst/>
            </a:prstGeom>
            <a:solidFill>
              <a:srgbClr val="17B59E"/>
            </a:solidFill>
          </p:spPr>
          <p:txBody>
            <a:bodyPr wrap="none">
              <a:spAutoFit/>
            </a:bodyPr>
            <a:lstStyle/>
            <a:p>
              <a:pPr algn="ctr" defTabSz="1013677">
                <a:defRPr/>
              </a:pPr>
              <a:r>
                <a:rPr lang="en-US" sz="2400" b="1" kern="0" dirty="0">
                  <a:solidFill>
                    <a:srgbClr val="FFFFFF"/>
                  </a:solidFill>
                  <a:latin typeface="Arial" panose="020B0604020202020204"/>
                </a:rPr>
                <a:t>01</a:t>
              </a:r>
              <a:endParaRPr lang="en-US" sz="2400" kern="0" dirty="0">
                <a:solidFill>
                  <a:srgbClr val="FFFFFF"/>
                </a:solidFill>
                <a:latin typeface="Arial" panose="020B0604020202020204"/>
              </a:endParaRPr>
            </a:p>
          </p:txBody>
        </p:sp>
      </p:grpSp>
      <p:grpSp>
        <p:nvGrpSpPr>
          <p:cNvPr id="5" name="Group 66"/>
          <p:cNvGrpSpPr/>
          <p:nvPr/>
        </p:nvGrpSpPr>
        <p:grpSpPr>
          <a:xfrm>
            <a:off x="4598755" y="1480557"/>
            <a:ext cx="1077431" cy="1185477"/>
            <a:chOff x="4740719" y="1304398"/>
            <a:chExt cx="1094533" cy="1209746"/>
          </a:xfrm>
          <a:solidFill>
            <a:srgbClr val="792E4E"/>
          </a:solidFill>
        </p:grpSpPr>
        <p:sp>
          <p:nvSpPr>
            <p:cNvPr id="6"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7" name="Rectangle 54"/>
            <p:cNvSpPr/>
            <p:nvPr/>
          </p:nvSpPr>
          <p:spPr>
            <a:xfrm>
              <a:off x="5019943" y="1468513"/>
              <a:ext cx="536085" cy="471116"/>
            </a:xfrm>
            <a:prstGeom prst="rect">
              <a:avLst/>
            </a:prstGeom>
            <a:solidFill>
              <a:schemeClr val="tx1">
                <a:lumMod val="65000"/>
                <a:lumOff val="35000"/>
              </a:schemeClr>
            </a:solidFill>
          </p:spPr>
          <p:txBody>
            <a:bodyPr wrap="none">
              <a:spAutoFit/>
            </a:bodyPr>
            <a:lstStyle/>
            <a:p>
              <a:pPr algn="ctr" defTabSz="1013677">
                <a:defRPr/>
              </a:pPr>
              <a:r>
                <a:rPr lang="en-US" sz="2400" b="1" kern="0" dirty="0">
                  <a:solidFill>
                    <a:srgbClr val="FFFFFF"/>
                  </a:solidFill>
                  <a:latin typeface="Arial" panose="020B0604020202020204"/>
                </a:rPr>
                <a:t>02</a:t>
              </a:r>
              <a:endParaRPr lang="en-US" sz="2400" kern="0" dirty="0">
                <a:solidFill>
                  <a:srgbClr val="FFFFFF"/>
                </a:solidFill>
                <a:latin typeface="Arial" panose="020B0604020202020204"/>
              </a:endParaRPr>
            </a:p>
          </p:txBody>
        </p:sp>
      </p:grpSp>
      <p:grpSp>
        <p:nvGrpSpPr>
          <p:cNvPr id="8" name="Group 67"/>
          <p:cNvGrpSpPr/>
          <p:nvPr/>
        </p:nvGrpSpPr>
        <p:grpSpPr>
          <a:xfrm>
            <a:off x="3298538" y="2891839"/>
            <a:ext cx="1077431" cy="1185477"/>
            <a:chOff x="3419864" y="1304397"/>
            <a:chExt cx="1094533" cy="1209746"/>
          </a:xfrm>
          <a:solidFill>
            <a:schemeClr val="tx1">
              <a:lumMod val="65000"/>
              <a:lumOff val="35000"/>
            </a:schemeClr>
          </a:solidFill>
        </p:grpSpPr>
        <p:sp>
          <p:nvSpPr>
            <p:cNvPr id="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10" name="Rectangle 69"/>
            <p:cNvSpPr/>
            <p:nvPr/>
          </p:nvSpPr>
          <p:spPr>
            <a:xfrm>
              <a:off x="3699088" y="1468512"/>
              <a:ext cx="536085" cy="471116"/>
            </a:xfrm>
            <a:prstGeom prst="rect">
              <a:avLst/>
            </a:prstGeom>
            <a:grpFill/>
          </p:spPr>
          <p:txBody>
            <a:bodyPr wrap="none">
              <a:spAutoFit/>
            </a:bodyPr>
            <a:lstStyle/>
            <a:p>
              <a:pPr algn="ctr" defTabSz="1013677">
                <a:defRPr/>
              </a:pPr>
              <a:r>
                <a:rPr lang="en-US" sz="2400" b="1" kern="0" dirty="0">
                  <a:solidFill>
                    <a:srgbClr val="FFFFFF"/>
                  </a:solidFill>
                  <a:latin typeface="Arial" panose="020B0604020202020204"/>
                </a:rPr>
                <a:t>03</a:t>
              </a:r>
              <a:endParaRPr lang="en-US" sz="2400" kern="0" dirty="0">
                <a:solidFill>
                  <a:srgbClr val="FFFFFF"/>
                </a:solidFill>
                <a:latin typeface="Arial" panose="020B0604020202020204"/>
              </a:endParaRPr>
            </a:p>
          </p:txBody>
        </p:sp>
      </p:grpSp>
      <p:grpSp>
        <p:nvGrpSpPr>
          <p:cNvPr id="11" name="Group 70"/>
          <p:cNvGrpSpPr/>
          <p:nvPr/>
        </p:nvGrpSpPr>
        <p:grpSpPr>
          <a:xfrm>
            <a:off x="4598755" y="2891839"/>
            <a:ext cx="1077431" cy="1185477"/>
            <a:chOff x="4740719" y="1304398"/>
            <a:chExt cx="1094533" cy="1209746"/>
          </a:xfrm>
          <a:solidFill>
            <a:srgbClr val="17B59E"/>
          </a:solidFill>
        </p:grpSpPr>
        <p:sp>
          <p:nvSpPr>
            <p:cNvPr id="12"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677">
                <a:defRPr/>
              </a:pPr>
              <a:endParaRPr lang="en-US" sz="2400" kern="0" dirty="0">
                <a:solidFill>
                  <a:srgbClr val="FFFFFF"/>
                </a:solidFill>
                <a:latin typeface="Arial" panose="020B0604020202020204"/>
              </a:endParaRPr>
            </a:p>
          </p:txBody>
        </p:sp>
        <p:sp>
          <p:nvSpPr>
            <p:cNvPr id="13" name="Rectangle 73"/>
            <p:cNvSpPr/>
            <p:nvPr/>
          </p:nvSpPr>
          <p:spPr>
            <a:xfrm>
              <a:off x="5019943" y="1468513"/>
              <a:ext cx="536085" cy="471116"/>
            </a:xfrm>
            <a:prstGeom prst="rect">
              <a:avLst/>
            </a:prstGeom>
            <a:grpFill/>
          </p:spPr>
          <p:txBody>
            <a:bodyPr wrap="none">
              <a:spAutoFit/>
            </a:bodyPr>
            <a:lstStyle/>
            <a:p>
              <a:pPr algn="ctr" defTabSz="1013677">
                <a:defRPr/>
              </a:pPr>
              <a:r>
                <a:rPr lang="en-US" sz="2400" b="1" kern="0" dirty="0">
                  <a:solidFill>
                    <a:srgbClr val="FFFFFF"/>
                  </a:solidFill>
                  <a:latin typeface="Arial" panose="020B0604020202020204"/>
                </a:rPr>
                <a:t>04</a:t>
              </a:r>
              <a:endParaRPr lang="en-US" sz="2400" kern="0" dirty="0">
                <a:solidFill>
                  <a:srgbClr val="FFFFFF"/>
                </a:solidFill>
                <a:latin typeface="Arial" panose="020B0604020202020204"/>
              </a:endParaRPr>
            </a:p>
          </p:txBody>
        </p:sp>
      </p:grpSp>
      <p:sp>
        <p:nvSpPr>
          <p:cNvPr id="14" name="矩形 13"/>
          <p:cNvSpPr>
            <a:spLocks noChangeArrowheads="1"/>
          </p:cNvSpPr>
          <p:nvPr/>
        </p:nvSpPr>
        <p:spPr bwMode="auto">
          <a:xfrm>
            <a:off x="2499021" y="2950921"/>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数据灾难</a:t>
            </a:r>
            <a:endParaRPr lang="en-US" altLang="zh-CN" sz="1200" dirty="0">
              <a:latin typeface="微软雅黑" panose="020B0503020204020204" pitchFamily="34" charset="-122"/>
              <a:ea typeface="微软雅黑" panose="020B0503020204020204" pitchFamily="34" charset="-122"/>
            </a:endParaRPr>
          </a:p>
        </p:txBody>
      </p:sp>
      <p:sp>
        <p:nvSpPr>
          <p:cNvPr id="15" name="文本框 40"/>
          <p:cNvSpPr txBox="1"/>
          <p:nvPr/>
        </p:nvSpPr>
        <p:spPr>
          <a:xfrm>
            <a:off x="2131534" y="3183657"/>
            <a:ext cx="2252317" cy="321966"/>
          </a:xfrm>
          <a:prstGeom prst="rect">
            <a:avLst/>
          </a:prstGeom>
          <a:noFill/>
          <a:ln w="9525">
            <a:noFill/>
          </a:ln>
        </p:spPr>
        <p:txBody>
          <a:bodyPr wrap="square" lIns="67391" tIns="33696" rIns="67391" bIns="33696">
            <a:spAutoFit/>
          </a:bodyPr>
          <a:lstStyle/>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数据变得更稀疏</a:t>
            </a:r>
          </a:p>
        </p:txBody>
      </p:sp>
      <p:sp>
        <p:nvSpPr>
          <p:cNvPr id="16" name="矩形 15"/>
          <p:cNvSpPr>
            <a:spLocks noChangeArrowheads="1"/>
          </p:cNvSpPr>
          <p:nvPr/>
        </p:nvSpPr>
        <p:spPr bwMode="auto">
          <a:xfrm>
            <a:off x="5784208" y="2889523"/>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过拟合</a:t>
            </a:r>
            <a:endParaRPr lang="en-US" altLang="zh-CN" sz="1200" dirty="0">
              <a:latin typeface="微软雅黑" panose="020B0503020204020204" pitchFamily="34" charset="-122"/>
              <a:ea typeface="微软雅黑" panose="020B0503020204020204" pitchFamily="34" charset="-122"/>
            </a:endParaRPr>
          </a:p>
        </p:txBody>
      </p:sp>
      <p:sp>
        <p:nvSpPr>
          <p:cNvPr id="17" name="文本框 40"/>
          <p:cNvSpPr txBox="1"/>
          <p:nvPr/>
        </p:nvSpPr>
        <p:spPr>
          <a:xfrm>
            <a:off x="5784208" y="3087052"/>
            <a:ext cx="2252317" cy="321966"/>
          </a:xfrm>
          <a:prstGeom prst="rect">
            <a:avLst/>
          </a:prstGeom>
          <a:noFill/>
          <a:ln w="9525">
            <a:noFill/>
          </a:ln>
        </p:spPr>
        <p:txBody>
          <a:bodyPr wrap="square" lIns="67391" tIns="33696" rIns="67391" bIns="33696">
            <a:spAutoFit/>
          </a:bodyPr>
          <a:lstStyle/>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导致模型过拟合</a:t>
            </a:r>
          </a:p>
        </p:txBody>
      </p:sp>
      <p:sp>
        <p:nvSpPr>
          <p:cNvPr id="18" name="矩形 17"/>
          <p:cNvSpPr>
            <a:spLocks noChangeArrowheads="1"/>
          </p:cNvSpPr>
          <p:nvPr/>
        </p:nvSpPr>
        <p:spPr bwMode="auto">
          <a:xfrm>
            <a:off x="1872283" y="1480555"/>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样本需求</a:t>
            </a:r>
            <a:endParaRPr lang="en-US" altLang="zh-CN" sz="1200" dirty="0">
              <a:latin typeface="微软雅黑" panose="020B0503020204020204" pitchFamily="34" charset="-122"/>
              <a:ea typeface="微软雅黑" panose="020B0503020204020204" pitchFamily="34" charset="-122"/>
            </a:endParaRPr>
          </a:p>
        </p:txBody>
      </p:sp>
      <p:sp>
        <p:nvSpPr>
          <p:cNvPr id="19" name="文本框 40"/>
          <p:cNvSpPr txBox="1"/>
          <p:nvPr/>
        </p:nvSpPr>
        <p:spPr>
          <a:xfrm>
            <a:off x="934251" y="1678083"/>
            <a:ext cx="2252317" cy="546001"/>
          </a:xfrm>
          <a:prstGeom prst="rect">
            <a:avLst/>
          </a:prstGeom>
          <a:noFill/>
          <a:ln w="9525">
            <a:noFill/>
          </a:ln>
        </p:spPr>
        <p:txBody>
          <a:bodyPr wrap="square" lIns="67391" tIns="33696" rIns="67391" bIns="33696">
            <a:spAutoFit/>
          </a:bodyPr>
          <a:lstStyle/>
          <a:p>
            <a:pPr algn="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需要更多的样本，样本随着数据维度的增加呈指数型增长</a:t>
            </a:r>
          </a:p>
        </p:txBody>
      </p:sp>
      <p:sp>
        <p:nvSpPr>
          <p:cNvPr id="20" name="矩形 19"/>
          <p:cNvSpPr>
            <a:spLocks noChangeArrowheads="1"/>
          </p:cNvSpPr>
          <p:nvPr/>
        </p:nvSpPr>
        <p:spPr bwMode="auto">
          <a:xfrm>
            <a:off x="5170242" y="1469186"/>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预测难度</a:t>
            </a:r>
            <a:endParaRPr lang="en-US" altLang="zh-CN" sz="1200" dirty="0">
              <a:latin typeface="微软雅黑" panose="020B0503020204020204" pitchFamily="34" charset="-122"/>
              <a:ea typeface="微软雅黑" panose="020B0503020204020204" pitchFamily="34" charset="-122"/>
            </a:endParaRPr>
          </a:p>
        </p:txBody>
      </p:sp>
      <p:sp>
        <p:nvSpPr>
          <p:cNvPr id="21" name="文本框 40"/>
          <p:cNvSpPr txBox="1"/>
          <p:nvPr/>
        </p:nvSpPr>
        <p:spPr>
          <a:xfrm>
            <a:off x="5784207" y="1678083"/>
            <a:ext cx="2252317" cy="546001"/>
          </a:xfrm>
          <a:prstGeom prst="rect">
            <a:avLst/>
          </a:prstGeom>
          <a:noFill/>
          <a:ln w="9525">
            <a:noFill/>
          </a:ln>
        </p:spPr>
        <p:txBody>
          <a:bodyPr wrap="square" lIns="67391" tIns="33696" rIns="67391" bIns="33696">
            <a:spAutoFit/>
          </a:bodyPr>
          <a:lstStyle/>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在高维数据空间，预测将变得</a:t>
            </a:r>
            <a:endParaRPr lang="en-US" altLang="zh-CN"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altLang="en-US" sz="11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不再容易</a:t>
            </a:r>
          </a:p>
        </p:txBody>
      </p:sp>
      <p:sp>
        <p:nvSpPr>
          <p:cNvPr id="24" name="文本框 23"/>
          <p:cNvSpPr txBox="1"/>
          <p:nvPr/>
        </p:nvSpPr>
        <p:spPr>
          <a:xfrm>
            <a:off x="1068681" y="728367"/>
            <a:ext cx="2117887" cy="369332"/>
          </a:xfrm>
          <a:prstGeom prst="rect">
            <a:avLst/>
          </a:prstGeom>
          <a:noFill/>
        </p:spPr>
        <p:txBody>
          <a:bodyPr wrap="none" rtlCol="0">
            <a:spAutoFit/>
          </a:bodyPr>
          <a:lstStyle/>
          <a:p>
            <a:r>
              <a:rPr lang="zh-CN" altLang="en-US" dirty="0"/>
              <a:t>其它的一些影响</a:t>
            </a:r>
            <a:r>
              <a:rPr lang="en-US" altLang="zh-CN" dirty="0"/>
              <a:t>……</a:t>
            </a:r>
            <a:endParaRPr lang="zh-CN" altLang="en-US" dirty="0"/>
          </a:p>
        </p:txBody>
      </p:sp>
      <p:sp>
        <p:nvSpPr>
          <p:cNvPr id="25" name="矩形 24"/>
          <p:cNvSpPr/>
          <p:nvPr/>
        </p:nvSpPr>
        <p:spPr>
          <a:xfrm>
            <a:off x="3328935" y="259513"/>
            <a:ext cx="358143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→数据降维</a:t>
            </a:r>
          </a:p>
        </p:txBody>
      </p:sp>
    </p:spTree>
    <p:extLst>
      <p:ext uri="{BB962C8B-B14F-4D97-AF65-F5344CB8AC3E}">
        <p14:creationId xmlns:p14="http://schemas.microsoft.com/office/powerpoint/2010/main" val="145547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a:ext>
            </a:extLst>
          </a:blip>
          <a:srcRect l="74901" b="12104"/>
          <a:stretch/>
        </p:blipFill>
        <p:spPr>
          <a:xfrm rot="7119271">
            <a:off x="279939" y="-460562"/>
            <a:ext cx="1254524" cy="2471260"/>
          </a:xfrm>
          <a:prstGeom prst="rect">
            <a:avLst/>
          </a:prstGeom>
        </p:spPr>
      </p:pic>
      <p:sp>
        <p:nvSpPr>
          <p:cNvPr id="4" name="文本框 3"/>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维数灾难</a:t>
            </a:r>
          </a:p>
        </p:txBody>
      </p:sp>
      <p:sp>
        <p:nvSpPr>
          <p:cNvPr id="5" name="矩形 4"/>
          <p:cNvSpPr/>
          <p:nvPr/>
        </p:nvSpPr>
        <p:spPr>
          <a:xfrm>
            <a:off x="3328935" y="259513"/>
            <a:ext cx="358143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→数据降维</a:t>
            </a:r>
          </a:p>
        </p:txBody>
      </p:sp>
      <p:graphicFrame>
        <p:nvGraphicFramePr>
          <p:cNvPr id="7" name="图示 6"/>
          <p:cNvGraphicFramePr/>
          <p:nvPr>
            <p:extLst>
              <p:ext uri="{D42A27DB-BD31-4B8C-83A1-F6EECF244321}">
                <p14:modId xmlns:p14="http://schemas.microsoft.com/office/powerpoint/2010/main" val="1039316698"/>
              </p:ext>
            </p:extLst>
          </p:nvPr>
        </p:nvGraphicFramePr>
        <p:xfrm>
          <a:off x="1493308" y="529078"/>
          <a:ext cx="6201033" cy="398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240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2254382" y="-504042"/>
            <a:ext cx="8960556" cy="5040313"/>
          </a:xfrm>
          <a:prstGeom prst="rect">
            <a:avLst/>
          </a:prstGeom>
        </p:spPr>
      </p:pic>
      <p:sp>
        <p:nvSpPr>
          <p:cNvPr id="7" name="椭圆 6"/>
          <p:cNvSpPr/>
          <p:nvPr/>
        </p:nvSpPr>
        <p:spPr>
          <a:xfrm>
            <a:off x="6640105"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2</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17770" y="3450312"/>
            <a:ext cx="1118448" cy="369332"/>
          </a:xfrm>
          <a:prstGeom prst="rect">
            <a:avLst/>
          </a:prstGeom>
          <a:noFill/>
        </p:spPr>
        <p:txBody>
          <a:bodyPr wrap="none" rtlCol="0">
            <a:spAutoFit/>
          </a:bodyPr>
          <a:lstStyle/>
          <a:p>
            <a:r>
              <a:rPr lang="en-US" altLang="zh-CN" spc="300" dirty="0">
                <a:solidFill>
                  <a:srgbClr val="17B59E"/>
                </a:solidFill>
                <a:latin typeface="微软雅黑" panose="020B0503020204020204" pitchFamily="34" charset="-122"/>
                <a:ea typeface="微软雅黑" panose="020B0503020204020204" pitchFamily="34" charset="-122"/>
              </a:rPr>
              <a:t>LASSO</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207860" y="3906282"/>
            <a:ext cx="4895636" cy="338554"/>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Least absolute shrinkage and selection operator</a:t>
            </a:r>
            <a:endParaRPr lang="zh-CN" altLang="en-US" sz="160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4131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2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915635"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正则化</a:t>
            </a:r>
          </a:p>
        </p:txBody>
      </p:sp>
      <p:sp>
        <p:nvSpPr>
          <p:cNvPr id="2" name="圆角矩形 6"/>
          <p:cNvSpPr/>
          <p:nvPr/>
        </p:nvSpPr>
        <p:spPr>
          <a:xfrm>
            <a:off x="951631" y="792012"/>
            <a:ext cx="3186287" cy="120884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17B59E"/>
          </a:solidFill>
          <a:ln w="28575" cap="flat" cmpd="sng" algn="ctr">
            <a:solidFill>
              <a:sysClr val="window" lastClr="FFFFFF"/>
            </a:solidFill>
            <a:prstDash val="solid"/>
          </a:ln>
          <a:effectLst/>
        </p:spPr>
        <p:txBody>
          <a:bodyPr lIns="67391" tIns="33696" rIns="67391" bIns="33696"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 name="圆角矩形 6"/>
          <p:cNvSpPr/>
          <p:nvPr/>
        </p:nvSpPr>
        <p:spPr>
          <a:xfrm>
            <a:off x="4844130" y="792012"/>
            <a:ext cx="3186287" cy="120884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17B59E"/>
          </a:solidFill>
          <a:ln w="28575" cap="flat" cmpd="sng" algn="ctr">
            <a:solidFill>
              <a:sysClr val="window" lastClr="FFFFFF"/>
            </a:solidFill>
            <a:prstDash val="solid"/>
          </a:ln>
          <a:effectLst/>
        </p:spPr>
        <p:txBody>
          <a:bodyPr lIns="67391" tIns="33696" rIns="67391" bIns="33696"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 name="文本框 14"/>
          <p:cNvSpPr txBox="1"/>
          <p:nvPr/>
        </p:nvSpPr>
        <p:spPr>
          <a:xfrm>
            <a:off x="1126317" y="1396433"/>
            <a:ext cx="525066" cy="437382"/>
          </a:xfrm>
          <a:prstGeom prst="rect">
            <a:avLst/>
          </a:prstGeom>
          <a:noFill/>
        </p:spPr>
        <p:txBody>
          <a:bodyPr wrap="square" lIns="67391" tIns="33696" rIns="67391" bIns="33696" rtlCol="0">
            <a:spAutoFit/>
          </a:bodyPr>
          <a:lstStyle/>
          <a:p>
            <a:r>
              <a:rPr lang="en-US" altLang="zh-CN" sz="240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文本框 15"/>
          <p:cNvSpPr txBox="1"/>
          <p:nvPr/>
        </p:nvSpPr>
        <p:spPr>
          <a:xfrm>
            <a:off x="1722365" y="1034653"/>
            <a:ext cx="1375626" cy="375827"/>
          </a:xfrm>
          <a:prstGeom prst="rect">
            <a:avLst/>
          </a:prstGeom>
          <a:noFill/>
        </p:spPr>
        <p:txBody>
          <a:bodyPr wrap="square" lIns="67391" tIns="33696" rIns="67391" bIns="33696" rtlCol="0">
            <a:spAutoFit/>
          </a:bodyPr>
          <a:lstStyle/>
          <a:p>
            <a:r>
              <a:rPr lang="zh-CN" altLang="en-US" sz="2000" dirty="0">
                <a:latin typeface="微软雅黑" panose="020B0503020204020204" pitchFamily="34" charset="-122"/>
                <a:ea typeface="微软雅黑" panose="020B0503020204020204" pitchFamily="34" charset="-122"/>
              </a:rPr>
              <a:t>结构风险</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1723018" y="1395290"/>
            <a:ext cx="2232224" cy="271183"/>
          </a:xfrm>
          <a:prstGeom prst="rect">
            <a:avLst/>
          </a:prstGeom>
        </p:spPr>
        <p:txBody>
          <a:bodyPr wrap="square" lIns="67391" tIns="33696" rIns="67391" bIns="33696">
            <a:spAutoFit/>
          </a:bodyPr>
          <a:lstStyle/>
          <a:p>
            <a:pPr>
              <a:lnSpc>
                <a:spcPct val="120000"/>
              </a:lnSpc>
            </a:pPr>
            <a:r>
              <a:rPr lang="zh-CN" altLang="en-US" sz="1100" dirty="0">
                <a:solidFill>
                  <a:schemeClr val="tx1">
                    <a:lumMod val="85000"/>
                    <a:lumOff val="15000"/>
                  </a:schemeClr>
                </a:solidFill>
                <a:latin typeface="华文细黑" panose="02010600040101010101" pitchFamily="2" charset="-122"/>
                <a:ea typeface="华文细黑" panose="02010600040101010101" pitchFamily="2" charset="-122"/>
              </a:rPr>
              <a:t>损失函数</a:t>
            </a:r>
            <a:r>
              <a:rPr lang="en-US" altLang="zh-CN" sz="1100" dirty="0">
                <a:solidFill>
                  <a:schemeClr val="tx1">
                    <a:lumMod val="85000"/>
                    <a:lumOff val="15000"/>
                  </a:schemeClr>
                </a:solidFill>
                <a:latin typeface="华文细黑" panose="02010600040101010101" pitchFamily="2" charset="-122"/>
                <a:ea typeface="华文细黑" panose="02010600040101010101" pitchFamily="2" charset="-122"/>
              </a:rPr>
              <a:t>+</a:t>
            </a:r>
            <a:r>
              <a:rPr lang="zh-CN" altLang="en-US" sz="1100" dirty="0">
                <a:solidFill>
                  <a:schemeClr val="tx1">
                    <a:lumMod val="85000"/>
                    <a:lumOff val="15000"/>
                  </a:schemeClr>
                </a:solidFill>
                <a:latin typeface="华文细黑" panose="02010600040101010101" pitchFamily="2" charset="-122"/>
                <a:ea typeface="华文细黑" panose="02010600040101010101" pitchFamily="2" charset="-122"/>
              </a:rPr>
              <a:t>正则化项</a:t>
            </a:r>
          </a:p>
        </p:txBody>
      </p:sp>
      <p:sp>
        <p:nvSpPr>
          <p:cNvPr id="9" name="文本框 17"/>
          <p:cNvSpPr txBox="1"/>
          <p:nvPr/>
        </p:nvSpPr>
        <p:spPr>
          <a:xfrm>
            <a:off x="5073213" y="1396433"/>
            <a:ext cx="525066" cy="437382"/>
          </a:xfrm>
          <a:prstGeom prst="rect">
            <a:avLst/>
          </a:prstGeom>
          <a:noFill/>
        </p:spPr>
        <p:txBody>
          <a:bodyPr wrap="square" lIns="67391" tIns="33696" rIns="67391" bIns="33696" rtlCol="0">
            <a:spAutoFit/>
          </a:bodyPr>
          <a:lstStyle/>
          <a:p>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文本框 18"/>
          <p:cNvSpPr txBox="1"/>
          <p:nvPr/>
        </p:nvSpPr>
        <p:spPr>
          <a:xfrm>
            <a:off x="5669262" y="1034653"/>
            <a:ext cx="1375626" cy="375827"/>
          </a:xfrm>
          <a:prstGeom prst="rect">
            <a:avLst/>
          </a:prstGeom>
          <a:noFill/>
        </p:spPr>
        <p:txBody>
          <a:bodyPr wrap="square" lIns="67391" tIns="33696" rIns="67391" bIns="33696" rtlCol="0">
            <a:spAutoFit/>
          </a:bodyPr>
          <a:lstStyle/>
          <a:p>
            <a:r>
              <a:rPr lang="zh-CN" altLang="en-US" sz="2000" dirty="0">
                <a:latin typeface="微软雅黑" panose="020B0503020204020204" pitchFamily="34" charset="-122"/>
                <a:ea typeface="微软雅黑" panose="020B0503020204020204" pitchFamily="34" charset="-122"/>
              </a:rPr>
              <a:t>经验风险</a:t>
            </a:r>
            <a:endParaRPr lang="en-US" altLang="zh-CN" sz="2000" dirty="0">
              <a:latin typeface="微软雅黑" panose="020B0503020204020204" pitchFamily="34" charset="-122"/>
              <a:ea typeface="微软雅黑" panose="020B0503020204020204" pitchFamily="34" charset="-122"/>
            </a:endParaRPr>
          </a:p>
        </p:txBody>
      </p:sp>
      <p:sp>
        <p:nvSpPr>
          <p:cNvPr id="11" name="矩形 10"/>
          <p:cNvSpPr/>
          <p:nvPr/>
        </p:nvSpPr>
        <p:spPr>
          <a:xfrm>
            <a:off x="5669915" y="1395290"/>
            <a:ext cx="2232224" cy="271183"/>
          </a:xfrm>
          <a:prstGeom prst="rect">
            <a:avLst/>
          </a:prstGeom>
        </p:spPr>
        <p:txBody>
          <a:bodyPr wrap="square" lIns="67391" tIns="33696" rIns="67391" bIns="33696">
            <a:spAutoFit/>
          </a:bodyPr>
          <a:lstStyle/>
          <a:p>
            <a:pPr>
              <a:lnSpc>
                <a:spcPct val="120000"/>
              </a:lnSpc>
            </a:pPr>
            <a:r>
              <a:rPr lang="zh-CN" altLang="en-US" sz="1100" dirty="0">
                <a:solidFill>
                  <a:schemeClr val="tx1">
                    <a:lumMod val="85000"/>
                    <a:lumOff val="15000"/>
                  </a:schemeClr>
                </a:solidFill>
                <a:latin typeface="华文细黑" panose="02010600040101010101" pitchFamily="2" charset="-122"/>
                <a:ea typeface="华文细黑" panose="02010600040101010101" pitchFamily="2" charset="-122"/>
              </a:rPr>
              <a:t>平均损失函数</a:t>
            </a:r>
          </a:p>
        </p:txBody>
      </p:sp>
      <p:sp>
        <p:nvSpPr>
          <p:cNvPr id="20" name="矩形 19"/>
          <p:cNvSpPr/>
          <p:nvPr/>
        </p:nvSpPr>
        <p:spPr>
          <a:xfrm>
            <a:off x="784802" y="2094339"/>
            <a:ext cx="7252660" cy="2031325"/>
          </a:xfrm>
          <a:prstGeom prst="rect">
            <a:avLst/>
          </a:prstGeom>
        </p:spPr>
        <p:txBody>
          <a:bodyPr wrap="square">
            <a:spAutoFit/>
          </a:bodyPr>
          <a:lstStyle/>
          <a:p>
            <a:r>
              <a:rPr lang="zh-CN" altLang="en-US" dirty="0"/>
              <a:t>正则化是结构风险最小化策略的体现，是在经验风险上加一个正则化项。正则化的作用就是选择经验风险和模型复杂度</a:t>
            </a:r>
            <a:r>
              <a:rPr lang="zh-CN" altLang="en-US" dirty="0">
                <a:solidFill>
                  <a:srgbClr val="FF0000"/>
                </a:solidFill>
              </a:rPr>
              <a:t>同时较小</a:t>
            </a:r>
            <a:r>
              <a:rPr lang="zh-CN" altLang="en-US" dirty="0"/>
              <a:t>的模型。</a:t>
            </a:r>
            <a:endParaRPr lang="en-US" altLang="zh-CN" dirty="0"/>
          </a:p>
          <a:p>
            <a:endParaRPr lang="en-US" altLang="zh-CN" dirty="0"/>
          </a:p>
          <a:p>
            <a:r>
              <a:rPr lang="zh-CN" altLang="en-US" dirty="0"/>
              <a:t>防止过拟合的原理：正则化项一般是模型复杂度的</a:t>
            </a:r>
            <a:r>
              <a:rPr lang="zh-CN" altLang="en-US" dirty="0">
                <a:solidFill>
                  <a:srgbClr val="FF0000"/>
                </a:solidFill>
              </a:rPr>
              <a:t>单调递增函数</a:t>
            </a:r>
            <a:r>
              <a:rPr lang="zh-CN" altLang="en-US" dirty="0"/>
              <a:t>，而经验风险负责最小化误差，使模型偏差尽可能小经验风险越小，模型越复杂，正则化项的值越大。要使正则化项也很小，那么模型</a:t>
            </a:r>
            <a:r>
              <a:rPr lang="zh-CN" altLang="en-US" dirty="0">
                <a:solidFill>
                  <a:srgbClr val="FF0000"/>
                </a:solidFill>
              </a:rPr>
              <a:t>复杂程度受到限制</a:t>
            </a:r>
            <a:r>
              <a:rPr lang="zh-CN" altLang="en-US" dirty="0"/>
              <a:t>，因此就能有效地</a:t>
            </a:r>
            <a:r>
              <a:rPr lang="zh-CN" altLang="en-US" dirty="0">
                <a:solidFill>
                  <a:srgbClr val="FF0000"/>
                </a:solidFill>
              </a:rPr>
              <a:t>防止过拟合</a:t>
            </a:r>
            <a:r>
              <a:rPr lang="zh-CN" altLang="en-US" dirty="0"/>
              <a:t>。</a:t>
            </a:r>
          </a:p>
        </p:txBody>
      </p:sp>
      <p:sp>
        <p:nvSpPr>
          <p:cNvPr id="21" name="文本框 20"/>
          <p:cNvSpPr txBox="1"/>
          <p:nvPr/>
        </p:nvSpPr>
        <p:spPr>
          <a:xfrm>
            <a:off x="803307" y="4197942"/>
            <a:ext cx="6742782" cy="646331"/>
          </a:xfrm>
          <a:prstGeom prst="rect">
            <a:avLst/>
          </a:prstGeom>
          <a:noFill/>
        </p:spPr>
        <p:txBody>
          <a:bodyPr wrap="square" rtlCol="0">
            <a:spAutoFit/>
          </a:bodyPr>
          <a:lstStyle/>
          <a:p>
            <a:r>
              <a:rPr lang="zh-CN" altLang="en-US" dirty="0">
                <a:solidFill>
                  <a:schemeClr val="accent1">
                    <a:lumMod val="60000"/>
                    <a:lumOff val="40000"/>
                  </a:schemeClr>
                </a:solidFill>
              </a:rPr>
              <a:t>模型复杂程度：我通俗一点的理解就是比如说你到时候拟合出来的曲线（多项式）不要包含几百个项，还是不能同类合并的那种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915635"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正则化</a:t>
            </a: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225" y="1008030"/>
            <a:ext cx="6077798" cy="1409897"/>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296" y="2397454"/>
            <a:ext cx="8240275" cy="933580"/>
          </a:xfrm>
          <a:prstGeom prst="rect">
            <a:avLst/>
          </a:prstGeom>
        </p:spPr>
      </p:pic>
    </p:spTree>
    <p:extLst>
      <p:ext uri="{BB962C8B-B14F-4D97-AF65-F5344CB8AC3E}">
        <p14:creationId xmlns:p14="http://schemas.microsoft.com/office/powerpoint/2010/main" val="2358567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79625" y="1008030"/>
            <a:ext cx="5264214" cy="2739211"/>
          </a:xfrm>
          <a:prstGeom prst="rect">
            <a:avLst/>
          </a:prstGeom>
        </p:spPr>
        <p:txBody>
          <a:bodyPr wrap="square">
            <a:spAutoFit/>
          </a:bodyPr>
          <a:lstStyle/>
          <a:p>
            <a:pPr algn="just">
              <a:spcAft>
                <a:spcPts val="0"/>
              </a:spcAft>
            </a:pPr>
            <a:r>
              <a:rPr lang="zh-CN" altLang="zh-CN" sz="2800" b="1" kern="100" dirty="0">
                <a:solidFill>
                  <a:srgbClr val="7030A0"/>
                </a:solidFill>
                <a:cs typeface="Times New Roman" panose="02020603050405020304" pitchFamily="18" charset="0"/>
              </a:rPr>
              <a:t>数据清洗与准备</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198120" algn="l"/>
              </a:tabLst>
            </a:pPr>
            <a:r>
              <a:rPr lang="zh-CN" altLang="zh-CN" kern="100" dirty="0">
                <a:cs typeface="Times New Roman" panose="02020603050405020304" pitchFamily="18" charset="0"/>
              </a:rPr>
              <a:t>缺失数据忽略</a:t>
            </a:r>
            <a:r>
              <a:rPr lang="en-US" altLang="zh-CN" kern="100" dirty="0">
                <a:cs typeface="Times New Roman" panose="02020603050405020304" pitchFamily="18" charset="0"/>
              </a:rPr>
              <a:t>or</a:t>
            </a:r>
            <a:r>
              <a:rPr lang="zh-CN" altLang="zh-CN" kern="100" dirty="0">
                <a:cs typeface="Times New Roman" panose="02020603050405020304" pitchFamily="18" charset="0"/>
              </a:rPr>
              <a:t>补充</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cs typeface="Times New Roman" panose="02020603050405020304" pitchFamily="18" charset="0"/>
              </a:rPr>
              <a:t>补充：全体均值法、临近值策略（</a:t>
            </a:r>
            <a:r>
              <a:rPr lang="en-US" altLang="zh-CN" kern="100" dirty="0">
                <a:cs typeface="Times New Roman" panose="02020603050405020304" pitchFamily="18" charset="0"/>
              </a:rPr>
              <a:t>KNN</a:t>
            </a:r>
            <a:r>
              <a:rPr lang="zh-CN" altLang="zh-CN" kern="100" dirty="0">
                <a:cs typeface="Times New Roman" panose="02020603050405020304" pitchFamily="18" charset="0"/>
              </a:rPr>
              <a:t>），基于专业知识补充</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spcAft>
                <a:spcPts val="0"/>
              </a:spcAft>
              <a:tabLst>
                <a:tab pos="198120" algn="l"/>
              </a:tabLst>
            </a:pPr>
            <a:r>
              <a:rPr lang="en-US" altLang="zh-CN" kern="100" dirty="0">
                <a:cs typeface="Times New Roman" panose="02020603050405020304" pitchFamily="18" charset="0"/>
              </a:rPr>
              <a:t>2.   </a:t>
            </a:r>
            <a:r>
              <a:rPr lang="zh-CN" altLang="zh-CN" kern="100" dirty="0">
                <a:cs typeface="Times New Roman" panose="02020603050405020304" pitchFamily="18" charset="0"/>
              </a:rPr>
              <a:t>异常值</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cs typeface="Times New Roman" panose="02020603050405020304" pitchFamily="18" charset="0"/>
              </a:rPr>
              <a:t>Mean+/- 3std</a:t>
            </a:r>
            <a:r>
              <a:rPr lang="zh-CN" altLang="zh-CN" kern="100" dirty="0">
                <a:cs typeface="Times New Roman" panose="02020603050405020304" pitchFamily="18" charset="0"/>
              </a:rPr>
              <a:t>，</a:t>
            </a:r>
            <a:r>
              <a:rPr lang="en-US" altLang="zh-CN" kern="100" dirty="0">
                <a:cs typeface="Times New Roman" panose="02020603050405020304" pitchFamily="18" charset="0"/>
              </a:rPr>
              <a:t>boxplot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spcAft>
                <a:spcPts val="0"/>
              </a:spcAft>
              <a:tabLst>
                <a:tab pos="198120" algn="l"/>
              </a:tabLst>
            </a:pPr>
            <a:r>
              <a:rPr lang="en-US" altLang="zh-CN" kern="100" dirty="0">
                <a:cs typeface="Times New Roman" panose="02020603050405020304" pitchFamily="18" charset="0"/>
              </a:rPr>
              <a:t>3.   </a:t>
            </a:r>
            <a:r>
              <a:rPr lang="zh-CN" altLang="zh-CN" kern="100" dirty="0">
                <a:cs typeface="Times New Roman" panose="02020603050405020304" pitchFamily="18" charset="0"/>
              </a:rPr>
              <a:t>数据预处理</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cs typeface="Times New Roman" panose="02020603050405020304" pitchFamily="18" charset="0"/>
              </a:rPr>
              <a:t>数值变量：归一化数理（</a:t>
            </a:r>
            <a:r>
              <a:rPr lang="en-US" altLang="zh-CN" kern="100" dirty="0">
                <a:cs typeface="Times New Roman" panose="02020603050405020304" pitchFamily="18" charset="0"/>
              </a:rPr>
              <a:t>min-max</a:t>
            </a:r>
            <a:r>
              <a:rPr lang="zh-CN" altLang="zh-CN" kern="100" dirty="0">
                <a:cs typeface="Times New Roman" panose="02020603050405020304" pitchFamily="18" charset="0"/>
              </a:rPr>
              <a:t>、</a:t>
            </a:r>
            <a:r>
              <a:rPr lang="en-US" altLang="zh-CN" kern="100" dirty="0">
                <a:cs typeface="Times New Roman" panose="02020603050405020304" pitchFamily="18" charset="0"/>
              </a:rPr>
              <a:t>z-score</a:t>
            </a:r>
            <a:r>
              <a:rPr lang="zh-CN" altLang="zh-CN" kern="100" dirty="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cs typeface="Times New Roman" panose="02020603050405020304" pitchFamily="18" charset="0"/>
              </a:rPr>
              <a:t>分类变量：标签编码、独热编码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32669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95" y="503988"/>
            <a:ext cx="5820587" cy="15242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89" y="2448150"/>
            <a:ext cx="8240275" cy="933580"/>
          </a:xfrm>
          <a:prstGeom prst="rect">
            <a:avLst/>
          </a:prstGeom>
        </p:spPr>
      </p:pic>
      <p:sp>
        <p:nvSpPr>
          <p:cNvPr id="5" name="矩形 4"/>
          <p:cNvSpPr/>
          <p:nvPr/>
        </p:nvSpPr>
        <p:spPr>
          <a:xfrm>
            <a:off x="5884520" y="3801679"/>
            <a:ext cx="2698176" cy="523220"/>
          </a:xfrm>
          <a:prstGeom prst="rect">
            <a:avLst/>
          </a:prstGeom>
          <a:noFill/>
        </p:spPr>
        <p:txBody>
          <a:bodyPr wrap="non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再复习一下范数</a:t>
            </a:r>
          </a:p>
        </p:txBody>
      </p:sp>
      <p:sp>
        <p:nvSpPr>
          <p:cNvPr id="6" name="上箭头 5"/>
          <p:cNvSpPr/>
          <p:nvPr/>
        </p:nvSpPr>
        <p:spPr>
          <a:xfrm>
            <a:off x="5745998" y="3456234"/>
            <a:ext cx="288024" cy="94316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矩形 6"/>
          <p:cNvSpPr/>
          <p:nvPr/>
        </p:nvSpPr>
        <p:spPr>
          <a:xfrm>
            <a:off x="447589" y="4268598"/>
            <a:ext cx="4479925" cy="261610"/>
          </a:xfrm>
          <a:prstGeom prst="rect">
            <a:avLst/>
          </a:prstGeom>
        </p:spPr>
        <p:txBody>
          <a:bodyPr>
            <a:spAutoFit/>
          </a:bodyPr>
          <a:lstStyle/>
          <a:p>
            <a:r>
              <a:rPr lang="zh-CN" altLang="en-US" sz="1100" dirty="0">
                <a:solidFill>
                  <a:schemeClr val="tx2">
                    <a:lumMod val="20000"/>
                    <a:lumOff val="80000"/>
                  </a:schemeClr>
                </a:solidFill>
              </a:rPr>
              <a:t>来源：</a:t>
            </a:r>
            <a:r>
              <a:rPr lang="en-US" altLang="zh-CN" sz="1100" dirty="0">
                <a:solidFill>
                  <a:schemeClr val="tx2">
                    <a:lumMod val="20000"/>
                    <a:lumOff val="80000"/>
                  </a:schemeClr>
                </a:solidFill>
              </a:rPr>
              <a:t>https://blog.csdn.net/pxhdky/article/details/82960659</a:t>
            </a:r>
            <a:endParaRPr lang="zh-CN" altLang="en-US" sz="1100" dirty="0">
              <a:solidFill>
                <a:schemeClr val="tx2">
                  <a:lumMod val="20000"/>
                  <a:lumOff val="80000"/>
                </a:schemeClr>
              </a:solidFill>
            </a:endParaRPr>
          </a:p>
        </p:txBody>
      </p:sp>
    </p:spTree>
    <p:extLst>
      <p:ext uri="{BB962C8B-B14F-4D97-AF65-F5344CB8AC3E}">
        <p14:creationId xmlns:p14="http://schemas.microsoft.com/office/powerpoint/2010/main" val="18333995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72" y="319574"/>
            <a:ext cx="7744906" cy="4401164"/>
          </a:xfrm>
          <a:prstGeom prst="rect">
            <a:avLst/>
          </a:prstGeom>
        </p:spPr>
      </p:pic>
    </p:spTree>
    <p:extLst>
      <p:ext uri="{BB962C8B-B14F-4D97-AF65-F5344CB8AC3E}">
        <p14:creationId xmlns:p14="http://schemas.microsoft.com/office/powerpoint/2010/main" val="2287102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g-blog.csdn.net/20181010195155165?watermark/2/text/aHR0cHM6Ly9ibG9nLmNzZG4ubmV0L3B4aGRreQ==/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89" y="431982"/>
            <a:ext cx="4968414" cy="396416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632021" y="1584078"/>
            <a:ext cx="3024252" cy="1200329"/>
          </a:xfrm>
          <a:prstGeom prst="rect">
            <a:avLst/>
          </a:prstGeom>
          <a:noFill/>
        </p:spPr>
        <p:txBody>
          <a:bodyPr wrap="square" rtlCol="0">
            <a:spAutoFit/>
          </a:bodyPr>
          <a:lstStyle/>
          <a:p>
            <a:r>
              <a:rPr lang="zh-CN" altLang="en-US" dirty="0">
                <a:solidFill>
                  <a:schemeClr val="accent1">
                    <a:lumMod val="60000"/>
                    <a:lumOff val="40000"/>
                  </a:schemeClr>
                </a:solidFill>
              </a:rPr>
              <a:t>我的理解是我们要均衡平方误差项和正则化项，毕竟你要取最小值  所以看左边的图，必须注意取舍</a:t>
            </a:r>
          </a:p>
        </p:txBody>
      </p:sp>
    </p:spTree>
    <p:extLst>
      <p:ext uri="{BB962C8B-B14F-4D97-AF65-F5344CB8AC3E}">
        <p14:creationId xmlns:p14="http://schemas.microsoft.com/office/powerpoint/2010/main" val="2043708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643" y="720006"/>
            <a:ext cx="7023168" cy="340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749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5583" y="936024"/>
            <a:ext cx="8064672" cy="3323987"/>
          </a:xfrm>
          <a:prstGeom prst="rect">
            <a:avLst/>
          </a:prstGeom>
        </p:spPr>
        <p:txBody>
          <a:bodyPr wrap="square">
            <a:spAutoFit/>
          </a:bodyPr>
          <a:lstStyle/>
          <a:p>
            <a:r>
              <a:rPr lang="zh-CN" altLang="en-US" sz="1400" dirty="0"/>
              <a:t>以二维数据空间为例，说明</a:t>
            </a:r>
            <a:r>
              <a:rPr lang="en-US" altLang="zh-CN" sz="1400" dirty="0"/>
              <a:t>lasso</a:t>
            </a:r>
            <a:r>
              <a:rPr lang="zh-CN" altLang="en-US" sz="1400" dirty="0"/>
              <a:t>和</a:t>
            </a:r>
            <a:r>
              <a:rPr lang="en-US" altLang="zh-CN" sz="1400" dirty="0"/>
              <a:t>Ridge</a:t>
            </a:r>
            <a:r>
              <a:rPr lang="zh-CN" altLang="en-US" sz="1400" dirty="0"/>
              <a:t>两种方法的差异</a:t>
            </a:r>
            <a:r>
              <a:rPr lang="en-US" altLang="zh-CN" sz="1400" dirty="0"/>
              <a:t>.</a:t>
            </a:r>
          </a:p>
          <a:p>
            <a:r>
              <a:rPr lang="zh-CN" altLang="en-US" sz="1400" dirty="0"/>
              <a:t>左图对应于</a:t>
            </a:r>
            <a:r>
              <a:rPr lang="en-US" altLang="zh-CN" sz="1400" dirty="0"/>
              <a:t>Lasso</a:t>
            </a:r>
            <a:r>
              <a:rPr lang="zh-CN" altLang="en-US" sz="1400" dirty="0"/>
              <a:t>方法，右图对应于</a:t>
            </a:r>
            <a:r>
              <a:rPr lang="en-US" altLang="zh-CN" sz="1400" dirty="0"/>
              <a:t>Ridge</a:t>
            </a:r>
            <a:r>
              <a:rPr lang="zh-CN" altLang="en-US" sz="1400" dirty="0"/>
              <a:t>方法。</a:t>
            </a:r>
            <a:endParaRPr lang="en-US" altLang="zh-CN" sz="1400" dirty="0"/>
          </a:p>
          <a:p>
            <a:r>
              <a:rPr lang="zh-CN" altLang="en-US" sz="1400" dirty="0"/>
              <a:t>如上图所示，两个图是对应于两种方法的等高线与约束域。红色的椭圆代表的是随着</a:t>
            </a:r>
            <a:r>
              <a:rPr lang="en-US" altLang="zh-CN" sz="1400" dirty="0"/>
              <a:t>λ</a:t>
            </a:r>
            <a:r>
              <a:rPr lang="zh-CN" altLang="en-US" sz="1400" dirty="0"/>
              <a:t>的变化所得到的残差平方和，</a:t>
            </a:r>
            <a:r>
              <a:rPr lang="en-US" altLang="zh-CN" sz="1400" dirty="0"/>
              <a:t>βˆβ^</a:t>
            </a:r>
            <a:r>
              <a:rPr lang="zh-CN" altLang="en-US" sz="1400" dirty="0"/>
              <a:t>为椭圆的中心点，为对应普通线性模型的最小二乘估计。</a:t>
            </a:r>
            <a:endParaRPr lang="en-US" altLang="zh-CN" sz="1400" dirty="0"/>
          </a:p>
          <a:p>
            <a:r>
              <a:rPr lang="zh-CN" altLang="en-US" sz="1400" dirty="0"/>
              <a:t>左右两个图的区别在于约束域，即对应的蓝色区域。等高线和约束域的切点就是目标函数的最优解，</a:t>
            </a:r>
            <a:r>
              <a:rPr lang="en-US" altLang="zh-CN" sz="1400" dirty="0"/>
              <a:t>Ridge</a:t>
            </a:r>
            <a:r>
              <a:rPr lang="zh-CN" altLang="en-US" sz="1400" dirty="0"/>
              <a:t>方法对应的约束域是圆，其切点只会存在于圆周上，不会与坐标轴相切，则在任一维度上的取值都不为</a:t>
            </a:r>
            <a:r>
              <a:rPr lang="en-US" altLang="zh-CN" sz="1400" dirty="0"/>
              <a:t>0</a:t>
            </a:r>
            <a:r>
              <a:rPr lang="zh-CN" altLang="en-US" sz="1400" dirty="0"/>
              <a:t>，因此没有稀疏；</a:t>
            </a:r>
            <a:endParaRPr lang="en-US" altLang="zh-CN" sz="1400" dirty="0"/>
          </a:p>
          <a:p>
            <a:r>
              <a:rPr lang="zh-CN" altLang="en-US" sz="1400" dirty="0"/>
              <a:t>对于</a:t>
            </a:r>
            <a:r>
              <a:rPr lang="en-US" altLang="zh-CN" sz="1400" dirty="0"/>
              <a:t>Lasso</a:t>
            </a:r>
            <a:r>
              <a:rPr lang="zh-CN" altLang="en-US" sz="1400" dirty="0"/>
              <a:t>方法</a:t>
            </a:r>
            <a:r>
              <a:rPr lang="en-US" altLang="zh-CN" sz="1400" dirty="0"/>
              <a:t>,</a:t>
            </a:r>
            <a:r>
              <a:rPr lang="zh-CN" altLang="en-US" sz="1400" dirty="0"/>
              <a:t>其约束域是正方形，会存在与坐标轴的切点，使得部分维度特征权重为</a:t>
            </a:r>
            <a:r>
              <a:rPr lang="en-US" altLang="zh-CN" sz="1400" dirty="0"/>
              <a:t>0</a:t>
            </a:r>
            <a:r>
              <a:rPr lang="zh-CN" altLang="en-US" sz="1400" dirty="0"/>
              <a:t>，因此很容易产生稀疏的结果。</a:t>
            </a:r>
            <a:endParaRPr lang="en-US" altLang="zh-CN" sz="1400" dirty="0"/>
          </a:p>
          <a:p>
            <a:r>
              <a:rPr lang="zh-CN" altLang="en-US" sz="1400" dirty="0"/>
              <a:t>所以，</a:t>
            </a:r>
            <a:r>
              <a:rPr lang="en-US" altLang="zh-CN" sz="1400" dirty="0"/>
              <a:t>Lasso</a:t>
            </a:r>
            <a:r>
              <a:rPr lang="zh-CN" altLang="en-US" sz="1400" dirty="0"/>
              <a:t>方法可以达到变量选择的效果，将不显著的变量系数压缩至</a:t>
            </a:r>
            <a:r>
              <a:rPr lang="en-US" altLang="zh-CN" sz="1400" dirty="0"/>
              <a:t>0</a:t>
            </a:r>
            <a:r>
              <a:rPr lang="zh-CN" altLang="en-US" sz="1400" dirty="0"/>
              <a:t>，而</a:t>
            </a:r>
            <a:r>
              <a:rPr lang="en-US" altLang="zh-CN" sz="1400" dirty="0"/>
              <a:t>Ridge</a:t>
            </a:r>
            <a:r>
              <a:rPr lang="zh-CN" altLang="en-US" sz="1400" dirty="0"/>
              <a:t>方法虽然也对原本的系数进行了一定程度的压缩，但是任一系数都不会压缩至</a:t>
            </a:r>
            <a:r>
              <a:rPr lang="en-US" altLang="zh-CN" sz="1400" dirty="0"/>
              <a:t>0</a:t>
            </a:r>
            <a:r>
              <a:rPr lang="zh-CN" altLang="en-US" sz="1400" dirty="0"/>
              <a:t>，最终模型保留了所有的变量。</a:t>
            </a:r>
          </a:p>
          <a:p>
            <a:r>
              <a:rPr lang="en-US" altLang="zh-CN" sz="1400" dirty="0">
                <a:solidFill>
                  <a:schemeClr val="tx2">
                    <a:lumMod val="20000"/>
                    <a:lumOff val="80000"/>
                  </a:schemeClr>
                </a:solidFill>
              </a:rPr>
              <a:t>————————————————</a:t>
            </a:r>
          </a:p>
          <a:p>
            <a:r>
              <a:rPr lang="zh-CN" altLang="en-US" sz="1400" dirty="0">
                <a:solidFill>
                  <a:schemeClr val="tx2">
                    <a:lumMod val="20000"/>
                    <a:lumOff val="80000"/>
                  </a:schemeClr>
                </a:solidFill>
              </a:rPr>
              <a:t>版权声明：本文为</a:t>
            </a:r>
            <a:r>
              <a:rPr lang="en-US" altLang="zh-CN" sz="1400" dirty="0">
                <a:solidFill>
                  <a:schemeClr val="tx2">
                    <a:lumMod val="20000"/>
                    <a:lumOff val="80000"/>
                  </a:schemeClr>
                </a:solidFill>
              </a:rPr>
              <a:t>CSDN</a:t>
            </a:r>
            <a:r>
              <a:rPr lang="zh-CN" altLang="en-US" sz="1400" dirty="0">
                <a:solidFill>
                  <a:schemeClr val="tx2">
                    <a:lumMod val="20000"/>
                    <a:lumOff val="80000"/>
                  </a:schemeClr>
                </a:solidFill>
              </a:rPr>
              <a:t>博主「学习者的旅途」的原创文章，遵循 </a:t>
            </a:r>
            <a:r>
              <a:rPr lang="en-US" altLang="zh-CN" sz="1400" dirty="0">
                <a:solidFill>
                  <a:schemeClr val="tx2">
                    <a:lumMod val="20000"/>
                    <a:lumOff val="80000"/>
                  </a:schemeClr>
                </a:solidFill>
              </a:rPr>
              <a:t>CC 4.0 BY-SA </a:t>
            </a:r>
            <a:r>
              <a:rPr lang="zh-CN" altLang="en-US" sz="1400" dirty="0">
                <a:solidFill>
                  <a:schemeClr val="tx2">
                    <a:lumMod val="20000"/>
                    <a:lumOff val="80000"/>
                  </a:schemeClr>
                </a:solidFill>
              </a:rPr>
              <a:t>版权协议，转载请附上原文出处链接及本声明。</a:t>
            </a:r>
          </a:p>
          <a:p>
            <a:r>
              <a:rPr lang="zh-CN" altLang="en-US" sz="1400" dirty="0">
                <a:solidFill>
                  <a:schemeClr val="tx2">
                    <a:lumMod val="20000"/>
                    <a:lumOff val="80000"/>
                  </a:schemeClr>
                </a:solidFill>
              </a:rPr>
              <a:t>原文链接：</a:t>
            </a:r>
            <a:r>
              <a:rPr lang="en-US" altLang="zh-CN" sz="1400" dirty="0">
                <a:solidFill>
                  <a:schemeClr val="tx2">
                    <a:lumMod val="20000"/>
                    <a:lumOff val="80000"/>
                  </a:schemeClr>
                </a:solidFill>
              </a:rPr>
              <a:t>https://blog.csdn.net/xiaozhu_1024/article/details/80585151</a:t>
            </a:r>
            <a:endParaRPr lang="zh-CN" altLang="en-US" sz="1400" dirty="0">
              <a:solidFill>
                <a:schemeClr val="tx2">
                  <a:lumMod val="20000"/>
                  <a:lumOff val="80000"/>
                </a:schemeClr>
              </a:solidFill>
            </a:endParaRPr>
          </a:p>
        </p:txBody>
      </p:sp>
    </p:spTree>
    <p:extLst>
      <p:ext uri="{BB962C8B-B14F-4D97-AF65-F5344CB8AC3E}">
        <p14:creationId xmlns:p14="http://schemas.microsoft.com/office/powerpoint/2010/main" val="39479291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7619" y="648000"/>
            <a:ext cx="6550191" cy="1200329"/>
          </a:xfrm>
          <a:prstGeom prst="rect">
            <a:avLst/>
          </a:prstGeom>
          <a:noFill/>
        </p:spPr>
        <p:txBody>
          <a:bodyPr wrap="none" rtlCol="0">
            <a:spAutoFit/>
          </a:bodyPr>
          <a:lstStyle/>
          <a:p>
            <a:r>
              <a:rPr lang="en-US" altLang="zh-CN" dirty="0"/>
              <a:t>LASSO</a:t>
            </a:r>
            <a:r>
              <a:rPr lang="zh-CN" altLang="en-US" dirty="0"/>
              <a:t>和岭回归求解过程所需要的一些预备知识包括但不限于：</a:t>
            </a:r>
            <a:endParaRPr lang="en-US" altLang="zh-CN" dirty="0"/>
          </a:p>
          <a:p>
            <a:r>
              <a:rPr lang="en-US" altLang="zh-CN" dirty="0"/>
              <a:t>1.</a:t>
            </a:r>
            <a:r>
              <a:rPr lang="zh-CN" altLang="en-US" dirty="0"/>
              <a:t>泰勒公式</a:t>
            </a:r>
            <a:endParaRPr lang="en-US" altLang="zh-CN" dirty="0"/>
          </a:p>
          <a:p>
            <a:r>
              <a:rPr lang="en-US" altLang="zh-CN" dirty="0"/>
              <a:t>2.</a:t>
            </a:r>
            <a:r>
              <a:rPr lang="zh-CN" altLang="en-US" dirty="0"/>
              <a:t>梯度下降（近端梯度下降）</a:t>
            </a:r>
            <a:endParaRPr lang="en-US" altLang="zh-CN" dirty="0"/>
          </a:p>
          <a:p>
            <a:r>
              <a:rPr lang="en-US" altLang="zh-CN" dirty="0"/>
              <a:t>3.</a:t>
            </a:r>
            <a:r>
              <a:rPr lang="zh-CN" altLang="en-US" dirty="0"/>
              <a:t>利普希茨连续</a:t>
            </a:r>
          </a:p>
        </p:txBody>
      </p:sp>
    </p:spTree>
    <p:extLst>
      <p:ext uri="{BB962C8B-B14F-4D97-AF65-F5344CB8AC3E}">
        <p14:creationId xmlns:p14="http://schemas.microsoft.com/office/powerpoint/2010/main" val="1277855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008"/>
            <a:ext cx="8959850" cy="4184296"/>
          </a:xfrm>
          <a:prstGeom prst="rect">
            <a:avLst/>
          </a:prstGeom>
        </p:spPr>
      </p:pic>
    </p:spTree>
    <p:extLst>
      <p:ext uri="{BB962C8B-B14F-4D97-AF65-F5344CB8AC3E}">
        <p14:creationId xmlns:p14="http://schemas.microsoft.com/office/powerpoint/2010/main" val="3570060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9" y="5205"/>
            <a:ext cx="8897592" cy="5029902"/>
          </a:xfrm>
          <a:prstGeom prst="rect">
            <a:avLst/>
          </a:prstGeom>
        </p:spPr>
      </p:pic>
    </p:spTree>
    <p:extLst>
      <p:ext uri="{BB962C8B-B14F-4D97-AF65-F5344CB8AC3E}">
        <p14:creationId xmlns:p14="http://schemas.microsoft.com/office/powerpoint/2010/main" val="13342362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7015"/>
            <a:ext cx="8959850" cy="3226283"/>
          </a:xfrm>
          <a:prstGeom prst="rect">
            <a:avLst/>
          </a:prstGeom>
        </p:spPr>
      </p:pic>
    </p:spTree>
    <p:extLst>
      <p:ext uri="{BB962C8B-B14F-4D97-AF65-F5344CB8AC3E}">
        <p14:creationId xmlns:p14="http://schemas.microsoft.com/office/powerpoint/2010/main" val="12726104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926" y="0"/>
            <a:ext cx="7255997" cy="5040313"/>
          </a:xfrm>
          <a:prstGeom prst="rect">
            <a:avLst/>
          </a:prstGeom>
        </p:spPr>
      </p:pic>
    </p:spTree>
    <p:extLst>
      <p:ext uri="{BB962C8B-B14F-4D97-AF65-F5344CB8AC3E}">
        <p14:creationId xmlns:p14="http://schemas.microsoft.com/office/powerpoint/2010/main" val="10706497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7649" y="1296054"/>
            <a:ext cx="6272298" cy="2462213"/>
          </a:xfrm>
          <a:prstGeom prst="rect">
            <a:avLst/>
          </a:prstGeom>
        </p:spPr>
        <p:txBody>
          <a:bodyPr wrap="square">
            <a:spAutoFit/>
          </a:bodyPr>
          <a:lstStyle/>
          <a:p>
            <a:pPr algn="just">
              <a:spcAft>
                <a:spcPts val="0"/>
              </a:spcAft>
            </a:pPr>
            <a:r>
              <a:rPr lang="zh-CN" altLang="zh-CN" sz="2800" b="1" kern="100">
                <a:solidFill>
                  <a:srgbClr val="7030A0"/>
                </a:solidFill>
                <a:cs typeface="Times New Roman" panose="02020603050405020304" pitchFamily="18" charset="0"/>
              </a:rPr>
              <a:t>线性模型（</a:t>
            </a:r>
            <a:r>
              <a:rPr lang="en-US" altLang="zh-CN" sz="2800" b="1" kern="100" dirty="0">
                <a:solidFill>
                  <a:srgbClr val="7030A0"/>
                </a:solidFill>
                <a:cs typeface="Times New Roman" panose="02020603050405020304" pitchFamily="18" charset="0"/>
              </a:rPr>
              <a:t>Linear Regression</a:t>
            </a:r>
            <a:r>
              <a:rPr lang="zh-CN" altLang="zh-CN" sz="2800" b="1" kern="100" dirty="0">
                <a:solidFill>
                  <a:srgbClr val="7030A0"/>
                </a:solidFill>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特点：</a:t>
            </a:r>
            <a:r>
              <a:rPr lang="zh-CN" altLang="zh-CN" kern="100" dirty="0">
                <a:solidFill>
                  <a:srgbClr val="FF0000"/>
                </a:solidFill>
                <a:cs typeface="Times New Roman" panose="02020603050405020304" pitchFamily="18" charset="0"/>
              </a:rPr>
              <a:t>目标</a:t>
            </a:r>
            <a:r>
              <a:rPr lang="zh-CN" altLang="zh-CN" kern="100" dirty="0">
                <a:cs typeface="Times New Roman" panose="02020603050405020304" pitchFamily="18" charset="0"/>
              </a:rPr>
              <a:t>变量必须满足</a:t>
            </a:r>
            <a:r>
              <a:rPr lang="zh-CN" altLang="zh-CN" kern="100" dirty="0">
                <a:solidFill>
                  <a:srgbClr val="FF0000"/>
                </a:solidFill>
                <a:cs typeface="Times New Roman" panose="02020603050405020304" pitchFamily="18" charset="0"/>
              </a:rPr>
              <a:t>数值变量</a:t>
            </a: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连续变量</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根据自变量的多少，我们细分为：单变量模型</a:t>
            </a:r>
            <a:r>
              <a:rPr lang="en-US" altLang="zh-CN" kern="100" dirty="0">
                <a:cs typeface="Times New Roman" panose="02020603050405020304" pitchFamily="18" charset="0"/>
              </a:rPr>
              <a:t>/</a:t>
            </a:r>
            <a:r>
              <a:rPr lang="zh-CN" altLang="zh-CN" kern="100" dirty="0">
                <a:cs typeface="Times New Roman" panose="02020603050405020304" pitchFamily="18" charset="0"/>
              </a:rPr>
              <a:t>多变量模型</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得到的结果是一个预测的数值</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模型评价：预测值和真实值的接近程度</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需要注意的问题：数据量、异常值、非线性关系、交互作用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48254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962" y="1094392"/>
            <a:ext cx="1877437" cy="769441"/>
          </a:xfrm>
          <a:prstGeom prst="rect">
            <a:avLst/>
          </a:prstGeom>
          <a:noFill/>
        </p:spPr>
        <p:txBody>
          <a:bodyPr wrap="none" rtlCol="0">
            <a:spAutoFit/>
          </a:bodyPr>
          <a:lstStyle/>
          <a:p>
            <a:pPr algn="ctr"/>
            <a:r>
              <a:rPr lang="zh-CN" altLang="en-US" sz="4400" dirty="0">
                <a:solidFill>
                  <a:srgbClr val="17B59E"/>
                </a:solidFill>
                <a:latin typeface="微软雅黑" panose="020B0503020204020204" pitchFamily="34" charset="-122"/>
                <a:ea typeface="微软雅黑" panose="020B0503020204020204" pitchFamily="34" charset="-122"/>
              </a:rPr>
              <a:t>岭回归</a:t>
            </a:r>
          </a:p>
        </p:txBody>
      </p:sp>
    </p:spTree>
    <p:extLst>
      <p:ext uri="{BB962C8B-B14F-4D97-AF65-F5344CB8AC3E}">
        <p14:creationId xmlns:p14="http://schemas.microsoft.com/office/powerpoint/2010/main" val="21977472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2"/>
                                        </p:tgtEl>
                                        <p:attrNameLst>
                                          <p:attrName>ppt_y</p:attrName>
                                        </p:attrNameLst>
                                      </p:cBhvr>
                                      <p:tavLst>
                                        <p:tav tm="0">
                                          <p:val>
                                            <p:strVal val="#ppt_y"/>
                                          </p:val>
                                        </p:tav>
                                        <p:tav tm="100000">
                                          <p:val>
                                            <p:strVal val="#ppt_y"/>
                                          </p:val>
                                        </p:tav>
                                      </p:tavLst>
                                    </p:anim>
                                    <p:anim calcmode="lin" valueType="num">
                                      <p:cBhvr>
                                        <p:cTn id="9" dur="3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CD308-017D-4001-A59E-9F18875D56E4}"/>
              </a:ext>
            </a:extLst>
          </p:cNvPr>
          <p:cNvSpPr>
            <a:spLocks noGrp="1"/>
          </p:cNvSpPr>
          <p:nvPr>
            <p:ph type="title"/>
          </p:nvPr>
        </p:nvSpPr>
        <p:spPr/>
        <p:txBody>
          <a:bodyPr/>
          <a:lstStyle/>
          <a:p>
            <a:r>
              <a:rPr lang="zh-CN" altLang="en-US" sz="3200" b="1" dirty="0">
                <a:solidFill>
                  <a:srgbClr val="CC3300"/>
                </a:solidFill>
              </a:rPr>
              <a:t>岭回归估计的定义</a:t>
            </a:r>
            <a:endParaRPr lang="zh-CN" altLang="en-US" dirty="0"/>
          </a:p>
        </p:txBody>
      </p:sp>
      <p:sp>
        <p:nvSpPr>
          <p:cNvPr id="3" name="内容占位符 2">
            <a:extLst>
              <a:ext uri="{FF2B5EF4-FFF2-40B4-BE49-F238E27FC236}">
                <a16:creationId xmlns:a16="http://schemas.microsoft.com/office/drawing/2014/main" id="{85C00FAA-CC5F-4926-A01F-97E1409C7D30}"/>
              </a:ext>
            </a:extLst>
          </p:cNvPr>
          <p:cNvSpPr>
            <a:spLocks noGrp="1"/>
          </p:cNvSpPr>
          <p:nvPr>
            <p:ph idx="1"/>
          </p:nvPr>
        </p:nvSpPr>
        <p:spPr/>
        <p:txBody>
          <a:bodyPr/>
          <a:lstStyle/>
          <a:p>
            <a:pPr>
              <a:lnSpc>
                <a:spcPct val="11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岭回归</a:t>
            </a:r>
            <a:r>
              <a:rPr lang="en-US" altLang="zh-CN" sz="2000" dirty="0">
                <a:latin typeface="Times New Roman" panose="02020603050405020304" pitchFamily="18" charset="0"/>
              </a:rPr>
              <a:t>(Ridge Regression,</a:t>
            </a:r>
            <a:r>
              <a:rPr lang="zh-CN" altLang="en-US" sz="2000" dirty="0">
                <a:latin typeface="Times New Roman" panose="02020603050405020304" pitchFamily="18" charset="0"/>
              </a:rPr>
              <a:t>简记为</a:t>
            </a:r>
            <a:r>
              <a:rPr lang="en-US" altLang="zh-CN" sz="2000" dirty="0">
                <a:latin typeface="Times New Roman" panose="02020603050405020304" pitchFamily="18" charset="0"/>
              </a:rPr>
              <a:t>RR)</a:t>
            </a:r>
            <a:r>
              <a:rPr lang="zh-CN" altLang="en-US" sz="2000" dirty="0">
                <a:latin typeface="Times New Roman" panose="02020603050405020304" pitchFamily="18" charset="0"/>
              </a:rPr>
              <a:t>提出的想法是很自然的。</a:t>
            </a:r>
          </a:p>
          <a:p>
            <a:pPr>
              <a:lnSpc>
                <a:spcPct val="110000"/>
              </a:lnSpc>
            </a:pPr>
            <a:r>
              <a:rPr lang="zh-CN" altLang="en-US" sz="2000" dirty="0">
                <a:latin typeface="Times New Roman" panose="02020603050405020304" pitchFamily="18" charset="0"/>
              </a:rPr>
              <a:t>当自变量间存在复共线性时，｜</a:t>
            </a:r>
            <a:r>
              <a:rPr lang="en-US" altLang="zh-CN" sz="2000" b="1" dirty="0">
                <a:latin typeface="Times New Roman" panose="02020603050405020304" pitchFamily="18" charset="0"/>
              </a:rPr>
              <a:t>X</a:t>
            </a:r>
            <a:r>
              <a:rPr lang="en-US" altLang="zh-CN" sz="2000" dirty="0">
                <a:latin typeface="Times New Roman" panose="02020603050405020304" pitchFamily="18" charset="0"/>
              </a:rPr>
              <a:t>′</a:t>
            </a:r>
            <a:r>
              <a:rPr lang="en-US" altLang="zh-CN" sz="2000" b="1" dirty="0">
                <a:latin typeface="Times New Roman" panose="02020603050405020304" pitchFamily="18" charset="0"/>
              </a:rPr>
              <a:t>X</a:t>
            </a:r>
            <a:r>
              <a:rPr lang="zh-CN" altLang="en-US" sz="2000" dirty="0">
                <a:latin typeface="Times New Roman" panose="02020603050405020304" pitchFamily="18" charset="0"/>
              </a:rPr>
              <a:t>｜≈</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p>
          <a:p>
            <a:pPr>
              <a:lnSpc>
                <a:spcPct val="110000"/>
              </a:lnSpc>
            </a:pPr>
            <a:r>
              <a:rPr lang="zh-CN" altLang="en-US" sz="2000" dirty="0">
                <a:latin typeface="Times New Roman" panose="02020603050405020304" pitchFamily="18" charset="0"/>
              </a:rPr>
              <a:t>我们设想给</a:t>
            </a:r>
            <a:r>
              <a:rPr lang="en-US" altLang="zh-CN" sz="2000" b="1" dirty="0">
                <a:latin typeface="Times New Roman" panose="02020603050405020304" pitchFamily="18" charset="0"/>
              </a:rPr>
              <a:t>X</a:t>
            </a:r>
            <a:r>
              <a:rPr lang="en-US" altLang="zh-CN" sz="2000" dirty="0">
                <a:latin typeface="Times New Roman" panose="02020603050405020304" pitchFamily="18" charset="0"/>
              </a:rPr>
              <a:t>′</a:t>
            </a:r>
            <a:r>
              <a:rPr lang="en-US" altLang="zh-CN" sz="2000" b="1" dirty="0">
                <a:latin typeface="Times New Roman" panose="02020603050405020304" pitchFamily="18" charset="0"/>
              </a:rPr>
              <a:t>X</a:t>
            </a:r>
            <a:r>
              <a:rPr lang="zh-CN" altLang="en-US" sz="2000" dirty="0">
                <a:latin typeface="Times New Roman" panose="02020603050405020304" pitchFamily="18" charset="0"/>
              </a:rPr>
              <a:t>加上一个正常数矩阵</a:t>
            </a:r>
            <a:r>
              <a:rPr lang="en-US" altLang="zh-CN" sz="2000" dirty="0" err="1">
                <a:latin typeface="Times New Roman" panose="02020603050405020304" pitchFamily="18" charset="0"/>
              </a:rPr>
              <a:t>k</a:t>
            </a:r>
            <a:r>
              <a:rPr lang="en-US" altLang="zh-CN" sz="2000" b="1" dirty="0" err="1">
                <a:latin typeface="Times New Roman" panose="02020603050405020304" pitchFamily="18" charset="0"/>
              </a:rPr>
              <a:t>I</a:t>
            </a:r>
            <a:r>
              <a:rPr lang="zh-CN" altLang="en-US" sz="2000" dirty="0">
                <a:latin typeface="Times New Roman" panose="02020603050405020304" pitchFamily="18" charset="0"/>
              </a:rPr>
              <a:t>，（</a:t>
            </a:r>
            <a:r>
              <a:rPr lang="en-US" altLang="zh-CN" sz="2000" dirty="0">
                <a:latin typeface="Times New Roman" panose="02020603050405020304" pitchFamily="18" charset="0"/>
              </a:rPr>
              <a:t>k</a:t>
            </a:r>
            <a:r>
              <a:rPr lang="zh-CN" altLang="en-US" sz="2000" dirty="0">
                <a:latin typeface="Times New Roman" panose="02020603050405020304" pitchFamily="18" charset="0"/>
              </a:rPr>
              <a:t>＞</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p>
          <a:p>
            <a:pPr>
              <a:lnSpc>
                <a:spcPct val="110000"/>
              </a:lnSpc>
            </a:pPr>
            <a:r>
              <a:rPr lang="zh-CN" altLang="en-US" sz="2000" dirty="0">
                <a:latin typeface="Times New Roman" panose="02020603050405020304" pitchFamily="18" charset="0"/>
              </a:rPr>
              <a:t>那么</a:t>
            </a:r>
            <a:r>
              <a:rPr lang="en-US" altLang="zh-CN" sz="2000" b="1" dirty="0" err="1">
                <a:latin typeface="Times New Roman" panose="02020603050405020304" pitchFamily="18" charset="0"/>
              </a:rPr>
              <a:t>X</a:t>
            </a:r>
            <a:r>
              <a:rPr lang="en-US" altLang="zh-CN" sz="2000" dirty="0" err="1">
                <a:latin typeface="Times New Roman" panose="02020603050405020304" pitchFamily="18" charset="0"/>
              </a:rPr>
              <a:t>′</a:t>
            </a:r>
            <a:r>
              <a:rPr lang="en-US" altLang="zh-CN" sz="2000" b="1" dirty="0" err="1">
                <a:latin typeface="Times New Roman" panose="02020603050405020304" pitchFamily="18" charset="0"/>
              </a:rPr>
              <a:t>X</a:t>
            </a:r>
            <a:r>
              <a:rPr lang="en-US" altLang="zh-CN" sz="2000" dirty="0" err="1">
                <a:latin typeface="Times New Roman" panose="02020603050405020304" pitchFamily="18" charset="0"/>
              </a:rPr>
              <a:t>+k</a:t>
            </a:r>
            <a:r>
              <a:rPr lang="en-US" altLang="zh-CN" sz="2000" b="1" dirty="0" err="1">
                <a:latin typeface="Times New Roman" panose="02020603050405020304" pitchFamily="18" charset="0"/>
              </a:rPr>
              <a:t>I</a:t>
            </a:r>
            <a:r>
              <a:rPr lang="zh-CN" altLang="en-US" sz="2000" dirty="0">
                <a:latin typeface="Times New Roman" panose="02020603050405020304" pitchFamily="18" charset="0"/>
              </a:rPr>
              <a:t>接近奇异的程度就会比</a:t>
            </a:r>
            <a:r>
              <a:rPr lang="en-US" altLang="zh-CN" sz="2000" b="1" dirty="0">
                <a:latin typeface="Times New Roman" panose="02020603050405020304" pitchFamily="18" charset="0"/>
              </a:rPr>
              <a:t>X</a:t>
            </a:r>
            <a:r>
              <a:rPr lang="en-US" altLang="zh-CN" sz="2000" dirty="0">
                <a:latin typeface="Times New Roman" panose="02020603050405020304" pitchFamily="18" charset="0"/>
              </a:rPr>
              <a:t>′</a:t>
            </a:r>
            <a:r>
              <a:rPr lang="en-US" altLang="zh-CN" sz="2000" b="1" dirty="0">
                <a:latin typeface="Times New Roman" panose="02020603050405020304" pitchFamily="18" charset="0"/>
              </a:rPr>
              <a:t>X</a:t>
            </a:r>
            <a:r>
              <a:rPr lang="zh-CN" altLang="en-US" sz="2000" dirty="0">
                <a:latin typeface="Times New Roman" panose="02020603050405020304" pitchFamily="18" charset="0"/>
              </a:rPr>
              <a:t>接近奇异的程度小得多。</a:t>
            </a:r>
          </a:p>
          <a:p>
            <a:pPr>
              <a:lnSpc>
                <a:spcPct val="110000"/>
              </a:lnSpc>
            </a:pPr>
            <a:r>
              <a:rPr lang="zh-CN" altLang="en-US" sz="2000" dirty="0">
                <a:latin typeface="Times New Roman" panose="02020603050405020304" pitchFamily="18" charset="0"/>
              </a:rPr>
              <a:t>       </a:t>
            </a:r>
            <a:r>
              <a:rPr lang="zh-CN" altLang="en-US" sz="2000" dirty="0">
                <a:solidFill>
                  <a:srgbClr val="CC3300"/>
                </a:solidFill>
                <a:latin typeface="Times New Roman" panose="02020603050405020304" pitchFamily="18" charset="0"/>
              </a:rPr>
              <a:t>考虑到变量的量纲问题，我们先对数据做标准化，为了记号方便，标准化后的设计阵仍然用</a:t>
            </a:r>
            <a:r>
              <a:rPr lang="en-US" altLang="zh-CN" sz="2000" b="1" dirty="0">
                <a:solidFill>
                  <a:srgbClr val="CC3300"/>
                </a:solidFill>
                <a:latin typeface="Times New Roman" panose="02020603050405020304" pitchFamily="18" charset="0"/>
              </a:rPr>
              <a:t>X</a:t>
            </a:r>
            <a:r>
              <a:rPr lang="zh-CN" altLang="en-US" sz="2000" dirty="0">
                <a:solidFill>
                  <a:srgbClr val="CC3300"/>
                </a:solidFill>
                <a:latin typeface="Times New Roman" panose="02020603050405020304" pitchFamily="18" charset="0"/>
              </a:rPr>
              <a:t>表示</a:t>
            </a:r>
            <a:endParaRPr lang="zh-CN" altLang="en-US" dirty="0"/>
          </a:p>
        </p:txBody>
      </p:sp>
    </p:spTree>
    <p:extLst>
      <p:ext uri="{BB962C8B-B14F-4D97-AF65-F5344CB8AC3E}">
        <p14:creationId xmlns:p14="http://schemas.microsoft.com/office/powerpoint/2010/main" val="3914262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C3B7F-1AC8-4243-BF78-FF1775F48150}"/>
              </a:ext>
            </a:extLst>
          </p:cNvPr>
          <p:cNvSpPr>
            <a:spLocks noGrp="1"/>
          </p:cNvSpPr>
          <p:nvPr>
            <p:ph type="title"/>
          </p:nvPr>
        </p:nvSpPr>
        <p:spPr/>
        <p:txBody>
          <a:bodyPr/>
          <a:lstStyle/>
          <a:p>
            <a:r>
              <a:rPr lang="zh-CN" altLang="en-US" sz="3200" b="1" dirty="0">
                <a:solidFill>
                  <a:srgbClr val="CC3300"/>
                </a:solidFill>
              </a:rPr>
              <a:t>岭回归估计的定义</a:t>
            </a:r>
            <a:endParaRPr lang="zh-CN" altLang="en-US" dirty="0"/>
          </a:p>
        </p:txBody>
      </p:sp>
      <p:graphicFrame>
        <p:nvGraphicFramePr>
          <p:cNvPr id="5" name="Object 8">
            <a:extLst>
              <a:ext uri="{FF2B5EF4-FFF2-40B4-BE49-F238E27FC236}">
                <a16:creationId xmlns:a16="http://schemas.microsoft.com/office/drawing/2014/main" id="{DB572A65-9471-4081-95BF-7DD2170ED9C3}"/>
              </a:ext>
            </a:extLst>
          </p:cNvPr>
          <p:cNvGraphicFramePr>
            <a:graphicFrameLocks noGrp="1"/>
          </p:cNvGraphicFramePr>
          <p:nvPr>
            <p:ph idx="1"/>
            <p:extLst>
              <p:ext uri="{D42A27DB-BD31-4B8C-83A1-F6EECF244321}">
                <p14:modId xmlns:p14="http://schemas.microsoft.com/office/powerpoint/2010/main" val="2895294661"/>
              </p:ext>
            </p:extLst>
          </p:nvPr>
        </p:nvGraphicFramePr>
        <p:xfrm>
          <a:off x="1167649" y="1127246"/>
          <a:ext cx="1512126" cy="369332"/>
        </p:xfrm>
        <a:graphic>
          <a:graphicData uri="http://schemas.openxmlformats.org/presentationml/2006/ole">
            <mc:AlternateContent xmlns:mc="http://schemas.openxmlformats.org/markup-compatibility/2006">
              <mc:Choice xmlns:v="urn:schemas-microsoft-com:vml" Requires="v">
                <p:oleObj spid="_x0000_s3074" r:id="rId3" imgW="1345032" imgH="253780" progId="Equation.3">
                  <p:embed/>
                </p:oleObj>
              </mc:Choice>
              <mc:Fallback>
                <p:oleObj r:id="rId3" imgW="1345032" imgH="253780" progId="Equation.3">
                  <p:embed/>
                  <p:pic>
                    <p:nvPicPr>
                      <p:cNvPr id="8198" name="Object 8">
                        <a:extLst>
                          <a:ext uri="{FF2B5EF4-FFF2-40B4-BE49-F238E27FC236}">
                            <a16:creationId xmlns:a16="http://schemas.microsoft.com/office/drawing/2014/main" id="{3175FA27-FB33-4306-BD23-2466F313E4F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649" y="1127246"/>
                        <a:ext cx="1512126" cy="369332"/>
                      </a:xfrm>
                      <a:prstGeom prst="rect">
                        <a:avLst/>
                      </a:prstGeom>
                      <a:noFill/>
                      <a:ln>
                        <a:noFill/>
                      </a:ln>
                    </p:spPr>
                  </p:pic>
                </p:oleObj>
              </mc:Fallback>
            </mc:AlternateContent>
          </a:graphicData>
        </a:graphic>
      </p:graphicFrame>
      <p:sp>
        <p:nvSpPr>
          <p:cNvPr id="6" name="矩形 5">
            <a:extLst>
              <a:ext uri="{FF2B5EF4-FFF2-40B4-BE49-F238E27FC236}">
                <a16:creationId xmlns:a16="http://schemas.microsoft.com/office/drawing/2014/main" id="{081027F2-5B18-4B20-A399-9681EDD243E3}"/>
              </a:ext>
            </a:extLst>
          </p:cNvPr>
          <p:cNvSpPr/>
          <p:nvPr/>
        </p:nvSpPr>
        <p:spPr>
          <a:xfrm>
            <a:off x="735613" y="1584078"/>
            <a:ext cx="4147289" cy="369332"/>
          </a:xfrm>
          <a:prstGeom prst="rect">
            <a:avLst/>
          </a:prstGeom>
        </p:spPr>
        <p:txBody>
          <a:bodyPr wrap="none">
            <a:spAutoFit/>
          </a:bodyPr>
          <a:lstStyle/>
          <a:p>
            <a:r>
              <a:rPr lang="zh-CN" altLang="en-US" dirty="0"/>
              <a:t>为</a:t>
            </a:r>
            <a:r>
              <a:rPr lang="en-US" altLang="zh-CN" b="1" dirty="0"/>
              <a:t>β</a:t>
            </a:r>
            <a:r>
              <a:rPr lang="zh-CN" altLang="en-US" dirty="0"/>
              <a:t>的岭回归估计，其中</a:t>
            </a:r>
            <a:r>
              <a:rPr lang="en-US" altLang="zh-CN" i="1" dirty="0">
                <a:latin typeface="Times New Roman" panose="02020603050405020304" pitchFamily="18" charset="0"/>
              </a:rPr>
              <a:t>k</a:t>
            </a:r>
            <a:r>
              <a:rPr lang="zh-CN" altLang="en-US" dirty="0"/>
              <a:t>称为岭参数。</a:t>
            </a:r>
            <a:r>
              <a:rPr lang="zh-CN" altLang="en-US" sz="1400" dirty="0"/>
              <a:t> </a:t>
            </a:r>
          </a:p>
        </p:txBody>
      </p:sp>
      <p:sp>
        <p:nvSpPr>
          <p:cNvPr id="7" name="矩形 6">
            <a:extLst>
              <a:ext uri="{FF2B5EF4-FFF2-40B4-BE49-F238E27FC236}">
                <a16:creationId xmlns:a16="http://schemas.microsoft.com/office/drawing/2014/main" id="{5BA5B99C-6E90-4759-B67C-3955DE6B388D}"/>
              </a:ext>
            </a:extLst>
          </p:cNvPr>
          <p:cNvSpPr/>
          <p:nvPr/>
        </p:nvSpPr>
        <p:spPr>
          <a:xfrm>
            <a:off x="663607" y="2136514"/>
            <a:ext cx="6336528" cy="1596078"/>
          </a:xfrm>
          <a:prstGeom prst="rect">
            <a:avLst/>
          </a:prstGeom>
        </p:spPr>
        <p:txBody>
          <a:bodyPr wrap="square">
            <a:spAutoFit/>
          </a:bodyPr>
          <a:lstStyle/>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由于假设</a:t>
            </a:r>
            <a:r>
              <a:rPr lang="en-US" altLang="zh-CN" b="1" dirty="0">
                <a:latin typeface="Times New Roman" panose="02020603050405020304" pitchFamily="18" charset="0"/>
              </a:rPr>
              <a:t>X</a:t>
            </a:r>
            <a:r>
              <a:rPr lang="zh-CN" altLang="en-US" dirty="0">
                <a:latin typeface="Times New Roman" panose="02020603050405020304" pitchFamily="18" charset="0"/>
              </a:rPr>
              <a:t>已经标准化，所以</a:t>
            </a:r>
            <a:r>
              <a:rPr lang="en-US" altLang="zh-CN" b="1" dirty="0">
                <a:latin typeface="Times New Roman" panose="02020603050405020304" pitchFamily="18" charset="0"/>
              </a:rPr>
              <a:t>X</a:t>
            </a:r>
            <a:r>
              <a:rPr lang="en-US" altLang="zh-CN" dirty="0">
                <a:latin typeface="Times New Roman" panose="02020603050405020304" pitchFamily="18" charset="0"/>
              </a:rPr>
              <a:t>′</a:t>
            </a:r>
            <a:r>
              <a:rPr lang="en-US" altLang="zh-CN" b="1" dirty="0">
                <a:latin typeface="Times New Roman" panose="02020603050405020304" pitchFamily="18" charset="0"/>
              </a:rPr>
              <a:t>X</a:t>
            </a:r>
            <a:r>
              <a:rPr lang="zh-CN" altLang="en-US" dirty="0">
                <a:latin typeface="Times New Roman" panose="02020603050405020304" pitchFamily="18" charset="0"/>
              </a:rPr>
              <a:t>就是自变量样本相关阵标准化岭回归估计。</a:t>
            </a:r>
          </a:p>
          <a:p>
            <a:pPr>
              <a:lnSpc>
                <a:spcPct val="110000"/>
              </a:lnSpc>
            </a:pPr>
            <a:r>
              <a:rPr lang="zh-CN" altLang="en-US" dirty="0">
                <a:latin typeface="Times New Roman" panose="02020603050405020304" pitchFamily="18" charset="0"/>
              </a:rPr>
              <a:t>因变量观测向量</a:t>
            </a:r>
            <a:r>
              <a:rPr lang="en-US" altLang="zh-CN" b="1" dirty="0">
                <a:latin typeface="Times New Roman" panose="02020603050405020304" pitchFamily="18" charset="0"/>
              </a:rPr>
              <a:t>y</a:t>
            </a:r>
            <a:r>
              <a:rPr lang="zh-CN" altLang="en-US" dirty="0">
                <a:latin typeface="Times New Roman" panose="02020603050405020304" pitchFamily="18" charset="0"/>
              </a:rPr>
              <a:t>可以经过标准化也可以未经标准化。</a:t>
            </a:r>
          </a:p>
          <a:p>
            <a:pPr>
              <a:lnSpc>
                <a:spcPct val="110000"/>
              </a:lnSpc>
            </a:pPr>
            <a:r>
              <a:rPr lang="zh-CN" altLang="en-US" dirty="0">
                <a:latin typeface="Times New Roman" panose="02020603050405020304" pitchFamily="18" charset="0"/>
              </a:rPr>
              <a:t>显然，</a:t>
            </a:r>
            <a:r>
              <a:rPr lang="zh-CN" altLang="en-US" dirty="0"/>
              <a:t>岭回归</a:t>
            </a:r>
            <a:r>
              <a:rPr lang="zh-CN" altLang="en-US" dirty="0">
                <a:latin typeface="Times New Roman" panose="02020603050405020304" pitchFamily="18" charset="0"/>
              </a:rPr>
              <a:t>做为</a:t>
            </a:r>
            <a:r>
              <a:rPr lang="en-US" altLang="zh-CN" b="1" dirty="0">
                <a:latin typeface="Times New Roman" panose="02020603050405020304" pitchFamily="18" charset="0"/>
              </a:rPr>
              <a:t>β</a:t>
            </a:r>
            <a:r>
              <a:rPr lang="zh-CN" altLang="en-US" dirty="0">
                <a:latin typeface="Times New Roman" panose="02020603050405020304" pitchFamily="18" charset="0"/>
              </a:rPr>
              <a:t>的估计应比最小二乘估计稳定，当</a:t>
            </a:r>
            <a:r>
              <a:rPr lang="en-US" altLang="zh-CN" dirty="0">
                <a:latin typeface="Times New Roman" panose="02020603050405020304" pitchFamily="18" charset="0"/>
              </a:rPr>
              <a:t>k=0</a:t>
            </a:r>
            <a:r>
              <a:rPr lang="zh-CN" altLang="en-US" dirty="0">
                <a:latin typeface="Times New Roman" panose="02020603050405020304" pitchFamily="18" charset="0"/>
              </a:rPr>
              <a:t>时的岭回归估计就是普通的最小二乘估计</a:t>
            </a:r>
            <a:endParaRPr lang="zh-CN" altLang="en-US" dirty="0"/>
          </a:p>
        </p:txBody>
      </p:sp>
    </p:spTree>
    <p:extLst>
      <p:ext uri="{BB962C8B-B14F-4D97-AF65-F5344CB8AC3E}">
        <p14:creationId xmlns:p14="http://schemas.microsoft.com/office/powerpoint/2010/main" val="1130530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9655" y="1008030"/>
            <a:ext cx="6192516" cy="2862322"/>
          </a:xfrm>
          <a:prstGeom prst="rect">
            <a:avLst/>
          </a:prstGeom>
        </p:spPr>
        <p:txBody>
          <a:bodyPr wrap="square">
            <a:spAutoFit/>
          </a:bodyPr>
          <a:lstStyle/>
          <a:p>
            <a:pPr algn="just">
              <a:spcAft>
                <a:spcPts val="0"/>
              </a:spcAft>
            </a:pPr>
            <a:r>
              <a:rPr lang="zh-CN" altLang="zh-CN" b="1" kern="100" dirty="0">
                <a:solidFill>
                  <a:srgbClr val="191919"/>
                </a:solidFill>
                <a:latin typeface="Arial" panose="020B0604020202020204" pitchFamily="34" charset="0"/>
                <a:cs typeface="Arial" panose="020B0604020202020204" pitchFamily="34" charset="0"/>
              </a:rPr>
              <a:t>高共线性</a:t>
            </a:r>
            <a:endParaRPr lang="en-US" altLang="zh-CN" b="1" kern="100" dirty="0">
              <a:solidFill>
                <a:srgbClr val="191919"/>
              </a:solidFill>
              <a:latin typeface="Arial" panose="020B0604020202020204" pitchFamily="34" charset="0"/>
              <a:cs typeface="Arial" panose="020B0604020202020204" pitchFamily="34" charset="0"/>
            </a:endParaRPr>
          </a:p>
          <a:p>
            <a:pPr algn="just">
              <a:spcAft>
                <a:spcPts val="0"/>
              </a:spcAft>
            </a:pPr>
            <a:r>
              <a:rPr lang="zh-CN" altLang="zh-CN" b="1" kern="100" dirty="0">
                <a:solidFill>
                  <a:srgbClr val="191919"/>
                </a:solidFill>
                <a:latin typeface="Arial" panose="020B0604020202020204" pitchFamily="34" charset="0"/>
                <a:cs typeface="Arial" panose="020B0604020202020204" pitchFamily="34" charset="0"/>
              </a:rPr>
              <a:t>（尽管从理论上讲，该变量应该与</a:t>
            </a:r>
            <a:r>
              <a:rPr lang="en-US" altLang="zh-CN" b="1" kern="100" dirty="0">
                <a:solidFill>
                  <a:srgbClr val="191919"/>
                </a:solidFill>
                <a:latin typeface="Arial" panose="020B0604020202020204" pitchFamily="34" charset="0"/>
                <a:cs typeface="Times New Roman" panose="02020603050405020304" pitchFamily="18" charset="0"/>
              </a:rPr>
              <a:t>Y</a:t>
            </a:r>
            <a:r>
              <a:rPr lang="zh-CN" altLang="zh-CN" b="1" kern="100" dirty="0">
                <a:solidFill>
                  <a:srgbClr val="191919"/>
                </a:solidFill>
                <a:latin typeface="Arial" panose="020B0604020202020204" pitchFamily="34" charset="0"/>
                <a:cs typeface="Arial" panose="020B0604020202020204" pitchFamily="34" charset="0"/>
              </a:rPr>
              <a:t>高度相关，但回归系数并不显著。）</a:t>
            </a:r>
            <a:endParaRPr lang="en-US" altLang="zh-CN" b="1" kern="100" dirty="0">
              <a:solidFill>
                <a:srgbClr val="191919"/>
              </a:solidFill>
              <a:latin typeface="Arial" panose="020B0604020202020204" pitchFamily="34" charset="0"/>
              <a:cs typeface="Arial" panose="020B0604020202020204" pitchFamily="34" charset="0"/>
            </a:endParaRPr>
          </a:p>
          <a:p>
            <a:pPr algn="just">
              <a:spcAft>
                <a:spcPts val="0"/>
              </a:spcAft>
            </a:pPr>
            <a:endParaRPr lang="en-US" altLang="zh-CN" b="1" kern="100" dirty="0">
              <a:solidFill>
                <a:srgbClr val="191919"/>
              </a:solidFill>
              <a:latin typeface="Arial" panose="020B0604020202020204" pitchFamily="34" charset="0"/>
              <a:cs typeface="Arial" panose="020B0604020202020204" pitchFamily="34" charset="0"/>
            </a:endParaRPr>
          </a:p>
          <a:p>
            <a:pPr algn="just">
              <a:spcAft>
                <a:spcPts val="0"/>
              </a:spcAft>
            </a:pPr>
            <a:r>
              <a:rPr lang="zh-CN" altLang="zh-CN" b="1" kern="100" dirty="0">
                <a:solidFill>
                  <a:srgbClr val="191919"/>
                </a:solidFill>
                <a:latin typeface="Arial" panose="020B0604020202020204" pitchFamily="34" charset="0"/>
                <a:cs typeface="Arial" panose="020B0604020202020204" pitchFamily="34" charset="0"/>
              </a:rPr>
              <a:t>就是说自变量间存在某种函数关系，如果你的两个自变量间（</a:t>
            </a:r>
            <a:r>
              <a:rPr lang="en-US" altLang="zh-CN" b="1" kern="100" dirty="0">
                <a:solidFill>
                  <a:srgbClr val="191919"/>
                </a:solidFill>
                <a:latin typeface="Arial" panose="020B0604020202020204" pitchFamily="34" charset="0"/>
                <a:cs typeface="Times New Roman" panose="02020603050405020304" pitchFamily="18" charset="0"/>
              </a:rPr>
              <a:t>X1</a:t>
            </a:r>
            <a:r>
              <a:rPr lang="zh-CN" altLang="zh-CN" b="1" kern="100" dirty="0">
                <a:solidFill>
                  <a:srgbClr val="191919"/>
                </a:solidFill>
                <a:latin typeface="Arial" panose="020B0604020202020204" pitchFamily="34" charset="0"/>
                <a:cs typeface="Arial" panose="020B0604020202020204" pitchFamily="34" charset="0"/>
              </a:rPr>
              <a:t>和</a:t>
            </a:r>
            <a:r>
              <a:rPr lang="en-US" altLang="zh-CN" b="1" kern="100" dirty="0">
                <a:solidFill>
                  <a:srgbClr val="191919"/>
                </a:solidFill>
                <a:latin typeface="Arial" panose="020B0604020202020204" pitchFamily="34" charset="0"/>
                <a:cs typeface="Times New Roman" panose="02020603050405020304" pitchFamily="18" charset="0"/>
              </a:rPr>
              <a:t>X2</a:t>
            </a:r>
            <a:r>
              <a:rPr lang="zh-CN" altLang="zh-CN" b="1" kern="100" dirty="0">
                <a:solidFill>
                  <a:srgbClr val="191919"/>
                </a:solidFill>
                <a:latin typeface="Arial" panose="020B0604020202020204" pitchFamily="34" charset="0"/>
                <a:cs typeface="Arial" panose="020B0604020202020204" pitchFamily="34" charset="0"/>
              </a:rPr>
              <a:t>）存在函数关系，那么</a:t>
            </a:r>
            <a:r>
              <a:rPr lang="en-US" altLang="zh-CN" b="1" kern="100" dirty="0">
                <a:solidFill>
                  <a:srgbClr val="191919"/>
                </a:solidFill>
                <a:latin typeface="Arial" panose="020B0604020202020204" pitchFamily="34" charset="0"/>
                <a:cs typeface="Times New Roman" panose="02020603050405020304" pitchFamily="18" charset="0"/>
              </a:rPr>
              <a:t>X1</a:t>
            </a:r>
            <a:r>
              <a:rPr lang="zh-CN" altLang="zh-CN" b="1" kern="100" dirty="0">
                <a:solidFill>
                  <a:srgbClr val="191919"/>
                </a:solidFill>
                <a:latin typeface="Arial" panose="020B0604020202020204" pitchFamily="34" charset="0"/>
                <a:cs typeface="Arial" panose="020B0604020202020204" pitchFamily="34" charset="0"/>
              </a:rPr>
              <a:t>改变一个单位时，</a:t>
            </a:r>
            <a:r>
              <a:rPr lang="en-US" altLang="zh-CN" b="1" kern="100" dirty="0">
                <a:solidFill>
                  <a:srgbClr val="191919"/>
                </a:solidFill>
                <a:latin typeface="Arial" panose="020B0604020202020204" pitchFamily="34" charset="0"/>
                <a:cs typeface="Times New Roman" panose="02020603050405020304" pitchFamily="18" charset="0"/>
              </a:rPr>
              <a:t>X2</a:t>
            </a:r>
            <a:r>
              <a:rPr lang="zh-CN" altLang="zh-CN" b="1" kern="100" dirty="0">
                <a:solidFill>
                  <a:srgbClr val="191919"/>
                </a:solidFill>
                <a:latin typeface="Arial" panose="020B0604020202020204" pitchFamily="34" charset="0"/>
                <a:cs typeface="Arial" panose="020B0604020202020204" pitchFamily="34" charset="0"/>
              </a:rPr>
              <a:t>也会相应地改变，此时你无法做到固定其他条件，单独考查</a:t>
            </a:r>
            <a:r>
              <a:rPr lang="en-US" altLang="zh-CN" b="1" kern="100" dirty="0">
                <a:solidFill>
                  <a:srgbClr val="191919"/>
                </a:solidFill>
                <a:latin typeface="Arial" panose="020B0604020202020204" pitchFamily="34" charset="0"/>
                <a:cs typeface="Times New Roman" panose="02020603050405020304" pitchFamily="18" charset="0"/>
              </a:rPr>
              <a:t>X1</a:t>
            </a:r>
            <a:r>
              <a:rPr lang="zh-CN" altLang="zh-CN" b="1" kern="100" dirty="0">
                <a:solidFill>
                  <a:srgbClr val="191919"/>
                </a:solidFill>
                <a:latin typeface="Arial" panose="020B0604020202020204" pitchFamily="34" charset="0"/>
                <a:cs typeface="Arial" panose="020B0604020202020204" pitchFamily="34" charset="0"/>
              </a:rPr>
              <a:t>对因变量</a:t>
            </a:r>
            <a:r>
              <a:rPr lang="en-US" altLang="zh-CN" b="1" kern="100" dirty="0">
                <a:solidFill>
                  <a:srgbClr val="191919"/>
                </a:solidFill>
                <a:latin typeface="Arial" panose="020B0604020202020204" pitchFamily="34" charset="0"/>
                <a:cs typeface="Times New Roman" panose="02020603050405020304" pitchFamily="18" charset="0"/>
              </a:rPr>
              <a:t>Y</a:t>
            </a:r>
            <a:r>
              <a:rPr lang="zh-CN" altLang="zh-CN" b="1" kern="100" dirty="0">
                <a:solidFill>
                  <a:srgbClr val="191919"/>
                </a:solidFill>
                <a:latin typeface="Arial" panose="020B0604020202020204" pitchFamily="34" charset="0"/>
                <a:cs typeface="Arial" panose="020B0604020202020204" pitchFamily="34" charset="0"/>
              </a:rPr>
              <a:t>的作用，你所观察到的</a:t>
            </a:r>
            <a:r>
              <a:rPr lang="en-US" altLang="zh-CN" b="1" kern="100" dirty="0">
                <a:solidFill>
                  <a:srgbClr val="191919"/>
                </a:solidFill>
                <a:latin typeface="Arial" panose="020B0604020202020204" pitchFamily="34" charset="0"/>
                <a:cs typeface="Times New Roman" panose="02020603050405020304" pitchFamily="18" charset="0"/>
              </a:rPr>
              <a:t>X1</a:t>
            </a:r>
            <a:r>
              <a:rPr lang="zh-CN" altLang="zh-CN" b="1" kern="100" dirty="0">
                <a:solidFill>
                  <a:srgbClr val="191919"/>
                </a:solidFill>
                <a:latin typeface="Arial" panose="020B0604020202020204" pitchFamily="34" charset="0"/>
                <a:cs typeface="Arial" panose="020B0604020202020204" pitchFamily="34" charset="0"/>
              </a:rPr>
              <a:t>的效应总是混杂了</a:t>
            </a:r>
            <a:r>
              <a:rPr lang="en-US" altLang="zh-CN" b="1" kern="100" dirty="0">
                <a:solidFill>
                  <a:srgbClr val="191919"/>
                </a:solidFill>
                <a:latin typeface="Arial" panose="020B0604020202020204" pitchFamily="34" charset="0"/>
                <a:cs typeface="Times New Roman" panose="02020603050405020304" pitchFamily="18" charset="0"/>
              </a:rPr>
              <a:t>X2</a:t>
            </a:r>
            <a:r>
              <a:rPr lang="zh-CN" altLang="zh-CN" b="1" kern="100" dirty="0">
                <a:solidFill>
                  <a:srgbClr val="191919"/>
                </a:solidFill>
                <a:latin typeface="Arial" panose="020B0604020202020204" pitchFamily="34" charset="0"/>
                <a:cs typeface="Arial" panose="020B0604020202020204" pitchFamily="34" charset="0"/>
              </a:rPr>
              <a:t>的作用，这就造成了分析误差，使得对自变量效应的分析不准确，所以做回归分析时需要排除高共线性的影响。</a:t>
            </a:r>
            <a:endParaRPr lang="zh-CN" altLang="zh-CN" kern="100" dirty="0">
              <a:cs typeface="Times New Roman" panose="02020603050405020304" pitchFamily="18" charset="0"/>
            </a:endParaRPr>
          </a:p>
        </p:txBody>
      </p:sp>
    </p:spTree>
    <p:extLst>
      <p:ext uri="{BB962C8B-B14F-4D97-AF65-F5344CB8AC3E}">
        <p14:creationId xmlns:p14="http://schemas.microsoft.com/office/powerpoint/2010/main" val="20299862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63607" y="579084"/>
            <a:ext cx="727260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191919"/>
                </a:solidFill>
                <a:effectLst/>
                <a:latin typeface="Arial" panose="020B0604020202020204" pitchFamily="34" charset="0"/>
                <a:cs typeface="Arial" panose="020B0604020202020204" pitchFamily="34" charset="0"/>
              </a:rPr>
              <a:t>岭回归是缓解模型中回归预测变量之间共线性的一种补救措施。由于共线性，多元回归模型中的一个特征变量可以由其他变量进行线性预测。</a:t>
            </a:r>
            <a:endParaRPr kumimoji="0" lang="zh-CN" altLang="zh-CN"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191919"/>
                </a:solidFill>
                <a:effectLst/>
                <a:latin typeface="Arial" panose="020B0604020202020204" pitchFamily="34" charset="0"/>
                <a:cs typeface="Arial" panose="020B0604020202020204" pitchFamily="34" charset="0"/>
              </a:rPr>
              <a:t>为了缓解这个问题，岭回归为变量增加了一个小的平方偏差因子（其实也就是正则项）：</a:t>
            </a:r>
            <a:endParaRPr kumimoji="0" lang="zh-CN" altLang="zh-CN"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191919"/>
                </a:solidFill>
                <a:effectLst/>
                <a:latin typeface="Arial" panose="020B0604020202020204" pitchFamily="34" charset="0"/>
                <a:cs typeface="Arial" panose="020B0604020202020204" pitchFamily="34" charset="0"/>
              </a:rPr>
              <a:t>这种平方偏差因子向模型中引入少量偏差，但大大减少了方差。</a:t>
            </a:r>
            <a:endParaRPr kumimoji="0" lang="zh-CN" altLang="zh-CN"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049"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13" y="2128514"/>
            <a:ext cx="2428875"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028700"/>
            <a:ext cx="8959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663607" y="2808180"/>
            <a:ext cx="7272606" cy="1754326"/>
          </a:xfrm>
          <a:prstGeom prst="rect">
            <a:avLst/>
          </a:prstGeom>
        </p:spPr>
        <p:txBody>
          <a:bodyPr wrap="square">
            <a:spAutoFit/>
          </a:bodyPr>
          <a:lstStyle/>
          <a:p>
            <a:pPr algn="just">
              <a:spcAft>
                <a:spcPts val="0"/>
              </a:spcAft>
            </a:pPr>
            <a:r>
              <a:rPr lang="zh-CN" altLang="zh-CN" kern="100" dirty="0">
                <a:cs typeface="Times New Roman" panose="02020603050405020304" pitchFamily="18" charset="0"/>
              </a:rPr>
              <a:t>λ的选择</a:t>
            </a:r>
          </a:p>
          <a:p>
            <a:pPr algn="just">
              <a:spcAft>
                <a:spcPts val="0"/>
              </a:spcAft>
            </a:pPr>
            <a:r>
              <a:rPr lang="zh-CN" altLang="zh-CN" kern="100" dirty="0">
                <a:cs typeface="Times New Roman" panose="02020603050405020304" pitchFamily="18" charset="0"/>
              </a:rPr>
              <a:t>模型的方差：回归系数的方差</a:t>
            </a:r>
          </a:p>
          <a:p>
            <a:pPr algn="just">
              <a:spcAft>
                <a:spcPts val="0"/>
              </a:spcAft>
            </a:pPr>
            <a:r>
              <a:rPr lang="zh-CN" altLang="zh-CN" kern="100" dirty="0">
                <a:cs typeface="Times New Roman" panose="02020603050405020304" pitchFamily="18" charset="0"/>
              </a:rPr>
              <a:t>模型的偏差：预测值和真实值的差异</a:t>
            </a:r>
          </a:p>
          <a:p>
            <a:pPr algn="just">
              <a:spcAft>
                <a:spcPts val="0"/>
              </a:spcAft>
            </a:pPr>
            <a:r>
              <a:rPr lang="zh-CN" altLang="zh-CN" kern="100" dirty="0">
                <a:solidFill>
                  <a:srgbClr val="FF0000"/>
                </a:solidFill>
                <a:cs typeface="Times New Roman" panose="02020603050405020304" pitchFamily="18" charset="0"/>
              </a:rPr>
              <a:t>对于岭回归的λ而言，随着λ的增大，模型的方差就越小；而λ越大使得β的估计值更加偏离真实值，模型的偏差就越大。</a:t>
            </a:r>
            <a:r>
              <a:rPr lang="zh-CN" altLang="zh-CN" kern="100" dirty="0">
                <a:cs typeface="Times New Roman" panose="02020603050405020304" pitchFamily="18" charset="0"/>
              </a:rPr>
              <a:t>所以岭回归的关键是找到一个合理的λ值来平衡模型的方差和偏差。</a:t>
            </a:r>
          </a:p>
        </p:txBody>
      </p:sp>
    </p:spTree>
    <p:extLst>
      <p:ext uri="{BB962C8B-B14F-4D97-AF65-F5344CB8AC3E}">
        <p14:creationId xmlns:p14="http://schemas.microsoft.com/office/powerpoint/2010/main" val="39996986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3AAF5-2A4B-452F-AD1D-7E5190634958}"/>
              </a:ext>
            </a:extLst>
          </p:cNvPr>
          <p:cNvSpPr>
            <a:spLocks noGrp="1"/>
          </p:cNvSpPr>
          <p:nvPr>
            <p:ph type="title"/>
          </p:nvPr>
        </p:nvSpPr>
        <p:spPr/>
        <p:txBody>
          <a:bodyPr/>
          <a:lstStyle/>
          <a:p>
            <a:r>
              <a:rPr lang="en-US" altLang="zh-CN" sz="3600" b="1" dirty="0">
                <a:solidFill>
                  <a:srgbClr val="CC3300"/>
                </a:solidFill>
              </a:rPr>
              <a:t>	</a:t>
            </a:r>
            <a:r>
              <a:rPr lang="zh-CN" altLang="en-US" sz="3600" b="1" dirty="0">
                <a:solidFill>
                  <a:srgbClr val="CC3300"/>
                </a:solidFill>
              </a:rPr>
              <a:t>岭迹分析</a:t>
            </a:r>
            <a:r>
              <a:rPr lang="zh-CN" altLang="en-US" dirty="0"/>
              <a:t> </a:t>
            </a:r>
          </a:p>
        </p:txBody>
      </p:sp>
      <p:graphicFrame>
        <p:nvGraphicFramePr>
          <p:cNvPr id="4" name="Object 6">
            <a:extLst>
              <a:ext uri="{FF2B5EF4-FFF2-40B4-BE49-F238E27FC236}">
                <a16:creationId xmlns:a16="http://schemas.microsoft.com/office/drawing/2014/main" id="{FAF113D1-84F3-45E9-BC6C-F303614F1E6D}"/>
              </a:ext>
            </a:extLst>
          </p:cNvPr>
          <p:cNvGraphicFramePr>
            <a:graphicFrameLocks noGrp="1"/>
          </p:cNvGraphicFramePr>
          <p:nvPr>
            <p:ph idx="1"/>
            <p:extLst>
              <p:ext uri="{D42A27DB-BD31-4B8C-83A1-F6EECF244321}">
                <p14:modId xmlns:p14="http://schemas.microsoft.com/office/powerpoint/2010/main" val="4078719379"/>
              </p:ext>
            </p:extLst>
          </p:nvPr>
        </p:nvGraphicFramePr>
        <p:xfrm>
          <a:off x="663607" y="1242578"/>
          <a:ext cx="6842492" cy="2752414"/>
        </p:xfrm>
        <a:graphic>
          <a:graphicData uri="http://schemas.openxmlformats.org/presentationml/2006/ole">
            <mc:AlternateContent xmlns:mc="http://schemas.openxmlformats.org/markup-compatibility/2006">
              <mc:Choice xmlns:v="urn:schemas-microsoft-com:vml" Requires="v">
                <p:oleObj spid="_x0000_s2051" name="Document" r:id="rId3" imgW="4791600" imgH="1927800" progId="Word.Document.8">
                  <p:embed/>
                </p:oleObj>
              </mc:Choice>
              <mc:Fallback>
                <p:oleObj name="Document" r:id="rId3" imgW="4791600" imgH="1927800" progId="Word.Document.8">
                  <p:embed/>
                  <p:pic>
                    <p:nvPicPr>
                      <p:cNvPr id="15363" name="Object 6">
                        <a:extLst>
                          <a:ext uri="{FF2B5EF4-FFF2-40B4-BE49-F238E27FC236}">
                            <a16:creationId xmlns:a16="http://schemas.microsoft.com/office/drawing/2014/main" id="{CDDDDE46-2D7C-4AE4-8DA3-EB80E62B175A}"/>
                          </a:ext>
                        </a:extLst>
                      </p:cNvPr>
                      <p:cNvPicPr>
                        <a:picLocks noChangeArrowheads="1"/>
                      </p:cNvPicPr>
                      <p:nvPr/>
                    </p:nvPicPr>
                    <p:blipFill>
                      <a:blip r:embed="rId4">
                        <a:extLst>
                          <a:ext uri="{28A0092B-C50C-407E-A947-70E740481C1C}">
                            <a14:useLocalDpi xmlns:a14="http://schemas.microsoft.com/office/drawing/2010/main" val="0"/>
                          </a:ext>
                        </a:extLst>
                      </a:blip>
                      <a:srcRect l="-883" r="6789" b="20763"/>
                      <a:stretch>
                        <a:fillRect/>
                      </a:stretch>
                    </p:blipFill>
                    <p:spPr bwMode="auto">
                      <a:xfrm>
                        <a:off x="663607" y="1242578"/>
                        <a:ext cx="6842492" cy="275241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12691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245A5-5B65-429E-9691-00D2E409F970}"/>
              </a:ext>
            </a:extLst>
          </p:cNvPr>
          <p:cNvSpPr>
            <a:spLocks noGrp="1"/>
          </p:cNvSpPr>
          <p:nvPr>
            <p:ph type="title"/>
          </p:nvPr>
        </p:nvSpPr>
        <p:spPr/>
        <p:txBody>
          <a:bodyPr/>
          <a:lstStyle/>
          <a:p>
            <a:r>
              <a:rPr lang="zh-CN" altLang="en-US" sz="3200" b="1" dirty="0">
                <a:solidFill>
                  <a:srgbClr val="CC3300"/>
                </a:solidFill>
              </a:rPr>
              <a:t>岭参数</a:t>
            </a:r>
            <a:r>
              <a:rPr lang="en-US" altLang="zh-CN" sz="3200" b="1" dirty="0">
                <a:solidFill>
                  <a:srgbClr val="CC3300"/>
                </a:solidFill>
              </a:rPr>
              <a:t>k</a:t>
            </a:r>
            <a:r>
              <a:rPr lang="zh-CN" altLang="en-US" sz="3200" b="1" dirty="0">
                <a:solidFill>
                  <a:srgbClr val="CC3300"/>
                </a:solidFill>
              </a:rPr>
              <a:t>的选择</a:t>
            </a:r>
            <a:r>
              <a:rPr lang="en-US" altLang="zh-CN" sz="3200" b="1" dirty="0">
                <a:solidFill>
                  <a:srgbClr val="CC3300"/>
                </a:solidFill>
              </a:rPr>
              <a:t>-</a:t>
            </a:r>
            <a:r>
              <a:rPr lang="zh-CN" altLang="en-US" sz="3200" b="1" dirty="0">
                <a:solidFill>
                  <a:srgbClr val="CC3300"/>
                </a:solidFill>
              </a:rPr>
              <a:t>岭迹法</a:t>
            </a:r>
            <a:r>
              <a:rPr lang="zh-CN" altLang="en-US" dirty="0"/>
              <a:t> </a:t>
            </a:r>
          </a:p>
        </p:txBody>
      </p:sp>
      <p:sp>
        <p:nvSpPr>
          <p:cNvPr id="3" name="内容占位符 2">
            <a:extLst>
              <a:ext uri="{FF2B5EF4-FFF2-40B4-BE49-F238E27FC236}">
                <a16:creationId xmlns:a16="http://schemas.microsoft.com/office/drawing/2014/main" id="{7F98E146-A87D-436A-89FD-5A0C135ADB87}"/>
              </a:ext>
            </a:extLst>
          </p:cNvPr>
          <p:cNvSpPr>
            <a:spLocks noGrp="1"/>
          </p:cNvSpPr>
          <p:nvPr>
            <p:ph idx="1"/>
          </p:nvPr>
        </p:nvSpPr>
        <p:spPr/>
        <p:txBody>
          <a:bodyPr/>
          <a:lstStyle/>
          <a:p>
            <a:r>
              <a:rPr lang="zh-CN" altLang="en-US" sz="2000" dirty="0"/>
              <a:t>岭迹法选择</a:t>
            </a:r>
            <a:r>
              <a:rPr lang="en-US" altLang="zh-CN" sz="2000" dirty="0"/>
              <a:t>k</a:t>
            </a:r>
            <a:r>
              <a:rPr lang="zh-CN" altLang="en-US" sz="2000" dirty="0"/>
              <a:t>值的一般原则是</a:t>
            </a:r>
            <a:r>
              <a:rPr lang="en-US" altLang="zh-CN" sz="2000" dirty="0"/>
              <a:t>:</a:t>
            </a:r>
          </a:p>
          <a:p>
            <a:pPr>
              <a:lnSpc>
                <a:spcPct val="110000"/>
              </a:lnSpc>
            </a:pPr>
            <a:r>
              <a:rPr lang="zh-CN" altLang="en-US" sz="2000" dirty="0"/>
              <a:t>（</a:t>
            </a:r>
            <a:r>
              <a:rPr lang="en-US" altLang="zh-CN" sz="2000" dirty="0"/>
              <a:t>1</a:t>
            </a:r>
            <a:r>
              <a:rPr lang="zh-CN" altLang="en-US" sz="2000" dirty="0"/>
              <a:t>）各回归系数的岭估计基本稳定；</a:t>
            </a:r>
          </a:p>
          <a:p>
            <a:pPr>
              <a:lnSpc>
                <a:spcPct val="110000"/>
              </a:lnSpc>
            </a:pPr>
            <a:r>
              <a:rPr lang="zh-CN" altLang="en-US" sz="2000" dirty="0"/>
              <a:t>（</a:t>
            </a:r>
            <a:r>
              <a:rPr lang="en-US" altLang="zh-CN" sz="2000" dirty="0"/>
              <a:t>2</a:t>
            </a:r>
            <a:r>
              <a:rPr lang="zh-CN" altLang="en-US" sz="2000" dirty="0"/>
              <a:t>）用最小二乘估计时符号不合理的回归系数，其岭估计的符号变得合理；</a:t>
            </a:r>
          </a:p>
          <a:p>
            <a:pPr>
              <a:lnSpc>
                <a:spcPct val="110000"/>
              </a:lnSpc>
            </a:pPr>
            <a:r>
              <a:rPr lang="zh-CN" altLang="en-US" sz="2000" dirty="0"/>
              <a:t>（</a:t>
            </a:r>
            <a:r>
              <a:rPr lang="en-US" altLang="zh-CN" sz="2000" dirty="0"/>
              <a:t>3</a:t>
            </a:r>
            <a:r>
              <a:rPr lang="zh-CN" altLang="en-US" sz="2000" dirty="0"/>
              <a:t>）回归系数没有不合乎经济意义的绝对值；</a:t>
            </a:r>
          </a:p>
          <a:p>
            <a:pPr>
              <a:lnSpc>
                <a:spcPct val="110000"/>
              </a:lnSpc>
            </a:pPr>
            <a:r>
              <a:rPr lang="zh-CN" altLang="en-US" sz="2000" dirty="0"/>
              <a:t>（</a:t>
            </a:r>
            <a:r>
              <a:rPr lang="en-US" altLang="zh-CN" sz="2000" dirty="0"/>
              <a:t>4</a:t>
            </a:r>
            <a:r>
              <a:rPr lang="zh-CN" altLang="en-US" sz="2000" dirty="0"/>
              <a:t>）残差平方和增大不太多。 </a:t>
            </a:r>
          </a:p>
          <a:p>
            <a:endParaRPr lang="zh-CN" altLang="en-US" dirty="0"/>
          </a:p>
        </p:txBody>
      </p:sp>
    </p:spTree>
    <p:extLst>
      <p:ext uri="{BB962C8B-B14F-4D97-AF65-F5344CB8AC3E}">
        <p14:creationId xmlns:p14="http://schemas.microsoft.com/office/powerpoint/2010/main" val="2312931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F8EA6-3B65-4BE7-AE2D-21A6E981D81F}"/>
              </a:ext>
            </a:extLst>
          </p:cNvPr>
          <p:cNvSpPr>
            <a:spLocks noGrp="1"/>
          </p:cNvSpPr>
          <p:nvPr>
            <p:ph type="title"/>
          </p:nvPr>
        </p:nvSpPr>
        <p:spPr/>
        <p:txBody>
          <a:bodyPr/>
          <a:lstStyle/>
          <a:p>
            <a:r>
              <a:rPr lang="zh-CN" altLang="en-US" sz="3200" b="1" dirty="0">
                <a:solidFill>
                  <a:srgbClr val="CC3300"/>
                </a:solidFill>
              </a:rPr>
              <a:t>岭参数</a:t>
            </a:r>
            <a:r>
              <a:rPr lang="en-US" altLang="zh-CN" sz="3200" b="1" dirty="0">
                <a:solidFill>
                  <a:srgbClr val="CC3300"/>
                </a:solidFill>
              </a:rPr>
              <a:t>k</a:t>
            </a:r>
            <a:r>
              <a:rPr lang="zh-CN" altLang="en-US" sz="3200" b="1" dirty="0">
                <a:solidFill>
                  <a:srgbClr val="CC3300"/>
                </a:solidFill>
              </a:rPr>
              <a:t>的选择</a:t>
            </a:r>
            <a:r>
              <a:rPr lang="zh-CN" altLang="en-US" dirty="0"/>
              <a:t> </a:t>
            </a:r>
          </a:p>
        </p:txBody>
      </p:sp>
      <p:pic>
        <p:nvPicPr>
          <p:cNvPr id="6" name="Picture 5">
            <a:extLst>
              <a:ext uri="{FF2B5EF4-FFF2-40B4-BE49-F238E27FC236}">
                <a16:creationId xmlns:a16="http://schemas.microsoft.com/office/drawing/2014/main" id="{ECFE8902-8E82-46E3-96A7-13FF2E3C6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24" t="5103" r="10945"/>
          <a:stretch>
            <a:fillRect/>
          </a:stretch>
        </p:blipFill>
        <p:spPr bwMode="auto">
          <a:xfrm rot="5232031">
            <a:off x="1593244" y="849090"/>
            <a:ext cx="3202406" cy="419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8" name="Ink 6">
                <a:extLst>
                  <a:ext uri="{FF2B5EF4-FFF2-40B4-BE49-F238E27FC236}">
                    <a16:creationId xmlns:a16="http://schemas.microsoft.com/office/drawing/2014/main" id="{C56030E1-9B39-4577-9A91-7E569AFF670D}"/>
                  </a:ext>
                </a:extLst>
              </p14:cNvPr>
              <p14:cNvContentPartPr/>
              <p14:nvPr/>
            </p14:nvContentPartPr>
            <p14:xfrm>
              <a:off x="3759865" y="1008030"/>
              <a:ext cx="44450" cy="3524250"/>
            </p14:xfrm>
          </p:contentPart>
        </mc:Choice>
        <mc:Fallback>
          <p:pic>
            <p:nvPicPr>
              <p:cNvPr id="8" name="Ink 6">
                <a:extLst>
                  <a:ext uri="{FF2B5EF4-FFF2-40B4-BE49-F238E27FC236}">
                    <a16:creationId xmlns:a16="http://schemas.microsoft.com/office/drawing/2014/main" id="{C56030E1-9B39-4577-9A91-7E569AFF670D}"/>
                  </a:ext>
                </a:extLst>
              </p:cNvPr>
              <p:cNvPicPr/>
              <p:nvPr/>
            </p:nvPicPr>
            <p:blipFill>
              <a:blip r:embed="rId4"/>
              <a:stretch>
                <a:fillRect/>
              </a:stretch>
            </p:blipFill>
            <p:spPr>
              <a:xfrm>
                <a:off x="3736610" y="893892"/>
                <a:ext cx="90961" cy="3752527"/>
              </a:xfrm>
              <a:prstGeom prst="rect">
                <a:avLst/>
              </a:prstGeom>
            </p:spPr>
          </p:pic>
        </mc:Fallback>
      </mc:AlternateContent>
    </p:spTree>
    <p:extLst>
      <p:ext uri="{BB962C8B-B14F-4D97-AF65-F5344CB8AC3E}">
        <p14:creationId xmlns:p14="http://schemas.microsoft.com/office/powerpoint/2010/main" val="528585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B98B-1EED-4C7A-BBD9-75EBF69DF5A8}"/>
              </a:ext>
            </a:extLst>
          </p:cNvPr>
          <p:cNvSpPr>
            <a:spLocks noGrp="1"/>
          </p:cNvSpPr>
          <p:nvPr>
            <p:ph type="title"/>
          </p:nvPr>
        </p:nvSpPr>
        <p:spPr/>
        <p:txBody>
          <a:bodyPr>
            <a:normAutofit/>
          </a:bodyPr>
          <a:lstStyle/>
          <a:p>
            <a:r>
              <a:rPr lang="zh-CN" altLang="en-US" sz="3600" b="1" dirty="0">
                <a:solidFill>
                  <a:srgbClr val="CC3300"/>
                </a:solidFill>
              </a:rPr>
              <a:t>岭参数</a:t>
            </a:r>
            <a:r>
              <a:rPr lang="en-US" altLang="zh-CN" sz="3600" b="1" dirty="0">
                <a:solidFill>
                  <a:srgbClr val="CC3300"/>
                </a:solidFill>
              </a:rPr>
              <a:t>k</a:t>
            </a:r>
            <a:r>
              <a:rPr lang="zh-CN" altLang="en-US" sz="3600" b="1" dirty="0">
                <a:solidFill>
                  <a:srgbClr val="CC3300"/>
                </a:solidFill>
              </a:rPr>
              <a:t>的选择</a:t>
            </a:r>
            <a:r>
              <a:rPr lang="zh-CN" altLang="en-US" sz="2800" b="1" dirty="0"/>
              <a:t>由残差平方和来确定</a:t>
            </a:r>
            <a:r>
              <a:rPr lang="en-US" altLang="zh-CN" sz="2800" b="1" i="1" dirty="0">
                <a:latin typeface="Times New Roman" panose="02020603050405020304" pitchFamily="18" charset="0"/>
              </a:rPr>
              <a:t>k</a:t>
            </a:r>
            <a:r>
              <a:rPr lang="zh-CN" altLang="en-US" sz="2800" b="1" dirty="0"/>
              <a:t>值</a:t>
            </a:r>
            <a:endParaRPr lang="zh-CN" altLang="en-US" dirty="0"/>
          </a:p>
        </p:txBody>
      </p:sp>
      <p:sp>
        <p:nvSpPr>
          <p:cNvPr id="3" name="内容占位符 2">
            <a:extLst>
              <a:ext uri="{FF2B5EF4-FFF2-40B4-BE49-F238E27FC236}">
                <a16:creationId xmlns:a16="http://schemas.microsoft.com/office/drawing/2014/main" id="{83A8B762-896D-4428-8F4C-A183F53D3162}"/>
              </a:ext>
            </a:extLst>
          </p:cNvPr>
          <p:cNvSpPr>
            <a:spLocks noGrp="1"/>
          </p:cNvSpPr>
          <p:nvPr>
            <p:ph idx="1"/>
          </p:nvPr>
        </p:nvSpPr>
        <p:spPr/>
        <p:txBody>
          <a:bodyPr/>
          <a:lstStyle/>
          <a:p>
            <a:pPr>
              <a:spcBef>
                <a:spcPct val="50000"/>
              </a:spcBef>
            </a:pPr>
            <a:r>
              <a:rPr lang="en-US" altLang="zh-CN" sz="2000" dirty="0">
                <a:latin typeface="宋体" panose="02010600030101010101" pitchFamily="2" charset="-122"/>
              </a:rPr>
              <a:t> </a:t>
            </a:r>
            <a:r>
              <a:rPr lang="zh-CN" altLang="en-US" sz="2000" dirty="0">
                <a:latin typeface="Times New Roman" panose="02020603050405020304" pitchFamily="18" charset="0"/>
              </a:rPr>
              <a:t>岭估计在减小均方误差的同时增大了残差平方和，我们希望岭回归的残差平方和</a:t>
            </a:r>
            <a:r>
              <a:rPr lang="en-US" altLang="zh-CN" sz="2000" dirty="0">
                <a:latin typeface="Times New Roman" panose="02020603050405020304" pitchFamily="18" charset="0"/>
              </a:rPr>
              <a:t>SSE</a:t>
            </a:r>
            <a:r>
              <a:rPr lang="zh-CN" altLang="en-US" sz="2000" dirty="0">
                <a:latin typeface="Times New Roman" panose="02020603050405020304" pitchFamily="18" charset="0"/>
              </a:rPr>
              <a:t>（</a:t>
            </a:r>
            <a:r>
              <a:rPr lang="en-US" altLang="zh-CN" sz="2000" i="1" dirty="0">
                <a:latin typeface="Times New Roman" panose="02020603050405020304" pitchFamily="18" charset="0"/>
              </a:rPr>
              <a:t>k</a:t>
            </a:r>
            <a:r>
              <a:rPr lang="zh-CN" altLang="en-US" sz="2000" dirty="0">
                <a:latin typeface="Times New Roman" panose="02020603050405020304" pitchFamily="18" charset="0"/>
              </a:rPr>
              <a:t>）的增加幅度控制在一定的限度以内，可以给定一个大于</a:t>
            </a:r>
            <a:r>
              <a:rPr lang="en-US" altLang="zh-CN" sz="2000" dirty="0">
                <a:latin typeface="Times New Roman" panose="02020603050405020304" pitchFamily="18" charset="0"/>
              </a:rPr>
              <a:t>1</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值，要求：</a:t>
            </a:r>
          </a:p>
          <a:p>
            <a:pPr algn="r">
              <a:spcBef>
                <a:spcPct val="50000"/>
              </a:spcBef>
            </a:pPr>
            <a:r>
              <a:rPr lang="en-US" altLang="zh-CN" sz="2000" dirty="0">
                <a:latin typeface="Times New Roman" panose="02020603050405020304" pitchFamily="18" charset="0"/>
              </a:rPr>
              <a:t>SSE</a:t>
            </a:r>
            <a:r>
              <a:rPr lang="zh-CN" altLang="en-US" sz="2000" dirty="0">
                <a:latin typeface="Times New Roman" panose="02020603050405020304" pitchFamily="18" charset="0"/>
              </a:rPr>
              <a:t>（</a:t>
            </a:r>
            <a:r>
              <a:rPr lang="en-US" altLang="zh-CN" sz="2000" i="1" dirty="0">
                <a:latin typeface="Times New Roman" panose="02020603050405020304" pitchFamily="18" charset="0"/>
              </a:rPr>
              <a:t>k</a:t>
            </a:r>
            <a:r>
              <a:rPr lang="zh-CN" altLang="en-US" sz="2000" dirty="0">
                <a:latin typeface="Times New Roman" panose="02020603050405020304" pitchFamily="18" charset="0"/>
              </a:rPr>
              <a:t>）＜</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rPr>
              <a:t>SSE</a:t>
            </a:r>
            <a:r>
              <a:rPr lang="en-US" altLang="zh-CN" sz="2000" dirty="0">
                <a:latin typeface="Times New Roman" panose="02020603050405020304" pitchFamily="18" charset="0"/>
              </a:rPr>
              <a:t>	      	</a:t>
            </a:r>
            <a:r>
              <a:rPr lang="zh-CN" altLang="en-US" sz="2000" dirty="0">
                <a:latin typeface="Times New Roman" panose="02020603050405020304" pitchFamily="18" charset="0"/>
              </a:rPr>
              <a:t>（</a:t>
            </a:r>
            <a:r>
              <a:rPr lang="en-US" altLang="zh-CN" sz="2000" dirty="0">
                <a:latin typeface="Times New Roman" panose="02020603050405020304" pitchFamily="18" charset="0"/>
              </a:rPr>
              <a:t>7.3</a:t>
            </a:r>
            <a:r>
              <a:rPr lang="zh-CN" altLang="en-US" sz="2000" dirty="0">
                <a:latin typeface="Times New Roman" panose="02020603050405020304" pitchFamily="18" charset="0"/>
              </a:rPr>
              <a:t>）</a:t>
            </a:r>
          </a:p>
          <a:p>
            <a:pPr>
              <a:spcBef>
                <a:spcPct val="50000"/>
              </a:spcBef>
            </a:pPr>
            <a:r>
              <a:rPr lang="zh-CN" altLang="en-US" sz="2000" dirty="0">
                <a:latin typeface="Times New Roman" panose="02020603050405020304" pitchFamily="18" charset="0"/>
              </a:rPr>
              <a:t>寻找使（</a:t>
            </a:r>
            <a:r>
              <a:rPr lang="en-US" altLang="zh-CN" sz="2000" dirty="0">
                <a:latin typeface="Times New Roman" panose="02020603050405020304" pitchFamily="18" charset="0"/>
              </a:rPr>
              <a:t>7.3</a:t>
            </a:r>
            <a:r>
              <a:rPr lang="zh-CN" altLang="en-US" sz="2000" dirty="0">
                <a:latin typeface="Times New Roman" panose="02020603050405020304" pitchFamily="18" charset="0"/>
              </a:rPr>
              <a:t>）式成立的最大的</a:t>
            </a:r>
            <a:r>
              <a:rPr lang="en-US" altLang="zh-CN" sz="2000" i="1" dirty="0">
                <a:latin typeface="Times New Roman" panose="02020603050405020304" pitchFamily="18" charset="0"/>
              </a:rPr>
              <a:t>k</a:t>
            </a:r>
            <a:r>
              <a:rPr lang="zh-CN" altLang="en-US" sz="2000" dirty="0">
                <a:latin typeface="Times New Roman" panose="02020603050405020304" pitchFamily="18" charset="0"/>
              </a:rPr>
              <a:t>值。在后边的例子中我们将会看到对该方法的应用。</a:t>
            </a:r>
            <a:endParaRPr lang="zh-CN" altLang="en-US" dirty="0"/>
          </a:p>
        </p:txBody>
      </p:sp>
    </p:spTree>
    <p:extLst>
      <p:ext uri="{BB962C8B-B14F-4D97-AF65-F5344CB8AC3E}">
        <p14:creationId xmlns:p14="http://schemas.microsoft.com/office/powerpoint/2010/main" val="445855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0DEC-6A4B-4DE8-82CB-5A52BCC37002}"/>
              </a:ext>
            </a:extLst>
          </p:cNvPr>
          <p:cNvSpPr>
            <a:spLocks noGrp="1"/>
          </p:cNvSpPr>
          <p:nvPr>
            <p:ph type="title"/>
          </p:nvPr>
        </p:nvSpPr>
        <p:spPr/>
        <p:txBody>
          <a:bodyPr/>
          <a:lstStyle/>
          <a:p>
            <a:r>
              <a:rPr lang="zh-CN" altLang="en-US" sz="3200" b="1" dirty="0">
                <a:solidFill>
                  <a:srgbClr val="CC3300"/>
                </a:solidFill>
              </a:rPr>
              <a:t>用岭回归选择变量</a:t>
            </a:r>
            <a:endParaRPr lang="zh-CN" altLang="en-US" dirty="0"/>
          </a:p>
        </p:txBody>
      </p:sp>
      <p:sp>
        <p:nvSpPr>
          <p:cNvPr id="3" name="内容占位符 2">
            <a:extLst>
              <a:ext uri="{FF2B5EF4-FFF2-40B4-BE49-F238E27FC236}">
                <a16:creationId xmlns:a16="http://schemas.microsoft.com/office/drawing/2014/main" id="{9AF6873F-718A-4C23-9FE8-A2B019354C02}"/>
              </a:ext>
            </a:extLst>
          </p:cNvPr>
          <p:cNvSpPr>
            <a:spLocks noGrp="1"/>
          </p:cNvSpPr>
          <p:nvPr>
            <p:ph idx="1"/>
          </p:nvPr>
        </p:nvSpPr>
        <p:spPr/>
        <p:txBody>
          <a:bodyPr>
            <a:normAutofit fontScale="85000" lnSpcReduction="10000"/>
          </a:bodyPr>
          <a:lstStyle/>
          <a:p>
            <a:pPr>
              <a:lnSpc>
                <a:spcPct val="140000"/>
              </a:lnSpc>
            </a:pPr>
            <a:r>
              <a:rPr lang="zh-CN" altLang="en-US" sz="2000" dirty="0">
                <a:latin typeface="Times New Roman" panose="02020603050405020304" pitchFamily="18" charset="0"/>
              </a:rPr>
              <a:t>岭回归选择变量的原则：</a:t>
            </a:r>
          </a:p>
          <a:p>
            <a:pPr>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1</a:t>
            </a:r>
            <a:r>
              <a:rPr lang="zh-CN" altLang="en-US" sz="2000" dirty="0">
                <a:latin typeface="Times New Roman" panose="02020603050405020304" pitchFamily="18" charset="0"/>
              </a:rPr>
              <a:t>）在岭回归中设计矩阵</a:t>
            </a:r>
            <a:r>
              <a:rPr lang="en-US" altLang="zh-CN" sz="2000" b="1" dirty="0">
                <a:latin typeface="Times New Roman" panose="02020603050405020304" pitchFamily="18" charset="0"/>
              </a:rPr>
              <a:t>X</a:t>
            </a:r>
            <a:r>
              <a:rPr lang="zh-CN" altLang="en-US" sz="2000" dirty="0">
                <a:latin typeface="Times New Roman" panose="02020603050405020304" pitchFamily="18" charset="0"/>
              </a:rPr>
              <a:t>已经中心化和标准化了，这样可以直接比较标准化岭回归系数的大小。可以剔除掉标准化岭回归系数比较稳定且绝对值很小的自变量。</a:t>
            </a:r>
          </a:p>
          <a:p>
            <a:pPr>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2</a:t>
            </a:r>
            <a:r>
              <a:rPr lang="zh-CN" altLang="en-US" sz="2000" dirty="0">
                <a:latin typeface="Times New Roman" panose="02020603050405020304" pitchFamily="18" charset="0"/>
              </a:rPr>
              <a:t>）随着</a:t>
            </a:r>
            <a:r>
              <a:rPr lang="en-US" altLang="zh-CN" sz="2000" dirty="0">
                <a:latin typeface="Times New Roman" panose="02020603050405020304" pitchFamily="18" charset="0"/>
              </a:rPr>
              <a:t>k</a:t>
            </a:r>
            <a:r>
              <a:rPr lang="zh-CN" altLang="en-US" sz="2000" dirty="0">
                <a:latin typeface="Times New Roman" panose="02020603050405020304" pitchFamily="18" charset="0"/>
              </a:rPr>
              <a:t>的增加，回归系数不稳定，震动趋于零的自变量也可以剔除。</a:t>
            </a:r>
          </a:p>
          <a:p>
            <a:pPr>
              <a:lnSpc>
                <a:spcPct val="14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）如果依照上述去掉变量的原则，有若干个回归系数不稳定，究竟去掉几个，去掉哪几个，这并无一般原则可循，这需根据去掉某个变量后重新进行岭回归分析的效果来确定。 </a:t>
            </a:r>
          </a:p>
          <a:p>
            <a:endParaRPr lang="zh-CN" altLang="en-US" dirty="0"/>
          </a:p>
        </p:txBody>
      </p:sp>
    </p:spTree>
    <p:extLst>
      <p:ext uri="{BB962C8B-B14F-4D97-AF65-F5344CB8AC3E}">
        <p14:creationId xmlns:p14="http://schemas.microsoft.com/office/powerpoint/2010/main" val="8085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591601" y="529492"/>
            <a:ext cx="460838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7030A0"/>
                </a:solidFill>
                <a:effectLst/>
                <a:latin typeface="宋体" panose="02010600030101010101" pitchFamily="2" charset="-122"/>
                <a:ea typeface="宋体" panose="02010600030101010101" pitchFamily="2" charset="-122"/>
                <a:cs typeface="Times New Roman" panose="02020603050405020304" pitchFamily="18" charset="0"/>
              </a:rPr>
              <a:t>单变量模型</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目标变量</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Y</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为连续变量（价格、销售额）</a:t>
            </a: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自变量</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X</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只有一个</a:t>
            </a: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假设自变量和目标变量之间是线性关系</a:t>
            </a: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114420577"/>
              </p:ext>
            </p:extLst>
          </p:nvPr>
        </p:nvGraphicFramePr>
        <p:xfrm>
          <a:off x="738436" y="2027738"/>
          <a:ext cx="2836827" cy="285750"/>
        </p:xfrm>
        <a:graphic>
          <a:graphicData uri="http://schemas.openxmlformats.org/presentationml/2006/ole">
            <mc:AlternateContent xmlns:mc="http://schemas.openxmlformats.org/markup-compatibility/2006">
              <mc:Choice xmlns:v="urn:schemas-microsoft-com:vml" Requires="v">
                <p:oleObj spid="_x0000_s1044" name="公式" r:id="rId3" imgW="812520" imgH="228600" progId="Equation.3">
                  <p:embed/>
                </p:oleObj>
              </mc:Choice>
              <mc:Fallback>
                <p:oleObj name="公式" r:id="rId3" imgW="81252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36" y="2027738"/>
                        <a:ext cx="2836827" cy="285750"/>
                      </a:xfrm>
                      <a:prstGeom prst="rect">
                        <a:avLst/>
                      </a:prstGeom>
                      <a:solidFill>
                        <a:srgbClr val="B4C7E7"/>
                      </a:solidFill>
                    </p:spPr>
                  </p:pic>
                </p:oleObj>
              </mc:Fallback>
            </mc:AlternateContent>
          </a:graphicData>
        </a:graphic>
      </p:graphicFrame>
      <p:sp>
        <p:nvSpPr>
          <p:cNvPr id="12" name="Rectangle 10"/>
          <p:cNvSpPr>
            <a:spLocks noChangeArrowheads="1"/>
          </p:cNvSpPr>
          <p:nvPr/>
        </p:nvSpPr>
        <p:spPr bwMode="auto">
          <a:xfrm>
            <a:off x="594424" y="2078657"/>
            <a:ext cx="4800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预测值</a:t>
            </a: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截距</a:t>
            </a: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系数</a:t>
            </a: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自变量</a:t>
            </a: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pic>
        <p:nvPicPr>
          <p:cNvPr id="14" name="图片 13" descr="1571059317(1)"/>
          <p:cNvPicPr/>
          <p:nvPr/>
        </p:nvPicPr>
        <p:blipFill>
          <a:blip r:embed="rId5"/>
          <a:stretch>
            <a:fillRect/>
          </a:stretch>
        </p:blipFill>
        <p:spPr>
          <a:xfrm>
            <a:off x="5392001" y="1132132"/>
            <a:ext cx="2243455" cy="1870710"/>
          </a:xfrm>
          <a:prstGeom prst="rect">
            <a:avLst/>
          </a:prstGeom>
        </p:spPr>
      </p:pic>
      <p:sp>
        <p:nvSpPr>
          <p:cNvPr id="13" name="矩形 12"/>
          <p:cNvSpPr/>
          <p:nvPr/>
        </p:nvSpPr>
        <p:spPr>
          <a:xfrm>
            <a:off x="519595" y="3127408"/>
            <a:ext cx="4065537" cy="369332"/>
          </a:xfrm>
          <a:prstGeom prst="rect">
            <a:avLst/>
          </a:prstGeom>
        </p:spPr>
        <p:txBody>
          <a:bodyPr wrap="none">
            <a:spAutoFit/>
          </a:bodyPr>
          <a:lstStyle/>
          <a:p>
            <a:pPr algn="just">
              <a:spcAft>
                <a:spcPts val="0"/>
              </a:spcAft>
            </a:pPr>
            <a:r>
              <a:rPr lang="zh-CN" altLang="zh-CN" kern="100" dirty="0">
                <a:cs typeface="Times New Roman" panose="02020603050405020304" pitchFamily="18" charset="0"/>
              </a:rPr>
              <a:t>单变量模型原理：</a:t>
            </a:r>
            <a:r>
              <a:rPr lang="en-US" altLang="zh-CN" kern="100" dirty="0">
                <a:cs typeface="Times New Roman" panose="02020603050405020304" pitchFamily="18" charset="0"/>
              </a:rPr>
              <a:t>OLS</a:t>
            </a:r>
            <a:r>
              <a:rPr lang="zh-CN" altLang="zh-CN" kern="100" dirty="0">
                <a:cs typeface="Times New Roman" panose="02020603050405020304" pitchFamily="18" charset="0"/>
              </a:rPr>
              <a:t>普通最小二乘法</a:t>
            </a:r>
            <a:r>
              <a:rPr lang="zh-CN" altLang="zh-CN" kern="100" dirty="0">
                <a:latin typeface="等线" panose="02010600030101010101" pitchFamily="2" charset="-122"/>
                <a:ea typeface="Calibri" panose="020F0502020204030204" pitchFamily="34" charset="0"/>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Rectangle 12"/>
          <p:cNvSpPr>
            <a:spLocks noChangeArrowheads="1"/>
          </p:cNvSpPr>
          <p:nvPr/>
        </p:nvSpPr>
        <p:spPr bwMode="auto">
          <a:xfrm>
            <a:off x="591601" y="3512378"/>
            <a:ext cx="895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811062965"/>
              </p:ext>
            </p:extLst>
          </p:nvPr>
        </p:nvGraphicFramePr>
        <p:xfrm>
          <a:off x="591601" y="3496740"/>
          <a:ext cx="1990725" cy="428625"/>
        </p:xfrm>
        <a:graphic>
          <a:graphicData uri="http://schemas.openxmlformats.org/presentationml/2006/ole">
            <mc:AlternateContent xmlns:mc="http://schemas.openxmlformats.org/markup-compatibility/2006">
              <mc:Choice xmlns:v="urn:schemas-microsoft-com:vml" Requires="v">
                <p:oleObj spid="_x0000_s1045" name="公式" r:id="rId6" imgW="1447560" imgH="457200" progId="Equation.3">
                  <p:embed/>
                </p:oleObj>
              </mc:Choice>
              <mc:Fallback>
                <p:oleObj name="公式" r:id="rId6" imgW="1447560" imgH="457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601" y="3496740"/>
                        <a:ext cx="1990725" cy="428625"/>
                      </a:xfrm>
                      <a:prstGeom prst="rect">
                        <a:avLst/>
                      </a:prstGeom>
                      <a:solidFill>
                        <a:srgbClr val="B4C7E7"/>
                      </a:solidFill>
                    </p:spPr>
                  </p:pic>
                </p:oleObj>
              </mc:Fallback>
            </mc:AlternateContent>
          </a:graphicData>
        </a:graphic>
      </p:graphicFrame>
      <p:sp>
        <p:nvSpPr>
          <p:cNvPr id="17" name="Rectangle 13"/>
          <p:cNvSpPr>
            <a:spLocks noChangeArrowheads="1"/>
          </p:cNvSpPr>
          <p:nvPr/>
        </p:nvSpPr>
        <p:spPr bwMode="auto">
          <a:xfrm>
            <a:off x="591601" y="3800024"/>
            <a:ext cx="66245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使残差平方和</a:t>
            </a: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RSS</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最小，求偏导等于</a:t>
            </a:r>
            <a:r>
              <a:rPr kumimoji="0" lang="en-US" altLang="zh-CN" b="0" i="0" u="none" strike="noStrike" cap="none" normalizeH="0" baseline="0" dirty="0">
                <a:ln>
                  <a:noFill/>
                </a:ln>
                <a:solidFill>
                  <a:schemeClr val="tx1"/>
                </a:solidFill>
                <a:effectLst/>
                <a:ea typeface="宋体" panose="02010600030101010101" pitchFamily="2" charset="-122"/>
                <a:cs typeface="Calibri" panose="020F0502020204030204" pitchFamily="34" charset="0"/>
              </a:rPr>
              <a:t>0</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，达到对参数估计的目的。</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068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601" y="575994"/>
            <a:ext cx="6768564" cy="2400657"/>
          </a:xfrm>
          <a:prstGeom prst="rect">
            <a:avLst/>
          </a:prstGeom>
        </p:spPr>
        <p:txBody>
          <a:bodyPr wrap="square">
            <a:spAutoFit/>
          </a:bodyPr>
          <a:lstStyle/>
          <a:p>
            <a:pPr algn="just">
              <a:spcAft>
                <a:spcPts val="0"/>
              </a:spcAft>
            </a:pPr>
            <a:r>
              <a:rPr lang="zh-CN" altLang="zh-CN" sz="2400" b="1" kern="100" dirty="0">
                <a:solidFill>
                  <a:srgbClr val="FF0000"/>
                </a:solidFill>
                <a:cs typeface="Times New Roman" panose="02020603050405020304" pitchFamily="18" charset="0"/>
              </a:rPr>
              <a:t>交叉验证法</a:t>
            </a:r>
            <a:endParaRPr lang="zh-CN" altLang="zh-CN" sz="2400" kern="100" dirty="0">
              <a:solidFill>
                <a:srgbClr val="FF0000"/>
              </a:solidFill>
              <a:cs typeface="Times New Roman" panose="02020603050405020304" pitchFamily="18" charset="0"/>
            </a:endParaRPr>
          </a:p>
          <a:p>
            <a:pPr algn="just">
              <a:spcAft>
                <a:spcPts val="0"/>
              </a:spcAft>
            </a:pPr>
            <a:r>
              <a:rPr lang="zh-CN" altLang="zh-CN" b="1" kern="100" dirty="0">
                <a:cs typeface="Times New Roman" panose="02020603050405020304" pitchFamily="18" charset="0"/>
              </a:rPr>
              <a:t>实际建模</a:t>
            </a:r>
            <a:endParaRPr lang="zh-CN" altLang="zh-CN" kern="100" dirty="0">
              <a:cs typeface="Times New Roman" panose="02020603050405020304" pitchFamily="18" charset="0"/>
            </a:endParaRPr>
          </a:p>
          <a:p>
            <a:pPr algn="just">
              <a:spcAft>
                <a:spcPts val="0"/>
              </a:spcAft>
            </a:pPr>
            <a:r>
              <a:rPr lang="zh-CN" altLang="zh-CN" b="1" kern="100" dirty="0">
                <a:cs typeface="Times New Roman" panose="02020603050405020304" pitchFamily="18" charset="0"/>
              </a:rPr>
              <a:t>交叉验证法确定λ</a:t>
            </a:r>
            <a:r>
              <a:rPr lang="en-US" altLang="zh-CN" b="1" kern="100" dirty="0">
                <a:cs typeface="Times New Roman" panose="02020603050405020304" pitchFamily="18" charset="0"/>
              </a:rPr>
              <a:t> \lambda</a:t>
            </a:r>
            <a:r>
              <a:rPr lang="zh-CN" altLang="zh-CN" b="1" kern="100" dirty="0">
                <a:cs typeface="Times New Roman" panose="02020603050405020304" pitchFamily="18" charset="0"/>
              </a:rPr>
              <a:t>λ值</a:t>
            </a:r>
            <a:endParaRPr lang="zh-CN" altLang="zh-CN" kern="100" dirty="0">
              <a:cs typeface="Times New Roman" panose="02020603050405020304" pitchFamily="18" charset="0"/>
            </a:endParaRPr>
          </a:p>
          <a:p>
            <a:pPr algn="just">
              <a:spcAft>
                <a:spcPts val="0"/>
              </a:spcAft>
            </a:pPr>
            <a:r>
              <a:rPr lang="zh-CN" altLang="zh-CN" kern="100" dirty="0">
                <a:cs typeface="Times New Roman" panose="02020603050405020304" pitchFamily="18" charset="0"/>
              </a:rPr>
              <a:t>交叉验证法的思想是，将数据集拆分为</a:t>
            </a:r>
            <a:r>
              <a:rPr lang="en-US" altLang="zh-CN" kern="100" dirty="0">
                <a:cs typeface="Times New Roman" panose="02020603050405020304" pitchFamily="18" charset="0"/>
              </a:rPr>
              <a:t>k</a:t>
            </a:r>
            <a:r>
              <a:rPr lang="zh-CN" altLang="zh-CN" kern="100" dirty="0">
                <a:cs typeface="Times New Roman" panose="02020603050405020304" pitchFamily="18" charset="0"/>
              </a:rPr>
              <a:t>个数据组</a:t>
            </a:r>
            <a:r>
              <a:rPr lang="en-US" altLang="zh-CN" kern="100" dirty="0">
                <a:cs typeface="Times New Roman" panose="02020603050405020304" pitchFamily="18" charset="0"/>
              </a:rPr>
              <a:t>(</a:t>
            </a:r>
            <a:r>
              <a:rPr lang="zh-CN" altLang="zh-CN" kern="100" dirty="0">
                <a:cs typeface="Times New Roman" panose="02020603050405020304" pitchFamily="18" charset="0"/>
              </a:rPr>
              <a:t>每组样本量大体相当</a:t>
            </a:r>
            <a:r>
              <a:rPr lang="en-US" altLang="zh-CN" kern="100" dirty="0">
                <a:cs typeface="Times New Roman" panose="02020603050405020304" pitchFamily="18" charset="0"/>
              </a:rPr>
              <a:t>)</a:t>
            </a:r>
            <a:r>
              <a:rPr lang="zh-CN" altLang="zh-CN" kern="100" dirty="0">
                <a:cs typeface="Times New Roman" panose="02020603050405020304" pitchFamily="18" charset="0"/>
              </a:rPr>
              <a:t>，从</a:t>
            </a:r>
            <a:r>
              <a:rPr lang="en-US" altLang="zh-CN" kern="100" dirty="0">
                <a:cs typeface="Times New Roman" panose="02020603050405020304" pitchFamily="18" charset="0"/>
              </a:rPr>
              <a:t>k</a:t>
            </a:r>
            <a:r>
              <a:rPr lang="zh-CN" altLang="zh-CN" kern="100" dirty="0">
                <a:cs typeface="Times New Roman" panose="02020603050405020304" pitchFamily="18" charset="0"/>
              </a:rPr>
              <a:t>组中挑选</a:t>
            </a:r>
            <a:r>
              <a:rPr lang="en-US" altLang="zh-CN" kern="100" dirty="0">
                <a:cs typeface="Times New Roman" panose="02020603050405020304" pitchFamily="18" charset="0"/>
              </a:rPr>
              <a:t>k-1</a:t>
            </a:r>
            <a:r>
              <a:rPr lang="zh-CN" altLang="zh-CN" kern="100" dirty="0">
                <a:cs typeface="Times New Roman" panose="02020603050405020304" pitchFamily="18" charset="0"/>
              </a:rPr>
              <a:t>组用于模型的训练，剩下的</a:t>
            </a:r>
            <a:r>
              <a:rPr lang="en-US" altLang="zh-CN" kern="100" dirty="0">
                <a:cs typeface="Times New Roman" panose="02020603050405020304" pitchFamily="18" charset="0"/>
              </a:rPr>
              <a:t>1</a:t>
            </a:r>
            <a:r>
              <a:rPr lang="zh-CN" altLang="zh-CN" kern="100" dirty="0">
                <a:cs typeface="Times New Roman" panose="02020603050405020304" pitchFamily="18" charset="0"/>
              </a:rPr>
              <a:t>组用于模型的测试，则会有</a:t>
            </a:r>
            <a:r>
              <a:rPr lang="en-US" altLang="zh-CN" kern="100" dirty="0">
                <a:cs typeface="Times New Roman" panose="02020603050405020304" pitchFamily="18" charset="0"/>
              </a:rPr>
              <a:t>k-1</a:t>
            </a:r>
            <a:r>
              <a:rPr lang="zh-CN" altLang="zh-CN" kern="100" dirty="0">
                <a:cs typeface="Times New Roman" panose="02020603050405020304" pitchFamily="18" charset="0"/>
              </a:rPr>
              <a:t>个训练集和测试集配对，每一种训练集和测试集下都会有对应的一个模型及模型评分</a:t>
            </a:r>
            <a:r>
              <a:rPr lang="en-US" altLang="zh-CN" kern="100" dirty="0">
                <a:cs typeface="Times New Roman" panose="02020603050405020304" pitchFamily="18" charset="0"/>
              </a:rPr>
              <a:t>MSE</a:t>
            </a:r>
            <a:r>
              <a:rPr lang="zh-CN" altLang="zh-CN" kern="100" dirty="0">
                <a:cs typeface="Times New Roman" panose="02020603050405020304" pitchFamily="18" charset="0"/>
              </a:rPr>
              <a:t>（如均方误差），进而可以得到一个平均评分。对于λ值则选择平均评分最优的λ值。</a:t>
            </a:r>
          </a:p>
        </p:txBody>
      </p:sp>
    </p:spTree>
    <p:extLst>
      <p:ext uri="{BB962C8B-B14F-4D97-AF65-F5344CB8AC3E}">
        <p14:creationId xmlns:p14="http://schemas.microsoft.com/office/powerpoint/2010/main" val="3949536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0836" y="1094392"/>
            <a:ext cx="2441694" cy="769441"/>
          </a:xfrm>
          <a:prstGeom prst="rect">
            <a:avLst/>
          </a:prstGeom>
          <a:noFill/>
        </p:spPr>
        <p:txBody>
          <a:bodyPr wrap="none" rtlCol="0">
            <a:spAutoFit/>
          </a:bodyPr>
          <a:lstStyle/>
          <a:p>
            <a:pPr algn="ctr"/>
            <a:r>
              <a:rPr lang="zh-CN" altLang="en-US" sz="4400" dirty="0">
                <a:solidFill>
                  <a:srgbClr val="17B59E"/>
                </a:solidFill>
                <a:latin typeface="微软雅黑" panose="020B0503020204020204" pitchFamily="34" charset="-122"/>
                <a:ea typeface="微软雅黑" panose="020B0503020204020204" pitchFamily="34" charset="-122"/>
              </a:rPr>
              <a:t>评价方法</a:t>
            </a:r>
          </a:p>
        </p:txBody>
      </p:sp>
    </p:spTree>
    <p:extLst>
      <p:ext uri="{BB962C8B-B14F-4D97-AF65-F5344CB8AC3E}">
        <p14:creationId xmlns:p14="http://schemas.microsoft.com/office/powerpoint/2010/main" val="30625410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2"/>
                                        </p:tgtEl>
                                        <p:attrNameLst>
                                          <p:attrName>ppt_y</p:attrName>
                                        </p:attrNameLst>
                                      </p:cBhvr>
                                      <p:tavLst>
                                        <p:tav tm="0">
                                          <p:val>
                                            <p:strVal val="#ppt_y"/>
                                          </p:val>
                                        </p:tav>
                                        <p:tav tm="100000">
                                          <p:val>
                                            <p:strVal val="#ppt_y"/>
                                          </p:val>
                                        </p:tav>
                                      </p:tavLst>
                                    </p:anim>
                                    <p:anim calcmode="lin" valueType="num">
                                      <p:cBhvr>
                                        <p:cTn id="9" dur="3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601" y="431982"/>
            <a:ext cx="7200600" cy="4165243"/>
          </a:xfrm>
          <a:prstGeom prst="rect">
            <a:avLst/>
          </a:prstGeom>
        </p:spPr>
        <p:txBody>
          <a:bodyPr wrap="square">
            <a:spAutoFit/>
          </a:bodyPr>
          <a:lstStyle/>
          <a:p>
            <a:pPr algn="just">
              <a:spcAft>
                <a:spcPts val="0"/>
              </a:spcAft>
            </a:pPr>
            <a:r>
              <a:rPr lang="zh-CN" altLang="zh-CN" sz="2400" b="1" kern="100" dirty="0">
                <a:solidFill>
                  <a:srgbClr val="7030A0"/>
                </a:solidFill>
                <a:cs typeface="Times New Roman" panose="02020603050405020304" pitchFamily="18" charset="0"/>
              </a:rPr>
              <a:t>一、残差分析</a:t>
            </a:r>
            <a:endParaRPr lang="zh-CN" altLang="zh-CN" sz="1600" kern="100" dirty="0">
              <a:cs typeface="Times New Roman" panose="02020603050405020304" pitchFamily="18" charset="0"/>
            </a:endParaRPr>
          </a:p>
          <a:p>
            <a:pPr indent="266700" algn="just">
              <a:spcAft>
                <a:spcPts val="0"/>
              </a:spcAft>
            </a:pPr>
            <a:r>
              <a:rPr lang="zh-CN" altLang="zh-CN" sz="1600" kern="100" dirty="0">
                <a:cs typeface="Times New Roman" panose="02020603050405020304" pitchFamily="18" charset="0"/>
              </a:rPr>
              <a:t>残差</a:t>
            </a:r>
            <a:r>
              <a:rPr lang="en-US" altLang="zh-CN" sz="1600" kern="100" dirty="0">
                <a:cs typeface="Times New Roman" panose="02020603050405020304" pitchFamily="18" charset="0"/>
              </a:rPr>
              <a:t>=y-y-hat</a:t>
            </a:r>
            <a:r>
              <a:rPr lang="zh-CN" altLang="zh-CN" sz="1600" kern="100" dirty="0">
                <a:cs typeface="Times New Roman" panose="02020603050405020304" pitchFamily="18" charset="0"/>
              </a:rPr>
              <a:t>，其中</a:t>
            </a:r>
            <a:r>
              <a:rPr lang="en-US" altLang="zh-CN" sz="1600" kern="100" dirty="0">
                <a:cs typeface="Times New Roman" panose="02020603050405020304" pitchFamily="18" charset="0"/>
              </a:rPr>
              <a:t>y</a:t>
            </a:r>
            <a:r>
              <a:rPr lang="zh-CN" altLang="zh-CN" sz="1600" kern="100" dirty="0">
                <a:cs typeface="Times New Roman" panose="02020603050405020304" pitchFamily="18" charset="0"/>
              </a:rPr>
              <a:t>是初始值，</a:t>
            </a:r>
            <a:r>
              <a:rPr lang="en-US" altLang="zh-CN" sz="1600" kern="100" dirty="0">
                <a:cs typeface="Times New Roman" panose="02020603050405020304" pitchFamily="18" charset="0"/>
              </a:rPr>
              <a:t>y-hat</a:t>
            </a:r>
            <a:r>
              <a:rPr lang="zh-CN" altLang="zh-CN" sz="1600" kern="100" dirty="0">
                <a:cs typeface="Times New Roman" panose="02020603050405020304" pitchFamily="18" charset="0"/>
              </a:rPr>
              <a:t>是计算值。</a:t>
            </a:r>
          </a:p>
          <a:p>
            <a:pPr indent="266700" algn="just">
              <a:spcAft>
                <a:spcPts val="0"/>
              </a:spcAft>
            </a:pPr>
            <a:r>
              <a:rPr lang="zh-CN" altLang="zh-CN" sz="1600" kern="100" dirty="0">
                <a:cs typeface="Times New Roman" panose="02020603050405020304" pitchFamily="18" charset="0"/>
              </a:rPr>
              <a:t>残差分析（</a:t>
            </a:r>
            <a:r>
              <a:rPr lang="en-US" altLang="zh-CN" sz="1600" kern="100" dirty="0">
                <a:cs typeface="Times New Roman" panose="02020603050405020304" pitchFamily="18" charset="0"/>
              </a:rPr>
              <a:t>residual analysis</a:t>
            </a:r>
            <a:r>
              <a:rPr lang="zh-CN" altLang="zh-CN" sz="1600" kern="100" dirty="0">
                <a:cs typeface="Times New Roman" panose="02020603050405020304" pitchFamily="18" charset="0"/>
              </a:rPr>
              <a:t>）就是</a:t>
            </a:r>
            <a:r>
              <a:rPr lang="zh-CN" altLang="zh-CN" sz="1600" b="1" kern="100" dirty="0">
                <a:cs typeface="Times New Roman" panose="02020603050405020304" pitchFamily="18" charset="0"/>
              </a:rPr>
              <a:t>通过残差所提供的信息，分析出数据的可靠性、周期性或其它干扰 。</a:t>
            </a:r>
            <a:r>
              <a:rPr lang="zh-CN" altLang="zh-CN" sz="1600" kern="100" dirty="0">
                <a:cs typeface="Times New Roman" panose="02020603050405020304" pitchFamily="18" charset="0"/>
              </a:rPr>
              <a:t>用于分析模型的假定正确与否的方法。</a:t>
            </a:r>
          </a:p>
          <a:p>
            <a:pPr algn="just">
              <a:spcAft>
                <a:spcPts val="0"/>
              </a:spcAft>
            </a:pPr>
            <a:r>
              <a:rPr lang="en-US" altLang="zh-CN" sz="1600" kern="100" dirty="0">
                <a:cs typeface="Times New Roman" panose="02020603050405020304" pitchFamily="18" charset="0"/>
              </a:rPr>
              <a:t> </a:t>
            </a:r>
            <a:endParaRPr lang="zh-CN" altLang="zh-CN" sz="1600" kern="100" dirty="0">
              <a:cs typeface="Times New Roman" panose="02020603050405020304" pitchFamily="18" charset="0"/>
            </a:endParaRPr>
          </a:p>
          <a:p>
            <a:pPr indent="266700" algn="just">
              <a:spcAft>
                <a:spcPts val="0"/>
              </a:spcAft>
            </a:pPr>
            <a:r>
              <a:rPr lang="zh-CN" altLang="zh-CN" sz="1600" kern="100" dirty="0">
                <a:cs typeface="Times New Roman" panose="02020603050405020304" pitchFamily="18" charset="0"/>
              </a:rPr>
              <a:t>所谓残差是指观测值与预测值（拟合值）之间的差，即是实际观察值与回归估计值的差。在</a:t>
            </a:r>
            <a:r>
              <a:rPr lang="en-US" altLang="zh-CN" sz="1600" kern="100" dirty="0" err="1">
                <a:solidFill>
                  <a:srgbClr val="0563C1"/>
                </a:solidFill>
                <a:latin typeface="宋体" panose="02010600030101010101" pitchFamily="2" charset="-122"/>
                <a:cs typeface="Times New Roman" panose="02020603050405020304" pitchFamily="18" charset="0"/>
                <a:hlinkClick r:id="rId2"/>
              </a:rPr>
              <a:t>回归分析</a:t>
            </a:r>
            <a:r>
              <a:rPr lang="zh-CN" altLang="zh-CN" sz="1600" kern="100" dirty="0">
                <a:cs typeface="Times New Roman" panose="02020603050405020304" pitchFamily="18" charset="0"/>
              </a:rPr>
              <a:t>中，测定值与按回归方程预测的值之差，以</a:t>
            </a:r>
            <a:r>
              <a:rPr lang="en-US" altLang="zh-CN" sz="1600" kern="100" dirty="0">
                <a:cs typeface="Times New Roman" panose="02020603050405020304" pitchFamily="18" charset="0"/>
              </a:rPr>
              <a:t>δ</a:t>
            </a:r>
            <a:r>
              <a:rPr lang="zh-CN" altLang="zh-CN" sz="1600" kern="100" dirty="0">
                <a:cs typeface="Times New Roman" panose="02020603050405020304" pitchFamily="18" charset="0"/>
              </a:rPr>
              <a:t>表示。</a:t>
            </a:r>
            <a:r>
              <a:rPr lang="zh-CN" altLang="zh-CN" sz="1600" b="1" kern="100" dirty="0">
                <a:solidFill>
                  <a:srgbClr val="C00000"/>
                </a:solidFill>
                <a:cs typeface="Times New Roman" panose="02020603050405020304" pitchFamily="18" charset="0"/>
              </a:rPr>
              <a:t>残差</a:t>
            </a:r>
            <a:r>
              <a:rPr lang="en-US" altLang="zh-CN" sz="1600" b="1" kern="100" dirty="0">
                <a:solidFill>
                  <a:srgbClr val="C00000"/>
                </a:solidFill>
                <a:cs typeface="Times New Roman" panose="02020603050405020304" pitchFamily="18" charset="0"/>
              </a:rPr>
              <a:t>δ</a:t>
            </a:r>
            <a:r>
              <a:rPr lang="zh-CN" altLang="zh-CN" sz="1600" b="1" kern="100" dirty="0">
                <a:solidFill>
                  <a:srgbClr val="C00000"/>
                </a:solidFill>
                <a:cs typeface="Times New Roman" panose="02020603050405020304" pitchFamily="18" charset="0"/>
              </a:rPr>
              <a:t>遵从</a:t>
            </a:r>
            <a:r>
              <a:rPr lang="en-US" altLang="zh-CN" sz="1600" b="1" kern="100" dirty="0" err="1">
                <a:solidFill>
                  <a:srgbClr val="C00000"/>
                </a:solidFill>
                <a:latin typeface="宋体" panose="02010600030101010101" pitchFamily="2" charset="-122"/>
                <a:cs typeface="Times New Roman" panose="02020603050405020304" pitchFamily="18" charset="0"/>
                <a:hlinkClick r:id="rId3"/>
              </a:rPr>
              <a:t>正态分布</a:t>
            </a:r>
            <a:r>
              <a:rPr lang="en-US" altLang="zh-CN" sz="1600" b="1" kern="100" dirty="0" err="1">
                <a:solidFill>
                  <a:srgbClr val="C00000"/>
                </a:solidFill>
                <a:cs typeface="Times New Roman" panose="02020603050405020304" pitchFamily="18" charset="0"/>
              </a:rPr>
              <a:t>N</a:t>
            </a:r>
            <a:r>
              <a:rPr lang="en-US" altLang="zh-CN" sz="1600" b="1" kern="100" dirty="0">
                <a:solidFill>
                  <a:srgbClr val="C00000"/>
                </a:solidFill>
                <a:cs typeface="Times New Roman" panose="02020603050405020304" pitchFamily="18" charset="0"/>
              </a:rPr>
              <a:t>(0</a:t>
            </a:r>
            <a:r>
              <a:rPr lang="zh-CN" altLang="zh-CN" sz="1600" b="1" kern="100" dirty="0">
                <a:solidFill>
                  <a:srgbClr val="C00000"/>
                </a:solidFill>
                <a:cs typeface="Times New Roman" panose="02020603050405020304" pitchFamily="18" charset="0"/>
              </a:rPr>
              <a:t>，</a:t>
            </a:r>
            <a:r>
              <a:rPr lang="en-US" altLang="zh-CN" sz="1600" b="1" kern="100" dirty="0">
                <a:solidFill>
                  <a:srgbClr val="C00000"/>
                </a:solidFill>
                <a:cs typeface="Times New Roman" panose="02020603050405020304" pitchFamily="18" charset="0"/>
              </a:rPr>
              <a:t>σ</a:t>
            </a:r>
            <a:r>
              <a:rPr lang="zh-CN" altLang="zh-CN" sz="1600" b="1" kern="100" dirty="0">
                <a:solidFill>
                  <a:srgbClr val="C00000"/>
                </a:solidFill>
                <a:cs typeface="Times New Roman" panose="02020603050405020304" pitchFamily="18" charset="0"/>
              </a:rPr>
              <a:t>²</a:t>
            </a:r>
            <a:r>
              <a:rPr lang="en-US" altLang="zh-CN" sz="1600" b="1" kern="100" dirty="0">
                <a:solidFill>
                  <a:srgbClr val="C00000"/>
                </a:solidFill>
                <a:cs typeface="Times New Roman" panose="02020603050405020304" pitchFamily="18" charset="0"/>
              </a:rPr>
              <a:t>)</a:t>
            </a:r>
            <a:r>
              <a:rPr lang="zh-CN" altLang="zh-CN" sz="1600" b="1" kern="100" dirty="0">
                <a:solidFill>
                  <a:srgbClr val="C00000"/>
                </a:solidFill>
                <a:cs typeface="Times New Roman" panose="02020603050405020304" pitchFamily="18" charset="0"/>
              </a:rPr>
              <a:t>。找到异常值的一个快速方法是使用标准化残差。</a:t>
            </a:r>
            <a:r>
              <a:rPr lang="zh-CN" altLang="zh-CN" sz="1600" kern="100" dirty="0">
                <a:cs typeface="Times New Roman" panose="02020603050405020304" pitchFamily="18" charset="0"/>
              </a:rPr>
              <a:t>若某一实验点的标准化残差落在</a:t>
            </a:r>
            <a:r>
              <a:rPr lang="en-US" altLang="zh-CN" sz="1600" kern="100" dirty="0">
                <a:cs typeface="Times New Roman" panose="02020603050405020304" pitchFamily="18" charset="0"/>
              </a:rPr>
              <a:t>(-2</a:t>
            </a:r>
            <a:r>
              <a:rPr lang="zh-CN" altLang="zh-CN" sz="1600" kern="100" dirty="0">
                <a:cs typeface="Times New Roman" panose="02020603050405020304" pitchFamily="18" charset="0"/>
              </a:rPr>
              <a:t>，</a:t>
            </a:r>
            <a:r>
              <a:rPr lang="en-US" altLang="zh-CN" sz="1600" kern="100" dirty="0">
                <a:cs typeface="Times New Roman" panose="02020603050405020304" pitchFamily="18" charset="0"/>
              </a:rPr>
              <a:t>2)</a:t>
            </a:r>
            <a:r>
              <a:rPr lang="zh-CN" altLang="zh-CN" sz="1600" kern="100" dirty="0">
                <a:cs typeface="Times New Roman" panose="02020603050405020304" pitchFamily="18" charset="0"/>
              </a:rPr>
              <a:t>区间以外，可在</a:t>
            </a:r>
            <a:r>
              <a:rPr lang="en-US" altLang="zh-CN" sz="1600" kern="100" dirty="0">
                <a:cs typeface="Times New Roman" panose="02020603050405020304" pitchFamily="18" charset="0"/>
              </a:rPr>
              <a:t>95%</a:t>
            </a:r>
            <a:r>
              <a:rPr lang="en-US" altLang="zh-CN" sz="1600" kern="100" dirty="0">
                <a:solidFill>
                  <a:srgbClr val="0563C1"/>
                </a:solidFill>
                <a:latin typeface="宋体" panose="02010600030101010101" pitchFamily="2" charset="-122"/>
                <a:cs typeface="Times New Roman" panose="02020603050405020304" pitchFamily="18" charset="0"/>
                <a:hlinkClick r:id="rId4"/>
              </a:rPr>
              <a:t>置信度</a:t>
            </a:r>
            <a:r>
              <a:rPr lang="zh-CN" altLang="zh-CN" sz="1600" kern="100" dirty="0">
                <a:cs typeface="Times New Roman" panose="02020603050405020304" pitchFamily="18" charset="0"/>
              </a:rPr>
              <a:t>将其判为异常实验点，不参与回归线拟合。显然，有多少对数据，就有多少个残差。</a:t>
            </a:r>
          </a:p>
          <a:p>
            <a:pPr indent="266700" algn="just">
              <a:spcAft>
                <a:spcPts val="0"/>
              </a:spcAft>
            </a:pPr>
            <a:r>
              <a:rPr lang="en-US" altLang="zh-CN" sz="1600" kern="100" dirty="0">
                <a:cs typeface="Times New Roman" panose="02020603050405020304" pitchFamily="18" charset="0"/>
              </a:rPr>
              <a:t> </a:t>
            </a:r>
            <a:endParaRPr lang="zh-CN" altLang="zh-CN" sz="1600" kern="100" dirty="0">
              <a:cs typeface="Times New Roman" panose="02020603050405020304" pitchFamily="18" charset="0"/>
            </a:endParaRPr>
          </a:p>
          <a:p>
            <a:pPr marL="342900" lvl="0" indent="-342900">
              <a:spcAft>
                <a:spcPts val="800"/>
              </a:spcAft>
              <a:buFont typeface="Wingdings" panose="05000000000000000000" pitchFamily="2" charset="2"/>
              <a:buChar char=""/>
            </a:pPr>
            <a:r>
              <a:rPr lang="zh-CN" altLang="zh-CN" sz="1600" kern="100" dirty="0">
                <a:cs typeface="Times New Roman" panose="02020603050405020304" pitchFamily="18" charset="0"/>
              </a:rPr>
              <a:t>在</a:t>
            </a:r>
            <a:r>
              <a:rPr lang="en-US" altLang="zh-CN" sz="1600" kern="100" dirty="0">
                <a:cs typeface="Times New Roman" panose="02020603050405020304" pitchFamily="18" charset="0"/>
              </a:rPr>
              <a:t>R</a:t>
            </a:r>
            <a:r>
              <a:rPr lang="zh-CN" altLang="zh-CN" sz="1600" kern="100" dirty="0">
                <a:cs typeface="Times New Roman" panose="02020603050405020304" pitchFamily="18" charset="0"/>
              </a:rPr>
              <a:t>中加载</a:t>
            </a:r>
            <a:r>
              <a:rPr lang="en-US" altLang="zh-CN" sz="1600" kern="100" dirty="0">
                <a:cs typeface="Times New Roman" panose="02020603050405020304" pitchFamily="18" charset="0"/>
              </a:rPr>
              <a:t>car </a:t>
            </a:r>
            <a:r>
              <a:rPr lang="zh-CN" altLang="zh-CN" sz="1600" kern="100" dirty="0">
                <a:cs typeface="Times New Roman" panose="02020603050405020304" pitchFamily="18" charset="0"/>
              </a:rPr>
              <a:t>包可以使用</a:t>
            </a:r>
            <a:r>
              <a:rPr lang="en-US" altLang="zh-CN" sz="1600" kern="100" dirty="0" err="1">
                <a:cs typeface="Times New Roman" panose="02020603050405020304" pitchFamily="18" charset="0"/>
              </a:rPr>
              <a:t>crplots</a:t>
            </a:r>
            <a:r>
              <a:rPr lang="zh-CN" altLang="zh-CN" sz="1600" kern="100" dirty="0">
                <a:cs typeface="Times New Roman" panose="02020603050405020304" pitchFamily="18" charset="0"/>
              </a:rPr>
              <a:t>（）函数来获得线性模型的</a:t>
            </a:r>
            <a:r>
              <a:rPr lang="zh-CN" altLang="zh-CN" sz="1600" b="1" kern="100" dirty="0">
                <a:solidFill>
                  <a:srgbClr val="C00000"/>
                </a:solidFill>
                <a:cs typeface="Times New Roman" panose="02020603050405020304" pitchFamily="18" charset="0"/>
              </a:rPr>
              <a:t>成分残差图</a:t>
            </a:r>
            <a:r>
              <a:rPr lang="zh-CN" altLang="zh-CN" sz="1600" kern="100" dirty="0">
                <a:cs typeface="Times New Roman" panose="02020603050405020304" pitchFamily="18" charset="0"/>
              </a:rPr>
              <a:t>（</a:t>
            </a:r>
            <a:r>
              <a:rPr lang="en-US" altLang="zh-CN" sz="1600" kern="100" dirty="0">
                <a:cs typeface="Times New Roman" panose="02020603050405020304" pitchFamily="18" charset="0"/>
              </a:rPr>
              <a:t>component plus residual Plots)</a:t>
            </a:r>
            <a:r>
              <a:rPr lang="zh-CN" altLang="zh-CN" sz="1600" kern="100" dirty="0">
                <a:cs typeface="Times New Roman" panose="02020603050405020304" pitchFamily="18" charset="0"/>
              </a:rPr>
              <a:t>，来判断拟合模型的线性性</a:t>
            </a:r>
            <a:endParaRPr lang="zh-CN" altLang="zh-CN" sz="2000" dirty="0">
              <a:cs typeface="Times New Roman" panose="02020603050405020304" pitchFamily="18" charset="0"/>
            </a:endParaRPr>
          </a:p>
          <a:p>
            <a:pPr marL="342900" lvl="0" indent="-342900">
              <a:spcAft>
                <a:spcPts val="800"/>
              </a:spcAft>
              <a:buFont typeface="Wingdings" panose="05000000000000000000" pitchFamily="2" charset="2"/>
              <a:buChar char=""/>
            </a:pPr>
            <a:r>
              <a:rPr lang="zh-CN" altLang="zh-CN" sz="1600" kern="100" dirty="0">
                <a:cs typeface="Times New Roman" panose="02020603050405020304" pitchFamily="18" charset="0"/>
              </a:rPr>
              <a:t>看两条线能否接近，如果接近，则说明可以进行线性拟合，即模型是线性的！</a:t>
            </a:r>
            <a:endParaRPr lang="zh-CN" altLang="zh-CN" sz="2000" dirty="0">
              <a:cs typeface="Times New Roman" panose="02020603050405020304" pitchFamily="18" charset="0"/>
            </a:endParaRPr>
          </a:p>
        </p:txBody>
      </p:sp>
    </p:spTree>
    <p:extLst>
      <p:ext uri="{BB962C8B-B14F-4D97-AF65-F5344CB8AC3E}">
        <p14:creationId xmlns:p14="http://schemas.microsoft.com/office/powerpoint/2010/main" val="4300610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MG_256"/>
          <p:cNvPicPr/>
          <p:nvPr/>
        </p:nvPicPr>
        <p:blipFill>
          <a:blip r:embed="rId2"/>
          <a:stretch>
            <a:fillRect/>
          </a:stretch>
        </p:blipFill>
        <p:spPr>
          <a:xfrm>
            <a:off x="2036445" y="125889"/>
            <a:ext cx="4886960" cy="4788535"/>
          </a:xfrm>
          <a:prstGeom prst="rect">
            <a:avLst/>
          </a:prstGeom>
          <a:noFill/>
          <a:ln w="9525">
            <a:noFill/>
          </a:ln>
        </p:spPr>
      </p:pic>
    </p:spTree>
    <p:extLst>
      <p:ext uri="{BB962C8B-B14F-4D97-AF65-F5344CB8AC3E}">
        <p14:creationId xmlns:p14="http://schemas.microsoft.com/office/powerpoint/2010/main" val="3730345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5583" y="503988"/>
            <a:ext cx="2952246" cy="1569660"/>
          </a:xfrm>
          <a:prstGeom prst="rect">
            <a:avLst/>
          </a:prstGeom>
        </p:spPr>
        <p:txBody>
          <a:bodyPr wrap="square">
            <a:spAutoFit/>
          </a:bodyPr>
          <a:lstStyle/>
          <a:p>
            <a:pPr algn="just">
              <a:spcAft>
                <a:spcPts val="0"/>
              </a:spcAft>
            </a:pPr>
            <a:r>
              <a:rPr lang="zh-CN" altLang="zh-CN" sz="2400" b="1" kern="100" dirty="0">
                <a:cs typeface="Times New Roman" panose="02020603050405020304" pitchFamily="18" charset="0"/>
              </a:rPr>
              <a:t>①直方图</a:t>
            </a:r>
            <a:endParaRPr lang="zh-CN" altLang="zh-CN" kern="100" dirty="0">
              <a:cs typeface="Times New Roman" panose="02020603050405020304" pitchFamily="18" charset="0"/>
            </a:endParaRPr>
          </a:p>
          <a:p>
            <a:pPr algn="just">
              <a:spcAft>
                <a:spcPts val="0"/>
              </a:spcAft>
            </a:pPr>
            <a:r>
              <a:rPr lang="zh-CN" altLang="zh-CN" kern="100" dirty="0">
                <a:cs typeface="Times New Roman" panose="02020603050405020304" pitchFamily="18" charset="0"/>
              </a:rPr>
              <a:t>直方图</a:t>
            </a:r>
            <a:r>
              <a:rPr lang="en-US" altLang="zh-CN" kern="100" dirty="0">
                <a:cs typeface="Times New Roman" panose="02020603050405020304" pitchFamily="18" charset="0"/>
              </a:rPr>
              <a:t>(Histogram)</a:t>
            </a:r>
            <a:r>
              <a:rPr lang="zh-CN" altLang="zh-CN" kern="100" dirty="0">
                <a:cs typeface="Times New Roman" panose="02020603050405020304" pitchFamily="18" charset="0"/>
              </a:rPr>
              <a:t>，又称</a:t>
            </a:r>
            <a:r>
              <a:rPr lang="en-US" altLang="zh-CN" kern="100" dirty="0" err="1">
                <a:latin typeface="宋体" panose="02010600030101010101" pitchFamily="2" charset="-122"/>
                <a:cs typeface="Times New Roman" panose="02020603050405020304" pitchFamily="18" charset="0"/>
                <a:hlinkClick r:id="rId2"/>
              </a:rPr>
              <a:t>质量分布图</a:t>
            </a:r>
            <a:r>
              <a:rPr lang="zh-CN" altLang="zh-CN" kern="100" dirty="0">
                <a:cs typeface="Times New Roman" panose="02020603050405020304" pitchFamily="18" charset="0"/>
              </a:rPr>
              <a:t>，是一种统计报告图。</a:t>
            </a:r>
          </a:p>
          <a:p>
            <a:pPr algn="just">
              <a:spcAft>
                <a:spcPts val="0"/>
              </a:spcAft>
            </a:pPr>
            <a:r>
              <a:rPr lang="en-US" altLang="zh-CN" kern="100" dirty="0" err="1">
                <a:cs typeface="Times New Roman" panose="02020603050405020304" pitchFamily="18" charset="0"/>
              </a:rPr>
              <a:t>hist</a:t>
            </a:r>
            <a:r>
              <a:rPr lang="en-US" altLang="zh-CN" kern="100" dirty="0">
                <a:cs typeface="Times New Roman" panose="02020603050405020304" pitchFamily="18" charset="0"/>
              </a:rPr>
              <a:t>(</a:t>
            </a:r>
            <a:r>
              <a:rPr lang="en-US" altLang="zh-CN" kern="100" dirty="0" err="1">
                <a:cs typeface="Times New Roman" panose="02020603050405020304" pitchFamily="18" charset="0"/>
              </a:rPr>
              <a:t>mydata$Middle_Price</a:t>
            </a:r>
            <a:r>
              <a:rPr lang="en-US" altLang="zh-CN" kern="100" dirty="0">
                <a:cs typeface="Times New Roman" panose="02020603050405020304" pitchFamily="18" charset="0"/>
              </a:rPr>
              <a:t>)</a:t>
            </a:r>
            <a:endParaRPr lang="zh-CN" altLang="zh-CN" kern="100" dirty="0">
              <a:cs typeface="Times New Roman" panose="02020603050405020304" pitchFamily="18" charset="0"/>
            </a:endParaRPr>
          </a:p>
        </p:txBody>
      </p:sp>
      <p:pic>
        <p:nvPicPr>
          <p:cNvPr id="3" name="图片 2"/>
          <p:cNvPicPr/>
          <p:nvPr/>
        </p:nvPicPr>
        <p:blipFill>
          <a:blip r:embed="rId3"/>
          <a:stretch>
            <a:fillRect/>
          </a:stretch>
        </p:blipFill>
        <p:spPr>
          <a:xfrm>
            <a:off x="3615853" y="431982"/>
            <a:ext cx="4390390" cy="4097020"/>
          </a:xfrm>
          <a:prstGeom prst="rect">
            <a:avLst/>
          </a:prstGeom>
          <a:noFill/>
          <a:ln>
            <a:noFill/>
          </a:ln>
        </p:spPr>
      </p:pic>
    </p:spTree>
    <p:extLst>
      <p:ext uri="{BB962C8B-B14F-4D97-AF65-F5344CB8AC3E}">
        <p14:creationId xmlns:p14="http://schemas.microsoft.com/office/powerpoint/2010/main" val="520222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7619" y="792012"/>
            <a:ext cx="7272606" cy="3570208"/>
          </a:xfrm>
          <a:prstGeom prst="rect">
            <a:avLst/>
          </a:prstGeom>
        </p:spPr>
        <p:txBody>
          <a:bodyPr wrap="square">
            <a:spAutoFit/>
          </a:bodyPr>
          <a:lstStyle/>
          <a:p>
            <a:pPr algn="just">
              <a:spcAft>
                <a:spcPts val="0"/>
              </a:spcAft>
            </a:pPr>
            <a:r>
              <a:rPr lang="zh-CN" altLang="zh-CN" sz="2800" b="1" kern="100" dirty="0">
                <a:cs typeface="Times New Roman" panose="02020603050405020304" pitchFamily="18" charset="0"/>
              </a:rPr>
              <a:t>②</a:t>
            </a:r>
            <a:r>
              <a:rPr lang="en-US" altLang="zh-CN" sz="2800" b="1" kern="100" dirty="0">
                <a:cs typeface="Times New Roman" panose="02020603050405020304" pitchFamily="18" charset="0"/>
              </a:rPr>
              <a:t>Q-</a:t>
            </a:r>
            <a:r>
              <a:rPr lang="en-US" altLang="zh-CN" sz="2800" b="1" kern="100" dirty="0" err="1">
                <a:cs typeface="Times New Roman" panose="02020603050405020304" pitchFamily="18" charset="0"/>
              </a:rPr>
              <a:t>Qplot</a:t>
            </a:r>
            <a:endParaRPr lang="zh-CN" altLang="zh-CN" kern="100" dirty="0">
              <a:cs typeface="Times New Roman" panose="02020603050405020304" pitchFamily="18" charset="0"/>
            </a:endParaRP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algn="just">
              <a:spcAft>
                <a:spcPts val="0"/>
              </a:spcAft>
            </a:pPr>
            <a:r>
              <a:rPr lang="en-US" altLang="zh-CN" kern="100" dirty="0" err="1">
                <a:cs typeface="Times New Roman" panose="02020603050405020304" pitchFamily="18" charset="0"/>
              </a:rPr>
              <a:t>QQPlot</a:t>
            </a:r>
            <a:r>
              <a:rPr lang="zh-CN" altLang="zh-CN" kern="100" dirty="0">
                <a:cs typeface="Times New Roman" panose="02020603050405020304" pitchFamily="18" charset="0"/>
              </a:rPr>
              <a:t>图是</a:t>
            </a:r>
            <a:r>
              <a:rPr lang="zh-CN" altLang="zh-CN" b="1" kern="100" dirty="0">
                <a:solidFill>
                  <a:srgbClr val="C00000"/>
                </a:solidFill>
                <a:cs typeface="Times New Roman" panose="02020603050405020304" pitchFamily="18" charset="0"/>
              </a:rPr>
              <a:t>用于直观验证一组数据是否来自某个分布</a:t>
            </a:r>
            <a:r>
              <a:rPr lang="zh-CN" altLang="zh-CN" kern="100" dirty="0">
                <a:cs typeface="Times New Roman" panose="02020603050405020304" pitchFamily="18" charset="0"/>
              </a:rPr>
              <a:t>，或者</a:t>
            </a:r>
            <a:r>
              <a:rPr lang="zh-CN" altLang="zh-CN" b="1" kern="100" dirty="0">
                <a:solidFill>
                  <a:srgbClr val="C00000"/>
                </a:solidFill>
                <a:cs typeface="Times New Roman" panose="02020603050405020304" pitchFamily="18" charset="0"/>
              </a:rPr>
              <a:t>验证某两组数据是否来自同一（族）分布。</a:t>
            </a:r>
            <a:r>
              <a:rPr lang="zh-CN" altLang="zh-CN" kern="100" dirty="0">
                <a:cs typeface="Times New Roman" panose="02020603050405020304" pitchFamily="18" charset="0"/>
              </a:rPr>
              <a:t>在教学和软件中常用的是检验数据是否来自于</a:t>
            </a:r>
            <a:r>
              <a:rPr lang="en-US" altLang="zh-CN" kern="100" dirty="0" err="1">
                <a:solidFill>
                  <a:srgbClr val="0563C1"/>
                </a:solidFill>
                <a:latin typeface="宋体" panose="02010600030101010101" pitchFamily="2" charset="-122"/>
                <a:cs typeface="Times New Roman" panose="02020603050405020304" pitchFamily="18" charset="0"/>
                <a:hlinkClick r:id="rId2"/>
              </a:rPr>
              <a:t>正态分布</a:t>
            </a:r>
            <a:r>
              <a:rPr lang="zh-CN" altLang="zh-CN" kern="100" dirty="0">
                <a:cs typeface="Times New Roman" panose="02020603050405020304" pitchFamily="18" charset="0"/>
              </a:rPr>
              <a:t>。用于验证数据。</a:t>
            </a: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algn="just">
              <a:spcAft>
                <a:spcPts val="0"/>
              </a:spcAft>
            </a:pPr>
            <a:r>
              <a:rPr lang="zh-CN" altLang="zh-CN" kern="100" dirty="0">
                <a:cs typeface="Times New Roman" panose="02020603050405020304" pitchFamily="18" charset="0"/>
              </a:rPr>
              <a:t>若是检验两组数据是否来自同一个分布函数</a:t>
            </a:r>
            <a:r>
              <a:rPr lang="en-US" altLang="zh-CN" kern="100" dirty="0">
                <a:cs typeface="Times New Roman" panose="02020603050405020304" pitchFamily="18" charset="0"/>
              </a:rPr>
              <a:t>F(x)</a:t>
            </a:r>
            <a:r>
              <a:rPr lang="zh-CN" altLang="zh-CN" kern="100" dirty="0">
                <a:cs typeface="Times New Roman" panose="02020603050405020304" pitchFamily="18" charset="0"/>
              </a:rPr>
              <a:t>，</a:t>
            </a:r>
            <a:r>
              <a:rPr lang="zh-CN" altLang="zh-CN" b="1" kern="100" dirty="0">
                <a:cs typeface="Times New Roman" panose="02020603050405020304" pitchFamily="18" charset="0"/>
              </a:rPr>
              <a:t>则直接将两组数据的各自的理论分位点当作横纵坐标，然后看是否在一条直线的附近。</a:t>
            </a:r>
            <a:r>
              <a:rPr lang="zh-CN" altLang="zh-CN" kern="100" dirty="0">
                <a:cs typeface="Times New Roman" panose="02020603050405020304" pitchFamily="18" charset="0"/>
              </a:rPr>
              <a:t>此种方法对于</a:t>
            </a:r>
            <a:r>
              <a:rPr lang="zh-CN" altLang="zh-CN" b="1" kern="100" dirty="0">
                <a:cs typeface="Times New Roman" panose="02020603050405020304" pitchFamily="18" charset="0"/>
              </a:rPr>
              <a:t>两组数据数量不一致的时候，需要用</a:t>
            </a:r>
            <a:r>
              <a:rPr lang="en-US" altLang="zh-CN" b="1" kern="100" dirty="0" err="1">
                <a:solidFill>
                  <a:srgbClr val="0563C1"/>
                </a:solidFill>
                <a:latin typeface="宋体" panose="02010600030101010101" pitchFamily="2" charset="-122"/>
                <a:cs typeface="Times New Roman" panose="02020603050405020304" pitchFamily="18" charset="0"/>
                <a:hlinkClick r:id="rId3"/>
              </a:rPr>
              <a:t>插值法</a:t>
            </a:r>
            <a:r>
              <a:rPr lang="zh-CN" altLang="zh-CN" kern="100" dirty="0">
                <a:cs typeface="Times New Roman" panose="02020603050405020304" pitchFamily="18" charset="0"/>
              </a:rPr>
              <a:t>，将数据少的那组数据通过插值的方法补齐。在</a:t>
            </a:r>
            <a:r>
              <a:rPr lang="en-US" altLang="zh-CN" kern="100" dirty="0">
                <a:cs typeface="Times New Roman" panose="02020603050405020304" pitchFamily="18" charset="0"/>
              </a:rPr>
              <a:t>R</a:t>
            </a:r>
            <a:r>
              <a:rPr lang="zh-CN" altLang="zh-CN" kern="100" dirty="0">
                <a:cs typeface="Times New Roman" panose="02020603050405020304" pitchFamily="18" charset="0"/>
              </a:rPr>
              <a:t>中</a:t>
            </a:r>
            <a:r>
              <a:rPr lang="en-US" altLang="zh-CN" kern="100" dirty="0" err="1">
                <a:cs typeface="Times New Roman" panose="02020603050405020304" pitchFamily="18" charset="0"/>
              </a:rPr>
              <a:t>qqplot</a:t>
            </a:r>
            <a:r>
              <a:rPr lang="zh-CN" altLang="zh-CN" kern="100" dirty="0">
                <a:cs typeface="Times New Roman" panose="02020603050405020304" pitchFamily="18" charset="0"/>
              </a:rPr>
              <a:t>就在进行这件事情。或者将两个</a:t>
            </a:r>
            <a:r>
              <a:rPr lang="en-US" altLang="zh-CN" kern="100" dirty="0">
                <a:cs typeface="Times New Roman" panose="02020603050405020304" pitchFamily="18" charset="0"/>
              </a:rPr>
              <a:t>QQ</a:t>
            </a:r>
            <a:r>
              <a:rPr lang="zh-CN" altLang="zh-CN" kern="100" dirty="0">
                <a:cs typeface="Times New Roman" panose="02020603050405020304" pitchFamily="18" charset="0"/>
              </a:rPr>
              <a:t>图放在一起，将两组数据用不同的颜色标识，看两组数据是否离得很近。</a:t>
            </a:r>
          </a:p>
        </p:txBody>
      </p:sp>
    </p:spTree>
    <p:extLst>
      <p:ext uri="{BB962C8B-B14F-4D97-AF65-F5344CB8AC3E}">
        <p14:creationId xmlns:p14="http://schemas.microsoft.com/office/powerpoint/2010/main" val="27530948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1844675" y="794226"/>
            <a:ext cx="5270500" cy="3451860"/>
          </a:xfrm>
          <a:prstGeom prst="rect">
            <a:avLst/>
          </a:prstGeom>
          <a:noFill/>
          <a:ln>
            <a:noFill/>
          </a:ln>
        </p:spPr>
      </p:pic>
    </p:spTree>
    <p:extLst>
      <p:ext uri="{BB962C8B-B14F-4D97-AF65-F5344CB8AC3E}">
        <p14:creationId xmlns:p14="http://schemas.microsoft.com/office/powerpoint/2010/main" val="38636724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7619" y="1008030"/>
            <a:ext cx="7344612" cy="2308324"/>
          </a:xfrm>
          <a:prstGeom prst="rect">
            <a:avLst/>
          </a:prstGeom>
        </p:spPr>
        <p:txBody>
          <a:bodyPr wrap="square">
            <a:spAutoFit/>
          </a:bodyPr>
          <a:lstStyle/>
          <a:p>
            <a:pPr algn="just">
              <a:spcAft>
                <a:spcPts val="0"/>
              </a:spcAft>
            </a:pPr>
            <a:r>
              <a:rPr lang="zh-CN" altLang="zh-CN" b="1" kern="100" dirty="0">
                <a:solidFill>
                  <a:srgbClr val="C00000"/>
                </a:solidFill>
                <a:cs typeface="Times New Roman" panose="02020603050405020304" pitchFamily="18" charset="0"/>
              </a:rPr>
              <a:t>如果两个分布比较相似，那么</a:t>
            </a:r>
            <a:r>
              <a:rPr lang="en-US" altLang="zh-CN" b="1" kern="100" dirty="0" err="1">
                <a:solidFill>
                  <a:srgbClr val="C00000"/>
                </a:solidFill>
                <a:cs typeface="Times New Roman" panose="02020603050405020304" pitchFamily="18" charset="0"/>
              </a:rPr>
              <a:t>qq</a:t>
            </a:r>
            <a:r>
              <a:rPr lang="en-US" altLang="zh-CN" b="1" kern="100" dirty="0">
                <a:solidFill>
                  <a:srgbClr val="C00000"/>
                </a:solidFill>
                <a:cs typeface="Times New Roman" panose="02020603050405020304" pitchFamily="18" charset="0"/>
              </a:rPr>
              <a:t> </a:t>
            </a:r>
            <a:r>
              <a:rPr lang="zh-CN" altLang="zh-CN" b="1" kern="100" dirty="0">
                <a:solidFill>
                  <a:srgbClr val="C00000"/>
                </a:solidFill>
                <a:cs typeface="Times New Roman" panose="02020603050405020304" pitchFamily="18" charset="0"/>
              </a:rPr>
              <a:t>图上的点就大致分布在</a:t>
            </a:r>
            <a:r>
              <a:rPr lang="en-US" altLang="zh-CN" b="1" kern="100" dirty="0">
                <a:solidFill>
                  <a:srgbClr val="C00000"/>
                </a:solidFill>
                <a:cs typeface="Times New Roman" panose="02020603050405020304" pitchFamily="18" charset="0"/>
              </a:rPr>
              <a:t>y=x</a:t>
            </a:r>
            <a:r>
              <a:rPr lang="zh-CN" altLang="zh-CN" b="1" kern="100" dirty="0">
                <a:solidFill>
                  <a:srgbClr val="C00000"/>
                </a:solidFill>
                <a:cs typeface="Times New Roman" panose="02020603050405020304" pitchFamily="18" charset="0"/>
              </a:rPr>
              <a:t>的线上。</a:t>
            </a:r>
            <a:endParaRPr lang="en-US" altLang="zh-CN" b="1" kern="100" dirty="0">
              <a:solidFill>
                <a:srgbClr val="C00000"/>
              </a:solidFill>
              <a:cs typeface="Times New Roman" panose="02020603050405020304" pitchFamily="18" charset="0"/>
            </a:endParaRPr>
          </a:p>
          <a:p>
            <a:pPr algn="just">
              <a:spcAft>
                <a:spcPts val="0"/>
              </a:spcAft>
            </a:pPr>
            <a:r>
              <a:rPr lang="zh-CN" altLang="zh-CN" b="1" kern="100" dirty="0">
                <a:solidFill>
                  <a:srgbClr val="C00000"/>
                </a:solidFill>
                <a:cs typeface="Times New Roman" panose="02020603050405020304" pitchFamily="18" charset="0"/>
              </a:rPr>
              <a:t>如果这两个分布线性相关，那么</a:t>
            </a:r>
            <a:r>
              <a:rPr lang="en-US" altLang="zh-CN" b="1" kern="100" dirty="0" err="1">
                <a:solidFill>
                  <a:srgbClr val="C00000"/>
                </a:solidFill>
                <a:cs typeface="Times New Roman" panose="02020603050405020304" pitchFamily="18" charset="0"/>
              </a:rPr>
              <a:t>qq</a:t>
            </a:r>
            <a:r>
              <a:rPr lang="en-US" altLang="zh-CN" b="1" kern="100" dirty="0">
                <a:solidFill>
                  <a:srgbClr val="C00000"/>
                </a:solidFill>
                <a:cs typeface="Times New Roman" panose="02020603050405020304" pitchFamily="18" charset="0"/>
              </a:rPr>
              <a:t> </a:t>
            </a:r>
            <a:r>
              <a:rPr lang="zh-CN" altLang="zh-CN" b="1" kern="100" dirty="0">
                <a:solidFill>
                  <a:srgbClr val="C00000"/>
                </a:solidFill>
                <a:cs typeface="Times New Roman" panose="02020603050405020304" pitchFamily="18" charset="0"/>
              </a:rPr>
              <a:t>图上的点就大致分布在一条线上，但不一定在</a:t>
            </a:r>
            <a:r>
              <a:rPr lang="en-US" altLang="zh-CN" b="1" kern="100" dirty="0">
                <a:solidFill>
                  <a:srgbClr val="C00000"/>
                </a:solidFill>
                <a:cs typeface="Times New Roman" panose="02020603050405020304" pitchFamily="18" charset="0"/>
              </a:rPr>
              <a:t>y=x</a:t>
            </a:r>
            <a:r>
              <a:rPr lang="zh-CN" altLang="zh-CN" b="1" kern="100" dirty="0">
                <a:solidFill>
                  <a:srgbClr val="C00000"/>
                </a:solidFill>
                <a:cs typeface="Times New Roman" panose="02020603050405020304" pitchFamily="18" charset="0"/>
              </a:rPr>
              <a:t>上。</a:t>
            </a:r>
            <a:endParaRPr lang="en-US" altLang="zh-CN" b="1" kern="100" dirty="0">
              <a:solidFill>
                <a:srgbClr val="C00000"/>
              </a:solidFill>
              <a:cs typeface="Times New Roman" panose="02020603050405020304" pitchFamily="18" charset="0"/>
            </a:endParaRPr>
          </a:p>
          <a:p>
            <a:pPr algn="just">
              <a:spcAft>
                <a:spcPts val="0"/>
              </a:spcAft>
            </a:pPr>
            <a:r>
              <a:rPr lang="zh-CN" altLang="zh-CN" kern="100" dirty="0">
                <a:cs typeface="Times New Roman" panose="02020603050405020304" pitchFamily="18" charset="0"/>
              </a:rPr>
              <a:t>用</a:t>
            </a:r>
            <a:r>
              <a:rPr lang="en-US" altLang="zh-CN" kern="100" dirty="0" err="1">
                <a:cs typeface="Times New Roman" panose="02020603050405020304" pitchFamily="18" charset="0"/>
              </a:rPr>
              <a:t>qq</a:t>
            </a:r>
            <a:r>
              <a:rPr lang="zh-CN" altLang="zh-CN" kern="100" dirty="0">
                <a:cs typeface="Times New Roman" panose="02020603050405020304" pitchFamily="18" charset="0"/>
              </a:rPr>
              <a:t>图比较两组数据被认为是一种非参数的方法比较他们的可能分布情况。对于上诉这些情况，</a:t>
            </a:r>
            <a:r>
              <a:rPr lang="en-US" altLang="zh-CN" kern="100" dirty="0" err="1">
                <a:cs typeface="Times New Roman" panose="02020603050405020304" pitchFamily="18" charset="0"/>
              </a:rPr>
              <a:t>qq</a:t>
            </a:r>
            <a:r>
              <a:rPr lang="zh-CN" altLang="zh-CN" kern="100" dirty="0">
                <a:cs typeface="Times New Roman" panose="02020603050405020304" pitchFamily="18" charset="0"/>
              </a:rPr>
              <a:t>图是比普通的技术比较柱状图跟有说服力的方法，但同时也需要更多地方式来解释。</a:t>
            </a:r>
            <a:r>
              <a:rPr lang="en-US" altLang="zh-CN" kern="100" dirty="0">
                <a:cs typeface="Times New Roman" panose="02020603050405020304" pitchFamily="18" charset="0"/>
              </a:rPr>
              <a:t>Q-Q</a:t>
            </a:r>
            <a:r>
              <a:rPr lang="zh-CN" altLang="zh-CN" kern="100" dirty="0">
                <a:cs typeface="Times New Roman" panose="02020603050405020304" pitchFamily="18" charset="0"/>
              </a:rPr>
              <a:t>图通常用于将数据集与理论模型进行比较。</a:t>
            </a:r>
            <a:endParaRPr lang="en-US" altLang="zh-CN" kern="100" dirty="0">
              <a:cs typeface="Times New Roman" panose="02020603050405020304" pitchFamily="18" charset="0"/>
            </a:endParaRPr>
          </a:p>
          <a:p>
            <a:pPr algn="just">
              <a:spcAft>
                <a:spcPts val="0"/>
              </a:spcAft>
            </a:pPr>
            <a:r>
              <a:rPr lang="zh-CN" altLang="zh-CN" kern="100" dirty="0">
                <a:cs typeface="Times New Roman" panose="02020603050405020304" pitchFamily="18" charset="0"/>
              </a:rPr>
              <a:t>这可以</a:t>
            </a:r>
            <a:r>
              <a:rPr lang="zh-CN" altLang="zh-CN" b="1" kern="100" dirty="0">
                <a:solidFill>
                  <a:srgbClr val="C00000"/>
                </a:solidFill>
                <a:cs typeface="Times New Roman" panose="02020603050405020304" pitchFamily="18" charset="0"/>
              </a:rPr>
              <a:t>提供对图形的“适合度”的评估</a:t>
            </a:r>
            <a:r>
              <a:rPr lang="zh-CN" altLang="zh-CN" kern="100" dirty="0">
                <a:cs typeface="Times New Roman" panose="02020603050405020304" pitchFamily="18" charset="0"/>
              </a:rPr>
              <a:t>，而不是简化为数字摘要。</a:t>
            </a:r>
          </a:p>
        </p:txBody>
      </p:sp>
    </p:spTree>
    <p:extLst>
      <p:ext uri="{BB962C8B-B14F-4D97-AF65-F5344CB8AC3E}">
        <p14:creationId xmlns:p14="http://schemas.microsoft.com/office/powerpoint/2010/main" val="36365747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589" y="575994"/>
            <a:ext cx="7632636" cy="3293209"/>
          </a:xfrm>
          <a:prstGeom prst="rect">
            <a:avLst/>
          </a:prstGeom>
        </p:spPr>
        <p:txBody>
          <a:bodyPr wrap="square">
            <a:spAutoFit/>
          </a:bodyPr>
          <a:lstStyle/>
          <a:p>
            <a:pPr algn="just">
              <a:spcAft>
                <a:spcPts val="0"/>
              </a:spcAft>
            </a:pPr>
            <a:r>
              <a:rPr lang="zh-CN" altLang="zh-CN" sz="2800" b="1" kern="100" dirty="0">
                <a:solidFill>
                  <a:srgbClr val="7030A0"/>
                </a:solidFill>
                <a:cs typeface="Times New Roman" panose="02020603050405020304" pitchFamily="18" charset="0"/>
              </a:rPr>
              <a:t>二、误差指标：</a:t>
            </a:r>
            <a:r>
              <a:rPr lang="en-US" altLang="zh-CN" sz="2800" b="1" kern="100" dirty="0">
                <a:solidFill>
                  <a:srgbClr val="7030A0"/>
                </a:solidFill>
                <a:cs typeface="Times New Roman" panose="02020603050405020304" pitchFamily="18" charset="0"/>
              </a:rPr>
              <a:t>MSE</a:t>
            </a:r>
            <a:r>
              <a:rPr lang="zh-CN" altLang="zh-CN" sz="2800" b="1" kern="100" dirty="0">
                <a:solidFill>
                  <a:srgbClr val="7030A0"/>
                </a:solidFill>
                <a:cs typeface="Times New Roman" panose="02020603050405020304" pitchFamily="18" charset="0"/>
              </a:rPr>
              <a:t>，</a:t>
            </a:r>
            <a:r>
              <a:rPr lang="en-US" altLang="zh-CN" sz="2800" b="1" kern="100" dirty="0">
                <a:solidFill>
                  <a:srgbClr val="7030A0"/>
                </a:solidFill>
                <a:cs typeface="Times New Roman" panose="02020603050405020304" pitchFamily="18" charset="0"/>
              </a:rPr>
              <a:t>MAPE</a:t>
            </a:r>
            <a:r>
              <a:rPr lang="zh-CN" altLang="zh-CN" sz="2800" b="1" kern="100" dirty="0">
                <a:solidFill>
                  <a:srgbClr val="7030A0"/>
                </a:solidFill>
                <a:cs typeface="Times New Roman" panose="02020603050405020304" pitchFamily="18" charset="0"/>
              </a:rPr>
              <a:t>，</a:t>
            </a:r>
            <a:r>
              <a:rPr lang="en-US" altLang="zh-CN" sz="2800" b="1" kern="100" dirty="0">
                <a:solidFill>
                  <a:srgbClr val="7030A0"/>
                </a:solidFill>
                <a:cs typeface="Times New Roman" panose="02020603050405020304" pitchFamily="18" charset="0"/>
              </a:rPr>
              <a:t>MAD</a:t>
            </a:r>
            <a:endParaRPr lang="zh-CN" altLang="zh-CN" kern="100" dirty="0">
              <a:cs typeface="Times New Roman" panose="02020603050405020304" pitchFamily="18" charset="0"/>
            </a:endParaRP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algn="just">
              <a:spcAft>
                <a:spcPts val="0"/>
              </a:spcAft>
            </a:pPr>
            <a:r>
              <a:rPr lang="en-US" altLang="zh-CN" kern="100" dirty="0">
                <a:cs typeface="Times New Roman" panose="02020603050405020304" pitchFamily="18" charset="0"/>
              </a:rPr>
              <a:t>      </a:t>
            </a:r>
            <a:r>
              <a:rPr lang="en-US" altLang="zh-CN" kern="100" dirty="0" err="1">
                <a:cs typeface="Times New Roman" panose="02020603050405020304" pitchFamily="18" charset="0"/>
              </a:rPr>
              <a:t>mape</a:t>
            </a:r>
            <a:r>
              <a:rPr lang="zh-CN" altLang="zh-CN" b="1" kern="100" dirty="0">
                <a:cs typeface="Times New Roman" panose="02020603050405020304" pitchFamily="18" charset="0"/>
              </a:rPr>
              <a:t>取决于</a:t>
            </a:r>
            <a:r>
              <a:rPr lang="zh-CN" altLang="zh-CN" kern="100" dirty="0">
                <a:cs typeface="Times New Roman" panose="02020603050405020304" pitchFamily="18" charset="0"/>
              </a:rPr>
              <a:t>数据中数的大小，比如你有两个数据，一个是</a:t>
            </a:r>
            <a:r>
              <a:rPr lang="en-US" altLang="zh-CN" kern="100" dirty="0">
                <a:cs typeface="Times New Roman" panose="02020603050405020304" pitchFamily="18" charset="0"/>
              </a:rPr>
              <a:t>100</a:t>
            </a:r>
            <a:r>
              <a:rPr lang="zh-CN" altLang="zh-CN" kern="100" dirty="0">
                <a:cs typeface="Times New Roman" panose="02020603050405020304" pitchFamily="18" charset="0"/>
              </a:rPr>
              <a:t>， 一个是</a:t>
            </a:r>
            <a:r>
              <a:rPr lang="en-US" altLang="zh-CN" kern="100" dirty="0">
                <a:cs typeface="Times New Roman" panose="02020603050405020304" pitchFamily="18" charset="0"/>
              </a:rPr>
              <a:t>1</a:t>
            </a:r>
            <a:r>
              <a:rPr lang="zh-CN" altLang="zh-CN" kern="100" dirty="0">
                <a:cs typeface="Times New Roman" panose="02020603050405020304" pitchFamily="18" charset="0"/>
              </a:rPr>
              <a:t>，你的预测分别是</a:t>
            </a:r>
            <a:r>
              <a:rPr lang="en-US" altLang="zh-CN" kern="100" dirty="0">
                <a:cs typeface="Times New Roman" panose="02020603050405020304" pitchFamily="18" charset="0"/>
              </a:rPr>
              <a:t>101 </a:t>
            </a:r>
            <a:r>
              <a:rPr lang="zh-CN" altLang="zh-CN" kern="100" dirty="0">
                <a:cs typeface="Times New Roman" panose="02020603050405020304" pitchFamily="18" charset="0"/>
              </a:rPr>
              <a:t>和</a:t>
            </a:r>
            <a:r>
              <a:rPr lang="en-US" altLang="zh-CN" kern="100" dirty="0">
                <a:cs typeface="Times New Roman" panose="02020603050405020304" pitchFamily="18" charset="0"/>
              </a:rPr>
              <a:t>2</a:t>
            </a:r>
            <a:r>
              <a:rPr lang="zh-CN" altLang="zh-CN" kern="100" dirty="0">
                <a:cs typeface="Times New Roman" panose="02020603050405020304" pitchFamily="18" charset="0"/>
              </a:rPr>
              <a:t>， 误差都是</a:t>
            </a:r>
            <a:r>
              <a:rPr lang="en-US" altLang="zh-CN" kern="100" dirty="0">
                <a:cs typeface="Times New Roman" panose="02020603050405020304" pitchFamily="18" charset="0"/>
              </a:rPr>
              <a:t>1</a:t>
            </a:r>
            <a:r>
              <a:rPr lang="zh-CN" altLang="zh-CN" kern="100" dirty="0">
                <a:cs typeface="Times New Roman" panose="02020603050405020304" pitchFamily="18" charset="0"/>
              </a:rPr>
              <a:t>，但是</a:t>
            </a:r>
            <a:r>
              <a:rPr lang="en-US" altLang="zh-CN" kern="100" dirty="0" err="1">
                <a:cs typeface="Times New Roman" panose="02020603050405020304" pitchFamily="18" charset="0"/>
              </a:rPr>
              <a:t>mape</a:t>
            </a:r>
            <a:r>
              <a:rPr lang="zh-CN" altLang="zh-CN" kern="100" dirty="0">
                <a:cs typeface="Times New Roman" panose="02020603050405020304" pitchFamily="18" charset="0"/>
              </a:rPr>
              <a:t>却一个大一个小。</a:t>
            </a: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err="1">
                <a:cs typeface="Times New Roman" panose="02020603050405020304" pitchFamily="18" charset="0"/>
              </a:rPr>
              <a:t>mape</a:t>
            </a:r>
            <a:r>
              <a:rPr lang="zh-CN" altLang="zh-CN" kern="100" dirty="0">
                <a:cs typeface="Times New Roman" panose="02020603050405020304" pitchFamily="18" charset="0"/>
              </a:rPr>
              <a:t>只能用来进行对对不同模型同一组数据的评估，比如，对同一组数据，模型</a:t>
            </a:r>
            <a:r>
              <a:rPr lang="en-US" altLang="zh-CN" kern="100" dirty="0">
                <a:cs typeface="Times New Roman" panose="02020603050405020304" pitchFamily="18" charset="0"/>
              </a:rPr>
              <a:t>a</a:t>
            </a:r>
            <a:r>
              <a:rPr lang="zh-CN" altLang="zh-CN" kern="100" dirty="0">
                <a:cs typeface="Times New Roman" panose="02020603050405020304" pitchFamily="18" charset="0"/>
              </a:rPr>
              <a:t>给出</a:t>
            </a:r>
            <a:r>
              <a:rPr lang="en-US" altLang="zh-CN" kern="100" dirty="0" err="1">
                <a:cs typeface="Times New Roman" panose="02020603050405020304" pitchFamily="18" charset="0"/>
              </a:rPr>
              <a:t>mape</a:t>
            </a:r>
            <a:r>
              <a:rPr lang="zh-CN" altLang="zh-CN" kern="100" dirty="0">
                <a:cs typeface="Times New Roman" panose="02020603050405020304" pitchFamily="18" charset="0"/>
              </a:rPr>
              <a:t>比模型</a:t>
            </a:r>
            <a:r>
              <a:rPr lang="en-US" altLang="zh-CN" kern="100" dirty="0">
                <a:cs typeface="Times New Roman" panose="02020603050405020304" pitchFamily="18" charset="0"/>
              </a:rPr>
              <a:t>b</a:t>
            </a:r>
            <a:r>
              <a:rPr lang="zh-CN" altLang="zh-CN" kern="100" dirty="0">
                <a:cs typeface="Times New Roman" panose="02020603050405020304" pitchFamily="18" charset="0"/>
              </a:rPr>
              <a:t>给出的</a:t>
            </a:r>
            <a:r>
              <a:rPr lang="en-US" altLang="zh-CN" kern="100" dirty="0" err="1">
                <a:cs typeface="Times New Roman" panose="02020603050405020304" pitchFamily="18" charset="0"/>
              </a:rPr>
              <a:t>mape</a:t>
            </a:r>
            <a:r>
              <a:rPr lang="zh-CN" altLang="zh-CN" kern="100" dirty="0">
                <a:cs typeface="Times New Roman" panose="02020603050405020304" pitchFamily="18" charset="0"/>
              </a:rPr>
              <a:t>小，这样的话结论是模型</a:t>
            </a:r>
            <a:r>
              <a:rPr lang="en-US" altLang="zh-CN" kern="100" dirty="0">
                <a:cs typeface="Times New Roman" panose="02020603050405020304" pitchFamily="18" charset="0"/>
              </a:rPr>
              <a:t>a</a:t>
            </a:r>
            <a:r>
              <a:rPr lang="zh-CN" altLang="zh-CN" kern="100" dirty="0">
                <a:cs typeface="Times New Roman" panose="02020603050405020304" pitchFamily="18" charset="0"/>
              </a:rPr>
              <a:t>会比较好。但是如果我只说</a:t>
            </a:r>
            <a:r>
              <a:rPr lang="en-US" altLang="zh-CN" kern="100" dirty="0" err="1">
                <a:cs typeface="Times New Roman" panose="02020603050405020304" pitchFamily="18" charset="0"/>
              </a:rPr>
              <a:t>mape</a:t>
            </a:r>
            <a:r>
              <a:rPr lang="en-US" altLang="zh-CN" kern="100" dirty="0">
                <a:cs typeface="Times New Roman" panose="02020603050405020304" pitchFamily="18" charset="0"/>
              </a:rPr>
              <a:t>=10%</a:t>
            </a:r>
            <a:r>
              <a:rPr lang="zh-CN" altLang="zh-CN" kern="100" dirty="0">
                <a:cs typeface="Times New Roman" panose="02020603050405020304" pitchFamily="18" charset="0"/>
              </a:rPr>
              <a:t>，是不能判断这个模型好还是不好的。</a:t>
            </a: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algn="just">
              <a:spcAft>
                <a:spcPts val="0"/>
              </a:spcAft>
            </a:pPr>
            <a:r>
              <a:rPr lang="en-US" altLang="zh-CN" b="1" kern="100" dirty="0">
                <a:solidFill>
                  <a:srgbClr val="C00000"/>
                </a:solidFill>
                <a:cs typeface="Times New Roman" panose="02020603050405020304" pitchFamily="18" charset="0"/>
              </a:rPr>
              <a:t>MAD</a:t>
            </a:r>
            <a:r>
              <a:rPr lang="zh-CN" altLang="zh-CN" b="1" kern="100" dirty="0">
                <a:solidFill>
                  <a:srgbClr val="C00000"/>
                </a:solidFill>
                <a:cs typeface="Times New Roman" panose="02020603050405020304" pitchFamily="18" charset="0"/>
              </a:rPr>
              <a:t>没找到？</a:t>
            </a:r>
            <a:endParaRPr lang="zh-CN" altLang="zh-CN" kern="100" dirty="0">
              <a:cs typeface="Times New Roman" panose="02020603050405020304" pitchFamily="18" charset="0"/>
            </a:endParaRPr>
          </a:p>
        </p:txBody>
      </p:sp>
      <p:pic>
        <p:nvPicPr>
          <p:cNvPr id="3" name="图片 2"/>
          <p:cNvPicPr/>
          <p:nvPr/>
        </p:nvPicPr>
        <p:blipFill>
          <a:blip r:embed="rId2"/>
          <a:stretch>
            <a:fillRect/>
          </a:stretch>
        </p:blipFill>
        <p:spPr>
          <a:xfrm>
            <a:off x="3851125" y="3312222"/>
            <a:ext cx="4229100" cy="1339850"/>
          </a:xfrm>
          <a:prstGeom prst="rect">
            <a:avLst/>
          </a:prstGeom>
          <a:noFill/>
          <a:ln>
            <a:noFill/>
          </a:ln>
        </p:spPr>
      </p:pic>
    </p:spTree>
    <p:extLst>
      <p:ext uri="{BB962C8B-B14F-4D97-AF65-F5344CB8AC3E}">
        <p14:creationId xmlns:p14="http://schemas.microsoft.com/office/powerpoint/2010/main" val="13099843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5613" y="575994"/>
            <a:ext cx="1651414" cy="369332"/>
          </a:xfrm>
          <a:prstGeom prst="rect">
            <a:avLst/>
          </a:prstGeom>
        </p:spPr>
        <p:txBody>
          <a:bodyPr wrap="none">
            <a:spAutoFit/>
          </a:bodyPr>
          <a:lstStyle/>
          <a:p>
            <a:pPr algn="just">
              <a:spcAft>
                <a:spcPts val="0"/>
              </a:spcAft>
            </a:pPr>
            <a:r>
              <a:rPr lang="en-US" altLang="zh-CN" kern="100" dirty="0">
                <a:solidFill>
                  <a:srgbClr val="C00000"/>
                </a:solidFill>
                <a:cs typeface="Times New Roman" panose="02020603050405020304" pitchFamily="18" charset="0"/>
              </a:rPr>
              <a:t>MSE</a:t>
            </a:r>
            <a:r>
              <a:rPr lang="zh-CN" altLang="zh-CN" kern="100" dirty="0">
                <a:solidFill>
                  <a:srgbClr val="C00000"/>
                </a:solidFill>
                <a:cs typeface="Times New Roman" panose="02020603050405020304" pitchFamily="18" charset="0"/>
              </a:rPr>
              <a:t>：</a:t>
            </a:r>
            <a:r>
              <a:rPr lang="zh-CN" altLang="zh-CN" sz="1600" kern="100" dirty="0">
                <a:solidFill>
                  <a:srgbClr val="C00000"/>
                </a:solidFill>
                <a:latin typeface="Arial" panose="020B0604020202020204" pitchFamily="34" charset="0"/>
                <a:cs typeface="Arial" panose="020B0604020202020204" pitchFamily="34" charset="0"/>
              </a:rPr>
              <a:t>均方误差</a:t>
            </a:r>
            <a:endParaRPr lang="zh-CN" altLang="zh-CN" kern="100" dirty="0">
              <a:cs typeface="Times New Roman" panose="02020603050405020304" pitchFamily="18" charset="0"/>
            </a:endParaRPr>
          </a:p>
        </p:txBody>
      </p:sp>
      <p:pic>
        <p:nvPicPr>
          <p:cNvPr id="3" name="图片 2"/>
          <p:cNvPicPr/>
          <p:nvPr/>
        </p:nvPicPr>
        <p:blipFill>
          <a:blip r:embed="rId2"/>
          <a:stretch>
            <a:fillRect/>
          </a:stretch>
        </p:blipFill>
        <p:spPr>
          <a:xfrm>
            <a:off x="753142" y="1296054"/>
            <a:ext cx="5256438" cy="2088174"/>
          </a:xfrm>
          <a:prstGeom prst="rect">
            <a:avLst/>
          </a:prstGeom>
        </p:spPr>
      </p:pic>
    </p:spTree>
    <p:extLst>
      <p:ext uri="{BB962C8B-B14F-4D97-AF65-F5344CB8AC3E}">
        <p14:creationId xmlns:p14="http://schemas.microsoft.com/office/powerpoint/2010/main" val="24289494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79625" y="1048361"/>
            <a:ext cx="5276065" cy="995072"/>
          </a:xfrm>
          <a:prstGeom prst="rect">
            <a:avLst/>
          </a:prstGeom>
        </p:spPr>
      </p:pic>
      <p:pic>
        <p:nvPicPr>
          <p:cNvPr id="5" name="图片 4" descr="1571060333(1)"/>
          <p:cNvPicPr/>
          <p:nvPr/>
        </p:nvPicPr>
        <p:blipFill>
          <a:blip r:embed="rId3"/>
          <a:stretch>
            <a:fillRect/>
          </a:stretch>
        </p:blipFill>
        <p:spPr>
          <a:xfrm>
            <a:off x="5055973" y="936024"/>
            <a:ext cx="2715895" cy="1819910"/>
          </a:xfrm>
          <a:prstGeom prst="rect">
            <a:avLst/>
          </a:prstGeom>
        </p:spPr>
      </p:pic>
      <p:sp>
        <p:nvSpPr>
          <p:cNvPr id="6" name="矩形 5"/>
          <p:cNvSpPr/>
          <p:nvPr/>
        </p:nvSpPr>
        <p:spPr>
          <a:xfrm>
            <a:off x="781994" y="2155769"/>
            <a:ext cx="4479925" cy="1200329"/>
          </a:xfrm>
          <a:prstGeom prst="rect">
            <a:avLst/>
          </a:prstGeom>
        </p:spPr>
        <p:txBody>
          <a:bodyPr>
            <a:spAutoFit/>
          </a:bodyPr>
          <a:lstStyle/>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自变量影响大小：看系数β的大小，正为正相关，负为负相关</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预测公式不代表因果关系，仅代表具有相关关系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3036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589" y="503988"/>
            <a:ext cx="7920660" cy="4124206"/>
          </a:xfrm>
          <a:prstGeom prst="rect">
            <a:avLst/>
          </a:prstGeom>
        </p:spPr>
        <p:txBody>
          <a:bodyPr wrap="square">
            <a:spAutoFit/>
          </a:bodyPr>
          <a:lstStyle/>
          <a:p>
            <a:pPr algn="just">
              <a:spcAft>
                <a:spcPts val="0"/>
              </a:spcAft>
            </a:pPr>
            <a:r>
              <a:rPr lang="zh-CN" altLang="zh-CN" sz="2800" b="1" kern="100" dirty="0">
                <a:solidFill>
                  <a:srgbClr val="7030A0"/>
                </a:solidFill>
                <a:cs typeface="Times New Roman" panose="02020603050405020304" pitchFamily="18" charset="0"/>
              </a:rPr>
              <a:t>三、模型稳定性分析</a:t>
            </a:r>
            <a:endParaRPr lang="zh-CN" altLang="zh-CN" kern="100" dirty="0">
              <a:cs typeface="Times New Roman" panose="02020603050405020304" pitchFamily="18" charset="0"/>
            </a:endParaRPr>
          </a:p>
          <a:p>
            <a:pPr marL="342900" lvl="0" indent="-342900" algn="just">
              <a:spcAft>
                <a:spcPts val="0"/>
              </a:spcAft>
              <a:buFont typeface="+mj-lt"/>
              <a:buAutoNum type="arabicPeriod"/>
            </a:pPr>
            <a:r>
              <a:rPr lang="en-US" altLang="zh-CN" kern="100" dirty="0">
                <a:cs typeface="Times New Roman" panose="02020603050405020304" pitchFamily="18" charset="0"/>
              </a:rPr>
              <a:t>Bootstrapping</a:t>
            </a:r>
            <a:r>
              <a:rPr lang="zh-CN" altLang="zh-CN" kern="100" dirty="0">
                <a:cs typeface="Times New Roman" panose="02020603050405020304" pitchFamily="18" charset="0"/>
              </a:rPr>
              <a:t>验证系数分布情况</a:t>
            </a:r>
          </a:p>
          <a:p>
            <a:pPr marL="342900" lvl="0" indent="-342900" algn="just">
              <a:spcAft>
                <a:spcPts val="0"/>
              </a:spcAft>
              <a:buFont typeface="Wingdings" panose="05000000000000000000" pitchFamily="2" charset="2"/>
              <a:buChar char=""/>
            </a:pPr>
            <a:r>
              <a:rPr lang="en-US" altLang="zh-CN" kern="100" dirty="0">
                <a:cs typeface="Times New Roman" panose="02020603050405020304" pitchFamily="18" charset="0"/>
              </a:rPr>
              <a:t>Bootstrapping</a:t>
            </a:r>
            <a:r>
              <a:rPr lang="zh-CN" altLang="zh-CN" kern="100" dirty="0">
                <a:cs typeface="Times New Roman" panose="02020603050405020304" pitchFamily="18" charset="0"/>
              </a:rPr>
              <a:t>算法，指的就是利用有限的样本资料经由多次</a:t>
            </a:r>
            <a:r>
              <a:rPr lang="en-US" altLang="zh-CN" kern="100" dirty="0" err="1">
                <a:solidFill>
                  <a:srgbClr val="0563C1"/>
                </a:solidFill>
                <a:latin typeface="宋体" panose="02010600030101010101" pitchFamily="2" charset="-122"/>
                <a:cs typeface="Times New Roman" panose="02020603050405020304" pitchFamily="18" charset="0"/>
                <a:hlinkClick r:id="rId2"/>
              </a:rPr>
              <a:t>重复抽样</a:t>
            </a:r>
            <a:r>
              <a:rPr lang="zh-CN" altLang="zh-CN" kern="100" dirty="0">
                <a:cs typeface="Times New Roman" panose="02020603050405020304" pitchFamily="18" charset="0"/>
              </a:rPr>
              <a:t>，重新建立起足以代表母体</a:t>
            </a:r>
            <a:r>
              <a:rPr lang="en-US" altLang="zh-CN" kern="100" dirty="0" err="1">
                <a:solidFill>
                  <a:srgbClr val="0563C1"/>
                </a:solidFill>
                <a:latin typeface="宋体" panose="02010600030101010101" pitchFamily="2" charset="-122"/>
                <a:cs typeface="Times New Roman" panose="02020603050405020304" pitchFamily="18" charset="0"/>
                <a:hlinkClick r:id="rId3"/>
              </a:rPr>
              <a:t>样本分布</a:t>
            </a:r>
            <a:r>
              <a:rPr lang="zh-CN" altLang="zh-CN" kern="100" dirty="0">
                <a:cs typeface="Times New Roman" panose="02020603050405020304" pitchFamily="18" charset="0"/>
              </a:rPr>
              <a:t>的新样本。</a:t>
            </a:r>
            <a:r>
              <a:rPr lang="en-US" altLang="zh-CN" kern="100" dirty="0">
                <a:cs typeface="Times New Roman" panose="02020603050405020304" pitchFamily="18" charset="0"/>
              </a:rPr>
              <a:t>bootstrapping</a:t>
            </a:r>
            <a:r>
              <a:rPr lang="zh-CN" altLang="zh-CN" kern="100" dirty="0">
                <a:cs typeface="Times New Roman" panose="02020603050405020304" pitchFamily="18" charset="0"/>
              </a:rPr>
              <a:t>的运用基于很多统计学假设，因此采样的准确性会影响假设的成立与否。</a:t>
            </a: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a:cs typeface="Times New Roman" panose="02020603050405020304" pitchFamily="18" charset="0"/>
              </a:rPr>
              <a:t>Bootstrapping</a:t>
            </a:r>
            <a:r>
              <a:rPr lang="zh-CN" altLang="zh-CN" kern="100" dirty="0">
                <a:cs typeface="Times New Roman" panose="02020603050405020304" pitchFamily="18" charset="0"/>
              </a:rPr>
              <a:t>从字面意思翻译是拔靴法，从其内容翻译又叫自助法，是一种再抽样的统计方法。一种新的增广样本的统计方法，就是</a:t>
            </a:r>
            <a:r>
              <a:rPr lang="en-US" altLang="zh-CN" kern="100" dirty="0">
                <a:cs typeface="Times New Roman" panose="02020603050405020304" pitchFamily="18" charset="0"/>
              </a:rPr>
              <a:t>Bootstrap</a:t>
            </a:r>
            <a:r>
              <a:rPr lang="zh-CN" altLang="zh-CN" kern="100" dirty="0">
                <a:cs typeface="Times New Roman" panose="02020603050405020304" pitchFamily="18" charset="0"/>
              </a:rPr>
              <a:t>方法，为解决小子样试验评估问题提供了很好的思路。</a:t>
            </a:r>
          </a:p>
          <a:p>
            <a:pPr algn="just">
              <a:spcAft>
                <a:spcPts val="0"/>
              </a:spcAft>
            </a:pPr>
            <a:r>
              <a:rPr lang="en-US" altLang="zh-CN" kern="100" dirty="0">
                <a:cs typeface="Times New Roman" panose="02020603050405020304" pitchFamily="18" charset="0"/>
              </a:rPr>
              <a:t> </a:t>
            </a:r>
            <a:endParaRPr lang="zh-CN" altLang="zh-CN" kern="100" dirty="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cs typeface="Times New Roman" panose="02020603050405020304" pitchFamily="18" charset="0"/>
              </a:rPr>
              <a:t>如果不知道总体分布，那么，对总体分布的最好猜测便是由数据提供的分布。自助法的要点是：①假定观察值便是总体；②由这一假定的总体抽取样本，即再抽样。由原始数据经过再抽样所获得的与原始数据集含量相等的样本称为再抽样样本</a:t>
            </a:r>
            <a:r>
              <a:rPr lang="en-US" altLang="zh-CN" kern="100" dirty="0">
                <a:cs typeface="Times New Roman" panose="02020603050405020304" pitchFamily="18" charset="0"/>
              </a:rPr>
              <a:t>(resamples)</a:t>
            </a:r>
            <a:r>
              <a:rPr lang="zh-CN" altLang="zh-CN" kern="100" dirty="0">
                <a:cs typeface="Times New Roman" panose="02020603050405020304" pitchFamily="18" charset="0"/>
              </a:rPr>
              <a:t>或自助样本</a:t>
            </a:r>
            <a:r>
              <a:rPr lang="en-US" altLang="zh-CN" kern="100" dirty="0">
                <a:cs typeface="Times New Roman" panose="02020603050405020304" pitchFamily="18" charset="0"/>
              </a:rPr>
              <a:t>(</a:t>
            </a:r>
            <a:r>
              <a:rPr lang="en-US" altLang="zh-CN" kern="100" dirty="0" err="1">
                <a:cs typeface="Times New Roman" panose="02020603050405020304" pitchFamily="18" charset="0"/>
              </a:rPr>
              <a:t>bootstrapsamples</a:t>
            </a:r>
            <a:r>
              <a:rPr lang="en-US" altLang="zh-CN" kern="100" dirty="0">
                <a:cs typeface="Times New Roman" panose="02020603050405020304" pitchFamily="18" charset="0"/>
              </a:rPr>
              <a:t>)</a:t>
            </a:r>
            <a:r>
              <a:rPr lang="zh-CN" altLang="zh-CN" kern="100" dirty="0">
                <a:cs typeface="Times New Roman" panose="02020603050405020304" pitchFamily="18" charset="0"/>
              </a:rPr>
              <a:t>。</a:t>
            </a:r>
          </a:p>
        </p:txBody>
      </p:sp>
    </p:spTree>
    <p:extLst>
      <p:ext uri="{BB962C8B-B14F-4D97-AF65-F5344CB8AC3E}">
        <p14:creationId xmlns:p14="http://schemas.microsoft.com/office/powerpoint/2010/main" val="1357016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79625" y="503988"/>
            <a:ext cx="5276065" cy="3965028"/>
          </a:xfrm>
          <a:prstGeom prst="rect">
            <a:avLst/>
          </a:prstGeom>
        </p:spPr>
      </p:pic>
    </p:spTree>
    <p:extLst>
      <p:ext uri="{BB962C8B-B14F-4D97-AF65-F5344CB8AC3E}">
        <p14:creationId xmlns:p14="http://schemas.microsoft.com/office/powerpoint/2010/main" val="352771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5613" y="864018"/>
            <a:ext cx="7056588" cy="2308324"/>
          </a:xfrm>
          <a:prstGeom prst="rect">
            <a:avLst/>
          </a:prstGeom>
        </p:spPr>
        <p:txBody>
          <a:bodyPr wrap="square">
            <a:spAutoFit/>
          </a:bodyPr>
          <a:lstStyle/>
          <a:p>
            <a:pPr marL="342900" lvl="0" indent="-342900" algn="just">
              <a:spcAft>
                <a:spcPts val="0"/>
              </a:spcAft>
              <a:buFont typeface="+mj-ea"/>
              <a:buAutoNum type="ea1ChsPlain" startAt="2"/>
            </a:pPr>
            <a:r>
              <a:rPr lang="zh-CN" altLang="zh-CN" kern="100" dirty="0">
                <a:cs typeface="Times New Roman" panose="02020603050405020304" pitchFamily="18" charset="0"/>
              </a:rPr>
              <a:t>假设检验</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cs typeface="Times New Roman" panose="02020603050405020304" pitchFamily="18" charset="0"/>
              </a:rPr>
              <a:t>t</a:t>
            </a:r>
            <a:r>
              <a:rPr lang="zh-CN" altLang="zh-CN" kern="100" dirty="0">
                <a:cs typeface="Times New Roman" panose="02020603050405020304" pitchFamily="18" charset="0"/>
              </a:rPr>
              <a:t>检验，</a:t>
            </a:r>
            <a:r>
              <a:rPr lang="en-US" altLang="zh-CN" kern="100" dirty="0">
                <a:cs typeface="Times New Roman" panose="02020603050405020304" pitchFamily="18" charset="0"/>
              </a:rPr>
              <a:t>t&gt;t</a:t>
            </a:r>
            <a:r>
              <a:rPr lang="zh-CN" altLang="zh-CN" kern="100" dirty="0">
                <a:cs typeface="Times New Roman" panose="02020603050405020304" pitchFamily="18" charset="0"/>
              </a:rPr>
              <a:t>α显著，经验：若</a:t>
            </a:r>
            <a:r>
              <a:rPr lang="en-US" altLang="zh-CN" kern="100" dirty="0">
                <a:cs typeface="Times New Roman" panose="02020603050405020304" pitchFamily="18" charset="0"/>
              </a:rPr>
              <a:t>t</a:t>
            </a:r>
            <a:r>
              <a:rPr lang="zh-CN" altLang="zh-CN" kern="100" dirty="0">
                <a:cs typeface="Times New Roman" panose="02020603050405020304" pitchFamily="18" charset="0"/>
              </a:rPr>
              <a:t>值（如</a:t>
            </a:r>
            <a:r>
              <a:rPr lang="en-US" altLang="zh-CN" kern="100" dirty="0">
                <a:cs typeface="Times New Roman" panose="02020603050405020304" pitchFamily="18" charset="0"/>
              </a:rPr>
              <a:t>0.4</a:t>
            </a:r>
            <a:r>
              <a:rPr lang="zh-CN" altLang="zh-CN" kern="100" dirty="0">
                <a:cs typeface="Times New Roman" panose="02020603050405020304" pitchFamily="18" charset="0"/>
              </a:rPr>
              <a:t>）位于</a:t>
            </a:r>
            <a:r>
              <a:rPr lang="en-US" altLang="zh-CN" kern="100" dirty="0">
                <a:cs typeface="Times New Roman" panose="02020603050405020304" pitchFamily="18" charset="0"/>
              </a:rPr>
              <a:t>[-1.96,1.96]</a:t>
            </a:r>
            <a:r>
              <a:rPr lang="zh-CN" altLang="zh-CN" kern="100" dirty="0">
                <a:cs typeface="Times New Roman" panose="02020603050405020304" pitchFamily="18" charset="0"/>
              </a:rPr>
              <a:t>则明显不显著</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cs typeface="Times New Roman" panose="02020603050405020304" pitchFamily="18" charset="0"/>
              </a:rPr>
              <a:t>F</a:t>
            </a:r>
            <a:r>
              <a:rPr lang="zh-CN" altLang="zh-CN" kern="100" dirty="0">
                <a:cs typeface="Times New Roman" panose="02020603050405020304" pitchFamily="18" charset="0"/>
              </a:rPr>
              <a:t>检验（</a:t>
            </a:r>
            <a:r>
              <a:rPr lang="en-US" altLang="zh-CN" kern="100" dirty="0">
                <a:cs typeface="Times New Roman" panose="02020603050405020304" pitchFamily="18" charset="0"/>
              </a:rPr>
              <a:t>F&gt;F</a:t>
            </a:r>
            <a:r>
              <a:rPr lang="zh-CN" altLang="zh-CN" kern="100" dirty="0">
                <a:cs typeface="Times New Roman" panose="02020603050405020304" pitchFamily="18" charset="0"/>
              </a:rPr>
              <a:t>α拒绝原假设，回归模型有显著意义，意味着解释变量联合起来对</a:t>
            </a:r>
            <a:r>
              <a:rPr lang="en-US" altLang="zh-CN" kern="100" dirty="0">
                <a:cs typeface="Times New Roman" panose="02020603050405020304" pitchFamily="18" charset="0"/>
              </a:rPr>
              <a:t>Y</a:t>
            </a:r>
            <a:r>
              <a:rPr lang="zh-CN" altLang="zh-CN" kern="100" dirty="0">
                <a:cs typeface="Times New Roman" panose="02020603050405020304" pitchFamily="18" charset="0"/>
              </a:rPr>
              <a:t>有显著影响）</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cs typeface="Times New Roman" panose="02020603050405020304" pitchFamily="18" charset="0"/>
              </a:rPr>
              <a:t>置信区间法</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cs typeface="Times New Roman" panose="02020603050405020304" pitchFamily="18" charset="0"/>
              </a:rPr>
              <a:t>p</a:t>
            </a:r>
            <a:r>
              <a:rPr lang="zh-CN" altLang="zh-CN" kern="100" dirty="0">
                <a:cs typeface="Times New Roman" panose="02020603050405020304" pitchFamily="18" charset="0"/>
              </a:rPr>
              <a:t>值检验（和</a:t>
            </a:r>
            <a:r>
              <a:rPr lang="en-US" altLang="zh-CN" kern="100" dirty="0">
                <a:cs typeface="Times New Roman" panose="02020603050405020304" pitchFamily="18" charset="0"/>
              </a:rPr>
              <a:t>0.1/0.05/0.01</a:t>
            </a:r>
            <a:r>
              <a:rPr lang="zh-CN" altLang="zh-CN" kern="100" dirty="0">
                <a:cs typeface="Times New Roman" panose="02020603050405020304" pitchFamily="18" charset="0"/>
              </a:rPr>
              <a:t>比较，</a:t>
            </a:r>
            <a:r>
              <a:rPr lang="en-US" altLang="zh-CN" kern="100" dirty="0">
                <a:cs typeface="Times New Roman" panose="02020603050405020304" pitchFamily="18" charset="0"/>
              </a:rPr>
              <a:t>p</a:t>
            </a:r>
            <a:r>
              <a:rPr lang="zh-CN" altLang="zh-CN" kern="100" dirty="0">
                <a:cs typeface="Times New Roman" panose="02020603050405020304" pitchFamily="18" charset="0"/>
              </a:rPr>
              <a:t>值越小该变量越显著，影响因变量的可能性更高）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612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11661" y="575994"/>
            <a:ext cx="6552546" cy="4008790"/>
          </a:xfrm>
          <a:prstGeom prst="rect">
            <a:avLst/>
          </a:prstGeom>
        </p:spPr>
        <p:txBody>
          <a:bodyPr wrap="square">
            <a:spAutoFit/>
          </a:bodyPr>
          <a:lstStyle/>
          <a:p>
            <a:pPr algn="just">
              <a:spcAft>
                <a:spcPts val="0"/>
              </a:spcAft>
            </a:pPr>
            <a:r>
              <a:rPr lang="zh-CN" altLang="zh-CN" sz="2000" b="1" kern="100" dirty="0">
                <a:solidFill>
                  <a:srgbClr val="7030A0"/>
                </a:solidFill>
                <a:cs typeface="Times New Roman" panose="02020603050405020304" pitchFamily="18" charset="0"/>
              </a:rPr>
              <a:t>线性回归模型要注意的几个问题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400" kern="100" dirty="0">
                <a:cs typeface="Times New Roman" panose="02020603050405020304" pitchFamily="18" charset="0"/>
              </a:rPr>
              <a:t>数据量（</a:t>
            </a:r>
            <a:r>
              <a:rPr lang="en-US" altLang="zh-CN" sz="1400" kern="100" dirty="0">
                <a:cs typeface="Times New Roman" panose="02020603050405020304" pitchFamily="18" charset="0"/>
              </a:rPr>
              <a:t>sample size</a:t>
            </a:r>
            <a:r>
              <a:rPr lang="zh-CN" altLang="zh-CN" sz="1400" kern="100" dirty="0">
                <a:cs typeface="Times New Roman" panose="02020603050405020304" pitchFamily="18" charset="0"/>
              </a:rPr>
              <a:t>）：越多越好，数据条数是自变量的</a:t>
            </a:r>
            <a:r>
              <a:rPr lang="en-US" altLang="zh-CN" sz="1400" kern="100" dirty="0">
                <a:solidFill>
                  <a:srgbClr val="FF0000"/>
                </a:solidFill>
                <a:cs typeface="Times New Roman" panose="02020603050405020304" pitchFamily="18" charset="0"/>
              </a:rPr>
              <a:t>10</a:t>
            </a:r>
            <a:r>
              <a:rPr lang="zh-CN" altLang="zh-CN" sz="1400" kern="100" dirty="0">
                <a:solidFill>
                  <a:srgbClr val="FF0000"/>
                </a:solidFill>
                <a:cs typeface="Times New Roman" panose="02020603050405020304" pitchFamily="18" charset="0"/>
              </a:rPr>
              <a:t>倍</a:t>
            </a:r>
            <a:r>
              <a:rPr lang="zh-CN" altLang="zh-CN" sz="1400" kern="100" dirty="0">
                <a:cs typeface="Times New Roman" panose="02020603050405020304" pitchFamily="18" charset="0"/>
              </a:rPr>
              <a:t>以上</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400" kern="100" dirty="0">
                <a:cs typeface="Times New Roman" panose="02020603050405020304" pitchFamily="18" charset="0"/>
              </a:rPr>
              <a:t>异常值（</a:t>
            </a:r>
            <a:r>
              <a:rPr lang="en-US" altLang="zh-CN" sz="1400" kern="100" dirty="0">
                <a:cs typeface="Times New Roman" panose="02020603050405020304" pitchFamily="18" charset="0"/>
              </a:rPr>
              <a:t>outlier</a:t>
            </a:r>
            <a:r>
              <a:rPr lang="zh-CN" altLang="zh-CN" sz="1400" kern="100" dirty="0">
                <a:cs typeface="Times New Roman" panose="02020603050405020304" pitchFamily="18" charset="0"/>
              </a:rPr>
              <a:t>）：线性回归对异常值很敏感（</a:t>
            </a:r>
            <a:r>
              <a:rPr lang="en-US" altLang="zh-CN" sz="1400" kern="100" dirty="0">
                <a:cs typeface="Times New Roman" panose="02020603050405020304" pitchFamily="18" charset="0"/>
              </a:rPr>
              <a:t>OLS</a:t>
            </a:r>
            <a:r>
              <a:rPr lang="zh-CN" altLang="zh-CN" sz="1400" kern="100" dirty="0">
                <a:cs typeface="Times New Roman" panose="02020603050405020304" pitchFamily="18" charset="0"/>
              </a:rPr>
              <a:t>），应当删除异常值</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x</a:t>
            </a:r>
            <a:r>
              <a:rPr lang="zh-CN" altLang="zh-CN" sz="1400" kern="100" dirty="0">
                <a:cs typeface="Times New Roman" panose="02020603050405020304" pitchFamily="18" charset="0"/>
              </a:rPr>
              <a:t>与</a:t>
            </a:r>
            <a:r>
              <a:rPr lang="en-US" altLang="zh-CN" sz="1400" kern="100" dirty="0">
                <a:cs typeface="Times New Roman" panose="02020603050405020304" pitchFamily="18" charset="0"/>
              </a:rPr>
              <a:t>y</a:t>
            </a:r>
            <a:r>
              <a:rPr lang="zh-CN" altLang="zh-CN" sz="1400" kern="100" dirty="0">
                <a:cs typeface="Times New Roman" panose="02020603050405020304" pitchFamily="18" charset="0"/>
              </a:rPr>
              <a:t>之间）非线性关系（</a:t>
            </a:r>
            <a:r>
              <a:rPr lang="en-US" altLang="zh-CN" sz="1400" kern="100" dirty="0">
                <a:cs typeface="Times New Roman" panose="02020603050405020304" pitchFamily="18" charset="0"/>
              </a:rPr>
              <a:t>non-linear relationship</a:t>
            </a:r>
            <a:r>
              <a:rPr lang="zh-CN" altLang="zh-CN" sz="1400" kern="100" dirty="0">
                <a:cs typeface="Times New Roman" panose="02020603050405020304" pitchFamily="18" charset="0"/>
              </a:rPr>
              <a:t>）：需要对自变量做出调整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cs typeface="Times New Roman" panose="02020603050405020304" pitchFamily="18" charset="0"/>
              </a:rPr>
              <a:t>—</a:t>
            </a:r>
            <a:r>
              <a:rPr lang="en-US" altLang="zh-CN" sz="1400" kern="100" dirty="0" err="1">
                <a:cs typeface="Times New Roman" panose="02020603050405020304" pitchFamily="18" charset="0"/>
              </a:rPr>
              <a:t>log,exp,square</a:t>
            </a:r>
            <a:r>
              <a:rPr lang="en-US" altLang="zh-CN" sz="1400" kern="100" dirty="0">
                <a:cs typeface="Times New Roman" panose="02020603050405020304" pitchFamily="18" charset="0"/>
              </a:rPr>
              <a:t> root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x</a:t>
            </a:r>
            <a:r>
              <a:rPr lang="zh-CN" altLang="zh-CN" sz="1400" kern="100" dirty="0">
                <a:cs typeface="Times New Roman" panose="02020603050405020304" pitchFamily="18" charset="0"/>
              </a:rPr>
              <a:t>²</a:t>
            </a:r>
            <a:r>
              <a:rPr lang="en-US" altLang="zh-CN" sz="1400" kern="100" dirty="0">
                <a:cs typeface="Times New Roman" panose="02020603050405020304" pitchFamily="18" charset="0"/>
              </a:rPr>
              <a:t>,x3,x4</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cs typeface="Times New Roman" panose="02020603050405020304" pitchFamily="18" charset="0"/>
              </a:rPr>
              <a:t>—模型会变得很复杂，可能会产生过拟合现象</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x</a:t>
            </a:r>
            <a:r>
              <a:rPr lang="zh-CN" altLang="zh-CN" sz="1400" kern="100" dirty="0">
                <a:cs typeface="Times New Roman" panose="02020603050405020304" pitchFamily="18" charset="0"/>
              </a:rPr>
              <a:t>与</a:t>
            </a:r>
            <a:r>
              <a:rPr lang="en-US" altLang="zh-CN" sz="1400" kern="100" dirty="0">
                <a:cs typeface="Times New Roman" panose="02020603050405020304" pitchFamily="18" charset="0"/>
              </a:rPr>
              <a:t>x</a:t>
            </a:r>
            <a:r>
              <a:rPr lang="zh-CN" altLang="zh-CN" sz="1400" kern="100" dirty="0">
                <a:cs typeface="Times New Roman" panose="02020603050405020304" pitchFamily="18" charset="0"/>
              </a:rPr>
              <a:t>之间）交互作用（</a:t>
            </a:r>
            <a:r>
              <a:rPr lang="en-US" altLang="zh-CN" sz="1400" kern="100" dirty="0">
                <a:cs typeface="Times New Roman" panose="02020603050405020304" pitchFamily="18" charset="0"/>
              </a:rPr>
              <a:t>interaction effects</a:t>
            </a:r>
            <a:r>
              <a:rPr lang="zh-CN" altLang="zh-CN" sz="1400" kern="100" dirty="0">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cs typeface="Times New Roman" panose="02020603050405020304" pitchFamily="18" charset="0"/>
              </a:rPr>
              <a:t>比如相互促进作用，在模型中添加一个交互变量</a:t>
            </a:r>
            <a:r>
              <a:rPr lang="en-US" altLang="zh-CN" sz="1400" kern="100" dirty="0">
                <a:cs typeface="Times New Roman" panose="02020603050405020304" pitchFamily="18" charset="0"/>
              </a:rPr>
              <a:t>X1</a:t>
            </a: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X2</a:t>
            </a: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R</a:t>
            </a:r>
            <a:r>
              <a:rPr lang="zh-CN" altLang="zh-CN" sz="1400" kern="100" dirty="0">
                <a:cs typeface="Times New Roman" panose="02020603050405020304" pitchFamily="18" charset="0"/>
              </a:rPr>
              <a:t>²判断添加后的拟合效果</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400" kern="100" dirty="0">
                <a:cs typeface="Times New Roman" panose="02020603050405020304" pitchFamily="18" charset="0"/>
              </a:rPr>
              <a:t>线性回归模型基本假设不满足时：横截面（面板）数据可能出现异方差（随机误差项的方差不为常数），影响模型效果，需要检验（散点图、残差图、</a:t>
            </a:r>
            <a:r>
              <a:rPr lang="en-US" altLang="zh-CN" sz="1400" kern="100" dirty="0">
                <a:cs typeface="Times New Roman" panose="02020603050405020304" pitchFamily="18" charset="0"/>
              </a:rPr>
              <a:t>GQ</a:t>
            </a: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BP</a:t>
            </a: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White</a:t>
            </a:r>
            <a:r>
              <a:rPr lang="zh-CN" altLang="zh-CN" sz="1400" kern="100" dirty="0">
                <a:cs typeface="Times New Roman" panose="02020603050405020304" pitchFamily="18" charset="0"/>
              </a:rPr>
              <a:t>）、修正异方差（</a:t>
            </a:r>
            <a:r>
              <a:rPr lang="en-US" altLang="zh-CN" sz="1400" kern="100" dirty="0">
                <a:cs typeface="Times New Roman" panose="02020603050405020304" pitchFamily="18" charset="0"/>
              </a:rPr>
              <a:t>WLS</a:t>
            </a:r>
            <a:r>
              <a:rPr lang="zh-CN" altLang="zh-CN" sz="1400" kern="100" dirty="0">
                <a:cs typeface="Times New Roman" panose="02020603050405020304" pitchFamily="18" charset="0"/>
              </a:rPr>
              <a:t>、对数变换）；时间序列数据可能出现自相关（随机项协方差不为零），检验（残差散点图、</a:t>
            </a:r>
            <a:r>
              <a:rPr lang="en-US" altLang="zh-CN" sz="1400" kern="100" dirty="0">
                <a:cs typeface="Times New Roman" panose="02020603050405020304" pitchFamily="18" charset="0"/>
              </a:rPr>
              <a:t>DW</a:t>
            </a:r>
            <a:r>
              <a:rPr lang="zh-CN" altLang="zh-CN" sz="1400" kern="100" dirty="0">
                <a:cs typeface="Times New Roman" panose="02020603050405020304" pitchFamily="18" charset="0"/>
              </a:rPr>
              <a:t>）、修正（广义差分法）</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400" kern="100" dirty="0">
                <a:cs typeface="Times New Roman" panose="02020603050405020304" pitchFamily="18" charset="0"/>
              </a:rPr>
              <a:t>经验：分类数据要做独热编码，数值变量预处理归一化之后</a:t>
            </a:r>
            <a:r>
              <a:rPr lang="en-US" altLang="zh-CN" sz="1400" kern="100" dirty="0">
                <a:cs typeface="Times New Roman" panose="02020603050405020304" pitchFamily="18" charset="0"/>
              </a:rPr>
              <a:t>RMSE</a:t>
            </a:r>
            <a:r>
              <a:rPr lang="zh-CN" altLang="zh-CN" sz="1400" kern="100" dirty="0">
                <a:cs typeface="Times New Roman" panose="02020603050405020304" pitchFamily="18" charset="0"/>
              </a:rPr>
              <a:t>、</a:t>
            </a:r>
            <a:r>
              <a:rPr lang="en-US" altLang="zh-CN" sz="1400" kern="100" dirty="0">
                <a:cs typeface="Times New Roman" panose="02020603050405020304" pitchFamily="18" charset="0"/>
              </a:rPr>
              <a:t>R</a:t>
            </a:r>
            <a:r>
              <a:rPr lang="zh-CN" altLang="zh-CN" sz="1400" kern="100" dirty="0">
                <a:cs typeface="Times New Roman" panose="02020603050405020304" pitchFamily="18" charset="0"/>
              </a:rPr>
              <a:t>²不变，系数大小改变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982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561244" y="1094392"/>
            <a:ext cx="2000869" cy="769441"/>
          </a:xfrm>
          <a:prstGeom prst="rect">
            <a:avLst/>
          </a:prstGeom>
          <a:noFill/>
        </p:spPr>
        <p:txBody>
          <a:bodyPr wrap="none" rtlCol="0">
            <a:spAutoFit/>
          </a:bodyPr>
          <a:lstStyle/>
          <a:p>
            <a:pPr algn="ctr"/>
            <a:r>
              <a:rPr lang="en-US" altLang="zh-CN" sz="4400" dirty="0">
                <a:solidFill>
                  <a:srgbClr val="17B59E"/>
                </a:solidFill>
                <a:latin typeface="微软雅黑" panose="020B0503020204020204" pitchFamily="34" charset="-122"/>
                <a:ea typeface="微软雅黑" panose="020B0503020204020204" pitchFamily="34" charset="-122"/>
              </a:rPr>
              <a:t>LASSO</a:t>
            </a:r>
            <a:endParaRPr lang="zh-CN" altLang="en-US" sz="4400" dirty="0">
              <a:solidFill>
                <a:srgbClr val="17B59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391751" y="1966236"/>
            <a:ext cx="2004075"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正则化 数据降维 线性模型 </a:t>
            </a:r>
            <a:r>
              <a:rPr lang="en-US" altLang="zh-CN" sz="1050" dirty="0">
                <a:latin typeface="微软雅黑" panose="020B0503020204020204" pitchFamily="34" charset="-122"/>
                <a:ea typeface="微软雅黑" panose="020B0503020204020204" pitchFamily="34" charset="-122"/>
              </a:rPr>
              <a:t>……</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96093" y="2736174"/>
            <a:ext cx="1281120"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日期：</a:t>
            </a:r>
            <a:r>
              <a:rPr lang="en-US" altLang="zh-CN" sz="1050" dirty="0">
                <a:latin typeface="微软雅黑" panose="020B0503020204020204" pitchFamily="34" charset="-122"/>
                <a:ea typeface="微软雅黑" panose="020B0503020204020204" pitchFamily="34" charset="-122"/>
              </a:rPr>
              <a:t>2019.10.17</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42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152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6" grpId="0"/>
    </p:bldLst>
  </p:timing>
  <p:extLst>
    <p:ext uri="{E180D4A7-C9FB-4DFB-919C-405C955672EB}">
      <p14:showEvtLst xmlns:p14="http://schemas.microsoft.com/office/powerpoint/2010/main">
        <p14:playEvt time="8" objId="8"/>
      </p14:showEvtLst>
    </p:ext>
  </p:extLs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2555</Words>
  <Characters>0</Characters>
  <Application>Microsoft Office PowerPoint</Application>
  <DocSecurity>0</DocSecurity>
  <PresentationFormat>自定义</PresentationFormat>
  <Lines>0</Lines>
  <Paragraphs>223</Paragraphs>
  <Slides>50</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63" baseType="lpstr">
      <vt:lpstr>等线</vt:lpstr>
      <vt:lpstr>华文细黑</vt:lpstr>
      <vt:lpstr>宋体</vt:lpstr>
      <vt:lpstr>微软雅黑</vt:lpstr>
      <vt:lpstr>Arial</vt:lpstr>
      <vt:lpstr>Calibri</vt:lpstr>
      <vt:lpstr>Calibri Light</vt:lpstr>
      <vt:lpstr>Times New Roman</vt:lpstr>
      <vt:lpstr>Wingdings</vt:lpstr>
      <vt:lpstr>第一PPT，www.1ppt.com</vt:lpstr>
      <vt:lpstr>公式</vt:lpstr>
      <vt:lpstr>Microsoft Word 97 - 2003 文档</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岭回归估计的定义</vt:lpstr>
      <vt:lpstr>岭回归估计的定义</vt:lpstr>
      <vt:lpstr>PowerPoint 演示文稿</vt:lpstr>
      <vt:lpstr>PowerPoint 演示文稿</vt:lpstr>
      <vt:lpstr> 岭迹分析 </vt:lpstr>
      <vt:lpstr>岭参数k的选择-岭迹法 </vt:lpstr>
      <vt:lpstr>岭参数k的选择 </vt:lpstr>
      <vt:lpstr>岭参数k的选择由残差平方和来确定k值</vt:lpstr>
      <vt:lpstr>用岭回归选择变量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
  <cp:keywords>www.1ppt.com</cp:keywords>
  <dc:description>www.1ppt.com</dc:description>
  <cp:lastModifiedBy/>
  <cp:revision>1</cp:revision>
  <dcterms:created xsi:type="dcterms:W3CDTF">2017-05-18T11:30:35Z</dcterms:created>
  <dcterms:modified xsi:type="dcterms:W3CDTF">2019-10-24T04:49:27Z</dcterms:modified>
</cp:coreProperties>
</file>