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5" r:id="rId4"/>
    <p:sldId id="263" r:id="rId5"/>
    <p:sldId id="266" r:id="rId6"/>
    <p:sldId id="267" r:id="rId7"/>
    <p:sldId id="268" r:id="rId8"/>
    <p:sldId id="269" r:id="rId9"/>
    <p:sldId id="272" r:id="rId10"/>
    <p:sldId id="275" r:id="rId11"/>
    <p:sldId id="270" r:id="rId12"/>
    <p:sldId id="271" r:id="rId13"/>
    <p:sldId id="274" r:id="rId14"/>
    <p:sldId id="273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3"/>
    <p:restoredTop sz="94624"/>
  </p:normalViewPr>
  <p:slideViewPr>
    <p:cSldViewPr snapToGrid="0" snapToObjects="1">
      <p:cViewPr varScale="1">
        <p:scale>
          <a:sx n="91" d="100"/>
          <a:sy n="91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8E08B-1D19-EA4E-830E-92B68AA08F30}" type="doc">
      <dgm:prSet loTypeId="urn:microsoft.com/office/officeart/2005/8/layout/vProcess5" loCatId="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7F64840-AD57-664A-957E-BA771CB1E51E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3E799BD4-FDBC-D144-8CD8-C9B2602F7145}" type="parTrans" cxnId="{DF0767B1-FF1E-6B43-976E-1C85FA3D973D}">
      <dgm:prSet/>
      <dgm:spPr/>
      <dgm:t>
        <a:bodyPr/>
        <a:lstStyle/>
        <a:p>
          <a:endParaRPr lang="en-US"/>
        </a:p>
      </dgm:t>
    </dgm:pt>
    <dgm:pt modelId="{3808DB38-F31D-BB46-A917-8A044964302C}" type="sibTrans" cxnId="{DF0767B1-FF1E-6B43-976E-1C85FA3D973D}">
      <dgm:prSet/>
      <dgm:spPr/>
      <dgm:t>
        <a:bodyPr/>
        <a:lstStyle/>
        <a:p>
          <a:endParaRPr lang="en-US"/>
        </a:p>
      </dgm:t>
    </dgm:pt>
    <dgm:pt modelId="{06B0674A-9DC3-A449-ADA6-3CE884DCE239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844DF678-407C-024D-BE08-75993C2F9D93}" type="parTrans" cxnId="{519066C0-73B8-F44A-8A06-D905AD9EB138}">
      <dgm:prSet/>
      <dgm:spPr/>
      <dgm:t>
        <a:bodyPr/>
        <a:lstStyle/>
        <a:p>
          <a:endParaRPr lang="en-US"/>
        </a:p>
      </dgm:t>
    </dgm:pt>
    <dgm:pt modelId="{71C964DE-897C-434D-9931-5DAD79B09B46}" type="sibTrans" cxnId="{519066C0-73B8-F44A-8A06-D905AD9EB138}">
      <dgm:prSet/>
      <dgm:spPr/>
      <dgm:t>
        <a:bodyPr/>
        <a:lstStyle/>
        <a:p>
          <a:endParaRPr lang="en-US"/>
        </a:p>
      </dgm:t>
    </dgm:pt>
    <dgm:pt modelId="{86A5D23A-F5B5-A74C-AF19-141FD09E6545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8CEC141A-A183-7949-9451-5E41455ECF6E}" type="parTrans" cxnId="{E4FDB63F-634A-2844-AEE8-2B95C7BD5CFD}">
      <dgm:prSet/>
      <dgm:spPr/>
      <dgm:t>
        <a:bodyPr/>
        <a:lstStyle/>
        <a:p>
          <a:endParaRPr lang="en-US"/>
        </a:p>
      </dgm:t>
    </dgm:pt>
    <dgm:pt modelId="{2658F378-3010-F44B-8A8B-C31854E0280B}" type="sibTrans" cxnId="{E4FDB63F-634A-2844-AEE8-2B95C7BD5CFD}">
      <dgm:prSet/>
      <dgm:spPr/>
      <dgm:t>
        <a:bodyPr/>
        <a:lstStyle/>
        <a:p>
          <a:endParaRPr lang="en-US"/>
        </a:p>
      </dgm:t>
    </dgm:pt>
    <dgm:pt modelId="{5EF35453-20A9-F04F-9903-454468E25E89}" type="pres">
      <dgm:prSet presAssocID="{EA18E08B-1D19-EA4E-830E-92B68AA08F30}" presName="outerComposite" presStyleCnt="0">
        <dgm:presLayoutVars>
          <dgm:chMax val="5"/>
          <dgm:dir/>
          <dgm:resizeHandles val="exact"/>
        </dgm:presLayoutVars>
      </dgm:prSet>
      <dgm:spPr/>
    </dgm:pt>
    <dgm:pt modelId="{97C99C75-459B-D348-8463-648C20EBB054}" type="pres">
      <dgm:prSet presAssocID="{EA18E08B-1D19-EA4E-830E-92B68AA08F30}" presName="dummyMaxCanvas" presStyleCnt="0">
        <dgm:presLayoutVars/>
      </dgm:prSet>
      <dgm:spPr/>
    </dgm:pt>
    <dgm:pt modelId="{F3E017EB-E56E-0F45-B227-00F1B743A2E4}" type="pres">
      <dgm:prSet presAssocID="{EA18E08B-1D19-EA4E-830E-92B68AA08F30}" presName="ThreeNodes_1" presStyleLbl="node1" presStyleIdx="0" presStyleCnt="3">
        <dgm:presLayoutVars>
          <dgm:bulletEnabled val="1"/>
        </dgm:presLayoutVars>
      </dgm:prSet>
      <dgm:spPr/>
    </dgm:pt>
    <dgm:pt modelId="{22FB74CE-6164-4541-B1CB-BFC92147A5D9}" type="pres">
      <dgm:prSet presAssocID="{EA18E08B-1D19-EA4E-830E-92B68AA08F30}" presName="ThreeNodes_2" presStyleLbl="node1" presStyleIdx="1" presStyleCnt="3">
        <dgm:presLayoutVars>
          <dgm:bulletEnabled val="1"/>
        </dgm:presLayoutVars>
      </dgm:prSet>
      <dgm:spPr/>
    </dgm:pt>
    <dgm:pt modelId="{DDB7D007-251F-9D4A-BAFA-79306DAD84CC}" type="pres">
      <dgm:prSet presAssocID="{EA18E08B-1D19-EA4E-830E-92B68AA08F30}" presName="ThreeNodes_3" presStyleLbl="node1" presStyleIdx="2" presStyleCnt="3">
        <dgm:presLayoutVars>
          <dgm:bulletEnabled val="1"/>
        </dgm:presLayoutVars>
      </dgm:prSet>
      <dgm:spPr/>
    </dgm:pt>
    <dgm:pt modelId="{E831716D-8C00-2C42-A2B6-DCF355CAE6C0}" type="pres">
      <dgm:prSet presAssocID="{EA18E08B-1D19-EA4E-830E-92B68AA08F30}" presName="ThreeConn_1-2" presStyleLbl="fgAccFollowNode1" presStyleIdx="0" presStyleCnt="2">
        <dgm:presLayoutVars>
          <dgm:bulletEnabled val="1"/>
        </dgm:presLayoutVars>
      </dgm:prSet>
      <dgm:spPr/>
    </dgm:pt>
    <dgm:pt modelId="{1F0DAE41-1CF3-1A41-8C28-54746D01644B}" type="pres">
      <dgm:prSet presAssocID="{EA18E08B-1D19-EA4E-830E-92B68AA08F30}" presName="ThreeConn_2-3" presStyleLbl="fgAccFollowNode1" presStyleIdx="1" presStyleCnt="2">
        <dgm:presLayoutVars>
          <dgm:bulletEnabled val="1"/>
        </dgm:presLayoutVars>
      </dgm:prSet>
      <dgm:spPr/>
    </dgm:pt>
    <dgm:pt modelId="{714C33C1-95A4-4B40-BD1F-A67E9604784F}" type="pres">
      <dgm:prSet presAssocID="{EA18E08B-1D19-EA4E-830E-92B68AA08F30}" presName="ThreeNodes_1_text" presStyleLbl="node1" presStyleIdx="2" presStyleCnt="3">
        <dgm:presLayoutVars>
          <dgm:bulletEnabled val="1"/>
        </dgm:presLayoutVars>
      </dgm:prSet>
      <dgm:spPr/>
    </dgm:pt>
    <dgm:pt modelId="{6F2B19AA-9C7B-1845-9364-7F77B2478B5C}" type="pres">
      <dgm:prSet presAssocID="{EA18E08B-1D19-EA4E-830E-92B68AA08F30}" presName="ThreeNodes_2_text" presStyleLbl="node1" presStyleIdx="2" presStyleCnt="3">
        <dgm:presLayoutVars>
          <dgm:bulletEnabled val="1"/>
        </dgm:presLayoutVars>
      </dgm:prSet>
      <dgm:spPr/>
    </dgm:pt>
    <dgm:pt modelId="{4BD41067-E82F-F844-A62B-F8B8F7689B7D}" type="pres">
      <dgm:prSet presAssocID="{EA18E08B-1D19-EA4E-830E-92B68AA08F3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95A3406-49DE-D945-9161-018F56BCDA89}" type="presOf" srcId="{86A5D23A-F5B5-A74C-AF19-141FD09E6545}" destId="{DDB7D007-251F-9D4A-BAFA-79306DAD84CC}" srcOrd="0" destOrd="0" presId="urn:microsoft.com/office/officeart/2005/8/layout/vProcess5"/>
    <dgm:cxn modelId="{B2024B11-A0E1-6549-AB48-54A1CFA4C5CA}" type="presOf" srcId="{86A5D23A-F5B5-A74C-AF19-141FD09E6545}" destId="{4BD41067-E82F-F844-A62B-F8B8F7689B7D}" srcOrd="1" destOrd="0" presId="urn:microsoft.com/office/officeart/2005/8/layout/vProcess5"/>
    <dgm:cxn modelId="{E4FDB63F-634A-2844-AEE8-2B95C7BD5CFD}" srcId="{EA18E08B-1D19-EA4E-830E-92B68AA08F30}" destId="{86A5D23A-F5B5-A74C-AF19-141FD09E6545}" srcOrd="2" destOrd="0" parTransId="{8CEC141A-A183-7949-9451-5E41455ECF6E}" sibTransId="{2658F378-3010-F44B-8A8B-C31854E0280B}"/>
    <dgm:cxn modelId="{5102D042-3C71-CD4E-B502-9B10DF110A15}" type="presOf" srcId="{EA18E08B-1D19-EA4E-830E-92B68AA08F30}" destId="{5EF35453-20A9-F04F-9903-454468E25E89}" srcOrd="0" destOrd="0" presId="urn:microsoft.com/office/officeart/2005/8/layout/vProcess5"/>
    <dgm:cxn modelId="{4D559C63-13CD-C34C-8240-258ADD6D4A10}" type="presOf" srcId="{06B0674A-9DC3-A449-ADA6-3CE884DCE239}" destId="{6F2B19AA-9C7B-1845-9364-7F77B2478B5C}" srcOrd="1" destOrd="0" presId="urn:microsoft.com/office/officeart/2005/8/layout/vProcess5"/>
    <dgm:cxn modelId="{2EA762A7-CC3F-4D4C-BC9D-FA16073F6F67}" type="presOf" srcId="{3808DB38-F31D-BB46-A917-8A044964302C}" destId="{E831716D-8C00-2C42-A2B6-DCF355CAE6C0}" srcOrd="0" destOrd="0" presId="urn:microsoft.com/office/officeart/2005/8/layout/vProcess5"/>
    <dgm:cxn modelId="{6F9071A8-2C07-444D-B3AD-B6DD3C656F01}" type="presOf" srcId="{71C964DE-897C-434D-9931-5DAD79B09B46}" destId="{1F0DAE41-1CF3-1A41-8C28-54746D01644B}" srcOrd="0" destOrd="0" presId="urn:microsoft.com/office/officeart/2005/8/layout/vProcess5"/>
    <dgm:cxn modelId="{DF0767B1-FF1E-6B43-976E-1C85FA3D973D}" srcId="{EA18E08B-1D19-EA4E-830E-92B68AA08F30}" destId="{87F64840-AD57-664A-957E-BA771CB1E51E}" srcOrd="0" destOrd="0" parTransId="{3E799BD4-FDBC-D144-8CD8-C9B2602F7145}" sibTransId="{3808DB38-F31D-BB46-A917-8A044964302C}"/>
    <dgm:cxn modelId="{519066C0-73B8-F44A-8A06-D905AD9EB138}" srcId="{EA18E08B-1D19-EA4E-830E-92B68AA08F30}" destId="{06B0674A-9DC3-A449-ADA6-3CE884DCE239}" srcOrd="1" destOrd="0" parTransId="{844DF678-407C-024D-BE08-75993C2F9D93}" sibTransId="{71C964DE-897C-434D-9931-5DAD79B09B46}"/>
    <dgm:cxn modelId="{27365DC3-56A4-6047-A113-96EF613A03B9}" type="presOf" srcId="{87F64840-AD57-664A-957E-BA771CB1E51E}" destId="{714C33C1-95A4-4B40-BD1F-A67E9604784F}" srcOrd="1" destOrd="0" presId="urn:microsoft.com/office/officeart/2005/8/layout/vProcess5"/>
    <dgm:cxn modelId="{63B55FD2-582F-8B4A-B5CA-B8FB1B76580E}" type="presOf" srcId="{87F64840-AD57-664A-957E-BA771CB1E51E}" destId="{F3E017EB-E56E-0F45-B227-00F1B743A2E4}" srcOrd="0" destOrd="0" presId="urn:microsoft.com/office/officeart/2005/8/layout/vProcess5"/>
    <dgm:cxn modelId="{2883D9F9-5446-7A40-82FC-F08F22B210E4}" type="presOf" srcId="{06B0674A-9DC3-A449-ADA6-3CE884DCE239}" destId="{22FB74CE-6164-4541-B1CB-BFC92147A5D9}" srcOrd="0" destOrd="0" presId="urn:microsoft.com/office/officeart/2005/8/layout/vProcess5"/>
    <dgm:cxn modelId="{0DFDF7BE-D574-6749-8B73-7DD7B303A48A}" type="presParOf" srcId="{5EF35453-20A9-F04F-9903-454468E25E89}" destId="{97C99C75-459B-D348-8463-648C20EBB054}" srcOrd="0" destOrd="0" presId="urn:microsoft.com/office/officeart/2005/8/layout/vProcess5"/>
    <dgm:cxn modelId="{7087A627-64BA-C941-BE2E-C7BDC42E302F}" type="presParOf" srcId="{5EF35453-20A9-F04F-9903-454468E25E89}" destId="{F3E017EB-E56E-0F45-B227-00F1B743A2E4}" srcOrd="1" destOrd="0" presId="urn:microsoft.com/office/officeart/2005/8/layout/vProcess5"/>
    <dgm:cxn modelId="{579A017F-FEC3-554E-892A-6283E65A1B75}" type="presParOf" srcId="{5EF35453-20A9-F04F-9903-454468E25E89}" destId="{22FB74CE-6164-4541-B1CB-BFC92147A5D9}" srcOrd="2" destOrd="0" presId="urn:microsoft.com/office/officeart/2005/8/layout/vProcess5"/>
    <dgm:cxn modelId="{795FCD39-5EE4-964C-BE59-C2303F842DEF}" type="presParOf" srcId="{5EF35453-20A9-F04F-9903-454468E25E89}" destId="{DDB7D007-251F-9D4A-BAFA-79306DAD84CC}" srcOrd="3" destOrd="0" presId="urn:microsoft.com/office/officeart/2005/8/layout/vProcess5"/>
    <dgm:cxn modelId="{FFC3BE14-CD16-A54C-97BC-1169A70CF0A0}" type="presParOf" srcId="{5EF35453-20A9-F04F-9903-454468E25E89}" destId="{E831716D-8C00-2C42-A2B6-DCF355CAE6C0}" srcOrd="4" destOrd="0" presId="urn:microsoft.com/office/officeart/2005/8/layout/vProcess5"/>
    <dgm:cxn modelId="{5E49A7A7-54B8-A24A-9E89-D15355DD2046}" type="presParOf" srcId="{5EF35453-20A9-F04F-9903-454468E25E89}" destId="{1F0DAE41-1CF3-1A41-8C28-54746D01644B}" srcOrd="5" destOrd="0" presId="urn:microsoft.com/office/officeart/2005/8/layout/vProcess5"/>
    <dgm:cxn modelId="{0A828671-5063-3543-A622-8F9817F89085}" type="presParOf" srcId="{5EF35453-20A9-F04F-9903-454468E25E89}" destId="{714C33C1-95A4-4B40-BD1F-A67E9604784F}" srcOrd="6" destOrd="0" presId="urn:microsoft.com/office/officeart/2005/8/layout/vProcess5"/>
    <dgm:cxn modelId="{9050A9B9-F52D-A044-A5FD-22BAD2D8708C}" type="presParOf" srcId="{5EF35453-20A9-F04F-9903-454468E25E89}" destId="{6F2B19AA-9C7B-1845-9364-7F77B2478B5C}" srcOrd="7" destOrd="0" presId="urn:microsoft.com/office/officeart/2005/8/layout/vProcess5"/>
    <dgm:cxn modelId="{1BFE9E55-8312-4442-B48C-801703A2F596}" type="presParOf" srcId="{5EF35453-20A9-F04F-9903-454468E25E89}" destId="{4BD41067-E82F-F844-A62B-F8B8F7689B7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017EB-E56E-0F45-B227-00F1B743A2E4}">
      <dsp:nvSpPr>
        <dsp:cNvPr id="0" name=""/>
        <dsp:cNvSpPr/>
      </dsp:nvSpPr>
      <dsp:spPr>
        <a:xfrm>
          <a:off x="0" y="0"/>
          <a:ext cx="4902590" cy="12397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preprocessing</a:t>
          </a:r>
        </a:p>
      </dsp:txBody>
      <dsp:txXfrm>
        <a:off x="36311" y="36311"/>
        <a:ext cx="3564802" cy="1167129"/>
      </dsp:txXfrm>
    </dsp:sp>
    <dsp:sp modelId="{22FB74CE-6164-4541-B1CB-BFC92147A5D9}">
      <dsp:nvSpPr>
        <dsp:cNvPr id="0" name=""/>
        <dsp:cNvSpPr/>
      </dsp:nvSpPr>
      <dsp:spPr>
        <a:xfrm>
          <a:off x="432581" y="1446377"/>
          <a:ext cx="4902590" cy="12397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Feature selection</a:t>
          </a:r>
        </a:p>
      </dsp:txBody>
      <dsp:txXfrm>
        <a:off x="468892" y="1482688"/>
        <a:ext cx="3591548" cy="1167129"/>
      </dsp:txXfrm>
    </dsp:sp>
    <dsp:sp modelId="{DDB7D007-251F-9D4A-BAFA-79306DAD84CC}">
      <dsp:nvSpPr>
        <dsp:cNvPr id="0" name=""/>
        <dsp:cNvSpPr/>
      </dsp:nvSpPr>
      <dsp:spPr>
        <a:xfrm>
          <a:off x="865163" y="2892754"/>
          <a:ext cx="4902590" cy="12397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Classification</a:t>
          </a:r>
        </a:p>
      </dsp:txBody>
      <dsp:txXfrm>
        <a:off x="901474" y="2929065"/>
        <a:ext cx="3591548" cy="1167129"/>
      </dsp:txXfrm>
    </dsp:sp>
    <dsp:sp modelId="{E831716D-8C00-2C42-A2B6-DCF355CAE6C0}">
      <dsp:nvSpPr>
        <dsp:cNvPr id="0" name=""/>
        <dsp:cNvSpPr/>
      </dsp:nvSpPr>
      <dsp:spPr>
        <a:xfrm>
          <a:off x="4096752" y="940145"/>
          <a:ext cx="805838" cy="8058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066" y="940145"/>
        <a:ext cx="443210" cy="606393"/>
      </dsp:txXfrm>
    </dsp:sp>
    <dsp:sp modelId="{1F0DAE41-1CF3-1A41-8C28-54746D01644B}">
      <dsp:nvSpPr>
        <dsp:cNvPr id="0" name=""/>
        <dsp:cNvSpPr/>
      </dsp:nvSpPr>
      <dsp:spPr>
        <a:xfrm>
          <a:off x="4529333" y="2378257"/>
          <a:ext cx="805838" cy="8058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10647" y="2378257"/>
        <a:ext cx="443210" cy="606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DA2B3-2801-D64F-896C-E220E7053419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D093C-7E2C-614A-AF8B-5A1B062F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ound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ELEN6886: Course Project</a:t>
            </a:r>
            <a:br>
              <a:rPr lang="en-US" dirty="0"/>
            </a:br>
            <a:br>
              <a:rPr lang="en-US" altLang="zh-CN" dirty="0"/>
            </a:br>
            <a:r>
              <a:rPr lang="en-US" sz="3600" b="1" dirty="0">
                <a:latin typeface="+mn-lt"/>
              </a:rPr>
              <a:t>ACOUSTIC SIGNAL CLASSIFICATION 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BASED ON SPARSE REPRESENTATION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Suyang</a:t>
            </a:r>
            <a:r>
              <a:rPr lang="en-US" dirty="0"/>
              <a:t> Xu (UNI: sx2212), </a:t>
            </a:r>
            <a:r>
              <a:rPr lang="en-US" dirty="0" err="1"/>
              <a:t>Xiaotong</a:t>
            </a:r>
            <a:r>
              <a:rPr lang="en-US" dirty="0"/>
              <a:t> </a:t>
            </a:r>
            <a:r>
              <a:rPr lang="en-US" dirty="0" err="1"/>
              <a:t>Qiu</a:t>
            </a:r>
            <a:r>
              <a:rPr lang="en-US" dirty="0"/>
              <a:t> (UNI: xq2174) </a:t>
            </a:r>
          </a:p>
        </p:txBody>
      </p:sp>
    </p:spTree>
    <p:extLst>
      <p:ext uri="{BB962C8B-B14F-4D97-AF65-F5344CB8AC3E}">
        <p14:creationId xmlns:p14="http://schemas.microsoft.com/office/powerpoint/2010/main" val="206928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B933-4426-F442-B07A-364E9B33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learning based sparse feature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6DDBD-DD6E-3B43-9043-A0EF91B28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pooling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max pooling defined on each row of sparse coefficient matrix X.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𝑝𝑄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matrix --&gt; a single column vector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reduce the size of data and computational complexity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helpful in making the feature representation compact </a:t>
                </a:r>
              </a:p>
              <a:p>
                <a:pPr marL="201168" lvl="1" indent="0">
                  <a:buNone/>
                </a:pPr>
                <a:endParaRPr lang="en-US" sz="2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6DDBD-DD6E-3B43-9043-A0EF91B28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41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47E88D-867A-2245-8009-361BFC793FF1}"/>
              </a:ext>
            </a:extLst>
          </p:cNvPr>
          <p:cNvSpPr/>
          <p:nvPr/>
        </p:nvSpPr>
        <p:spPr>
          <a:xfrm>
            <a:off x="5908430" y="2142440"/>
            <a:ext cx="1899139" cy="108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FFEDC-F8B1-CE48-8813-CE453CD9EF32}"/>
              </a:ext>
            </a:extLst>
          </p:cNvPr>
          <p:cNvSpPr/>
          <p:nvPr/>
        </p:nvSpPr>
        <p:spPr>
          <a:xfrm>
            <a:off x="1280166" y="648323"/>
            <a:ext cx="1209821" cy="54183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Preprocess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3F73E-A817-0D4B-9774-93842D8666E1}"/>
              </a:ext>
            </a:extLst>
          </p:cNvPr>
          <p:cNvSpPr/>
          <p:nvPr/>
        </p:nvSpPr>
        <p:spPr>
          <a:xfrm>
            <a:off x="5908430" y="648323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K-SVD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295DC-320C-8645-AEA2-A8F8705DC24E}"/>
              </a:ext>
            </a:extLst>
          </p:cNvPr>
          <p:cNvSpPr/>
          <p:nvPr/>
        </p:nvSpPr>
        <p:spPr>
          <a:xfrm>
            <a:off x="5908430" y="3521627"/>
            <a:ext cx="1899139" cy="108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6A627-EBD3-6441-9561-2E01D305269C}"/>
              </a:ext>
            </a:extLst>
          </p:cNvPr>
          <p:cNvSpPr/>
          <p:nvPr/>
        </p:nvSpPr>
        <p:spPr>
          <a:xfrm>
            <a:off x="3031593" y="1470655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2D479-D786-8E4C-B23A-1A330769C72D}"/>
              </a:ext>
            </a:extLst>
          </p:cNvPr>
          <p:cNvSpPr/>
          <p:nvPr/>
        </p:nvSpPr>
        <p:spPr>
          <a:xfrm>
            <a:off x="5908430" y="4976470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K-SVD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0A11D-0A3D-5B46-806D-8DD550167573}"/>
              </a:ext>
            </a:extLst>
          </p:cNvPr>
          <p:cNvSpPr/>
          <p:nvPr/>
        </p:nvSpPr>
        <p:spPr>
          <a:xfrm>
            <a:off x="3031593" y="4049752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E802A3-F698-C740-85C2-1D9E920C26CB}"/>
              </a:ext>
            </a:extLst>
          </p:cNvPr>
          <p:cNvCxnSpPr>
            <a:cxnSpLocks/>
          </p:cNvCxnSpPr>
          <p:nvPr/>
        </p:nvCxnSpPr>
        <p:spPr>
          <a:xfrm>
            <a:off x="-211010" y="2015780"/>
            <a:ext cx="2700997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80089-A211-E74B-A71B-6F14836DA6FC}"/>
              </a:ext>
            </a:extLst>
          </p:cNvPr>
          <p:cNvCxnSpPr>
            <a:cxnSpLocks/>
          </p:cNvCxnSpPr>
          <p:nvPr/>
        </p:nvCxnSpPr>
        <p:spPr>
          <a:xfrm>
            <a:off x="-200460" y="4594877"/>
            <a:ext cx="2700997" cy="1113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64364B-422F-C341-A1C3-B2AE83400D5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89987" y="2015780"/>
            <a:ext cx="541606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054506-A499-884C-B435-7B603305B0C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06396" y="4594877"/>
            <a:ext cx="525197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69915B-423B-A14E-81C7-38906688D1CC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930732" y="1193448"/>
            <a:ext cx="977698" cy="822332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DE9B92-A791-704F-A4D0-DC085A56EA5B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930732" y="2015780"/>
            <a:ext cx="977698" cy="668850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5A440F-306C-A443-8B45-6C29ED45324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930732" y="2015780"/>
            <a:ext cx="977698" cy="2048037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39B645-E1CC-7249-A6A0-DFA263C1003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858000" y="1738572"/>
            <a:ext cx="0" cy="403868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849D5B-9378-CF4B-AF05-379933DA46E8}"/>
              </a:ext>
            </a:extLst>
          </p:cNvPr>
          <p:cNvCxnSpPr>
            <a:cxnSpLocks/>
            <a:stCxn id="6" idx="3"/>
            <a:endCxn id="85" idx="1"/>
          </p:cNvCxnSpPr>
          <p:nvPr/>
        </p:nvCxnSpPr>
        <p:spPr>
          <a:xfrm>
            <a:off x="7807569" y="2684630"/>
            <a:ext cx="647120" cy="117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0511CB-1B48-574B-92FB-7E83C6A0070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858000" y="4606007"/>
            <a:ext cx="0" cy="37046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0397B1-8CED-4042-A862-050D4E813BD8}"/>
              </a:ext>
            </a:extLst>
          </p:cNvPr>
          <p:cNvCxnSpPr>
            <a:cxnSpLocks/>
            <a:stCxn id="9" idx="3"/>
            <a:endCxn id="86" idx="1"/>
          </p:cNvCxnSpPr>
          <p:nvPr/>
        </p:nvCxnSpPr>
        <p:spPr>
          <a:xfrm>
            <a:off x="7807569" y="4063817"/>
            <a:ext cx="647119" cy="2981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B6839B-8DA3-7A4B-B308-2BFACC33674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30732" y="4594877"/>
            <a:ext cx="971839" cy="95778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F9EA47-473E-904A-A2A9-733D3F423DD4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4930732" y="4063817"/>
            <a:ext cx="977698" cy="53106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824759-AC82-C942-B148-DCCFF498F06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930732" y="2684630"/>
            <a:ext cx="977698" cy="191024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53D30AB-8A01-0C40-9674-5C0E4ADEAF9C}"/>
              </a:ext>
            </a:extLst>
          </p:cNvPr>
          <p:cNvCxnSpPr>
            <a:cxnSpLocks/>
            <a:stCxn id="6" idx="3"/>
            <a:endCxn id="86" idx="1"/>
          </p:cNvCxnSpPr>
          <p:nvPr/>
        </p:nvCxnSpPr>
        <p:spPr>
          <a:xfrm>
            <a:off x="7807569" y="2684630"/>
            <a:ext cx="647119" cy="138216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878D98-62C7-A74E-8C50-8D42648BD84F}"/>
              </a:ext>
            </a:extLst>
          </p:cNvPr>
          <p:cNvCxnSpPr>
            <a:cxnSpLocks/>
            <a:stCxn id="9" idx="3"/>
            <a:endCxn id="85" idx="1"/>
          </p:cNvCxnSpPr>
          <p:nvPr/>
        </p:nvCxnSpPr>
        <p:spPr>
          <a:xfrm flipV="1">
            <a:off x="7807569" y="2685806"/>
            <a:ext cx="647120" cy="1378011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2A479BB-5539-F74E-983B-DB2700B1C099}"/>
              </a:ext>
            </a:extLst>
          </p:cNvPr>
          <p:cNvSpPr/>
          <p:nvPr/>
        </p:nvSpPr>
        <p:spPr>
          <a:xfrm>
            <a:off x="8454689" y="2140681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Merge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A659AAC-E7B0-804F-95A7-4DBC74D436CD}"/>
              </a:ext>
            </a:extLst>
          </p:cNvPr>
          <p:cNvSpPr/>
          <p:nvPr/>
        </p:nvSpPr>
        <p:spPr>
          <a:xfrm>
            <a:off x="8454688" y="3521673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Merge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A90E551-189A-2142-B34A-B77ABCF9D6E1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10353828" y="2685806"/>
            <a:ext cx="183817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388F50C-0976-9A42-BF56-EF49124F3DDC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0353827" y="4066798"/>
            <a:ext cx="1838173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8AA8764-B160-6F46-9697-311EC7B05009}"/>
              </a:ext>
            </a:extLst>
          </p:cNvPr>
          <p:cNvSpPr txBox="1"/>
          <p:nvPr/>
        </p:nvSpPr>
        <p:spPr>
          <a:xfrm>
            <a:off x="-3846" y="147696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Class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8541453-17C6-614B-89AA-9E07372BA51B}"/>
              </a:ext>
            </a:extLst>
          </p:cNvPr>
          <p:cNvSpPr txBox="1"/>
          <p:nvPr/>
        </p:nvSpPr>
        <p:spPr>
          <a:xfrm>
            <a:off x="-7366" y="40497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54905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39A72-402B-3942-BBC3-9F43B76BDF34}"/>
              </a:ext>
            </a:extLst>
          </p:cNvPr>
          <p:cNvSpPr/>
          <p:nvPr/>
        </p:nvSpPr>
        <p:spPr>
          <a:xfrm>
            <a:off x="878061" y="606120"/>
            <a:ext cx="1209821" cy="54183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Max Pooling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50244-6568-7244-8216-8F3E4858AB46}"/>
              </a:ext>
            </a:extLst>
          </p:cNvPr>
          <p:cNvSpPr/>
          <p:nvPr/>
        </p:nvSpPr>
        <p:spPr>
          <a:xfrm>
            <a:off x="2848708" y="2497597"/>
            <a:ext cx="1821767" cy="1610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Train-test Split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47E3-A6B7-2B4E-8798-6C14719C3CE1}"/>
              </a:ext>
            </a:extLst>
          </p:cNvPr>
          <p:cNvSpPr/>
          <p:nvPr/>
        </p:nvSpPr>
        <p:spPr>
          <a:xfrm>
            <a:off x="5586045" y="2682687"/>
            <a:ext cx="2587283" cy="1223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Classifier</a:t>
            </a:r>
          </a:p>
          <a:p>
            <a:pPr algn="ctr"/>
            <a:r>
              <a:rPr lang="en-US" sz="2000" dirty="0"/>
              <a:t>(Random Forest, SVM, KNN)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5E60D3-1D71-BE40-AC5E-0A640D3F162E}"/>
              </a:ext>
            </a:extLst>
          </p:cNvPr>
          <p:cNvCxnSpPr>
            <a:cxnSpLocks/>
          </p:cNvCxnSpPr>
          <p:nvPr/>
        </p:nvCxnSpPr>
        <p:spPr>
          <a:xfrm>
            <a:off x="0" y="2016963"/>
            <a:ext cx="20878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05E10F-6ECE-DB49-8A0B-3221B2C25FD8}"/>
              </a:ext>
            </a:extLst>
          </p:cNvPr>
          <p:cNvCxnSpPr>
            <a:cxnSpLocks/>
          </p:cNvCxnSpPr>
          <p:nvPr/>
        </p:nvCxnSpPr>
        <p:spPr>
          <a:xfrm>
            <a:off x="0" y="4594877"/>
            <a:ext cx="2087882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1C3A61-1FFD-7841-BD28-8D50427423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87882" y="2016963"/>
            <a:ext cx="760826" cy="128571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CEC743-6966-1B41-B90E-EAC411A4BA44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087882" y="3302682"/>
            <a:ext cx="760826" cy="1292195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074E8-03A6-9743-A614-E524F596E77E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16200000" flipH="1">
            <a:off x="5227094" y="1030095"/>
            <a:ext cx="185090" cy="3120095"/>
          </a:xfrm>
          <a:prstGeom prst="bentConnector3">
            <a:avLst>
              <a:gd name="adj1" fmla="val -12350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05EE6A-247B-324D-AE7A-AB4D130849E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670475" y="3294631"/>
            <a:ext cx="915570" cy="805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39D94B-5C3D-294B-9DD4-353AC11FA5F6}"/>
              </a:ext>
            </a:extLst>
          </p:cNvPr>
          <p:cNvSpPr txBox="1"/>
          <p:nvPr/>
        </p:nvSpPr>
        <p:spPr>
          <a:xfrm>
            <a:off x="4430761" y="1900304"/>
            <a:ext cx="1530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Training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507EA-169A-5C4D-A826-3DD2B8E9AEB6}"/>
              </a:ext>
            </a:extLst>
          </p:cNvPr>
          <p:cNvSpPr txBox="1"/>
          <p:nvPr/>
        </p:nvSpPr>
        <p:spPr>
          <a:xfrm>
            <a:off x="4661195" y="2753288"/>
            <a:ext cx="492443" cy="114319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Test   data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6AEA907E-E34A-1E4C-9A09-54531BC2249A}"/>
              </a:ext>
            </a:extLst>
          </p:cNvPr>
          <p:cNvSpPr/>
          <p:nvPr/>
        </p:nvSpPr>
        <p:spPr>
          <a:xfrm>
            <a:off x="8173328" y="3098191"/>
            <a:ext cx="1885070" cy="453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614164-BD29-9C42-AD31-AD0A2BC7AE3C}"/>
              </a:ext>
            </a:extLst>
          </p:cNvPr>
          <p:cNvSpPr txBox="1"/>
          <p:nvPr/>
        </p:nvSpPr>
        <p:spPr>
          <a:xfrm>
            <a:off x="10058398" y="313072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7025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2639D-AA14-8D43-8EB1-1FDBC35CEBF8}"/>
              </a:ext>
            </a:extLst>
          </p:cNvPr>
          <p:cNvSpPr/>
          <p:nvPr/>
        </p:nvSpPr>
        <p:spPr>
          <a:xfrm>
            <a:off x="6443010" y="1699078"/>
            <a:ext cx="1899139" cy="541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OMP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79E86B-9ABD-B246-B76D-6C617F8C2118}"/>
              </a:ext>
            </a:extLst>
          </p:cNvPr>
          <p:cNvSpPr/>
          <p:nvPr/>
        </p:nvSpPr>
        <p:spPr>
          <a:xfrm>
            <a:off x="1842875" y="324765"/>
            <a:ext cx="1209821" cy="54183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Preprocess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BFC9E5-96EF-9247-81D2-69053257921A}"/>
              </a:ext>
            </a:extLst>
          </p:cNvPr>
          <p:cNvSpPr/>
          <p:nvPr/>
        </p:nvSpPr>
        <p:spPr>
          <a:xfrm>
            <a:off x="6443009" y="884631"/>
            <a:ext cx="1899139" cy="444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K-SVD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34E23-315B-4140-8600-AFE8566E30D0}"/>
              </a:ext>
            </a:extLst>
          </p:cNvPr>
          <p:cNvSpPr/>
          <p:nvPr/>
        </p:nvSpPr>
        <p:spPr>
          <a:xfrm>
            <a:off x="6443008" y="3501545"/>
            <a:ext cx="1899139" cy="493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3274A-0266-274D-908D-7435F8989E47}"/>
              </a:ext>
            </a:extLst>
          </p:cNvPr>
          <p:cNvSpPr/>
          <p:nvPr/>
        </p:nvSpPr>
        <p:spPr>
          <a:xfrm>
            <a:off x="3594302" y="1147097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434D0-5C28-F240-B0FA-880CE9BAAD0A}"/>
              </a:ext>
            </a:extLst>
          </p:cNvPr>
          <p:cNvSpPr/>
          <p:nvPr/>
        </p:nvSpPr>
        <p:spPr>
          <a:xfrm>
            <a:off x="6443008" y="2625825"/>
            <a:ext cx="1899139" cy="57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K-SVD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793F6F-15F3-CD4B-8AD8-874FFE71FCB8}"/>
              </a:ext>
            </a:extLst>
          </p:cNvPr>
          <p:cNvSpPr/>
          <p:nvPr/>
        </p:nvSpPr>
        <p:spPr>
          <a:xfrm>
            <a:off x="3594302" y="2688659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0BAA92-D065-674B-8B2D-A4EA12686714}"/>
              </a:ext>
            </a:extLst>
          </p:cNvPr>
          <p:cNvCxnSpPr>
            <a:cxnSpLocks/>
          </p:cNvCxnSpPr>
          <p:nvPr/>
        </p:nvCxnSpPr>
        <p:spPr>
          <a:xfrm>
            <a:off x="351699" y="1692222"/>
            <a:ext cx="2700997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EF57CF-AB58-4842-AF0E-933A2F0CDC98}"/>
              </a:ext>
            </a:extLst>
          </p:cNvPr>
          <p:cNvCxnSpPr>
            <a:cxnSpLocks/>
          </p:cNvCxnSpPr>
          <p:nvPr/>
        </p:nvCxnSpPr>
        <p:spPr>
          <a:xfrm>
            <a:off x="380166" y="3228218"/>
            <a:ext cx="2700997" cy="1113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61DD32-776D-B646-A72A-C2DCA174F2D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52696" y="1692222"/>
            <a:ext cx="541606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F9EEC5-7138-4A48-940B-1B70569830E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9105" y="3233784"/>
            <a:ext cx="525197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8B01AA9B-96BB-2F48-90AC-077627540DA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5493441" y="1106658"/>
            <a:ext cx="949568" cy="585564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7">
            <a:extLst>
              <a:ext uri="{FF2B5EF4-FFF2-40B4-BE49-F238E27FC236}">
                <a16:creationId xmlns:a16="http://schemas.microsoft.com/office/drawing/2014/main" id="{5EFD35FA-E747-B140-8CD2-86A8A27328F9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5493441" y="1692222"/>
            <a:ext cx="949569" cy="277363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AEC9CAB2-BCE9-F047-8B6C-5611CEB2F4D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493441" y="1692222"/>
            <a:ext cx="949567" cy="2056174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EFE32-7139-F54E-8F8B-F153A35A8133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7392579" y="1328685"/>
            <a:ext cx="1" cy="370393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E389E0-D261-6745-B43F-30224F87E939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8342149" y="1513881"/>
            <a:ext cx="675249" cy="455704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B39F99-FA3A-9F43-95AC-88DBFF9D99B9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7392578" y="3200844"/>
            <a:ext cx="0" cy="300701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F7F15-5FDE-BD4F-A56B-AF06A902A844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8342147" y="3265434"/>
            <a:ext cx="675251" cy="48296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F482FD-094B-C840-84CB-26EE2C7F13C3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>
            <a:off x="5493441" y="3233784"/>
            <a:ext cx="949567" cy="217442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EE551F-716F-704E-A928-B145D8A4840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493441" y="2913335"/>
            <a:ext cx="949567" cy="320449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089869-1FA4-C944-9067-255AE75C3CCC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5493441" y="1969585"/>
            <a:ext cx="949569" cy="1264199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F1CB53-A134-A747-A0C6-D5DC3DBDA734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8342149" y="1969585"/>
            <a:ext cx="675249" cy="1295849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EFB45C-A68C-534D-86ED-F2D456D727F6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8342147" y="1513881"/>
            <a:ext cx="675251" cy="2234515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BC7C374-B802-4E41-9883-E471EB3D8F13}"/>
              </a:ext>
            </a:extLst>
          </p:cNvPr>
          <p:cNvSpPr/>
          <p:nvPr/>
        </p:nvSpPr>
        <p:spPr>
          <a:xfrm>
            <a:off x="9017398" y="968756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Merge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732A8D-D66B-0349-82BC-626D1BA1703B}"/>
              </a:ext>
            </a:extLst>
          </p:cNvPr>
          <p:cNvSpPr/>
          <p:nvPr/>
        </p:nvSpPr>
        <p:spPr>
          <a:xfrm>
            <a:off x="9017398" y="2720309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Merge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5ABA1-A315-8A44-89E9-D6A3697C9AED}"/>
              </a:ext>
            </a:extLst>
          </p:cNvPr>
          <p:cNvSpPr txBox="1"/>
          <p:nvPr/>
        </p:nvSpPr>
        <p:spPr>
          <a:xfrm>
            <a:off x="558863" y="1153404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Class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C43C8-0FEF-6146-8045-DE659E2593C7}"/>
              </a:ext>
            </a:extLst>
          </p:cNvPr>
          <p:cNvSpPr txBox="1"/>
          <p:nvPr/>
        </p:nvSpPr>
        <p:spPr>
          <a:xfrm>
            <a:off x="555342" y="26416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Class 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BE29B8-8697-9F4C-8696-DA779B0F663D}"/>
              </a:ext>
            </a:extLst>
          </p:cNvPr>
          <p:cNvCxnSpPr>
            <a:cxnSpLocks/>
          </p:cNvCxnSpPr>
          <p:nvPr/>
        </p:nvCxnSpPr>
        <p:spPr>
          <a:xfrm>
            <a:off x="380166" y="4748262"/>
            <a:ext cx="2700997" cy="1113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6715F20-0DC2-1C42-BC7B-2EB4975380FB}"/>
              </a:ext>
            </a:extLst>
          </p:cNvPr>
          <p:cNvSpPr txBox="1"/>
          <p:nvPr/>
        </p:nvSpPr>
        <p:spPr>
          <a:xfrm>
            <a:off x="555342" y="4173278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Class 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B19EB4-2A64-524E-B5AD-B37215E82EFA}"/>
              </a:ext>
            </a:extLst>
          </p:cNvPr>
          <p:cNvSpPr/>
          <p:nvPr/>
        </p:nvSpPr>
        <p:spPr>
          <a:xfrm>
            <a:off x="3594301" y="4243459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FC154C-8CE5-9F4B-B3C8-9FB6CDE4164D}"/>
              </a:ext>
            </a:extLst>
          </p:cNvPr>
          <p:cNvCxnSpPr>
            <a:cxnSpLocks/>
          </p:cNvCxnSpPr>
          <p:nvPr/>
        </p:nvCxnSpPr>
        <p:spPr>
          <a:xfrm>
            <a:off x="3093433" y="4788582"/>
            <a:ext cx="500868" cy="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83AB113-6348-A542-A460-0BAA01C4A637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93440" y="1969585"/>
            <a:ext cx="949570" cy="281899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154EEE-AB83-6B44-92D9-DABE447332CD}"/>
              </a:ext>
            </a:extLst>
          </p:cNvPr>
          <p:cNvCxnSpPr>
            <a:cxnSpLocks/>
            <a:stCxn id="52" idx="3"/>
            <a:endCxn id="5" idx="1"/>
          </p:cNvCxnSpPr>
          <p:nvPr/>
        </p:nvCxnSpPr>
        <p:spPr>
          <a:xfrm flipV="1">
            <a:off x="5493440" y="3748396"/>
            <a:ext cx="949568" cy="104018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1247F28-9BE9-8042-9033-EC715F9BD2B3}"/>
              </a:ext>
            </a:extLst>
          </p:cNvPr>
          <p:cNvSpPr/>
          <p:nvPr/>
        </p:nvSpPr>
        <p:spPr>
          <a:xfrm>
            <a:off x="6443008" y="5161356"/>
            <a:ext cx="1899139" cy="493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OMP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1642AB-7521-C245-A021-EB161E23D8DF}"/>
              </a:ext>
            </a:extLst>
          </p:cNvPr>
          <p:cNvSpPr/>
          <p:nvPr/>
        </p:nvSpPr>
        <p:spPr>
          <a:xfrm>
            <a:off x="6443008" y="4285636"/>
            <a:ext cx="1899139" cy="57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K-SVD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477B199-704B-794F-8DB4-695DF70FD4AA}"/>
              </a:ext>
            </a:extLst>
          </p:cNvPr>
          <p:cNvCxnSpPr>
            <a:cxnSpLocks/>
            <a:stCxn id="96" idx="2"/>
            <a:endCxn id="95" idx="0"/>
          </p:cNvCxnSpPr>
          <p:nvPr/>
        </p:nvCxnSpPr>
        <p:spPr>
          <a:xfrm>
            <a:off x="7392578" y="4860655"/>
            <a:ext cx="0" cy="30070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C5DECAD-2B2F-394A-A7E2-2539EA13CFE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21908" y="3239348"/>
            <a:ext cx="921100" cy="50904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F7BEBEB-3A1C-BA43-9D9D-B027598BB0A4}"/>
              </a:ext>
            </a:extLst>
          </p:cNvPr>
          <p:cNvCxnSpPr>
            <a:cxnSpLocks/>
            <a:stCxn id="52" idx="3"/>
            <a:endCxn id="96" idx="1"/>
          </p:cNvCxnSpPr>
          <p:nvPr/>
        </p:nvCxnSpPr>
        <p:spPr>
          <a:xfrm flipV="1">
            <a:off x="5493440" y="4573146"/>
            <a:ext cx="949568" cy="21543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78ED521-0FA1-5E47-9172-0E198B6B910E}"/>
              </a:ext>
            </a:extLst>
          </p:cNvPr>
          <p:cNvCxnSpPr>
            <a:cxnSpLocks/>
            <a:stCxn id="52" idx="3"/>
            <a:endCxn id="95" idx="1"/>
          </p:cNvCxnSpPr>
          <p:nvPr/>
        </p:nvCxnSpPr>
        <p:spPr>
          <a:xfrm>
            <a:off x="5493440" y="4788584"/>
            <a:ext cx="949568" cy="61962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E7217DA-BD14-A841-BD9C-75DFDB8D848D}"/>
              </a:ext>
            </a:extLst>
          </p:cNvPr>
          <p:cNvSpPr/>
          <p:nvPr/>
        </p:nvSpPr>
        <p:spPr>
          <a:xfrm>
            <a:off x="9017398" y="4352484"/>
            <a:ext cx="1899139" cy="1090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Merge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C52600F-6D5B-8247-8EA0-F0600E660088}"/>
              </a:ext>
            </a:extLst>
          </p:cNvPr>
          <p:cNvCxnSpPr>
            <a:cxnSpLocks/>
            <a:stCxn id="2" idx="3"/>
            <a:endCxn id="114" idx="1"/>
          </p:cNvCxnSpPr>
          <p:nvPr/>
        </p:nvCxnSpPr>
        <p:spPr>
          <a:xfrm>
            <a:off x="8342149" y="1969585"/>
            <a:ext cx="675249" cy="292802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3DEB0C3-9BC0-7E44-9B21-4BBFC9CA2D80}"/>
              </a:ext>
            </a:extLst>
          </p:cNvPr>
          <p:cNvCxnSpPr>
            <a:cxnSpLocks/>
            <a:stCxn id="5" idx="3"/>
            <a:endCxn id="114" idx="1"/>
          </p:cNvCxnSpPr>
          <p:nvPr/>
        </p:nvCxnSpPr>
        <p:spPr>
          <a:xfrm>
            <a:off x="8342147" y="3748396"/>
            <a:ext cx="675251" cy="114921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6483BE-87AE-D945-B718-ABE6D567F416}"/>
              </a:ext>
            </a:extLst>
          </p:cNvPr>
          <p:cNvCxnSpPr>
            <a:cxnSpLocks/>
            <a:stCxn id="95" idx="3"/>
            <a:endCxn id="114" idx="1"/>
          </p:cNvCxnSpPr>
          <p:nvPr/>
        </p:nvCxnSpPr>
        <p:spPr>
          <a:xfrm flipV="1">
            <a:off x="8342147" y="4897609"/>
            <a:ext cx="675251" cy="51059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CBC7C83-0D7F-8D45-9B8C-4AE1163E8FAE}"/>
              </a:ext>
            </a:extLst>
          </p:cNvPr>
          <p:cNvCxnSpPr>
            <a:cxnSpLocks/>
            <a:stCxn id="95" idx="3"/>
            <a:endCxn id="25" idx="1"/>
          </p:cNvCxnSpPr>
          <p:nvPr/>
        </p:nvCxnSpPr>
        <p:spPr>
          <a:xfrm flipV="1">
            <a:off x="8342147" y="1513881"/>
            <a:ext cx="675251" cy="3894326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FFBF218-CD52-5246-A8C6-73EA4D8E229A}"/>
              </a:ext>
            </a:extLst>
          </p:cNvPr>
          <p:cNvCxnSpPr>
            <a:cxnSpLocks/>
            <a:stCxn id="95" idx="3"/>
            <a:endCxn id="26" idx="1"/>
          </p:cNvCxnSpPr>
          <p:nvPr/>
        </p:nvCxnSpPr>
        <p:spPr>
          <a:xfrm flipV="1">
            <a:off x="8342147" y="3265434"/>
            <a:ext cx="675251" cy="214277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30">
            <a:extLst>
              <a:ext uri="{FF2B5EF4-FFF2-40B4-BE49-F238E27FC236}">
                <a16:creationId xmlns:a16="http://schemas.microsoft.com/office/drawing/2014/main" id="{5861E5FA-E488-5E4F-8B3E-FDAC952E6135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>
          <a:xfrm>
            <a:off x="5493441" y="1692222"/>
            <a:ext cx="949567" cy="3715985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59E4FEB-F4D4-C649-B2AB-E4A6F2670B62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0916537" y="1508317"/>
            <a:ext cx="937839" cy="5564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662F950-0F5E-B743-967C-3A857284B7A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916537" y="3262688"/>
            <a:ext cx="937839" cy="2746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5284CF5-29B6-B746-A7B4-E6964049937A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10916537" y="4897609"/>
            <a:ext cx="937839" cy="939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69F8D22-04B1-2841-932C-BD2911C844A2}"/>
              </a:ext>
            </a:extLst>
          </p:cNvPr>
          <p:cNvSpPr txBox="1"/>
          <p:nvPr/>
        </p:nvSpPr>
        <p:spPr>
          <a:xfrm>
            <a:off x="903169" y="3725701"/>
            <a:ext cx="677108" cy="38408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70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4C59-5A61-D14F-882B-706038CD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512E1-91D3-C049-826F-C58A2211D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Parameter: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Signal size: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256,</m:t>
                        </m:r>
                        <m:r>
                          <a:rPr lang="en-US" sz="2600" smtClean="0">
                            <a:latin typeface="Cambria Math" panose="02040503050406030204" pitchFamily="18" charset="0"/>
                          </a:rPr>
                          <m:t>⌊</m:t>
                        </m:r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44100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60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⌋×40</m:t>
                        </m:r>
                      </m:e>
                    </m:d>
                  </m:oMath>
                </a14:m>
                <a:endParaRPr lang="en-US" sz="2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Dictionary size: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256,500</m:t>
                        </m:r>
                      </m:e>
                    </m:d>
                  </m:oMath>
                </a14:m>
                <a:endParaRPr lang="en-US" sz="2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Sparsity: 5 non-zero coefficients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Classification: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Using classifier to classify sound class based on the feature extracted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We tried SVM, Random Forest and KNN to classify data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2 class classification -&gt; multi classes classification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512E1-91D3-C049-826F-C58A2211D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 t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2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918D-A1F0-2C43-A445-6A63445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pic>
        <p:nvPicPr>
          <p:cNvPr id="1026" name="Picture 2" descr="/var/folders/bz/hgdmqywn0gg8qhdp233xjb1c0000gn/T/com.microsoft.Powerpoint/WebArchiveCopyPasteTempFiles/AfUadFj+%0AjafoAAAAAElFTkSuQmCC%0A">
            <a:extLst>
              <a:ext uri="{FF2B5EF4-FFF2-40B4-BE49-F238E27FC236}">
                <a16:creationId xmlns:a16="http://schemas.microsoft.com/office/drawing/2014/main" id="{CC3DBCC7-40A8-A34C-8428-4BF27746E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9" y="2821418"/>
            <a:ext cx="2871625" cy="202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/var/folders/bz/hgdmqywn0gg8qhdp233xjb1c0000gn/T/com.microsoft.Powerpoint/WebArchiveCopyPasteTempFiles/hPU6zK8r4qvA6+mH1eHoW4Bf44W25PsEfbYtlPe%0AjTEmz9jgpDHG5BlL3MYYk2cscRtjTJ6xxG2MMXnGErcxxuQZS9zGGJNnLHEbY0ye+f9RGXbG2Mbi%0A6wAAAABJRU5ErkJggg==%0A">
            <a:extLst>
              <a:ext uri="{FF2B5EF4-FFF2-40B4-BE49-F238E27FC236}">
                <a16:creationId xmlns:a16="http://schemas.microsoft.com/office/drawing/2014/main" id="{13319878-301F-0A4A-8B44-9DB8D04473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84" y="2821418"/>
            <a:ext cx="2810199" cy="202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/var/folders/bz/hgdmqywn0gg8qhdp233xjb1c0000gn/T/com.microsoft.Powerpoint/WebArchiveCopyPasteTempFiles/wOEBq4Ew0LCDAAAAABJRU5E%0ArkJggg==%0A">
            <a:extLst>
              <a:ext uri="{FF2B5EF4-FFF2-40B4-BE49-F238E27FC236}">
                <a16:creationId xmlns:a16="http://schemas.microsoft.com/office/drawing/2014/main" id="{41845808-1715-6347-9199-09A72ECE0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460" y="2821418"/>
            <a:ext cx="3169059" cy="203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2E5B47-65BC-9D4C-A497-BA1FAE98BB92}"/>
              </a:ext>
            </a:extLst>
          </p:cNvPr>
          <p:cNvSpPr txBox="1"/>
          <p:nvPr/>
        </p:nvSpPr>
        <p:spPr>
          <a:xfrm>
            <a:off x="1097280" y="2048556"/>
            <a:ext cx="609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&amp; Reconstructed data (DCT processed)</a:t>
            </a:r>
          </a:p>
        </p:txBody>
      </p:sp>
    </p:spTree>
    <p:extLst>
      <p:ext uri="{BB962C8B-B14F-4D97-AF65-F5344CB8AC3E}">
        <p14:creationId xmlns:p14="http://schemas.microsoft.com/office/powerpoint/2010/main" val="409945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5388-3D61-7D40-A5B2-55425475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2523203-6010-F347-9220-7B732E4F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580" y="1850927"/>
            <a:ext cx="5599800" cy="3930894"/>
          </a:xfrm>
        </p:spPr>
      </p:pic>
    </p:spTree>
    <p:extLst>
      <p:ext uri="{BB962C8B-B14F-4D97-AF65-F5344CB8AC3E}">
        <p14:creationId xmlns:p14="http://schemas.microsoft.com/office/powerpoint/2010/main" val="313016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C10F-3FE3-554D-9F2E-88592DA5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method: </a:t>
            </a:r>
            <a:br>
              <a:rPr lang="en-US" dirty="0"/>
            </a:br>
            <a:r>
              <a:rPr lang="en-US" dirty="0"/>
              <a:t>MFCC + Sparse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F85F-6ADA-B84F-BB2D-CCDC4848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Using MFCC to extract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Using OMP with Gabor dictionary to extract features of signal component with frequency higher than 1kHz (using filter)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Combine two features, doing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3049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CE6D-18E7-7A4C-B177-1A4B89A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MFCC + Sparse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FF5E-B6D6-8341-8533-961959EA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10 Classes multi-classification using SVM</a:t>
            </a:r>
            <a:r>
              <a:rPr lang="zh-Hans" altLang="en-US" sz="2800" dirty="0"/>
              <a:t> </a:t>
            </a:r>
            <a:r>
              <a:rPr lang="en-US" altLang="zh-Hans" sz="2800" dirty="0"/>
              <a:t>on manually data 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Accuracy around 99.05%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Accuracy without sparse features from OMP -- around 98%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01168" lvl="1" indent="0">
              <a:buNone/>
            </a:pP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35914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E4AC-2D51-D54E-AA4B-C72F310C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MFCC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AC13-E0A4-7144-B775-EE47AA05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5 Classes multi-classification using Random Forest on ESC-50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Accuracy around 92.5%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7445-24E8-0E41-8C7F-6B1D3A80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6E55-6D08-B64B-9111-18751B39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Widely used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audio retrieval, documentation and scene analysis </a:t>
            </a:r>
            <a:r>
              <a:rPr lang="mr-IN" sz="2400" dirty="0"/>
              <a:t>…</a:t>
            </a:r>
            <a:endParaRPr lang="en-US" sz="2600" dirty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Main ingredients</a:t>
            </a:r>
          </a:p>
          <a:p>
            <a:pPr lvl="1">
              <a:buFont typeface="Arial" charset="0"/>
              <a:buChar char="•"/>
            </a:pPr>
            <a:r>
              <a:rPr lang="en-US" sz="2600" dirty="0"/>
              <a:t>Feature Selection</a:t>
            </a:r>
          </a:p>
          <a:p>
            <a:pPr lvl="1">
              <a:buFont typeface="Arial" charset="0"/>
              <a:buChar char="•"/>
            </a:pPr>
            <a:r>
              <a:rPr lang="en-US" sz="2600" dirty="0"/>
              <a:t>Classifier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169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BA3F-4656-FF46-A4CE-779ACFA4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6F453-87A7-6347-A050-28BA713CA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563285"/>
              </p:ext>
            </p:extLst>
          </p:nvPr>
        </p:nvGraphicFramePr>
        <p:xfrm>
          <a:off x="2954216" y="1902533"/>
          <a:ext cx="5767754" cy="4132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51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36BF-0587-934B-B3C5-57F6AC55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7780-F510-8C45-9DF3-15604FD8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ESC-50 dataset </a:t>
            </a:r>
            <a:r>
              <a:rPr lang="en-US" sz="2800" baseline="30000" dirty="0"/>
              <a:t>[1]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2000 environmental audio recordings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5-second-long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50 semantical classes &amp; 5 major 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40 examples per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6703E-43A0-2F4D-B8B5-B65E7E079A9C}"/>
              </a:ext>
            </a:extLst>
          </p:cNvPr>
          <p:cNvSpPr txBox="1"/>
          <p:nvPr/>
        </p:nvSpPr>
        <p:spPr>
          <a:xfrm>
            <a:off x="1097280" y="6334780"/>
            <a:ext cx="889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[1]: K. J. </a:t>
            </a:r>
            <a:r>
              <a:rPr lang="en-US" sz="1400" dirty="0" err="1">
                <a:solidFill>
                  <a:schemeClr val="bg1"/>
                </a:solidFill>
              </a:rPr>
              <a:t>Piczak</a:t>
            </a:r>
            <a:r>
              <a:rPr lang="en-US" sz="1400" dirty="0">
                <a:solidFill>
                  <a:schemeClr val="bg1"/>
                </a:solidFill>
              </a:rPr>
              <a:t>. </a:t>
            </a:r>
            <a:r>
              <a:rPr lang="en-US" sz="1400" b="1" dirty="0">
                <a:solidFill>
                  <a:schemeClr val="bg1"/>
                </a:solidFill>
              </a:rPr>
              <a:t>ESC: Dataset for Environmental Sound Classification</a:t>
            </a:r>
            <a:r>
              <a:rPr lang="en-US" sz="1400" dirty="0">
                <a:solidFill>
                  <a:schemeClr val="bg1"/>
                </a:solidFill>
              </a:rPr>
              <a:t>. </a:t>
            </a:r>
            <a:r>
              <a:rPr lang="en-US" sz="1400" i="1" dirty="0">
                <a:solidFill>
                  <a:schemeClr val="bg1"/>
                </a:solidFill>
              </a:rPr>
              <a:t>Proceedings of the 23rd Annual ACM Conference on Multimedia</a:t>
            </a:r>
            <a:r>
              <a:rPr lang="en-US" sz="1400" dirty="0">
                <a:solidFill>
                  <a:schemeClr val="bg1"/>
                </a:solidFill>
              </a:rPr>
              <a:t>, Brisbane, Australia, 2015.</a:t>
            </a:r>
          </a:p>
        </p:txBody>
      </p:sp>
    </p:spTree>
    <p:extLst>
      <p:ext uri="{BB962C8B-B14F-4D97-AF65-F5344CB8AC3E}">
        <p14:creationId xmlns:p14="http://schemas.microsoft.com/office/powerpoint/2010/main" val="8042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CFC8-4F5F-6E4B-B9EB-EB941CA0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40B19-7419-2F41-832A-345BD665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90" y="1877078"/>
            <a:ext cx="8514373" cy="399201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3BB95DB-B226-EC4A-937F-9F51BED516EE}"/>
              </a:ext>
            </a:extLst>
          </p:cNvPr>
          <p:cNvSpPr/>
          <p:nvPr/>
        </p:nvSpPr>
        <p:spPr>
          <a:xfrm>
            <a:off x="5289451" y="3037968"/>
            <a:ext cx="914400" cy="318976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059F567-6FDD-0446-8573-50B25BD6BD70}"/>
              </a:ext>
            </a:extLst>
          </p:cNvPr>
          <p:cNvSpPr/>
          <p:nvPr/>
        </p:nvSpPr>
        <p:spPr>
          <a:xfrm>
            <a:off x="2897944" y="2686275"/>
            <a:ext cx="914400" cy="318976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AC9D323-0A3B-1F4A-BF71-DCC7B094154B}"/>
              </a:ext>
            </a:extLst>
          </p:cNvPr>
          <p:cNvSpPr/>
          <p:nvPr/>
        </p:nvSpPr>
        <p:spPr>
          <a:xfrm>
            <a:off x="8818733" y="4078976"/>
            <a:ext cx="914400" cy="318976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B3D31EC8-49EC-B748-A5D3-07867682DABB}"/>
              </a:ext>
            </a:extLst>
          </p:cNvPr>
          <p:cNvSpPr/>
          <p:nvPr/>
        </p:nvSpPr>
        <p:spPr>
          <a:xfrm>
            <a:off x="1827090" y="5162188"/>
            <a:ext cx="914400" cy="318976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29885AC-11C2-A149-A6DD-9D6318136E91}"/>
              </a:ext>
            </a:extLst>
          </p:cNvPr>
          <p:cNvSpPr/>
          <p:nvPr/>
        </p:nvSpPr>
        <p:spPr>
          <a:xfrm>
            <a:off x="5289451" y="2298035"/>
            <a:ext cx="914400" cy="318976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6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764-00EE-6049-A58B-6E7C387E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3E3F0-A8E8-3446-B05B-6F7CE82F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5958" y="1942758"/>
            <a:ext cx="3149722" cy="307018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A2D047-72CB-6C49-9B4A-88364320361D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66118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10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Download manually from </a:t>
            </a:r>
            <a:r>
              <a:rPr lang="en-US" sz="2600" dirty="0" err="1"/>
              <a:t>Freesound.org</a:t>
            </a:r>
            <a:r>
              <a:rPr lang="en-US" sz="2600" dirty="0"/>
              <a:t> </a:t>
            </a:r>
            <a:r>
              <a:rPr lang="en-US" sz="2600" baseline="30000" dirty="0"/>
              <a:t>[2]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Create according to the reference </a:t>
            </a:r>
            <a:r>
              <a:rPr lang="en-US" sz="2600" b="1" i="1" dirty="0"/>
              <a:t>Robust features for environmental sound classification </a:t>
            </a:r>
            <a:r>
              <a:rPr lang="en-US" sz="2600" baseline="30000" dirty="0"/>
              <a:t>[3]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DDBF9-C885-0B45-B345-022BE884CEBB}"/>
              </a:ext>
            </a:extLst>
          </p:cNvPr>
          <p:cNvSpPr txBox="1"/>
          <p:nvPr/>
        </p:nvSpPr>
        <p:spPr>
          <a:xfrm>
            <a:off x="1097280" y="6091200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[2]: Link: </a:t>
            </a:r>
            <a:r>
              <a:rPr lang="en-US" sz="1400" dirty="0">
                <a:hlinkClick r:id="rId3"/>
              </a:rPr>
              <a:t>https://freesound.org</a:t>
            </a:r>
            <a:endParaRPr lang="en-US" sz="1400" dirty="0"/>
          </a:p>
          <a:p>
            <a:r>
              <a:rPr lang="en-US" sz="1400" dirty="0">
                <a:solidFill>
                  <a:schemeClr val="bg1"/>
                </a:solidFill>
              </a:rPr>
              <a:t>[3] </a:t>
            </a:r>
            <a:r>
              <a:rPr lang="en-US" sz="1400" dirty="0" err="1">
                <a:solidFill>
                  <a:schemeClr val="bg1"/>
                </a:solidFill>
              </a:rPr>
              <a:t>Sivasankaran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Sunit</a:t>
            </a:r>
            <a:r>
              <a:rPr lang="en-US" sz="1400" dirty="0">
                <a:solidFill>
                  <a:schemeClr val="bg1"/>
                </a:solidFill>
              </a:rPr>
              <a:t>, and K. M. M. </a:t>
            </a:r>
            <a:r>
              <a:rPr lang="en-US" sz="1400" dirty="0" err="1">
                <a:solidFill>
                  <a:schemeClr val="bg1"/>
                </a:solidFill>
              </a:rPr>
              <a:t>Prabhu</a:t>
            </a:r>
            <a:r>
              <a:rPr lang="en-US" sz="1400" dirty="0">
                <a:solidFill>
                  <a:schemeClr val="bg1"/>
                </a:solidFill>
              </a:rPr>
              <a:t>. "Robust features for environmental sound classification." Electronics, Computing and Communication Technologies (CONECCT), 2013 IEEE International Conference on. IEEE, 2013.</a:t>
            </a:r>
          </a:p>
        </p:txBody>
      </p:sp>
    </p:spTree>
    <p:extLst>
      <p:ext uri="{BB962C8B-B14F-4D97-AF65-F5344CB8AC3E}">
        <p14:creationId xmlns:p14="http://schemas.microsoft.com/office/powerpoint/2010/main" val="139079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F3D1-C8C2-4B46-813F-D833E557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ADF6-A1CD-954C-933E-07B5AED4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Dictionary learning based sparse feature extraction [4]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MFCC + Sparse features [3]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STFT (Short-time Fast Fourier Transform) + Computer Vision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Have not done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D9266-B8A3-8F47-842E-450D026A029D}"/>
              </a:ext>
            </a:extLst>
          </p:cNvPr>
          <p:cNvSpPr txBox="1"/>
          <p:nvPr/>
        </p:nvSpPr>
        <p:spPr>
          <a:xfrm>
            <a:off x="1097280" y="6334780"/>
            <a:ext cx="948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[4]: Zubair, Syed, Fei Yan, and </a:t>
            </a:r>
            <a:r>
              <a:rPr lang="en-US" sz="1400" dirty="0" err="1">
                <a:solidFill>
                  <a:schemeClr val="bg1"/>
                </a:solidFill>
              </a:rPr>
              <a:t>Wenwu</a:t>
            </a:r>
            <a:r>
              <a:rPr lang="en-US" sz="1400" dirty="0">
                <a:solidFill>
                  <a:schemeClr val="bg1"/>
                </a:solidFill>
              </a:rPr>
              <a:t> Wang. "Dictionary learning based sparse coefficients for audio classification with max and average pooling." </a:t>
            </a:r>
            <a:r>
              <a:rPr lang="en-US" sz="1400" i="1" dirty="0">
                <a:solidFill>
                  <a:schemeClr val="bg1"/>
                </a:solidFill>
              </a:rPr>
              <a:t>Digital Signal Processing</a:t>
            </a:r>
            <a:r>
              <a:rPr lang="en-US" sz="1400" dirty="0">
                <a:solidFill>
                  <a:schemeClr val="bg1"/>
                </a:solidFill>
              </a:rPr>
              <a:t> 23.3 (2013): 960-970.</a:t>
            </a:r>
          </a:p>
        </p:txBody>
      </p:sp>
    </p:spTree>
    <p:extLst>
      <p:ext uri="{BB962C8B-B14F-4D97-AF65-F5344CB8AC3E}">
        <p14:creationId xmlns:p14="http://schemas.microsoft.com/office/powerpoint/2010/main" val="149097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AEA4-798C-BB4B-8591-052FAFF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learning based sparse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36DE-DF5A-7843-A972-01053B19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Train Dictionaries for each class using K-SVD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K-SVD</a:t>
            </a:r>
            <a:r>
              <a:rPr lang="en-US" sz="2600" baseline="30000" dirty="0"/>
              <a:t>[5]</a:t>
            </a:r>
            <a:r>
              <a:rPr lang="en-US" sz="2600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0473A-61A8-C84A-9AF9-24929D12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30" y="2283134"/>
            <a:ext cx="7802229" cy="3920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51CE9-4F36-E24C-9A6C-4F40D2AE302B}"/>
              </a:ext>
            </a:extLst>
          </p:cNvPr>
          <p:cNvSpPr txBox="1"/>
          <p:nvPr/>
        </p:nvSpPr>
        <p:spPr>
          <a:xfrm>
            <a:off x="1223889" y="6414868"/>
            <a:ext cx="495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[5]: P. Chatterjee</a:t>
            </a:r>
            <a:r>
              <a:rPr lang="en-US" i="1" dirty="0">
                <a:solidFill>
                  <a:schemeClr val="bg1"/>
                </a:solidFill>
              </a:rPr>
              <a:t> Image Denoising with K-SVD </a:t>
            </a:r>
            <a:r>
              <a:rPr lang="en-US" dirty="0">
                <a:solidFill>
                  <a:schemeClr val="bg1"/>
                </a:solidFill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220936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290C-E21E-D94B-8F52-066C1634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learning based sparse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C9F8-1E61-1846-8704-0CF563AB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Extract feature of sound using OMP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OMP</a:t>
            </a:r>
            <a:r>
              <a:rPr lang="en-US" sz="2600" baseline="30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[5]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AE831-4465-184F-B83D-F6AA4233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12" y="2289572"/>
            <a:ext cx="7703176" cy="36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471</Words>
  <Application>Microsoft Macintosh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Mangal</vt:lpstr>
      <vt:lpstr>Retrospect</vt:lpstr>
      <vt:lpstr>ELEN6886: Course Project  ACOUSTIC SIGNAL CLASSIFICATION  BASED ON SPARSE REPRESENTATION </vt:lpstr>
      <vt:lpstr>Overview</vt:lpstr>
      <vt:lpstr>System Design</vt:lpstr>
      <vt:lpstr>Dataset Description</vt:lpstr>
      <vt:lpstr>Dataset Description</vt:lpstr>
      <vt:lpstr>Dataset Description</vt:lpstr>
      <vt:lpstr>Methodology</vt:lpstr>
      <vt:lpstr>Dictionary learning based sparse feature extraction</vt:lpstr>
      <vt:lpstr>Dictionary learning based sparse feature extraction</vt:lpstr>
      <vt:lpstr>Dictionary learning based sparse feature extraction</vt:lpstr>
      <vt:lpstr>PowerPoint Presentation</vt:lpstr>
      <vt:lpstr>PowerPoint Presentation</vt:lpstr>
      <vt:lpstr>PowerPoint Presentation</vt:lpstr>
      <vt:lpstr>Experiment Result</vt:lpstr>
      <vt:lpstr>Experiment Result</vt:lpstr>
      <vt:lpstr>Experiment Result</vt:lpstr>
      <vt:lpstr>Another method:  MFCC + Sparse features</vt:lpstr>
      <vt:lpstr>MFCC + Sparse features</vt:lpstr>
      <vt:lpstr>MFCC only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ELEN6886: Course Project Proposal  ACOUSTIC SCENE CLASSIFICATION  BASED ON SPARSE REPRESENTATION </dc:title>
  <dc:creator>XIAOTONG QIU</dc:creator>
  <cp:lastModifiedBy>Peter X</cp:lastModifiedBy>
  <cp:revision>42</cp:revision>
  <dcterms:created xsi:type="dcterms:W3CDTF">2018-03-25T18:48:25Z</dcterms:created>
  <dcterms:modified xsi:type="dcterms:W3CDTF">2018-05-07T04:55:14Z</dcterms:modified>
</cp:coreProperties>
</file>