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b706b9b4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b706b9b4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b706b9b4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b706b9b4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71ac3b7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b71ac3b7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b706b9b4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b706b9b4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b71ac3b7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b71ac3b7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b71ac3b7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b71ac3b7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Some refactoring types do improve code metrics as expected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b71ac3b7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b71ac3b7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b706b9b4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b706b9b4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b706b9b4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b706b9b4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706b9b4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b706b9b4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b706b9b4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b706b9b4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b706b9b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b706b9b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b71ac3b7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b71ac3b7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selection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b706b9b4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b706b9b4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RQ 3. How </a:t>
            </a:r>
            <a:r>
              <a:rPr lang="zh-CN" sz="3000"/>
              <a:t>refactorings influence code metrics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Data Analysis - Odd Ratio (OR)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2505500"/>
            <a:ext cx="85206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Quantify </a:t>
            </a:r>
            <a:r>
              <a:rPr lang="zh-CN" sz="1600" u="sng"/>
              <a:t>the strength and direction</a:t>
            </a:r>
            <a:r>
              <a:rPr lang="zh-CN" sz="1600"/>
              <a:t> of the association between a binary outcome and an independent variable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OR &gt; 1: positive correlation, larger OR → stronger correlation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zh-CN" sz="1600">
                <a:highlight>
                  <a:srgbClr val="FFFFFF"/>
                </a:highlight>
              </a:rPr>
              <a:t>OR &lt; 1: </a:t>
            </a:r>
            <a:r>
              <a:rPr b="1" lang="zh-CN" sz="1600">
                <a:highlight>
                  <a:srgbClr val="FFFFFF"/>
                </a:highlight>
              </a:rPr>
              <a:t>negative correlation</a:t>
            </a:r>
            <a:r>
              <a:rPr lang="zh-CN" sz="1600">
                <a:highlight>
                  <a:srgbClr val="FFFFFF"/>
                </a:highlight>
              </a:rPr>
              <a:t>, smaller OR → stronger correlation</a:t>
            </a:r>
            <a:endParaRPr sz="1600"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zh-CN" sz="1600">
                <a:highlight>
                  <a:srgbClr val="FFFFFF"/>
                </a:highlight>
              </a:rPr>
              <a:t>reducing metrics values → improving code quality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descr="OR_i = e^{C_i}" id="173" name="Google Shape;173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0" y="1683125"/>
            <a:ext cx="1619500" cy="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Preliminary Findings / Conclusions</a:t>
            </a:r>
            <a:endParaRPr/>
          </a:p>
        </p:txBody>
      </p:sp>
      <p:grpSp>
        <p:nvGrpSpPr>
          <p:cNvPr id="179" name="Google Shape;179;p23"/>
          <p:cNvGrpSpPr/>
          <p:nvPr/>
        </p:nvGrpSpPr>
        <p:grpSpPr>
          <a:xfrm>
            <a:off x="720925" y="1508350"/>
            <a:ext cx="7702150" cy="2184350"/>
            <a:chOff x="720925" y="1508350"/>
            <a:chExt cx="7702150" cy="2184350"/>
          </a:xfrm>
        </p:grpSpPr>
        <p:pic>
          <p:nvPicPr>
            <p:cNvPr id="180" name="Google Shape;18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0925" y="1508350"/>
              <a:ext cx="7702150" cy="218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3"/>
            <p:cNvSpPr/>
            <p:nvPr/>
          </p:nvSpPr>
          <p:spPr>
            <a:xfrm>
              <a:off x="4577250" y="2040300"/>
              <a:ext cx="1455300" cy="1652400"/>
            </a:xfrm>
            <a:prstGeom prst="rect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Preliminary Findings / Conclusions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5206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Refactorings with evidence of a negative correlation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statistically </a:t>
            </a:r>
            <a:r>
              <a:rPr lang="zh-CN"/>
              <a:t>significant OR in at least one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consistent results across other projects (even if no statistically significant)</a:t>
            </a:r>
            <a:endParaRPr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152400" y="2475525"/>
            <a:ext cx="8839204" cy="1062900"/>
            <a:chOff x="152400" y="2429575"/>
            <a:chExt cx="8839204" cy="1062900"/>
          </a:xfrm>
        </p:grpSpPr>
        <p:pic>
          <p:nvPicPr>
            <p:cNvPr id="189" name="Google Shape;18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2506050"/>
              <a:ext cx="8839204" cy="3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881515"/>
              <a:ext cx="8839204" cy="487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4"/>
            <p:cNvSpPr/>
            <p:nvPr/>
          </p:nvSpPr>
          <p:spPr>
            <a:xfrm>
              <a:off x="6550175" y="2429575"/>
              <a:ext cx="628200" cy="1062900"/>
            </a:xfrm>
            <a:prstGeom prst="rect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8145150" y="2429575"/>
              <a:ext cx="628200" cy="1062900"/>
            </a:xfrm>
            <a:prstGeom prst="rect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11425" y="2429575"/>
              <a:ext cx="628200" cy="1062900"/>
            </a:xfrm>
            <a:prstGeom prst="rect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435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Finding 1:</a:t>
            </a:r>
            <a:r>
              <a:rPr lang="zh-CN" sz="1600"/>
              <a:t> </a:t>
            </a:r>
            <a:r>
              <a:rPr i="1" lang="zh-CN" sz="1600"/>
              <a:t>Extract Variable</a:t>
            </a:r>
            <a:r>
              <a:rPr lang="zh-CN" sz="1600"/>
              <a:t> may indirectly reduce WMC, RFC and LCOM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Preliminary Findings / Conclusions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2. Refactorings with expected negative correlations occurred in at least 2 projects</a:t>
            </a:r>
            <a:endParaRPr/>
          </a:p>
        </p:txBody>
      </p:sp>
      <p:grpSp>
        <p:nvGrpSpPr>
          <p:cNvPr id="201" name="Google Shape;201;p25"/>
          <p:cNvGrpSpPr/>
          <p:nvPr/>
        </p:nvGrpSpPr>
        <p:grpSpPr>
          <a:xfrm>
            <a:off x="41400" y="1974225"/>
            <a:ext cx="9143999" cy="2722338"/>
            <a:chOff x="41400" y="1974225"/>
            <a:chExt cx="9143999" cy="2722338"/>
          </a:xfrm>
        </p:grpSpPr>
        <p:grpSp>
          <p:nvGrpSpPr>
            <p:cNvPr id="202" name="Google Shape;202;p25"/>
            <p:cNvGrpSpPr/>
            <p:nvPr/>
          </p:nvGrpSpPr>
          <p:grpSpPr>
            <a:xfrm>
              <a:off x="41400" y="1974225"/>
              <a:ext cx="9143999" cy="2722338"/>
              <a:chOff x="0" y="1981125"/>
              <a:chExt cx="9143999" cy="2722338"/>
            </a:xfrm>
          </p:grpSpPr>
          <p:pic>
            <p:nvPicPr>
              <p:cNvPr id="203" name="Google Shape;203;p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0" y="1981125"/>
                <a:ext cx="4481648" cy="27223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81650" y="2022325"/>
                <a:ext cx="4662349" cy="2263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" name="Google Shape;205;p25"/>
              <p:cNvSpPr/>
              <p:nvPr/>
            </p:nvSpPr>
            <p:spPr>
              <a:xfrm>
                <a:off x="63200" y="1981125"/>
                <a:ext cx="8769000" cy="448200"/>
              </a:xfrm>
              <a:prstGeom prst="rect">
                <a:avLst/>
              </a:prstGeom>
              <a:noFill/>
              <a:ln cap="flat" cmpd="sng" w="952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25"/>
            <p:cNvSpPr/>
            <p:nvPr/>
          </p:nvSpPr>
          <p:spPr>
            <a:xfrm>
              <a:off x="1254175" y="3471800"/>
              <a:ext cx="1499700" cy="214200"/>
            </a:xfrm>
            <a:prstGeom prst="rect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Preliminary Findings / Conclusions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5" y="2019075"/>
            <a:ext cx="8839204" cy="204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2. Refactorings with expected negative correlations occurred in at least 2 projects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Refactoring is believed to enhance both code quality and maintainability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Previous study: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Are refactoring operations performed on classes having a low-level of maintainability as indicated by quality metrics?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i="1" lang="zh-CN" sz="1600">
                <a:latin typeface="Times New Roman"/>
                <a:ea typeface="Times New Roman"/>
                <a:cs typeface="Times New Roman"/>
                <a:sym typeface="Times New Roman"/>
              </a:rPr>
              <a:t>e.g., If classes having high WMC value (measuring code complexity) are more subject to refactoring aiming at reducing code complexity like, for example, extract method.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Our research question: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How</a:t>
            </a:r>
            <a:r>
              <a:rPr lang="zh-CN" sz="1600"/>
              <a:t> refactorings improve the code metrics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i="1" lang="zh-CN" sz="1600"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i="1" lang="zh-C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Does the Extract Method refactoring lead to a reduction in</a:t>
            </a:r>
            <a:r>
              <a:rPr i="1" lang="zh-CN" sz="1600">
                <a:latin typeface="Times New Roman"/>
                <a:ea typeface="Times New Roman"/>
                <a:cs typeface="Times New Roman"/>
                <a:sym typeface="Times New Roman"/>
              </a:rPr>
              <a:t> WMC values of classes?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 - Refactoring Extraction</a:t>
            </a:r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791263" y="1436500"/>
            <a:ext cx="7561450" cy="2474550"/>
            <a:chOff x="791263" y="1436500"/>
            <a:chExt cx="7561450" cy="2474550"/>
          </a:xfrm>
        </p:grpSpPr>
        <p:grpSp>
          <p:nvGrpSpPr>
            <p:cNvPr id="67" name="Google Shape;67;p15"/>
            <p:cNvGrpSpPr/>
            <p:nvPr/>
          </p:nvGrpSpPr>
          <p:grpSpPr>
            <a:xfrm>
              <a:off x="791263" y="1436500"/>
              <a:ext cx="7561450" cy="2474550"/>
              <a:chOff x="487813" y="2191050"/>
              <a:chExt cx="7561450" cy="2474550"/>
            </a:xfrm>
          </p:grpSpPr>
          <p:sp>
            <p:nvSpPr>
              <p:cNvPr id="68" name="Google Shape;68;p15"/>
              <p:cNvSpPr txBox="1"/>
              <p:nvPr/>
            </p:nvSpPr>
            <p:spPr>
              <a:xfrm>
                <a:off x="4998125" y="2654075"/>
                <a:ext cx="1689300" cy="25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300">
                    <a:solidFill>
                      <a:schemeClr val="dk2"/>
                    </a:solidFill>
                  </a:rPr>
                  <a:t>&amp;  </a:t>
                </a:r>
                <a:r>
                  <a:rPr lang="zh-CN" sz="1200">
                    <a:solidFill>
                      <a:schemeClr val="dk2"/>
                    </a:solidFill>
                  </a:rPr>
                  <a:t>RefactoringMiner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  <p:grpSp>
            <p:nvGrpSpPr>
              <p:cNvPr id="69" name="Google Shape;69;p15"/>
              <p:cNvGrpSpPr/>
              <p:nvPr/>
            </p:nvGrpSpPr>
            <p:grpSpPr>
              <a:xfrm>
                <a:off x="487813" y="2191050"/>
                <a:ext cx="1689313" cy="2258775"/>
                <a:chOff x="487813" y="2191050"/>
                <a:chExt cx="1689313" cy="2258775"/>
              </a:xfrm>
            </p:grpSpPr>
            <p:sp>
              <p:nvSpPr>
                <p:cNvPr id="70" name="Google Shape;70;p15"/>
                <p:cNvSpPr/>
                <p:nvPr/>
              </p:nvSpPr>
              <p:spPr>
                <a:xfrm>
                  <a:off x="487825" y="2191050"/>
                  <a:ext cx="1689300" cy="181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71" name="Google Shape;71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18725" y="3472500"/>
                  <a:ext cx="735374" cy="3703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67550" y="2318250"/>
                  <a:ext cx="837725" cy="3703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67550" y="2895375"/>
                  <a:ext cx="1529817" cy="3703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" name="Google Shape;74;p15"/>
                <p:cNvSpPr txBox="1"/>
                <p:nvPr/>
              </p:nvSpPr>
              <p:spPr>
                <a:xfrm>
                  <a:off x="487813" y="4049625"/>
                  <a:ext cx="16893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chemeClr val="dk2"/>
                      </a:solidFill>
                    </a:rPr>
                    <a:t>S</a:t>
                  </a:r>
                  <a:r>
                    <a:rPr lang="zh-CN">
                      <a:solidFill>
                        <a:schemeClr val="dk2"/>
                      </a:solidFill>
                    </a:rPr>
                    <a:t>elected projects</a:t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pic>
            <p:nvPicPr>
              <p:cNvPr id="75" name="Google Shape;75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908575" y="2847750"/>
                <a:ext cx="481201" cy="48120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6" name="Google Shape;76;p15"/>
              <p:cNvCxnSpPr>
                <a:stCxn id="70" idx="3"/>
                <a:endCxn id="75" idx="1"/>
              </p:cNvCxnSpPr>
              <p:nvPr/>
            </p:nvCxnSpPr>
            <p:spPr>
              <a:xfrm flipH="1" rot="10800000">
                <a:off x="2177125" y="3088350"/>
                <a:ext cx="17316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77" name="Google Shape;77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836726" y="2709875"/>
                <a:ext cx="324876" cy="324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15"/>
              <p:cNvSpPr txBox="1"/>
              <p:nvPr/>
            </p:nvSpPr>
            <p:spPr>
              <a:xfrm>
                <a:off x="2251000" y="3149750"/>
                <a:ext cx="1574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dk2"/>
                    </a:solidFill>
                  </a:rPr>
                  <a:t>Version Filtering</a:t>
                </a:r>
                <a:endParaRPr/>
              </a:p>
            </p:txBody>
          </p:sp>
          <p:sp>
            <p:nvSpPr>
              <p:cNvPr id="79" name="Google Shape;79;p15"/>
              <p:cNvSpPr txBox="1"/>
              <p:nvPr/>
            </p:nvSpPr>
            <p:spPr>
              <a:xfrm>
                <a:off x="3064675" y="4050000"/>
                <a:ext cx="23556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dk2"/>
                    </a:solidFill>
                  </a:rPr>
                  <a:t>R</a:t>
                </a:r>
                <a:r>
                  <a:rPr lang="zh-CN">
                    <a:solidFill>
                      <a:schemeClr val="dk2"/>
                    </a:solidFill>
                  </a:rPr>
                  <a:t>elease tag lists</a:t>
                </a:r>
                <a:endParaRPr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dk2"/>
                    </a:solidFill>
                  </a:rPr>
                  <a:t>(major &amp; minor versions)</a:t>
                </a:r>
                <a:endParaRPr>
                  <a:solidFill>
                    <a:schemeClr val="dk2"/>
                  </a:solidFill>
                </a:endParaRPr>
              </a:p>
            </p:txBody>
          </p:sp>
          <p:pic>
            <p:nvPicPr>
              <p:cNvPr id="80" name="Google Shape;80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594626" y="2619875"/>
                <a:ext cx="324876" cy="32487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1" name="Google Shape;81;p15"/>
              <p:cNvCxnSpPr>
                <a:stCxn id="75" idx="3"/>
                <a:endCxn id="82" idx="1"/>
              </p:cNvCxnSpPr>
              <p:nvPr/>
            </p:nvCxnSpPr>
            <p:spPr>
              <a:xfrm>
                <a:off x="4389776" y="3088350"/>
                <a:ext cx="265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3" name="Google Shape;83;p15"/>
              <p:cNvSpPr txBox="1"/>
              <p:nvPr/>
            </p:nvSpPr>
            <p:spPr>
              <a:xfrm>
                <a:off x="6359963" y="4050000"/>
                <a:ext cx="1689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dk2"/>
                    </a:solidFill>
                  </a:rPr>
                  <a:t>R</a:t>
                </a:r>
                <a:r>
                  <a:rPr lang="zh-CN">
                    <a:solidFill>
                      <a:schemeClr val="dk2"/>
                    </a:solidFill>
                  </a:rPr>
                  <a:t>efactorings between releases</a:t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84" name="Google Shape;84;p15"/>
              <p:cNvSpPr txBox="1"/>
              <p:nvPr/>
            </p:nvSpPr>
            <p:spPr>
              <a:xfrm>
                <a:off x="4477225" y="3135775"/>
                <a:ext cx="22446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dk2"/>
                    </a:solidFill>
                  </a:rPr>
                  <a:t>Refactoring Extraction</a:t>
                </a:r>
                <a:endParaRPr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dk2"/>
                    </a:solidFill>
                  </a:rPr>
                  <a:t>(</a:t>
                </a:r>
                <a:r>
                  <a:rPr i="1" lang="zh-CN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detectAtDirectories</a:t>
                </a:r>
                <a:r>
                  <a:rPr lang="zh-CN">
                    <a:solidFill>
                      <a:schemeClr val="dk2"/>
                    </a:solidFill>
                  </a:rPr>
                  <a:t>)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85" name="Google Shape;85;p15"/>
            <p:cNvGrpSpPr/>
            <p:nvPr/>
          </p:nvGrpSpPr>
          <p:grpSpPr>
            <a:xfrm>
              <a:off x="7302063" y="2091788"/>
              <a:ext cx="525676" cy="515413"/>
              <a:chOff x="774038" y="1579513"/>
              <a:chExt cx="525676" cy="515413"/>
            </a:xfrm>
          </p:grpSpPr>
          <p:pic>
            <p:nvPicPr>
              <p:cNvPr id="86" name="Google Shape;86;p1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74038" y="1610900"/>
                <a:ext cx="484026" cy="4840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15688" y="1579513"/>
                <a:ext cx="484026" cy="4840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 - Refactoring Extraction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152400" y="1602700"/>
            <a:ext cx="8839199" cy="1938076"/>
            <a:chOff x="152400" y="1602700"/>
            <a:chExt cx="8839199" cy="1938076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602700"/>
              <a:ext cx="8839199" cy="1938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/>
            <p:nvPr/>
          </p:nvSpPr>
          <p:spPr>
            <a:xfrm>
              <a:off x="1533375" y="1642725"/>
              <a:ext cx="909900" cy="1470000"/>
            </a:xfrm>
            <a:prstGeom prst="rect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 - Metrics Extraction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8575"/>
            <a:ext cx="8839202" cy="2296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7"/>
          <p:cNvGrpSpPr/>
          <p:nvPr/>
        </p:nvGrpSpPr>
        <p:grpSpPr>
          <a:xfrm>
            <a:off x="1727113" y="4204700"/>
            <a:ext cx="5689781" cy="463825"/>
            <a:chOff x="2049200" y="3851625"/>
            <a:chExt cx="5689781" cy="463825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49200" y="3873725"/>
              <a:ext cx="734351" cy="41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79831" y="3851625"/>
              <a:ext cx="4559150" cy="463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7"/>
          <p:cNvSpPr/>
          <p:nvPr/>
        </p:nvSpPr>
        <p:spPr>
          <a:xfrm>
            <a:off x="370225" y="2277650"/>
            <a:ext cx="2461200" cy="10314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70225" y="3435625"/>
            <a:ext cx="28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Chidamber &amp; Kemerer (CK) metrics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7"/>
          <p:cNvCxnSpPr>
            <a:stCxn id="104" idx="1"/>
            <a:endCxn id="105" idx="1"/>
          </p:cNvCxnSpPr>
          <p:nvPr/>
        </p:nvCxnSpPr>
        <p:spPr>
          <a:xfrm>
            <a:off x="370225" y="2793350"/>
            <a:ext cx="600" cy="842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 - Metrics Extraction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1177050"/>
            <a:ext cx="859929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Analysis</a:t>
            </a:r>
            <a:endParaRPr/>
          </a:p>
        </p:txBody>
      </p:sp>
      <p:grpSp>
        <p:nvGrpSpPr>
          <p:cNvPr id="118" name="Google Shape;118;p19"/>
          <p:cNvGrpSpPr/>
          <p:nvPr/>
        </p:nvGrpSpPr>
        <p:grpSpPr>
          <a:xfrm>
            <a:off x="755475" y="1282888"/>
            <a:ext cx="7418763" cy="3558363"/>
            <a:chOff x="541213" y="1324438"/>
            <a:chExt cx="7418763" cy="3558363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755475" y="4478100"/>
              <a:ext cx="72045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rgbClr val="0D0D0D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Process Overview: Model construction for each refactoring type per project</a:t>
              </a:r>
              <a:endPara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0" name="Google Shape;120;p19"/>
            <p:cNvGrpSpPr/>
            <p:nvPr/>
          </p:nvGrpSpPr>
          <p:grpSpPr>
            <a:xfrm>
              <a:off x="541213" y="1324438"/>
              <a:ext cx="6639838" cy="2860663"/>
              <a:chOff x="541213" y="1324438"/>
              <a:chExt cx="6639838" cy="2860663"/>
            </a:xfrm>
          </p:grpSpPr>
          <p:grpSp>
            <p:nvGrpSpPr>
              <p:cNvPr id="121" name="Google Shape;121;p19"/>
              <p:cNvGrpSpPr/>
              <p:nvPr/>
            </p:nvGrpSpPr>
            <p:grpSpPr>
              <a:xfrm>
                <a:off x="6648550" y="1324450"/>
                <a:ext cx="532500" cy="2149651"/>
                <a:chOff x="7330125" y="1406775"/>
                <a:chExt cx="532500" cy="2149651"/>
              </a:xfrm>
            </p:grpSpPr>
            <p:grpSp>
              <p:nvGrpSpPr>
                <p:cNvPr id="122" name="Google Shape;122;p19"/>
                <p:cNvGrpSpPr/>
                <p:nvPr/>
              </p:nvGrpSpPr>
              <p:grpSpPr>
                <a:xfrm>
                  <a:off x="7360038" y="1406775"/>
                  <a:ext cx="484026" cy="2149651"/>
                  <a:chOff x="7570563" y="1424075"/>
                  <a:chExt cx="484026" cy="2149651"/>
                </a:xfrm>
              </p:grpSpPr>
              <p:pic>
                <p:nvPicPr>
                  <p:cNvPr id="123" name="Google Shape;123;p19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570563" y="1424075"/>
                    <a:ext cx="484026" cy="4840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4" name="Google Shape;124;p19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570563" y="2061075"/>
                    <a:ext cx="484026" cy="4840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5" name="Google Shape;125;p19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570563" y="3089700"/>
                    <a:ext cx="484026" cy="4840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6" name="Google Shape;126;p19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678752" y="2646775"/>
                    <a:ext cx="267651" cy="2676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7" name="Google Shape;127;p19"/>
                <p:cNvSpPr/>
                <p:nvPr/>
              </p:nvSpPr>
              <p:spPr>
                <a:xfrm>
                  <a:off x="7330125" y="1406825"/>
                  <a:ext cx="532500" cy="2149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" name="Google Shape;128;p19"/>
              <p:cNvGrpSpPr/>
              <p:nvPr/>
            </p:nvGrpSpPr>
            <p:grpSpPr>
              <a:xfrm>
                <a:off x="541213" y="1324438"/>
                <a:ext cx="5034325" cy="2860663"/>
                <a:chOff x="541213" y="1324438"/>
                <a:chExt cx="5034325" cy="2860663"/>
              </a:xfrm>
            </p:grpSpPr>
            <p:sp>
              <p:nvSpPr>
                <p:cNvPr id="129" name="Google Shape;129;p19"/>
                <p:cNvSpPr/>
                <p:nvPr/>
              </p:nvSpPr>
              <p:spPr>
                <a:xfrm>
                  <a:off x="1279788" y="1372138"/>
                  <a:ext cx="1671900" cy="614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chemeClr val="dk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Refactoring Filter</a:t>
                  </a:r>
                  <a:endParaRPr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chemeClr val="dk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(≥ 10 times)</a:t>
                  </a:r>
                  <a:endParaRPr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0" name="Google Shape;130;p19"/>
                <p:cNvSpPr/>
                <p:nvPr/>
              </p:nvSpPr>
              <p:spPr>
                <a:xfrm>
                  <a:off x="1279800" y="2407138"/>
                  <a:ext cx="1671900" cy="614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0000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chemeClr val="dk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Metric Differences Calculator</a:t>
                  </a:r>
                  <a:endParaRPr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1" name="Google Shape;131;p19"/>
                <p:cNvSpPr/>
                <p:nvPr/>
              </p:nvSpPr>
              <p:spPr>
                <a:xfrm>
                  <a:off x="3903638" y="1324438"/>
                  <a:ext cx="1671900" cy="614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chemeClr val="dk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Logistic Regression Model Builder</a:t>
                  </a:r>
                  <a:endParaRPr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32" name="Google Shape;132;p19"/>
                <p:cNvGrpSpPr/>
                <p:nvPr/>
              </p:nvGrpSpPr>
              <p:grpSpPr>
                <a:xfrm>
                  <a:off x="541213" y="1419850"/>
                  <a:ext cx="532501" cy="518700"/>
                  <a:chOff x="1176688" y="1406775"/>
                  <a:chExt cx="532501" cy="518700"/>
                </a:xfrm>
              </p:grpSpPr>
              <p:grpSp>
                <p:nvGrpSpPr>
                  <p:cNvPr id="133" name="Google Shape;133;p19"/>
                  <p:cNvGrpSpPr/>
                  <p:nvPr/>
                </p:nvGrpSpPr>
                <p:grpSpPr>
                  <a:xfrm>
                    <a:off x="1176688" y="1406775"/>
                    <a:ext cx="532501" cy="518626"/>
                    <a:chOff x="774038" y="1576300"/>
                    <a:chExt cx="532501" cy="518626"/>
                  </a:xfrm>
                </p:grpSpPr>
                <p:pic>
                  <p:nvPicPr>
                    <p:cNvPr id="134" name="Google Shape;134;p19"/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74038" y="1610900"/>
                      <a:ext cx="484026" cy="4840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35" name="Google Shape;135;p19"/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822513" y="1576300"/>
                      <a:ext cx="484026" cy="4840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136" name="Google Shape;136;p19"/>
                  <p:cNvSpPr/>
                  <p:nvPr/>
                </p:nvSpPr>
                <p:spPr>
                  <a:xfrm>
                    <a:off x="1214800" y="1406775"/>
                    <a:ext cx="446700" cy="518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7" name="Google Shape;137;p19"/>
                <p:cNvGrpSpPr/>
                <p:nvPr/>
              </p:nvGrpSpPr>
              <p:grpSpPr>
                <a:xfrm>
                  <a:off x="565442" y="2454838"/>
                  <a:ext cx="484020" cy="518700"/>
                  <a:chOff x="3433492" y="1380763"/>
                  <a:chExt cx="484020" cy="518700"/>
                </a:xfrm>
              </p:grpSpPr>
              <p:grpSp>
                <p:nvGrpSpPr>
                  <p:cNvPr id="138" name="Google Shape;138;p19"/>
                  <p:cNvGrpSpPr/>
                  <p:nvPr/>
                </p:nvGrpSpPr>
                <p:grpSpPr>
                  <a:xfrm>
                    <a:off x="3433492" y="1406766"/>
                    <a:ext cx="484020" cy="466682"/>
                    <a:chOff x="822525" y="3111963"/>
                    <a:chExt cx="532476" cy="518651"/>
                  </a:xfrm>
                </p:grpSpPr>
                <p:pic>
                  <p:nvPicPr>
                    <p:cNvPr id="139" name="Google Shape;139;p19"/>
                    <p:cNvPicPr preferRelativeResize="0"/>
                    <p:nvPr/>
                  </p:nvPicPr>
                  <p:blipFill>
                    <a:blip r:embed="rId6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822525" y="3146587"/>
                      <a:ext cx="484026" cy="4840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40" name="Google Shape;140;p19"/>
                    <p:cNvPicPr preferRelativeResize="0"/>
                    <p:nvPr/>
                  </p:nvPicPr>
                  <p:blipFill>
                    <a:blip r:embed="rId6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870975" y="3111962"/>
                      <a:ext cx="484026" cy="4840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141" name="Google Shape;141;p19"/>
                  <p:cNvSpPr/>
                  <p:nvPr/>
                </p:nvSpPr>
                <p:spPr>
                  <a:xfrm>
                    <a:off x="3452163" y="1380763"/>
                    <a:ext cx="446700" cy="518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2" name="Google Shape;142;p19"/>
                <p:cNvSpPr/>
                <p:nvPr/>
              </p:nvSpPr>
              <p:spPr>
                <a:xfrm>
                  <a:off x="3903638" y="2433788"/>
                  <a:ext cx="1671900" cy="614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>
                      <a:solidFill>
                        <a:schemeClr val="dk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Multi-Collinearity Detection</a:t>
                  </a:r>
                  <a:endParaRPr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3" name="Google Shape;143;p19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1927049" y="3429037"/>
                  <a:ext cx="377398" cy="427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44" name="Google Shape;144;p19"/>
                <p:cNvCxnSpPr>
                  <a:stCxn id="136" idx="3"/>
                  <a:endCxn id="129" idx="1"/>
                </p:cNvCxnSpPr>
                <p:nvPr/>
              </p:nvCxnSpPr>
              <p:spPr>
                <a:xfrm>
                  <a:off x="1026025" y="1679200"/>
                  <a:ext cx="253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45" name="Google Shape;145;p19"/>
                <p:cNvCxnSpPr>
                  <a:stCxn id="141" idx="3"/>
                  <a:endCxn id="130" idx="1"/>
                </p:cNvCxnSpPr>
                <p:nvPr/>
              </p:nvCxnSpPr>
              <p:spPr>
                <a:xfrm>
                  <a:off x="1030813" y="2714188"/>
                  <a:ext cx="249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46" name="Google Shape;146;p19"/>
                <p:cNvCxnSpPr>
                  <a:stCxn id="129" idx="2"/>
                  <a:endCxn id="130" idx="0"/>
                </p:cNvCxnSpPr>
                <p:nvPr/>
              </p:nvCxnSpPr>
              <p:spPr>
                <a:xfrm>
                  <a:off x="2115738" y="1986238"/>
                  <a:ext cx="0" cy="42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47" name="Google Shape;147;p19"/>
                <p:cNvCxnSpPr>
                  <a:stCxn id="130" idx="2"/>
                  <a:endCxn id="143" idx="0"/>
                </p:cNvCxnSpPr>
                <p:nvPr/>
              </p:nvCxnSpPr>
              <p:spPr>
                <a:xfrm>
                  <a:off x="2115750" y="3021238"/>
                  <a:ext cx="0" cy="407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48" name="Google Shape;148;p19"/>
                <p:cNvSpPr txBox="1"/>
                <p:nvPr/>
              </p:nvSpPr>
              <p:spPr>
                <a:xfrm>
                  <a:off x="1356925" y="3100488"/>
                  <a:ext cx="712800" cy="24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>
                      <a:solidFill>
                        <a:schemeClr val="dk2"/>
                      </a:solidFill>
                      <a:highlight>
                        <a:srgbClr val="FFFFFF"/>
                      </a:highlight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z-score</a:t>
                  </a:r>
                  <a:endParaRPr sz="120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" name="Google Shape;149;p19"/>
                <p:cNvSpPr txBox="1"/>
                <p:nvPr/>
              </p:nvSpPr>
              <p:spPr>
                <a:xfrm>
                  <a:off x="990450" y="3935800"/>
                  <a:ext cx="2250600" cy="24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>
                      <a:solidFill>
                        <a:schemeClr val="dk2"/>
                      </a:solidFill>
                      <a:highlight>
                        <a:srgbClr val="FFFFFF"/>
                      </a:highlight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&lt; refactoring type, cbo, …, loc &gt; </a:t>
                  </a:r>
                  <a:endParaRPr sz="1200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50" name="Google Shape;150;p19"/>
                <p:cNvCxnSpPr>
                  <a:stCxn id="143" idx="3"/>
                  <a:endCxn id="142" idx="2"/>
                </p:cNvCxnSpPr>
                <p:nvPr/>
              </p:nvCxnSpPr>
              <p:spPr>
                <a:xfrm flipH="1" rot="10800000">
                  <a:off x="2304447" y="3047900"/>
                  <a:ext cx="2435100" cy="594900"/>
                </a:xfrm>
                <a:prstGeom prst="bentConnector2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151" name="Google Shape;151;p19"/>
                <p:cNvCxnSpPr>
                  <a:stCxn id="142" idx="0"/>
                  <a:endCxn id="131" idx="2"/>
                </p:cNvCxnSpPr>
                <p:nvPr/>
              </p:nvCxnSpPr>
              <p:spPr>
                <a:xfrm rot="10800000">
                  <a:off x="4739588" y="1938488"/>
                  <a:ext cx="0" cy="49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</p:grpSp>
          <p:cxnSp>
            <p:nvCxnSpPr>
              <p:cNvPr id="152" name="Google Shape;152;p19"/>
              <p:cNvCxnSpPr>
                <a:stCxn id="131" idx="3"/>
              </p:cNvCxnSpPr>
              <p:nvPr/>
            </p:nvCxnSpPr>
            <p:spPr>
              <a:xfrm flipH="1" rot="10800000">
                <a:off x="5575538" y="1619788"/>
                <a:ext cx="1083900" cy="1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Multi-collinearity Detection ( &gt;0.8 )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4003" cy="321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Analysis - Logistic Regression Models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3192025"/>
            <a:ext cx="85206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Dependent variable</a:t>
            </a:r>
            <a:r>
              <a:rPr lang="zh-CN"/>
              <a:t>: whether a refactoring type was performed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Independent variables</a:t>
            </a:r>
            <a:r>
              <a:rPr lang="zh-CN"/>
              <a:t>: the changes in selected code metrics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25" y="1606250"/>
            <a:ext cx="6846350" cy="1069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ric_{after} - Metric_{before}" id="166" name="Google Shape;166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500" y="4362175"/>
            <a:ext cx="3206000" cy="3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