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5" r:id="rId3"/>
  </p:sldMasterIdLst>
  <p:notesMasterIdLst>
    <p:notesMasterId r:id="rId28"/>
  </p:notesMasterIdLst>
  <p:sldIdLst>
    <p:sldId id="256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0" r:id="rId24"/>
    <p:sldId id="279" r:id="rId25"/>
    <p:sldId id="259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54AC0-7C1B-4FEA-86B3-FE9B9D3CA8BD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3511-238D-44D1-BADA-A810315877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3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3511-238D-44D1-BADA-A810315877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0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78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jier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0E989E29-A4A6-4604-8E93-5A348D957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4"/>
            <a:ext cx="12192000" cy="68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DB713F-434C-41AE-B1F2-71522970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0F0073A-2A91-47B8-BAAB-B7C90C34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E4ECACF-9E7E-465C-8EBF-CED5983F5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F1FE2CF-CA1F-41DD-99E9-8B108718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165-DF66-4D0F-B120-9215E48C7B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A9C6E27-B951-4266-B6EC-3A43A825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06558DD-05DB-4D8B-8C23-75FE27AC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0B4-3DD8-4C8A-9E28-33DFDF5BD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8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B0687B-ED57-42ED-8F4E-ED7EA98C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D6BDA61-7421-42BE-AE9F-94B932E2F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3B95656-E0CD-437E-BFF2-227EF5EE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165-DF66-4D0F-B120-9215E48C7B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C4445A-C1D2-48E8-9B93-2D51E37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AAA0B4D-3A19-4D04-9769-0E9E8CA5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0B4-3DD8-4C8A-9E28-33DFDF5BD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7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8E93755-0F59-4ED1-B451-F8D9D802C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D291A4D-3E9F-440B-988E-D5CEF3C70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8F20CD0-BC34-40E4-928F-CD9BB4D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165-DF66-4D0F-B120-9215E48C7B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DE6B70-B754-47A2-8805-4C6E163E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0FBE41-C78E-48DB-9DD0-FDC30897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0B4-3DD8-4C8A-9E28-33DFDF5BD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4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09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00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3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45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2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E9B5118-9B2B-C2F8-D83D-21EDBA3155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3"/>
            <a:ext cx="12192000" cy="68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29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19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45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95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0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37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46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A10879B-FAE5-48CA-9496-100E3991D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84"/>
            <a:ext cx="12192000" cy="68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5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773F64-32CB-46EA-9D96-8A56F170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00AE98-020F-4E90-B5A6-6527ACB26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DEABB1E-704D-4AE0-8862-CD3A46D69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9FDBE10-A1EE-49E2-9502-A6736E18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165-DF66-4D0F-B120-9215E48C7B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0587318-547D-4A34-811E-8EF449B4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C922F14-F69A-4BCA-A741-A8D39DD5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0B4-3DD8-4C8A-9E28-33DFDF5BD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2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EFDDEE-F691-4E62-BC61-888907DB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BABCF0-150A-4941-AF88-B06BCF00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55B8C4F-6745-4FAB-B5F9-405FB15F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77095D6-DE6F-41BC-A529-B7AFBC517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DF34D5C-018E-44C4-835A-D75057730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16D29F7-9C5C-4693-8E2C-37DE94C4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165-DF66-4D0F-B120-9215E48C7B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103C5F0-20E1-43E5-AD8F-9261EB1E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81382BA-3899-46ED-8B2A-EC570FDC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0B4-3DD8-4C8A-9E28-33DFDF5BD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EFDDEE-F691-4E62-BC61-888907DB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BABCF0-150A-4941-AF88-B06BCF00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55B8C4F-6745-4FAB-B5F9-405FB15F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77095D6-DE6F-41BC-A529-B7AFBC517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DF34D5C-018E-44C4-835A-D75057730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16D29F7-9C5C-4693-8E2C-37DE94C4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165-DF66-4D0F-B120-9215E48C7B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103C5F0-20E1-43E5-AD8F-9261EB1E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81382BA-3899-46ED-8B2A-EC570FDC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0B4-3DD8-4C8A-9E28-33DFDF5BDA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xmlns="" id="{3BB915C0-2BD2-7839-9F15-069002566107}"/>
              </a:ext>
            </a:extLst>
          </p:cNvPr>
          <p:cNvSpPr txBox="1"/>
          <p:nvPr userDrawn="1"/>
        </p:nvSpPr>
        <p:spPr>
          <a:xfrm>
            <a:off x="2209800" y="6130448"/>
            <a:ext cx="432048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www.ypppt.com/jieri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8745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0973F-1207-4122-85AA-83AB4C8D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406D0AA-D48D-434F-8D8A-47D4EE22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165-DF66-4D0F-B120-9215E48C7B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C6ED339-D1A3-4A9B-A555-98E67049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A3F6780-74DB-4346-A912-6E56B808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0B4-3DD8-4C8A-9E28-33DFDF5BD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2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A78AC4B-63C9-4C92-B1B4-2B2054D02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602"/>
            <a:ext cx="12192000" cy="68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6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F605BA-6B65-460F-B0CD-128F9FE6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C51E60-252F-4BBD-BD04-B9D1C911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8B15735-FC92-4504-A08D-1AECB208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E595236-BFAB-4923-8CB6-B74D20A0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4165-DF66-4D0F-B120-9215E48C7B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1DA7E22-C372-4E98-BFCB-252DF642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BAED277-9156-4059-84BB-247F475A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90B4-3DD8-4C8A-9E28-33DFDF5BD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5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889697C-106A-4CD7-9FB1-C7BFB0F7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10FB7A4-0DBB-4491-92DE-3D6CA1A4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2BC6D0-3B31-4153-80FD-F673219FF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4165-DF66-4D0F-B120-9215E48C7BD3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8BDE47C-A700-4502-947E-5F55C95B6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7EA33F6-593A-46E6-B763-9FBE36ACA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90B4-3DD8-4C8A-9E28-33DFDF5BD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8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5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9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6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0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1.jpe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jp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jpg"/><Relationship Id="rId5" Type="http://schemas.openxmlformats.org/officeDocument/2006/relationships/image" Target="../media/image27.jpe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jpg"/><Relationship Id="rId5" Type="http://schemas.openxmlformats.org/officeDocument/2006/relationships/image" Target="../media/image28.jpe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jpg"/><Relationship Id="rId5" Type="http://schemas.openxmlformats.org/officeDocument/2006/relationships/image" Target="../media/image29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jpg"/><Relationship Id="rId5" Type="http://schemas.openxmlformats.org/officeDocument/2006/relationships/image" Target="../media/image30.jpe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11.jpe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5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6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7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8.jpe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960E2E5-9962-4C8C-AC57-B64D2BFCDE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6505"/>
            <a:ext cx="12192000" cy="4001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CD87EB2-2E5E-4024-886F-D479C2B718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5631" y="1145700"/>
            <a:ext cx="8209925" cy="31288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605CD5E-7C03-4BEF-952C-96F9A081BF0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590" y="4561303"/>
            <a:ext cx="2021164" cy="229669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FDCA800-0D95-4744-A920-ABCFE07956A4}"/>
              </a:ext>
            </a:extLst>
          </p:cNvPr>
          <p:cNvSpPr/>
          <p:nvPr/>
        </p:nvSpPr>
        <p:spPr>
          <a:xfrm>
            <a:off x="3871438" y="3659202"/>
            <a:ext cx="4638311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3200" dirty="0">
                <a:ln w="3175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lin ang="162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企业年会颁奖会致辞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311D87B-6372-4A15-819F-3814E1A17C33}"/>
              </a:ext>
            </a:extLst>
          </p:cNvPr>
          <p:cNvSpPr/>
          <p:nvPr/>
        </p:nvSpPr>
        <p:spPr>
          <a:xfrm>
            <a:off x="3550443" y="4185912"/>
            <a:ext cx="534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>
                <a:solidFill>
                  <a:srgbClr val="F7CD88"/>
                </a:solidFill>
                <a:cs typeface="+mn-ea"/>
                <a:sym typeface="+mn-lt"/>
              </a:rPr>
              <a:t>Chinese  companies  will no longer remain in the hard stage and they are also promoting a culture Chinese  companies  </a:t>
            </a:r>
          </a:p>
          <a:p>
            <a:pPr algn="ctr"/>
            <a:r>
              <a:rPr lang="en-US" altLang="zh-CN" sz="600" dirty="0">
                <a:solidFill>
                  <a:srgbClr val="F7CD88"/>
                </a:solidFill>
                <a:cs typeface="+mn-ea"/>
                <a:sym typeface="+mn-lt"/>
              </a:rPr>
              <a:t>will no longer remain in the hard stage and they are also wang ling </a:t>
            </a:r>
            <a:r>
              <a:rPr lang="en-US" altLang="zh-CN" sz="600" dirty="0" err="1">
                <a:solidFill>
                  <a:srgbClr val="F7CD88"/>
                </a:solidFill>
                <a:cs typeface="+mn-ea"/>
                <a:sym typeface="+mn-lt"/>
              </a:rPr>
              <a:t>yan</a:t>
            </a:r>
            <a:r>
              <a:rPr lang="en-US" altLang="zh-CN" sz="600" dirty="0">
                <a:solidFill>
                  <a:srgbClr val="F7CD88"/>
                </a:solidFill>
                <a:cs typeface="+mn-ea"/>
                <a:sym typeface="+mn-lt"/>
              </a:rPr>
              <a:t> a </a:t>
            </a:r>
            <a:r>
              <a:rPr lang="en-US" altLang="zh-CN" sz="600" dirty="0" err="1">
                <a:solidFill>
                  <a:srgbClr val="F7CD88"/>
                </a:solidFill>
                <a:cs typeface="+mn-ea"/>
                <a:sym typeface="+mn-lt"/>
              </a:rPr>
              <a:t>cultureChinese</a:t>
            </a:r>
            <a:r>
              <a:rPr lang="en-US" altLang="zh-CN" sz="600" dirty="0">
                <a:solidFill>
                  <a:srgbClr val="F7CD88"/>
                </a:solidFill>
                <a:cs typeface="+mn-ea"/>
                <a:sym typeface="+mn-lt"/>
              </a:rPr>
              <a:t>  companies  will no longer remain in the hard stage and they are also promoting a culture Chinese  companies  will no longer remain in the hard stage and they are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BB5252C7-5694-4B08-8E64-85EA2CA592F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1939" y="3851251"/>
            <a:ext cx="1075430" cy="3207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283C788-32F8-44A1-8145-D62DD55E3CC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189211" y="3851251"/>
            <a:ext cx="1075430" cy="320742"/>
          </a:xfrm>
          <a:prstGeom prst="rect">
            <a:avLst/>
          </a:prstGeom>
        </p:spPr>
      </p:pic>
      <p:sp>
        <p:nvSpPr>
          <p:cNvPr id="22" name="PA-102211">
            <a:extLst>
              <a:ext uri="{FF2B5EF4-FFF2-40B4-BE49-F238E27FC236}">
                <a16:creationId xmlns:a16="http://schemas.microsoft.com/office/drawing/2014/main" xmlns="" id="{3A6DEFEA-5E77-4143-9CB8-15C44471FFA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81798" y="4559472"/>
            <a:ext cx="501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梦</a:t>
            </a:r>
            <a:r>
              <a:rPr kumimoji="0" lang="en-US" altLang="zh-CN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想</a:t>
            </a:r>
            <a:r>
              <a:rPr kumimoji="0" lang="en-US" altLang="zh-CN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起</a:t>
            </a:r>
            <a:r>
              <a:rPr kumimoji="0" lang="en-US" altLang="zh-CN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航</a:t>
            </a:r>
            <a:r>
              <a:rPr kumimoji="0" lang="en-US" altLang="zh-CN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共</a:t>
            </a:r>
            <a:r>
              <a:rPr kumimoji="0" lang="en-US" altLang="zh-CN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创</a:t>
            </a:r>
            <a:r>
              <a:rPr kumimoji="0" lang="en-US" altLang="zh-CN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未</a:t>
            </a:r>
            <a:r>
              <a:rPr kumimoji="0" lang="en-US" altLang="zh-CN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200" b="0" i="0" u="none" strike="noStrike" kern="1200" cap="none" spc="600" normalizeH="0" noProof="0" dirty="0">
                <a:ln>
                  <a:noFill/>
                </a:ln>
                <a:solidFill>
                  <a:srgbClr val="FAECAA"/>
                </a:solidFill>
                <a:effectLst/>
                <a:uLnTx/>
                <a:uFillTx/>
                <a:cs typeface="+mn-ea"/>
                <a:sym typeface="+mn-lt"/>
              </a:rPr>
              <a:t>来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9AB9B0A-DBBE-416D-BED6-73DE427553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390" y="343278"/>
            <a:ext cx="1465729" cy="3943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5B9CD25D-BB81-4142-BE06-D1899F75124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9893" y="200024"/>
            <a:ext cx="1354931" cy="6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2" presetClass="entr" presetSubtype="1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B595F67-ADE5-4905-BE88-24476A80F488}"/>
              </a:ext>
            </a:extLst>
          </p:cNvPr>
          <p:cNvSpPr txBox="1"/>
          <p:nvPr/>
        </p:nvSpPr>
        <p:spPr>
          <a:xfrm>
            <a:off x="6923305" y="1570918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部  门：</a:t>
            </a:r>
            <a:r>
              <a:rPr lang="en-US" altLang="zh-CN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XX</a:t>
            </a: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车间  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岗  位：</a:t>
            </a:r>
            <a:r>
              <a:rPr lang="en-US" altLang="zh-CN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XX</a:t>
            </a: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组班长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奖  项：爱岗敬业奖</a:t>
            </a:r>
            <a:endParaRPr lang="en-US" altLang="zh-CN" sz="2000" b="1" dirty="0">
              <a:gradFill>
                <a:gsLst>
                  <a:gs pos="62500">
                    <a:srgbClr val="FFFFAB"/>
                  </a:gs>
                  <a:gs pos="31000">
                    <a:srgbClr val="A09036"/>
                  </a:gs>
                  <a:gs pos="17000">
                    <a:srgbClr val="FFFFA6"/>
                  </a:gs>
                  <a:gs pos="21000">
                    <a:srgbClr val="A09036"/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AA144DC-4EE2-4C5E-B99B-0341EA1629BA}"/>
              </a:ext>
            </a:extLst>
          </p:cNvPr>
          <p:cNvGrpSpPr/>
          <p:nvPr/>
        </p:nvGrpSpPr>
        <p:grpSpPr>
          <a:xfrm>
            <a:off x="6557398" y="498608"/>
            <a:ext cx="3083740" cy="1188001"/>
            <a:chOff x="8469276" y="450095"/>
            <a:chExt cx="4512619" cy="1738472"/>
          </a:xfrm>
        </p:grpSpPr>
        <p:sp>
          <p:nvSpPr>
            <p:cNvPr id="4" name="PA_文本框 19">
              <a:extLst>
                <a:ext uri="{FF2B5EF4-FFF2-40B4-BE49-F238E27FC236}">
                  <a16:creationId xmlns:a16="http://schemas.microsoft.com/office/drawing/2014/main" xmlns="" id="{A0031102-A4E5-423C-A267-5973EA7F40C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854283" y="722128"/>
              <a:ext cx="3725483" cy="1035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31750" prstMaterial="powder">
                <a:bevelT w="38100" h="12700" prst="softRound"/>
              </a:sp3d>
            </a:bodyPr>
            <a:lstStyle>
              <a:defPPr>
                <a:defRPr lang="zh-CN"/>
              </a:defPPr>
              <a:lvl1pPr algn="ctr">
                <a:defRPr sz="4400" b="1"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outerShdw blurRad="241300" algn="ctr" rotWithShape="0">
                      <a:srgbClr val="FFC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000" dirty="0"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+mn-lt"/>
                  <a:ea typeface="+mn-ea"/>
                  <a:cs typeface="+mn-ea"/>
                  <a:sym typeface="+mn-lt"/>
                </a:rPr>
                <a:t>刘网网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2FECFE29-CE5B-443D-BDC7-A8D4D4215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720170" flipH="1">
              <a:off x="8469276" y="450095"/>
              <a:ext cx="742692" cy="17015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210DFE04-4657-4686-8669-EF81350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879830">
              <a:off x="12239203" y="487060"/>
              <a:ext cx="742692" cy="1701507"/>
            </a:xfrm>
            <a:prstGeom prst="rect">
              <a:avLst/>
            </a:prstGeom>
          </p:spPr>
        </p:pic>
      </p:grpSp>
      <p:pic>
        <p:nvPicPr>
          <p:cNvPr id="7" name="图片占位符 28">
            <a:extLst>
              <a:ext uri="{FF2B5EF4-FFF2-40B4-BE49-F238E27FC236}">
                <a16:creationId xmlns:a16="http://schemas.microsoft.com/office/drawing/2014/main" xmlns="" id="{B11B8511-78EA-45DC-8519-B716E039590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09" y="972944"/>
            <a:ext cx="3319746" cy="4979620"/>
          </a:xfrm>
          <a:prstGeom prst="roundRect">
            <a:avLst>
              <a:gd name="adj" fmla="val 16667"/>
            </a:avLst>
          </a:prstGeom>
          <a:ln w="38100">
            <a:solidFill>
              <a:srgbClr val="FEEC9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A-102211">
            <a:extLst>
              <a:ext uri="{FF2B5EF4-FFF2-40B4-BE49-F238E27FC236}">
                <a16:creationId xmlns:a16="http://schemas.microsoft.com/office/drawing/2014/main" xmlns="" id="{08D45D52-CEF7-4A00-A50B-1AA3E8EBC33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82179" y="2860269"/>
            <a:ext cx="6604091" cy="263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         同事们号称他是“公司一块砖，哪里需要哪里搬”，这是对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车间准备组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同志的真实写照。在他眼里，没有白天夜晚之分，只要车间有需要，他总是随叫随到，即使在寒冷的夜晚，他被叫到车间都没有一句怨言。他经常晚上加班，白天还要照常上班，从不耽误工作，也没有发生过安全事故。他不挑剔工作，哪个岗位缺人，他都毫不犹豫去顶上，不会计较工作轻重与辛苦。这样一位爱厂如家，具有强烈主人翁意识的好同志，我们不得不为拥有这样的好员工，好同志由衷的感到自豪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FB614A-BC60-4F58-B7F1-DD51FB43BF1B}"/>
              </a:ext>
            </a:extLst>
          </p:cNvPr>
          <p:cNvSpPr txBox="1"/>
          <p:nvPr/>
        </p:nvSpPr>
        <p:spPr>
          <a:xfrm>
            <a:off x="4894729" y="5749832"/>
            <a:ext cx="651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点评：人生其实有很多选择，但工作中只有信任与执行可言，只要是领导信任交办的事，就得踏实认真的去完成，没有拒绝的理由这才是真正的说到不如做到！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DFEEA9C-9D97-4535-8BE6-4658B7161395}"/>
              </a:ext>
            </a:extLst>
          </p:cNvPr>
          <p:cNvCxnSpPr>
            <a:cxnSpLocks/>
          </p:cNvCxnSpPr>
          <p:nvPr/>
        </p:nvCxnSpPr>
        <p:spPr>
          <a:xfrm>
            <a:off x="4786327" y="2817814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CC3CF94-344C-4ACA-B113-9BD605F42AA3}"/>
              </a:ext>
            </a:extLst>
          </p:cNvPr>
          <p:cNvCxnSpPr>
            <a:cxnSpLocks/>
          </p:cNvCxnSpPr>
          <p:nvPr/>
        </p:nvCxnSpPr>
        <p:spPr>
          <a:xfrm>
            <a:off x="4786327" y="5600735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4775E05-1D80-41D2-B69D-8DDCBF0CE4A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3524515" y="232213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B595F67-ADE5-4905-BE88-24476A80F488}"/>
              </a:ext>
            </a:extLst>
          </p:cNvPr>
          <p:cNvSpPr txBox="1"/>
          <p:nvPr/>
        </p:nvSpPr>
        <p:spPr>
          <a:xfrm>
            <a:off x="6923305" y="1570918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部  门：生产部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岗  位：</a:t>
            </a:r>
            <a:r>
              <a:rPr lang="en-US" altLang="zh-CN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XXX</a:t>
            </a: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操作工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奖  项：积极参与奖</a:t>
            </a:r>
            <a:endParaRPr lang="en-US" altLang="zh-CN" sz="2000" b="1" dirty="0">
              <a:gradFill>
                <a:gsLst>
                  <a:gs pos="62500">
                    <a:srgbClr val="FFFFAB"/>
                  </a:gs>
                  <a:gs pos="31000">
                    <a:srgbClr val="A09036"/>
                  </a:gs>
                  <a:gs pos="17000">
                    <a:srgbClr val="FFFFA6"/>
                  </a:gs>
                  <a:gs pos="21000">
                    <a:srgbClr val="A09036"/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AA144DC-4EE2-4C5E-B99B-0341EA1629BA}"/>
              </a:ext>
            </a:extLst>
          </p:cNvPr>
          <p:cNvGrpSpPr/>
          <p:nvPr/>
        </p:nvGrpSpPr>
        <p:grpSpPr>
          <a:xfrm>
            <a:off x="6557398" y="498608"/>
            <a:ext cx="3083740" cy="1188001"/>
            <a:chOff x="8469276" y="450095"/>
            <a:chExt cx="4512619" cy="1738472"/>
          </a:xfrm>
        </p:grpSpPr>
        <p:sp>
          <p:nvSpPr>
            <p:cNvPr id="4" name="PA_文本框 19">
              <a:extLst>
                <a:ext uri="{FF2B5EF4-FFF2-40B4-BE49-F238E27FC236}">
                  <a16:creationId xmlns:a16="http://schemas.microsoft.com/office/drawing/2014/main" xmlns="" id="{A0031102-A4E5-423C-A267-5973EA7F40C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854283" y="722128"/>
              <a:ext cx="3725483" cy="1035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31750" prstMaterial="powder">
                <a:bevelT w="38100" h="12700" prst="softRound"/>
              </a:sp3d>
            </a:bodyPr>
            <a:lstStyle>
              <a:defPPr>
                <a:defRPr lang="zh-CN"/>
              </a:defPPr>
              <a:lvl1pPr algn="ctr">
                <a:defRPr sz="4400" b="1"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outerShdw blurRad="241300" algn="ctr" rotWithShape="0">
                      <a:srgbClr val="FFC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000" dirty="0"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+mn-lt"/>
                  <a:ea typeface="+mn-ea"/>
                  <a:cs typeface="+mn-ea"/>
                  <a:sym typeface="+mn-lt"/>
                </a:rPr>
                <a:t>刘网网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2FECFE29-CE5B-443D-BDC7-A8D4D4215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720170" flipH="1">
              <a:off x="8469276" y="450095"/>
              <a:ext cx="742692" cy="17015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210DFE04-4657-4686-8669-EF81350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879830">
              <a:off x="12239203" y="487060"/>
              <a:ext cx="742692" cy="1701507"/>
            </a:xfrm>
            <a:prstGeom prst="rect">
              <a:avLst/>
            </a:prstGeom>
          </p:spPr>
        </p:pic>
      </p:grpSp>
      <p:pic>
        <p:nvPicPr>
          <p:cNvPr id="7" name="图片占位符 28">
            <a:extLst>
              <a:ext uri="{FF2B5EF4-FFF2-40B4-BE49-F238E27FC236}">
                <a16:creationId xmlns:a16="http://schemas.microsoft.com/office/drawing/2014/main" xmlns="" id="{B11B8511-78EA-45DC-8519-B716E039590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09" y="972944"/>
            <a:ext cx="3319746" cy="4979620"/>
          </a:xfrm>
          <a:prstGeom prst="roundRect">
            <a:avLst>
              <a:gd name="adj" fmla="val 16667"/>
            </a:avLst>
          </a:prstGeom>
          <a:ln w="38100">
            <a:solidFill>
              <a:srgbClr val="FEEC9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A-102211">
            <a:extLst>
              <a:ext uri="{FF2B5EF4-FFF2-40B4-BE49-F238E27FC236}">
                <a16:creationId xmlns:a16="http://schemas.microsoft.com/office/drawing/2014/main" xmlns="" id="{08D45D52-CEF7-4A00-A50B-1AA3E8EBC33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82180" y="3099420"/>
            <a:ext cx="6434176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         身为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操作工的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同志，喜欢开动脑筋，为合理砌筑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回收炉想了不少办法，对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达不到规定的温度提出合理化建议，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空间的缩小因他的努力因而提高了工程质量并节约了费用。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FB614A-BC60-4F58-B7F1-DD51FB43BF1B}"/>
              </a:ext>
            </a:extLst>
          </p:cNvPr>
          <p:cNvSpPr txBox="1"/>
          <p:nvPr/>
        </p:nvSpPr>
        <p:spPr>
          <a:xfrm>
            <a:off x="4894729" y="5609156"/>
            <a:ext cx="651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点评：其实把公司当成家也是一种推动工作的方法，为家节约也算为己节约，因为有了大家才会有小家，虽然是很通俗的一个道理，但他真实的用行动去证明了。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DFEEA9C-9D97-4535-8BE6-4658B7161395}"/>
              </a:ext>
            </a:extLst>
          </p:cNvPr>
          <p:cNvCxnSpPr>
            <a:cxnSpLocks/>
          </p:cNvCxnSpPr>
          <p:nvPr/>
        </p:nvCxnSpPr>
        <p:spPr>
          <a:xfrm>
            <a:off x="4786327" y="2817814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CC3CF94-344C-4ACA-B113-9BD605F42AA3}"/>
              </a:ext>
            </a:extLst>
          </p:cNvPr>
          <p:cNvCxnSpPr>
            <a:cxnSpLocks/>
          </p:cNvCxnSpPr>
          <p:nvPr/>
        </p:nvCxnSpPr>
        <p:spPr>
          <a:xfrm>
            <a:off x="4786327" y="5333449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D8F49D1-C744-4270-9E05-057DDA1FB9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3524515" y="232213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1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9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B595F67-ADE5-4905-BE88-24476A80F488}"/>
              </a:ext>
            </a:extLst>
          </p:cNvPr>
          <p:cNvSpPr txBox="1"/>
          <p:nvPr/>
        </p:nvSpPr>
        <p:spPr>
          <a:xfrm>
            <a:off x="6923305" y="1570918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部  门：</a:t>
            </a:r>
            <a:r>
              <a:rPr lang="en-US" altLang="zh-CN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XX</a:t>
            </a: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车间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岗  位：</a:t>
            </a:r>
            <a:r>
              <a:rPr lang="en-US" altLang="zh-CN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XX</a:t>
            </a: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工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奖  项：劳动模范奖</a:t>
            </a:r>
            <a:endParaRPr lang="en-US" altLang="zh-CN" sz="2000" b="1" dirty="0">
              <a:gradFill>
                <a:gsLst>
                  <a:gs pos="62500">
                    <a:srgbClr val="FFFFAB"/>
                  </a:gs>
                  <a:gs pos="31000">
                    <a:srgbClr val="A09036"/>
                  </a:gs>
                  <a:gs pos="17000">
                    <a:srgbClr val="FFFFA6"/>
                  </a:gs>
                  <a:gs pos="21000">
                    <a:srgbClr val="A09036"/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AA144DC-4EE2-4C5E-B99B-0341EA1629BA}"/>
              </a:ext>
            </a:extLst>
          </p:cNvPr>
          <p:cNvGrpSpPr/>
          <p:nvPr/>
        </p:nvGrpSpPr>
        <p:grpSpPr>
          <a:xfrm>
            <a:off x="6557398" y="498608"/>
            <a:ext cx="3083740" cy="1188001"/>
            <a:chOff x="8469276" y="450095"/>
            <a:chExt cx="4512619" cy="1738472"/>
          </a:xfrm>
        </p:grpSpPr>
        <p:sp>
          <p:nvSpPr>
            <p:cNvPr id="4" name="PA_文本框 19">
              <a:extLst>
                <a:ext uri="{FF2B5EF4-FFF2-40B4-BE49-F238E27FC236}">
                  <a16:creationId xmlns:a16="http://schemas.microsoft.com/office/drawing/2014/main" xmlns="" id="{A0031102-A4E5-423C-A267-5973EA7F40C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854283" y="722128"/>
              <a:ext cx="3725483" cy="1035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31750" prstMaterial="powder">
                <a:bevelT w="38100" h="12700" prst="softRound"/>
              </a:sp3d>
            </a:bodyPr>
            <a:lstStyle>
              <a:defPPr>
                <a:defRPr lang="zh-CN"/>
              </a:defPPr>
              <a:lvl1pPr algn="ctr">
                <a:defRPr sz="4400" b="1"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outerShdw blurRad="241300" algn="ctr" rotWithShape="0">
                      <a:srgbClr val="FFC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000" dirty="0"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+mn-lt"/>
                  <a:ea typeface="+mn-ea"/>
                  <a:cs typeface="+mn-ea"/>
                  <a:sym typeface="+mn-lt"/>
                </a:rPr>
                <a:t>刘网网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2FECFE29-CE5B-443D-BDC7-A8D4D4215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720170" flipH="1">
              <a:off x="8469276" y="450095"/>
              <a:ext cx="742692" cy="17015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210DFE04-4657-4686-8669-EF81350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879830">
              <a:off x="12239203" y="487060"/>
              <a:ext cx="742692" cy="1701507"/>
            </a:xfrm>
            <a:prstGeom prst="rect">
              <a:avLst/>
            </a:prstGeom>
          </p:spPr>
        </p:pic>
      </p:grpSp>
      <p:pic>
        <p:nvPicPr>
          <p:cNvPr id="7" name="图片占位符 28">
            <a:extLst>
              <a:ext uri="{FF2B5EF4-FFF2-40B4-BE49-F238E27FC236}">
                <a16:creationId xmlns:a16="http://schemas.microsoft.com/office/drawing/2014/main" xmlns="" id="{B11B8511-78EA-45DC-8519-B716E039590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09" y="972944"/>
            <a:ext cx="3319746" cy="4979620"/>
          </a:xfrm>
          <a:prstGeom prst="roundRect">
            <a:avLst>
              <a:gd name="adj" fmla="val 16667"/>
            </a:avLst>
          </a:prstGeom>
          <a:ln w="38100">
            <a:solidFill>
              <a:srgbClr val="FEEC9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A-102211">
            <a:extLst>
              <a:ext uri="{FF2B5EF4-FFF2-40B4-BE49-F238E27FC236}">
                <a16:creationId xmlns:a16="http://schemas.microsoft.com/office/drawing/2014/main" xmlns="" id="{08D45D52-CEF7-4A00-A50B-1AA3E8EBC33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82180" y="2860269"/>
            <a:ext cx="6434176" cy="263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         无论在何岗位，无论在何地点，无论在什么时间，他总能带给人们两个字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—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勤劳！这已是大家公认的形象。公司的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活由他包揽，连续参加生产的他放弃了休息，不辞辛劳曾发挥个人特长，全年修理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XXX100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余个，门窗数道。虽然出生年代带给他文化浅薄的命运，但他有一股不认“输”的劲，一颗对工作炽热的心，在岗位上他敢想、敢做、敢当，有人曾作出这样的比喻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—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如果我们公司员工都用他那样的精神去对待工作，我们公司一定会创造更多奇迹！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FB614A-BC60-4F58-B7F1-DD51FB43BF1B}"/>
              </a:ext>
            </a:extLst>
          </p:cNvPr>
          <p:cNvSpPr txBox="1"/>
          <p:nvPr/>
        </p:nvSpPr>
        <p:spPr>
          <a:xfrm>
            <a:off x="4894729" y="5749832"/>
            <a:ext cx="651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点评：常言道，是金子无论放到哪里都会放光！是响鼓不管放到哪里都不用重锤！其实他一直都没有“输”，</a:t>
            </a:r>
            <a:r>
              <a:rPr lang="en-US" altLang="zh-CN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10</a:t>
            </a:r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年光阴一转眼就过去，他在工作中向上的精神赢得了公司所有人的好评与尊重！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DFEEA9C-9D97-4535-8BE6-4658B7161395}"/>
              </a:ext>
            </a:extLst>
          </p:cNvPr>
          <p:cNvCxnSpPr>
            <a:cxnSpLocks/>
          </p:cNvCxnSpPr>
          <p:nvPr/>
        </p:nvCxnSpPr>
        <p:spPr>
          <a:xfrm>
            <a:off x="4786327" y="2817814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CC3CF94-344C-4ACA-B113-9BD605F42AA3}"/>
              </a:ext>
            </a:extLst>
          </p:cNvPr>
          <p:cNvCxnSpPr>
            <a:cxnSpLocks/>
          </p:cNvCxnSpPr>
          <p:nvPr/>
        </p:nvCxnSpPr>
        <p:spPr>
          <a:xfrm>
            <a:off x="4786327" y="5600735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9E4A525-6E33-40CD-9801-F992FE8983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3524515" y="232213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6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3332982-CC7C-4008-9EAF-4AAF3217BF58}"/>
              </a:ext>
            </a:extLst>
          </p:cNvPr>
          <p:cNvSpPr txBox="1"/>
          <p:nvPr/>
        </p:nvSpPr>
        <p:spPr>
          <a:xfrm>
            <a:off x="6105418" y="2232000"/>
            <a:ext cx="1661032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B w="190500" h="184150"/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5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lin ang="16200000" scaled="0"/>
                </a:gradFill>
                <a:effectLst>
                  <a:outerShdw dist="38100" dir="2700000" algn="tl" rotWithShape="0">
                    <a:srgbClr val="7E0000"/>
                  </a:outerShdw>
                </a:effectLst>
                <a:cs typeface="+mn-ea"/>
                <a:sym typeface="+mn-lt"/>
              </a:rPr>
              <a:t>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5EF8C84-0E01-4D26-AC18-4DAD9FD32A1D}"/>
              </a:ext>
            </a:extLst>
          </p:cNvPr>
          <p:cNvSpPr txBox="1"/>
          <p:nvPr/>
        </p:nvSpPr>
        <p:spPr>
          <a:xfrm>
            <a:off x="8157883" y="2540430"/>
            <a:ext cx="3176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800" b="1">
                <a:gradFill>
                  <a:gsLst>
                    <a:gs pos="0">
                      <a:srgbClr val="FFEDA1">
                        <a:lumMod val="96000"/>
                        <a:lumOff val="4000"/>
                      </a:srgbClr>
                    </a:gs>
                    <a:gs pos="100000">
                      <a:srgbClr val="7B593B">
                        <a:lumMod val="98000"/>
                      </a:srgbClr>
                    </a:gs>
                    <a:gs pos="83000">
                      <a:srgbClr val="FFCB4B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6000" b="0" dirty="0">
                <a:gradFill>
                  <a:gsLst>
                    <a:gs pos="0">
                      <a:srgbClr val="FAECAA"/>
                    </a:gs>
                    <a:gs pos="100000">
                      <a:srgbClr val="FABD65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团队篇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EF382CB-32D7-4F5B-9E68-9FA5798F42E4}"/>
              </a:ext>
            </a:extLst>
          </p:cNvPr>
          <p:cNvSpPr txBox="1"/>
          <p:nvPr/>
        </p:nvSpPr>
        <p:spPr>
          <a:xfrm>
            <a:off x="8391582" y="3515734"/>
            <a:ext cx="258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800" b="1">
                <a:gradFill>
                  <a:gsLst>
                    <a:gs pos="0">
                      <a:srgbClr val="FFEDA1">
                        <a:lumMod val="96000"/>
                        <a:lumOff val="4000"/>
                      </a:srgbClr>
                    </a:gs>
                    <a:gs pos="100000">
                      <a:srgbClr val="7B593B">
                        <a:lumMod val="98000"/>
                      </a:srgbClr>
                    </a:gs>
                    <a:gs pos="83000">
                      <a:srgbClr val="FFCB4B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600" b="0" spc="600" dirty="0">
                <a:gradFill>
                  <a:gsLst>
                    <a:gs pos="0">
                      <a:srgbClr val="FAECAA"/>
                    </a:gs>
                    <a:gs pos="100000">
                      <a:srgbClr val="FABD65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The part 02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53B8378-D3EB-4A26-884C-F31505D560A7}"/>
              </a:ext>
            </a:extLst>
          </p:cNvPr>
          <p:cNvCxnSpPr>
            <a:cxnSpLocks/>
          </p:cNvCxnSpPr>
          <p:nvPr/>
        </p:nvCxnSpPr>
        <p:spPr>
          <a:xfrm>
            <a:off x="7851377" y="2438401"/>
            <a:ext cx="0" cy="1512921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AADC0A1-9BD7-450A-979D-D2213EC3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9767538" y="421668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9" grpId="0"/>
      <p:bldP spid="9" grpId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25C430A-13AD-41EF-9047-B6F066AF2149}"/>
              </a:ext>
            </a:extLst>
          </p:cNvPr>
          <p:cNvGrpSpPr/>
          <p:nvPr/>
        </p:nvGrpSpPr>
        <p:grpSpPr>
          <a:xfrm>
            <a:off x="6836761" y="1458736"/>
            <a:ext cx="3572333" cy="800197"/>
            <a:chOff x="4309833" y="4360766"/>
            <a:chExt cx="3572333" cy="800197"/>
          </a:xfrm>
        </p:grpSpPr>
        <p:sp>
          <p:nvSpPr>
            <p:cNvPr id="3" name="TextBox 368">
              <a:extLst>
                <a:ext uri="{FF2B5EF4-FFF2-40B4-BE49-F238E27FC236}">
                  <a16:creationId xmlns:a16="http://schemas.microsoft.com/office/drawing/2014/main" xmlns="" id="{31A15ACF-D25E-46B6-BEE9-DE44DD0ADE5A}"/>
                </a:ext>
              </a:extLst>
            </p:cNvPr>
            <p:cNvSpPr txBox="1"/>
            <p:nvPr/>
          </p:nvSpPr>
          <p:spPr>
            <a:xfrm>
              <a:off x="4844396" y="4360766"/>
              <a:ext cx="2503207" cy="800197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  <a:scene3d>
                <a:camera prst="orthographicFront"/>
                <a:lightRig rig="flat" dir="t"/>
              </a:scene3d>
              <a:sp3d extrusionH="38100">
                <a:extrusionClr>
                  <a:srgbClr val="FBD04E"/>
                </a:extrusionClr>
              </a:sp3d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400" b="1" i="0" u="none" strike="noStrike" kern="0" cap="none" spc="0" normalizeH="0" baseline="0">
                  <a:ln>
                    <a:solidFill>
                      <a:srgbClr val="FFC000">
                        <a:lumMod val="60000"/>
                        <a:lumOff val="40000"/>
                      </a:srgbClr>
                    </a:solidFill>
                  </a:ln>
                  <a:gradFill>
                    <a:gsLst>
                      <a:gs pos="62500">
                        <a:srgbClr val="FFFFAB"/>
                      </a:gs>
                      <a:gs pos="31000">
                        <a:srgbClr val="A09036"/>
                      </a:gs>
                      <a:gs pos="17000">
                        <a:srgbClr val="FFFFA6"/>
                      </a:gs>
                      <a:gs pos="21000">
                        <a:srgbClr val="A09036"/>
                      </a:gs>
                    </a:gsLst>
                    <a:lin ang="16200000" scaled="0"/>
                  </a:gradFill>
                  <a:effectLst>
                    <a:outerShdw blurRad="292100" algn="tl" rotWithShape="0">
                      <a:srgbClr val="7A0000">
                        <a:alpha val="85882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优秀团队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8CD40F45-212D-476B-8CBF-2F53634E3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309833" y="4459798"/>
              <a:ext cx="339990" cy="60213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E0F1E6B9-93B7-4709-8E12-282213EA8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542176" y="4459798"/>
              <a:ext cx="339990" cy="602132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588C33F-EA3E-4964-ADAF-6F59BAF509C9}"/>
              </a:ext>
            </a:extLst>
          </p:cNvPr>
          <p:cNvSpPr/>
          <p:nvPr/>
        </p:nvSpPr>
        <p:spPr>
          <a:xfrm>
            <a:off x="6046836" y="2549027"/>
            <a:ext cx="5152182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0927">
              <a:lnSpc>
                <a:spcPct val="150000"/>
              </a:lnSpc>
              <a:spcAft>
                <a:spcPts val="1538"/>
              </a:spcAft>
              <a:defRPr/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这是一个先进卓越的队伍，这是一个和谐互助的小家庭。也想做鲜花，也甘做绿叶，你中有我，我中有你，他们对待工作用心有加，对待同志热忱如火，他们一路相互扶持与学习，互相体谅，共同成长，用忠、诚、义、搏打造一支令人瞩目的团队，他们是总部迄今为止，唯一一个连续两年摘取“优秀团队”称号的精英部门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150D8FB-8D53-470D-AB93-53451DB47661}"/>
              </a:ext>
            </a:extLst>
          </p:cNvPr>
          <p:cNvGrpSpPr/>
          <p:nvPr/>
        </p:nvGrpSpPr>
        <p:grpSpPr>
          <a:xfrm>
            <a:off x="203982" y="305702"/>
            <a:ext cx="5767754" cy="5767754"/>
            <a:chOff x="436001" y="884339"/>
            <a:chExt cx="5050399" cy="50503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1FE3D942-451D-4231-8E00-F78FD4DAF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001" y="884339"/>
              <a:ext cx="5050399" cy="5050399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128C590B-322F-4362-95CA-5752651AAE77}"/>
                </a:ext>
              </a:extLst>
            </p:cNvPr>
            <p:cNvSpPr/>
            <p:nvPr/>
          </p:nvSpPr>
          <p:spPr>
            <a:xfrm>
              <a:off x="1796698" y="2124164"/>
              <a:ext cx="2414365" cy="2414365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8FE53DD-88C7-4B90-BCE4-54CC911B5C87}"/>
              </a:ext>
            </a:extLst>
          </p:cNvPr>
          <p:cNvSpPr txBox="1"/>
          <p:nvPr/>
        </p:nvSpPr>
        <p:spPr>
          <a:xfrm>
            <a:off x="1942502" y="5879900"/>
            <a:ext cx="2290714" cy="5042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r">
              <a:defRPr sz="3200" b="1">
                <a:gradFill flip="none" rotWithShape="1">
                  <a:gsLst>
                    <a:gs pos="35000">
                      <a:srgbClr val="FBF56A"/>
                    </a:gs>
                    <a:gs pos="65000">
                      <a:srgbClr val="FBF56A"/>
                    </a:gs>
                    <a:gs pos="50000">
                      <a:srgbClr val="FEFBDB"/>
                    </a:gs>
                    <a:gs pos="0">
                      <a:srgbClr val="B0712B"/>
                    </a:gs>
                    <a:gs pos="100000">
                      <a:srgbClr val="B0712B"/>
                    </a:gs>
                  </a:gsLst>
                  <a:lin ang="5400000" scaled="1"/>
                  <a:tileRect/>
                </a:gradFill>
                <a:effectLst>
                  <a:outerShdw blurRad="127000" dist="63500" dir="5400000" algn="t" rotWithShape="0">
                    <a:prstClr val="black">
                      <a:alpha val="9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6"/>
                  <a:stretch>
                    <a:fillRect l="-4000" r="-9000"/>
                  </a:stretch>
                </a:blipFill>
                <a:effectLst/>
                <a:latin typeface="+mn-lt"/>
                <a:ea typeface="+mn-ea"/>
                <a:cs typeface="+mn-ea"/>
                <a:sym typeface="+mn-lt"/>
              </a:rPr>
              <a:t>上海项目团队</a:t>
            </a:r>
          </a:p>
        </p:txBody>
      </p:sp>
    </p:spTree>
    <p:extLst>
      <p:ext uri="{BB962C8B-B14F-4D97-AF65-F5344CB8AC3E}">
        <p14:creationId xmlns:p14="http://schemas.microsoft.com/office/powerpoint/2010/main" val="5720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25C430A-13AD-41EF-9047-B6F066AF2149}"/>
              </a:ext>
            </a:extLst>
          </p:cNvPr>
          <p:cNvGrpSpPr/>
          <p:nvPr/>
        </p:nvGrpSpPr>
        <p:grpSpPr>
          <a:xfrm>
            <a:off x="6836761" y="1458736"/>
            <a:ext cx="3572333" cy="800197"/>
            <a:chOff x="4309833" y="4360766"/>
            <a:chExt cx="3572333" cy="800197"/>
          </a:xfrm>
        </p:grpSpPr>
        <p:sp>
          <p:nvSpPr>
            <p:cNvPr id="3" name="TextBox 368">
              <a:extLst>
                <a:ext uri="{FF2B5EF4-FFF2-40B4-BE49-F238E27FC236}">
                  <a16:creationId xmlns:a16="http://schemas.microsoft.com/office/drawing/2014/main" xmlns="" id="{31A15ACF-D25E-46B6-BEE9-DE44DD0ADE5A}"/>
                </a:ext>
              </a:extLst>
            </p:cNvPr>
            <p:cNvSpPr txBox="1"/>
            <p:nvPr/>
          </p:nvSpPr>
          <p:spPr>
            <a:xfrm>
              <a:off x="4844396" y="4360766"/>
              <a:ext cx="2503207" cy="800197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  <a:scene3d>
                <a:camera prst="orthographicFront"/>
                <a:lightRig rig="flat" dir="t"/>
              </a:scene3d>
              <a:sp3d extrusionH="38100">
                <a:extrusionClr>
                  <a:srgbClr val="FBD04E"/>
                </a:extrusionClr>
              </a:sp3d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400" b="1" i="0" u="none" strike="noStrike" kern="0" cap="none" spc="0" normalizeH="0" baseline="0">
                  <a:ln>
                    <a:solidFill>
                      <a:srgbClr val="FFC000">
                        <a:lumMod val="60000"/>
                        <a:lumOff val="40000"/>
                      </a:srgbClr>
                    </a:solidFill>
                  </a:ln>
                  <a:gradFill>
                    <a:gsLst>
                      <a:gs pos="62500">
                        <a:srgbClr val="FFFFAB"/>
                      </a:gs>
                      <a:gs pos="31000">
                        <a:srgbClr val="A09036"/>
                      </a:gs>
                      <a:gs pos="17000">
                        <a:srgbClr val="FFFFA6"/>
                      </a:gs>
                      <a:gs pos="21000">
                        <a:srgbClr val="A09036"/>
                      </a:gs>
                    </a:gsLst>
                    <a:lin ang="16200000" scaled="0"/>
                  </a:gradFill>
                  <a:effectLst>
                    <a:outerShdw blurRad="292100" algn="tl" rotWithShape="0">
                      <a:srgbClr val="7A0000">
                        <a:alpha val="85882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明星团队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8CD40F45-212D-476B-8CBF-2F53634E3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309833" y="4459798"/>
              <a:ext cx="339990" cy="60213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E0F1E6B9-93B7-4709-8E12-282213EA8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542176" y="4459798"/>
              <a:ext cx="339990" cy="602132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588C33F-EA3E-4964-ADAF-6F59BAF509C9}"/>
              </a:ext>
            </a:extLst>
          </p:cNvPr>
          <p:cNvSpPr/>
          <p:nvPr/>
        </p:nvSpPr>
        <p:spPr>
          <a:xfrm>
            <a:off x="6046836" y="2549027"/>
            <a:ext cx="5152182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0927">
              <a:lnSpc>
                <a:spcPct val="150000"/>
              </a:lnSpc>
              <a:spcAft>
                <a:spcPts val="1538"/>
              </a:spcAft>
              <a:defRPr/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这是一群默默无闻的耕作者，这是一群技艺超群的演绎者，他们在耕耘自己的天地，他们在演绎精彩的人生。他们携手并进，一齐摸索，他们在付出，也在收获。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150D8FB-8D53-470D-AB93-53451DB47661}"/>
              </a:ext>
            </a:extLst>
          </p:cNvPr>
          <p:cNvGrpSpPr/>
          <p:nvPr/>
        </p:nvGrpSpPr>
        <p:grpSpPr>
          <a:xfrm>
            <a:off x="203982" y="305702"/>
            <a:ext cx="5767754" cy="5767754"/>
            <a:chOff x="436001" y="884339"/>
            <a:chExt cx="5050399" cy="50503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1FE3D942-451D-4231-8E00-F78FD4DAF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001" y="884339"/>
              <a:ext cx="5050399" cy="5050399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128C590B-322F-4362-95CA-5752651AAE77}"/>
                </a:ext>
              </a:extLst>
            </p:cNvPr>
            <p:cNvSpPr/>
            <p:nvPr/>
          </p:nvSpPr>
          <p:spPr>
            <a:xfrm>
              <a:off x="1796698" y="2124164"/>
              <a:ext cx="2414365" cy="2414365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8FE53DD-88C7-4B90-BCE4-54CC911B5C87}"/>
              </a:ext>
            </a:extLst>
          </p:cNvPr>
          <p:cNvSpPr txBox="1"/>
          <p:nvPr/>
        </p:nvSpPr>
        <p:spPr>
          <a:xfrm>
            <a:off x="1942502" y="5879900"/>
            <a:ext cx="2290714" cy="5042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r">
              <a:defRPr sz="3200" b="1">
                <a:gradFill flip="none" rotWithShape="1">
                  <a:gsLst>
                    <a:gs pos="35000">
                      <a:srgbClr val="FBF56A"/>
                    </a:gs>
                    <a:gs pos="65000">
                      <a:srgbClr val="FBF56A"/>
                    </a:gs>
                    <a:gs pos="50000">
                      <a:srgbClr val="FEFBDB"/>
                    </a:gs>
                    <a:gs pos="0">
                      <a:srgbClr val="B0712B"/>
                    </a:gs>
                    <a:gs pos="100000">
                      <a:srgbClr val="B0712B"/>
                    </a:gs>
                  </a:gsLst>
                  <a:lin ang="5400000" scaled="1"/>
                  <a:tileRect/>
                </a:gradFill>
                <a:effectLst>
                  <a:outerShdw blurRad="127000" dist="63500" dir="5400000" algn="t" rotWithShape="0">
                    <a:prstClr val="black">
                      <a:alpha val="9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6"/>
                  <a:stretch>
                    <a:fillRect l="-4000" r="-9000"/>
                  </a:stretch>
                </a:blipFill>
                <a:effectLst/>
                <a:latin typeface="+mn-lt"/>
                <a:ea typeface="+mn-ea"/>
                <a:cs typeface="+mn-ea"/>
                <a:sym typeface="+mn-lt"/>
              </a:rPr>
              <a:t>上海项目团队</a:t>
            </a:r>
          </a:p>
        </p:txBody>
      </p:sp>
    </p:spTree>
    <p:extLst>
      <p:ext uri="{BB962C8B-B14F-4D97-AF65-F5344CB8AC3E}">
        <p14:creationId xmlns:p14="http://schemas.microsoft.com/office/powerpoint/2010/main" val="19498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25C430A-13AD-41EF-9047-B6F066AF2149}"/>
              </a:ext>
            </a:extLst>
          </p:cNvPr>
          <p:cNvGrpSpPr/>
          <p:nvPr/>
        </p:nvGrpSpPr>
        <p:grpSpPr>
          <a:xfrm>
            <a:off x="6836761" y="1458736"/>
            <a:ext cx="3572333" cy="800197"/>
            <a:chOff x="4309833" y="4360766"/>
            <a:chExt cx="3572333" cy="800197"/>
          </a:xfrm>
        </p:grpSpPr>
        <p:sp>
          <p:nvSpPr>
            <p:cNvPr id="3" name="TextBox 368">
              <a:extLst>
                <a:ext uri="{FF2B5EF4-FFF2-40B4-BE49-F238E27FC236}">
                  <a16:creationId xmlns:a16="http://schemas.microsoft.com/office/drawing/2014/main" xmlns="" id="{31A15ACF-D25E-46B6-BEE9-DE44DD0ADE5A}"/>
                </a:ext>
              </a:extLst>
            </p:cNvPr>
            <p:cNvSpPr txBox="1"/>
            <p:nvPr/>
          </p:nvSpPr>
          <p:spPr>
            <a:xfrm>
              <a:off x="4844396" y="4360766"/>
              <a:ext cx="2503207" cy="800197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  <a:scene3d>
                <a:camera prst="orthographicFront"/>
                <a:lightRig rig="flat" dir="t"/>
              </a:scene3d>
              <a:sp3d extrusionH="38100">
                <a:extrusionClr>
                  <a:srgbClr val="FBD04E"/>
                </a:extrusionClr>
              </a:sp3d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400" b="1" i="0" u="none" strike="noStrike" kern="0" cap="none" spc="0" normalizeH="0" baseline="0">
                  <a:ln>
                    <a:solidFill>
                      <a:srgbClr val="FFC000">
                        <a:lumMod val="60000"/>
                        <a:lumOff val="40000"/>
                      </a:srgbClr>
                    </a:solidFill>
                  </a:ln>
                  <a:gradFill>
                    <a:gsLst>
                      <a:gs pos="62500">
                        <a:srgbClr val="FFFFAB"/>
                      </a:gs>
                      <a:gs pos="31000">
                        <a:srgbClr val="A09036"/>
                      </a:gs>
                      <a:gs pos="17000">
                        <a:srgbClr val="FFFFA6"/>
                      </a:gs>
                      <a:gs pos="21000">
                        <a:srgbClr val="A09036"/>
                      </a:gs>
                    </a:gsLst>
                    <a:lin ang="16200000" scaled="0"/>
                  </a:gradFill>
                  <a:effectLst>
                    <a:outerShdw blurRad="292100" algn="tl" rotWithShape="0">
                      <a:srgbClr val="7A0000">
                        <a:alpha val="85882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最佳团队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8CD40F45-212D-476B-8CBF-2F53634E3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309833" y="4459798"/>
              <a:ext cx="339990" cy="60213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E0F1E6B9-93B7-4709-8E12-282213EA8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542176" y="4459798"/>
              <a:ext cx="339990" cy="602132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588C33F-EA3E-4964-ADAF-6F59BAF509C9}"/>
              </a:ext>
            </a:extLst>
          </p:cNvPr>
          <p:cNvSpPr/>
          <p:nvPr/>
        </p:nvSpPr>
        <p:spPr>
          <a:xfrm>
            <a:off x="6046836" y="2549027"/>
            <a:ext cx="5152182" cy="327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0927">
              <a:lnSpc>
                <a:spcPct val="150000"/>
              </a:lnSpc>
              <a:spcAft>
                <a:spcPts val="1538"/>
              </a:spcAft>
              <a:defRPr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一个有为的团队，一支善战的队伍，一颗进取的心，使他们之所以优秀的基因。他们的每一次前进总是焕发青春的奇迹，他们的每一次出场都是彰显无穷的力量。他们以淳朴的风格和坚毅的脚步，走出自己的节奏与特色当心的挑战到来的时候，他们选取振翅飞翔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150D8FB-8D53-470D-AB93-53451DB47661}"/>
              </a:ext>
            </a:extLst>
          </p:cNvPr>
          <p:cNvGrpSpPr/>
          <p:nvPr/>
        </p:nvGrpSpPr>
        <p:grpSpPr>
          <a:xfrm>
            <a:off x="203982" y="305702"/>
            <a:ext cx="5767754" cy="5767754"/>
            <a:chOff x="436001" y="884339"/>
            <a:chExt cx="5050399" cy="50503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1FE3D942-451D-4231-8E00-F78FD4DAF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001" y="884339"/>
              <a:ext cx="5050399" cy="5050399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128C590B-322F-4362-95CA-5752651AAE77}"/>
                </a:ext>
              </a:extLst>
            </p:cNvPr>
            <p:cNvSpPr/>
            <p:nvPr/>
          </p:nvSpPr>
          <p:spPr>
            <a:xfrm>
              <a:off x="1796698" y="2124164"/>
              <a:ext cx="2414365" cy="2414365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8FE53DD-88C7-4B90-BCE4-54CC911B5C87}"/>
              </a:ext>
            </a:extLst>
          </p:cNvPr>
          <p:cNvSpPr txBox="1"/>
          <p:nvPr/>
        </p:nvSpPr>
        <p:spPr>
          <a:xfrm>
            <a:off x="1942502" y="5879900"/>
            <a:ext cx="2290714" cy="5042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r">
              <a:defRPr sz="3200" b="1">
                <a:gradFill flip="none" rotWithShape="1">
                  <a:gsLst>
                    <a:gs pos="35000">
                      <a:srgbClr val="FBF56A"/>
                    </a:gs>
                    <a:gs pos="65000">
                      <a:srgbClr val="FBF56A"/>
                    </a:gs>
                    <a:gs pos="50000">
                      <a:srgbClr val="FEFBDB"/>
                    </a:gs>
                    <a:gs pos="0">
                      <a:srgbClr val="B0712B"/>
                    </a:gs>
                    <a:gs pos="100000">
                      <a:srgbClr val="B0712B"/>
                    </a:gs>
                  </a:gsLst>
                  <a:lin ang="5400000" scaled="1"/>
                  <a:tileRect/>
                </a:gradFill>
                <a:effectLst>
                  <a:outerShdw blurRad="127000" dist="63500" dir="5400000" algn="t" rotWithShape="0">
                    <a:prstClr val="black">
                      <a:alpha val="9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6"/>
                  <a:stretch>
                    <a:fillRect l="-4000" r="-9000"/>
                  </a:stretch>
                </a:blipFill>
                <a:effectLst/>
                <a:latin typeface="+mn-lt"/>
                <a:ea typeface="+mn-ea"/>
                <a:cs typeface="+mn-ea"/>
                <a:sym typeface="+mn-lt"/>
              </a:rPr>
              <a:t>上海项目团队</a:t>
            </a:r>
          </a:p>
        </p:txBody>
      </p:sp>
    </p:spTree>
    <p:extLst>
      <p:ext uri="{BB962C8B-B14F-4D97-AF65-F5344CB8AC3E}">
        <p14:creationId xmlns:p14="http://schemas.microsoft.com/office/powerpoint/2010/main" val="68554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25C430A-13AD-41EF-9047-B6F066AF2149}"/>
              </a:ext>
            </a:extLst>
          </p:cNvPr>
          <p:cNvGrpSpPr/>
          <p:nvPr/>
        </p:nvGrpSpPr>
        <p:grpSpPr>
          <a:xfrm>
            <a:off x="6541340" y="1458736"/>
            <a:ext cx="4170209" cy="800197"/>
            <a:chOff x="4014412" y="4360766"/>
            <a:chExt cx="4170209" cy="800197"/>
          </a:xfrm>
        </p:grpSpPr>
        <p:sp>
          <p:nvSpPr>
            <p:cNvPr id="3" name="TextBox 368">
              <a:extLst>
                <a:ext uri="{FF2B5EF4-FFF2-40B4-BE49-F238E27FC236}">
                  <a16:creationId xmlns:a16="http://schemas.microsoft.com/office/drawing/2014/main" xmlns="" id="{31A15ACF-D25E-46B6-BEE9-DE44DD0ADE5A}"/>
                </a:ext>
              </a:extLst>
            </p:cNvPr>
            <p:cNvSpPr txBox="1"/>
            <p:nvPr/>
          </p:nvSpPr>
          <p:spPr>
            <a:xfrm>
              <a:off x="4280139" y="4360766"/>
              <a:ext cx="3631721" cy="800197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  <a:scene3d>
                <a:camera prst="orthographicFront"/>
                <a:lightRig rig="flat" dir="t"/>
              </a:scene3d>
              <a:sp3d extrusionH="38100">
                <a:extrusionClr>
                  <a:srgbClr val="FBD04E"/>
                </a:extrusionClr>
              </a:sp3d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400" b="1" i="0" u="none" strike="noStrike" kern="0" cap="none" spc="0" normalizeH="0" baseline="0">
                  <a:ln>
                    <a:solidFill>
                      <a:srgbClr val="FFC000">
                        <a:lumMod val="60000"/>
                        <a:lumOff val="40000"/>
                      </a:srgbClr>
                    </a:solidFill>
                  </a:ln>
                  <a:gradFill>
                    <a:gsLst>
                      <a:gs pos="62500">
                        <a:srgbClr val="FFFFAB"/>
                      </a:gs>
                      <a:gs pos="31000">
                        <a:srgbClr val="A09036"/>
                      </a:gs>
                      <a:gs pos="17000">
                        <a:srgbClr val="FFFFA6"/>
                      </a:gs>
                      <a:gs pos="21000">
                        <a:srgbClr val="A09036"/>
                      </a:gs>
                    </a:gsLst>
                    <a:lin ang="16200000" scaled="0"/>
                  </a:gradFill>
                  <a:effectLst>
                    <a:outerShdw blurRad="292100" algn="tl" rotWithShape="0">
                      <a:srgbClr val="7A0000">
                        <a:alpha val="85882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最佳销售团队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8CD40F45-212D-476B-8CBF-2F53634E3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014412" y="4459798"/>
              <a:ext cx="339990" cy="60213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E0F1E6B9-93B7-4709-8E12-282213EA8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844631" y="4459798"/>
              <a:ext cx="339990" cy="602132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588C33F-EA3E-4964-ADAF-6F59BAF509C9}"/>
              </a:ext>
            </a:extLst>
          </p:cNvPr>
          <p:cNvSpPr/>
          <p:nvPr/>
        </p:nvSpPr>
        <p:spPr>
          <a:xfrm>
            <a:off x="6046836" y="2549027"/>
            <a:ext cx="5152182" cy="327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0927">
              <a:lnSpc>
                <a:spcPct val="150000"/>
              </a:lnSpc>
              <a:spcAft>
                <a:spcPts val="1538"/>
              </a:spcAft>
              <a:defRPr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一切为了销售，业绩就是最强有力的话语。作为奋斗在市场第一线的他们，每一天要应对形形色色的顾客，应对形形色色的事情，他们向客户所想，急客户所急，为客户排忧解难，获得越来越多客户的认可，他们自身的价值也在销售实践中得到淋漓尽致的体现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150D8FB-8D53-470D-AB93-53451DB47661}"/>
              </a:ext>
            </a:extLst>
          </p:cNvPr>
          <p:cNvGrpSpPr/>
          <p:nvPr/>
        </p:nvGrpSpPr>
        <p:grpSpPr>
          <a:xfrm>
            <a:off x="203982" y="305702"/>
            <a:ext cx="5767754" cy="5767754"/>
            <a:chOff x="436001" y="884339"/>
            <a:chExt cx="5050399" cy="50503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1FE3D942-451D-4231-8E00-F78FD4DAF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001" y="884339"/>
              <a:ext cx="5050399" cy="5050399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128C590B-322F-4362-95CA-5752651AAE77}"/>
                </a:ext>
              </a:extLst>
            </p:cNvPr>
            <p:cNvSpPr/>
            <p:nvPr/>
          </p:nvSpPr>
          <p:spPr>
            <a:xfrm>
              <a:off x="1796698" y="2124164"/>
              <a:ext cx="2414365" cy="2414365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8FE53DD-88C7-4B90-BCE4-54CC911B5C87}"/>
              </a:ext>
            </a:extLst>
          </p:cNvPr>
          <p:cNvSpPr txBox="1"/>
          <p:nvPr/>
        </p:nvSpPr>
        <p:spPr>
          <a:xfrm>
            <a:off x="1942502" y="5879900"/>
            <a:ext cx="2290714" cy="5042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r">
              <a:defRPr sz="3200" b="1">
                <a:gradFill flip="none" rotWithShape="1">
                  <a:gsLst>
                    <a:gs pos="35000">
                      <a:srgbClr val="FBF56A"/>
                    </a:gs>
                    <a:gs pos="65000">
                      <a:srgbClr val="FBF56A"/>
                    </a:gs>
                    <a:gs pos="50000">
                      <a:srgbClr val="FEFBDB"/>
                    </a:gs>
                    <a:gs pos="0">
                      <a:srgbClr val="B0712B"/>
                    </a:gs>
                    <a:gs pos="100000">
                      <a:srgbClr val="B0712B"/>
                    </a:gs>
                  </a:gsLst>
                  <a:lin ang="5400000" scaled="1"/>
                  <a:tileRect/>
                </a:gradFill>
                <a:effectLst>
                  <a:outerShdw blurRad="127000" dist="63500" dir="5400000" algn="t" rotWithShape="0">
                    <a:prstClr val="black">
                      <a:alpha val="9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6"/>
                  <a:stretch>
                    <a:fillRect l="-4000" r="-9000"/>
                  </a:stretch>
                </a:blipFill>
                <a:effectLst/>
                <a:latin typeface="+mn-lt"/>
                <a:ea typeface="+mn-ea"/>
                <a:cs typeface="+mn-ea"/>
                <a:sym typeface="+mn-lt"/>
              </a:rPr>
              <a:t>上海项目团队</a:t>
            </a:r>
          </a:p>
        </p:txBody>
      </p:sp>
    </p:spTree>
    <p:extLst>
      <p:ext uri="{BB962C8B-B14F-4D97-AF65-F5344CB8AC3E}">
        <p14:creationId xmlns:p14="http://schemas.microsoft.com/office/powerpoint/2010/main" val="296305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25C430A-13AD-41EF-9047-B6F066AF2149}"/>
              </a:ext>
            </a:extLst>
          </p:cNvPr>
          <p:cNvGrpSpPr/>
          <p:nvPr/>
        </p:nvGrpSpPr>
        <p:grpSpPr>
          <a:xfrm>
            <a:off x="6836761" y="1458736"/>
            <a:ext cx="3572333" cy="800197"/>
            <a:chOff x="4309833" y="4360766"/>
            <a:chExt cx="3572333" cy="800197"/>
          </a:xfrm>
        </p:grpSpPr>
        <p:sp>
          <p:nvSpPr>
            <p:cNvPr id="3" name="TextBox 368">
              <a:extLst>
                <a:ext uri="{FF2B5EF4-FFF2-40B4-BE49-F238E27FC236}">
                  <a16:creationId xmlns:a16="http://schemas.microsoft.com/office/drawing/2014/main" xmlns="" id="{31A15ACF-D25E-46B6-BEE9-DE44DD0ADE5A}"/>
                </a:ext>
              </a:extLst>
            </p:cNvPr>
            <p:cNvSpPr txBox="1"/>
            <p:nvPr/>
          </p:nvSpPr>
          <p:spPr>
            <a:xfrm>
              <a:off x="4844396" y="4360766"/>
              <a:ext cx="2503207" cy="800197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  <a:scene3d>
                <a:camera prst="orthographicFront"/>
                <a:lightRig rig="flat" dir="t"/>
              </a:scene3d>
              <a:sp3d extrusionH="38100">
                <a:extrusionClr>
                  <a:srgbClr val="FBD04E"/>
                </a:extrusionClr>
              </a:sp3d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400" b="1" i="0" u="none" strike="noStrike" kern="0" cap="none" spc="0" normalizeH="0" baseline="0">
                  <a:ln>
                    <a:solidFill>
                      <a:srgbClr val="FFC000">
                        <a:lumMod val="60000"/>
                        <a:lumOff val="40000"/>
                      </a:srgbClr>
                    </a:solidFill>
                  </a:ln>
                  <a:gradFill>
                    <a:gsLst>
                      <a:gs pos="62500">
                        <a:srgbClr val="FFFFAB"/>
                      </a:gs>
                      <a:gs pos="31000">
                        <a:srgbClr val="A09036"/>
                      </a:gs>
                      <a:gs pos="17000">
                        <a:srgbClr val="FFFFA6"/>
                      </a:gs>
                      <a:gs pos="21000">
                        <a:srgbClr val="A09036"/>
                      </a:gs>
                    </a:gsLst>
                    <a:lin ang="16200000" scaled="0"/>
                  </a:gradFill>
                  <a:effectLst>
                    <a:outerShdw blurRad="292100" algn="tl" rotWithShape="0">
                      <a:srgbClr val="7A0000">
                        <a:alpha val="85882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金牛团队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8CD40F45-212D-476B-8CBF-2F53634E3A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309833" y="4459798"/>
              <a:ext cx="339990" cy="60213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E0F1E6B9-93B7-4709-8E12-282213EA8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542176" y="4459798"/>
              <a:ext cx="339990" cy="602132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588C33F-EA3E-4964-ADAF-6F59BAF509C9}"/>
              </a:ext>
            </a:extLst>
          </p:cNvPr>
          <p:cNvSpPr/>
          <p:nvPr/>
        </p:nvSpPr>
        <p:spPr>
          <a:xfrm>
            <a:off x="6046836" y="2549027"/>
            <a:ext cx="5152182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0927">
              <a:lnSpc>
                <a:spcPct val="150000"/>
              </a:lnSpc>
              <a:spcAft>
                <a:spcPts val="1538"/>
              </a:spcAft>
              <a:defRPr/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拥有一个好的管理者才会有好团体，拥有一个好的团体还会出好业绩。福建分公司就是这样一支堪称楷模的战队。他们以“严于律己，以身作则”为团队宗旨，坚定不移地贯彻执行，并时刻持续良好的团队协作。他们抓培训工作，展开各种激励比赛，他们相互扶持，共同分享彼此的成果与心得，打造出一支过硬的管理团队，不断拓展市场空间，增强核心竞争力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150D8FB-8D53-470D-AB93-53451DB47661}"/>
              </a:ext>
            </a:extLst>
          </p:cNvPr>
          <p:cNvGrpSpPr/>
          <p:nvPr/>
        </p:nvGrpSpPr>
        <p:grpSpPr>
          <a:xfrm>
            <a:off x="203982" y="305702"/>
            <a:ext cx="5767754" cy="5767754"/>
            <a:chOff x="436001" y="884339"/>
            <a:chExt cx="5050399" cy="50503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1FE3D942-451D-4231-8E00-F78FD4DAF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001" y="884339"/>
              <a:ext cx="5050399" cy="5050399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128C590B-322F-4362-95CA-5752651AAE77}"/>
                </a:ext>
              </a:extLst>
            </p:cNvPr>
            <p:cNvSpPr/>
            <p:nvPr/>
          </p:nvSpPr>
          <p:spPr>
            <a:xfrm>
              <a:off x="1796698" y="2124164"/>
              <a:ext cx="2414365" cy="2414365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8FE53DD-88C7-4B90-BCE4-54CC911B5C87}"/>
              </a:ext>
            </a:extLst>
          </p:cNvPr>
          <p:cNvSpPr txBox="1"/>
          <p:nvPr/>
        </p:nvSpPr>
        <p:spPr>
          <a:xfrm>
            <a:off x="1942502" y="5879900"/>
            <a:ext cx="2290714" cy="5042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zh-CN"/>
            </a:defPPr>
            <a:lvl1pPr algn="r">
              <a:defRPr sz="3200" b="1">
                <a:gradFill flip="none" rotWithShape="1">
                  <a:gsLst>
                    <a:gs pos="35000">
                      <a:srgbClr val="FBF56A"/>
                    </a:gs>
                    <a:gs pos="65000">
                      <a:srgbClr val="FBF56A"/>
                    </a:gs>
                    <a:gs pos="50000">
                      <a:srgbClr val="FEFBDB"/>
                    </a:gs>
                    <a:gs pos="0">
                      <a:srgbClr val="B0712B"/>
                    </a:gs>
                    <a:gs pos="100000">
                      <a:srgbClr val="B0712B"/>
                    </a:gs>
                  </a:gsLst>
                  <a:lin ang="5400000" scaled="1"/>
                  <a:tileRect/>
                </a:gradFill>
                <a:effectLst>
                  <a:outerShdw blurRad="127000" dist="63500" dir="5400000" algn="t" rotWithShape="0">
                    <a:prstClr val="black">
                      <a:alpha val="9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blipFill>
                  <a:blip r:embed="rId6"/>
                  <a:stretch>
                    <a:fillRect l="-4000" r="-9000"/>
                  </a:stretch>
                </a:blipFill>
                <a:effectLst/>
                <a:latin typeface="+mn-lt"/>
                <a:ea typeface="+mn-ea"/>
                <a:cs typeface="+mn-ea"/>
                <a:sym typeface="+mn-lt"/>
              </a:rPr>
              <a:t>上海项目团队</a:t>
            </a:r>
          </a:p>
        </p:txBody>
      </p:sp>
    </p:spTree>
    <p:extLst>
      <p:ext uri="{BB962C8B-B14F-4D97-AF65-F5344CB8AC3E}">
        <p14:creationId xmlns:p14="http://schemas.microsoft.com/office/powerpoint/2010/main" val="33868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19EEF27-3D0B-4AAC-B832-A2B165A56224}"/>
              </a:ext>
            </a:extLst>
          </p:cNvPr>
          <p:cNvGrpSpPr/>
          <p:nvPr/>
        </p:nvGrpSpPr>
        <p:grpSpPr>
          <a:xfrm>
            <a:off x="6648977" y="1325095"/>
            <a:ext cx="4032307" cy="800197"/>
            <a:chOff x="4309833" y="4429546"/>
            <a:chExt cx="3285754" cy="652046"/>
          </a:xfrm>
        </p:grpSpPr>
        <p:sp>
          <p:nvSpPr>
            <p:cNvPr id="3" name="TextBox 368">
              <a:extLst>
                <a:ext uri="{FF2B5EF4-FFF2-40B4-BE49-F238E27FC236}">
                  <a16:creationId xmlns:a16="http://schemas.microsoft.com/office/drawing/2014/main" xmlns="" id="{A559D1BD-1743-4A07-A011-9A16025EDBA8}"/>
                </a:ext>
              </a:extLst>
            </p:cNvPr>
            <p:cNvSpPr txBox="1"/>
            <p:nvPr/>
          </p:nvSpPr>
          <p:spPr>
            <a:xfrm>
              <a:off x="4646556" y="4429546"/>
              <a:ext cx="2577918" cy="652046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  <a:scene3d>
                <a:camera prst="orthographicFront"/>
                <a:lightRig rig="flat" dir="t"/>
              </a:scene3d>
              <a:sp3d extrusionH="38100">
                <a:extrusionClr>
                  <a:srgbClr val="FBD04E"/>
                </a:extrusionClr>
              </a:sp3d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400" b="1" i="0" u="none" strike="noStrike" kern="0" cap="none" spc="0" normalizeH="0" baseline="0">
                  <a:ln>
                    <a:solidFill>
                      <a:srgbClr val="FFC000">
                        <a:lumMod val="60000"/>
                        <a:lumOff val="40000"/>
                      </a:srgbClr>
                    </a:solidFill>
                  </a:ln>
                  <a:gradFill>
                    <a:gsLst>
                      <a:gs pos="62500">
                        <a:srgbClr val="FFFFAB"/>
                      </a:gs>
                      <a:gs pos="31000">
                        <a:srgbClr val="A09036"/>
                      </a:gs>
                      <a:gs pos="17000">
                        <a:srgbClr val="FFFFA6"/>
                      </a:gs>
                      <a:gs pos="21000">
                        <a:srgbClr val="A09036"/>
                      </a:gs>
                    </a:gsLst>
                    <a:lin ang="16200000" scaled="0"/>
                  </a:gradFill>
                  <a:effectLst>
                    <a:outerShdw blurRad="292100" algn="tl" rotWithShape="0">
                      <a:srgbClr val="7A0000">
                        <a:alpha val="85882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部门：</a:t>
              </a:r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xx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部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75F366BC-1A6A-4830-9A6F-392C5EF7B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309833" y="4459798"/>
              <a:ext cx="339990" cy="60213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177252C0-5BDB-42A5-AFED-A2B09CDEA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255597" y="4459798"/>
              <a:ext cx="339990" cy="602132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87F34DC-5A9B-4A99-A9B0-8E3005688144}"/>
              </a:ext>
            </a:extLst>
          </p:cNvPr>
          <p:cNvSpPr/>
          <p:nvPr/>
        </p:nvSpPr>
        <p:spPr>
          <a:xfrm>
            <a:off x="6089039" y="2323944"/>
            <a:ext cx="5152182" cy="235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0927">
              <a:lnSpc>
                <a:spcPct val="150000"/>
              </a:lnSpc>
              <a:spcAft>
                <a:spcPts val="1538"/>
              </a:spcAft>
              <a:defRPr/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一这是一个充满激情的团队，这是一群怀揣梦想的孩子，他们用勤劳和智慧创造业绩，他们用工作零差错回报公司。点滴间见证他们的热情，分秒内感受他们的敬业。他们就是</a:t>
            </a:r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年度优秀团队</a:t>
            </a:r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——xx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3026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D44AE06-2AAA-41C3-9618-31D50F9327D0}"/>
              </a:ext>
            </a:extLst>
          </p:cNvPr>
          <p:cNvSpPr/>
          <p:nvPr/>
        </p:nvSpPr>
        <p:spPr>
          <a:xfrm>
            <a:off x="2849833" y="1420498"/>
            <a:ext cx="6779745" cy="325518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        20XX</a:t>
            </a:r>
            <a:r>
              <a:rPr lang="zh-CN" altLang="en-US" sz="28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年是公司不平凡的一年，公司在取得一项项硕果的同时，背后涌现着这样一批具有先进模范带头作用的员工，他们在自己的工作岗位上不懈的奋斗着</a:t>
            </a:r>
            <a:r>
              <a:rPr lang="en-US" altLang="zh-CN" sz="28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…...</a:t>
            </a:r>
            <a:r>
              <a:rPr lang="zh-CN" altLang="en-US" sz="28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现在就就让我们来认识一下他们吧！！！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1FCCA5D-0468-4A99-B308-096AC4FD72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390" y="343278"/>
            <a:ext cx="1465729" cy="394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C68694D-E1F6-4F29-834F-04891E4A5B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9893" y="200024"/>
            <a:ext cx="1354931" cy="6662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2944" y="866297"/>
            <a:ext cx="1526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D61906"/>
                </a:solidFill>
              </a:rPr>
              <a:t>https://www.ypppt.com/</a:t>
            </a:r>
            <a:endParaRPr lang="zh-CN" altLang="en-US" sz="800" dirty="0">
              <a:solidFill>
                <a:srgbClr val="D619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7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2" presetClass="entr" presetSubtype="1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19EEF27-3D0B-4AAC-B832-A2B165A56224}"/>
              </a:ext>
            </a:extLst>
          </p:cNvPr>
          <p:cNvGrpSpPr/>
          <p:nvPr/>
        </p:nvGrpSpPr>
        <p:grpSpPr>
          <a:xfrm>
            <a:off x="6648977" y="1325095"/>
            <a:ext cx="4032307" cy="800197"/>
            <a:chOff x="4309833" y="4429546"/>
            <a:chExt cx="3285754" cy="652046"/>
          </a:xfrm>
        </p:grpSpPr>
        <p:sp>
          <p:nvSpPr>
            <p:cNvPr id="3" name="TextBox 368">
              <a:extLst>
                <a:ext uri="{FF2B5EF4-FFF2-40B4-BE49-F238E27FC236}">
                  <a16:creationId xmlns:a16="http://schemas.microsoft.com/office/drawing/2014/main" xmlns="" id="{A559D1BD-1743-4A07-A011-9A16025EDBA8}"/>
                </a:ext>
              </a:extLst>
            </p:cNvPr>
            <p:cNvSpPr txBox="1"/>
            <p:nvPr/>
          </p:nvSpPr>
          <p:spPr>
            <a:xfrm>
              <a:off x="4455849" y="4429546"/>
              <a:ext cx="2959334" cy="652046"/>
            </a:xfrm>
            <a:prstGeom prst="rect">
              <a:avLst/>
            </a:prstGeom>
            <a:noFill/>
          </p:spPr>
          <p:txBody>
            <a:bodyPr wrap="none" lIns="121899" tIns="60949" rIns="121899" bIns="60949" rtlCol="0">
              <a:spAutoFit/>
              <a:scene3d>
                <a:camera prst="orthographicFront"/>
                <a:lightRig rig="flat" dir="t"/>
              </a:scene3d>
              <a:sp3d extrusionH="38100">
                <a:extrusionClr>
                  <a:srgbClr val="FBD04E"/>
                </a:extrusionClr>
              </a:sp3d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4400" b="1" i="0" u="none" strike="noStrike" kern="0" cap="none" spc="0" normalizeH="0" baseline="0">
                  <a:ln>
                    <a:solidFill>
                      <a:srgbClr val="FFC000">
                        <a:lumMod val="60000"/>
                        <a:lumOff val="40000"/>
                      </a:srgbClr>
                    </a:solidFill>
                  </a:ln>
                  <a:gradFill>
                    <a:gsLst>
                      <a:gs pos="62500">
                        <a:srgbClr val="FFFFAB"/>
                      </a:gs>
                      <a:gs pos="31000">
                        <a:srgbClr val="A09036"/>
                      </a:gs>
                      <a:gs pos="17000">
                        <a:srgbClr val="FFFFA6"/>
                      </a:gs>
                      <a:gs pos="21000">
                        <a:srgbClr val="A09036"/>
                      </a:gs>
                    </a:gsLst>
                    <a:lin ang="16200000" scaled="0"/>
                  </a:gradFill>
                  <a:effectLst>
                    <a:outerShdw blurRad="292100" algn="tl" rotWithShape="0">
                      <a:srgbClr val="7A0000">
                        <a:alpha val="85882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部门：财务部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75F366BC-1A6A-4830-9A6F-392C5EF7B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309833" y="4459798"/>
              <a:ext cx="339990" cy="60213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177252C0-5BDB-42A5-AFED-A2B09CDEA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255597" y="4459798"/>
              <a:ext cx="339990" cy="602132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87F34DC-5A9B-4A99-A9B0-8E3005688144}"/>
              </a:ext>
            </a:extLst>
          </p:cNvPr>
          <p:cNvSpPr/>
          <p:nvPr/>
        </p:nvSpPr>
        <p:spPr>
          <a:xfrm>
            <a:off x="6089039" y="2323944"/>
            <a:ext cx="5152182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0927">
              <a:lnSpc>
                <a:spcPct val="150000"/>
              </a:lnSpc>
              <a:spcAft>
                <a:spcPts val="1538"/>
              </a:spcAft>
              <a:defRPr/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他们手握重金，把握公司经济命脉，运筹帷幄，决胜千里；他们身怀绝技，出手不凡，弹指尖创造非凡财富；财务系统上线，他们加班加点，每天奋战到深夜；税务改革，他们不辞劳苦，奔走于公司和税务之间，风雨无阻；分毫不差是他们的基本准则，管好公司的每一分钱是他们的崇高使命。他们就是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年度优秀团队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财务部</a:t>
            </a:r>
          </a:p>
        </p:txBody>
      </p:sp>
    </p:spTree>
    <p:extLst>
      <p:ext uri="{BB962C8B-B14F-4D97-AF65-F5344CB8AC3E}">
        <p14:creationId xmlns:p14="http://schemas.microsoft.com/office/powerpoint/2010/main" val="21495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1E6ADEB-5173-416D-92C1-9F4D4873A6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6505"/>
            <a:ext cx="12192000" cy="400149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A994ABA-6AF1-45D4-AED6-0B35A884F33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253" y="-258837"/>
            <a:ext cx="4453145" cy="6190832"/>
          </a:xfrm>
          <a:prstGeom prst="rect">
            <a:avLst/>
          </a:prstGeom>
        </p:spPr>
      </p:pic>
      <p:sp>
        <p:nvSpPr>
          <p:cNvPr id="3" name="PA_文本框 19">
            <a:extLst>
              <a:ext uri="{FF2B5EF4-FFF2-40B4-BE49-F238E27FC236}">
                <a16:creationId xmlns:a16="http://schemas.microsoft.com/office/drawing/2014/main" xmlns="" id="{4228DF01-5BF6-4EC1-9D00-9C04E0EE348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757862" y="811326"/>
            <a:ext cx="4750594" cy="830997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31750" prstMaterial="powder">
              <a:bevelT w="38100" h="12700" prst="softRound"/>
            </a:sp3d>
          </a:bodyPr>
          <a:lstStyle>
            <a:defPPr>
              <a:defRPr lang="zh-CN"/>
            </a:defPPr>
            <a:lvl1pPr algn="ctr">
              <a:defRPr sz="4400" b="1"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241300" algn="ctr" rotWithShape="0">
                    <a:srgbClr val="FFC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>
                <a:gradFill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18000">
                      <a:srgbClr val="F2E5CE"/>
                    </a:gs>
                    <a:gs pos="89000">
                      <a:srgbClr val="A0854A"/>
                    </a:gs>
                  </a:gsLst>
                  <a:lin ang="8100000" scaled="1"/>
                </a:gradFill>
                <a:latin typeface="+mn-lt"/>
                <a:ea typeface="+mn-ea"/>
                <a:cs typeface="+mn-ea"/>
                <a:sym typeface="+mn-lt"/>
              </a:rPr>
              <a:t>董事长寄语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5434799-3246-4B8D-8945-0F8EB4C20DCC}"/>
              </a:ext>
            </a:extLst>
          </p:cNvPr>
          <p:cNvSpPr/>
          <p:nvPr/>
        </p:nvSpPr>
        <p:spPr>
          <a:xfrm>
            <a:off x="5158886" y="1702254"/>
            <a:ext cx="5948547" cy="281320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过去的一年，是艰苦创业、努力拼搏的一年，也是机遇与挑战并存的一年。一年来，企业全体员工同心同德，迎难而上，沿着企业发展的方向，兢兢业业，努力拼搏，爱岗敬业，朝着共同的目标一同奋进，取得了一定的成绩。成绩只能代表过去，展望未来更要靠百倍的努力。</a:t>
            </a:r>
          </a:p>
        </p:txBody>
      </p:sp>
    </p:spTree>
    <p:extLst>
      <p:ext uri="{BB962C8B-B14F-4D97-AF65-F5344CB8AC3E}">
        <p14:creationId xmlns:p14="http://schemas.microsoft.com/office/powerpoint/2010/main" val="18056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A6F88DE-0A83-4F7A-BF97-FFA4950C50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6505"/>
            <a:ext cx="12192000" cy="40014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581DB88-ABA1-4ACC-B0BE-6E5FB975BA0C}"/>
              </a:ext>
            </a:extLst>
          </p:cNvPr>
          <p:cNvSpPr/>
          <p:nvPr/>
        </p:nvSpPr>
        <p:spPr>
          <a:xfrm>
            <a:off x="2616590" y="1456125"/>
            <a:ext cx="7687995" cy="295657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在过去的一年里，是他们表现出一种对工作的热爱和激情，释放着人生的光和热，镁业的历史将永远记载着他们用心走过的足迹！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辗转间，公司将进入又一个高速运行的轨道，它既标志着一个崭新的转折点，又标志着将我们的事业将会推动到又一个令人瞩目的高度。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  <a:cs typeface="+mn-ea"/>
                <a:sym typeface="+mn-lt"/>
              </a:rPr>
              <a:t>        天高任鸟飞，海阔凭鱼跃！镁业有这样一个广阔的天地，只要大家以主人翁态度去为它奉献，你就会得到应有的回报。美景不可限量，让我们携手共进，为美好的明天再立新功！</a:t>
            </a:r>
          </a:p>
        </p:txBody>
      </p:sp>
      <p:sp>
        <p:nvSpPr>
          <p:cNvPr id="9" name="PA_文本框 19">
            <a:extLst>
              <a:ext uri="{FF2B5EF4-FFF2-40B4-BE49-F238E27FC236}">
                <a16:creationId xmlns:a16="http://schemas.microsoft.com/office/drawing/2014/main" xmlns="" id="{9D223BCE-81C8-4BD6-8584-530F334322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85290" y="540590"/>
            <a:ext cx="4750594" cy="830997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31750" prstMaterial="powder">
              <a:bevelT w="38100" h="12700" prst="softRound"/>
            </a:sp3d>
          </a:bodyPr>
          <a:lstStyle>
            <a:defPPr>
              <a:defRPr lang="zh-CN"/>
            </a:defPPr>
            <a:lvl1pPr algn="ctr">
              <a:defRPr sz="4400" b="1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241300" algn="ctr" rotWithShape="0">
                    <a:srgbClr val="FFC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>
                <a:gradFill>
                  <a:gsLst>
                    <a:gs pos="38000">
                      <a:srgbClr val="9E8348"/>
                    </a:gs>
                    <a:gs pos="71000">
                      <a:srgbClr val="FBF7F0"/>
                    </a:gs>
                    <a:gs pos="18000">
                      <a:srgbClr val="F2E5CE"/>
                    </a:gs>
                    <a:gs pos="89000">
                      <a:srgbClr val="A0854A"/>
                    </a:gs>
                  </a:gsLst>
                  <a:lin ang="8100000" scaled="1"/>
                </a:gradFill>
                <a:latin typeface="+mn-lt"/>
                <a:ea typeface="+mn-ea"/>
                <a:cs typeface="+mn-ea"/>
                <a:sym typeface="+mn-lt"/>
              </a:rPr>
              <a:t>公司寄语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65926C2-9103-45DA-8530-483329B2C09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590" y="4561303"/>
            <a:ext cx="2021164" cy="22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xmlns="" id="{7A263F39-752B-AA9A-FB8F-1D3B8EF8D135}"/>
              </a:ext>
            </a:extLst>
          </p:cNvPr>
          <p:cNvSpPr txBox="1"/>
          <p:nvPr/>
        </p:nvSpPr>
        <p:spPr>
          <a:xfrm>
            <a:off x="760680" y="4011622"/>
            <a:ext cx="432048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http://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www.ypppt.com/jieri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/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960E2E5-9962-4C8C-AC57-B64D2BFCDE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56505"/>
            <a:ext cx="12192000" cy="40014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CD87EB2-2E5E-4024-886F-D479C2B718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5631" y="1145700"/>
            <a:ext cx="8209925" cy="31288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605CD5E-7C03-4BEF-952C-96F9A081BF0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5590" y="4561303"/>
            <a:ext cx="2021164" cy="229669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FDCA800-0D95-4744-A920-ABCFE07956A4}"/>
              </a:ext>
            </a:extLst>
          </p:cNvPr>
          <p:cNvSpPr/>
          <p:nvPr/>
        </p:nvSpPr>
        <p:spPr>
          <a:xfrm>
            <a:off x="3871438" y="3659202"/>
            <a:ext cx="4638311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3200" dirty="0">
                <a:ln w="3175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lin ang="162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让我们携手共创未来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311D87B-6372-4A15-819F-3814E1A17C33}"/>
              </a:ext>
            </a:extLst>
          </p:cNvPr>
          <p:cNvSpPr/>
          <p:nvPr/>
        </p:nvSpPr>
        <p:spPr>
          <a:xfrm>
            <a:off x="3550443" y="4185912"/>
            <a:ext cx="534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>
                <a:solidFill>
                  <a:srgbClr val="F7CD88"/>
                </a:solidFill>
                <a:cs typeface="+mn-ea"/>
                <a:sym typeface="+mn-lt"/>
              </a:rPr>
              <a:t>Chinese  companies  will no longer remain in the hard stage and they are also promoting a culture Chinese  companies  </a:t>
            </a:r>
          </a:p>
          <a:p>
            <a:pPr algn="ctr"/>
            <a:r>
              <a:rPr lang="en-US" altLang="zh-CN" sz="600" dirty="0">
                <a:solidFill>
                  <a:srgbClr val="F7CD88"/>
                </a:solidFill>
                <a:cs typeface="+mn-ea"/>
                <a:sym typeface="+mn-lt"/>
              </a:rPr>
              <a:t>will no longer remain in the hard stage and they are also wang ling </a:t>
            </a:r>
            <a:r>
              <a:rPr lang="en-US" altLang="zh-CN" sz="600" dirty="0" err="1">
                <a:solidFill>
                  <a:srgbClr val="F7CD88"/>
                </a:solidFill>
                <a:cs typeface="+mn-ea"/>
                <a:sym typeface="+mn-lt"/>
              </a:rPr>
              <a:t>yan</a:t>
            </a:r>
            <a:r>
              <a:rPr lang="en-US" altLang="zh-CN" sz="600" dirty="0">
                <a:solidFill>
                  <a:srgbClr val="F7CD88"/>
                </a:solidFill>
                <a:cs typeface="+mn-ea"/>
                <a:sym typeface="+mn-lt"/>
              </a:rPr>
              <a:t> a </a:t>
            </a:r>
            <a:r>
              <a:rPr lang="en-US" altLang="zh-CN" sz="600" dirty="0" err="1">
                <a:solidFill>
                  <a:srgbClr val="F7CD88"/>
                </a:solidFill>
                <a:cs typeface="+mn-ea"/>
                <a:sym typeface="+mn-lt"/>
              </a:rPr>
              <a:t>cultureChinese</a:t>
            </a:r>
            <a:r>
              <a:rPr lang="en-US" altLang="zh-CN" sz="600" dirty="0">
                <a:solidFill>
                  <a:srgbClr val="F7CD88"/>
                </a:solidFill>
                <a:cs typeface="+mn-ea"/>
                <a:sym typeface="+mn-lt"/>
              </a:rPr>
              <a:t>  companies  will no longer remain in the hard stage and they are also promoting a culture Chinese  companies  will no longer remain in the hard stage and they are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BB5252C7-5694-4B08-8E64-85EA2CA592F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1939" y="3851251"/>
            <a:ext cx="1075430" cy="3207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283C788-32F8-44A1-8145-D62DD55E3CC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189211" y="3851251"/>
            <a:ext cx="1075430" cy="320742"/>
          </a:xfrm>
          <a:prstGeom prst="rect">
            <a:avLst/>
          </a:prstGeom>
        </p:spPr>
      </p:pic>
      <p:sp>
        <p:nvSpPr>
          <p:cNvPr id="22" name="PA-102211">
            <a:extLst>
              <a:ext uri="{FF2B5EF4-FFF2-40B4-BE49-F238E27FC236}">
                <a16:creationId xmlns:a16="http://schemas.microsoft.com/office/drawing/2014/main" xmlns="" id="{3A6DEFEA-5E77-4143-9CB8-15C44471FFA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81798" y="4559472"/>
            <a:ext cx="501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1200" spc="600" dirty="0">
                <a:solidFill>
                  <a:srgbClr val="FAECAA"/>
                </a:solidFill>
                <a:cs typeface="+mn-ea"/>
                <a:sym typeface="+mn-lt"/>
              </a:rPr>
              <a:t>年</a:t>
            </a:r>
            <a:r>
              <a:rPr lang="en-US" altLang="zh-CN" sz="1200" spc="600" dirty="0">
                <a:solidFill>
                  <a:srgbClr val="FAECAA"/>
                </a:solidFill>
                <a:cs typeface="+mn-ea"/>
                <a:sym typeface="+mn-lt"/>
              </a:rPr>
              <a:t>/</a:t>
            </a:r>
            <a:r>
              <a:rPr lang="zh-CN" altLang="en-US" sz="1200" spc="600" dirty="0">
                <a:solidFill>
                  <a:srgbClr val="FAECAA"/>
                </a:solidFill>
                <a:cs typeface="+mn-ea"/>
                <a:sym typeface="+mn-lt"/>
              </a:rPr>
              <a:t>会</a:t>
            </a:r>
            <a:r>
              <a:rPr lang="en-US" altLang="zh-CN" sz="1200" spc="600" dirty="0">
                <a:solidFill>
                  <a:srgbClr val="FAECAA"/>
                </a:solidFill>
                <a:cs typeface="+mn-ea"/>
                <a:sym typeface="+mn-lt"/>
              </a:rPr>
              <a:t>/</a:t>
            </a:r>
            <a:r>
              <a:rPr lang="zh-CN" altLang="en-US" sz="1200" spc="600" dirty="0">
                <a:solidFill>
                  <a:srgbClr val="FAECAA"/>
                </a:solidFill>
                <a:cs typeface="+mn-ea"/>
                <a:sym typeface="+mn-lt"/>
              </a:rPr>
              <a:t>结</a:t>
            </a:r>
            <a:r>
              <a:rPr lang="en-US" altLang="zh-CN" sz="1200" spc="600" dirty="0">
                <a:solidFill>
                  <a:srgbClr val="FAECAA"/>
                </a:solidFill>
                <a:cs typeface="+mn-ea"/>
                <a:sym typeface="+mn-lt"/>
              </a:rPr>
              <a:t>/</a:t>
            </a:r>
            <a:r>
              <a:rPr lang="zh-CN" altLang="en-US" sz="1200" spc="600" dirty="0">
                <a:solidFill>
                  <a:srgbClr val="FAECAA"/>
                </a:solidFill>
                <a:cs typeface="+mn-ea"/>
                <a:sym typeface="+mn-lt"/>
              </a:rPr>
              <a:t>束</a:t>
            </a:r>
            <a:r>
              <a:rPr lang="en-US" altLang="zh-CN" sz="1200" spc="600" dirty="0">
                <a:solidFill>
                  <a:srgbClr val="FAECAA"/>
                </a:solidFill>
                <a:cs typeface="+mn-ea"/>
                <a:sym typeface="+mn-lt"/>
              </a:rPr>
              <a:t>/</a:t>
            </a:r>
            <a:r>
              <a:rPr lang="zh-CN" altLang="en-US" sz="1200" spc="600" dirty="0">
                <a:solidFill>
                  <a:srgbClr val="FAECAA"/>
                </a:solidFill>
                <a:cs typeface="+mn-ea"/>
                <a:sym typeface="+mn-lt"/>
              </a:rPr>
              <a:t>请</a:t>
            </a:r>
            <a:r>
              <a:rPr lang="en-US" altLang="zh-CN" sz="1200" spc="600" dirty="0">
                <a:solidFill>
                  <a:srgbClr val="FAECAA"/>
                </a:solidFill>
                <a:cs typeface="+mn-ea"/>
                <a:sym typeface="+mn-lt"/>
              </a:rPr>
              <a:t>/</a:t>
            </a:r>
            <a:r>
              <a:rPr lang="zh-CN" altLang="en-US" sz="1200" spc="600" dirty="0">
                <a:solidFill>
                  <a:srgbClr val="FAECAA"/>
                </a:solidFill>
                <a:cs typeface="+mn-ea"/>
                <a:sym typeface="+mn-lt"/>
              </a:rPr>
              <a:t>有</a:t>
            </a:r>
            <a:r>
              <a:rPr lang="en-US" altLang="zh-CN" sz="1200" spc="600" dirty="0">
                <a:solidFill>
                  <a:srgbClr val="FAECAA"/>
                </a:solidFill>
                <a:cs typeface="+mn-ea"/>
                <a:sym typeface="+mn-lt"/>
              </a:rPr>
              <a:t>/</a:t>
            </a:r>
            <a:r>
              <a:rPr lang="zh-CN" altLang="en-US" sz="1200" spc="600" dirty="0">
                <a:solidFill>
                  <a:srgbClr val="FAECAA"/>
                </a:solidFill>
                <a:cs typeface="+mn-ea"/>
                <a:sym typeface="+mn-lt"/>
              </a:rPr>
              <a:t>序</a:t>
            </a:r>
            <a:r>
              <a:rPr lang="en-US" altLang="zh-CN" sz="1200" spc="600" dirty="0">
                <a:solidFill>
                  <a:srgbClr val="FAECAA"/>
                </a:solidFill>
                <a:cs typeface="+mn-ea"/>
                <a:sym typeface="+mn-lt"/>
              </a:rPr>
              <a:t>/</a:t>
            </a:r>
            <a:r>
              <a:rPr lang="zh-CN" altLang="en-US" sz="1200" spc="600" dirty="0">
                <a:solidFill>
                  <a:srgbClr val="FAECAA"/>
                </a:solidFill>
                <a:cs typeface="+mn-ea"/>
                <a:sym typeface="+mn-lt"/>
              </a:rPr>
              <a:t>退</a:t>
            </a:r>
            <a:r>
              <a:rPr lang="en-US" altLang="zh-CN" sz="1200" spc="600" dirty="0">
                <a:solidFill>
                  <a:srgbClr val="FAECAA"/>
                </a:solidFill>
                <a:cs typeface="+mn-ea"/>
                <a:sym typeface="+mn-lt"/>
              </a:rPr>
              <a:t>/</a:t>
            </a:r>
            <a:r>
              <a:rPr lang="zh-CN" altLang="en-US" sz="1200" spc="600" dirty="0">
                <a:solidFill>
                  <a:srgbClr val="FAECAA"/>
                </a:solidFill>
                <a:cs typeface="+mn-ea"/>
                <a:sym typeface="+mn-lt"/>
              </a:rPr>
              <a:t>场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19AB9B0A-DBBE-416D-BED6-73DE4275537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390" y="343278"/>
            <a:ext cx="1465729" cy="3943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5B9CD25D-BB81-4142-BE06-D1899F75124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79893" y="200024"/>
            <a:ext cx="1354931" cy="6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00"/>
                            </p:stCondLst>
                            <p:childTnLst>
                              <p:par>
                                <p:cTn id="52" presetID="2" presetClass="entr" presetSubtype="1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9">
            <a:extLst>
              <a:ext uri="{FF2B5EF4-FFF2-40B4-BE49-F238E27FC236}">
                <a16:creationId xmlns:a16="http://schemas.microsoft.com/office/drawing/2014/main" xmlns="" id="{9E6CECA5-AD47-4598-B36D-BC560E2355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454588" y="1123426"/>
            <a:ext cx="3755511" cy="9233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31750" prstMaterial="powder">
              <a:bevelT w="38100" h="12700" prst="softRound"/>
            </a:sp3d>
          </a:bodyPr>
          <a:lstStyle>
            <a:defPPr>
              <a:defRPr lang="zh-CN"/>
            </a:defPPr>
            <a:lvl1pPr algn="ctr">
              <a:defRPr sz="4400" b="1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241300" algn="ctr" rotWithShape="0">
                    <a:srgbClr val="FFC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+mn-lt"/>
                <a:ea typeface="+mn-ea"/>
                <a:cs typeface="+mn-ea"/>
                <a:sym typeface="+mn-lt"/>
              </a:rPr>
              <a:t>CONTENT</a:t>
            </a:r>
            <a:endParaRPr lang="zh-CN" altLang="en-US" sz="54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21E943F-1C11-4D36-B46A-6E2BBE93EFA2}"/>
              </a:ext>
            </a:extLst>
          </p:cNvPr>
          <p:cNvSpPr/>
          <p:nvPr/>
        </p:nvSpPr>
        <p:spPr>
          <a:xfrm>
            <a:off x="6832098" y="1877853"/>
            <a:ext cx="3000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00" dirty="0">
                <a:solidFill>
                  <a:srgbClr val="F7CD88"/>
                </a:solidFill>
                <a:cs typeface="+mn-ea"/>
                <a:sym typeface="+mn-lt"/>
              </a:rPr>
              <a:t>Chinese  companies  will no longer remain in the hard stage and they are also</a:t>
            </a:r>
          </a:p>
          <a:p>
            <a:pPr algn="ctr"/>
            <a:r>
              <a:rPr lang="en-US" altLang="zh-CN" sz="500" dirty="0">
                <a:solidFill>
                  <a:srgbClr val="F7CD88"/>
                </a:solidFill>
                <a:cs typeface="+mn-ea"/>
                <a:sym typeface="+mn-lt"/>
              </a:rPr>
              <a:t>will no longer remain in the hard stage and they are also wang ling </a:t>
            </a:r>
            <a:r>
              <a:rPr lang="en-US" altLang="zh-CN" sz="500" dirty="0" err="1">
                <a:solidFill>
                  <a:srgbClr val="F7CD88"/>
                </a:solidFill>
                <a:cs typeface="+mn-ea"/>
                <a:sym typeface="+mn-lt"/>
              </a:rPr>
              <a:t>yan</a:t>
            </a:r>
            <a:r>
              <a:rPr lang="en-US" altLang="zh-CN" sz="500" dirty="0">
                <a:solidFill>
                  <a:srgbClr val="F7CD88"/>
                </a:solidFill>
                <a:cs typeface="+mn-ea"/>
                <a:sym typeface="+mn-lt"/>
              </a:rPr>
              <a:t> a </a:t>
            </a:r>
            <a:r>
              <a:rPr lang="en-US" altLang="zh-CN" sz="500" dirty="0" err="1">
                <a:solidFill>
                  <a:srgbClr val="F7CD88"/>
                </a:solidFill>
                <a:cs typeface="+mn-ea"/>
                <a:sym typeface="+mn-lt"/>
              </a:rPr>
              <a:t>cultureChinese</a:t>
            </a:r>
            <a:r>
              <a:rPr lang="en-US" altLang="zh-CN" sz="500" dirty="0">
                <a:solidFill>
                  <a:srgbClr val="F7CD88"/>
                </a:solidFill>
                <a:cs typeface="+mn-ea"/>
                <a:sym typeface="+mn-lt"/>
              </a:rPr>
              <a:t>  companies  will no longer remain in the hard stage and they are also promoting a culture Chinese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63D4072-5F71-40CA-8B9D-02E11510E346}"/>
              </a:ext>
            </a:extLst>
          </p:cNvPr>
          <p:cNvSpPr txBox="1"/>
          <p:nvPr/>
        </p:nvSpPr>
        <p:spPr>
          <a:xfrm>
            <a:off x="7120489" y="2590281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B w="190500" h="184150"/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lin ang="16200000" scaled="0"/>
                </a:gradFill>
                <a:effectLst>
                  <a:outerShdw dist="38100" dir="2700000" algn="tl" rotWithShape="0">
                    <a:srgbClr val="7E0000"/>
                  </a:outerShdw>
                </a:effectLst>
                <a:cs typeface="+mn-ea"/>
                <a:sym typeface="+mn-lt"/>
              </a:rPr>
              <a:t>壹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38323EEB-B4FD-40EF-8240-D14EA8D08230}"/>
              </a:ext>
            </a:extLst>
          </p:cNvPr>
          <p:cNvCxnSpPr>
            <a:cxnSpLocks/>
          </p:cNvCxnSpPr>
          <p:nvPr/>
        </p:nvCxnSpPr>
        <p:spPr>
          <a:xfrm>
            <a:off x="8024695" y="2627398"/>
            <a:ext cx="0" cy="797994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2004C1D4-1BF3-4A76-A766-4461FCC88FB3}"/>
              </a:ext>
            </a:extLst>
          </p:cNvPr>
          <p:cNvSpPr txBox="1"/>
          <p:nvPr/>
        </p:nvSpPr>
        <p:spPr>
          <a:xfrm>
            <a:off x="8191885" y="2714766"/>
            <a:ext cx="179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1D50F4"/>
                    </a:gs>
                    <a:gs pos="0">
                      <a:srgbClr val="28E5FD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2800" b="1" dirty="0">
                <a:gradFill>
                  <a:gsLst>
                    <a:gs pos="0">
                      <a:srgbClr val="FAECAA"/>
                    </a:gs>
                    <a:gs pos="100000">
                      <a:srgbClr val="FABD65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rPr>
              <a:t>个人篇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CBE84052-EF6A-4430-A0BC-C4F8F28A16C1}"/>
              </a:ext>
            </a:extLst>
          </p:cNvPr>
          <p:cNvSpPr txBox="1"/>
          <p:nvPr/>
        </p:nvSpPr>
        <p:spPr>
          <a:xfrm>
            <a:off x="8261704" y="3199722"/>
            <a:ext cx="1937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gradFill flip="none" rotWithShape="1">
                  <a:gsLst>
                    <a:gs pos="100000">
                      <a:srgbClr val="1D50F4"/>
                    </a:gs>
                    <a:gs pos="0">
                      <a:srgbClr val="28E5FD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</a:defRPr>
            </a:lvl1pPr>
          </a:lstStyle>
          <a:p>
            <a:pPr algn="l" defTabSz="516179">
              <a:defRPr/>
            </a:pPr>
            <a:r>
              <a:rPr lang="en-US" altLang="zh-CN" sz="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cs typeface="+mn-ea"/>
                <a:sym typeface="+mn-lt"/>
              </a:rPr>
              <a:t>THE PART 01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410EDFEC-31E9-475E-8FC1-FE542B124CF6}"/>
              </a:ext>
            </a:extLst>
          </p:cNvPr>
          <p:cNvSpPr txBox="1"/>
          <p:nvPr/>
        </p:nvSpPr>
        <p:spPr>
          <a:xfrm>
            <a:off x="7115508" y="380019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B w="190500" h="184150"/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lin ang="16200000" scaled="0"/>
                </a:gradFill>
                <a:effectLst>
                  <a:outerShdw dist="38100" dir="2700000" algn="tl" rotWithShape="0">
                    <a:srgbClr val="7E0000"/>
                  </a:outerShdw>
                </a:effectLst>
                <a:cs typeface="+mn-ea"/>
                <a:sym typeface="+mn-lt"/>
              </a:rPr>
              <a:t>贰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3EFF3FB5-98C3-4DD1-BDF3-F960B66AF614}"/>
              </a:ext>
            </a:extLst>
          </p:cNvPr>
          <p:cNvCxnSpPr>
            <a:cxnSpLocks/>
          </p:cNvCxnSpPr>
          <p:nvPr/>
        </p:nvCxnSpPr>
        <p:spPr>
          <a:xfrm>
            <a:off x="8019714" y="3837316"/>
            <a:ext cx="0" cy="797994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C6DE199-0779-4A35-A1CF-AA0234BD1C91}"/>
              </a:ext>
            </a:extLst>
          </p:cNvPr>
          <p:cNvSpPr txBox="1"/>
          <p:nvPr/>
        </p:nvSpPr>
        <p:spPr>
          <a:xfrm>
            <a:off x="8186904" y="3924684"/>
            <a:ext cx="179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1D50F4"/>
                    </a:gs>
                    <a:gs pos="0">
                      <a:srgbClr val="28E5FD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2800" b="1" dirty="0">
                <a:gradFill>
                  <a:gsLst>
                    <a:gs pos="0">
                      <a:srgbClr val="FAECAA"/>
                    </a:gs>
                    <a:gs pos="100000">
                      <a:srgbClr val="FABD65"/>
                    </a:gs>
                  </a:gsLst>
                  <a:lin ang="5400000" scaled="1"/>
                </a:gradFill>
                <a:latin typeface="+mn-lt"/>
                <a:cs typeface="+mn-ea"/>
                <a:sym typeface="+mn-lt"/>
              </a:rPr>
              <a:t>团队篇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29D46B05-B77C-4043-8BC3-A0B3E85DD05D}"/>
              </a:ext>
            </a:extLst>
          </p:cNvPr>
          <p:cNvSpPr txBox="1"/>
          <p:nvPr/>
        </p:nvSpPr>
        <p:spPr>
          <a:xfrm>
            <a:off x="8256723" y="4409640"/>
            <a:ext cx="1937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gradFill flip="none" rotWithShape="1">
                  <a:gsLst>
                    <a:gs pos="100000">
                      <a:srgbClr val="1D50F4"/>
                    </a:gs>
                    <a:gs pos="0">
                      <a:srgbClr val="28E5FD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</a:defRPr>
            </a:lvl1pPr>
          </a:lstStyle>
          <a:p>
            <a:pPr algn="l" defTabSz="516179">
              <a:defRPr/>
            </a:pPr>
            <a:r>
              <a:rPr lang="en-US" altLang="zh-CN" sz="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cs typeface="+mn-ea"/>
                <a:sym typeface="+mn-lt"/>
              </a:rPr>
              <a:t>THE PART 02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99CDD008-4B86-41DE-9FBD-12C19AB8A2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10108196" y="140773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2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0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4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1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8" grpId="1"/>
      <p:bldP spid="18" grpId="2"/>
      <p:bldP spid="18" grpId="3"/>
      <p:bldP spid="18" grpId="4"/>
      <p:bldP spid="20" grpId="0"/>
      <p:bldP spid="21" grpId="0"/>
      <p:bldP spid="22" grpId="0"/>
      <p:bldP spid="22" grpId="1"/>
      <p:bldP spid="22" grpId="2"/>
      <p:bldP spid="22" grpId="3"/>
      <p:bldP spid="22" grpId="4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3332982-CC7C-4008-9EAF-4AAF3217BF58}"/>
              </a:ext>
            </a:extLst>
          </p:cNvPr>
          <p:cNvSpPr txBox="1"/>
          <p:nvPr/>
        </p:nvSpPr>
        <p:spPr>
          <a:xfrm>
            <a:off x="6105418" y="2232000"/>
            <a:ext cx="1661032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B w="190500" h="184150"/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5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lin ang="16200000" scaled="0"/>
                </a:gradFill>
                <a:effectLst>
                  <a:outerShdw dist="38100" dir="2700000" algn="tl" rotWithShape="0">
                    <a:srgbClr val="7E0000"/>
                  </a:outerShdw>
                </a:effectLst>
                <a:cs typeface="+mn-ea"/>
                <a:sym typeface="+mn-lt"/>
              </a:rPr>
              <a:t>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5EF8C84-0E01-4D26-AC18-4DAD9FD32A1D}"/>
              </a:ext>
            </a:extLst>
          </p:cNvPr>
          <p:cNvSpPr txBox="1"/>
          <p:nvPr/>
        </p:nvSpPr>
        <p:spPr>
          <a:xfrm>
            <a:off x="8157883" y="2540430"/>
            <a:ext cx="3176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800" b="1">
                <a:gradFill>
                  <a:gsLst>
                    <a:gs pos="0">
                      <a:srgbClr val="FFEDA1">
                        <a:lumMod val="96000"/>
                        <a:lumOff val="4000"/>
                      </a:srgbClr>
                    </a:gs>
                    <a:gs pos="100000">
                      <a:srgbClr val="7B593B">
                        <a:lumMod val="98000"/>
                      </a:srgbClr>
                    </a:gs>
                    <a:gs pos="83000">
                      <a:srgbClr val="FFCB4B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6000" b="0" dirty="0">
                <a:gradFill>
                  <a:gsLst>
                    <a:gs pos="0">
                      <a:srgbClr val="FAECAA"/>
                    </a:gs>
                    <a:gs pos="100000">
                      <a:srgbClr val="FABD65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个人篇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EF382CB-32D7-4F5B-9E68-9FA5798F42E4}"/>
              </a:ext>
            </a:extLst>
          </p:cNvPr>
          <p:cNvSpPr txBox="1"/>
          <p:nvPr/>
        </p:nvSpPr>
        <p:spPr>
          <a:xfrm>
            <a:off x="8391582" y="3515734"/>
            <a:ext cx="258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800" b="1">
                <a:gradFill>
                  <a:gsLst>
                    <a:gs pos="0">
                      <a:srgbClr val="FFEDA1">
                        <a:lumMod val="96000"/>
                        <a:lumOff val="4000"/>
                      </a:srgbClr>
                    </a:gs>
                    <a:gs pos="100000">
                      <a:srgbClr val="7B593B">
                        <a:lumMod val="98000"/>
                      </a:srgbClr>
                    </a:gs>
                    <a:gs pos="83000">
                      <a:srgbClr val="FFCB4B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altLang="zh-CN" sz="1600" b="0" spc="600" dirty="0">
                <a:gradFill>
                  <a:gsLst>
                    <a:gs pos="0">
                      <a:srgbClr val="FAECAA"/>
                    </a:gs>
                    <a:gs pos="100000">
                      <a:srgbClr val="FABD65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The part 01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53B8378-D3EB-4A26-884C-F31505D560A7}"/>
              </a:ext>
            </a:extLst>
          </p:cNvPr>
          <p:cNvCxnSpPr>
            <a:cxnSpLocks/>
          </p:cNvCxnSpPr>
          <p:nvPr/>
        </p:nvCxnSpPr>
        <p:spPr>
          <a:xfrm>
            <a:off x="7851377" y="2438401"/>
            <a:ext cx="0" cy="1512921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4AADC0A1-9BD7-450A-979D-D2213EC3D1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9767538" y="421668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9" grpId="0"/>
      <p:bldP spid="9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B595F67-ADE5-4905-BE88-24476A80F488}"/>
              </a:ext>
            </a:extLst>
          </p:cNvPr>
          <p:cNvSpPr txBox="1"/>
          <p:nvPr/>
        </p:nvSpPr>
        <p:spPr>
          <a:xfrm>
            <a:off x="6923305" y="1570918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部  门：机修车间  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岗  位：机修工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奖  项：无私奉献奖</a:t>
            </a:r>
            <a:endParaRPr lang="en-US" altLang="zh-CN" sz="2000" b="1" dirty="0">
              <a:gradFill>
                <a:gsLst>
                  <a:gs pos="62500">
                    <a:srgbClr val="FFFFAB"/>
                  </a:gs>
                  <a:gs pos="31000">
                    <a:srgbClr val="A09036"/>
                  </a:gs>
                  <a:gs pos="17000">
                    <a:srgbClr val="FFFFA6"/>
                  </a:gs>
                  <a:gs pos="21000">
                    <a:srgbClr val="A09036"/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AA144DC-4EE2-4C5E-B99B-0341EA1629BA}"/>
              </a:ext>
            </a:extLst>
          </p:cNvPr>
          <p:cNvGrpSpPr/>
          <p:nvPr/>
        </p:nvGrpSpPr>
        <p:grpSpPr>
          <a:xfrm>
            <a:off x="6557398" y="498608"/>
            <a:ext cx="3083740" cy="1188001"/>
            <a:chOff x="8469276" y="450095"/>
            <a:chExt cx="4512619" cy="1738472"/>
          </a:xfrm>
        </p:grpSpPr>
        <p:sp>
          <p:nvSpPr>
            <p:cNvPr id="4" name="PA_文本框 19">
              <a:extLst>
                <a:ext uri="{FF2B5EF4-FFF2-40B4-BE49-F238E27FC236}">
                  <a16:creationId xmlns:a16="http://schemas.microsoft.com/office/drawing/2014/main" xmlns="" id="{A0031102-A4E5-423C-A267-5973EA7F40C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854283" y="722128"/>
              <a:ext cx="3725483" cy="1035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31750" prstMaterial="powder">
                <a:bevelT w="38100" h="12700" prst="softRound"/>
              </a:sp3d>
            </a:bodyPr>
            <a:lstStyle>
              <a:defPPr>
                <a:defRPr lang="zh-CN"/>
              </a:defPPr>
              <a:lvl1pPr algn="ctr">
                <a:defRPr sz="4400" b="1"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outerShdw blurRad="241300" algn="ctr" rotWithShape="0">
                      <a:srgbClr val="FFC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000" dirty="0"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+mn-lt"/>
                  <a:ea typeface="+mn-ea"/>
                  <a:cs typeface="+mn-ea"/>
                  <a:sym typeface="+mn-lt"/>
                </a:rPr>
                <a:t>王大壮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2FECFE29-CE5B-443D-BDC7-A8D4D4215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720170" flipH="1">
              <a:off x="8469276" y="450095"/>
              <a:ext cx="742692" cy="17015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210DFE04-4657-4686-8669-EF81350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879830">
              <a:off x="12239203" y="487060"/>
              <a:ext cx="742692" cy="1701507"/>
            </a:xfrm>
            <a:prstGeom prst="rect">
              <a:avLst/>
            </a:prstGeom>
          </p:spPr>
        </p:pic>
      </p:grpSp>
      <p:pic>
        <p:nvPicPr>
          <p:cNvPr id="7" name="图片占位符 28">
            <a:extLst>
              <a:ext uri="{FF2B5EF4-FFF2-40B4-BE49-F238E27FC236}">
                <a16:creationId xmlns:a16="http://schemas.microsoft.com/office/drawing/2014/main" xmlns="" id="{B11B8511-78EA-45DC-8519-B716E039590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09" y="972944"/>
            <a:ext cx="3319746" cy="4979620"/>
          </a:xfrm>
          <a:prstGeom prst="roundRect">
            <a:avLst>
              <a:gd name="adj" fmla="val 16667"/>
            </a:avLst>
          </a:prstGeom>
          <a:ln w="38100">
            <a:solidFill>
              <a:srgbClr val="FEEC9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A-102211">
            <a:extLst>
              <a:ext uri="{FF2B5EF4-FFF2-40B4-BE49-F238E27FC236}">
                <a16:creationId xmlns:a16="http://schemas.microsoft.com/office/drawing/2014/main" xmlns="" id="{08D45D52-CEF7-4A00-A50B-1AA3E8EBC33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82180" y="2979844"/>
            <a:ext cx="6434176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         默默无闻是他的代名词，勤劳、刻苦、攻坚是他的个性，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20XX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年以来，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80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余支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的切割使得他面部皮肤因灼伤而脱皮但他毫无怨言。当他清洗完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2.5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吨余热锅炉爬出来时，已完全认不出他了，他就是机修车间员工</a:t>
            </a:r>
            <a:r>
              <a:rPr lang="en-US" altLang="zh-CN" sz="2000" dirty="0">
                <a:solidFill>
                  <a:srgbClr val="FAECAA"/>
                </a:solidFill>
                <a:cs typeface="+mn-ea"/>
                <a:sym typeface="+mn-lt"/>
              </a:rPr>
              <a:t>——XXX</a:t>
            </a:r>
            <a:r>
              <a:rPr lang="zh-CN" altLang="en-US" sz="2000" dirty="0">
                <a:solidFill>
                  <a:srgbClr val="FAECAA"/>
                </a:solidFill>
                <a:cs typeface="+mn-ea"/>
                <a:sym typeface="+mn-lt"/>
              </a:rPr>
              <a:t>同志。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FB614A-BC60-4F58-B7F1-DD51FB43BF1B}"/>
              </a:ext>
            </a:extLst>
          </p:cNvPr>
          <p:cNvSpPr txBox="1"/>
          <p:nvPr/>
        </p:nvSpPr>
        <p:spPr>
          <a:xfrm>
            <a:off x="4894729" y="5749832"/>
            <a:ext cx="651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点评：人活着就应该有一种矢志不移的精神！为事业做点有意义的事，那怕是苦是累，一个字</a:t>
            </a:r>
            <a:r>
              <a:rPr lang="en-US" altLang="zh-CN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——“</a:t>
            </a:r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值”！他就是这样赢得车间员工敬仰的。</a:t>
            </a:r>
            <a:endParaRPr lang="en-US" altLang="zh-CN" sz="1600" b="1" dirty="0">
              <a:gradFill>
                <a:gsLst>
                  <a:gs pos="62500">
                    <a:srgbClr val="FFFFAB"/>
                  </a:gs>
                  <a:gs pos="31000">
                    <a:srgbClr val="A09036"/>
                  </a:gs>
                  <a:gs pos="17000">
                    <a:srgbClr val="FFFFA6"/>
                  </a:gs>
                  <a:gs pos="21000">
                    <a:srgbClr val="A09036"/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DFEEA9C-9D97-4535-8BE6-4658B7161395}"/>
              </a:ext>
            </a:extLst>
          </p:cNvPr>
          <p:cNvCxnSpPr>
            <a:cxnSpLocks/>
          </p:cNvCxnSpPr>
          <p:nvPr/>
        </p:nvCxnSpPr>
        <p:spPr>
          <a:xfrm>
            <a:off x="4786327" y="2817814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CC3CF94-344C-4ACA-B113-9BD605F42AA3}"/>
              </a:ext>
            </a:extLst>
          </p:cNvPr>
          <p:cNvCxnSpPr>
            <a:cxnSpLocks/>
          </p:cNvCxnSpPr>
          <p:nvPr/>
        </p:nvCxnSpPr>
        <p:spPr>
          <a:xfrm>
            <a:off x="4786327" y="5600735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B554C04-EAAF-4E4D-8E41-13A2EF014F7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3524515" y="232213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8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B595F67-ADE5-4905-BE88-24476A80F488}"/>
              </a:ext>
            </a:extLst>
          </p:cNvPr>
          <p:cNvSpPr txBox="1"/>
          <p:nvPr/>
        </p:nvSpPr>
        <p:spPr>
          <a:xfrm>
            <a:off x="6923305" y="1570918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部  门：生产部  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岗  位：电气主管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奖  项：技术创新奖</a:t>
            </a:r>
            <a:endParaRPr lang="en-US" altLang="zh-CN" sz="2000" b="1" dirty="0">
              <a:gradFill>
                <a:gsLst>
                  <a:gs pos="62500">
                    <a:srgbClr val="FFFFAB"/>
                  </a:gs>
                  <a:gs pos="31000">
                    <a:srgbClr val="A09036"/>
                  </a:gs>
                  <a:gs pos="17000">
                    <a:srgbClr val="FFFFA6"/>
                  </a:gs>
                  <a:gs pos="21000">
                    <a:srgbClr val="A09036"/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AA144DC-4EE2-4C5E-B99B-0341EA1629BA}"/>
              </a:ext>
            </a:extLst>
          </p:cNvPr>
          <p:cNvGrpSpPr/>
          <p:nvPr/>
        </p:nvGrpSpPr>
        <p:grpSpPr>
          <a:xfrm>
            <a:off x="6557398" y="498608"/>
            <a:ext cx="3083740" cy="1188001"/>
            <a:chOff x="8469276" y="450095"/>
            <a:chExt cx="4512619" cy="1738472"/>
          </a:xfrm>
        </p:grpSpPr>
        <p:sp>
          <p:nvSpPr>
            <p:cNvPr id="4" name="PA_文本框 19">
              <a:extLst>
                <a:ext uri="{FF2B5EF4-FFF2-40B4-BE49-F238E27FC236}">
                  <a16:creationId xmlns:a16="http://schemas.microsoft.com/office/drawing/2014/main" xmlns="" id="{A0031102-A4E5-423C-A267-5973EA7F40C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854283" y="722128"/>
              <a:ext cx="3725483" cy="1035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31750" prstMaterial="powder">
                <a:bevelT w="38100" h="12700" prst="softRound"/>
              </a:sp3d>
            </a:bodyPr>
            <a:lstStyle>
              <a:defPPr>
                <a:defRPr lang="zh-CN"/>
              </a:defPPr>
              <a:lvl1pPr algn="ctr">
                <a:defRPr sz="4400" b="1"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outerShdw blurRad="241300" algn="ctr" rotWithShape="0">
                      <a:srgbClr val="FFC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000" dirty="0"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+mn-lt"/>
                  <a:ea typeface="+mn-ea"/>
                  <a:cs typeface="+mn-ea"/>
                  <a:sym typeface="+mn-lt"/>
                </a:rPr>
                <a:t>刘网网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2FECFE29-CE5B-443D-BDC7-A8D4D4215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720170" flipH="1">
              <a:off x="8469276" y="450095"/>
              <a:ext cx="742692" cy="17015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210DFE04-4657-4686-8669-EF81350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879830">
              <a:off x="12239203" y="487060"/>
              <a:ext cx="742692" cy="1701507"/>
            </a:xfrm>
            <a:prstGeom prst="rect">
              <a:avLst/>
            </a:prstGeom>
          </p:spPr>
        </p:pic>
      </p:grpSp>
      <p:pic>
        <p:nvPicPr>
          <p:cNvPr id="7" name="图片占位符 28">
            <a:extLst>
              <a:ext uri="{FF2B5EF4-FFF2-40B4-BE49-F238E27FC236}">
                <a16:creationId xmlns:a16="http://schemas.microsoft.com/office/drawing/2014/main" xmlns="" id="{B11B8511-78EA-45DC-8519-B716E039590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09" y="972944"/>
            <a:ext cx="3319746" cy="4979620"/>
          </a:xfrm>
          <a:prstGeom prst="roundRect">
            <a:avLst>
              <a:gd name="adj" fmla="val 16667"/>
            </a:avLst>
          </a:prstGeom>
          <a:ln w="38100">
            <a:solidFill>
              <a:srgbClr val="FEEC9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A-102211">
            <a:extLst>
              <a:ext uri="{FF2B5EF4-FFF2-40B4-BE49-F238E27FC236}">
                <a16:creationId xmlns:a16="http://schemas.microsoft.com/office/drawing/2014/main" xmlns="" id="{08D45D52-CEF7-4A00-A50B-1AA3E8EBC33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82180" y="2860269"/>
            <a:ext cx="6434176" cy="263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         他身先士卒，不怕脏不怕累忘我的工作在一线，凭着以往电动机专业维修技术对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台电动机进行了低费用维修，他组织开展了公司变压器容量结构调整工作，取得了可喜的工作成绩，为公司节省一笔可观的费用。岁月不饶人，看着他随着年龄变化，视力渐渐下降，体力逐渐衰退，他坚守着自己的岗位，全年保障安全供电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万度。他总以争取生产一线电气设备早一分钟投入正常生产，公司就多一分钟的效益的思想鞭策自己工作。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FB614A-BC60-4F58-B7F1-DD51FB43BF1B}"/>
              </a:ext>
            </a:extLst>
          </p:cNvPr>
          <p:cNvSpPr txBox="1"/>
          <p:nvPr/>
        </p:nvSpPr>
        <p:spPr>
          <a:xfrm>
            <a:off x="4894729" y="5749832"/>
            <a:ext cx="651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点评：他不是为了工作而工作，而是把工作当成一份责任和成就自己的机会，他坚信只要用心去做，就一定能做好！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DFEEA9C-9D97-4535-8BE6-4658B7161395}"/>
              </a:ext>
            </a:extLst>
          </p:cNvPr>
          <p:cNvCxnSpPr>
            <a:cxnSpLocks/>
          </p:cNvCxnSpPr>
          <p:nvPr/>
        </p:nvCxnSpPr>
        <p:spPr>
          <a:xfrm>
            <a:off x="4786327" y="2817814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CC3CF94-344C-4ACA-B113-9BD605F42AA3}"/>
              </a:ext>
            </a:extLst>
          </p:cNvPr>
          <p:cNvCxnSpPr>
            <a:cxnSpLocks/>
          </p:cNvCxnSpPr>
          <p:nvPr/>
        </p:nvCxnSpPr>
        <p:spPr>
          <a:xfrm>
            <a:off x="4786327" y="5600735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A0B10BED-B4C8-44E3-A3C3-1BCB110BF51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3524515" y="232213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B595F67-ADE5-4905-BE88-24476A80F488}"/>
              </a:ext>
            </a:extLst>
          </p:cNvPr>
          <p:cNvSpPr txBox="1"/>
          <p:nvPr/>
        </p:nvSpPr>
        <p:spPr>
          <a:xfrm>
            <a:off x="6923305" y="1570918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部  门：品质部  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岗  位：化验员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奖  项：刻苦钻研奖</a:t>
            </a:r>
            <a:endParaRPr lang="en-US" altLang="zh-CN" sz="2000" b="1" dirty="0">
              <a:gradFill>
                <a:gsLst>
                  <a:gs pos="62500">
                    <a:srgbClr val="FFFFAB"/>
                  </a:gs>
                  <a:gs pos="31000">
                    <a:srgbClr val="A09036"/>
                  </a:gs>
                  <a:gs pos="17000">
                    <a:srgbClr val="FFFFA6"/>
                  </a:gs>
                  <a:gs pos="21000">
                    <a:srgbClr val="A09036"/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AA144DC-4EE2-4C5E-B99B-0341EA1629BA}"/>
              </a:ext>
            </a:extLst>
          </p:cNvPr>
          <p:cNvGrpSpPr/>
          <p:nvPr/>
        </p:nvGrpSpPr>
        <p:grpSpPr>
          <a:xfrm>
            <a:off x="6557398" y="498608"/>
            <a:ext cx="3083740" cy="1188001"/>
            <a:chOff x="8469276" y="450095"/>
            <a:chExt cx="4512619" cy="1738472"/>
          </a:xfrm>
        </p:grpSpPr>
        <p:sp>
          <p:nvSpPr>
            <p:cNvPr id="4" name="PA_文本框 19">
              <a:extLst>
                <a:ext uri="{FF2B5EF4-FFF2-40B4-BE49-F238E27FC236}">
                  <a16:creationId xmlns:a16="http://schemas.microsoft.com/office/drawing/2014/main" xmlns="" id="{A0031102-A4E5-423C-A267-5973EA7F40C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854283" y="722128"/>
              <a:ext cx="3725483" cy="1035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31750" prstMaterial="powder">
                <a:bevelT w="38100" h="12700" prst="softRound"/>
              </a:sp3d>
            </a:bodyPr>
            <a:lstStyle>
              <a:defPPr>
                <a:defRPr lang="zh-CN"/>
              </a:defPPr>
              <a:lvl1pPr algn="ctr">
                <a:defRPr sz="4400" b="1"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outerShdw blurRad="241300" algn="ctr" rotWithShape="0">
                      <a:srgbClr val="FFC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000" dirty="0"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+mn-lt"/>
                  <a:ea typeface="+mn-ea"/>
                  <a:cs typeface="+mn-ea"/>
                  <a:sym typeface="+mn-lt"/>
                </a:rPr>
                <a:t>张小米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2FECFE29-CE5B-443D-BDC7-A8D4D4215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720170" flipH="1">
              <a:off x="8469276" y="450095"/>
              <a:ext cx="742692" cy="17015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210DFE04-4657-4686-8669-EF81350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879830">
              <a:off x="12239203" y="487060"/>
              <a:ext cx="742692" cy="1701507"/>
            </a:xfrm>
            <a:prstGeom prst="rect">
              <a:avLst/>
            </a:prstGeom>
          </p:spPr>
        </p:pic>
      </p:grpSp>
      <p:pic>
        <p:nvPicPr>
          <p:cNvPr id="7" name="图片占位符 28">
            <a:extLst>
              <a:ext uri="{FF2B5EF4-FFF2-40B4-BE49-F238E27FC236}">
                <a16:creationId xmlns:a16="http://schemas.microsoft.com/office/drawing/2014/main" xmlns="" id="{B11B8511-78EA-45DC-8519-B716E039590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09" y="972944"/>
            <a:ext cx="3319746" cy="4979620"/>
          </a:xfrm>
          <a:prstGeom prst="roundRect">
            <a:avLst>
              <a:gd name="adj" fmla="val 16667"/>
            </a:avLst>
          </a:prstGeom>
          <a:ln w="38100">
            <a:solidFill>
              <a:srgbClr val="FEEC9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A-102211">
            <a:extLst>
              <a:ext uri="{FF2B5EF4-FFF2-40B4-BE49-F238E27FC236}">
                <a16:creationId xmlns:a16="http://schemas.microsoft.com/office/drawing/2014/main" xmlns="" id="{08D45D52-CEF7-4A00-A50B-1AA3E8EBC33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82180" y="3022048"/>
            <a:ext cx="6434176" cy="226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         她在平凡的工作岗位上用热情体现了一个年青人应有的激情与朝气。上半年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启动时，化验室在人手不够的情况下，她不怕苦不怕累地分析样品及原材料，使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与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两条生产线得以正常运行。 在使用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设备中遇到很多的难关，通过前期调节和后期总结，使设备更加的方便操作，缩小运行成本。她还参加了内部质量攻关小组，在小组的活动中积极肯干，肯动脑筋，爱提问题，做到凡事先问个为什么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……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FB614A-BC60-4F58-B7F1-DD51FB43BF1B}"/>
              </a:ext>
            </a:extLst>
          </p:cNvPr>
          <p:cNvSpPr txBox="1"/>
          <p:nvPr/>
        </p:nvSpPr>
        <p:spPr>
          <a:xfrm>
            <a:off x="4894729" y="5749832"/>
            <a:ext cx="651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点评：其实平凡中也有不平凡的事，只要挖掘自己的洞察能力，就一定能创造性的开展工作，多问个为什么也未必会让别人小瞧自己，因为知识的海洋永远没有边际。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DFEEA9C-9D97-4535-8BE6-4658B7161395}"/>
              </a:ext>
            </a:extLst>
          </p:cNvPr>
          <p:cNvCxnSpPr>
            <a:cxnSpLocks/>
          </p:cNvCxnSpPr>
          <p:nvPr/>
        </p:nvCxnSpPr>
        <p:spPr>
          <a:xfrm>
            <a:off x="4786327" y="2817814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CC3CF94-344C-4ACA-B113-9BD605F42AA3}"/>
              </a:ext>
            </a:extLst>
          </p:cNvPr>
          <p:cNvCxnSpPr>
            <a:cxnSpLocks/>
          </p:cNvCxnSpPr>
          <p:nvPr/>
        </p:nvCxnSpPr>
        <p:spPr>
          <a:xfrm>
            <a:off x="4786327" y="5600735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CC7BCDF-8D1F-458D-A020-5FC42000DB2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3524515" y="232213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B595F67-ADE5-4905-BE88-24476A80F488}"/>
              </a:ext>
            </a:extLst>
          </p:cNvPr>
          <p:cNvSpPr txBox="1"/>
          <p:nvPr/>
        </p:nvSpPr>
        <p:spPr>
          <a:xfrm>
            <a:off x="6923305" y="1570918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部  门：管理部  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岗  位：炊事班长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奖  项：保障有力奖</a:t>
            </a:r>
            <a:endParaRPr lang="en-US" altLang="zh-CN" sz="2000" b="1" dirty="0">
              <a:gradFill>
                <a:gsLst>
                  <a:gs pos="62500">
                    <a:srgbClr val="FFFFAB"/>
                  </a:gs>
                  <a:gs pos="31000">
                    <a:srgbClr val="A09036"/>
                  </a:gs>
                  <a:gs pos="17000">
                    <a:srgbClr val="FFFFA6"/>
                  </a:gs>
                  <a:gs pos="21000">
                    <a:srgbClr val="A09036"/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AA144DC-4EE2-4C5E-B99B-0341EA1629BA}"/>
              </a:ext>
            </a:extLst>
          </p:cNvPr>
          <p:cNvGrpSpPr/>
          <p:nvPr/>
        </p:nvGrpSpPr>
        <p:grpSpPr>
          <a:xfrm>
            <a:off x="6557398" y="498608"/>
            <a:ext cx="3083740" cy="1188001"/>
            <a:chOff x="8469276" y="450095"/>
            <a:chExt cx="4512619" cy="1738472"/>
          </a:xfrm>
        </p:grpSpPr>
        <p:sp>
          <p:nvSpPr>
            <p:cNvPr id="4" name="PA_文本框 19">
              <a:extLst>
                <a:ext uri="{FF2B5EF4-FFF2-40B4-BE49-F238E27FC236}">
                  <a16:creationId xmlns:a16="http://schemas.microsoft.com/office/drawing/2014/main" xmlns="" id="{A0031102-A4E5-423C-A267-5973EA7F40C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854283" y="722128"/>
              <a:ext cx="3725483" cy="1035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31750" prstMaterial="powder">
                <a:bevelT w="38100" h="12700" prst="softRound"/>
              </a:sp3d>
            </a:bodyPr>
            <a:lstStyle>
              <a:defPPr>
                <a:defRPr lang="zh-CN"/>
              </a:defPPr>
              <a:lvl1pPr algn="ctr">
                <a:defRPr sz="4400" b="1"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outerShdw blurRad="241300" algn="ctr" rotWithShape="0">
                      <a:srgbClr val="FFC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000" dirty="0"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+mn-lt"/>
                  <a:ea typeface="+mn-ea"/>
                  <a:cs typeface="+mn-ea"/>
                  <a:sym typeface="+mn-lt"/>
                </a:rPr>
                <a:t>刘网网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2FECFE29-CE5B-443D-BDC7-A8D4D4215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720170" flipH="1">
              <a:off x="8469276" y="450095"/>
              <a:ext cx="742692" cy="17015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210DFE04-4657-4686-8669-EF81350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879830">
              <a:off x="12239203" y="487060"/>
              <a:ext cx="742692" cy="1701507"/>
            </a:xfrm>
            <a:prstGeom prst="rect">
              <a:avLst/>
            </a:prstGeom>
          </p:spPr>
        </p:pic>
      </p:grpSp>
      <p:pic>
        <p:nvPicPr>
          <p:cNvPr id="7" name="图片占位符 28">
            <a:extLst>
              <a:ext uri="{FF2B5EF4-FFF2-40B4-BE49-F238E27FC236}">
                <a16:creationId xmlns:a16="http://schemas.microsoft.com/office/drawing/2014/main" xmlns="" id="{B11B8511-78EA-45DC-8519-B716E039590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09" y="972944"/>
            <a:ext cx="3319746" cy="4979620"/>
          </a:xfrm>
          <a:prstGeom prst="roundRect">
            <a:avLst>
              <a:gd name="adj" fmla="val 16667"/>
            </a:avLst>
          </a:prstGeom>
          <a:ln w="38100">
            <a:solidFill>
              <a:srgbClr val="FEEC9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A-102211">
            <a:extLst>
              <a:ext uri="{FF2B5EF4-FFF2-40B4-BE49-F238E27FC236}">
                <a16:creationId xmlns:a16="http://schemas.microsoft.com/office/drawing/2014/main" xmlns="" id="{08D45D52-CEF7-4A00-A50B-1AA3E8EBC33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82180" y="2867304"/>
            <a:ext cx="6434176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         一位老员工，一张憨笑的脸。在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20XX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年中，在公司对食堂进行了一些改革后，他一改过去懒散、将就、马虎的工作态度，转变为一位对工作认真、积极主动、爱动脑筋的同志。为做好食堂伙食，满足大部分员工们的口味，他也下了不少功夫。今年的他，团结同事，能认真、虚心听取同事们好的意见和建议，做出的菜获得大部分员工的认可，同时也减少了浪费。他就是管理部员工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—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邓忠明同志，基于该同志这种极大的转变，特此授予他优秀员工称号，以示鼓励。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1600" dirty="0">
              <a:solidFill>
                <a:srgbClr val="FAECAA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FB614A-BC60-4F58-B7F1-DD51FB43BF1B}"/>
              </a:ext>
            </a:extLst>
          </p:cNvPr>
          <p:cNvSpPr txBox="1"/>
          <p:nvPr/>
        </p:nvSpPr>
        <p:spPr>
          <a:xfrm>
            <a:off x="4894729" y="5749832"/>
            <a:ext cx="669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点评：众口难调，可能背地里有有一些埋怨，大气成为一种包容，只要是说得对，我们就得改，只要意见好我们就采纳，他乐观，他进取向上</a:t>
            </a:r>
            <a:r>
              <a:rPr lang="en-US" altLang="zh-CN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……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DFEEA9C-9D97-4535-8BE6-4658B7161395}"/>
              </a:ext>
            </a:extLst>
          </p:cNvPr>
          <p:cNvCxnSpPr>
            <a:cxnSpLocks/>
          </p:cNvCxnSpPr>
          <p:nvPr/>
        </p:nvCxnSpPr>
        <p:spPr>
          <a:xfrm>
            <a:off x="4786327" y="2817814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CC3CF94-344C-4ACA-B113-9BD605F42AA3}"/>
              </a:ext>
            </a:extLst>
          </p:cNvPr>
          <p:cNvCxnSpPr>
            <a:cxnSpLocks/>
          </p:cNvCxnSpPr>
          <p:nvPr/>
        </p:nvCxnSpPr>
        <p:spPr>
          <a:xfrm>
            <a:off x="4786327" y="5600735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57DB261F-EA31-4AE8-A58C-C0B2017150D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3524515" y="232213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B595F67-ADE5-4905-BE88-24476A80F488}"/>
              </a:ext>
            </a:extLst>
          </p:cNvPr>
          <p:cNvSpPr txBox="1"/>
          <p:nvPr/>
        </p:nvSpPr>
        <p:spPr>
          <a:xfrm>
            <a:off x="6923305" y="1570918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部  门：机修车间  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岗  位：班    长</a:t>
            </a:r>
            <a:b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</a:br>
            <a:r>
              <a:rPr lang="zh-CN" altLang="en-US" sz="20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奖  项：奋发进取奖</a:t>
            </a:r>
            <a:endParaRPr lang="en-US" altLang="zh-CN" sz="2000" b="1" dirty="0">
              <a:gradFill>
                <a:gsLst>
                  <a:gs pos="62500">
                    <a:srgbClr val="FFFFAB"/>
                  </a:gs>
                  <a:gs pos="31000">
                    <a:srgbClr val="A09036"/>
                  </a:gs>
                  <a:gs pos="17000">
                    <a:srgbClr val="FFFFA6"/>
                  </a:gs>
                  <a:gs pos="21000">
                    <a:srgbClr val="A09036"/>
                  </a:gs>
                </a:gsLst>
                <a:path path="circl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AA144DC-4EE2-4C5E-B99B-0341EA1629BA}"/>
              </a:ext>
            </a:extLst>
          </p:cNvPr>
          <p:cNvGrpSpPr/>
          <p:nvPr/>
        </p:nvGrpSpPr>
        <p:grpSpPr>
          <a:xfrm>
            <a:off x="6557398" y="498608"/>
            <a:ext cx="3083740" cy="1188001"/>
            <a:chOff x="8469276" y="450095"/>
            <a:chExt cx="4512619" cy="1738472"/>
          </a:xfrm>
        </p:grpSpPr>
        <p:sp>
          <p:nvSpPr>
            <p:cNvPr id="4" name="PA_文本框 19">
              <a:extLst>
                <a:ext uri="{FF2B5EF4-FFF2-40B4-BE49-F238E27FC236}">
                  <a16:creationId xmlns:a16="http://schemas.microsoft.com/office/drawing/2014/main" xmlns="" id="{A0031102-A4E5-423C-A267-5973EA7F40C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854283" y="722128"/>
              <a:ext cx="3725483" cy="1035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extrusionH="31750" prstMaterial="powder">
                <a:bevelT w="38100" h="12700" prst="softRound"/>
              </a:sp3d>
            </a:bodyPr>
            <a:lstStyle>
              <a:defPPr>
                <a:defRPr lang="zh-CN"/>
              </a:defPPr>
              <a:lvl1pPr algn="ctr">
                <a:defRPr sz="4400" b="1">
                  <a:blipFill dpi="0"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effectLst>
                    <a:outerShdw blurRad="241300" algn="ctr" rotWithShape="0">
                      <a:srgbClr val="FFC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4000" dirty="0">
                  <a:blipFill dpi="0"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+mn-lt"/>
                  <a:ea typeface="+mn-ea"/>
                  <a:cs typeface="+mn-ea"/>
                  <a:sym typeface="+mn-lt"/>
                </a:rPr>
                <a:t>刘网网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2FECFE29-CE5B-443D-BDC7-A8D4D4215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720170" flipH="1">
              <a:off x="8469276" y="450095"/>
              <a:ext cx="742692" cy="17015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210DFE04-4657-4686-8669-EF81350A5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0879830">
              <a:off x="12239203" y="487060"/>
              <a:ext cx="742692" cy="1701507"/>
            </a:xfrm>
            <a:prstGeom prst="rect">
              <a:avLst/>
            </a:prstGeom>
          </p:spPr>
        </p:pic>
      </p:grpSp>
      <p:pic>
        <p:nvPicPr>
          <p:cNvPr id="7" name="图片占位符 28">
            <a:extLst>
              <a:ext uri="{FF2B5EF4-FFF2-40B4-BE49-F238E27FC236}">
                <a16:creationId xmlns:a16="http://schemas.microsoft.com/office/drawing/2014/main" xmlns="" id="{B11B8511-78EA-45DC-8519-B716E039590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09" y="972944"/>
            <a:ext cx="3319746" cy="4979620"/>
          </a:xfrm>
          <a:prstGeom prst="roundRect">
            <a:avLst>
              <a:gd name="adj" fmla="val 16667"/>
            </a:avLst>
          </a:prstGeom>
          <a:ln w="38100">
            <a:solidFill>
              <a:srgbClr val="FEEC92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A-102211">
            <a:extLst>
              <a:ext uri="{FF2B5EF4-FFF2-40B4-BE49-F238E27FC236}">
                <a16:creationId xmlns:a16="http://schemas.microsoft.com/office/drawing/2014/main" xmlns="" id="{08D45D52-CEF7-4A00-A50B-1AA3E8EBC33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82180" y="2860269"/>
            <a:ext cx="6434176" cy="263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         他凭着一专多能的技术本领，带领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员工高标准的完成了任务。在厂内车辆维修工作中，通过自身特长，做到了对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台车辆的维修保养工作以及在推动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技改工作中，积极想办法出主意，改造出比原装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稳定性能高出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2—3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倍的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，为企业节约了一笔可观的维修改造费用。他曾一度为保障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生产连续工作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天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夜不合眼，他曾凭着丰富的起重经验，完成了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大型设备与配套烟囱安装任务。一个个个成功的创举。都足以说明他对</a:t>
            </a:r>
            <a:r>
              <a:rPr lang="en-US" altLang="zh-CN" sz="1600" dirty="0">
                <a:solidFill>
                  <a:srgbClr val="FAECAA"/>
                </a:solidFill>
                <a:cs typeface="+mn-ea"/>
                <a:sym typeface="+mn-lt"/>
              </a:rPr>
              <a:t>XX</a:t>
            </a:r>
            <a:r>
              <a:rPr lang="zh-CN" altLang="en-US" sz="1600" dirty="0">
                <a:solidFill>
                  <a:srgbClr val="FAECAA"/>
                </a:solidFill>
                <a:cs typeface="+mn-ea"/>
                <a:sym typeface="+mn-lt"/>
              </a:rPr>
              <a:t>车间全年任务完成起到了举足轻重的带头作用。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3FB614A-BC60-4F58-B7F1-DD51FB43BF1B}"/>
              </a:ext>
            </a:extLst>
          </p:cNvPr>
          <p:cNvSpPr txBox="1"/>
          <p:nvPr/>
        </p:nvSpPr>
        <p:spPr>
          <a:xfrm>
            <a:off x="4894729" y="5749832"/>
            <a:ext cx="651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点评：其实成功属于那些早有准备的人。他弘扬着人的头脑是充满智慧的，只要敢想，办法一定会比问题多！只要去做，就一定会实现</a:t>
            </a:r>
            <a:r>
              <a:rPr lang="en-US" altLang="zh-CN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,</a:t>
            </a:r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如果不去想不去做，结果只有一个</a:t>
            </a:r>
            <a:r>
              <a:rPr lang="en-US" altLang="zh-CN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——</a:t>
            </a:r>
            <a:r>
              <a:rPr lang="zh-CN" altLang="en-US" sz="1600" b="1" dirty="0">
                <a:gradFill>
                  <a:gsLst>
                    <a:gs pos="62500">
                      <a:srgbClr val="FFFFAB"/>
                    </a:gs>
                    <a:gs pos="31000">
                      <a:srgbClr val="A09036"/>
                    </a:gs>
                    <a:gs pos="17000">
                      <a:srgbClr val="FFFFA6"/>
                    </a:gs>
                    <a:gs pos="21000">
                      <a:srgbClr val="A09036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注定失败！ 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0DFEEA9C-9D97-4535-8BE6-4658B7161395}"/>
              </a:ext>
            </a:extLst>
          </p:cNvPr>
          <p:cNvCxnSpPr>
            <a:cxnSpLocks/>
          </p:cNvCxnSpPr>
          <p:nvPr/>
        </p:nvCxnSpPr>
        <p:spPr>
          <a:xfrm>
            <a:off x="4786327" y="2817814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ACC3CF94-344C-4ACA-B113-9BD605F42AA3}"/>
              </a:ext>
            </a:extLst>
          </p:cNvPr>
          <p:cNvCxnSpPr>
            <a:cxnSpLocks/>
          </p:cNvCxnSpPr>
          <p:nvPr/>
        </p:nvCxnSpPr>
        <p:spPr>
          <a:xfrm>
            <a:off x="4786327" y="5600735"/>
            <a:ext cx="662588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61C8BB0D-D27E-44E6-880C-F69A8BEC47D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514" t="24834" r="18680" b="62110"/>
          <a:stretch/>
        </p:blipFill>
        <p:spPr>
          <a:xfrm>
            <a:off x="3524515" y="232213"/>
            <a:ext cx="2588009" cy="15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yez4y2s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2499</Words>
  <Application>Microsoft Office PowerPoint</Application>
  <PresentationFormat>宽屏</PresentationFormat>
  <Paragraphs>94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Meiryo</vt:lpstr>
      <vt:lpstr>宋体</vt:lpstr>
      <vt:lpstr>微软雅黑</vt:lpstr>
      <vt:lpstr>Arial</vt:lpstr>
      <vt:lpstr>Calibri</vt:lpstr>
      <vt:lpstr>Calibri Light</vt:lpstr>
      <vt:lpstr>第一PPT，www.1ppt.com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52</cp:revision>
  <dcterms:created xsi:type="dcterms:W3CDTF">2022-01-30T08:12:43Z</dcterms:created>
  <dcterms:modified xsi:type="dcterms:W3CDTF">2023-04-30T08:18:09Z</dcterms:modified>
</cp:coreProperties>
</file>