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4" r:id="rId3"/>
    <p:sldId id="285" r:id="rId4"/>
    <p:sldId id="261" r:id="rId5"/>
    <p:sldId id="283" r:id="rId6"/>
    <p:sldId id="280" r:id="rId7"/>
    <p:sldId id="281" r:id="rId8"/>
    <p:sldId id="282" r:id="rId9"/>
    <p:sldId id="286" r:id="rId10"/>
    <p:sldId id="287" r:id="rId11"/>
    <p:sldId id="288" r:id="rId12"/>
    <p:sldId id="289" r:id="rId13"/>
    <p:sldId id="290" r:id="rId14"/>
    <p:sldId id="291" r:id="rId15"/>
    <p:sldId id="292" r:id="rId16"/>
    <p:sldId id="275"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showGuides="1">
      <p:cViewPr varScale="1">
        <p:scale>
          <a:sx n="120" d="100"/>
          <a:sy n="120" d="100"/>
        </p:scale>
        <p:origin x="23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17.06.2024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17.06.2024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dirty="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p15:clr>
            <a:srgbClr val="FBAE40"/>
          </p15:clr>
        </p15:guide>
        <p15:guide id="3" orient="horz" pos="640">
          <p15:clr>
            <a:srgbClr val="FBAE40"/>
          </p15:clr>
        </p15:guide>
        <p15:guide id="4" orient="horz" pos="3952">
          <p15:clr>
            <a:srgbClr val="FBAE40"/>
          </p15:clr>
        </p15:guide>
        <p15:guide id="5" pos="61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C47C2547-0B26-4181-9958-0F74634B97A1}"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4A533879-9C0F-4F94-919F-30B833E8871A}"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8EF82BE-DF56-4719-B180-C3B0D509F71F}"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E1B9425-7348-43E2-B0E9-6A2A48F5FA8A}"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0F7782B2-018B-4FD3-AD95-2F64EDE0E9D6}"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0A0FED0-443D-411A-B8E4-0668A8890EE3}"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6"/>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8E6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chemeClr val="accent3"/>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6"/>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2"/>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1B96697-4585-4368-989A-16003D150648}"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A01E762-278A-4155-9BEB-7C2CB2386E92}"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6C4EAFE7-317E-4912-B75C-DD6945F82242}"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4A358CF3-A22A-46C1-A4E5-5810212466EF}" type="datetime1">
              <a:rPr lang="de-CH" noProof="0" smtClean="0"/>
              <a:t>17.06.2024</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p15:clr>
            <a:srgbClr val="F26B43"/>
          </p15:clr>
        </p15:guide>
        <p15:guide id="3" pos="7219">
          <p15:clr>
            <a:srgbClr val="F26B43"/>
          </p15:clr>
        </p15:guide>
        <p15:guide id="4" orient="horz" pos="164">
          <p15:clr>
            <a:srgbClr val="F26B43"/>
          </p15:clr>
        </p15:guide>
        <p15:guide id="5" orient="horz" pos="890">
          <p15:clr>
            <a:srgbClr val="F26B43"/>
          </p15:clr>
        </p15:guide>
        <p15:guide id="6" orient="horz" pos="4201">
          <p15:clr>
            <a:srgbClr val="F26B43"/>
          </p15:clr>
        </p15:guide>
        <p15:guide id="7"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Master‘s thesis montly update</a:t>
            </a:r>
            <a:endParaRPr lang="de-CH" dirty="0"/>
          </a:p>
        </p:txBody>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Xiaowei Lin</a:t>
            </a:r>
            <a:endParaRPr lang="de-CH" dirty="0"/>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dirty="0"/>
              <a:t>Results comparison: 1 magnet configuration, 4 3-axis sensors</a:t>
            </a:r>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a:xfrm>
            <a:off x="731836" y="1089000"/>
            <a:ext cx="10728325" cy="4680000"/>
          </a:xfrm>
        </p:spPr>
        <p:txBody>
          <a:bodyPr/>
          <a:lstStyle/>
          <a:p>
            <a:r>
              <a:rPr lang="en-US" dirty="0"/>
              <a:t>Maximize the reciprocal condition number</a:t>
            </a:r>
          </a:p>
          <a:p>
            <a:pPr lvl="1">
              <a:buFont typeface="Arial" panose="020B0604020202020204" pitchFamily="34" charset="0"/>
              <a:buChar char="•"/>
            </a:pPr>
            <a:r>
              <a:rPr lang="en-US" dirty="0"/>
              <a:t>Reciprocal condition number = 0.2022</a:t>
            </a:r>
          </a:p>
          <a:p>
            <a:pPr lvl="1">
              <a:buFont typeface="Arial" panose="020B0604020202020204" pitchFamily="34" charset="0"/>
              <a:buChar char="•"/>
            </a:pPr>
            <a:r>
              <a:rPr lang="en-US" dirty="0"/>
              <a:t>Minimum(5th) singular value of J = [</a:t>
            </a:r>
            <a:r>
              <a:rPr lang="en-US" dirty="0" err="1"/>
              <a:t>Jp</a:t>
            </a:r>
            <a:r>
              <a:rPr lang="en-US" dirty="0"/>
              <a:t>, Jo] = 4.1e-7</a:t>
            </a:r>
          </a:p>
          <a:p>
            <a:pPr lvl="1">
              <a:buFont typeface="Arial" panose="020B0604020202020204" pitchFamily="34" charset="0"/>
              <a:buChar char="•"/>
            </a:pPr>
            <a:r>
              <a:rPr lang="en-US" dirty="0"/>
              <a:t>Minimum singular value of </a:t>
            </a:r>
            <a:r>
              <a:rPr lang="en-US" dirty="0" err="1"/>
              <a:t>Jp</a:t>
            </a:r>
            <a:r>
              <a:rPr lang="en-US" dirty="0"/>
              <a:t> = 8.3e-7</a:t>
            </a:r>
          </a:p>
          <a:p>
            <a:pPr lvl="1">
              <a:buFont typeface="Arial" panose="020B0604020202020204" pitchFamily="34" charset="0"/>
              <a:buChar char="•"/>
            </a:pPr>
            <a:r>
              <a:rPr lang="en-US" dirty="0"/>
              <a:t>Minimum(2nd) singular value of Jo = 1.4e-6</a:t>
            </a:r>
          </a:p>
          <a:p>
            <a:r>
              <a:rPr lang="en-US" dirty="0"/>
              <a:t>Maximize the minimum(5th) singular value of J = [</a:t>
            </a:r>
            <a:r>
              <a:rPr lang="en-US" dirty="0" err="1"/>
              <a:t>Jp</a:t>
            </a:r>
            <a:r>
              <a:rPr lang="en-US" dirty="0"/>
              <a:t>, Jo]</a:t>
            </a:r>
          </a:p>
          <a:p>
            <a:pPr lvl="1">
              <a:buFont typeface="Arial" panose="020B0604020202020204" pitchFamily="34" charset="0"/>
              <a:buChar char="•"/>
            </a:pPr>
            <a:r>
              <a:rPr lang="en-US" dirty="0"/>
              <a:t>Reciprocal condition number = 0.1380</a:t>
            </a:r>
          </a:p>
          <a:p>
            <a:pPr lvl="1">
              <a:buFont typeface="Arial" panose="020B0604020202020204" pitchFamily="34" charset="0"/>
              <a:buChar char="•"/>
            </a:pPr>
            <a:r>
              <a:rPr lang="en-US" dirty="0"/>
              <a:t>Minimum(5th) singular value of J = [</a:t>
            </a:r>
            <a:r>
              <a:rPr lang="en-US" dirty="0" err="1"/>
              <a:t>Jp</a:t>
            </a:r>
            <a:r>
              <a:rPr lang="en-US" dirty="0"/>
              <a:t>, Jo] = 8.5e-7</a:t>
            </a:r>
          </a:p>
          <a:p>
            <a:pPr lvl="1">
              <a:buFont typeface="Arial" panose="020B0604020202020204" pitchFamily="34" charset="0"/>
              <a:buChar char="•"/>
            </a:pPr>
            <a:r>
              <a:rPr lang="en-US" dirty="0"/>
              <a:t>Minimum singular value of </a:t>
            </a:r>
            <a:r>
              <a:rPr lang="en-US" dirty="0" err="1"/>
              <a:t>Jp</a:t>
            </a:r>
            <a:r>
              <a:rPr lang="en-US" dirty="0"/>
              <a:t> = 4.2e-6</a:t>
            </a:r>
          </a:p>
          <a:p>
            <a:pPr lvl="1">
              <a:buFont typeface="Arial" panose="020B0604020202020204" pitchFamily="34" charset="0"/>
              <a:buChar char="•"/>
            </a:pPr>
            <a:r>
              <a:rPr lang="en-US" dirty="0"/>
              <a:t>Minimum(2nd) singular value of Jo = 3.5e-6</a:t>
            </a:r>
          </a:p>
          <a:p>
            <a:r>
              <a:rPr lang="en-US" dirty="0"/>
              <a:t>Maximize the reciprocal condition number + minimum singular value of J</a:t>
            </a:r>
          </a:p>
          <a:p>
            <a:endParaRPr lang="en-US" dirty="0"/>
          </a:p>
          <a:p>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p:spTree>
    <p:extLst>
      <p:ext uri="{BB962C8B-B14F-4D97-AF65-F5344CB8AC3E}">
        <p14:creationId xmlns:p14="http://schemas.microsoft.com/office/powerpoint/2010/main" val="4006499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dirty="0"/>
              <a:t>Results comparison: 1 magnet configuration, 4 3-axis sensors</a:t>
            </a:r>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a:xfrm>
            <a:off x="731836" y="1089000"/>
            <a:ext cx="10728325" cy="4680000"/>
          </a:xfrm>
        </p:spPr>
        <p:txBody>
          <a:bodyPr/>
          <a:lstStyle/>
          <a:p>
            <a:pPr>
              <a:buFont typeface="+mj-lt"/>
              <a:buAutoNum type="arabicPeriod" startAt="3"/>
            </a:pPr>
            <a:r>
              <a:rPr lang="en-US" dirty="0"/>
              <a:t>Maximize the reciprocal condition number + minimum singular value of J</a:t>
            </a:r>
          </a:p>
          <a:p>
            <a:pPr>
              <a:buAutoNum type="arabicPeriod" startAt="3"/>
            </a:pPr>
            <a:endParaRPr lang="en-US" dirty="0"/>
          </a:p>
          <a:p>
            <a:pPr>
              <a:buAutoNum type="arabicPeriod" startAt="3"/>
            </a:pPr>
            <a:endParaRPr lang="en-US" dirty="0"/>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pic>
        <p:nvPicPr>
          <p:cNvPr id="8" name="Picture 7">
            <a:extLst>
              <a:ext uri="{FF2B5EF4-FFF2-40B4-BE49-F238E27FC236}">
                <a16:creationId xmlns:a16="http://schemas.microsoft.com/office/drawing/2014/main" id="{536C6F3F-45B1-6C1F-FB15-D3E928CFB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0" y="1837080"/>
            <a:ext cx="5242559" cy="3931920"/>
          </a:xfrm>
          <a:prstGeom prst="rect">
            <a:avLst/>
          </a:prstGeom>
        </p:spPr>
      </p:pic>
      <p:sp>
        <p:nvSpPr>
          <p:cNvPr id="9" name="Rectangle 8">
            <a:extLst>
              <a:ext uri="{FF2B5EF4-FFF2-40B4-BE49-F238E27FC236}">
                <a16:creationId xmlns:a16="http://schemas.microsoft.com/office/drawing/2014/main" id="{6D797B91-D16F-39C6-6A54-E8D4EC6CE84C}"/>
              </a:ext>
            </a:extLst>
          </p:cNvPr>
          <p:cNvSpPr/>
          <p:nvPr/>
        </p:nvSpPr>
        <p:spPr>
          <a:xfrm>
            <a:off x="4023359" y="2266121"/>
            <a:ext cx="286247" cy="33395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Rectangle 9">
            <a:extLst>
              <a:ext uri="{FF2B5EF4-FFF2-40B4-BE49-F238E27FC236}">
                <a16:creationId xmlns:a16="http://schemas.microsoft.com/office/drawing/2014/main" id="{7BDDC64C-B819-4CB7-04A4-DD963A54F97B}"/>
              </a:ext>
            </a:extLst>
          </p:cNvPr>
          <p:cNvSpPr/>
          <p:nvPr/>
        </p:nvSpPr>
        <p:spPr>
          <a:xfrm>
            <a:off x="7571700" y="4859572"/>
            <a:ext cx="286247" cy="33395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2" name="Straight Arrow Connector 11">
            <a:extLst>
              <a:ext uri="{FF2B5EF4-FFF2-40B4-BE49-F238E27FC236}">
                <a16:creationId xmlns:a16="http://schemas.microsoft.com/office/drawing/2014/main" id="{8F8E5E46-E365-C31A-146A-35F7D67740E6}"/>
              </a:ext>
            </a:extLst>
          </p:cNvPr>
          <p:cNvCxnSpPr>
            <a:cxnSpLocks/>
            <a:stCxn id="9" idx="1"/>
          </p:cNvCxnSpPr>
          <p:nvPr/>
        </p:nvCxnSpPr>
        <p:spPr>
          <a:xfrm flipH="1">
            <a:off x="2674783" y="2433099"/>
            <a:ext cx="13485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33B0AB1-7717-D9CF-0FAF-02F0083B1F0A}"/>
              </a:ext>
            </a:extLst>
          </p:cNvPr>
          <p:cNvSpPr/>
          <p:nvPr/>
        </p:nvSpPr>
        <p:spPr>
          <a:xfrm>
            <a:off x="1434380" y="2048048"/>
            <a:ext cx="1240403" cy="77009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D36522-BE0E-D072-4954-2A66648BD040}"/>
              </a:ext>
            </a:extLst>
          </p:cNvPr>
          <p:cNvSpPr/>
          <p:nvPr/>
        </p:nvSpPr>
        <p:spPr>
          <a:xfrm>
            <a:off x="8526741" y="4641499"/>
            <a:ext cx="1240403" cy="77009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943231C-6195-FC3A-C8C7-9329136D80A6}"/>
              </a:ext>
            </a:extLst>
          </p:cNvPr>
          <p:cNvSpPr txBox="1"/>
          <p:nvPr/>
        </p:nvSpPr>
        <p:spPr>
          <a:xfrm>
            <a:off x="1372344" y="2248432"/>
            <a:ext cx="1364476" cy="369332"/>
          </a:xfrm>
          <a:prstGeom prst="rect">
            <a:avLst/>
          </a:prstGeom>
          <a:noFill/>
        </p:spPr>
        <p:txBody>
          <a:bodyPr wrap="none" rtlCol="0">
            <a:spAutoFit/>
          </a:bodyPr>
          <a:lstStyle/>
          <a:p>
            <a:r>
              <a:rPr lang="en-US" dirty="0"/>
              <a:t>Result for 2</a:t>
            </a:r>
          </a:p>
        </p:txBody>
      </p:sp>
      <p:sp>
        <p:nvSpPr>
          <p:cNvPr id="16" name="TextBox 15">
            <a:extLst>
              <a:ext uri="{FF2B5EF4-FFF2-40B4-BE49-F238E27FC236}">
                <a16:creationId xmlns:a16="http://schemas.microsoft.com/office/drawing/2014/main" id="{E38126A0-3407-0AD0-975A-D1E344EF1F79}"/>
              </a:ext>
            </a:extLst>
          </p:cNvPr>
          <p:cNvSpPr txBox="1"/>
          <p:nvPr/>
        </p:nvSpPr>
        <p:spPr>
          <a:xfrm>
            <a:off x="8464704" y="4841882"/>
            <a:ext cx="1364476" cy="369332"/>
          </a:xfrm>
          <a:prstGeom prst="rect">
            <a:avLst/>
          </a:prstGeom>
          <a:noFill/>
        </p:spPr>
        <p:txBody>
          <a:bodyPr wrap="none" rtlCol="0">
            <a:spAutoFit/>
          </a:bodyPr>
          <a:lstStyle/>
          <a:p>
            <a:r>
              <a:rPr lang="en-US" dirty="0"/>
              <a:t>Result for 1</a:t>
            </a:r>
          </a:p>
        </p:txBody>
      </p:sp>
      <p:cxnSp>
        <p:nvCxnSpPr>
          <p:cNvPr id="17" name="Straight Arrow Connector 16">
            <a:extLst>
              <a:ext uri="{FF2B5EF4-FFF2-40B4-BE49-F238E27FC236}">
                <a16:creationId xmlns:a16="http://schemas.microsoft.com/office/drawing/2014/main" id="{1FACD8FF-824A-7BDB-D51B-DF5318F8CC67}"/>
              </a:ext>
            </a:extLst>
          </p:cNvPr>
          <p:cNvCxnSpPr>
            <a:cxnSpLocks/>
            <a:stCxn id="10" idx="3"/>
            <a:endCxn id="16" idx="1"/>
          </p:cNvCxnSpPr>
          <p:nvPr/>
        </p:nvCxnSpPr>
        <p:spPr>
          <a:xfrm flipV="1">
            <a:off x="7857947" y="5026548"/>
            <a:ext cx="606757" cy="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24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dirty="0"/>
              <a:t>Results comparison: 1 magnet configuration, 4 3-axis sensors</a:t>
            </a:r>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a:xfrm>
            <a:off x="731836" y="1089000"/>
            <a:ext cx="10728325" cy="4680000"/>
          </a:xfrm>
        </p:spPr>
        <p:txBody>
          <a:bodyPr/>
          <a:lstStyle/>
          <a:p>
            <a:pPr>
              <a:buFont typeface="+mj-lt"/>
              <a:buAutoNum type="arabicPeriod" startAt="4"/>
            </a:pPr>
            <a:r>
              <a:rPr lang="en-US" dirty="0"/>
              <a:t>Maximize the minimum singular value of </a:t>
            </a:r>
            <a:r>
              <a:rPr lang="en-US" dirty="0" err="1"/>
              <a:t>Jp</a:t>
            </a:r>
            <a:r>
              <a:rPr lang="en-US" dirty="0"/>
              <a:t> and Jo (2 objectives)</a:t>
            </a:r>
          </a:p>
          <a:p>
            <a:pPr lvl="1">
              <a:buFont typeface="Arial" panose="020B0604020202020204" pitchFamily="34" charset="0"/>
              <a:buChar char="•"/>
            </a:pPr>
            <a:r>
              <a:rPr lang="en-US" dirty="0"/>
              <a:t>The optimization push the sensors to the origin</a:t>
            </a:r>
          </a:p>
          <a:p>
            <a:pPr lvl="1">
              <a:buFont typeface="Arial" panose="020B0604020202020204" pitchFamily="34" charset="0"/>
              <a:buChar char="•"/>
            </a:pPr>
            <a:r>
              <a:rPr lang="en-US" dirty="0"/>
              <a:t>Reciprocal condition number: ~0</a:t>
            </a:r>
          </a:p>
          <a:p>
            <a:pPr lvl="1">
              <a:buFont typeface="Arial" panose="020B0604020202020204" pitchFamily="34" charset="0"/>
              <a:buChar char="•"/>
            </a:pPr>
            <a:r>
              <a:rPr lang="en-US" dirty="0"/>
              <a:t>Minimum singular value of J: ~0</a:t>
            </a:r>
          </a:p>
          <a:p>
            <a:pPr lvl="1">
              <a:buFont typeface="Arial" panose="020B0604020202020204" pitchFamily="34" charset="0"/>
              <a:buChar char="•"/>
            </a:pPr>
            <a:r>
              <a:rPr lang="en-US" dirty="0"/>
              <a:t>Minimum singular value of </a:t>
            </a:r>
            <a:r>
              <a:rPr lang="en-US" dirty="0" err="1"/>
              <a:t>Jp</a:t>
            </a:r>
            <a:r>
              <a:rPr lang="en-US" dirty="0"/>
              <a:t>: 6.6e-6</a:t>
            </a:r>
          </a:p>
          <a:p>
            <a:pPr lvl="1">
              <a:buFont typeface="Arial" panose="020B0604020202020204" pitchFamily="34" charset="0"/>
              <a:buChar char="•"/>
            </a:pPr>
            <a:r>
              <a:rPr lang="en-US" dirty="0"/>
              <a:t>Minimum singular value of Jo: 4.4e-6</a:t>
            </a:r>
          </a:p>
          <a:p>
            <a:pPr>
              <a:buFont typeface="+mj-lt"/>
              <a:buAutoNum type="arabicPeriod" startAt="5"/>
            </a:pPr>
            <a:r>
              <a:rPr lang="en-US" dirty="0"/>
              <a:t>Maximize the reciprocal condition number and the minimum singular values of </a:t>
            </a:r>
            <a:r>
              <a:rPr lang="en-US" dirty="0" err="1"/>
              <a:t>Jp</a:t>
            </a:r>
            <a:r>
              <a:rPr lang="en-US" dirty="0"/>
              <a:t> and Jo (3 objectives)</a:t>
            </a:r>
          </a:p>
          <a:p>
            <a:pPr>
              <a:buAutoNum type="arabicPeriod" startAt="4"/>
            </a:pPr>
            <a:endParaRPr lang="en-US" dirty="0"/>
          </a:p>
          <a:p>
            <a:pPr>
              <a:buAutoNum type="arabicPeriod" startAt="4"/>
            </a:pPr>
            <a:endParaRPr lang="en-US" dirty="0"/>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12</a:t>
            </a:fld>
            <a:endParaRPr lang="de-CH" noProof="0"/>
          </a:p>
        </p:txBody>
      </p:sp>
    </p:spTree>
    <p:extLst>
      <p:ext uri="{BB962C8B-B14F-4D97-AF65-F5344CB8AC3E}">
        <p14:creationId xmlns:p14="http://schemas.microsoft.com/office/powerpoint/2010/main" val="336867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a:t>Results comparison: 1 magnet configuration, 4 3-axis sensors</a:t>
            </a:r>
            <a:endParaRPr lang="en-US" dirty="0"/>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a:xfrm>
            <a:off x="731836" y="1089000"/>
            <a:ext cx="10728325" cy="4680000"/>
          </a:xfrm>
        </p:spPr>
        <p:txBody>
          <a:bodyPr/>
          <a:lstStyle/>
          <a:p>
            <a:pPr>
              <a:buFont typeface="+mj-lt"/>
              <a:buAutoNum type="arabicPeriod" startAt="5"/>
            </a:pPr>
            <a:r>
              <a:rPr lang="en-US"/>
              <a:t>Maximize the reciprocal condition number and the minimum singular values of Jp and Jo (3 objectives)</a:t>
            </a:r>
          </a:p>
          <a:p>
            <a:pPr>
              <a:buAutoNum type="arabicPeriod" startAt="4"/>
            </a:pPr>
            <a:endParaRPr lang="en-US"/>
          </a:p>
          <a:p>
            <a:pPr>
              <a:buAutoNum type="arabicPeriod" startAt="4"/>
            </a:pPr>
            <a:endParaRPr lang="en-US" dirty="0"/>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13</a:t>
            </a:fld>
            <a:endParaRPr lang="de-CH" noProof="0"/>
          </a:p>
        </p:txBody>
      </p:sp>
      <p:pic>
        <p:nvPicPr>
          <p:cNvPr id="8" name="Picture 7">
            <a:extLst>
              <a:ext uri="{FF2B5EF4-FFF2-40B4-BE49-F238E27FC236}">
                <a16:creationId xmlns:a16="http://schemas.microsoft.com/office/drawing/2014/main" id="{D8C35341-6BB6-5588-5EFF-44B0AC197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8998" y="1768500"/>
            <a:ext cx="5334000" cy="4000500"/>
          </a:xfrm>
          <a:prstGeom prst="rect">
            <a:avLst/>
          </a:prstGeom>
        </p:spPr>
      </p:pic>
      <p:sp>
        <p:nvSpPr>
          <p:cNvPr id="9" name="Rectangle 8">
            <a:extLst>
              <a:ext uri="{FF2B5EF4-FFF2-40B4-BE49-F238E27FC236}">
                <a16:creationId xmlns:a16="http://schemas.microsoft.com/office/drawing/2014/main" id="{F52E2AF2-B36A-FB48-4440-396B70B7E4AB}"/>
              </a:ext>
            </a:extLst>
          </p:cNvPr>
          <p:cNvSpPr/>
          <p:nvPr/>
        </p:nvSpPr>
        <p:spPr>
          <a:xfrm>
            <a:off x="7118476" y="3674420"/>
            <a:ext cx="286247" cy="33395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0" name="Straight Arrow Connector 9">
            <a:extLst>
              <a:ext uri="{FF2B5EF4-FFF2-40B4-BE49-F238E27FC236}">
                <a16:creationId xmlns:a16="http://schemas.microsoft.com/office/drawing/2014/main" id="{5FC819B2-A745-3812-FC7A-5601A38A2902}"/>
              </a:ext>
            </a:extLst>
          </p:cNvPr>
          <p:cNvCxnSpPr>
            <a:cxnSpLocks/>
          </p:cNvCxnSpPr>
          <p:nvPr/>
        </p:nvCxnSpPr>
        <p:spPr>
          <a:xfrm flipV="1">
            <a:off x="7404723" y="3841394"/>
            <a:ext cx="606757" cy="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278EB04-A9DA-7248-84B8-BCF271220186}"/>
              </a:ext>
            </a:extLst>
          </p:cNvPr>
          <p:cNvSpPr/>
          <p:nvPr/>
        </p:nvSpPr>
        <p:spPr>
          <a:xfrm>
            <a:off x="8073517" y="3456348"/>
            <a:ext cx="1240403" cy="77009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E125CBA-AE45-18CA-239E-BF822B790180}"/>
              </a:ext>
            </a:extLst>
          </p:cNvPr>
          <p:cNvSpPr txBox="1"/>
          <p:nvPr/>
        </p:nvSpPr>
        <p:spPr>
          <a:xfrm>
            <a:off x="8011480" y="3656731"/>
            <a:ext cx="1364476" cy="369332"/>
          </a:xfrm>
          <a:prstGeom prst="rect">
            <a:avLst/>
          </a:prstGeom>
          <a:noFill/>
        </p:spPr>
        <p:txBody>
          <a:bodyPr wrap="none" rtlCol="0">
            <a:spAutoFit/>
          </a:bodyPr>
          <a:lstStyle/>
          <a:p>
            <a:r>
              <a:rPr lang="en-US" dirty="0"/>
              <a:t>Result for 4</a:t>
            </a:r>
          </a:p>
        </p:txBody>
      </p:sp>
    </p:spTree>
    <p:extLst>
      <p:ext uri="{BB962C8B-B14F-4D97-AF65-F5344CB8AC3E}">
        <p14:creationId xmlns:p14="http://schemas.microsoft.com/office/powerpoint/2010/main" val="22802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dirty="0"/>
              <a:t>Results comparison: 1 magnet configuration, 4 3-axis sensors</a:t>
            </a:r>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a:xfrm>
            <a:off x="731836" y="1089000"/>
            <a:ext cx="10728325" cy="4680000"/>
          </a:xfrm>
        </p:spPr>
        <p:txBody>
          <a:bodyPr/>
          <a:lstStyle/>
          <a:p>
            <a:pPr>
              <a:buFont typeface="+mj-lt"/>
              <a:buAutoNum type="arabicPeriod" startAt="5"/>
            </a:pPr>
            <a:r>
              <a:rPr lang="en-US" dirty="0"/>
              <a:t>Maximize the reciprocal condition number and the minimum singular values of </a:t>
            </a:r>
            <a:r>
              <a:rPr lang="en-US" dirty="0" err="1"/>
              <a:t>Jp</a:t>
            </a:r>
            <a:r>
              <a:rPr lang="en-US" dirty="0"/>
              <a:t> and Jo (3 objectives)</a:t>
            </a:r>
          </a:p>
          <a:p>
            <a:pPr>
              <a:buAutoNum type="arabicPeriod" startAt="4"/>
            </a:pPr>
            <a:endParaRPr lang="en-US" dirty="0"/>
          </a:p>
          <a:p>
            <a:pPr>
              <a:buAutoNum type="arabicPeriod" startAt="4"/>
            </a:pPr>
            <a:endParaRPr lang="en-US" dirty="0"/>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14</a:t>
            </a:fld>
            <a:endParaRPr lang="de-CH" noProof="0"/>
          </a:p>
        </p:txBody>
      </p:sp>
      <p:pic>
        <p:nvPicPr>
          <p:cNvPr id="13" name="Picture 12">
            <a:extLst>
              <a:ext uri="{FF2B5EF4-FFF2-40B4-BE49-F238E27FC236}">
                <a16:creationId xmlns:a16="http://schemas.microsoft.com/office/drawing/2014/main" id="{BE2728B6-AB4E-6649-382E-4AB886D14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837" y="1989000"/>
            <a:ext cx="5364163" cy="4023122"/>
          </a:xfrm>
          <a:prstGeom prst="rect">
            <a:avLst/>
          </a:prstGeom>
        </p:spPr>
      </p:pic>
      <p:pic>
        <p:nvPicPr>
          <p:cNvPr id="14" name="Picture 13">
            <a:extLst>
              <a:ext uri="{FF2B5EF4-FFF2-40B4-BE49-F238E27FC236}">
                <a16:creationId xmlns:a16="http://schemas.microsoft.com/office/drawing/2014/main" id="{669E3919-7463-8400-1186-6E7D04725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142" y="2598979"/>
            <a:ext cx="3737550" cy="2803163"/>
          </a:xfrm>
          <a:prstGeom prst="rect">
            <a:avLst/>
          </a:prstGeom>
        </p:spPr>
      </p:pic>
      <p:sp>
        <p:nvSpPr>
          <p:cNvPr id="15" name="Rectangle 14">
            <a:extLst>
              <a:ext uri="{FF2B5EF4-FFF2-40B4-BE49-F238E27FC236}">
                <a16:creationId xmlns:a16="http://schemas.microsoft.com/office/drawing/2014/main" id="{D21400AD-CD55-15F2-0625-C87D90686045}"/>
              </a:ext>
            </a:extLst>
          </p:cNvPr>
          <p:cNvSpPr/>
          <p:nvPr/>
        </p:nvSpPr>
        <p:spPr>
          <a:xfrm>
            <a:off x="3689405" y="2329732"/>
            <a:ext cx="1415332" cy="216275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6BEA77-F285-CAC1-5CB6-BE26BE33874D}"/>
              </a:ext>
            </a:extLst>
          </p:cNvPr>
          <p:cNvSpPr/>
          <p:nvPr/>
        </p:nvSpPr>
        <p:spPr>
          <a:xfrm>
            <a:off x="6736141" y="2534732"/>
            <a:ext cx="3737550" cy="294371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1D4CED0-3423-E20D-9D1C-54A94F7C978A}"/>
              </a:ext>
            </a:extLst>
          </p:cNvPr>
          <p:cNvCxnSpPr>
            <a:cxnSpLocks/>
            <a:stCxn id="15" idx="3"/>
            <a:endCxn id="16" idx="1"/>
          </p:cNvCxnSpPr>
          <p:nvPr/>
        </p:nvCxnSpPr>
        <p:spPr>
          <a:xfrm>
            <a:off x="5104737" y="3411110"/>
            <a:ext cx="1631404" cy="59548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4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dirty="0"/>
              <a:t>Results comparison: 1 magnet configuration, 12 </a:t>
            </a:r>
            <a:r>
              <a:rPr lang="en-US"/>
              <a:t>1-axis sensors</a:t>
            </a:r>
            <a:endParaRPr lang="en-US" dirty="0"/>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p:txBody>
          <a:bodyPr/>
          <a:lstStyle/>
          <a:p>
            <a:r>
              <a:rPr lang="en-US" dirty="0"/>
              <a:t>Maximize the reciprocal condition number</a:t>
            </a:r>
          </a:p>
          <a:p>
            <a:r>
              <a:rPr lang="en-US" dirty="0"/>
              <a:t>Maximize the minimum singular value of J = [</a:t>
            </a:r>
            <a:r>
              <a:rPr lang="en-US" dirty="0" err="1"/>
              <a:t>Jp</a:t>
            </a:r>
            <a:r>
              <a:rPr lang="en-US" dirty="0"/>
              <a:t>, Jo]</a:t>
            </a:r>
          </a:p>
          <a:p>
            <a:r>
              <a:rPr lang="en-US" dirty="0"/>
              <a:t>Maximize the reciprocal condition number + minimum singular value of J = [</a:t>
            </a:r>
            <a:r>
              <a:rPr lang="en-US" dirty="0" err="1"/>
              <a:t>Jp,Jo</a:t>
            </a:r>
            <a:r>
              <a:rPr lang="en-US" dirty="0"/>
              <a:t>] (2 objectives)</a:t>
            </a:r>
          </a:p>
          <a:p>
            <a:r>
              <a:rPr lang="en-US" dirty="0"/>
              <a:t>Maximize the minimum singular values of </a:t>
            </a:r>
            <a:r>
              <a:rPr lang="en-US" dirty="0" err="1"/>
              <a:t>Jp</a:t>
            </a:r>
            <a:r>
              <a:rPr lang="en-US" dirty="0"/>
              <a:t> and Jo, respectively (2 objectives)</a:t>
            </a:r>
          </a:p>
          <a:p>
            <a:r>
              <a:rPr lang="en-US" dirty="0"/>
              <a:t>Maximize the reciprocal condition number + minimum singular values of </a:t>
            </a:r>
            <a:r>
              <a:rPr lang="en-US" dirty="0" err="1"/>
              <a:t>Jp</a:t>
            </a:r>
            <a:r>
              <a:rPr lang="en-US" dirty="0"/>
              <a:t> and Jo (3 objectives)</a:t>
            </a:r>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15</a:t>
            </a:fld>
            <a:endParaRPr lang="de-CH" noProof="0"/>
          </a:p>
        </p:txBody>
      </p:sp>
    </p:spTree>
    <p:extLst>
      <p:ext uri="{BB962C8B-B14F-4D97-AF65-F5344CB8AC3E}">
        <p14:creationId xmlns:p14="http://schemas.microsoft.com/office/powerpoint/2010/main" val="230963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r>
              <a:rPr lang="de-DE" dirty="0"/>
              <a:t>Xiaowei Lin</a:t>
            </a:r>
          </a:p>
          <a:p>
            <a:r>
              <a:rPr lang="de-DE" dirty="0"/>
              <a:t>xiaoweilin@student.ethz.ch</a:t>
            </a:r>
          </a:p>
          <a:p>
            <a:endParaRPr lang="de-DE" dirty="0"/>
          </a:p>
          <a:p>
            <a:r>
              <a:rPr lang="en-US"/>
              <a:t>EN 353</a:t>
            </a:r>
          </a:p>
          <a:p>
            <a:r>
              <a:rPr lang="en-US" dirty="0"/>
              <a:t>Boston Children’s Hospital</a:t>
            </a:r>
          </a:p>
          <a:p>
            <a:r>
              <a:rPr lang="en-US" b="0" i="0" u="none" strike="noStrike" dirty="0">
                <a:solidFill>
                  <a:srgbClr val="000000"/>
                </a:solidFill>
                <a:effectLst/>
                <a:latin typeface="Arial" panose="020B0604020202020204" pitchFamily="34" charset="0"/>
              </a:rPr>
              <a:t>300 Longwood </a:t>
            </a:r>
            <a:r>
              <a:rPr lang="en-US" dirty="0">
                <a:solidFill>
                  <a:srgbClr val="000000"/>
                </a:solidFill>
                <a:latin typeface="Arial" panose="020B0604020202020204" pitchFamily="34" charset="0"/>
              </a:rPr>
              <a:t>Ave,</a:t>
            </a:r>
          </a:p>
          <a:p>
            <a:r>
              <a:rPr lang="en-US" b="0" i="0" u="none" strike="noStrike" dirty="0">
                <a:solidFill>
                  <a:srgbClr val="000000"/>
                </a:solidFill>
                <a:effectLst/>
                <a:latin typeface="Arial" panose="020B0604020202020204" pitchFamily="34" charset="0"/>
              </a:rPr>
              <a:t>Boston, MA 02115</a:t>
            </a:r>
          </a:p>
          <a:p>
            <a:r>
              <a:rPr lang="en-US" dirty="0">
                <a:solidFill>
                  <a:srgbClr val="000000"/>
                </a:solidFill>
                <a:latin typeface="Arial" panose="020B0604020202020204" pitchFamily="34" charset="0"/>
              </a:rPr>
              <a:t>USA</a:t>
            </a:r>
            <a:endParaRPr lang="de-CH" b="0" i="0" u="none" strike="noStrike" dirty="0">
              <a:solidFill>
                <a:srgbClr val="000000"/>
              </a:solidFill>
              <a:effectLst/>
              <a:latin typeface="Arial" panose="020B0604020202020204" pitchFamily="34" charset="0"/>
            </a:endParaRPr>
          </a:p>
          <a:p>
            <a:endParaRPr lang="de-DE" dirty="0"/>
          </a:p>
        </p:txBody>
      </p:sp>
      <p:sp>
        <p:nvSpPr>
          <p:cNvPr id="2" name="Bildplatzhalter 1">
            <a:extLst>
              <a:ext uri="{FF2B5EF4-FFF2-40B4-BE49-F238E27FC236}">
                <a16:creationId xmlns:a16="http://schemas.microsoft.com/office/drawing/2014/main" id="{A7932926-A987-44F4-A8A1-AB55FBE1FD4B}"/>
              </a:ext>
            </a:extLst>
          </p:cNvPr>
          <p:cNvSpPr>
            <a:spLocks noGrp="1"/>
          </p:cNvSpPr>
          <p:nvPr>
            <p:ph type="pic" sz="quarter" idx="12"/>
          </p:nvPr>
        </p:nvSpPr>
        <p:spPr/>
      </p:sp>
    </p:spTree>
    <p:extLst>
      <p:ext uri="{BB962C8B-B14F-4D97-AF65-F5344CB8AC3E}">
        <p14:creationId xmlns:p14="http://schemas.microsoft.com/office/powerpoint/2010/main" val="1284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Problem description - recap</a:t>
            </a:r>
            <a:endParaRPr lang="de-CH" dirty="0">
              <a:latin typeface="Times New Roman" panose="02020603050405020304" pitchFamily="18"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5078ECE0-E861-8D63-5610-40610E08C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755" y="880700"/>
            <a:ext cx="6138486" cy="3206720"/>
          </a:xfrm>
        </p:spPr>
      </p:pic>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C16F38-17FB-7319-0D63-C27568F879D7}"/>
                  </a:ext>
                </a:extLst>
              </p:cNvPr>
              <p:cNvSpPr txBox="1"/>
              <p:nvPr/>
            </p:nvSpPr>
            <p:spPr>
              <a:xfrm>
                <a:off x="731837" y="4087870"/>
                <a:ext cx="10728325" cy="2123658"/>
              </a:xfrm>
              <a:prstGeom prst="rect">
                <a:avLst/>
              </a:prstGeom>
              <a:noFill/>
            </p:spPr>
            <p:txBody>
              <a:bodyPr wrap="square" rtlCol="0">
                <a:spAutoFit/>
              </a:bodyPr>
              <a:lstStyle/>
              <a:p>
                <a:r>
                  <a:rPr lang="en-US" sz="1200" dirty="0"/>
                  <a:t>The cyan square on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−0.05</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0.05</m:t>
                        </m:r>
                        <m:r>
                          <a:rPr lang="en-US" sz="1200" b="0" i="1" smtClean="0">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−0.05</m:t>
                        </m:r>
                        <m:r>
                          <a:rPr lang="en-US" sz="1200" i="1">
                            <a:latin typeface="Cambria Math" panose="02040503050406030204" pitchFamily="18" charset="0"/>
                            <a:ea typeface="Cambria Math" panose="02040503050406030204" pitchFamily="18" charset="0"/>
                          </a:rPr>
                          <m:t>𝑚</m:t>
                        </m:r>
                        <m:r>
                          <a:rPr lang="en-US" sz="1200" i="1">
                            <a:latin typeface="Cambria Math" panose="02040503050406030204" pitchFamily="18" charset="0"/>
                            <a:ea typeface="Cambria Math" panose="02040503050406030204" pitchFamily="18" charset="0"/>
                          </a:rPr>
                          <m:t>, 0.05</m:t>
                        </m:r>
                        <m:r>
                          <a:rPr lang="en-US" sz="1200" i="1">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=0.2</m:t>
                    </m:r>
                    <m:r>
                      <a:rPr lang="en-US" sz="1200" b="0" i="1" smtClean="0">
                        <a:latin typeface="Cambria Math" panose="02040503050406030204" pitchFamily="18" charset="0"/>
                        <a:ea typeface="Cambria Math" panose="02040503050406030204" pitchFamily="18" charset="0"/>
                      </a:rPr>
                      <m:t>𝑚</m:t>
                    </m:r>
                  </m:oMath>
                </a14:m>
                <a:r>
                  <a:rPr lang="en-US" sz="1200" dirty="0"/>
                  <a:t> is the plane of workspace where the magnet can move around. The size of the square is based on the dimension of a human heart. The distance is based on the dimension of a human chest. It’s a simplified case where we only consider a plane. To generalize, it should be a box with the size resembles the human heart. The magnet can be freely placed in the workspace with freely chosen orientation. </a:t>
                </a:r>
              </a:p>
              <a:p>
                <a:endParaRPr lang="en-US" sz="1200" dirty="0"/>
              </a:p>
              <a:p>
                <a:r>
                  <a:rPr lang="en-US" sz="1200" dirty="0"/>
                  <a:t>The blue square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−0.2</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0.2</m:t>
                        </m:r>
                        <m:r>
                          <a:rPr lang="en-US" sz="1200" b="0" i="1" smtClean="0">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𝑚</m:t>
                        </m:r>
                        <m:r>
                          <a:rPr lang="en-US" sz="1200" i="1">
                            <a:latin typeface="Cambria Math" panose="02040503050406030204" pitchFamily="18" charset="0"/>
                            <a:ea typeface="Cambria Math" panose="02040503050406030204" pitchFamily="18" charset="0"/>
                          </a:rPr>
                          <m:t>, 0.2</m:t>
                        </m:r>
                        <m:r>
                          <a:rPr lang="en-US" sz="1200" i="1">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=0 </m:t>
                    </m:r>
                    <m:r>
                      <a:rPr lang="en-US" sz="1200" b="0" i="1" smtClean="0">
                        <a:latin typeface="Cambria Math" panose="02040503050406030204" pitchFamily="18" charset="0"/>
                        <a:ea typeface="Cambria Math" panose="02040503050406030204" pitchFamily="18" charset="0"/>
                      </a:rPr>
                      <m:t>𝑚</m:t>
                    </m:r>
                  </m:oMath>
                </a14:m>
                <a:r>
                  <a:rPr lang="en-US" sz="1200" dirty="0"/>
                  <a:t> is the plane of workspace where the sensors are placed. The size is based on the dimension of a human torso. The sensors can be freely placed in the workspace with freely chosen orientation.</a:t>
                </a:r>
              </a:p>
              <a:p>
                <a:endParaRPr lang="en-US" sz="1200" dirty="0"/>
              </a:p>
              <a:p>
                <a:r>
                  <a:rPr lang="en-US" sz="1200" dirty="0"/>
                  <a:t>The above example shows a magnet located at </a:t>
                </a:r>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r>
                          <a:rPr lang="en-US" sz="1200" b="0" i="1" smtClean="0">
                            <a:latin typeface="Cambria Math" panose="02040503050406030204" pitchFamily="18" charset="0"/>
                          </a:rPr>
                          <m:t>, </m:t>
                        </m:r>
                        <m:r>
                          <a:rPr lang="en-US" sz="1200" b="0" i="1" smtClean="0">
                            <a:latin typeface="Cambria Math" panose="02040503050406030204" pitchFamily="18" charset="0"/>
                          </a:rPr>
                          <m:t>𝑦</m:t>
                        </m:r>
                        <m:r>
                          <a:rPr lang="en-US" sz="1200" b="0" i="1" smtClean="0">
                            <a:latin typeface="Cambria Math" panose="02040503050406030204" pitchFamily="18" charset="0"/>
                          </a:rPr>
                          <m:t>, </m:t>
                        </m:r>
                        <m:r>
                          <a:rPr lang="en-US" sz="1200" b="0" i="1" smtClean="0">
                            <a:latin typeface="Cambria Math" panose="02040503050406030204" pitchFamily="18" charset="0"/>
                          </a:rPr>
                          <m:t>𝑧</m:t>
                        </m:r>
                      </m:e>
                    </m:d>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0,0,0.2</m:t>
                        </m:r>
                      </m:e>
                    </m:d>
                    <m:r>
                      <a:rPr lang="en-US" sz="1200" b="0" i="1" smtClean="0">
                        <a:latin typeface="Cambria Math" panose="02040503050406030204" pitchFamily="18" charset="0"/>
                      </a:rPr>
                      <m:t>, </m:t>
                    </m:r>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4</m:t>
                            </m:r>
                          </m:sub>
                        </m:sSub>
                      </m:e>
                    </m:d>
                    <m:r>
                      <a:rPr lang="en-US" sz="1200" b="0" i="1" smtClean="0">
                        <a:latin typeface="Cambria Math" panose="02040503050406030204" pitchFamily="18" charset="0"/>
                      </a:rPr>
                      <m:t>=[1,0,0,0]</m:t>
                    </m:r>
                  </m:oMath>
                </a14:m>
                <a:r>
                  <a:rPr lang="en-US" sz="1200" dirty="0"/>
                  <a:t>, where the orientation is represented by a quaternion </a:t>
                </a:r>
                <a14:m>
                  <m:oMath xmlns:m="http://schemas.openxmlformats.org/officeDocument/2006/math">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oMath>
                </a14:m>
                <a:r>
                  <a:rPr lang="en-US" sz="1200" dirty="0"/>
                  <a:t>. With three sensors located at </a:t>
                </a:r>
                <a14:m>
                  <m:oMath xmlns:m="http://schemas.openxmlformats.org/officeDocument/2006/math">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i="1">
                            <a:latin typeface="Cambria Math" panose="02040503050406030204" pitchFamily="18" charset="0"/>
                          </a:rPr>
                          <m:t>, </m:t>
                        </m:r>
                        <m:sSub>
                          <m:sSubPr>
                            <m:ctrlPr>
                              <a:rPr lang="en-US" sz="1200" b="0" i="1" smtClean="0">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1</m:t>
                            </m:r>
                          </m:sub>
                        </m:sSub>
                        <m:r>
                          <a:rPr lang="en-US" sz="1200" i="1">
                            <a:latin typeface="Cambria Math" panose="02040503050406030204" pitchFamily="18" charset="0"/>
                          </a:rPr>
                          <m:t>, </m:t>
                        </m:r>
                        <m:sSub>
                          <m:sSubPr>
                            <m:ctrlPr>
                              <a:rPr lang="en-US" sz="1200" b="0" i="1" smtClean="0">
                                <a:latin typeface="Cambria Math" panose="02040503050406030204" pitchFamily="18" charset="0"/>
                              </a:rPr>
                            </m:ctrlPr>
                          </m:sSubPr>
                          <m:e>
                            <m:r>
                              <a:rPr lang="en-US" sz="1200" i="1">
                                <a:latin typeface="Cambria Math" panose="02040503050406030204" pitchFamily="18" charset="0"/>
                              </a:rPr>
                              <m:t>𝑧</m:t>
                            </m:r>
                          </m:e>
                          <m:sub>
                            <m:r>
                              <a:rPr lang="en-US" sz="1200" b="0" i="1" smtClean="0">
                                <a:latin typeface="Cambria Math" panose="02040503050406030204" pitchFamily="18" charset="0"/>
                              </a:rPr>
                              <m:t>1</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0.10</m:t>
                        </m:r>
                        <m:r>
                          <a:rPr lang="en-US" sz="1200" i="1">
                            <a:latin typeface="Cambria Math" panose="02040503050406030204" pitchFamily="18" charset="0"/>
                          </a:rPr>
                          <m:t>,</m:t>
                        </m:r>
                        <m:r>
                          <a:rPr lang="en-US" sz="1200" b="0" i="1" smtClean="0">
                            <a:latin typeface="Cambria Math" panose="02040503050406030204" pitchFamily="18" charset="0"/>
                          </a:rPr>
                          <m:t>−0.12</m:t>
                        </m:r>
                        <m:r>
                          <a:rPr lang="en-US" sz="1200" i="1">
                            <a:latin typeface="Cambria Math" panose="02040503050406030204" pitchFamily="18" charset="0"/>
                          </a:rPr>
                          <m:t>,0</m:t>
                        </m:r>
                      </m:e>
                    </m:d>
                    <m:r>
                      <a:rPr lang="en-US" sz="1200" i="1">
                        <a:latin typeface="Cambria Math" panose="02040503050406030204" pitchFamily="18" charset="0"/>
                      </a:rPr>
                      <m:t>, </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r>
                      <a:rPr lang="en-US" sz="1200" i="1">
                        <a:latin typeface="Cambria Math" panose="02040503050406030204" pitchFamily="18" charset="0"/>
                      </a:rPr>
                      <m:t>=</m:t>
                    </m:r>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−0.05</m:t>
                        </m:r>
                        <m:r>
                          <a:rPr lang="en-US" sz="1200" i="1">
                            <a:latin typeface="Cambria Math" panose="02040503050406030204" pitchFamily="18" charset="0"/>
                          </a:rPr>
                          <m:t>,0</m:t>
                        </m:r>
                        <m:r>
                          <a:rPr lang="en-US" sz="1200" b="0" i="1" smtClean="0">
                            <a:latin typeface="Cambria Math" panose="02040503050406030204" pitchFamily="18" charset="0"/>
                          </a:rPr>
                          <m:t>.86</m:t>
                        </m:r>
                        <m:r>
                          <a:rPr lang="en-US" sz="1200" i="1">
                            <a:latin typeface="Cambria Math" panose="02040503050406030204" pitchFamily="18" charset="0"/>
                          </a:rPr>
                          <m:t>,0</m:t>
                        </m:r>
                        <m:r>
                          <a:rPr lang="en-US" sz="1200" b="0" i="1" smtClean="0">
                            <a:latin typeface="Cambria Math" panose="02040503050406030204" pitchFamily="18" charset="0"/>
                          </a:rPr>
                          <m:t>.12</m:t>
                        </m:r>
                        <m:r>
                          <a:rPr lang="en-US" sz="1200" i="1">
                            <a:latin typeface="Cambria Math" panose="02040503050406030204" pitchFamily="18" charset="0"/>
                          </a:rPr>
                          <m:t>,0</m:t>
                        </m:r>
                        <m:r>
                          <a:rPr lang="en-US" sz="1200" b="0" i="1" smtClean="0">
                            <a:latin typeface="Cambria Math" panose="02040503050406030204" pitchFamily="18" charset="0"/>
                          </a:rPr>
                          <m:t>.49</m:t>
                        </m:r>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𝑧</m:t>
                            </m:r>
                          </m:e>
                          <m:sub>
                            <m:r>
                              <a:rPr lang="en-US" sz="1200" b="0" i="1" smtClean="0">
                                <a:latin typeface="Cambria Math" panose="02040503050406030204" pitchFamily="18" charset="0"/>
                              </a:rPr>
                              <m:t>2</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0.1</m:t>
                        </m:r>
                        <m:r>
                          <a:rPr lang="en-US" sz="1200" b="0" i="1" smtClean="0">
                            <a:latin typeface="Cambria Math" panose="02040503050406030204" pitchFamily="18" charset="0"/>
                          </a:rPr>
                          <m:t>2</m:t>
                        </m:r>
                        <m:r>
                          <a:rPr lang="en-US" sz="1200" i="1">
                            <a:latin typeface="Cambria Math" panose="02040503050406030204" pitchFamily="18" charset="0"/>
                          </a:rPr>
                          <m:t>,0.12,0</m:t>
                        </m:r>
                      </m:e>
                    </m:d>
                    <m:r>
                      <a:rPr lang="en-US" sz="1200" i="1">
                        <a:latin typeface="Cambria Math" panose="02040503050406030204" pitchFamily="18" charset="0"/>
                      </a:rPr>
                      <m:t>, </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−0.53, 0.66, −0.17, 0.51</m:t>
                        </m:r>
                      </m:e>
                    </m:d>
                    <m:r>
                      <a:rPr lang="en-US" sz="1200" b="0" i="0" smtClean="0">
                        <a:latin typeface="Cambria Math" panose="02040503050406030204" pitchFamily="18" charset="0"/>
                      </a:rPr>
                      <m:t>,</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3</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𝑧</m:t>
                            </m:r>
                          </m:e>
                          <m:sub>
                            <m:r>
                              <a:rPr lang="en-US" sz="1200" b="0" i="1" smtClean="0">
                                <a:latin typeface="Cambria Math" panose="02040503050406030204" pitchFamily="18" charset="0"/>
                              </a:rPr>
                              <m:t>3</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0.1</m:t>
                        </m:r>
                        <m:r>
                          <a:rPr lang="en-US" sz="1200" b="0" i="1" smtClean="0">
                            <a:latin typeface="Cambria Math" panose="02040503050406030204" pitchFamily="18" charset="0"/>
                          </a:rPr>
                          <m:t>8,0</m:t>
                        </m:r>
                        <m:r>
                          <a:rPr lang="en-US" sz="1200" i="1">
                            <a:latin typeface="Cambria Math" panose="02040503050406030204" pitchFamily="18" charset="0"/>
                          </a:rPr>
                          <m:t>,0</m:t>
                        </m:r>
                      </m:e>
                    </m:d>
                    <m:r>
                      <a:rPr lang="en-US" sz="1200" i="1">
                        <a:latin typeface="Cambria Math" panose="02040503050406030204" pitchFamily="18" charset="0"/>
                      </a:rPr>
                      <m:t>, </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0.95, −0.09, 0.24, −0.17</m:t>
                        </m:r>
                      </m:e>
                    </m:d>
                  </m:oMath>
                </a14:m>
                <a:r>
                  <a:rPr lang="en-US" sz="1200" dirty="0"/>
                  <a:t>, </a:t>
                </a:r>
              </a:p>
            </p:txBody>
          </p:sp>
        </mc:Choice>
        <mc:Fallback xmlns="">
          <p:sp>
            <p:nvSpPr>
              <p:cNvPr id="17" name="TextBox 16">
                <a:extLst>
                  <a:ext uri="{FF2B5EF4-FFF2-40B4-BE49-F238E27FC236}">
                    <a16:creationId xmlns:a16="http://schemas.microsoft.com/office/drawing/2014/main" id="{C3C16F38-17FB-7319-0D63-C27568F879D7}"/>
                  </a:ext>
                </a:extLst>
              </p:cNvPr>
              <p:cNvSpPr txBox="1">
                <a:spLocks noRot="1" noChangeAspect="1" noMove="1" noResize="1" noEditPoints="1" noAdjustHandles="1" noChangeArrowheads="1" noChangeShapeType="1" noTextEdit="1"/>
              </p:cNvSpPr>
              <p:nvPr/>
            </p:nvSpPr>
            <p:spPr>
              <a:xfrm>
                <a:off x="731837" y="4087870"/>
                <a:ext cx="10728325" cy="2123658"/>
              </a:xfrm>
              <a:prstGeom prst="rect">
                <a:avLst/>
              </a:prstGeom>
              <a:blipFill>
                <a:blip r:embed="rId3"/>
                <a:stretch>
                  <a:fillRect t="-575" r="-57" b="-1149"/>
                </a:stretch>
              </a:blipFill>
            </p:spPr>
            <p:txBody>
              <a:bodyPr/>
              <a:lstStyle/>
              <a:p>
                <a:r>
                  <a:rPr lang="en-US">
                    <a:noFill/>
                  </a:rPr>
                  <a:t> </a:t>
                </a:r>
              </a:p>
            </p:txBody>
          </p:sp>
        </mc:Fallback>
      </mc:AlternateContent>
    </p:spTree>
    <p:extLst>
      <p:ext uri="{BB962C8B-B14F-4D97-AF65-F5344CB8AC3E}">
        <p14:creationId xmlns:p14="http://schemas.microsoft.com/office/powerpoint/2010/main" val="179955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Problem description - recap</a:t>
            </a:r>
            <a:endParaRPr lang="de-CH" dirty="0">
              <a:latin typeface="Times New Roman" panose="02020603050405020304" pitchFamily="18"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5078ECE0-E861-8D63-5610-40610E08C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755" y="880700"/>
            <a:ext cx="6138486" cy="3206720"/>
          </a:xfrm>
        </p:spPr>
      </p:pic>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C16F38-17FB-7319-0D63-C27568F879D7}"/>
                  </a:ext>
                </a:extLst>
              </p:cNvPr>
              <p:cNvSpPr txBox="1"/>
              <p:nvPr/>
            </p:nvSpPr>
            <p:spPr>
              <a:xfrm>
                <a:off x="731836" y="4087420"/>
                <a:ext cx="10728325" cy="1569660"/>
              </a:xfrm>
              <a:prstGeom prst="rect">
                <a:avLst/>
              </a:prstGeom>
              <a:noFill/>
            </p:spPr>
            <p:txBody>
              <a:bodyPr wrap="square" rtlCol="0">
                <a:spAutoFit/>
              </a:bodyPr>
              <a:lstStyle/>
              <a:p>
                <a:r>
                  <a:rPr lang="en-US" sz="1200" dirty="0"/>
                  <a:t>Given a sensor configuration, the magnet’s position and orientation is solved using non-linear least square algorithm. The algorithm starts with an initial guess within the workspace, and update the guess using the Jacobian </a:t>
                </a:r>
                <a14:m>
                  <m:oMath xmlns:m="http://schemas.openxmlformats.org/officeDocument/2006/math">
                    <m:r>
                      <a:rPr lang="en-US" sz="1200" b="0" i="1" smtClean="0">
                        <a:latin typeface="Cambria Math" panose="02040503050406030204" pitchFamily="18" charset="0"/>
                      </a:rPr>
                      <m:t>𝐽</m:t>
                    </m:r>
                  </m:oMath>
                </a14:m>
                <a:r>
                  <a:rPr lang="en-US" sz="1200" dirty="0"/>
                  <a:t> associated with the current guess of the magnet configuration (Slide 2 - April). Each magnet configuration corresponds to a Jacobian that has an associated reciprocal condition number (Slide 3 - April). The higher the reciprocal condition number is, the more well-conditioned the Jacobian is, resulting in a more stable update and smoother convergence of the least square algorithm. </a:t>
                </a:r>
              </a:p>
              <a:p>
                <a:endParaRPr lang="en-US" sz="1200" dirty="0"/>
              </a:p>
              <a:p>
                <a:r>
                  <a:rPr lang="en-US" sz="1200" dirty="0"/>
                  <a:t>We wanted to start with simple cases and take small steps. We started to consider only 1 position and the orientation known and fixed. In this case </a:t>
                </a:r>
                <a14:m>
                  <m:oMath xmlns:m="http://schemas.openxmlformats.org/officeDocument/2006/math">
                    <m:r>
                      <a:rPr lang="en-US" sz="1200" b="0" i="1" smtClean="0">
                        <a:latin typeface="Cambria Math" panose="02040503050406030204" pitchFamily="18" charset="0"/>
                      </a:rPr>
                      <m:t>𝐽</m:t>
                    </m:r>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×3</m:t>
                        </m:r>
                      </m:sup>
                    </m:sSup>
                  </m:oMath>
                </a14:m>
                <a:r>
                  <a:rPr lang="en-US" sz="1200" dirty="0"/>
                  <a:t>, where </a:t>
                </a:r>
                <a14:m>
                  <m:oMath xmlns:m="http://schemas.openxmlformats.org/officeDocument/2006/math">
                    <m:r>
                      <a:rPr lang="en-US" sz="1200" b="0" i="1" smtClean="0">
                        <a:latin typeface="Cambria Math" panose="02040503050406030204" pitchFamily="18" charset="0"/>
                      </a:rPr>
                      <m:t>𝑛</m:t>
                    </m:r>
                  </m:oMath>
                </a14:m>
                <a:r>
                  <a:rPr lang="en-US" sz="1200" dirty="0"/>
                  <a:t> corresponds to how many axis of magnet field is measured by the sensors; It’s a multiple of 1 when using 1-axis sensor while it’s a multiple of 3 when using 3-axis sensors; the column number </a:t>
                </a:r>
                <a14:m>
                  <m:oMath xmlns:m="http://schemas.openxmlformats.org/officeDocument/2006/math">
                    <m:r>
                      <a:rPr lang="en-US" sz="1200" i="1">
                        <a:latin typeface="Cambria Math" panose="02040503050406030204" pitchFamily="18" charset="0"/>
                        <a:ea typeface="Cambria Math" panose="02040503050406030204" pitchFamily="18" charset="0"/>
                      </a:rPr>
                      <m:t>3</m:t>
                    </m:r>
                  </m:oMath>
                </a14:m>
                <a:r>
                  <a:rPr lang="en-US" sz="1200" dirty="0"/>
                  <a:t> corresponds to </a:t>
                </a:r>
                <a14:m>
                  <m:oMath xmlns:m="http://schemas.openxmlformats.org/officeDocument/2006/math">
                    <m:r>
                      <a:rPr lang="en-US" sz="1200" i="1">
                        <a:latin typeface="Cambria Math" panose="02040503050406030204" pitchFamily="18" charset="0"/>
                        <a:ea typeface="Cambria Math" panose="02040503050406030204" pitchFamily="18" charset="0"/>
                      </a:rPr>
                      <m:t>3</m:t>
                    </m:r>
                  </m:oMath>
                </a14:m>
                <a:r>
                  <a:rPr lang="en-US" sz="1200" dirty="0"/>
                  <a:t> position parameters of the magnet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𝑥</m:t>
                    </m:r>
                    <m:r>
                      <a:rPr lang="en-US" sz="1200" b="0" i="1" smtClean="0">
                        <a:latin typeface="Cambria Math" panose="02040503050406030204" pitchFamily="18" charset="0"/>
                      </a:rPr>
                      <m:t>, </m:t>
                    </m:r>
                    <m:r>
                      <a:rPr lang="en-US" sz="1200" b="0" i="1" smtClean="0">
                        <a:latin typeface="Cambria Math" panose="02040503050406030204" pitchFamily="18" charset="0"/>
                      </a:rPr>
                      <m:t>𝑦</m:t>
                    </m:r>
                    <m:r>
                      <a:rPr lang="en-US" sz="1200" b="0" i="1" smtClean="0">
                        <a:latin typeface="Cambria Math" panose="02040503050406030204" pitchFamily="18" charset="0"/>
                      </a:rPr>
                      <m:t>, </m:t>
                    </m:r>
                    <m:r>
                      <a:rPr lang="en-US" sz="1200" b="0" i="1" smtClean="0">
                        <a:latin typeface="Cambria Math" panose="02040503050406030204" pitchFamily="18" charset="0"/>
                      </a:rPr>
                      <m:t>𝑧</m:t>
                    </m:r>
                    <m:r>
                      <a:rPr lang="en-US" sz="1200" b="0" i="1" smtClean="0">
                        <a:latin typeface="Cambria Math" panose="02040503050406030204" pitchFamily="18" charset="0"/>
                      </a:rPr>
                      <m:t>]</m:t>
                    </m:r>
                  </m:oMath>
                </a14:m>
                <a:r>
                  <a:rPr lang="en-US" sz="1200" dirty="0"/>
                  <a:t>. </a:t>
                </a:r>
              </a:p>
            </p:txBody>
          </p:sp>
        </mc:Choice>
        <mc:Fallback xmlns="">
          <p:sp>
            <p:nvSpPr>
              <p:cNvPr id="17" name="TextBox 16">
                <a:extLst>
                  <a:ext uri="{FF2B5EF4-FFF2-40B4-BE49-F238E27FC236}">
                    <a16:creationId xmlns:a16="http://schemas.microsoft.com/office/drawing/2014/main" id="{C3C16F38-17FB-7319-0D63-C27568F879D7}"/>
                  </a:ext>
                </a:extLst>
              </p:cNvPr>
              <p:cNvSpPr txBox="1">
                <a:spLocks noRot="1" noChangeAspect="1" noMove="1" noResize="1" noEditPoints="1" noAdjustHandles="1" noChangeArrowheads="1" noChangeShapeType="1" noTextEdit="1"/>
              </p:cNvSpPr>
              <p:nvPr/>
            </p:nvSpPr>
            <p:spPr>
              <a:xfrm>
                <a:off x="731836" y="4087420"/>
                <a:ext cx="10728325" cy="1569660"/>
              </a:xfrm>
              <a:prstGeom prst="rect">
                <a:avLst/>
              </a:prstGeom>
              <a:blipFill>
                <a:blip r:embed="rId3"/>
                <a:stretch>
                  <a:fillRect t="-778" r="-114" b="-1946"/>
                </a:stretch>
              </a:blipFill>
            </p:spPr>
            <p:txBody>
              <a:bodyPr/>
              <a:lstStyle/>
              <a:p>
                <a:r>
                  <a:rPr lang="en-US">
                    <a:noFill/>
                  </a:rPr>
                  <a:t> </a:t>
                </a:r>
              </a:p>
            </p:txBody>
          </p:sp>
        </mc:Fallback>
      </mc:AlternateContent>
    </p:spTree>
    <p:extLst>
      <p:ext uri="{BB962C8B-B14F-4D97-AF65-F5344CB8AC3E}">
        <p14:creationId xmlns:p14="http://schemas.microsoft.com/office/powerpoint/2010/main" val="152642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Only 1 position‘s optimal Jacobian </a:t>
            </a:r>
            <a:endParaRPr lang="de-CH" dirty="0">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27C45426-AE39-7040-6D91-EF62B18C9C69}"/>
              </a:ext>
            </a:extLst>
          </p:cNvPr>
          <p:cNvSpPr>
            <a:spLocks noGrp="1"/>
          </p:cNvSpPr>
          <p:nvPr>
            <p:ph idx="1"/>
          </p:nvPr>
        </p:nvSpPr>
        <p:spPr>
          <a:xfrm>
            <a:off x="731837" y="1160350"/>
            <a:ext cx="10728325" cy="5192741"/>
          </a:xfrm>
        </p:spPr>
        <p:txBody>
          <a:bodyPr/>
          <a:lstStyle/>
          <a:p>
            <a:pPr marL="0" indent="0">
              <a:buNone/>
            </a:pPr>
            <a:r>
              <a:rPr lang="en-US" sz="1200" dirty="0"/>
              <a:t>For only 1 position, the Jacobian can be optimal (reciprocal condition number = 1) for different sensors’ location. We tried to find if there is geometric relationship between each solution such that we can generalize the optimal result, at least for only 1 position’s Jacobian. We used genetic algorithm to output 10 sensor configurations that has the optimal result for the center position of the magnet space. And the result is quite random:</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We figured it’s overly complicated to generalize the result, even for only 1 position. And we decided to move on to the numerical method, using the genetic algorithm in MATLAB’s optimization toolbox.</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pic>
        <p:nvPicPr>
          <p:cNvPr id="15" name="Picture 14">
            <a:extLst>
              <a:ext uri="{FF2B5EF4-FFF2-40B4-BE49-F238E27FC236}">
                <a16:creationId xmlns:a16="http://schemas.microsoft.com/office/drawing/2014/main" id="{A0117FC6-F650-50B9-CBBF-4871799E9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721" y="1876789"/>
            <a:ext cx="4916556" cy="2568389"/>
          </a:xfrm>
          <a:prstGeom prst="rect">
            <a:avLst/>
          </a:prstGeom>
        </p:spPr>
      </p:pic>
    </p:spTree>
    <p:extLst>
      <p:ext uri="{BB962C8B-B14F-4D97-AF65-F5344CB8AC3E}">
        <p14:creationId xmlns:p14="http://schemas.microsoft.com/office/powerpoint/2010/main" val="316408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Considering multiple magnet‘s positions</a:t>
            </a:r>
            <a:endParaRPr lang="de-CH"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732F82F-0739-9A3C-05BB-3A4C6872F338}"/>
                  </a:ext>
                </a:extLst>
              </p:cNvPr>
              <p:cNvSpPr>
                <a:spLocks noGrp="1"/>
              </p:cNvSpPr>
              <p:nvPr>
                <p:ph idx="1"/>
              </p:nvPr>
            </p:nvSpPr>
            <p:spPr>
              <a:xfrm>
                <a:off x="731837" y="1160351"/>
                <a:ext cx="10728325" cy="4680000"/>
              </a:xfrm>
            </p:spPr>
            <p:txBody>
              <a:bodyPr/>
              <a:lstStyle/>
              <a:p>
                <a:pPr marL="0" indent="0">
                  <a:buNone/>
                </a:pPr>
                <a:r>
                  <a:rPr lang="en-US" sz="1200" dirty="0"/>
                  <a:t>It’s easy for the genetic algorithm to find the optimal sensor configuration when only considering one sensor position. However, what we are really interested in is the Jacobian’s property for all magnet’s configurations in the workspace. For that, we take one small step to enlarge the magnet workspace from a single position to a plane of positions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−0.05</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0.05</m:t>
                        </m:r>
                        <m:r>
                          <a:rPr lang="en-US" sz="1200" b="0" i="1" smtClean="0">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−0.05</m:t>
                        </m:r>
                        <m:r>
                          <a:rPr lang="en-US" sz="1200" i="1">
                            <a:latin typeface="Cambria Math" panose="02040503050406030204" pitchFamily="18" charset="0"/>
                            <a:ea typeface="Cambria Math" panose="02040503050406030204" pitchFamily="18" charset="0"/>
                          </a:rPr>
                          <m:t>𝑚</m:t>
                        </m:r>
                        <m:r>
                          <a:rPr lang="en-US" sz="1200" i="1">
                            <a:latin typeface="Cambria Math" panose="02040503050406030204" pitchFamily="18" charset="0"/>
                            <a:ea typeface="Cambria Math" panose="02040503050406030204" pitchFamily="18" charset="0"/>
                          </a:rPr>
                          <m:t>, 0.05</m:t>
                        </m:r>
                        <m:r>
                          <a:rPr lang="en-US" sz="1200" i="1">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=0.2</m:t>
                    </m:r>
                    <m:r>
                      <a:rPr lang="en-US" sz="1200" b="0" i="1" smtClean="0">
                        <a:latin typeface="Cambria Math" panose="02040503050406030204" pitchFamily="18" charset="0"/>
                        <a:ea typeface="Cambria Math" panose="02040503050406030204" pitchFamily="18" charset="0"/>
                      </a:rPr>
                      <m:t>𝑚</m:t>
                    </m:r>
                  </m:oMath>
                </a14:m>
                <a:r>
                  <a:rPr lang="en-US" sz="1200" dirty="0"/>
                  <a:t>, as shown on slide 2. In the continuous case, there are infinite amount of positions that we are considering, which is impossible to solve. To simplify the problem, we decided to </a:t>
                </a:r>
                <a:r>
                  <a:rPr lang="en-US" sz="1200" dirty="0" err="1"/>
                  <a:t>gridify</a:t>
                </a:r>
                <a:r>
                  <a:rPr lang="en-US" sz="1200" dirty="0"/>
                  <a:t> the workspace to a certain amount, and only consider the positions on the grids. To further simplify the </a:t>
                </a:r>
              </a:p>
            </p:txBody>
          </p:sp>
        </mc:Choice>
        <mc:Fallback xmlns="">
          <p:sp>
            <p:nvSpPr>
              <p:cNvPr id="8" name="Content Placeholder 7">
                <a:extLst>
                  <a:ext uri="{FF2B5EF4-FFF2-40B4-BE49-F238E27FC236}">
                    <a16:creationId xmlns:a16="http://schemas.microsoft.com/office/drawing/2014/main" id="{D732F82F-0739-9A3C-05BB-3A4C6872F338}"/>
                  </a:ext>
                </a:extLst>
              </p:cNvPr>
              <p:cNvSpPr>
                <a:spLocks noGrp="1" noRot="1" noChangeAspect="1" noMove="1" noResize="1" noEditPoints="1" noAdjustHandles="1" noChangeArrowheads="1" noChangeShapeType="1" noTextEdit="1"/>
              </p:cNvSpPr>
              <p:nvPr>
                <p:ph idx="1"/>
              </p:nvPr>
            </p:nvSpPr>
            <p:spPr>
              <a:xfrm>
                <a:off x="731837" y="1160351"/>
                <a:ext cx="10728325" cy="4680000"/>
              </a:xfrm>
              <a:blipFill>
                <a:blip r:embed="rId2"/>
                <a:stretch>
                  <a:fillRect l="-852" t="-1172" r="-455"/>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p:spTree>
    <p:extLst>
      <p:ext uri="{BB962C8B-B14F-4D97-AF65-F5344CB8AC3E}">
        <p14:creationId xmlns:p14="http://schemas.microsoft.com/office/powerpoint/2010/main" val="218526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The corresponding </a:t>
            </a:r>
            <a:r>
              <a:rPr lang="en-US" dirty="0" err="1"/>
              <a:t>jacobian</a:t>
            </a:r>
            <a:r>
              <a:rPr lang="en-US" dirty="0"/>
              <a:t> for one sensor can be calculated as: </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27204D-6422-30D0-245F-623CF89DF0BF}"/>
                  </a:ext>
                </a:extLst>
              </p:cNvPr>
              <p:cNvSpPr txBox="1"/>
              <p:nvPr/>
            </p:nvSpPr>
            <p:spPr>
              <a:xfrm>
                <a:off x="1905661" y="1862876"/>
                <a:ext cx="8380675" cy="83215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e>
                          </m:d>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den>
                      </m:f>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b="0" i="1" smtClean="0">
                                  <a:latin typeface="Cambria Math" panose="02040503050406030204" pitchFamily="18" charset="0"/>
                                </a:rPr>
                                <m:t>𝑤</m:t>
                              </m:r>
                            </m:sup>
                          </m:sSubSup>
                        </m:den>
                      </m:f>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𝑤</m:t>
                              </m:r>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oMath>
                  </m:oMathPara>
                </a14:m>
                <a:endParaRPr lang="de-CH" dirty="0"/>
              </a:p>
            </p:txBody>
          </p:sp>
        </mc:Choice>
        <mc:Fallback xmlns="">
          <p:sp>
            <p:nvSpPr>
              <p:cNvPr id="14" name="TextBox 13">
                <a:extLst>
                  <a:ext uri="{FF2B5EF4-FFF2-40B4-BE49-F238E27FC236}">
                    <a16:creationId xmlns:a16="http://schemas.microsoft.com/office/drawing/2014/main" id="{F327204D-6422-30D0-245F-623CF89DF0BF}"/>
                  </a:ext>
                </a:extLst>
              </p:cNvPr>
              <p:cNvSpPr txBox="1">
                <a:spLocks noRot="1" noChangeAspect="1" noMove="1" noResize="1" noEditPoints="1" noAdjustHandles="1" noChangeArrowheads="1" noChangeShapeType="1" noTextEdit="1"/>
              </p:cNvSpPr>
              <p:nvPr/>
            </p:nvSpPr>
            <p:spPr>
              <a:xfrm>
                <a:off x="1905661" y="1862876"/>
                <a:ext cx="8380675" cy="83215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Inhaltsplatzhalter 2">
                <a:extLst>
                  <a:ext uri="{FF2B5EF4-FFF2-40B4-BE49-F238E27FC236}">
                    <a16:creationId xmlns:a16="http://schemas.microsoft.com/office/drawing/2014/main" id="{4C43789E-680E-E62A-52CB-43ED6877F446}"/>
                  </a:ext>
                </a:extLst>
              </p:cNvPr>
              <p:cNvSpPr txBox="1">
                <a:spLocks/>
              </p:cNvSpPr>
              <p:nvPr/>
            </p:nvSpPr>
            <p:spPr>
              <a:xfrm>
                <a:off x="731837" y="2762876"/>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oMath>
                </a14:m>
                <a:r>
                  <a:rPr lang="en-US" dirty="0"/>
                  <a:t> is the vector from the magnet position to the sensor </a:t>
                </a:r>
                <a14:m>
                  <m:oMath xmlns:m="http://schemas.openxmlformats.org/officeDocument/2006/math">
                    <m:r>
                      <a:rPr lang="en-US" b="0" i="1" smtClean="0">
                        <a:latin typeface="Cambria Math" panose="02040503050406030204" pitchFamily="18" charset="0"/>
                      </a:rPr>
                      <m:t>𝑖</m:t>
                    </m:r>
                  </m:oMath>
                </a14:m>
                <a:r>
                  <a:rPr lang="en-US" dirty="0"/>
                  <a:t>’s position, i.e.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p>
                    </m:sSubSup>
                  </m:oMath>
                </a14:m>
                <a:r>
                  <a:rPr lang="de-CH" dirty="0"/>
                  <a:t>, and the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𝑤</m:t>
                        </m:r>
                      </m:sup>
                    </m:sSubSup>
                  </m:oMath>
                </a14:m>
                <a:r>
                  <a:rPr lang="de-CH" dirty="0"/>
                  <a:t> is same vector represented in the world frame. This expression of the jacobian is: </a:t>
                </a:r>
              </a:p>
            </p:txBody>
          </p:sp>
        </mc:Choice>
        <mc:Fallback xmlns="">
          <p:sp>
            <p:nvSpPr>
              <p:cNvPr id="7" name="Inhaltsplatzhalter 2">
                <a:extLst>
                  <a:ext uri="{FF2B5EF4-FFF2-40B4-BE49-F238E27FC236}">
                    <a16:creationId xmlns:a16="http://schemas.microsoft.com/office/drawing/2014/main" id="{4C43789E-680E-E62A-52CB-43ED6877F446}"/>
                  </a:ext>
                </a:extLst>
              </p:cNvPr>
              <p:cNvSpPr txBox="1">
                <a:spLocks noRot="1" noChangeAspect="1" noMove="1" noResize="1" noEditPoints="1" noAdjustHandles="1" noChangeArrowheads="1" noChangeShapeType="1" noTextEdit="1"/>
              </p:cNvSpPr>
              <p:nvPr/>
            </p:nvSpPr>
            <p:spPr>
              <a:xfrm>
                <a:off x="731837" y="2762876"/>
                <a:ext cx="10728325" cy="900000"/>
              </a:xfrm>
              <a:prstGeom prst="rect">
                <a:avLst/>
              </a:prstGeom>
              <a:blipFill>
                <a:blip r:embed="rId3"/>
                <a:stretch>
                  <a:fillRect l="-1307" t="-4054" r="-1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54E9EE-1AEF-8D99-5B57-54BBA9AB75A4}"/>
                  </a:ext>
                </a:extLst>
              </p:cNvPr>
              <p:cNvSpPr txBox="1"/>
              <p:nvPr/>
            </p:nvSpPr>
            <p:spPr>
              <a:xfrm>
                <a:off x="1137447" y="3429000"/>
                <a:ext cx="9917101" cy="909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e>
                          </m:d>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den>
                      </m:f>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sup>
                              </m:sSup>
                            </m:e>
                          </m:d>
                        </m:num>
                        <m:den>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d>
                            </m:e>
                            <m:sup>
                              <m:r>
                                <a:rPr lang="en-US" b="0" i="1" smtClean="0">
                                  <a:latin typeface="Cambria Math" panose="02040503050406030204" pitchFamily="18" charset="0"/>
                                  <a:ea typeface="Cambria Math" panose="02040503050406030204" pitchFamily="18" charset="0"/>
                                </a:rPr>
                                <m:t>4</m:t>
                              </m:r>
                            </m:sup>
                          </m:sSup>
                        </m:den>
                      </m:f>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I</m:t>
                              </m:r>
                              <m:r>
                                <a:rPr lang="en-US" b="0" i="0" smtClean="0">
                                  <a:latin typeface="Cambria Math" panose="02040503050406030204" pitchFamily="18" charset="0"/>
                                </a:rPr>
                                <m:t>−5</m:t>
                              </m:r>
                              <m:acc>
                                <m:accPr>
                                  <m:chr m:val="̂"/>
                                  <m:ctrlPr>
                                    <a:rPr lang="en-US" b="0" i="1" smtClean="0">
                                      <a:latin typeface="Cambria Math" panose="02040503050406030204" pitchFamily="18" charset="0"/>
                                    </a:rPr>
                                  </m:ctrlPr>
                                </m:accPr>
                                <m:e>
                                  <m:sSubSup>
                                    <m:sSubSupPr>
                                      <m:ctrlPr>
                                        <a:rPr lang="en-US" i="1" smtClean="0">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b="0" i="1" smtClean="0">
                                      <a:latin typeface="Cambria Math" panose="02040503050406030204" pitchFamily="18" charset="0"/>
                                    </a:rPr>
                                    <m:t>𝑇</m:t>
                                  </m:r>
                                </m:sup>
                              </m:sSup>
                            </m:e>
                          </m:d>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i="1">
                                      <a:latin typeface="Cambria Math" panose="02040503050406030204" pitchFamily="18" charset="0"/>
                                    </a:rPr>
                                    <m:t>𝑇</m:t>
                                  </m:r>
                                </m:sup>
                              </m:sSup>
                              <m:acc>
                                <m:accPr>
                                  <m:chr m:val="̂"/>
                                  <m:ctrlPr>
                                    <a:rPr lang="en-US" b="0" i="1" smtClean="0">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i="1">
                                  <a:latin typeface="Cambria Math" panose="02040503050406030204" pitchFamily="18" charset="0"/>
                                </a:rPr>
                                <m:t>𝑇</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sSup>
                            <m:sSupPr>
                              <m:ctrlPr>
                                <a:rPr lang="en-US" b="0" i="1" smtClean="0">
                                  <a:latin typeface="Cambria Math" panose="02040503050406030204" pitchFamily="18" charset="0"/>
                                  <a:ea typeface="Cambria Math" panose="02040503050406030204" pitchFamily="18" charset="0"/>
                                </a:rPr>
                              </m:ctrlPr>
                            </m:sSupPr>
                            <m:e>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e>
                            <m:sup>
                              <m:r>
                                <m:rPr>
                                  <m:sty m:val="p"/>
                                </m:rPr>
                                <a:rPr lang="en-US" b="0" i="0" smtClean="0">
                                  <a:latin typeface="Cambria Math" panose="02040503050406030204" pitchFamily="18" charset="0"/>
                                  <a:ea typeface="Cambria Math" panose="02040503050406030204" pitchFamily="18" charset="0"/>
                                </a:rPr>
                                <m:t>T</m:t>
                              </m:r>
                            </m:sup>
                          </m:sSup>
                        </m:e>
                      </m:d>
                      <m:r>
                        <a:rPr lang="en-US" b="0" i="0"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𝑊</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sup>
                      </m:sSub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C54E9EE-1AEF-8D99-5B57-54BBA9AB75A4}"/>
                  </a:ext>
                </a:extLst>
              </p:cNvPr>
              <p:cNvSpPr txBox="1">
                <a:spLocks noRot="1" noChangeAspect="1" noMove="1" noResize="1" noEditPoints="1" noAdjustHandles="1" noChangeArrowheads="1" noChangeShapeType="1" noTextEdit="1"/>
              </p:cNvSpPr>
              <p:nvPr/>
            </p:nvSpPr>
            <p:spPr>
              <a:xfrm>
                <a:off x="1137447" y="3429000"/>
                <a:ext cx="9917101" cy="9093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Inhaltsplatzhalter 2">
                <a:extLst>
                  <a:ext uri="{FF2B5EF4-FFF2-40B4-BE49-F238E27FC236}">
                    <a16:creationId xmlns:a16="http://schemas.microsoft.com/office/drawing/2014/main" id="{7A244591-6FF6-3B10-21F5-069BC1933968}"/>
                  </a:ext>
                </a:extLst>
              </p:cNvPr>
              <p:cNvSpPr txBox="1">
                <a:spLocks/>
              </p:cNvSpPr>
              <p:nvPr/>
            </p:nvSpPr>
            <p:spPr>
              <a:xfrm>
                <a:off x="731837" y="4329000"/>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permeability of free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oMath>
                </a14:m>
                <a:r>
                  <a:rPr lang="en-US" dirty="0"/>
                  <a:t> is the magnetic dipole moment of the magnet represented in the sensor’s frame, </a:t>
                </a:r>
                <a14:m>
                  <m:oMath xmlns:m="http://schemas.openxmlformats.org/officeDocument/2006/math">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oMath>
                </a14:m>
                <a:r>
                  <a:rPr lang="de-CH" dirty="0"/>
                  <a:t> is its corresponding unit vector, </a:t>
                </a:r>
                <a14:m>
                  <m:oMath xmlns:m="http://schemas.openxmlformats.org/officeDocument/2006/math">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oMath>
                </a14:m>
                <a:r>
                  <a:rPr lang="de-CH" dirty="0"/>
                  <a:t> is the unit vector for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oMath>
                </a14:m>
                <a:r>
                  <a:rPr lang="de-CH" dirty="0"/>
                  <a:t>.  </a:t>
                </a:r>
              </a:p>
            </p:txBody>
          </p:sp>
        </mc:Choice>
        <mc:Fallback xmlns="">
          <p:sp>
            <p:nvSpPr>
              <p:cNvPr id="15" name="Inhaltsplatzhalter 2">
                <a:extLst>
                  <a:ext uri="{FF2B5EF4-FFF2-40B4-BE49-F238E27FC236}">
                    <a16:creationId xmlns:a16="http://schemas.microsoft.com/office/drawing/2014/main" id="{7A244591-6FF6-3B10-21F5-069BC1933968}"/>
                  </a:ext>
                </a:extLst>
              </p:cNvPr>
              <p:cNvSpPr txBox="1">
                <a:spLocks noRot="1" noChangeAspect="1" noMove="1" noResize="1" noEditPoints="1" noAdjustHandles="1" noChangeArrowheads="1" noChangeShapeType="1" noTextEdit="1"/>
              </p:cNvSpPr>
              <p:nvPr/>
            </p:nvSpPr>
            <p:spPr>
              <a:xfrm>
                <a:off x="731837" y="4329000"/>
                <a:ext cx="10728325" cy="900000"/>
              </a:xfrm>
              <a:prstGeom prst="rect">
                <a:avLst/>
              </a:prstGeom>
              <a:blipFill>
                <a:blip r:embed="rId5"/>
                <a:stretch>
                  <a:fillRect l="-1307" t="-8108" r="-341"/>
                </a:stretch>
              </a:blipFill>
            </p:spPr>
            <p:txBody>
              <a:bodyPr/>
              <a:lstStyle/>
              <a:p>
                <a:r>
                  <a:rPr lang="en-US">
                    <a:noFill/>
                  </a:rPr>
                  <a:t> </a:t>
                </a:r>
              </a:p>
            </p:txBody>
          </p:sp>
        </mc:Fallback>
      </mc:AlternateContent>
    </p:spTree>
    <p:extLst>
      <p:ext uri="{BB962C8B-B14F-4D97-AF65-F5344CB8AC3E}">
        <p14:creationId xmlns:p14="http://schemas.microsoft.com/office/powerpoint/2010/main" val="377429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mc:AlternateContent xmlns:mc="http://schemas.openxmlformats.org/markup-compatibility/2006">
        <mc:Choice xmlns:a14="http://schemas.microsoft.com/office/drawing/2010/main" Requires="a14">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5"/>
                <a:ext cx="10728325" cy="4701677"/>
              </a:xfrm>
            </p:spPr>
            <p:txBody>
              <a:bodyPr/>
              <a:lstStyle/>
              <a:p>
                <a:pPr marL="0" indent="0">
                  <a:buNone/>
                </a:pPr>
                <a:r>
                  <a:rPr lang="en-US" dirty="0"/>
                  <a:t>With the </a:t>
                </a:r>
                <a:r>
                  <a:rPr lang="en-US" dirty="0" err="1"/>
                  <a:t>jacobian</a:t>
                </a:r>
                <a:r>
                  <a:rPr lang="en-US" dirty="0"/>
                  <a:t> derived, we start from the most simple case of this optimization problem, where we are using only 3 sensors and only need to calculate the </a:t>
                </a:r>
                <a:r>
                  <a:rPr lang="en-US" dirty="0" err="1"/>
                  <a:t>jacobian</a:t>
                </a:r>
                <a:r>
                  <a:rPr lang="en-US" dirty="0"/>
                  <a:t> for a single magnet position. We want to figure out, in this most simple scenario, how do we place the sensor can we obtain the optimal reciprocal condition number for the </a:t>
                </a:r>
                <a:r>
                  <a:rPr lang="en-US" dirty="0" err="1"/>
                  <a:t>jacobian</a:t>
                </a:r>
                <a:r>
                  <a:rPr lang="en-US" dirty="0"/>
                  <a:t> and figure out if that can be generalized to more complicated scenarios, where the entire workspace of magnet is considered. </a:t>
                </a:r>
              </a:p>
              <a:p>
                <a:pPr marL="0" indent="0">
                  <a:buNone/>
                </a:pPr>
                <a:r>
                  <a:rPr lang="en-US" dirty="0"/>
                  <a:t>Besides this approach, we also set an optimization pipeline using the genetic algorithm toolbox in MATLAB, to look for the global optimal sensor configuration using genetic algorithm. This two approaches can complement each other. </a:t>
                </a:r>
              </a:p>
              <a:p>
                <a:pPr marL="0" indent="0">
                  <a:buNone/>
                </a:pPr>
                <a:r>
                  <a:rPr lang="en-US" dirty="0"/>
                  <a:t>The current finding from the first approach is that for a single magnet position, to obtain optimal reciprocal condition number,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𝑇</m:t>
                        </m:r>
                      </m:sup>
                    </m:sSup>
                    <m:r>
                      <a:rPr lang="en-US" b="0" i="1" smtClean="0">
                        <a:latin typeface="Cambria Math" panose="02040503050406030204" pitchFamily="18" charset="0"/>
                      </a:rPr>
                      <m:t>𝐽</m:t>
                    </m:r>
                  </m:oMath>
                </a14:m>
                <a:r>
                  <a:rPr lang="de-CH" dirty="0"/>
                  <a:t> needs to be diagonal and the diagonal elements need to be identical. This phenomena also applies to the optimal solutions obtained by the genetic algorithm. It’s worth noting here that for a single magnet position, there are many sensor configuration that can achieve a jacobian with perfect condition. And the current finding is that they all satisfy the above-mentioned condition.</a:t>
                </a:r>
              </a:p>
            </p:txBody>
          </p:sp>
        </mc:Choice>
        <mc:Fallback>
          <p:sp>
            <p:nvSpPr>
              <p:cNvPr id="3" name="Inhaltsplatzhalter 2">
                <a:extLst>
                  <a:ext uri="{FF2B5EF4-FFF2-40B4-BE49-F238E27FC236}">
                    <a16:creationId xmlns:a16="http://schemas.microsoft.com/office/drawing/2014/main" id="{94792F61-F3A1-4E2C-B0EE-9742603FD08B}"/>
                  </a:ext>
                </a:extLst>
              </p:cNvPr>
              <p:cNvSpPr>
                <a:spLocks noGrp="1" noRot="1" noChangeAspect="1" noMove="1" noResize="1" noEditPoints="1" noAdjustHandles="1" noChangeArrowheads="1" noChangeShapeType="1" noTextEdit="1"/>
              </p:cNvSpPr>
              <p:nvPr>
                <p:ph idx="1"/>
              </p:nvPr>
            </p:nvSpPr>
            <p:spPr>
              <a:xfrm>
                <a:off x="731837" y="1412875"/>
                <a:ext cx="10728325" cy="4701677"/>
              </a:xfrm>
              <a:blipFill>
                <a:blip r:embed="rId2"/>
                <a:stretch>
                  <a:fillRect l="-1307" t="-1686" r="-1534"/>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p:spTree>
    <p:extLst>
      <p:ext uri="{BB962C8B-B14F-4D97-AF65-F5344CB8AC3E}">
        <p14:creationId xmlns:p14="http://schemas.microsoft.com/office/powerpoint/2010/main" val="204397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Next steps</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5"/>
            <a:ext cx="10728325" cy="4701677"/>
          </a:xfrm>
        </p:spPr>
        <p:txBody>
          <a:bodyPr/>
          <a:lstStyle/>
          <a:p>
            <a:pPr marL="0" indent="0">
              <a:buNone/>
            </a:pPr>
            <a:r>
              <a:rPr lang="de-CH" dirty="0"/>
              <a:t>The latter steps would be to figure out if it’s possible to generalize this finding, if this is viable, the genetic algorithm can be used as a back-up approach. Otherwise, we can still use the genetic algorithm to find the optimal sensor configuration, with the premise that we verify our setup is correct from the simple case where we only consider one magnet position. Then move on to: multiple magnet positions(the entire workspace); adding orientation of the magnet into consideration; adding signal to noise ratio to form a multi objective problem; adding a second magnet to form a constant curvature robot; generalize the magnetic ball chain.</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17.06.2024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spTree>
    <p:extLst>
      <p:ext uri="{BB962C8B-B14F-4D97-AF65-F5344CB8AC3E}">
        <p14:creationId xmlns:p14="http://schemas.microsoft.com/office/powerpoint/2010/main" val="83920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B429-8287-131D-D720-66E97B50F3B3}"/>
              </a:ext>
            </a:extLst>
          </p:cNvPr>
          <p:cNvSpPr>
            <a:spLocks noGrp="1"/>
          </p:cNvSpPr>
          <p:nvPr>
            <p:ph type="title"/>
          </p:nvPr>
        </p:nvSpPr>
        <p:spPr/>
        <p:txBody>
          <a:bodyPr/>
          <a:lstStyle/>
          <a:p>
            <a:r>
              <a:rPr lang="en-US" dirty="0"/>
              <a:t>Results comparison: 1 magnet configuration, 4 3-axis sensors</a:t>
            </a:r>
          </a:p>
        </p:txBody>
      </p:sp>
      <p:sp>
        <p:nvSpPr>
          <p:cNvPr id="3" name="Content Placeholder 2">
            <a:extLst>
              <a:ext uri="{FF2B5EF4-FFF2-40B4-BE49-F238E27FC236}">
                <a16:creationId xmlns:a16="http://schemas.microsoft.com/office/drawing/2014/main" id="{1A39A63F-65A0-A239-619E-B0F30DF8F11A}"/>
              </a:ext>
            </a:extLst>
          </p:cNvPr>
          <p:cNvSpPr>
            <a:spLocks noGrp="1"/>
          </p:cNvSpPr>
          <p:nvPr>
            <p:ph idx="1"/>
          </p:nvPr>
        </p:nvSpPr>
        <p:spPr/>
        <p:txBody>
          <a:bodyPr/>
          <a:lstStyle/>
          <a:p>
            <a:r>
              <a:rPr lang="en-US" dirty="0"/>
              <a:t>Maximize the reciprocal condition number</a:t>
            </a:r>
          </a:p>
          <a:p>
            <a:r>
              <a:rPr lang="en-US" dirty="0"/>
              <a:t>Maximize the minimum singular value of J = [</a:t>
            </a:r>
            <a:r>
              <a:rPr lang="en-US" dirty="0" err="1"/>
              <a:t>Jp</a:t>
            </a:r>
            <a:r>
              <a:rPr lang="en-US" dirty="0"/>
              <a:t>, Jo]</a:t>
            </a:r>
          </a:p>
          <a:p>
            <a:r>
              <a:rPr lang="en-US" dirty="0"/>
              <a:t>Maximize the reciprocal condition number + minimum singular value of J = [</a:t>
            </a:r>
            <a:r>
              <a:rPr lang="en-US" dirty="0" err="1"/>
              <a:t>Jp,Jo</a:t>
            </a:r>
            <a:r>
              <a:rPr lang="en-US" dirty="0"/>
              <a:t>] (2 objectives)</a:t>
            </a:r>
          </a:p>
          <a:p>
            <a:r>
              <a:rPr lang="en-US" dirty="0"/>
              <a:t>Maximize the minimum singular values of </a:t>
            </a:r>
            <a:r>
              <a:rPr lang="en-US" dirty="0" err="1"/>
              <a:t>Jp</a:t>
            </a:r>
            <a:r>
              <a:rPr lang="en-US" dirty="0"/>
              <a:t> and Jo, respectively (2 objectives)</a:t>
            </a:r>
          </a:p>
          <a:p>
            <a:r>
              <a:rPr lang="en-US" dirty="0"/>
              <a:t>Maximize the reciprocal condition number + minimum singular values of </a:t>
            </a:r>
            <a:r>
              <a:rPr lang="en-US" dirty="0" err="1"/>
              <a:t>Jp</a:t>
            </a:r>
            <a:r>
              <a:rPr lang="en-US" dirty="0"/>
              <a:t> and Jo (3 objectives)</a:t>
            </a:r>
          </a:p>
        </p:txBody>
      </p:sp>
      <p:sp>
        <p:nvSpPr>
          <p:cNvPr id="4" name="Date Placeholder 3">
            <a:extLst>
              <a:ext uri="{FF2B5EF4-FFF2-40B4-BE49-F238E27FC236}">
                <a16:creationId xmlns:a16="http://schemas.microsoft.com/office/drawing/2014/main" id="{DC33671D-B617-067C-A253-A73189739A96}"/>
              </a:ext>
            </a:extLst>
          </p:cNvPr>
          <p:cNvSpPr>
            <a:spLocks noGrp="1"/>
          </p:cNvSpPr>
          <p:nvPr>
            <p:ph type="dt" sz="half" idx="10"/>
          </p:nvPr>
        </p:nvSpPr>
        <p:spPr/>
        <p:txBody>
          <a:bodyPr/>
          <a:lstStyle/>
          <a:p>
            <a:fld id="{1332D50A-E6CC-4D88-8908-F2129032F4C7}" type="datetime1">
              <a:rPr lang="de-CH" noProof="0" smtClean="0"/>
              <a:t>17.06.2024</a:t>
            </a:fld>
            <a:endParaRPr lang="de-CH" noProof="0"/>
          </a:p>
        </p:txBody>
      </p:sp>
      <p:sp>
        <p:nvSpPr>
          <p:cNvPr id="5" name="Footer Placeholder 4">
            <a:extLst>
              <a:ext uri="{FF2B5EF4-FFF2-40B4-BE49-F238E27FC236}">
                <a16:creationId xmlns:a16="http://schemas.microsoft.com/office/drawing/2014/main" id="{211B7631-5153-1017-31B9-34B0D548DE10}"/>
              </a:ext>
            </a:extLst>
          </p:cNvPr>
          <p:cNvSpPr>
            <a:spLocks noGrp="1"/>
          </p:cNvSpPr>
          <p:nvPr>
            <p:ph type="ftr" sz="quarter" idx="11"/>
          </p:nvPr>
        </p:nvSpPr>
        <p:spPr/>
        <p:txBody>
          <a:bodyPr/>
          <a:lstStyle/>
          <a:p>
            <a:r>
              <a:rPr lang="de-DE" noProof="0"/>
              <a:t>Organisationseinheit verbal</a:t>
            </a:r>
            <a:endParaRPr lang="de-CH" noProof="0" dirty="0"/>
          </a:p>
        </p:txBody>
      </p:sp>
      <p:sp>
        <p:nvSpPr>
          <p:cNvPr id="6" name="Slide Number Placeholder 5">
            <a:extLst>
              <a:ext uri="{FF2B5EF4-FFF2-40B4-BE49-F238E27FC236}">
                <a16:creationId xmlns:a16="http://schemas.microsoft.com/office/drawing/2014/main" id="{72EC1471-D84F-2C0B-3A41-F2304625042B}"/>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p:spTree>
    <p:extLst>
      <p:ext uri="{BB962C8B-B14F-4D97-AF65-F5344CB8AC3E}">
        <p14:creationId xmlns:p14="http://schemas.microsoft.com/office/powerpoint/2010/main" val="764575051"/>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Präsentation3" id="{9C84984C-18ED-5E49-A574-15FF8A3954B8}" vid="{0B390235-9264-874C-ABEB-5D2188FC234E}"/>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4250</TotalTime>
  <Words>1629</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Symbol</vt:lpstr>
      <vt:lpstr>Times New Roman</vt:lpstr>
      <vt:lpstr>ETH Zürich</vt:lpstr>
      <vt:lpstr>Master‘s thesis montly update</vt:lpstr>
      <vt:lpstr>Problem description - recap</vt:lpstr>
      <vt:lpstr>Problem description - recap</vt:lpstr>
      <vt:lpstr>Only 1 position‘s optimal Jacobian </vt:lpstr>
      <vt:lpstr>Considering multiple magnet‘s positions</vt:lpstr>
      <vt:lpstr>Optimization</vt:lpstr>
      <vt:lpstr>Optimization</vt:lpstr>
      <vt:lpstr>Next steps</vt:lpstr>
      <vt:lpstr>Results comparison: 1 magnet configuration, 4 3-axis sensors</vt:lpstr>
      <vt:lpstr>Results comparison: 1 magnet configuration, 4 3-axis sensors</vt:lpstr>
      <vt:lpstr>Results comparison: 1 magnet configuration, 4 3-axis sensors</vt:lpstr>
      <vt:lpstr>Results comparison: 1 magnet configuration, 4 3-axis sensors</vt:lpstr>
      <vt:lpstr>Results comparison: 1 magnet configuration, 4 3-axis sensors</vt:lpstr>
      <vt:lpstr>Results comparison: 1 magnet configuration, 4 3-axis sensors</vt:lpstr>
      <vt:lpstr>Results comparison: 1 magnet configuration, 12 1-axis sensors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thesis montly update</dc:title>
  <dc:creator>Lin, Xiaowei</dc:creator>
  <cp:lastModifiedBy>Lin, Xiaowei</cp:lastModifiedBy>
  <cp:revision>23</cp:revision>
  <dcterms:created xsi:type="dcterms:W3CDTF">2024-05-03T22:32:02Z</dcterms:created>
  <dcterms:modified xsi:type="dcterms:W3CDTF">2024-06-17T16:13:35Z</dcterms:modified>
</cp:coreProperties>
</file>