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9" r:id="rId3"/>
    <p:sldId id="290" r:id="rId4"/>
    <p:sldId id="291" r:id="rId5"/>
    <p:sldId id="256" r:id="rId6"/>
    <p:sldId id="257" r:id="rId7"/>
    <p:sldId id="260" r:id="rId8"/>
    <p:sldId id="261" r:id="rId9"/>
    <p:sldId id="262" r:id="rId10"/>
    <p:sldId id="263" r:id="rId11"/>
    <p:sldId id="265" r:id="rId12"/>
    <p:sldId id="271" r:id="rId13"/>
    <p:sldId id="266" r:id="rId14"/>
    <p:sldId id="267" r:id="rId15"/>
    <p:sldId id="268" r:id="rId16"/>
    <p:sldId id="270" r:id="rId17"/>
    <p:sldId id="269"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2DEC4-298A-855A-7EAE-6673F1A6BA8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45C410-DF0C-DDFF-4909-7AD48ACD94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EE774E4-446C-4006-EEBC-6569E48930D3}"/>
              </a:ext>
            </a:extLst>
          </p:cNvPr>
          <p:cNvSpPr>
            <a:spLocks noGrp="1"/>
          </p:cNvSpPr>
          <p:nvPr>
            <p:ph type="dt" sz="half" idx="10"/>
          </p:nvPr>
        </p:nvSpPr>
        <p:spPr/>
        <p:txBody>
          <a:bodyPr/>
          <a:lstStyle/>
          <a:p>
            <a:fld id="{860E6EF3-522E-49DE-A7AA-48FFE1684BA0}"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15A2B9E9-7D1C-9BDF-56A5-A389B71835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7FA03D-7B51-2438-E95D-9DE2DF253E82}"/>
              </a:ext>
            </a:extLst>
          </p:cNvPr>
          <p:cNvSpPr>
            <a:spLocks noGrp="1"/>
          </p:cNvSpPr>
          <p:nvPr>
            <p:ph type="sldNum" sz="quarter" idx="12"/>
          </p:nvPr>
        </p:nvSpPr>
        <p:spPr/>
        <p:txBody>
          <a:bodyPr/>
          <a:lstStyle/>
          <a:p>
            <a:fld id="{C3D581A4-4F6A-454A-8170-A5A452F56B14}" type="slidenum">
              <a:rPr lang="zh-CN" altLang="en-US" smtClean="0"/>
              <a:t>‹#›</a:t>
            </a:fld>
            <a:endParaRPr lang="zh-CN" altLang="en-US"/>
          </a:p>
        </p:txBody>
      </p:sp>
    </p:spTree>
    <p:extLst>
      <p:ext uri="{BB962C8B-B14F-4D97-AF65-F5344CB8AC3E}">
        <p14:creationId xmlns:p14="http://schemas.microsoft.com/office/powerpoint/2010/main" val="100979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E1E2F-0307-2D25-77A2-8D38C5150D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726E54A-D6E7-50EA-B928-4FE1E7953E8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AF3566-F7EA-A343-4EA6-6E7009DB85B9}"/>
              </a:ext>
            </a:extLst>
          </p:cNvPr>
          <p:cNvSpPr>
            <a:spLocks noGrp="1"/>
          </p:cNvSpPr>
          <p:nvPr>
            <p:ph type="dt" sz="half" idx="10"/>
          </p:nvPr>
        </p:nvSpPr>
        <p:spPr/>
        <p:txBody>
          <a:bodyPr/>
          <a:lstStyle/>
          <a:p>
            <a:fld id="{860E6EF3-522E-49DE-A7AA-48FFE1684BA0}"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D98EBB2E-DE84-290F-3A6D-831E058396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B9B279-771B-4B9B-437F-CBBBDCBF59CE}"/>
              </a:ext>
            </a:extLst>
          </p:cNvPr>
          <p:cNvSpPr>
            <a:spLocks noGrp="1"/>
          </p:cNvSpPr>
          <p:nvPr>
            <p:ph type="sldNum" sz="quarter" idx="12"/>
          </p:nvPr>
        </p:nvSpPr>
        <p:spPr/>
        <p:txBody>
          <a:bodyPr/>
          <a:lstStyle/>
          <a:p>
            <a:fld id="{C3D581A4-4F6A-454A-8170-A5A452F56B14}" type="slidenum">
              <a:rPr lang="zh-CN" altLang="en-US" smtClean="0"/>
              <a:t>‹#›</a:t>
            </a:fld>
            <a:endParaRPr lang="zh-CN" altLang="en-US"/>
          </a:p>
        </p:txBody>
      </p:sp>
    </p:spTree>
    <p:extLst>
      <p:ext uri="{BB962C8B-B14F-4D97-AF65-F5344CB8AC3E}">
        <p14:creationId xmlns:p14="http://schemas.microsoft.com/office/powerpoint/2010/main" val="408854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02C519-6C62-66D9-0A1C-F559FA5CB39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D78C71A-DDE0-60A4-C08B-D51243EDB2F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289A3D-756E-874C-344B-D99797DADC4B}"/>
              </a:ext>
            </a:extLst>
          </p:cNvPr>
          <p:cNvSpPr>
            <a:spLocks noGrp="1"/>
          </p:cNvSpPr>
          <p:nvPr>
            <p:ph type="dt" sz="half" idx="10"/>
          </p:nvPr>
        </p:nvSpPr>
        <p:spPr/>
        <p:txBody>
          <a:bodyPr/>
          <a:lstStyle/>
          <a:p>
            <a:fld id="{860E6EF3-522E-49DE-A7AA-48FFE1684BA0}"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ABACC38E-6AB6-B54D-46FC-38370C3128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C0E615-0837-9FBB-C64D-6DBB97ADC2CD}"/>
              </a:ext>
            </a:extLst>
          </p:cNvPr>
          <p:cNvSpPr>
            <a:spLocks noGrp="1"/>
          </p:cNvSpPr>
          <p:nvPr>
            <p:ph type="sldNum" sz="quarter" idx="12"/>
          </p:nvPr>
        </p:nvSpPr>
        <p:spPr/>
        <p:txBody>
          <a:bodyPr/>
          <a:lstStyle/>
          <a:p>
            <a:fld id="{C3D581A4-4F6A-454A-8170-A5A452F56B14}" type="slidenum">
              <a:rPr lang="zh-CN" altLang="en-US" smtClean="0"/>
              <a:t>‹#›</a:t>
            </a:fld>
            <a:endParaRPr lang="zh-CN" altLang="en-US"/>
          </a:p>
        </p:txBody>
      </p:sp>
    </p:spTree>
    <p:extLst>
      <p:ext uri="{BB962C8B-B14F-4D97-AF65-F5344CB8AC3E}">
        <p14:creationId xmlns:p14="http://schemas.microsoft.com/office/powerpoint/2010/main" val="2404366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B522E-D399-95D7-BD1B-D8A0C2BE77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F9A6D7-2474-936A-46C1-085810C23B3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D4873B-49D7-6C0E-A967-54953F9210B4}"/>
              </a:ext>
            </a:extLst>
          </p:cNvPr>
          <p:cNvSpPr>
            <a:spLocks noGrp="1"/>
          </p:cNvSpPr>
          <p:nvPr>
            <p:ph type="dt" sz="half" idx="10"/>
          </p:nvPr>
        </p:nvSpPr>
        <p:spPr/>
        <p:txBody>
          <a:bodyPr/>
          <a:lstStyle/>
          <a:p>
            <a:fld id="{860E6EF3-522E-49DE-A7AA-48FFE1684BA0}"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92A90DB7-0183-D1A5-4DA4-C2F86CA487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D08276-0F2D-0C9C-D124-92E10727A9DA}"/>
              </a:ext>
            </a:extLst>
          </p:cNvPr>
          <p:cNvSpPr>
            <a:spLocks noGrp="1"/>
          </p:cNvSpPr>
          <p:nvPr>
            <p:ph type="sldNum" sz="quarter" idx="12"/>
          </p:nvPr>
        </p:nvSpPr>
        <p:spPr/>
        <p:txBody>
          <a:bodyPr/>
          <a:lstStyle/>
          <a:p>
            <a:fld id="{C3D581A4-4F6A-454A-8170-A5A452F56B14}" type="slidenum">
              <a:rPr lang="zh-CN" altLang="en-US" smtClean="0"/>
              <a:t>‹#›</a:t>
            </a:fld>
            <a:endParaRPr lang="zh-CN" altLang="en-US"/>
          </a:p>
        </p:txBody>
      </p:sp>
    </p:spTree>
    <p:extLst>
      <p:ext uri="{BB962C8B-B14F-4D97-AF65-F5344CB8AC3E}">
        <p14:creationId xmlns:p14="http://schemas.microsoft.com/office/powerpoint/2010/main" val="2590369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0C52E-9CD1-6C49-0E26-ACDDA530147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D733C8-75A6-B4D3-E7BC-05F9B7BC6C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D0DB578-3A0A-0454-79D0-FBD5FDC471D6}"/>
              </a:ext>
            </a:extLst>
          </p:cNvPr>
          <p:cNvSpPr>
            <a:spLocks noGrp="1"/>
          </p:cNvSpPr>
          <p:nvPr>
            <p:ph type="dt" sz="half" idx="10"/>
          </p:nvPr>
        </p:nvSpPr>
        <p:spPr/>
        <p:txBody>
          <a:bodyPr/>
          <a:lstStyle/>
          <a:p>
            <a:fld id="{860E6EF3-522E-49DE-A7AA-48FFE1684BA0}"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6042495C-F3B4-BF02-17DB-E10D57B0A0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2D6B80-7F34-0B03-1E37-7F9C7C35A1E7}"/>
              </a:ext>
            </a:extLst>
          </p:cNvPr>
          <p:cNvSpPr>
            <a:spLocks noGrp="1"/>
          </p:cNvSpPr>
          <p:nvPr>
            <p:ph type="sldNum" sz="quarter" idx="12"/>
          </p:nvPr>
        </p:nvSpPr>
        <p:spPr/>
        <p:txBody>
          <a:bodyPr/>
          <a:lstStyle/>
          <a:p>
            <a:fld id="{C3D581A4-4F6A-454A-8170-A5A452F56B14}" type="slidenum">
              <a:rPr lang="zh-CN" altLang="en-US" smtClean="0"/>
              <a:t>‹#›</a:t>
            </a:fld>
            <a:endParaRPr lang="zh-CN" altLang="en-US"/>
          </a:p>
        </p:txBody>
      </p:sp>
    </p:spTree>
    <p:extLst>
      <p:ext uri="{BB962C8B-B14F-4D97-AF65-F5344CB8AC3E}">
        <p14:creationId xmlns:p14="http://schemas.microsoft.com/office/powerpoint/2010/main" val="2097443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701FC-C9CE-5248-EC95-EAA9A0C0F9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712B29-B3EA-8F18-B698-06900F163D2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D8B62F-EF27-0FC4-70D6-58DE10A9178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E1D610E-3404-14A6-597E-FBA6D92929D5}"/>
              </a:ext>
            </a:extLst>
          </p:cNvPr>
          <p:cNvSpPr>
            <a:spLocks noGrp="1"/>
          </p:cNvSpPr>
          <p:nvPr>
            <p:ph type="dt" sz="half" idx="10"/>
          </p:nvPr>
        </p:nvSpPr>
        <p:spPr/>
        <p:txBody>
          <a:bodyPr/>
          <a:lstStyle/>
          <a:p>
            <a:fld id="{860E6EF3-522E-49DE-A7AA-48FFE1684BA0}" type="datetimeFigureOut">
              <a:rPr lang="zh-CN" altLang="en-US" smtClean="0"/>
              <a:t>2024/10/20</a:t>
            </a:fld>
            <a:endParaRPr lang="zh-CN" altLang="en-US"/>
          </a:p>
        </p:txBody>
      </p:sp>
      <p:sp>
        <p:nvSpPr>
          <p:cNvPr id="6" name="页脚占位符 5">
            <a:extLst>
              <a:ext uri="{FF2B5EF4-FFF2-40B4-BE49-F238E27FC236}">
                <a16:creationId xmlns:a16="http://schemas.microsoft.com/office/drawing/2014/main" id="{BCA01874-59DB-4CDA-293B-6A74A498CA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C9B672-631F-2580-5ED1-9AC03324413B}"/>
              </a:ext>
            </a:extLst>
          </p:cNvPr>
          <p:cNvSpPr>
            <a:spLocks noGrp="1"/>
          </p:cNvSpPr>
          <p:nvPr>
            <p:ph type="sldNum" sz="quarter" idx="12"/>
          </p:nvPr>
        </p:nvSpPr>
        <p:spPr/>
        <p:txBody>
          <a:bodyPr/>
          <a:lstStyle/>
          <a:p>
            <a:fld id="{C3D581A4-4F6A-454A-8170-A5A452F56B14}" type="slidenum">
              <a:rPr lang="zh-CN" altLang="en-US" smtClean="0"/>
              <a:t>‹#›</a:t>
            </a:fld>
            <a:endParaRPr lang="zh-CN" altLang="en-US"/>
          </a:p>
        </p:txBody>
      </p:sp>
    </p:spTree>
    <p:extLst>
      <p:ext uri="{BB962C8B-B14F-4D97-AF65-F5344CB8AC3E}">
        <p14:creationId xmlns:p14="http://schemas.microsoft.com/office/powerpoint/2010/main" val="446522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A357F7-8363-3631-A35A-A094367BA8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8EAE61D-62B9-1773-4F2D-1CC998F78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B3D1576-5D96-BEB9-6591-0AF1E25103C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CBC9A49-CDDF-76C3-D130-CC4A91DC2E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2794009-AE08-AAF1-6849-939FA98288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3783D6A-84CA-BE4A-D063-3A8747DF4343}"/>
              </a:ext>
            </a:extLst>
          </p:cNvPr>
          <p:cNvSpPr>
            <a:spLocks noGrp="1"/>
          </p:cNvSpPr>
          <p:nvPr>
            <p:ph type="dt" sz="half" idx="10"/>
          </p:nvPr>
        </p:nvSpPr>
        <p:spPr/>
        <p:txBody>
          <a:bodyPr/>
          <a:lstStyle/>
          <a:p>
            <a:fld id="{860E6EF3-522E-49DE-A7AA-48FFE1684BA0}" type="datetimeFigureOut">
              <a:rPr lang="zh-CN" altLang="en-US" smtClean="0"/>
              <a:t>2024/10/20</a:t>
            </a:fld>
            <a:endParaRPr lang="zh-CN" altLang="en-US"/>
          </a:p>
        </p:txBody>
      </p:sp>
      <p:sp>
        <p:nvSpPr>
          <p:cNvPr id="8" name="页脚占位符 7">
            <a:extLst>
              <a:ext uri="{FF2B5EF4-FFF2-40B4-BE49-F238E27FC236}">
                <a16:creationId xmlns:a16="http://schemas.microsoft.com/office/drawing/2014/main" id="{9F0228F0-EA25-833B-C39A-54E70AE3AAB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88487CE-2F99-1DCC-9B56-5E8190F230E6}"/>
              </a:ext>
            </a:extLst>
          </p:cNvPr>
          <p:cNvSpPr>
            <a:spLocks noGrp="1"/>
          </p:cNvSpPr>
          <p:nvPr>
            <p:ph type="sldNum" sz="quarter" idx="12"/>
          </p:nvPr>
        </p:nvSpPr>
        <p:spPr/>
        <p:txBody>
          <a:bodyPr/>
          <a:lstStyle/>
          <a:p>
            <a:fld id="{C3D581A4-4F6A-454A-8170-A5A452F56B14}" type="slidenum">
              <a:rPr lang="zh-CN" altLang="en-US" smtClean="0"/>
              <a:t>‹#›</a:t>
            </a:fld>
            <a:endParaRPr lang="zh-CN" altLang="en-US"/>
          </a:p>
        </p:txBody>
      </p:sp>
    </p:spTree>
    <p:extLst>
      <p:ext uri="{BB962C8B-B14F-4D97-AF65-F5344CB8AC3E}">
        <p14:creationId xmlns:p14="http://schemas.microsoft.com/office/powerpoint/2010/main" val="73748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FEF4E-C906-D09B-6A57-24B572B0910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D1AF99C-7256-36C1-8E3F-17F9993A3C82}"/>
              </a:ext>
            </a:extLst>
          </p:cNvPr>
          <p:cNvSpPr>
            <a:spLocks noGrp="1"/>
          </p:cNvSpPr>
          <p:nvPr>
            <p:ph type="dt" sz="half" idx="10"/>
          </p:nvPr>
        </p:nvSpPr>
        <p:spPr/>
        <p:txBody>
          <a:bodyPr/>
          <a:lstStyle/>
          <a:p>
            <a:fld id="{860E6EF3-522E-49DE-A7AA-48FFE1684BA0}" type="datetimeFigureOut">
              <a:rPr lang="zh-CN" altLang="en-US" smtClean="0"/>
              <a:t>2024/10/20</a:t>
            </a:fld>
            <a:endParaRPr lang="zh-CN" altLang="en-US"/>
          </a:p>
        </p:txBody>
      </p:sp>
      <p:sp>
        <p:nvSpPr>
          <p:cNvPr id="4" name="页脚占位符 3">
            <a:extLst>
              <a:ext uri="{FF2B5EF4-FFF2-40B4-BE49-F238E27FC236}">
                <a16:creationId xmlns:a16="http://schemas.microsoft.com/office/drawing/2014/main" id="{C78AA8E0-14CD-DDD8-3C2C-D4D9E6CC14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35E06C8-F0E5-887A-E211-B2E1A040183E}"/>
              </a:ext>
            </a:extLst>
          </p:cNvPr>
          <p:cNvSpPr>
            <a:spLocks noGrp="1"/>
          </p:cNvSpPr>
          <p:nvPr>
            <p:ph type="sldNum" sz="quarter" idx="12"/>
          </p:nvPr>
        </p:nvSpPr>
        <p:spPr/>
        <p:txBody>
          <a:bodyPr/>
          <a:lstStyle/>
          <a:p>
            <a:fld id="{C3D581A4-4F6A-454A-8170-A5A452F56B14}" type="slidenum">
              <a:rPr lang="zh-CN" altLang="en-US" smtClean="0"/>
              <a:t>‹#›</a:t>
            </a:fld>
            <a:endParaRPr lang="zh-CN" altLang="en-US"/>
          </a:p>
        </p:txBody>
      </p:sp>
    </p:spTree>
    <p:extLst>
      <p:ext uri="{BB962C8B-B14F-4D97-AF65-F5344CB8AC3E}">
        <p14:creationId xmlns:p14="http://schemas.microsoft.com/office/powerpoint/2010/main" val="293271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99B480-1158-564E-B364-5A5BE52B8F72}"/>
              </a:ext>
            </a:extLst>
          </p:cNvPr>
          <p:cNvSpPr>
            <a:spLocks noGrp="1"/>
          </p:cNvSpPr>
          <p:nvPr>
            <p:ph type="dt" sz="half" idx="10"/>
          </p:nvPr>
        </p:nvSpPr>
        <p:spPr/>
        <p:txBody>
          <a:bodyPr/>
          <a:lstStyle/>
          <a:p>
            <a:fld id="{860E6EF3-522E-49DE-A7AA-48FFE1684BA0}" type="datetimeFigureOut">
              <a:rPr lang="zh-CN" altLang="en-US" smtClean="0"/>
              <a:t>2024/10/20</a:t>
            </a:fld>
            <a:endParaRPr lang="zh-CN" altLang="en-US"/>
          </a:p>
        </p:txBody>
      </p:sp>
      <p:sp>
        <p:nvSpPr>
          <p:cNvPr id="3" name="页脚占位符 2">
            <a:extLst>
              <a:ext uri="{FF2B5EF4-FFF2-40B4-BE49-F238E27FC236}">
                <a16:creationId xmlns:a16="http://schemas.microsoft.com/office/drawing/2014/main" id="{E45C8955-3550-1570-B5D6-09D6143CCE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A470BC5-912E-A794-AF78-0F974AD29DA3}"/>
              </a:ext>
            </a:extLst>
          </p:cNvPr>
          <p:cNvSpPr>
            <a:spLocks noGrp="1"/>
          </p:cNvSpPr>
          <p:nvPr>
            <p:ph type="sldNum" sz="quarter" idx="12"/>
          </p:nvPr>
        </p:nvSpPr>
        <p:spPr/>
        <p:txBody>
          <a:bodyPr/>
          <a:lstStyle/>
          <a:p>
            <a:fld id="{C3D581A4-4F6A-454A-8170-A5A452F56B14}" type="slidenum">
              <a:rPr lang="zh-CN" altLang="en-US" smtClean="0"/>
              <a:t>‹#›</a:t>
            </a:fld>
            <a:endParaRPr lang="zh-CN" altLang="en-US"/>
          </a:p>
        </p:txBody>
      </p:sp>
    </p:spTree>
    <p:extLst>
      <p:ext uri="{BB962C8B-B14F-4D97-AF65-F5344CB8AC3E}">
        <p14:creationId xmlns:p14="http://schemas.microsoft.com/office/powerpoint/2010/main" val="291193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D7E3A-4CAE-9888-C1FB-B38D7767D2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63DC78D-1BCA-BA5B-D65C-22ED52CB2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06046A0-8451-DF2D-D0BB-083701461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7F53D4-30AF-F378-0AF6-7C779419FB0A}"/>
              </a:ext>
            </a:extLst>
          </p:cNvPr>
          <p:cNvSpPr>
            <a:spLocks noGrp="1"/>
          </p:cNvSpPr>
          <p:nvPr>
            <p:ph type="dt" sz="half" idx="10"/>
          </p:nvPr>
        </p:nvSpPr>
        <p:spPr/>
        <p:txBody>
          <a:bodyPr/>
          <a:lstStyle/>
          <a:p>
            <a:fld id="{860E6EF3-522E-49DE-A7AA-48FFE1684BA0}" type="datetimeFigureOut">
              <a:rPr lang="zh-CN" altLang="en-US" smtClean="0"/>
              <a:t>2024/10/20</a:t>
            </a:fld>
            <a:endParaRPr lang="zh-CN" altLang="en-US"/>
          </a:p>
        </p:txBody>
      </p:sp>
      <p:sp>
        <p:nvSpPr>
          <p:cNvPr id="6" name="页脚占位符 5">
            <a:extLst>
              <a:ext uri="{FF2B5EF4-FFF2-40B4-BE49-F238E27FC236}">
                <a16:creationId xmlns:a16="http://schemas.microsoft.com/office/drawing/2014/main" id="{AC9F46F1-9392-81E2-F99E-9119474DFD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0A56DA-0878-F79D-CFAA-EA8C12116496}"/>
              </a:ext>
            </a:extLst>
          </p:cNvPr>
          <p:cNvSpPr>
            <a:spLocks noGrp="1"/>
          </p:cNvSpPr>
          <p:nvPr>
            <p:ph type="sldNum" sz="quarter" idx="12"/>
          </p:nvPr>
        </p:nvSpPr>
        <p:spPr/>
        <p:txBody>
          <a:bodyPr/>
          <a:lstStyle/>
          <a:p>
            <a:fld id="{C3D581A4-4F6A-454A-8170-A5A452F56B14}" type="slidenum">
              <a:rPr lang="zh-CN" altLang="en-US" smtClean="0"/>
              <a:t>‹#›</a:t>
            </a:fld>
            <a:endParaRPr lang="zh-CN" altLang="en-US"/>
          </a:p>
        </p:txBody>
      </p:sp>
    </p:spTree>
    <p:extLst>
      <p:ext uri="{BB962C8B-B14F-4D97-AF65-F5344CB8AC3E}">
        <p14:creationId xmlns:p14="http://schemas.microsoft.com/office/powerpoint/2010/main" val="84525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9A0CD-EF3D-FF34-434B-6921C3A199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C631E40-1EFF-1111-14DB-FBA0B858F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78BED95-7CEC-285D-09D2-807B86EEB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D149F8-2BF4-7B2F-3F30-C7304AD6261D}"/>
              </a:ext>
            </a:extLst>
          </p:cNvPr>
          <p:cNvSpPr>
            <a:spLocks noGrp="1"/>
          </p:cNvSpPr>
          <p:nvPr>
            <p:ph type="dt" sz="half" idx="10"/>
          </p:nvPr>
        </p:nvSpPr>
        <p:spPr/>
        <p:txBody>
          <a:bodyPr/>
          <a:lstStyle/>
          <a:p>
            <a:fld id="{860E6EF3-522E-49DE-A7AA-48FFE1684BA0}" type="datetimeFigureOut">
              <a:rPr lang="zh-CN" altLang="en-US" smtClean="0"/>
              <a:t>2024/10/20</a:t>
            </a:fld>
            <a:endParaRPr lang="zh-CN" altLang="en-US"/>
          </a:p>
        </p:txBody>
      </p:sp>
      <p:sp>
        <p:nvSpPr>
          <p:cNvPr id="6" name="页脚占位符 5">
            <a:extLst>
              <a:ext uri="{FF2B5EF4-FFF2-40B4-BE49-F238E27FC236}">
                <a16:creationId xmlns:a16="http://schemas.microsoft.com/office/drawing/2014/main" id="{6C43D483-6FE2-5F12-9967-A4B6BEC9C1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5778FE-5CE6-222D-22E5-5816258F4B9B}"/>
              </a:ext>
            </a:extLst>
          </p:cNvPr>
          <p:cNvSpPr>
            <a:spLocks noGrp="1"/>
          </p:cNvSpPr>
          <p:nvPr>
            <p:ph type="sldNum" sz="quarter" idx="12"/>
          </p:nvPr>
        </p:nvSpPr>
        <p:spPr/>
        <p:txBody>
          <a:bodyPr/>
          <a:lstStyle/>
          <a:p>
            <a:fld id="{C3D581A4-4F6A-454A-8170-A5A452F56B14}" type="slidenum">
              <a:rPr lang="zh-CN" altLang="en-US" smtClean="0"/>
              <a:t>‹#›</a:t>
            </a:fld>
            <a:endParaRPr lang="zh-CN" altLang="en-US"/>
          </a:p>
        </p:txBody>
      </p:sp>
    </p:spTree>
    <p:extLst>
      <p:ext uri="{BB962C8B-B14F-4D97-AF65-F5344CB8AC3E}">
        <p14:creationId xmlns:p14="http://schemas.microsoft.com/office/powerpoint/2010/main" val="93031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DD9AEC-A805-9250-AA44-E62C70DC9C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F9FAE0-4AE4-4822-D72D-680CEB9A9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0C0AEB-5148-5FE9-BE4C-E6BF367DB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E6EF3-522E-49DE-A7AA-48FFE1684BA0}"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91D3B419-0FED-7332-D203-8B4617DD29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54CD424-1477-7B5D-E358-6E678858F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581A4-4F6A-454A-8170-A5A452F56B14}" type="slidenum">
              <a:rPr lang="zh-CN" altLang="en-US" smtClean="0"/>
              <a:t>‹#›</a:t>
            </a:fld>
            <a:endParaRPr lang="zh-CN" altLang="en-US"/>
          </a:p>
        </p:txBody>
      </p:sp>
    </p:spTree>
    <p:extLst>
      <p:ext uri="{BB962C8B-B14F-4D97-AF65-F5344CB8AC3E}">
        <p14:creationId xmlns:p14="http://schemas.microsoft.com/office/powerpoint/2010/main" val="686650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D18E342-11D0-193C-D326-7C2248389F2F}"/>
              </a:ext>
            </a:extLst>
          </p:cNvPr>
          <p:cNvSpPr txBox="1"/>
          <p:nvPr/>
        </p:nvSpPr>
        <p:spPr>
          <a:xfrm>
            <a:off x="861646" y="889843"/>
            <a:ext cx="10468708" cy="5509200"/>
          </a:xfrm>
          <a:prstGeom prst="rect">
            <a:avLst/>
          </a:prstGeom>
          <a:noFill/>
        </p:spPr>
        <p:txBody>
          <a:bodyPr wrap="square" rtlCol="0">
            <a:spAutoFit/>
          </a:bodyPr>
          <a:lstStyle/>
          <a:p>
            <a:pPr algn="just"/>
            <a:r>
              <a:rPr lang="en-US" altLang="zh-CN" sz="1600" dirty="0">
                <a:latin typeface="Arial" panose="020B0604020202020204" pitchFamily="34" charset="0"/>
                <a:cs typeface="Arial" panose="020B0604020202020204" pitchFamily="34" charset="0"/>
              </a:rPr>
              <a:t>In master’s thesis, I developed a method to track the position and orientation of a permanent magnet using an array of magnetic sensors. The magnet can be mounted on the tip of an instrument. By tracking the configuration of it, we can reconstruct the shape of the instrument to close the control loop. </a:t>
            </a:r>
          </a:p>
          <a:p>
            <a:pPr algn="just"/>
            <a:endParaRPr lang="en-US" altLang="zh-CN" sz="1600" dirty="0">
              <a:latin typeface="Arial" panose="020B0604020202020204" pitchFamily="34" charset="0"/>
              <a:cs typeface="Arial" panose="020B0604020202020204" pitchFamily="34" charset="0"/>
            </a:endParaRPr>
          </a:p>
          <a:p>
            <a:pPr algn="just"/>
            <a:r>
              <a:rPr lang="en-US" altLang="zh-CN" sz="1600" dirty="0">
                <a:latin typeface="Arial" panose="020B0604020202020204" pitchFamily="34" charset="0"/>
                <a:cs typeface="Arial" panose="020B0604020202020204" pitchFamily="34" charset="0"/>
              </a:rPr>
              <a:t>(To do this, I derived the linearized magnetic dipole model, which is used in developing the efficient algorithm to estimate the magnet’s configuration. I also optimized the sensor arrangement to get better results. I validated all of this with experiments, both in simulations and real-world testing.</a:t>
            </a:r>
          </a:p>
          <a:p>
            <a:pPr algn="just"/>
            <a:r>
              <a:rPr lang="en-US" altLang="zh-CN" sz="1600" dirty="0">
                <a:latin typeface="Arial" panose="020B0604020202020204" pitchFamily="34" charset="0"/>
                <a:cs typeface="Arial" panose="020B0604020202020204" pitchFamily="34" charset="0"/>
              </a:rPr>
              <a:t>)</a:t>
            </a:r>
          </a:p>
          <a:p>
            <a:pPr algn="just"/>
            <a:endParaRPr lang="en-US" altLang="zh-CN" sz="1600" dirty="0">
              <a:latin typeface="Arial" panose="020B0604020202020204" pitchFamily="34" charset="0"/>
              <a:cs typeface="Arial" panose="020B0604020202020204" pitchFamily="34" charset="0"/>
            </a:endParaRPr>
          </a:p>
          <a:p>
            <a:pPr algn="just"/>
            <a:r>
              <a:rPr lang="en-US" altLang="zh-CN" sz="1600" dirty="0">
                <a:latin typeface="Arial" panose="020B0604020202020204" pitchFamily="34" charset="0"/>
                <a:cs typeface="Arial" panose="020B0604020202020204" pitchFamily="34" charset="0"/>
              </a:rPr>
              <a:t>This involved solving an inverse problem: determining the magnet’s configuration from the magnetic field recorded by the sensors. To do this, we first need to know how the magnetic field works, which is represented by the magnetic dipole model that computes the magnetic field based on the magnet’s position and orientation. </a:t>
            </a:r>
          </a:p>
          <a:p>
            <a:pPr algn="just"/>
            <a:endParaRPr lang="en-US" altLang="zh-CN" sz="1600" dirty="0">
              <a:latin typeface="Arial" panose="020B0604020202020204" pitchFamily="34" charset="0"/>
              <a:cs typeface="Arial" panose="020B0604020202020204" pitchFamily="34" charset="0"/>
            </a:endParaRPr>
          </a:p>
          <a:p>
            <a:pPr algn="just"/>
            <a:r>
              <a:rPr lang="en-US" altLang="zh-CN" sz="1600" dirty="0">
                <a:latin typeface="Arial" panose="020B0604020202020204" pitchFamily="34" charset="0"/>
                <a:cs typeface="Arial" panose="020B0604020202020204" pitchFamily="34" charset="0"/>
              </a:rPr>
              <a:t>It’s a highly nonlinear model and difficult to work with. We are interested in linearized model for two reasons: first, it allows us to use the knowledge of linear algebra to understand how the magnetic field behaves, and it is effectively used in the algorithm that solves the inverse problem.</a:t>
            </a:r>
          </a:p>
          <a:p>
            <a:pPr algn="just"/>
            <a:endParaRPr lang="en-US" altLang="zh-CN" sz="1600" dirty="0">
              <a:latin typeface="Arial" panose="020B0604020202020204" pitchFamily="34" charset="0"/>
              <a:cs typeface="Arial" panose="020B0604020202020204" pitchFamily="34" charset="0"/>
            </a:endParaRPr>
          </a:p>
          <a:p>
            <a:pPr algn="just"/>
            <a:r>
              <a:rPr lang="en-US" altLang="zh-CN" sz="1600" dirty="0">
                <a:latin typeface="Arial" panose="020B0604020202020204" pitchFamily="34" charset="0"/>
                <a:cs typeface="Arial" panose="020B0604020202020204" pitchFamily="34" charset="0"/>
              </a:rPr>
              <a:t>To develop the linearized model, it requires parametrizing the orientation in the Euclidean space, which needs to be careful because the Euclidean space is not isomorphic to the space of orientation, which is the special orthogonal group SO(3). Naively using, for example, Euler angles, will cause singularity issue and the linear model will not be physically correct. Instead, we used the exponential coordinates and a trick of local parametrization to solve the singularity issue and obtain the correct linear model.</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2263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4801314"/>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With the linearized model derived, we can use it to develop the algorithm solves the inverse problem.</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To solve for the magnet’s configuration give the measured magnetic field </a:t>
            </a:r>
            <a:r>
              <a:rPr lang="zh-CN" altLang="en-US" dirty="0">
                <a:latin typeface="Arial" panose="020B0604020202020204" pitchFamily="34" charset="0"/>
                <a:cs typeface="Arial" panose="020B0604020202020204" pitchFamily="34" charset="0"/>
              </a:rPr>
              <a:t>𝐵 ̅</a:t>
            </a:r>
            <a:r>
              <a:rPr lang="en-US" altLang="zh-CN" dirty="0">
                <a:latin typeface="Arial" panose="020B0604020202020204" pitchFamily="34" charset="0"/>
                <a:cs typeface="Arial" panose="020B0604020202020204" pitchFamily="34" charset="0"/>
              </a:rPr>
              <a:t>, we are effectively looking for the magnet’s configuration that minimizes the residual between the measurement and the estimated field. The classic Gauss-Newton algorithm can be used if the unknown parameters are in the Euclidean space. It just start with an initial guess and update it in the Euclidean space iteratively. Even though we can parametrize the orientation in Euclidean space, it’s not isomorphic to the SO(3). It will cause serious problem because the descent direction in the Euclidean space is not necessarily the descent direction in SO(3).</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To solve this issue, we need to adapt the classic algorithm using local parametrization. That is, in every step k of the algorithm, rewrite the residual function using the local parametrization of rotation. Then we linearize the residual function with respect to the p and omega. As you may notice, </a:t>
            </a:r>
            <a:r>
              <a:rPr lang="en-US" altLang="zh-CN" dirty="0" err="1">
                <a:latin typeface="Arial" panose="020B0604020202020204" pitchFamily="34" charset="0"/>
                <a:cs typeface="Arial" panose="020B0604020202020204" pitchFamily="34" charset="0"/>
              </a:rPr>
              <a:t>B_bar</a:t>
            </a:r>
            <a:r>
              <a:rPr lang="en-US" altLang="zh-CN" dirty="0">
                <a:latin typeface="Arial" panose="020B0604020202020204" pitchFamily="34" charset="0"/>
                <a:cs typeface="Arial" panose="020B0604020202020204" pitchFamily="34" charset="0"/>
              </a:rPr>
              <a:t> in the residual function is just a constant vector. So the linearized residual function is nothing more than the linearized magnetic field model. This linearized problem can be solved by taking the pseudo inverse of the Jacobian, where we obtain the update step. The position is updated using summation, while for the orientation, it’s updated following the rule of SO(3).</a:t>
            </a:r>
          </a:p>
        </p:txBody>
      </p:sp>
    </p:spTree>
    <p:extLst>
      <p:ext uri="{BB962C8B-B14F-4D97-AF65-F5344CB8AC3E}">
        <p14:creationId xmlns:p14="http://schemas.microsoft.com/office/powerpoint/2010/main" val="101030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3693319"/>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One can also use over-parametrization to solve the singularity issue, such as the quaternion. But it requires additional constraint and it turns the minimization problem to a constrained problem, which still can be solved using the method of Lagrange multiplier and Newton-like method. This algorithm is implemented in MATLAB and we want to compare the Gauss-Newton algorithm to MATLAB’s one.</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We simulated 4 sensors on a circle of radius 25cm. And we sample the magnet configuration to be solved. Within the spherical workspace, 5 different radii of sphere are sampled and on each sphere, 42 positions are selected evenly. At each position, different orientations are sampled. Since both algorithms converge locally, we limit the orientation to be within 60 deg from the initial guess, which is like a cone of different orientations and the initial guess is the center vector. Each cone has 25 orientations. To cover the entire workspace, 16 different cone directions are considered but the initial guess always align with the center vector. The initial guess for the position is chosen to be the center of the sphere. In total 84000 configurations are tested.</a:t>
            </a:r>
          </a:p>
        </p:txBody>
      </p:sp>
    </p:spTree>
    <p:extLst>
      <p:ext uri="{BB962C8B-B14F-4D97-AF65-F5344CB8AC3E}">
        <p14:creationId xmlns:p14="http://schemas.microsoft.com/office/powerpoint/2010/main" val="149163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1200329"/>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First we test if the algorithm converges to the solution for all the configurations. We observe that both algorithms converge 100%. In terms of the convergence speed, we witness that the Gauss-Newton algorithm is about 100 times faster than the MATLAB’s algorithm, which is beneficial for real-time application.</a:t>
            </a:r>
          </a:p>
        </p:txBody>
      </p:sp>
    </p:spTree>
    <p:extLst>
      <p:ext uri="{BB962C8B-B14F-4D97-AF65-F5344CB8AC3E}">
        <p14:creationId xmlns:p14="http://schemas.microsoft.com/office/powerpoint/2010/main" val="67872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5909310"/>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With the algorithm developed, we aim to optimize the sensor configuration such that the algorithm works better, in terms of the accuracy and speed.</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We first need to define the optimization criteria. One of the reasons we develop the linear model is </a:t>
            </a:r>
            <a:r>
              <a:rPr lang="en-US" altLang="zh-CN" dirty="0" err="1">
                <a:latin typeface="Arial" panose="020B0604020202020204" pitchFamily="34" charset="0"/>
                <a:cs typeface="Arial" panose="020B0604020202020204" pitchFamily="34" charset="0"/>
              </a:rPr>
              <a:t>tht</a:t>
            </a:r>
            <a:r>
              <a:rPr lang="en-US" altLang="zh-CN" dirty="0">
                <a:latin typeface="Arial" panose="020B0604020202020204" pitchFamily="34" charset="0"/>
                <a:cs typeface="Arial" panose="020B0604020202020204" pitchFamily="34" charset="0"/>
              </a:rPr>
              <a:t> it allows us to analyze how the magnetic field behaves when the magnet move around a certain configuration. By analyzing the property of the Jacobian, we can estimate how the magnetic field changes given a magnet motion. To achieve this purpose, we take the singular value decomposition of the Jacobian J, which factorize the matrix into 3 parts. And we are interested in the diagonal matrix Sigma and the right singular matrix V. The diagonal elements of Sigma are the singular values of J. They are ordered in descending order. And the number of non-zero singular values equal to the rank of the Jacobian. In the case of a 5DOF system, sigma_6 is always 0 and its corresponding right singular vector v_6 represents the motion that doesn’t change the magnetic field. You will find this motion is the exactly z-axis rotation and this DOF is not observable. We are interested in the observable DOF that we want to solve and how those motion change the magnetic field. In particular, we are interested in the one that generates the minimum change of magnetic field. This information is captured by minimum non-zero singular value sigma_5 and its singular vector v_5, which I will call them </a:t>
            </a:r>
            <a:r>
              <a:rPr lang="en-US" altLang="zh-CN" dirty="0" err="1">
                <a:latin typeface="Arial" panose="020B0604020202020204" pitchFamily="34" charset="0"/>
                <a:cs typeface="Arial" panose="020B0604020202020204" pitchFamily="34" charset="0"/>
              </a:rPr>
              <a:t>sigma_min</a:t>
            </a:r>
            <a:r>
              <a:rPr lang="en-US" altLang="zh-CN" dirty="0">
                <a:latin typeface="Arial" panose="020B0604020202020204" pitchFamily="34" charset="0"/>
                <a:cs typeface="Arial" panose="020B0604020202020204" pitchFamily="34" charset="0"/>
              </a:rPr>
              <a:t> and </a:t>
            </a:r>
            <a:r>
              <a:rPr lang="en-US" altLang="zh-CN" dirty="0" err="1">
                <a:latin typeface="Arial" panose="020B0604020202020204" pitchFamily="34" charset="0"/>
                <a:cs typeface="Arial" panose="020B0604020202020204" pitchFamily="34" charset="0"/>
              </a:rPr>
              <a:t>v_min</a:t>
            </a:r>
            <a:r>
              <a:rPr lang="en-US" altLang="zh-CN" dirty="0">
                <a:latin typeface="Arial" panose="020B0604020202020204" pitchFamily="34" charset="0"/>
                <a:cs typeface="Arial" panose="020B0604020202020204" pitchFamily="34" charset="0"/>
              </a:rPr>
              <a:t> from now on. The motion in the direction of </a:t>
            </a:r>
            <a:r>
              <a:rPr lang="en-US" altLang="zh-CN" dirty="0" err="1">
                <a:latin typeface="Arial" panose="020B0604020202020204" pitchFamily="34" charset="0"/>
                <a:cs typeface="Arial" panose="020B0604020202020204" pitchFamily="34" charset="0"/>
              </a:rPr>
              <a:t>v_min</a:t>
            </a:r>
            <a:r>
              <a:rPr lang="en-US" altLang="zh-CN" dirty="0">
                <a:latin typeface="Arial" panose="020B0604020202020204" pitchFamily="34" charset="0"/>
                <a:cs typeface="Arial" panose="020B0604020202020204" pitchFamily="34" charset="0"/>
              </a:rPr>
              <a:t> will be scaled down the most by the minimum singular value, resulting in the minimum change of the magnetic field. When there is noise in the measurement, we wouldn’t know what causes the change in the magnetic field. Is it the motion in </a:t>
            </a:r>
            <a:r>
              <a:rPr lang="en-US" altLang="zh-CN" dirty="0" err="1">
                <a:latin typeface="Arial" panose="020B0604020202020204" pitchFamily="34" charset="0"/>
                <a:cs typeface="Arial" panose="020B0604020202020204" pitchFamily="34" charset="0"/>
              </a:rPr>
              <a:t>v_min</a:t>
            </a:r>
            <a:r>
              <a:rPr lang="en-US" altLang="zh-CN" dirty="0">
                <a:latin typeface="Arial" panose="020B0604020202020204" pitchFamily="34" charset="0"/>
                <a:cs typeface="Arial" panose="020B0604020202020204" pitchFamily="34" charset="0"/>
              </a:rPr>
              <a:t> or just the noise. </a:t>
            </a:r>
          </a:p>
          <a:p>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3665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286232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It leads to our first hypothesis: </a:t>
            </a:r>
            <a:r>
              <a:rPr lang="en-US" altLang="zh-CN" dirty="0" err="1">
                <a:latin typeface="Arial" panose="020B0604020202020204" pitchFamily="34" charset="0"/>
                <a:cs typeface="Arial" panose="020B0604020202020204" pitchFamily="34" charset="0"/>
              </a:rPr>
              <a:t>v_min</a:t>
            </a:r>
            <a:r>
              <a:rPr lang="en-US" altLang="zh-CN" dirty="0">
                <a:latin typeface="Arial" panose="020B0604020202020204" pitchFamily="34" charset="0"/>
                <a:cs typeface="Arial" panose="020B0604020202020204" pitchFamily="34" charset="0"/>
              </a:rPr>
              <a:t> is the hardest DOF to distinguish when there is noise. When the algorithm tries to solve the magnet configuration from the noisy measurement, it will make the most error in the direction of </a:t>
            </a:r>
            <a:r>
              <a:rPr lang="en-US" altLang="zh-CN" dirty="0" err="1">
                <a:latin typeface="Arial" panose="020B0604020202020204" pitchFamily="34" charset="0"/>
                <a:cs typeface="Arial" panose="020B0604020202020204" pitchFamily="34" charset="0"/>
              </a:rPr>
              <a:t>v_min</a:t>
            </a:r>
            <a:r>
              <a:rPr lang="en-US" altLang="zh-CN" dirty="0">
                <a:latin typeface="Arial" panose="020B0604020202020204" pitchFamily="34" charset="0"/>
                <a:cs typeface="Arial" panose="020B0604020202020204" pitchFamily="34" charset="0"/>
              </a:rPr>
              <a:t>. It can be verified if we project the error vector on the each of the singular vectors and check their norm.  The second hypothesis naturally follows, if the \</a:t>
            </a:r>
            <a:r>
              <a:rPr lang="en-US" altLang="zh-CN" dirty="0" err="1">
                <a:latin typeface="Arial" panose="020B0604020202020204" pitchFamily="34" charset="0"/>
                <a:cs typeface="Arial" panose="020B0604020202020204" pitchFamily="34" charset="0"/>
              </a:rPr>
              <a:t>sigma_min</a:t>
            </a:r>
            <a:r>
              <a:rPr lang="en-US" altLang="zh-CN" dirty="0">
                <a:latin typeface="Arial" panose="020B0604020202020204" pitchFamily="34" charset="0"/>
                <a:cs typeface="Arial" panose="020B0604020202020204" pitchFamily="34" charset="0"/>
              </a:rPr>
              <a:t> is larger, the same amount of motion in the least solvable direction will generates a bigger change in the magnetic field, making it more robust to noise. As a result, the error in the estimation is smaller. Based on these hypothesis, the first criteria to optimize is the minimum singular value, we want to maximize it in the entire workspace such that we have higher accuracy in estimating the configuration. To do that, we can maximize average </a:t>
            </a:r>
            <a:r>
              <a:rPr lang="en-US" altLang="zh-CN" dirty="0" err="1">
                <a:latin typeface="Arial" panose="020B0604020202020204" pitchFamily="34" charset="0"/>
                <a:cs typeface="Arial" panose="020B0604020202020204" pitchFamily="34" charset="0"/>
              </a:rPr>
              <a:t>sigma_min</a:t>
            </a:r>
            <a:r>
              <a:rPr lang="en-US" altLang="zh-CN" dirty="0">
                <a:latin typeface="Arial" panose="020B0604020202020204" pitchFamily="34" charset="0"/>
                <a:cs typeface="Arial" panose="020B0604020202020204" pitchFamily="34" charset="0"/>
              </a:rPr>
              <a:t> in the workspace.</a:t>
            </a:r>
          </a:p>
          <a:p>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111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2031325"/>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Another possible criteria is the condition number, which is the ratio between the maximum singular value and the minimum one. As we’ve seen, in every step of the Gauss-Newton algorithm, the pseudo inverse of the Jacobian is taken and it is prone to error. For example, the error can come from J and r, which will lead to the error when we compute the pseudo inverse. Researchers have established the upper bound of this error using the condition number. We can observe that when the condition number is lower, the error in computing the pseudo inverse is lower.</a:t>
            </a:r>
          </a:p>
          <a:p>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7246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1754326"/>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And it leads to our third hypothesis. If the condition number is smaller in the workspace, the algorithm will converge faster. So, we want to minimize the condition number or, to align with our previous criteria, we can maximize the reciprocal condition number, which can be achieved by maximizing the minimum of the reciprocal condition number in the workspace. We will use the term condition number and reciprocal condition number interchangeably from now on. They both mean the reciprocal one.</a:t>
            </a:r>
          </a:p>
          <a:p>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746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2031325"/>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Now we have derived the criteria for optimization. We need to sample the workspace where we evaluate the two criteria and optimize the sensor configuration for them. 29 positions are sampled from the surface of the sphere. At each position, 17 orientations are chosen. We only chose the orientation facing up because we found that the singular values for two configurations at the same position, but facing the opposite directions are exactly the same. So we don’t need to optimize them repeatedly.</a:t>
            </a:r>
          </a:p>
          <a:p>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5510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2308324"/>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To perform the optimization, we use the genetic algorithm toolbox provided by MATLAB. It tries to find the optimum of the objectives </a:t>
            </a:r>
            <a:r>
              <a:rPr lang="en-US" altLang="zh-CN" dirty="0" err="1">
                <a:latin typeface="Arial" panose="020B0604020202020204" pitchFamily="34" charset="0"/>
                <a:cs typeface="Arial" panose="020B0604020202020204" pitchFamily="34" charset="0"/>
              </a:rPr>
              <a:t>mimicing</a:t>
            </a:r>
            <a:r>
              <a:rPr lang="en-US" altLang="zh-CN" dirty="0">
                <a:latin typeface="Arial" panose="020B0604020202020204" pitchFamily="34" charset="0"/>
                <a:cs typeface="Arial" panose="020B0604020202020204" pitchFamily="34" charset="0"/>
              </a:rPr>
              <a:t> biological evolution. It is often easier to find the global optimum but requires large computation time. In the multi-objective optimization, the result is given by the Pareto front. Here is an example of the Pareto front of a 2-objective optimization. The red dots are on the Pareto front because we can see there is no other candidate that is better than the red ones in both objectives. The Pareto front gives us the best trade-off available for two competing objectives. With the basics understood, we run the optimization for different numbers of sensors and let’s check the results.</a:t>
            </a:r>
          </a:p>
        </p:txBody>
      </p:sp>
    </p:spTree>
    <p:extLst>
      <p:ext uri="{BB962C8B-B14F-4D97-AF65-F5344CB8AC3E}">
        <p14:creationId xmlns:p14="http://schemas.microsoft.com/office/powerpoint/2010/main" val="312451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48013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zh-CN" noProof="0" dirty="0">
                <a:latin typeface="Arial"/>
              </a:rPr>
              <a:t>This is the Pareto front obtained for 4 sensors. We get a similar pattern as shown before, indicating the two criteria are competing. To take a closer look, we check the sensor configuration for three candidates on the Pareto front and observe that they are more or less on a circle. Moving from left to right on the Pareto front only makes this circle larger.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ltLang="zh-CN" dirty="0">
              <a:latin typeface="Arial"/>
            </a:endParaRPr>
          </a:p>
          <a:p>
            <a:pPr>
              <a:defRPr/>
            </a:pPr>
            <a:r>
              <a:rPr lang="de-DE" altLang="zh-CN" noProof="0" dirty="0">
                <a:latin typeface="Arial"/>
              </a:rPr>
              <a:t>We observe similar phenomenon for the 5 sensors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ltLang="zh-CN" noProof="0" dirty="0">
              <a:latin typeface="Arial"/>
            </a:endParaRPr>
          </a:p>
          <a:p>
            <a:pPr>
              <a:defRPr/>
            </a:pPr>
            <a:r>
              <a:rPr lang="de-DE" altLang="zh-CN" noProof="0" dirty="0">
                <a:latin typeface="Arial"/>
              </a:rPr>
              <a:t>The nine sensors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ltLang="zh-CN" dirty="0">
              <a:latin typeface="Arial"/>
            </a:endParaRPr>
          </a:p>
          <a:p>
            <a:pPr>
              <a:defRPr/>
            </a:pPr>
            <a:r>
              <a:rPr lang="de-DE" altLang="zh-CN" noProof="0" dirty="0">
                <a:latin typeface="Arial"/>
              </a:rPr>
              <a:t>And the 16 sensors results. It seens that the solver is trying to put the sensors on a circle.</a:t>
            </a:r>
          </a:p>
          <a:p>
            <a:pPr>
              <a:defRPr/>
            </a:pPr>
            <a:endParaRPr lang="de-DE" altLang="zh-CN" dirty="0">
              <a:latin typeface="Arial"/>
            </a:endParaRPr>
          </a:p>
          <a:p>
            <a:pPr>
              <a:defRPr/>
            </a:pPr>
            <a:r>
              <a:rPr lang="de-DE" altLang="zh-CN" noProof="0" dirty="0">
                <a:latin typeface="Arial"/>
              </a:rPr>
              <a:t>Following this observation, we generate a „manual“ Pareto front by putting the sensors on a circle and vary the radius from 1 centimeter to 1 meter. We record the trend of the two criteria and compare it to the Pareto front obtained by the genetic algorithm. We surprisingly found that the manual Pareto front coincides with the one from genetic algorithm. We draw the conclution that the circular configuration is the optimal solution for maximizing both criteria.</a:t>
            </a:r>
          </a:p>
          <a:p>
            <a:pPr>
              <a:defRPr/>
            </a:pPr>
            <a:endParaRPr lang="de-DE" altLang="zh-CN" noProof="0" dirty="0">
              <a:latin typeface="Arial"/>
            </a:endParaRPr>
          </a:p>
        </p:txBody>
      </p:sp>
    </p:spTree>
    <p:extLst>
      <p:ext uri="{BB962C8B-B14F-4D97-AF65-F5344CB8AC3E}">
        <p14:creationId xmlns:p14="http://schemas.microsoft.com/office/powerpoint/2010/main" val="354044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D18E342-11D0-193C-D326-7C2248389F2F}"/>
              </a:ext>
            </a:extLst>
          </p:cNvPr>
          <p:cNvSpPr txBox="1"/>
          <p:nvPr/>
        </p:nvSpPr>
        <p:spPr>
          <a:xfrm>
            <a:off x="861646" y="889843"/>
            <a:ext cx="10468708" cy="5632311"/>
          </a:xfrm>
          <a:prstGeom prst="rect">
            <a:avLst/>
          </a:prstGeom>
          <a:noFill/>
        </p:spPr>
        <p:txBody>
          <a:bodyPr wrap="square" rtlCol="0">
            <a:spAutoFit/>
          </a:bodyPr>
          <a:lstStyle/>
          <a:p>
            <a:pPr algn="just"/>
            <a:r>
              <a:rPr lang="en-US" altLang="zh-CN" dirty="0">
                <a:latin typeface="Arial" panose="020B0604020202020204" pitchFamily="34" charset="0"/>
                <a:cs typeface="Arial" panose="020B0604020202020204" pitchFamily="34" charset="0"/>
              </a:rPr>
              <a:t>With the linearized model, I developed a Gauss-Newton algorithm to calculate the magnet’s position and orientation from the measured magnetic field. This approach was 100 times faster than using other tricks to solve the singularity issue, for example, the quaternion, which requires additional constraint. </a:t>
            </a:r>
          </a:p>
          <a:p>
            <a:pPr algn="just"/>
            <a:endParaRPr lang="en-US" altLang="zh-CN" dirty="0">
              <a:latin typeface="Arial" panose="020B0604020202020204" pitchFamily="34" charset="0"/>
              <a:cs typeface="Arial" panose="020B0604020202020204" pitchFamily="34" charset="0"/>
            </a:endParaRPr>
          </a:p>
          <a:p>
            <a:pPr algn="just"/>
            <a:r>
              <a:rPr lang="en-US" altLang="zh-CN" dirty="0">
                <a:latin typeface="Arial" panose="020B0604020202020204" pitchFamily="34" charset="0"/>
                <a:cs typeface="Arial" panose="020B0604020202020204" pitchFamily="34" charset="0"/>
              </a:rPr>
              <a:t>With the algorithm developed, I then try to optimize the sensor placement to improve the accuracy and speed of the algorithm. I proposed two criteria – one for accuracy and one for speed – optimizing them we obtained a circular configuration, where the sensors are put on a circle. </a:t>
            </a:r>
          </a:p>
          <a:p>
            <a:pPr algn="just"/>
            <a:endParaRPr lang="en-US" altLang="zh-CN" dirty="0">
              <a:latin typeface="Arial" panose="020B0604020202020204" pitchFamily="34" charset="0"/>
              <a:cs typeface="Arial" panose="020B0604020202020204" pitchFamily="34" charset="0"/>
            </a:endParaRPr>
          </a:p>
          <a:p>
            <a:pPr algn="just"/>
            <a:r>
              <a:rPr lang="en-US" altLang="zh-CN" dirty="0">
                <a:latin typeface="Arial" panose="020B0604020202020204" pitchFamily="34" charset="0"/>
                <a:cs typeface="Arial" panose="020B0604020202020204" pitchFamily="34" charset="0"/>
              </a:rPr>
              <a:t>To compare the optimized sensor configuration and the non-optimized one, we did experiment, both in simulation and physically. From the results, we verified that the criterion for accuracy is true – the configuration with higher criterion has higher accuracy in estimating the magnet’s configuration. It gives us an indicator for choosing between different sensor configuration: if we want a configuration that has higher estimation accuracy, choose the one with the higher criterion for accuracy. </a:t>
            </a:r>
          </a:p>
          <a:p>
            <a:pPr algn="just"/>
            <a:endParaRPr lang="en-US" altLang="zh-CN" dirty="0">
              <a:latin typeface="Arial" panose="020B0604020202020204" pitchFamily="34" charset="0"/>
              <a:cs typeface="Arial" panose="020B0604020202020204" pitchFamily="34" charset="0"/>
            </a:endParaRPr>
          </a:p>
          <a:p>
            <a:pPr algn="just"/>
            <a:r>
              <a:rPr lang="en-US" altLang="zh-CN" dirty="0">
                <a:latin typeface="Arial" panose="020B0604020202020204" pitchFamily="34" charset="0"/>
                <a:cs typeface="Arial" panose="020B0604020202020204" pitchFamily="34" charset="0"/>
              </a:rPr>
              <a:t>We also found that the criterion for algorithmic speed doesn’t work out as expected. It turns out that putting the sensors further away from the magnet actually made the algorithm converge faster, no matter what the criterion for speed is. It was surprising and needs further investigation.</a:t>
            </a:r>
          </a:p>
          <a:p>
            <a:pPr algn="just"/>
            <a:endParaRPr lang="en-US" altLang="zh-CN" dirty="0">
              <a:latin typeface="Arial" panose="020B0604020202020204" pitchFamily="34" charset="0"/>
              <a:cs typeface="Arial" panose="020B0604020202020204" pitchFamily="34" charset="0"/>
            </a:endParaRPr>
          </a:p>
          <a:p>
            <a:pPr algn="just"/>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011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To summarize, in this section, we defined the two optimization criteria, the minimum singular value that affects the convergence accuracy and the reciprocal condition number affects the convergence speed. Optimizing these criteria, we obtain a circular configuration.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noProof="0" dirty="0">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To compare the performance of different sensor configuration and verify the hypothesis, we conducted experiments, both in simulation or physically.</a:t>
            </a:r>
          </a:p>
          <a:p>
            <a:pPr>
              <a:defRPr/>
            </a:pPr>
            <a:endParaRPr lang="de-DE" altLang="zh-CN" noProof="0" dirty="0">
              <a:latin typeface="Arial"/>
            </a:endParaRPr>
          </a:p>
        </p:txBody>
      </p:sp>
    </p:spTree>
    <p:extLst>
      <p:ext uri="{BB962C8B-B14F-4D97-AF65-F5344CB8AC3E}">
        <p14:creationId xmlns:p14="http://schemas.microsoft.com/office/powerpoint/2010/main" val="2985386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We first tried to test the two hypothesis regarding the minimum singular value. The first one is the sensor configuration with higher average singular value has less error in estimating the magnet’s configuration. The second one is that the error in estimation mostly lies in the direction of </a:t>
            </a:r>
            <a:r>
              <a:rPr lang="en-US" altLang="zh-CN" noProof="0" dirty="0" err="1">
                <a:latin typeface="Arial"/>
              </a:rPr>
              <a:t>v_min</a:t>
            </a:r>
            <a:r>
              <a:rPr lang="en-US" altLang="zh-CN" noProof="0" dirty="0">
                <a:latin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noProof="0" dirty="0">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We first did this experiment in simulation, where 4 sensors are put on a circle with 4 different radii. They have different level of average minimum singular values. </a:t>
            </a:r>
          </a:p>
          <a:p>
            <a:pPr>
              <a:defRPr/>
            </a:pPr>
            <a:endParaRPr lang="de-DE" altLang="zh-CN" noProof="0" dirty="0">
              <a:latin typeface="Arial"/>
            </a:endParaRPr>
          </a:p>
        </p:txBody>
      </p:sp>
    </p:spTree>
    <p:extLst>
      <p:ext uri="{BB962C8B-B14F-4D97-AF65-F5344CB8AC3E}">
        <p14:creationId xmlns:p14="http://schemas.microsoft.com/office/powerpoint/2010/main" val="3796439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Within the magnet workspace, more than 6000 configurations are sampled. The ground truth magnetic field captured by the sensors are modelled using the dipole model. And they are corrupted by different level of Gaussian noise, which is represented by the variance of the Gaussian distribution. Because the algorithm works locally, to ensure convergence and only compare the accuracy, we start the initial guess at the ground truth configuration, which is close enough to the solution for convergence. When we run the algorithm, it will deviate from it because of noise, resulting in estimation error.</a:t>
            </a:r>
          </a:p>
        </p:txBody>
      </p:sp>
    </p:spTree>
    <p:extLst>
      <p:ext uri="{BB962C8B-B14F-4D97-AF65-F5344CB8AC3E}">
        <p14:creationId xmlns:p14="http://schemas.microsoft.com/office/powerpoint/2010/main" val="4005497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Here is an example of how the error is calculated. The red vector represents the ground truth configuration and the blue one is the estimation. The position error is the distance between the two vectors, measured in mm. And the orientation error is the angle </a:t>
            </a:r>
            <a:r>
              <a:rPr lang="en-US" altLang="zh-CN" dirty="0">
                <a:latin typeface="Arial"/>
              </a:rPr>
              <a:t>between the </a:t>
            </a:r>
            <a:r>
              <a:rPr lang="en-US" altLang="zh-CN" noProof="0" dirty="0">
                <a:latin typeface="Arial"/>
              </a:rPr>
              <a:t>two vectors, measured in degree.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To test the hypothesis that the error comes mostly from the </a:t>
            </a:r>
            <a:r>
              <a:rPr lang="en-US" altLang="zh-CN" noProof="0" dirty="0" err="1">
                <a:latin typeface="Arial"/>
              </a:rPr>
              <a:t>v_min</a:t>
            </a:r>
            <a:r>
              <a:rPr lang="en-US" altLang="zh-CN" noProof="0" dirty="0">
                <a:latin typeface="Arial"/>
              </a:rPr>
              <a:t> direction, we project the error vector onto the 5 non-zero singular vectors and compare their norm.</a:t>
            </a:r>
          </a:p>
        </p:txBody>
      </p:sp>
    </p:spTree>
    <p:extLst>
      <p:ext uri="{BB962C8B-B14F-4D97-AF65-F5344CB8AC3E}">
        <p14:creationId xmlns:p14="http://schemas.microsoft.com/office/powerpoint/2010/main" val="1040978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Let’s first look at the results in the first table, which corresponds to noise level 0.05uT. We can observe that the configuration with the largest average sigma-min, which is 10cm configuration, have lowest error, in both position and orientation. And the amount of error can actually be ranked according to the level of average sigma-min. This phenomenon is the same for the other two higher level of noise. It verifies our hypothesis that the sensor configuration with larger minimum singular value is more robust to noise.</a:t>
            </a:r>
          </a:p>
        </p:txBody>
      </p:sp>
    </p:spTree>
    <p:extLst>
      <p:ext uri="{BB962C8B-B14F-4D97-AF65-F5344CB8AC3E}">
        <p14:creationId xmlns:p14="http://schemas.microsoft.com/office/powerpoint/2010/main" val="2983675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To show our other hypothesis that the error mostly comes from the direction of </a:t>
            </a:r>
            <a:r>
              <a:rPr lang="en-US" altLang="zh-CN" noProof="0" dirty="0" err="1">
                <a:latin typeface="Arial"/>
              </a:rPr>
              <a:t>v_min</a:t>
            </a:r>
            <a:r>
              <a:rPr lang="en-US" altLang="zh-CN" noProof="0" dirty="0">
                <a:latin typeface="Arial"/>
              </a:rPr>
              <a:t>. We project the error vector onto the 5 singular vectors respectively and checked how much error each direction contributes. For the sake of time, we only show results from the 0.05uT noise. For the 5cm configuration, the error projected on the v-min has 60% of the norm of the error vector, which is the largest. And it’s 50% for the projection on v_4, which is the second hardest direction to distinguish from noise. The same phenomenon can be observed from other sensor configurations. It verifies our </a:t>
            </a:r>
            <a:r>
              <a:rPr lang="en-US" altLang="zh-CN" noProof="0" dirty="0" err="1">
                <a:latin typeface="Arial"/>
              </a:rPr>
              <a:t>hypothesi</a:t>
            </a:r>
            <a:r>
              <a:rPr lang="en-US" altLang="zh-CN" dirty="0">
                <a:latin typeface="Arial"/>
              </a:rPr>
              <a:t>s.</a:t>
            </a:r>
            <a:endParaRPr lang="en-US" altLang="zh-CN" noProof="0" dirty="0">
              <a:latin typeface="Arial"/>
            </a:endParaRPr>
          </a:p>
        </p:txBody>
      </p:sp>
    </p:spTree>
    <p:extLst>
      <p:ext uri="{BB962C8B-B14F-4D97-AF65-F5344CB8AC3E}">
        <p14:creationId xmlns:p14="http://schemas.microsoft.com/office/powerpoint/2010/main" val="1606491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The second </a:t>
            </a:r>
            <a:r>
              <a:rPr lang="en-US" altLang="zh-CN" dirty="0">
                <a:latin typeface="Arial"/>
              </a:rPr>
              <a:t>simulated experiment is to </a:t>
            </a:r>
            <a:r>
              <a:rPr lang="en-US" altLang="zh-CN" noProof="0" dirty="0">
                <a:latin typeface="Arial"/>
              </a:rPr>
              <a:t>examine the hypothesis for reciprocal condition number, which is: the sensor configuration that has higher level of condition converges faster to the solution. We selected 5 different configurations with different level of condition number. </a:t>
            </a:r>
          </a:p>
        </p:txBody>
      </p:sp>
    </p:spTree>
    <p:extLst>
      <p:ext uri="{BB962C8B-B14F-4D97-AF65-F5344CB8AC3E}">
        <p14:creationId xmlns:p14="http://schemas.microsoft.com/office/powerpoint/2010/main" val="2827537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To test this hypothesis properly, we need to start the initial guess away from the ground truth. The cone like test configuration is used again. 210 positions are sampled and a cone of 25 different orientations are considered. The initial guess for the position is the center of the workspace, while the initial guess for the orientation aligns with the center vector of the cone. We first test if the convergence range is affected by the condition number, which is measured by how big of the cone is can the algorithm converges 100%. Is it 30 deg, 45 deg? We will see. Then we fix the cone size that all the test configurations converge and test the convergence speed.</a:t>
            </a:r>
          </a:p>
        </p:txBody>
      </p:sp>
    </p:spTree>
    <p:extLst>
      <p:ext uri="{BB962C8B-B14F-4D97-AF65-F5344CB8AC3E}">
        <p14:creationId xmlns:p14="http://schemas.microsoft.com/office/powerpoint/2010/main" val="1055211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For the convergence range test, we can see that it increases monotonically as the size of the circle increases, and it is the biggest for the radius of 1m, even though the condition number is low. It means that the condition number is not an indicator of how globally the algorithm can converge.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We then fix the cone size to 12.5 deg and test if the condition number affect the convergence speed. We also witness a similar phenomenon that the larger the circle is, the faster the algorithm converges. This disprove our hypothesis.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A possible reason is that when the algorithm is updating the guess, the updated guess may go out of the spherical workspace that has been optimized for. The condition number can be very low in those configurations, meaning the Jacobian is ill-conditioned. As a result, taking the pseudo-inverse of that Jacobian may gives a very big step for the update, causing the algorithm to diverge. However, putting the sensor far away from the magnet's workspace makes the condition number stable for a larger area. Even though one update step might result in a guess that is out of the sphere, the Jacobian is well-conditioned enough for the algorithm to converge back to the solution. Further investigation is required to understand this phenomenon.</a:t>
            </a:r>
          </a:p>
        </p:txBody>
      </p:sp>
    </p:spTree>
    <p:extLst>
      <p:ext uri="{BB962C8B-B14F-4D97-AF65-F5344CB8AC3E}">
        <p14:creationId xmlns:p14="http://schemas.microsoft.com/office/powerpoint/2010/main" val="1454864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We also conducted physical experiments to further confirm that our hypothesis on </a:t>
            </a:r>
            <a:r>
              <a:rPr lang="en-US" altLang="zh-CN" noProof="0" dirty="0" err="1">
                <a:latin typeface="Arial"/>
              </a:rPr>
              <a:t>sigma_min</a:t>
            </a:r>
            <a:r>
              <a:rPr lang="en-US" altLang="zh-CN" noProof="0" dirty="0">
                <a:latin typeface="Arial"/>
              </a:rPr>
              <a:t> is true. We used 4 PNI sensors and considered 2 scenarios, where the sensors are put on the circle with radius 5cm or 10cm. Here is an example of a 5cm circle. Seven positions are sampled in the spherical workspace. At each position, 32 orientations are sampled, resulting in totally 224 test configurations. </a:t>
            </a:r>
          </a:p>
        </p:txBody>
      </p:sp>
    </p:spTree>
    <p:extLst>
      <p:ext uri="{BB962C8B-B14F-4D97-AF65-F5344CB8AC3E}">
        <p14:creationId xmlns:p14="http://schemas.microsoft.com/office/powerpoint/2010/main" val="363006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D18E342-11D0-193C-D326-7C2248389F2F}"/>
              </a:ext>
            </a:extLst>
          </p:cNvPr>
          <p:cNvSpPr txBox="1"/>
          <p:nvPr/>
        </p:nvSpPr>
        <p:spPr>
          <a:xfrm>
            <a:off x="861646" y="889843"/>
            <a:ext cx="10468708" cy="3416320"/>
          </a:xfrm>
          <a:prstGeom prst="rect">
            <a:avLst/>
          </a:prstGeom>
          <a:noFill/>
        </p:spPr>
        <p:txBody>
          <a:bodyPr wrap="square" rtlCol="0">
            <a:spAutoFit/>
          </a:bodyPr>
          <a:lstStyle/>
          <a:p>
            <a:pPr algn="just"/>
            <a:r>
              <a:rPr lang="en-US" altLang="zh-CN" dirty="0">
                <a:latin typeface="Arial" panose="020B0604020202020204" pitchFamily="34" charset="0"/>
                <a:cs typeface="Arial" panose="020B0604020202020204" pitchFamily="34" charset="0"/>
              </a:rPr>
              <a:t>Besides the algorithmic performance, we also did experiments to verify the validity of the linear model that uses the trick of local parametrization for orientation. I found that the predications from the linear model matched up with real-world data as long as the magnet’s configuration didn’t deviate too much from the point where we linearized. This wasn’t the case if we use global parametrization for orientation like Euler angles.</a:t>
            </a:r>
          </a:p>
          <a:p>
            <a:pPr algn="just"/>
            <a:endParaRPr lang="en-US" altLang="zh-CN" dirty="0">
              <a:latin typeface="Arial" panose="020B0604020202020204" pitchFamily="34" charset="0"/>
              <a:cs typeface="Arial" panose="020B0604020202020204" pitchFamily="34" charset="0"/>
            </a:endParaRPr>
          </a:p>
          <a:p>
            <a:pPr algn="just"/>
            <a:r>
              <a:rPr lang="en-US" altLang="zh-CN" dirty="0">
                <a:latin typeface="Arial" panose="020B0604020202020204" pitchFamily="34" charset="0"/>
                <a:cs typeface="Arial" panose="020B0604020202020204" pitchFamily="34" charset="0"/>
              </a:rPr>
              <a:t>So, to sum it up: my thesis properly derived the linearized magnetic dipole model, which is used in developing the efficient algorithm to estimate the magnet’s configuration. I also optimized the sensor arrangement to get better results. I validated all of this with experiments, both in simulations and real-world testing.</a:t>
            </a:r>
          </a:p>
          <a:p>
            <a:pPr algn="just"/>
            <a:endParaRPr lang="en-US" altLang="zh-CN" dirty="0">
              <a:latin typeface="Arial" panose="020B0604020202020204" pitchFamily="34" charset="0"/>
              <a:cs typeface="Arial" panose="020B0604020202020204" pitchFamily="34" charset="0"/>
            </a:endParaRPr>
          </a:p>
          <a:p>
            <a:pPr algn="just"/>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3124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The sensor positions are calibrated using the recorded data. And the calibrated sensors’ positions are used in the algorithm. Like the convergence test with noise in simulation, we start the guess at the ground truth. Again, the error and their projections are reported.</a:t>
            </a:r>
          </a:p>
        </p:txBody>
      </p:sp>
    </p:spTree>
    <p:extLst>
      <p:ext uri="{BB962C8B-B14F-4D97-AF65-F5344CB8AC3E}">
        <p14:creationId xmlns:p14="http://schemas.microsoft.com/office/powerpoint/2010/main" val="1327742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Here is the results for 5cm. Together with the overall average performance, we also report the average error for different position in the workspace. We can observe that, even for the same sensor configuration, position that has a larger singular value has a smaller error. At the position of [0,0,0.1], its singular values is the largest, and the estimation error is the lowest. Comparing to the 10cm configuration, we also observe that the hypothesis holds except for the Overall and first position, where the 5cm configuration has a larger average singular value but also larger error.</a:t>
            </a:r>
          </a:p>
        </p:txBody>
      </p:sp>
    </p:spTree>
    <p:extLst>
      <p:ext uri="{BB962C8B-B14F-4D97-AF65-F5344CB8AC3E}">
        <p14:creationId xmlns:p14="http://schemas.microsoft.com/office/powerpoint/2010/main" val="3781476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In terms of the error projection, we can also observe that the error are contributed from the direction of the singular vectors corresponding to small singular values. For r=5cm, error in v_4 contributes the most to the overall error while for r=10cm, the error in </a:t>
            </a:r>
            <a:r>
              <a:rPr lang="en-US" altLang="zh-CN" noProof="0" dirty="0" err="1">
                <a:latin typeface="Arial"/>
              </a:rPr>
              <a:t>v_min</a:t>
            </a:r>
            <a:r>
              <a:rPr lang="en-US" altLang="zh-CN" noProof="0" dirty="0">
                <a:latin typeface="Arial"/>
              </a:rPr>
              <a:t> contributes the most. The reason why the results are not perfectly the same as in simulation can be sensor’s noise or non-perfect calibration of the sensors. </a:t>
            </a:r>
            <a:r>
              <a:rPr lang="en-US" altLang="zh-CN" dirty="0">
                <a:latin typeface="Arial"/>
              </a:rPr>
              <a:t>But the results are strong enough to verify the hypothesis.</a:t>
            </a:r>
            <a:endParaRPr lang="en-US" altLang="zh-CN" noProof="0" dirty="0">
              <a:latin typeface="Arial"/>
            </a:endParaRPr>
          </a:p>
        </p:txBody>
      </p:sp>
    </p:spTree>
    <p:extLst>
      <p:ext uri="{BB962C8B-B14F-4D97-AF65-F5344CB8AC3E}">
        <p14:creationId xmlns:p14="http://schemas.microsoft.com/office/powerpoint/2010/main" val="1973641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It brings me to the end of the presentation, where I would like to conclude the project with some outlooks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noProof="0" dirty="0">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noProof="0" dirty="0">
                <a:latin typeface="Arial"/>
              </a:rPr>
              <a:t>In this project, we derived properly the linearized magnetic model, which is used in the algorithm that solves the magnet configuration. And the new algorithm is more than 100 times faster than the classic one. We also found the criteria that affects the convergence accuracy of the algorithm and understand where the error in estimation comes from. What remains unknown is the criteria that affects how globally the algorithm works and how fast it works. It requires further investigation into the algorithm, which remains as the future work.</a:t>
            </a:r>
          </a:p>
        </p:txBody>
      </p:sp>
    </p:spTree>
    <p:extLst>
      <p:ext uri="{BB962C8B-B14F-4D97-AF65-F5344CB8AC3E}">
        <p14:creationId xmlns:p14="http://schemas.microsoft.com/office/powerpoint/2010/main" val="278060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D18E342-11D0-193C-D326-7C2248389F2F}"/>
              </a:ext>
            </a:extLst>
          </p:cNvPr>
          <p:cNvSpPr txBox="1"/>
          <p:nvPr/>
        </p:nvSpPr>
        <p:spPr>
          <a:xfrm>
            <a:off x="861646" y="889843"/>
            <a:ext cx="10468708" cy="4801314"/>
          </a:xfrm>
          <a:prstGeom prst="rect">
            <a:avLst/>
          </a:prstGeom>
          <a:noFill/>
        </p:spPr>
        <p:txBody>
          <a:bodyPr wrap="square" rtlCol="0">
            <a:spAutoFit/>
          </a:bodyPr>
          <a:lstStyle/>
          <a:p>
            <a:pPr algn="just"/>
            <a:r>
              <a:rPr lang="en-US" altLang="zh-CN" dirty="0">
                <a:latin typeface="Arial" panose="020B0604020202020204" pitchFamily="34" charset="0"/>
                <a:cs typeface="Arial" panose="020B0604020202020204" pitchFamily="34" charset="0"/>
              </a:rPr>
              <a:t>First I am thinking of the math, but as you both know, the math in research is much more involved than that in industry. I haven’t never the seen the term special orthogonal group after the exact lecture that talks about rotation matrices.</a:t>
            </a:r>
          </a:p>
          <a:p>
            <a:pPr algn="just"/>
            <a:endParaRPr lang="en-US" altLang="zh-CN" dirty="0">
              <a:latin typeface="Arial" panose="020B0604020202020204" pitchFamily="34" charset="0"/>
              <a:cs typeface="Arial" panose="020B0604020202020204" pitchFamily="34" charset="0"/>
            </a:endParaRPr>
          </a:p>
          <a:p>
            <a:pPr algn="just"/>
            <a:r>
              <a:rPr lang="en-US" altLang="zh-CN" dirty="0">
                <a:latin typeface="Arial" panose="020B0604020202020204" pitchFamily="34" charset="0"/>
                <a:cs typeface="Arial" panose="020B0604020202020204" pitchFamily="34" charset="0"/>
              </a:rPr>
              <a:t>So I would say the programming skills that I learned from programming in C++. Even though I am using MATLAB for my project, my code base has a lot of different functions, such as the nonlinear model, the linear model, the algorithm that solves the inverse problem, the optimization …, they all interact with each other. By compartmentalizing them like in C++, I have a very clean code base. For example, if I want to change one part of the code, I only need to look for one place to modify. Right now, I am also cleaning up the code to prepare for the future paper. Having a clean code already reduces a lot of pain.</a:t>
            </a:r>
          </a:p>
          <a:p>
            <a:pPr algn="just"/>
            <a:endParaRPr lang="en-US" altLang="zh-CN" dirty="0">
              <a:latin typeface="Arial" panose="020B0604020202020204" pitchFamily="34" charset="0"/>
              <a:cs typeface="Arial" panose="020B0604020202020204" pitchFamily="34" charset="0"/>
            </a:endParaRPr>
          </a:p>
          <a:p>
            <a:pPr algn="just"/>
            <a:r>
              <a:rPr lang="en-US" altLang="zh-CN" dirty="0">
                <a:latin typeface="Arial" panose="020B0604020202020204" pitchFamily="34" charset="0"/>
                <a:cs typeface="Arial" panose="020B0604020202020204" pitchFamily="34" charset="0"/>
              </a:rPr>
              <a:t>Besides that, I would the communication skills. After working in the diverse team like Noah, I found it much easier to communicate with my supervisors, for example when we are discussing the results, the objectives and the next steps. But I found that I still have to improve my skills of talking math, that’s a completely </a:t>
            </a:r>
            <a:r>
              <a:rPr lang="en-US" altLang="zh-CN">
                <a:latin typeface="Arial" panose="020B0604020202020204" pitchFamily="34" charset="0"/>
                <a:cs typeface="Arial" panose="020B0604020202020204" pitchFamily="34" charset="0"/>
              </a:rPr>
              <a:t>different language.</a:t>
            </a:r>
            <a:endParaRPr lang="en-US" altLang="zh-CN" dirty="0">
              <a:latin typeface="Arial" panose="020B0604020202020204" pitchFamily="34" charset="0"/>
              <a:cs typeface="Arial" panose="020B0604020202020204" pitchFamily="34" charset="0"/>
            </a:endParaRPr>
          </a:p>
          <a:p>
            <a:pPr algn="just"/>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090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2308324"/>
          </a:xfrm>
          <a:prstGeom prst="rect">
            <a:avLst/>
          </a:prstGeom>
          <a:noFill/>
        </p:spPr>
        <p:txBody>
          <a:bodyPr wrap="square" rtlCol="0">
            <a:spAutoFit/>
          </a:bodyPr>
          <a:lstStyle/>
          <a:p>
            <a:pPr algn="just"/>
            <a:r>
              <a:rPr lang="en-US" altLang="zh-CN" dirty="0">
                <a:latin typeface="Arial" panose="020B0604020202020204" pitchFamily="34" charset="0"/>
                <a:cs typeface="Arial" panose="020B0604020202020204" pitchFamily="34" charset="0"/>
              </a:rPr>
              <a:t>Imagine a patient lying on the operating bed and this is the coronal plane of the patient. A robotic catheter is operating in the patient’s heart. To achieve good control, it is beneficial to have the shape information of the catheter. This can be done by inserting an optic fiber into the catheter and use the light deflection to sense the shape. But this method is very expensive. Another approach can be mounting a magnet at the top of the catheter, which is tracked by a system of magnetic sensors. By localization the magnet, we can back calculate the shape of the catheter using some modeling technique, such as a constant curvature model. So, we are interested in tracking the magnet’s configuration using an array of the magnetic sensors mounted on the operating bed.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711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4801314"/>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Let’s define the problem in detail. This is the setup we are interested in. We model the heart as the spherical workspace whose diameter is 10cm and the bottom is 10cm away from the sensor array. It resembles the dimension of a human body. </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The magnet is modeled as a magnetic dipole, generating the magnetic field. The magnet has a local frame attached to it, representing its configuration, i.e. its position and orientation. The z-axis of the local frame is aligned with the magnet’s dipole direction, pointing from the south to north pole. </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The magnetic field is captured by a number of sensors placed on the operating bed. Their coordinate frames are aligned with the world frame. It simplifies the problem because we can easily express everything with respect to the world frame. </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Given the measured magnetic field, we are interested in solving the magnet configuration. It’s a 5DOF system because the rotation around the z-axis of a magnetic dipole does not change the magnetic field. To solve a 5DOF system, at least 5 measurements of the magnetic field is required. Since we are using 3-axis sensors, at least two are required.</a:t>
            </a:r>
            <a:endParaRPr lang="zh-CN" altLang="en-US" dirty="0">
              <a:latin typeface="Arial" panose="020B0604020202020204" pitchFamily="34" charset="0"/>
              <a:cs typeface="Arial" panose="020B0604020202020204" pitchFamily="34" charset="0"/>
            </a:endParaRPr>
          </a:p>
          <a:p>
            <a:endParaRPr lang="zh-CN" altLang="en-US" dirty="0"/>
          </a:p>
        </p:txBody>
      </p:sp>
    </p:spTree>
    <p:extLst>
      <p:ext uri="{BB962C8B-B14F-4D97-AF65-F5344CB8AC3E}">
        <p14:creationId xmlns:p14="http://schemas.microsoft.com/office/powerpoint/2010/main" val="212104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4247317"/>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To solve the inverse problem from the magnetic field to the magnet’s configuration, we first need to look into how the magnetic field works. </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The magnetic field generated by a magnet with certain configuration, p and R, at a position </a:t>
            </a:r>
            <a:r>
              <a:rPr lang="en-US" altLang="zh-CN" dirty="0" err="1">
                <a:latin typeface="Arial" panose="020B0604020202020204" pitchFamily="34" charset="0"/>
                <a:cs typeface="Arial" panose="020B0604020202020204" pitchFamily="34" charset="0"/>
              </a:rPr>
              <a:t>p_j</a:t>
            </a:r>
            <a:r>
              <a:rPr lang="en-US" altLang="zh-CN" dirty="0">
                <a:latin typeface="Arial" panose="020B0604020202020204" pitchFamily="34" charset="0"/>
                <a:cs typeface="Arial" panose="020B0604020202020204" pitchFamily="34" charset="0"/>
              </a:rPr>
              <a:t> is given by the dipole model, which is highly nonlinear and difficult to analyze. </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We are interested in approximating the nonlinear model with a linear one. There are two reasons for this: first, we can use the knowledge of linear algebra to analyze the linear model; second, the linear model is effectively used in the algorithm that solves the inverse problem. </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The linearization assumes the parameters live in the Euclidean space and it’s trivial for position because position exactly lie in the Euclidean space. The Jacobian can be calculated using the chain rule. </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How about orientation? It’s in the space of SO(3), which is not the Euclidean space.</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8572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535531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To compute the linearization with respect to orientation, we need to find some parametrization for the rotation that lies in the Euclidean space, such as the exponential coordinates. </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The exponential coordinate is a vector in R3, which can be used in linearization and it’s mapped to the space of SO(3) using the Rodrigues formula. It’s a global parametrization, meaning the origin of exponential coordinate corresponds to the Identity in SO(3). </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However, because the Euclidean space R3 is not isomorphic to SO(3), all of these global parametrization, including exponential coordinates or the famous Euler angles suffer from singularity or other anomalies in various points in the parameter space. </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An example is that when you calculate the Jacobian of the magnetic field with respect to the exponential coordinate, the null-space of that matrix does not correspond to a z-axis rotation. It means that z-axis rotation change the magnetic field, which is not physically correct. It prevents us from analyzing the behavior using the linear model.</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To solve this issue, a local parametrization is used. Namely, at the linearization point </a:t>
            </a:r>
            <a:r>
              <a:rPr lang="en-US" altLang="zh-CN" dirty="0" err="1">
                <a:latin typeface="Arial" panose="020B0604020202020204" pitchFamily="34" charset="0"/>
                <a:cs typeface="Arial" panose="020B0604020202020204" pitchFamily="34" charset="0"/>
              </a:rPr>
              <a:t>R_star</a:t>
            </a:r>
            <a:r>
              <a:rPr lang="en-US" altLang="zh-CN" dirty="0">
                <a:latin typeface="Arial" panose="020B0604020202020204" pitchFamily="34" charset="0"/>
                <a:cs typeface="Arial" panose="020B0604020202020204" pitchFamily="34" charset="0"/>
              </a:rPr>
              <a:t>, move the origin of the exponential coordinate to </a:t>
            </a:r>
            <a:r>
              <a:rPr lang="en-US" altLang="zh-CN" dirty="0" err="1">
                <a:latin typeface="Arial" panose="020B0604020202020204" pitchFamily="34" charset="0"/>
                <a:cs typeface="Arial" panose="020B0604020202020204" pitchFamily="34" charset="0"/>
              </a:rPr>
              <a:t>R_star</a:t>
            </a:r>
            <a:r>
              <a:rPr lang="en-US" altLang="zh-CN" dirty="0">
                <a:latin typeface="Arial" panose="020B0604020202020204" pitchFamily="34" charset="0"/>
                <a:cs typeface="Arial" panose="020B0604020202020204" pitchFamily="34" charset="0"/>
              </a:rPr>
              <a:t> by pre-multiplying it to the exponential mapping. Now the origin omega=0 corresponds to orientation=R*. This is why it’s called a local parametrization. </a:t>
            </a:r>
          </a:p>
        </p:txBody>
      </p:sp>
    </p:spTree>
    <p:extLst>
      <p:ext uri="{BB962C8B-B14F-4D97-AF65-F5344CB8AC3E}">
        <p14:creationId xmlns:p14="http://schemas.microsoft.com/office/powerpoint/2010/main" val="97431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BF7A1-D932-79B6-A740-4C0E75135E8C}"/>
              </a:ext>
            </a:extLst>
          </p:cNvPr>
          <p:cNvSpPr txBox="1"/>
          <p:nvPr/>
        </p:nvSpPr>
        <p:spPr>
          <a:xfrm>
            <a:off x="861646" y="889843"/>
            <a:ext cx="10468708" cy="2308324"/>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Using the local parametrization we can linearize the model properly. We rewrite the rotation matrix in the dipole model and take the partial derivative with respect to omega and evaluate it at 0. This local parametrization solves the null-space issue, allowing us to use the linearized model to analyze the local behavior of the magnetic field model.</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To summarize, we derive the linearized magnetic field model for one measured point, namely one sensor. In the case of multiple sensors, we can simply stack the equations and get the full expression. The dimension of the vector and matrices grows accordingly.</a:t>
            </a:r>
          </a:p>
        </p:txBody>
      </p:sp>
    </p:spTree>
    <p:extLst>
      <p:ext uri="{BB962C8B-B14F-4D97-AF65-F5344CB8AC3E}">
        <p14:creationId xmlns:p14="http://schemas.microsoft.com/office/powerpoint/2010/main" val="23613021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4892</Words>
  <Application>Microsoft Office PowerPoint</Application>
  <PresentationFormat>宽屏</PresentationFormat>
  <Paragraphs>106</Paragraphs>
  <Slides>33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33</vt:i4>
      </vt:variant>
    </vt:vector>
  </HeadingPairs>
  <TitlesOfParts>
    <vt:vector size="37"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Xiaowei  Lin</dc:creator>
  <cp:lastModifiedBy>Xiaowei  Lin</cp:lastModifiedBy>
  <cp:revision>6</cp:revision>
  <dcterms:created xsi:type="dcterms:W3CDTF">2024-10-11T00:48:07Z</dcterms:created>
  <dcterms:modified xsi:type="dcterms:W3CDTF">2024-10-21T02:30:26Z</dcterms:modified>
</cp:coreProperties>
</file>