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1" r:id="rId3"/>
    <p:sldId id="276" r:id="rId4"/>
    <p:sldId id="277" r:id="rId5"/>
    <p:sldId id="278" r:id="rId6"/>
    <p:sldId id="279" r:id="rId7"/>
    <p:sldId id="280" r:id="rId8"/>
    <p:sldId id="281" r:id="rId9"/>
    <p:sldId id="282" r:id="rId10"/>
    <p:sldId id="27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showGuides="1">
      <p:cViewPr varScale="1">
        <p:scale>
          <a:sx n="120" d="100"/>
          <a:sy n="120" d="100"/>
        </p:scale>
        <p:origin x="23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04.06.2024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04.06.2024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dirty="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C47C2547-0B26-4181-9958-0F74634B97A1}"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A533879-9C0F-4F94-919F-30B833E8871A}"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8EF82BE-DF56-4719-B180-C3B0D509F71F}"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E1B9425-7348-43E2-B0E9-6A2A48F5FA8A}"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F7782B2-018B-4FD3-AD95-2F64EDE0E9D6}"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0A0FED0-443D-411A-B8E4-0668A8890EE3}"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6"/>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8E6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chemeClr val="accent3"/>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6"/>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2"/>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332D50A-E6CC-4D88-8908-F2129032F4C7}"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1B96697-4585-4368-989A-16003D150648}"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A01E762-278A-4155-9BEB-7C2CB2386E92}"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6C4EAFE7-317E-4912-B75C-DD6945F82242}"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4A358CF3-A22A-46C1-A4E5-5810212466EF}" type="datetime1">
              <a:rPr lang="de-CH" noProof="0" smtClean="0"/>
              <a:t>04.06.2024</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Master‘s thesis montly update</a:t>
            </a:r>
            <a:endParaRPr lang="de-CH" dirty="0"/>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Xiaowei Lin</a:t>
            </a:r>
            <a:endParaRPr lang="de-CH" dirty="0"/>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de-DE" dirty="0"/>
              <a:t>Xiaowei Lin</a:t>
            </a:r>
          </a:p>
          <a:p>
            <a:r>
              <a:rPr lang="de-DE" dirty="0"/>
              <a:t>xiaoweilin@student.ethz.ch</a:t>
            </a:r>
          </a:p>
          <a:p>
            <a:endParaRPr lang="de-DE" dirty="0"/>
          </a:p>
          <a:p>
            <a:r>
              <a:rPr lang="en-US"/>
              <a:t>EN 353</a:t>
            </a:r>
          </a:p>
          <a:p>
            <a:r>
              <a:rPr lang="en-US" dirty="0"/>
              <a:t>Boston Children’s Hospital</a:t>
            </a:r>
          </a:p>
          <a:p>
            <a:r>
              <a:rPr lang="en-US" b="0" i="0" u="none" strike="noStrike" dirty="0">
                <a:solidFill>
                  <a:srgbClr val="000000"/>
                </a:solidFill>
                <a:effectLst/>
                <a:latin typeface="Arial" panose="020B0604020202020204" pitchFamily="34" charset="0"/>
              </a:rPr>
              <a:t>300 Longwood </a:t>
            </a:r>
            <a:r>
              <a:rPr lang="en-US" dirty="0">
                <a:solidFill>
                  <a:srgbClr val="000000"/>
                </a:solidFill>
                <a:latin typeface="Arial" panose="020B0604020202020204" pitchFamily="34" charset="0"/>
              </a:rPr>
              <a:t>Ave,</a:t>
            </a:r>
          </a:p>
          <a:p>
            <a:r>
              <a:rPr lang="en-US" b="0" i="0" u="none" strike="noStrike" dirty="0">
                <a:solidFill>
                  <a:srgbClr val="000000"/>
                </a:solidFill>
                <a:effectLst/>
                <a:latin typeface="Arial" panose="020B0604020202020204" pitchFamily="34" charset="0"/>
              </a:rPr>
              <a:t>Boston, MA 02115</a:t>
            </a:r>
          </a:p>
          <a:p>
            <a:r>
              <a:rPr lang="en-US" dirty="0">
                <a:solidFill>
                  <a:srgbClr val="000000"/>
                </a:solidFill>
                <a:latin typeface="Arial" panose="020B0604020202020204" pitchFamily="34" charset="0"/>
              </a:rPr>
              <a:t>USA</a:t>
            </a:r>
            <a:endParaRPr lang="de-CH" b="0" i="0" u="none" strike="noStrike" dirty="0">
              <a:solidFill>
                <a:srgbClr val="000000"/>
              </a:solidFill>
              <a:effectLst/>
              <a:latin typeface="Arial" panose="020B0604020202020204" pitchFamily="34" charset="0"/>
            </a:endParaRPr>
          </a:p>
          <a:p>
            <a:endParaRPr lang="de-DE"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Problem description</a:t>
            </a:r>
            <a:endParaRPr lang="de-CH"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de-CH" dirty="0"/>
                  <a:t>Shape sensing of medical continuum robots can be realized magnetic ball chains, which generates shape-specific magnetic field that can be detected by an external array of magnometers. Assuming using </a:t>
                </a:r>
                <a14:m>
                  <m:oMath xmlns:m="http://schemas.openxmlformats.org/officeDocument/2006/math">
                    <m:r>
                      <a:rPr lang="de-CH" i="1" dirty="0" smtClean="0">
                        <a:latin typeface="Cambria Math" panose="02040503050406030204" pitchFamily="18" charset="0"/>
                      </a:rPr>
                      <m:t>𝑚</m:t>
                    </m:r>
                  </m:oMath>
                </a14:m>
                <a:r>
                  <a:rPr lang="de-CH" dirty="0"/>
                  <a:t> 3-axis magnetometers, the magnetic field measured by the sensor array can be represented as:</a:t>
                </a:r>
              </a:p>
            </p:txBody>
          </p:sp>
        </mc:Choice>
        <mc:Fallback xmlns="">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6"/>
                <a:ext cx="10728325" cy="900000"/>
              </a:xfrm>
              <a:blipFill>
                <a:blip r:embed="rId2"/>
                <a:stretch>
                  <a:fillRect l="-1307" t="-8844" r="-682" b="-7483"/>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0A1847-477B-F7A1-996E-33DB5AEC29C4}"/>
                  </a:ext>
                </a:extLst>
              </p:cNvPr>
              <p:cNvSpPr txBox="1"/>
              <p:nvPr/>
            </p:nvSpPr>
            <p:spPr>
              <a:xfrm>
                <a:off x="3647991" y="2439138"/>
                <a:ext cx="4896015"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rPr>
                            <m:t>γ</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m:rPr>
                                          <m:sty m:val="p"/>
                                        </m:rPr>
                                        <a:rPr lang="el-GR" i="1">
                                          <a:latin typeface="Cambria Math" panose="02040503050406030204" pitchFamily="18" charset="0"/>
                                        </a:rPr>
                                        <m:t>γ</m:t>
                                      </m:r>
                                    </m:e>
                                  </m:d>
                                </m:e>
                                <m:sup>
                                  <m:r>
                                    <a:rPr lang="en-US" b="0" i="1" smtClean="0">
                                      <a:latin typeface="Cambria Math" panose="02040503050406030204" pitchFamily="18" charset="0"/>
                                    </a:rPr>
                                    <m:t>𝑇</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m:rPr>
                                          <m:sty m:val="p"/>
                                        </m:rPr>
                                        <a:rPr lang="el-GR" i="1">
                                          <a:latin typeface="Cambria Math" panose="02040503050406030204" pitchFamily="18" charset="0"/>
                                        </a:rPr>
                                        <m:t>γ</m:t>
                                      </m:r>
                                    </m:e>
                                  </m:d>
                                </m:e>
                                <m:sup>
                                  <m:r>
                                    <a:rPr lang="en-US" b="0" i="1" smtClean="0">
                                      <a:latin typeface="Cambria Math" panose="02040503050406030204" pitchFamily="18" charset="0"/>
                                    </a:rPr>
                                    <m:t>𝑇</m:t>
                                  </m:r>
                                </m:sup>
                              </m:sSup>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m:rPr>
                                          <m:sty m:val="p"/>
                                        </m:rPr>
                                        <a:rPr lang="el-GR" i="1">
                                          <a:latin typeface="Cambria Math" panose="02040503050406030204" pitchFamily="18" charset="0"/>
                                        </a:rPr>
                                        <m:t>γ</m:t>
                                      </m:r>
                                    </m:e>
                                  </m:d>
                                </m:e>
                                <m:sup>
                                  <m:r>
                                    <a:rPr lang="en-US" b="0" i="1" smtClean="0">
                                      <a:latin typeface="Cambria Math" panose="02040503050406030204" pitchFamily="18" charset="0"/>
                                    </a:rPr>
                                    <m:t>𝑇</m:t>
                                  </m:r>
                                </m:sup>
                              </m:sSup>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r>
                            <a:rPr lang="en-US" b="0" i="1" smtClean="0">
                              <a:latin typeface="Cambria Math" panose="02040503050406030204" pitchFamily="18" charset="0"/>
                            </a:rPr>
                            <m:t>𝑚</m:t>
                          </m:r>
                        </m:sup>
                      </m:sSup>
                    </m:oMath>
                  </m:oMathPara>
                </a14:m>
                <a:endParaRPr lang="de-CH" dirty="0"/>
              </a:p>
            </p:txBody>
          </p:sp>
        </mc:Choice>
        <mc:Fallback xmlns="">
          <p:sp>
            <p:nvSpPr>
              <p:cNvPr id="8" name="TextBox 7">
                <a:extLst>
                  <a:ext uri="{FF2B5EF4-FFF2-40B4-BE49-F238E27FC236}">
                    <a16:creationId xmlns:a16="http://schemas.microsoft.com/office/drawing/2014/main" id="{2D0A1847-477B-F7A1-996E-33DB5AEC29C4}"/>
                  </a:ext>
                </a:extLst>
              </p:cNvPr>
              <p:cNvSpPr txBox="1">
                <a:spLocks noRot="1" noChangeAspect="1" noMove="1" noResize="1" noEditPoints="1" noAdjustHandles="1" noChangeArrowheads="1" noChangeShapeType="1" noTextEdit="1"/>
              </p:cNvSpPr>
              <p:nvPr/>
            </p:nvSpPr>
            <p:spPr>
              <a:xfrm>
                <a:off x="3647991" y="2439138"/>
                <a:ext cx="4896015" cy="369332"/>
              </a:xfrm>
              <a:prstGeom prst="rect">
                <a:avLst/>
              </a:prstGeom>
              <a:blipFill>
                <a:blip r:embed="rId3"/>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Inhaltsplatzhalter 2">
                <a:extLst>
                  <a:ext uri="{FF2B5EF4-FFF2-40B4-BE49-F238E27FC236}">
                    <a16:creationId xmlns:a16="http://schemas.microsoft.com/office/drawing/2014/main" id="{A7950F7F-5F72-1509-BAD5-366537EE749A}"/>
                  </a:ext>
                </a:extLst>
              </p:cNvPr>
              <p:cNvSpPr txBox="1">
                <a:spLocks/>
              </p:cNvSpPr>
              <p:nvPr/>
            </p:nvSpPr>
            <p:spPr>
              <a:xfrm>
                <a:off x="731837" y="2939670"/>
                <a:ext cx="10728325" cy="3278249"/>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de-CH" dirty="0"/>
                  <a:t>where </a:t>
                </a:r>
                <a14:m>
                  <m:oMath xmlns:m="http://schemas.openxmlformats.org/officeDocument/2006/math">
                    <m:r>
                      <m:rPr>
                        <m:sty m:val="p"/>
                      </m:rPr>
                      <a:rPr lang="el-GR" b="0" i="1" smtClean="0">
                        <a:latin typeface="Cambria Math" panose="02040503050406030204" pitchFamily="18" charset="0"/>
                      </a:rPr>
                      <m:t>γ</m:t>
                    </m:r>
                  </m:oMath>
                </a14:m>
                <a:r>
                  <a:rPr lang="de-CH" dirty="0"/>
                  <a:t> is the configuration of the magnetic ball chain.</a:t>
                </a:r>
              </a:p>
              <a:p>
                <a:pPr marL="0" indent="0">
                  <a:buFont typeface="+mj-lt"/>
                  <a:buNone/>
                </a:pPr>
                <a:r>
                  <a:rPr lang="de-CH" dirty="0"/>
                  <a:t>From the sensors’ reading, we can reconstruct the magnetic ball chain configuration by solving an (over)determined non-linear system using least square method. </a:t>
                </a:r>
              </a:p>
              <a:p>
                <a:pPr marL="0" indent="0">
                  <a:buFont typeface="+mj-lt"/>
                  <a:buNone/>
                </a:pPr>
                <a:r>
                  <a:rPr lang="de-CH" dirty="0"/>
                  <a:t>The least square method starts with an initial guess and update this guess based on the error information until the error is lower than a threshold. At every step of the least square method, the jacobian of the sensor reading with respect to the magnetic ball chain configuration is calculated:</a:t>
                </a:r>
              </a:p>
              <a:p>
                <a:pPr marL="0" indent="0">
                  <a:buFont typeface="+mj-lt"/>
                  <a:buNone/>
                </a:pPr>
                <a:endParaRPr lang="de-CH" dirty="0"/>
              </a:p>
            </p:txBody>
          </p:sp>
        </mc:Choice>
        <mc:Fallback xmlns="">
          <p:sp>
            <p:nvSpPr>
              <p:cNvPr id="9" name="Inhaltsplatzhalter 2">
                <a:extLst>
                  <a:ext uri="{FF2B5EF4-FFF2-40B4-BE49-F238E27FC236}">
                    <a16:creationId xmlns:a16="http://schemas.microsoft.com/office/drawing/2014/main" id="{A7950F7F-5F72-1509-BAD5-366537EE749A}"/>
                  </a:ext>
                </a:extLst>
              </p:cNvPr>
              <p:cNvSpPr txBox="1">
                <a:spLocks noRot="1" noChangeAspect="1" noMove="1" noResize="1" noEditPoints="1" noAdjustHandles="1" noChangeArrowheads="1" noChangeShapeType="1" noTextEdit="1"/>
              </p:cNvSpPr>
              <p:nvPr/>
            </p:nvSpPr>
            <p:spPr>
              <a:xfrm>
                <a:off x="731837" y="2939670"/>
                <a:ext cx="10728325" cy="3278249"/>
              </a:xfrm>
              <a:prstGeom prst="rect">
                <a:avLst/>
              </a:prstGeom>
              <a:blipFill>
                <a:blip r:embed="rId4"/>
                <a:stretch>
                  <a:fillRect l="-1307" t="-2416" r="-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78FADF-A180-7546-B654-7C5AA78217EC}"/>
                  </a:ext>
                </a:extLst>
              </p:cNvPr>
              <p:cNvSpPr txBox="1"/>
              <p:nvPr/>
            </p:nvSpPr>
            <p:spPr>
              <a:xfrm>
                <a:off x="3647988" y="4936148"/>
                <a:ext cx="4896015" cy="763542"/>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𝐽</m:t>
                      </m:r>
                      <m:r>
                        <a:rPr lang="en-US" b="0" i="1" smtClean="0">
                          <a:latin typeface="Cambria Math" panose="02040503050406030204" pitchFamily="18" charset="0"/>
                          <a:sym typeface="Symbol" panose="05050102010706020507" pitchFamily="18" charset="2"/>
                        </a:rPr>
                        <m:t>=</m:t>
                      </m:r>
                      <m:f>
                        <m:fPr>
                          <m:ctrlPr>
                            <a:rPr lang="en-US" i="1" smtClean="0">
                              <a:latin typeface="Cambria Math" panose="02040503050406030204" pitchFamily="18" charset="0"/>
                              <a:sym typeface="Symbol" panose="05050102010706020507" pitchFamily="18" charset="2"/>
                            </a:rPr>
                          </m:ctrlPr>
                        </m:fPr>
                        <m:num>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𝐵</m:t>
                          </m:r>
                        </m:num>
                        <m:den>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𝑟</m:t>
                          </m:r>
                        </m:den>
                      </m:f>
                      <m:r>
                        <a:rPr lang="en-US" b="0"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d>
                            <m:dPr>
                              <m:begChr m:val="["/>
                              <m:endChr m:val="]"/>
                              <m:ctrlPr>
                                <a:rPr lang="en-US" b="0" i="1" smtClean="0">
                                  <a:latin typeface="Cambria Math" panose="02040503050406030204" pitchFamily="18" charset="0"/>
                                  <a:sym typeface="Symbol" panose="05050102010706020507" pitchFamily="18" charset="2"/>
                                </a:rPr>
                              </m:ctrlPr>
                            </m:dPr>
                            <m:e>
                              <m:f>
                                <m:fPr>
                                  <m:ctrlPr>
                                    <a:rPr lang="en-US" i="1">
                                      <a:latin typeface="Cambria Math" panose="02040503050406030204" pitchFamily="18" charset="0"/>
                                      <a:sym typeface="Symbol" panose="05050102010706020507" pitchFamily="18" charset="2"/>
                                    </a:rPr>
                                  </m:ctrlPr>
                                </m:fPr>
                                <m:num>
                                  <m:r>
                                    <a:rPr lang="en-US" i="1">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𝐵</m:t>
                                      </m:r>
                                    </m:e>
                                    <m:sub>
                                      <m:r>
                                        <a:rPr lang="en-US" i="1">
                                          <a:latin typeface="Cambria Math" panose="02040503050406030204" pitchFamily="18" charset="0"/>
                                          <a:sym typeface="Symbol" panose="05050102010706020507" pitchFamily="18" charset="2"/>
                                        </a:rPr>
                                        <m:t>1</m:t>
                                      </m:r>
                                    </m:sub>
                                  </m:sSub>
                                </m:num>
                                <m:den>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𝑟</m:t>
                                  </m:r>
                                </m:den>
                              </m:f>
                              <m:r>
                                <a:rPr lang="en-US" b="0" i="1" smtClean="0">
                                  <a:latin typeface="Cambria Math" panose="02040503050406030204" pitchFamily="18" charset="0"/>
                                  <a:sym typeface="Symbol" panose="05050102010706020507" pitchFamily="18" charset="2"/>
                                </a:rPr>
                                <m:t> </m:t>
                              </m:r>
                              <m:f>
                                <m:fPr>
                                  <m:ctrlPr>
                                    <a:rPr lang="en-US" i="1">
                                      <a:latin typeface="Cambria Math" panose="02040503050406030204" pitchFamily="18" charset="0"/>
                                      <a:sym typeface="Symbol" panose="05050102010706020507" pitchFamily="18" charset="2"/>
                                    </a:rPr>
                                  </m:ctrlPr>
                                </m:fPr>
                                <m:num>
                                  <m:r>
                                    <a:rPr lang="en-US" i="1">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𝐵</m:t>
                                      </m:r>
                                    </m:e>
                                    <m:sub>
                                      <m:r>
                                        <a:rPr lang="en-US" b="0" i="1" smtClean="0">
                                          <a:latin typeface="Cambria Math" panose="02040503050406030204" pitchFamily="18" charset="0"/>
                                          <a:sym typeface="Symbol" panose="05050102010706020507" pitchFamily="18" charset="2"/>
                                        </a:rPr>
                                        <m:t>2</m:t>
                                      </m:r>
                                    </m:sub>
                                  </m:sSub>
                                </m:num>
                                <m:den>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𝑟</m:t>
                                  </m:r>
                                </m:den>
                              </m:f>
                              <m:r>
                                <a:rPr lang="en-US" b="0" i="1" smtClean="0">
                                  <a:latin typeface="Cambria Math" panose="02040503050406030204" pitchFamily="18" charset="0"/>
                                  <a:sym typeface="Symbol" panose="05050102010706020507" pitchFamily="18" charset="2"/>
                                </a:rPr>
                                <m:t>…</m:t>
                              </m:r>
                              <m:f>
                                <m:fPr>
                                  <m:ctrlPr>
                                    <a:rPr lang="en-US" i="1">
                                      <a:latin typeface="Cambria Math" panose="02040503050406030204" pitchFamily="18" charset="0"/>
                                      <a:sym typeface="Symbol" panose="05050102010706020507" pitchFamily="18" charset="2"/>
                                    </a:rPr>
                                  </m:ctrlPr>
                                </m:fPr>
                                <m:num>
                                  <m:r>
                                    <a:rPr lang="en-US" i="1">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𝐵</m:t>
                                      </m:r>
                                    </m:e>
                                    <m:sub>
                                      <m:r>
                                        <a:rPr lang="en-US" b="0" i="1" smtClean="0">
                                          <a:latin typeface="Cambria Math" panose="02040503050406030204" pitchFamily="18" charset="0"/>
                                          <a:sym typeface="Symbol" panose="05050102010706020507" pitchFamily="18" charset="2"/>
                                        </a:rPr>
                                        <m:t>𝑚</m:t>
                                      </m:r>
                                    </m:sub>
                                  </m:sSub>
                                </m:num>
                                <m:den>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𝑟</m:t>
                                  </m:r>
                                </m:den>
                              </m:f>
                            </m:e>
                          </m:d>
                        </m:e>
                        <m:sup>
                          <m:r>
                            <a:rPr lang="en-US" b="0" i="1" smtClean="0">
                              <a:latin typeface="Cambria Math" panose="02040503050406030204" pitchFamily="18" charset="0"/>
                              <a:sym typeface="Symbol" panose="05050102010706020507" pitchFamily="18" charset="2"/>
                            </a:rPr>
                            <m:t>𝑇</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𝑅</m:t>
                          </m:r>
                        </m:e>
                        <m:sup>
                          <m:r>
                            <a:rPr lang="en-US" i="1">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sup>
                      </m:sSup>
                    </m:oMath>
                  </m:oMathPara>
                </a14:m>
                <a:endParaRPr lang="de-CH" dirty="0"/>
              </a:p>
            </p:txBody>
          </p:sp>
        </mc:Choice>
        <mc:Fallback xmlns="">
          <p:sp>
            <p:nvSpPr>
              <p:cNvPr id="10" name="TextBox 9">
                <a:extLst>
                  <a:ext uri="{FF2B5EF4-FFF2-40B4-BE49-F238E27FC236}">
                    <a16:creationId xmlns:a16="http://schemas.microsoft.com/office/drawing/2014/main" id="{F578FADF-A180-7546-B654-7C5AA78217EC}"/>
                  </a:ext>
                </a:extLst>
              </p:cNvPr>
              <p:cNvSpPr txBox="1">
                <a:spLocks noRot="1" noChangeAspect="1" noMove="1" noResize="1" noEditPoints="1" noAdjustHandles="1" noChangeArrowheads="1" noChangeShapeType="1" noTextEdit="1"/>
              </p:cNvSpPr>
              <p:nvPr/>
            </p:nvSpPr>
            <p:spPr>
              <a:xfrm>
                <a:off x="3647988" y="4936148"/>
                <a:ext cx="4896015" cy="7635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F8AC6DB7-D369-16F3-D6D5-DB5C4E3FD2D8}"/>
                  </a:ext>
                </a:extLst>
              </p:cNvPr>
              <p:cNvSpPr txBox="1">
                <a:spLocks/>
              </p:cNvSpPr>
              <p:nvPr/>
            </p:nvSpPr>
            <p:spPr>
              <a:xfrm>
                <a:off x="731832" y="5838444"/>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de-CH" dirty="0"/>
                  <a:t>where </a:t>
                </a:r>
                <a14:m>
                  <m:oMath xmlns:m="http://schemas.openxmlformats.org/officeDocument/2006/math">
                    <m:r>
                      <a:rPr lang="en-US" b="0" i="1" smtClean="0">
                        <a:latin typeface="Cambria Math" panose="02040503050406030204" pitchFamily="18" charset="0"/>
                      </a:rPr>
                      <m:t>𝑛</m:t>
                    </m:r>
                  </m:oMath>
                </a14:m>
                <a:r>
                  <a:rPr lang="de-CH" dirty="0"/>
                  <a:t> is the dimension of the configuration parameters. </a:t>
                </a:r>
              </a:p>
            </p:txBody>
          </p:sp>
        </mc:Choice>
        <mc:Fallback xmlns="">
          <p:sp>
            <p:nvSpPr>
              <p:cNvPr id="11" name="Inhaltsplatzhalter 2">
                <a:extLst>
                  <a:ext uri="{FF2B5EF4-FFF2-40B4-BE49-F238E27FC236}">
                    <a16:creationId xmlns:a16="http://schemas.microsoft.com/office/drawing/2014/main" id="{F8AC6DB7-D369-16F3-D6D5-DB5C4E3FD2D8}"/>
                  </a:ext>
                </a:extLst>
              </p:cNvPr>
              <p:cNvSpPr txBox="1">
                <a:spLocks noRot="1" noChangeAspect="1" noMove="1" noResize="1" noEditPoints="1" noAdjustHandles="1" noChangeArrowheads="1" noChangeShapeType="1" noTextEdit="1"/>
              </p:cNvSpPr>
              <p:nvPr/>
            </p:nvSpPr>
            <p:spPr>
              <a:xfrm>
                <a:off x="731832" y="5838444"/>
                <a:ext cx="10728325" cy="900000"/>
              </a:xfrm>
              <a:prstGeom prst="rect">
                <a:avLst/>
              </a:prstGeom>
              <a:blipFill>
                <a:blip r:embed="rId6"/>
                <a:stretch>
                  <a:fillRect l="-1307" t="-8844"/>
                </a:stretch>
              </a:blipFill>
            </p:spPr>
            <p:txBody>
              <a:bodyPr/>
              <a:lstStyle/>
              <a:p>
                <a:r>
                  <a:rPr lang="en-US">
                    <a:noFill/>
                  </a:rPr>
                  <a:t> </a:t>
                </a:r>
              </a:p>
            </p:txBody>
          </p:sp>
        </mc:Fallback>
      </mc:AlternateContent>
    </p:spTree>
    <p:extLst>
      <p:ext uri="{BB962C8B-B14F-4D97-AF65-F5344CB8AC3E}">
        <p14:creationId xmlns:p14="http://schemas.microsoft.com/office/powerpoint/2010/main" val="316408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Problem description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de-CH" dirty="0"/>
              <a:t>And the pseudoinverse of this jacobian is taken to update the guess of the parameters:</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55A90D-E8F6-6F0F-B28B-59AAF1906862}"/>
                  </a:ext>
                </a:extLst>
              </p:cNvPr>
              <p:cNvSpPr txBox="1"/>
              <p:nvPr/>
            </p:nvSpPr>
            <p:spPr>
              <a:xfrm>
                <a:off x="3647991" y="1862876"/>
                <a:ext cx="4896015" cy="376450"/>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m:t>
                      </m:r>
                      <m:r>
                        <a:rPr lang="en-US" i="1" smtClean="0">
                          <a:latin typeface="Cambria Math" panose="02040503050406030204" pitchFamily="18" charset="0"/>
                          <a:ea typeface="Cambria Math" panose="02040503050406030204" pitchFamily="18" charset="0"/>
                          <a:sym typeface="Symbol" panose="05050102010706020507" pitchFamily="18" charset="2"/>
                        </a:rPr>
                        <m:t>𝛾</m:t>
                      </m:r>
                      <m:r>
                        <a:rPr lang="en-US" b="0" i="1" smtClean="0">
                          <a:latin typeface="Cambria Math" panose="02040503050406030204" pitchFamily="18" charset="0"/>
                          <a:ea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b="0" i="1" smtClean="0">
                              <a:latin typeface="Cambria Math" panose="02040503050406030204" pitchFamily="18" charset="0"/>
                              <a:ea typeface="Cambria Math" panose="02040503050406030204" pitchFamily="18" charset="0"/>
                              <a:sym typeface="Symbol" panose="05050102010706020507" pitchFamily="18" charset="2"/>
                            </a:rPr>
                            <m:t>𝐽</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𝐵</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𝐵</m:t>
                      </m:r>
                      <m:d>
                        <m:dPr>
                          <m:ctrlPr>
                            <a:rPr lang="en-US" b="0" i="1" smtClean="0">
                              <a:latin typeface="Cambria Math" panose="02040503050406030204" pitchFamily="18" charset="0"/>
                              <a:ea typeface="Cambria Math" panose="02040503050406030204" pitchFamily="18" charset="0"/>
                              <a:sym typeface="Symbol" panose="05050102010706020507" pitchFamily="18" charset="2"/>
                            </a:rPr>
                          </m:ctrlPr>
                        </m:dPr>
                        <m:e>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e>
                      </m:d>
                      <m:r>
                        <a:rPr lang="en-US" b="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de-CH" dirty="0"/>
              </a:p>
            </p:txBody>
          </p:sp>
        </mc:Choice>
        <mc:Fallback xmlns="">
          <p:sp>
            <p:nvSpPr>
              <p:cNvPr id="7" name="TextBox 6">
                <a:extLst>
                  <a:ext uri="{FF2B5EF4-FFF2-40B4-BE49-F238E27FC236}">
                    <a16:creationId xmlns:a16="http://schemas.microsoft.com/office/drawing/2014/main" id="{D555A90D-E8F6-6F0F-B28B-59AAF1906862}"/>
                  </a:ext>
                </a:extLst>
              </p:cNvPr>
              <p:cNvSpPr txBox="1">
                <a:spLocks noRot="1" noChangeAspect="1" noMove="1" noResize="1" noEditPoints="1" noAdjustHandles="1" noChangeArrowheads="1" noChangeShapeType="1" noTextEdit="1"/>
              </p:cNvSpPr>
              <p:nvPr/>
            </p:nvSpPr>
            <p:spPr>
              <a:xfrm>
                <a:off x="3647991" y="1862876"/>
                <a:ext cx="4896015" cy="376450"/>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4CE85113-ADCB-79DD-BAC1-46EBAF1862E9}"/>
                  </a:ext>
                </a:extLst>
              </p:cNvPr>
              <p:cNvSpPr txBox="1">
                <a:spLocks/>
              </p:cNvSpPr>
              <p:nvPr/>
            </p:nvSpPr>
            <p:spPr>
              <a:xfrm>
                <a:off x="731837" y="2312875"/>
                <a:ext cx="10728325" cy="3857337"/>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de-CH"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oMath>
                </a14:m>
                <a:r>
                  <a:rPr lang="de-CH" dirty="0"/>
                  <a:t> indicates the current guess of the parameters. </a:t>
                </a:r>
              </a:p>
              <a:p>
                <a:pPr marL="0" indent="0">
                  <a:buFont typeface="+mj-lt"/>
                  <a:buNone/>
                </a:pPr>
                <a:r>
                  <a:rPr lang="de-CH" dirty="0"/>
                  <a:t>To ensure this pseudoinverse operation is viable at all iterations, we require the jacobian matrix to be full rank. Furthermore, we desire the jacobian to be well-conditioned, such that at every iteration, the parameter update step can be perform stably and it results in faster convergence of the least square method. The condition of the matrix can be represented by the reciprocal condition number, which is the ratio between the smallest singular value of the matrix and the biggest singular value of the matrix:</a:t>
                </a:r>
              </a:p>
              <a:p>
                <a:pPr marL="0" indent="0">
                  <a:buFont typeface="+mj-lt"/>
                  <a:buNone/>
                </a:pPr>
                <a:endParaRPr lang="de-CH" dirty="0"/>
              </a:p>
              <a:p>
                <a:pPr marL="0" indent="0">
                  <a:buNone/>
                </a:pPr>
                <a:r>
                  <a:rPr lang="de-CH" dirty="0"/>
                  <a:t>For a specific configuration of the magnetic ball chain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𝑚𝑎𝑔𝑛𝑒𝑡</m:t>
                        </m:r>
                      </m:sub>
                    </m:sSub>
                  </m:oMath>
                </a14:m>
                <a:r>
                  <a:rPr lang="de-CH" dirty="0"/>
                  <a:t>, different configuration of the sensor arrays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𝑠𝑒𝑛𝑠𝑜𝑟</m:t>
                        </m:r>
                      </m:sub>
                    </m:sSub>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de-CH" dirty="0"/>
                  <a:t>have different jacobian matrices and different reciprocal condition number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𝜒</m:t>
                        </m:r>
                      </m:e>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𝑚𝑎𝑔𝑛𝑒𝑡</m:t>
                            </m:r>
                          </m:sub>
                        </m:sSub>
                      </m:sub>
                    </m:sSub>
                  </m:oMath>
                </a14:m>
                <a:r>
                  <a:rPr lang="de-CH" dirty="0"/>
                  <a:t>These requirements leads to an optimization problem: how can we optimize the sensor array’s configuration, such that in the workspace of the magnetic ball chain, the resulting jacobian is well-conditioned: </a:t>
                </a:r>
              </a:p>
            </p:txBody>
          </p:sp>
        </mc:Choice>
        <mc:Fallback xmlns="">
          <p:sp>
            <p:nvSpPr>
              <p:cNvPr id="11" name="Inhaltsplatzhalter 2">
                <a:extLst>
                  <a:ext uri="{FF2B5EF4-FFF2-40B4-BE49-F238E27FC236}">
                    <a16:creationId xmlns:a16="http://schemas.microsoft.com/office/drawing/2014/main" id="{4CE85113-ADCB-79DD-BAC1-46EBAF1862E9}"/>
                  </a:ext>
                </a:extLst>
              </p:cNvPr>
              <p:cNvSpPr txBox="1">
                <a:spLocks noRot="1" noChangeAspect="1" noMove="1" noResize="1" noEditPoints="1" noAdjustHandles="1" noChangeArrowheads="1" noChangeShapeType="1" noTextEdit="1"/>
              </p:cNvSpPr>
              <p:nvPr/>
            </p:nvSpPr>
            <p:spPr>
              <a:xfrm>
                <a:off x="731837" y="2312875"/>
                <a:ext cx="10728325" cy="3857337"/>
              </a:xfrm>
              <a:prstGeom prst="rect">
                <a:avLst/>
              </a:prstGeom>
              <a:blipFill>
                <a:blip r:embed="rId3"/>
                <a:stretch>
                  <a:fillRect l="-1307" t="-2054" r="-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213C552-DF83-A3DE-E4B7-A45204544F68}"/>
                  </a:ext>
                </a:extLst>
              </p:cNvPr>
              <p:cNvSpPr txBox="1"/>
              <p:nvPr/>
            </p:nvSpPr>
            <p:spPr>
              <a:xfrm>
                <a:off x="3647990" y="4053319"/>
                <a:ext cx="4896015" cy="610103"/>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𝜒</m:t>
                      </m:r>
                      <m:r>
                        <a:rPr lang="en-US" b="0" i="1" smtClean="0">
                          <a:latin typeface="Cambria Math" panose="02040503050406030204" pitchFamily="18" charset="0"/>
                          <a:ea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ea typeface="Cambria Math" panose="02040503050406030204" pitchFamily="18" charset="0"/>
                              <a:sym typeface="Symbol" panose="05050102010706020507" pitchFamily="18" charset="2"/>
                            </a:rPr>
                          </m:ctrlPr>
                        </m:fPr>
                        <m:num>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𝜎</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𝑚𝑖𝑛</m:t>
                              </m:r>
                            </m:sub>
                          </m:sSub>
                        </m:num>
                        <m:den>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𝜎</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𝑚𝑎𝑥</m:t>
                              </m:r>
                            </m:sub>
                          </m:sSub>
                        </m:den>
                      </m:f>
                    </m:oMath>
                  </m:oMathPara>
                </a14:m>
                <a:endParaRPr lang="de-CH" dirty="0"/>
              </a:p>
            </p:txBody>
          </p:sp>
        </mc:Choice>
        <mc:Fallback xmlns="">
          <p:sp>
            <p:nvSpPr>
              <p:cNvPr id="12" name="TextBox 11">
                <a:extLst>
                  <a:ext uri="{FF2B5EF4-FFF2-40B4-BE49-F238E27FC236}">
                    <a16:creationId xmlns:a16="http://schemas.microsoft.com/office/drawing/2014/main" id="{3213C552-DF83-A3DE-E4B7-A45204544F68}"/>
                  </a:ext>
                </a:extLst>
              </p:cNvPr>
              <p:cNvSpPr txBox="1">
                <a:spLocks noRot="1" noChangeAspect="1" noMove="1" noResize="1" noEditPoints="1" noAdjustHandles="1" noChangeArrowheads="1" noChangeShapeType="1" noTextEdit="1"/>
              </p:cNvSpPr>
              <p:nvPr/>
            </p:nvSpPr>
            <p:spPr>
              <a:xfrm>
                <a:off x="3647990" y="4053319"/>
                <a:ext cx="4896015" cy="6101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9C533C1-61BC-078F-9309-29772C482B42}"/>
                  </a:ext>
                </a:extLst>
              </p:cNvPr>
              <p:cNvSpPr txBox="1"/>
              <p:nvPr/>
            </p:nvSpPr>
            <p:spPr>
              <a:xfrm>
                <a:off x="3647989" y="5880892"/>
                <a:ext cx="4896015" cy="394532"/>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sPre>
                        <m:sPrePr>
                          <m:ctrlPr>
                            <a:rPr lang="en-US" i="1" smtClean="0">
                              <a:latin typeface="Cambria Math" panose="02040503050406030204" pitchFamily="18" charset="0"/>
                              <a:ea typeface="Cambria Math" panose="02040503050406030204" pitchFamily="18" charset="0"/>
                              <a:sym typeface="Symbol" panose="05050102010706020507" pitchFamily="18" charset="2"/>
                            </a:rPr>
                          </m:ctrlPr>
                        </m:sPrePr>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𝑠𝑒𝑛𝑠𝑜𝑟</m:t>
                              </m:r>
                            </m:sub>
                          </m:sSub>
                        </m:sub>
                        <m:sup>
                          <m:r>
                            <a:rPr lang="en-US" b="0" i="1" smtClean="0">
                              <a:latin typeface="Cambria Math" panose="02040503050406030204" pitchFamily="18" charset="0"/>
                            </a:rPr>
                            <m:t>𝑚𝑎𝑥</m:t>
                          </m:r>
                        </m:sup>
                        <m:e>
                          <m:r>
                            <a:rPr lang="en-US" b="0" i="1" smtClean="0">
                              <a:latin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𝜒</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𝑖</m:t>
                          </m:r>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𝑚𝑎𝑔𝑛𝑒𝑡</m:t>
                              </m:r>
                            </m:sub>
                          </m:sSub>
                        </m:e>
                      </m:sPre>
                    </m:oMath>
                  </m:oMathPara>
                </a14:m>
                <a:endParaRPr lang="de-CH" dirty="0"/>
              </a:p>
            </p:txBody>
          </p:sp>
        </mc:Choice>
        <mc:Fallback xmlns="">
          <p:sp>
            <p:nvSpPr>
              <p:cNvPr id="15" name="TextBox 14">
                <a:extLst>
                  <a:ext uri="{FF2B5EF4-FFF2-40B4-BE49-F238E27FC236}">
                    <a16:creationId xmlns:a16="http://schemas.microsoft.com/office/drawing/2014/main" id="{D9C533C1-61BC-078F-9309-29772C482B42}"/>
                  </a:ext>
                </a:extLst>
              </p:cNvPr>
              <p:cNvSpPr txBox="1">
                <a:spLocks noRot="1" noChangeAspect="1" noMove="1" noResize="1" noEditPoints="1" noAdjustHandles="1" noChangeArrowheads="1" noChangeShapeType="1" noTextEdit="1"/>
              </p:cNvSpPr>
              <p:nvPr/>
            </p:nvSpPr>
            <p:spPr>
              <a:xfrm>
                <a:off x="3647989" y="5880892"/>
                <a:ext cx="4896015" cy="394532"/>
              </a:xfrm>
              <a:prstGeom prst="rect">
                <a:avLst/>
              </a:prstGeom>
              <a:blipFill>
                <a:blip r:embed="rId5"/>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305136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Problem description</a:t>
            </a:r>
            <a:endParaRPr lang="de-CH"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de-CH" dirty="0"/>
                  <a:t>Furthermore, we also would like to maximize the signal to noise ratio </a:t>
                </a:r>
                <a14:m>
                  <m:oMath xmlns:m="http://schemas.openxmlformats.org/officeDocument/2006/math">
                    <m:r>
                      <a:rPr lang="en-US" b="0" i="1" smtClean="0">
                        <a:latin typeface="Cambria Math" panose="02040503050406030204" pitchFamily="18" charset="0"/>
                      </a:rPr>
                      <m:t>𝑆𝑁𝑅</m:t>
                    </m:r>
                  </m:oMath>
                </a14:m>
                <a:r>
                  <a:rPr lang="de-CH" dirty="0"/>
                  <a:t> of each sensor, such that the sensors’ outputs are more reliable. The resulting problem becomes a multi-objective optimization problem:</a:t>
                </a:r>
              </a:p>
            </p:txBody>
          </p:sp>
        </mc:Choice>
        <mc:Fallback xmlns="">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6"/>
                <a:ext cx="10728325" cy="900000"/>
              </a:xfrm>
              <a:blipFill>
                <a:blip r:embed="rId2"/>
                <a:stretch>
                  <a:fillRect l="-1307" t="-8844" r="-1307"/>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673F0B-B2F9-BC8B-6634-3639A53C96A4}"/>
                  </a:ext>
                </a:extLst>
              </p:cNvPr>
              <p:cNvSpPr txBox="1"/>
              <p:nvPr/>
            </p:nvSpPr>
            <p:spPr>
              <a:xfrm>
                <a:off x="3647991" y="2115610"/>
                <a:ext cx="4896015" cy="394532"/>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sPre>
                        <m:sPrePr>
                          <m:ctrlPr>
                            <a:rPr lang="en-US" i="1" smtClean="0">
                              <a:latin typeface="Cambria Math" panose="02040503050406030204" pitchFamily="18" charset="0"/>
                              <a:ea typeface="Cambria Math" panose="02040503050406030204" pitchFamily="18" charset="0"/>
                              <a:sym typeface="Symbol" panose="05050102010706020507" pitchFamily="18" charset="2"/>
                            </a:rPr>
                          </m:ctrlPr>
                        </m:sPrePr>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𝑠𝑒𝑛𝑠𝑜𝑟</m:t>
                              </m:r>
                            </m:sub>
                          </m:sSub>
                        </m:sub>
                        <m:sup>
                          <m:r>
                            <a:rPr lang="en-US" b="0" i="1" smtClean="0">
                              <a:latin typeface="Cambria Math" panose="02040503050406030204" pitchFamily="18" charset="0"/>
                            </a:rPr>
                            <m:t>𝑚𝑎𝑥</m:t>
                          </m:r>
                        </m:sup>
                        <m:e>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i="1">
                                  <a:latin typeface="Cambria Math" panose="02040503050406030204" pitchFamily="18" charset="0"/>
                                  <a:ea typeface="Cambria Math" panose="02040503050406030204" pitchFamily="18" charset="0"/>
                                  <a:sym typeface="Symbol" panose="05050102010706020507" pitchFamily="18" charset="2"/>
                                </a:rPr>
                                <m:t>𝜒</m:t>
                              </m:r>
                            </m:e>
                            <m:sub>
                              <m:r>
                                <a:rPr lang="en-US" i="1">
                                  <a:latin typeface="Cambria Math" panose="02040503050406030204" pitchFamily="18" charset="0"/>
                                  <a:ea typeface="Cambria Math" panose="02040503050406030204" pitchFamily="18" charset="0"/>
                                  <a:sym typeface="Symbol" panose="05050102010706020507" pitchFamily="18" charset="2"/>
                                </a:rPr>
                                <m:t>𝑖</m:t>
                              </m:r>
                              <m:r>
                                <a:rPr lang="en-US" b="0" i="1" smtClean="0">
                                  <a:latin typeface="Cambria Math" panose="02040503050406030204" pitchFamily="18" charset="0"/>
                                  <a:ea typeface="Cambria Math" panose="02040503050406030204" pitchFamily="18" charset="0"/>
                                  <a:sym typeface="Symbol" panose="05050102010706020507" pitchFamily="18" charset="2"/>
                                </a:rPr>
                                <m:t> </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𝑆𝑁𝑅</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r>
                            <a:rPr lang="en-US" i="1">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𝑖</m:t>
                          </m:r>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𝑚𝑎𝑔𝑛𝑒𝑡</m:t>
                              </m:r>
                            </m:sub>
                          </m:sSub>
                        </m:e>
                      </m:sPre>
                    </m:oMath>
                  </m:oMathPara>
                </a14:m>
                <a:endParaRPr lang="de-CH" dirty="0"/>
              </a:p>
            </p:txBody>
          </p:sp>
        </mc:Choice>
        <mc:Fallback xmlns="">
          <p:sp>
            <p:nvSpPr>
              <p:cNvPr id="8" name="TextBox 7">
                <a:extLst>
                  <a:ext uri="{FF2B5EF4-FFF2-40B4-BE49-F238E27FC236}">
                    <a16:creationId xmlns:a16="http://schemas.microsoft.com/office/drawing/2014/main" id="{45673F0B-B2F9-BC8B-6634-3639A53C96A4}"/>
                  </a:ext>
                </a:extLst>
              </p:cNvPr>
              <p:cNvSpPr txBox="1">
                <a:spLocks noRot="1" noChangeAspect="1" noMove="1" noResize="1" noEditPoints="1" noAdjustHandles="1" noChangeArrowheads="1" noChangeShapeType="1" noTextEdit="1"/>
              </p:cNvSpPr>
              <p:nvPr/>
            </p:nvSpPr>
            <p:spPr>
              <a:xfrm>
                <a:off x="3647991" y="2115610"/>
                <a:ext cx="4896015" cy="394532"/>
              </a:xfrm>
              <a:prstGeom prst="rect">
                <a:avLst/>
              </a:prstGeom>
              <a:blipFill>
                <a:blip r:embed="rId3"/>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362325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Sensor selection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We first investigate different types of sensor with their specifications. Our requirement is to accurately detect the magnetic field generated by 10 magnetic balls of different diameters in the ball chain at a distance of ..cm (workspace requirement). We put together a list of different sensors and their corresponding capability of sensing the magnetic ball chain of different diameters is indicated. The leftmost column indicates what diameter of the 10 magnetic balls in the chain can be tracked with a signal to noise ratio of &gt;60. The 8</a:t>
            </a:r>
            <a:r>
              <a:rPr lang="en-US" baseline="30000" dirty="0"/>
              <a:t>th</a:t>
            </a:r>
            <a:r>
              <a:rPr lang="en-US" dirty="0"/>
              <a:t> column indicates the sensor’s root mean square noise level at the desired working frequency of ~500 Hz. The colored section indicates the signal to noise ratio. Green section means SNR&gt;60, orange section means 30&lt;SNR&lt;60.</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graphicFrame>
        <p:nvGraphicFramePr>
          <p:cNvPr id="11" name="Table 10">
            <a:extLst>
              <a:ext uri="{FF2B5EF4-FFF2-40B4-BE49-F238E27FC236}">
                <a16:creationId xmlns:a16="http://schemas.microsoft.com/office/drawing/2014/main" id="{5C4C8BD2-BED0-DE92-4250-985BD308C595}"/>
              </a:ext>
            </a:extLst>
          </p:cNvPr>
          <p:cNvGraphicFramePr>
            <a:graphicFrameLocks noGrp="1"/>
          </p:cNvGraphicFramePr>
          <p:nvPr>
            <p:extLst>
              <p:ext uri="{D42A27DB-BD31-4B8C-83A1-F6EECF244321}">
                <p14:modId xmlns:p14="http://schemas.microsoft.com/office/powerpoint/2010/main" val="3126966390"/>
              </p:ext>
            </p:extLst>
          </p:nvPr>
        </p:nvGraphicFramePr>
        <p:xfrm>
          <a:off x="731838" y="4242664"/>
          <a:ext cx="10728324" cy="1202460"/>
        </p:xfrm>
        <a:graphic>
          <a:graphicData uri="http://schemas.openxmlformats.org/drawingml/2006/table">
            <a:tbl>
              <a:tblPr/>
              <a:tblGrid>
                <a:gridCol w="508602">
                  <a:extLst>
                    <a:ext uri="{9D8B030D-6E8A-4147-A177-3AD203B41FA5}">
                      <a16:colId xmlns:a16="http://schemas.microsoft.com/office/drawing/2014/main" val="3845900142"/>
                    </a:ext>
                  </a:extLst>
                </a:gridCol>
                <a:gridCol w="1740373">
                  <a:extLst>
                    <a:ext uri="{9D8B030D-6E8A-4147-A177-3AD203B41FA5}">
                      <a16:colId xmlns:a16="http://schemas.microsoft.com/office/drawing/2014/main" val="2564434574"/>
                    </a:ext>
                  </a:extLst>
                </a:gridCol>
                <a:gridCol w="365558">
                  <a:extLst>
                    <a:ext uri="{9D8B030D-6E8A-4147-A177-3AD203B41FA5}">
                      <a16:colId xmlns:a16="http://schemas.microsoft.com/office/drawing/2014/main" val="3952048392"/>
                    </a:ext>
                  </a:extLst>
                </a:gridCol>
                <a:gridCol w="484761">
                  <a:extLst>
                    <a:ext uri="{9D8B030D-6E8A-4147-A177-3AD203B41FA5}">
                      <a16:colId xmlns:a16="http://schemas.microsoft.com/office/drawing/2014/main" val="2812814874"/>
                    </a:ext>
                  </a:extLst>
                </a:gridCol>
                <a:gridCol w="778797">
                  <a:extLst>
                    <a:ext uri="{9D8B030D-6E8A-4147-A177-3AD203B41FA5}">
                      <a16:colId xmlns:a16="http://schemas.microsoft.com/office/drawing/2014/main" val="2140737709"/>
                    </a:ext>
                  </a:extLst>
                </a:gridCol>
                <a:gridCol w="899987">
                  <a:extLst>
                    <a:ext uri="{9D8B030D-6E8A-4147-A177-3AD203B41FA5}">
                      <a16:colId xmlns:a16="http://schemas.microsoft.com/office/drawing/2014/main" val="667179899"/>
                    </a:ext>
                  </a:extLst>
                </a:gridCol>
                <a:gridCol w="1414549">
                  <a:extLst>
                    <a:ext uri="{9D8B030D-6E8A-4147-A177-3AD203B41FA5}">
                      <a16:colId xmlns:a16="http://schemas.microsoft.com/office/drawing/2014/main" val="4215822079"/>
                    </a:ext>
                  </a:extLst>
                </a:gridCol>
                <a:gridCol w="1496005">
                  <a:extLst>
                    <a:ext uri="{9D8B030D-6E8A-4147-A177-3AD203B41FA5}">
                      <a16:colId xmlns:a16="http://schemas.microsoft.com/office/drawing/2014/main" val="1029065091"/>
                    </a:ext>
                  </a:extLst>
                </a:gridCol>
                <a:gridCol w="818531">
                  <a:extLst>
                    <a:ext uri="{9D8B030D-6E8A-4147-A177-3AD203B41FA5}">
                      <a16:colId xmlns:a16="http://schemas.microsoft.com/office/drawing/2014/main" val="2562016922"/>
                    </a:ext>
                  </a:extLst>
                </a:gridCol>
                <a:gridCol w="802638">
                  <a:extLst>
                    <a:ext uri="{9D8B030D-6E8A-4147-A177-3AD203B41FA5}">
                      <a16:colId xmlns:a16="http://schemas.microsoft.com/office/drawing/2014/main" val="717372178"/>
                    </a:ext>
                  </a:extLst>
                </a:gridCol>
                <a:gridCol w="1019191">
                  <a:extLst>
                    <a:ext uri="{9D8B030D-6E8A-4147-A177-3AD203B41FA5}">
                      <a16:colId xmlns:a16="http://schemas.microsoft.com/office/drawing/2014/main" val="360878891"/>
                    </a:ext>
                  </a:extLst>
                </a:gridCol>
                <a:gridCol w="399332">
                  <a:extLst>
                    <a:ext uri="{9D8B030D-6E8A-4147-A177-3AD203B41FA5}">
                      <a16:colId xmlns:a16="http://schemas.microsoft.com/office/drawing/2014/main" val="3415528592"/>
                    </a:ext>
                  </a:extLst>
                </a:gridCol>
              </a:tblGrid>
              <a:tr h="349785">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ctr" fontAlgn="b"/>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2.5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250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3.175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550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4.763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1850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6.35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4350 nT</a:t>
                      </a:r>
                    </a:p>
                  </a:txBody>
                  <a:tcPr marL="5969" marR="5969" marT="5969" marB="28651" anchor="b">
                    <a:lnL>
                      <a:noFill/>
                    </a:lnL>
                    <a:lnR>
                      <a:noFill/>
                    </a:lnR>
                    <a:lnT>
                      <a:noFill/>
                    </a:lnT>
                    <a:lnB>
                      <a:noFill/>
                    </a:lnB>
                    <a:noFill/>
                  </a:tcPr>
                </a:tc>
                <a:extLst>
                  <a:ext uri="{0D108BD9-81ED-4DB2-BD59-A6C34878D82A}">
                    <a16:rowId xmlns:a16="http://schemas.microsoft.com/office/drawing/2014/main" val="1900233800"/>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FL1-100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$430 5-9: $385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0.5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500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1100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3700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8700</a:t>
                      </a:r>
                    </a:p>
                  </a:txBody>
                  <a:tcPr marL="5969" marR="5969" marT="5969" marB="28651" anchor="b">
                    <a:lnL>
                      <a:noFill/>
                    </a:lnL>
                    <a:lnR>
                      <a:noFill/>
                    </a:lnR>
                    <a:lnT>
                      <a:noFill/>
                    </a:lnT>
                    <a:lnB>
                      <a:noFill/>
                    </a:lnB>
                    <a:noFill/>
                  </a:tcPr>
                </a:tc>
                <a:extLst>
                  <a:ext uri="{0D108BD9-81ED-4DB2-BD59-A6C34878D82A}">
                    <a16:rowId xmlns:a16="http://schemas.microsoft.com/office/drawing/2014/main" val="1237995684"/>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FLC3-70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$593 5-9: $563</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1.5 * sqrt(3)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167</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366</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1234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2900</a:t>
                      </a:r>
                    </a:p>
                  </a:txBody>
                  <a:tcPr marL="5969" marR="5969" marT="5969" marB="28651" anchor="b">
                    <a:lnL>
                      <a:noFill/>
                    </a:lnL>
                    <a:lnR>
                      <a:noFill/>
                    </a:lnR>
                    <a:lnT>
                      <a:noFill/>
                    </a:lnT>
                    <a:lnB>
                      <a:noFill/>
                    </a:lnB>
                    <a:noFill/>
                  </a:tcPr>
                </a:tc>
                <a:extLst>
                  <a:ext uri="{0D108BD9-81ED-4DB2-BD59-A6C34878D82A}">
                    <a16:rowId xmlns:a16="http://schemas.microsoft.com/office/drawing/2014/main" val="1797115403"/>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FLC-100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5-9: $85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3.4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74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161</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544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1280</a:t>
                      </a:r>
                    </a:p>
                  </a:txBody>
                  <a:tcPr marL="5969" marR="5969" marT="5969" marB="28651" anchor="b">
                    <a:lnL>
                      <a:noFill/>
                    </a:lnL>
                    <a:lnR>
                      <a:noFill/>
                    </a:lnR>
                    <a:lnT>
                      <a:noFill/>
                    </a:lnT>
                    <a:lnB>
                      <a:noFill/>
                    </a:lnB>
                    <a:noFill/>
                  </a:tcPr>
                </a:tc>
                <a:extLst>
                  <a:ext uri="{0D108BD9-81ED-4DB2-BD59-A6C34878D82A}">
                    <a16:rowId xmlns:a16="http://schemas.microsoft.com/office/drawing/2014/main" val="3110767048"/>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3/16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PMI RM3100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Inductive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Digital</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$60 ($40 business)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±800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17 * sqrt (3) nT @ 534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15</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ED7D31"/>
                          </a:solidFill>
                          <a:effectLst/>
                          <a:latin typeface="Times New Roman" panose="02020603050405020304" pitchFamily="18" charset="0"/>
                          <a:ea typeface="等线" panose="02010600030101010101" pitchFamily="2" charset="-122"/>
                        </a:rPr>
                        <a:t>33</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109</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256</a:t>
                      </a:r>
                    </a:p>
                  </a:txBody>
                  <a:tcPr marL="5969" marR="5969" marT="5969" marB="28651" anchor="b">
                    <a:lnL>
                      <a:noFill/>
                    </a:lnL>
                    <a:lnR>
                      <a:noFill/>
                    </a:lnR>
                    <a:lnT>
                      <a:noFill/>
                    </a:lnT>
                    <a:lnB>
                      <a:noFill/>
                    </a:lnB>
                    <a:noFill/>
                  </a:tcPr>
                </a:tc>
                <a:extLst>
                  <a:ext uri="{0D108BD9-81ED-4DB2-BD59-A6C34878D82A}">
                    <a16:rowId xmlns:a16="http://schemas.microsoft.com/office/drawing/2014/main" val="2835409332"/>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Texas Instrument DRV425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$24 </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±2000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44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6</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13</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ED7D31"/>
                          </a:solidFill>
                          <a:effectLst/>
                          <a:latin typeface="Times New Roman" panose="02020603050405020304" pitchFamily="18" charset="0"/>
                          <a:ea typeface="等线" panose="02010600030101010101" pitchFamily="2" charset="-122"/>
                        </a:rPr>
                        <a:t>42</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99</a:t>
                      </a:r>
                    </a:p>
                  </a:txBody>
                  <a:tcPr marL="5969" marR="5969" marT="5969" marB="28651" anchor="b">
                    <a:lnL>
                      <a:noFill/>
                    </a:lnL>
                    <a:lnR>
                      <a:noFill/>
                    </a:lnR>
                    <a:lnT>
                      <a:noFill/>
                    </a:lnT>
                    <a:lnB>
                      <a:noFill/>
                    </a:lnB>
                    <a:noFill/>
                  </a:tcPr>
                </a:tc>
                <a:extLst>
                  <a:ext uri="{0D108BD9-81ED-4DB2-BD59-A6C34878D82A}">
                    <a16:rowId xmlns:a16="http://schemas.microsoft.com/office/drawing/2014/main" val="2721566807"/>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Memsic MMC5983MA</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Resistive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Digital</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$22 </a:t>
                      </a:r>
                    </a:p>
                  </a:txBody>
                  <a:tcPr marL="5969" marR="5969" marT="5969" marB="28651" anchor="b">
                    <a:lnL>
                      <a:noFill/>
                    </a:lnL>
                    <a:lnR>
                      <a:noFill/>
                    </a:lnR>
                    <a:lnT>
                      <a:noFill/>
                    </a:lnT>
                    <a:lnB>
                      <a:noFill/>
                    </a:lnB>
                    <a:noFill/>
                  </a:tcPr>
                </a:tc>
                <a:tc>
                  <a:txBody>
                    <a:bodyPr/>
                    <a:lstStyle/>
                    <a:p>
                      <a:pPr algn="l" fontAlgn="b"/>
                      <a:r>
                        <a:rPr lang="en-US" sz="700" b="0" i="0" u="none" strike="noStrike" dirty="0">
                          <a:solidFill>
                            <a:srgbClr val="000000"/>
                          </a:solidFill>
                          <a:effectLst/>
                          <a:latin typeface="Times New Roman" panose="02020603050405020304" pitchFamily="18" charset="0"/>
                          <a:ea typeface="等线" panose="02010600030101010101" pitchFamily="2" charset="-122"/>
                        </a:rPr>
                        <a:t>±800</a:t>
                      </a:r>
                    </a:p>
                  </a:txBody>
                  <a:tcPr marL="5969" marR="5969" marT="5969" marB="28651" anchor="b">
                    <a:lnL>
                      <a:noFill/>
                    </a:lnL>
                    <a:lnR>
                      <a:noFill/>
                    </a:lnR>
                    <a:lnT>
                      <a:noFill/>
                    </a:lnT>
                    <a:lnB>
                      <a:noFill/>
                    </a:lnB>
                    <a:noFill/>
                  </a:tcPr>
                </a:tc>
                <a:tc>
                  <a:txBody>
                    <a:bodyPr/>
                    <a:lstStyle/>
                    <a:p>
                      <a:pPr algn="l" fontAlgn="b"/>
                      <a:r>
                        <a:rPr lang="de-DE" sz="700" b="0" i="0" u="none" strike="noStrike">
                          <a:solidFill>
                            <a:srgbClr val="000000"/>
                          </a:solidFill>
                          <a:effectLst/>
                          <a:latin typeface="Times New Roman" panose="02020603050405020304" pitchFamily="18" charset="0"/>
                          <a:ea typeface="等线" panose="02010600030101010101" pitchFamily="2" charset="-122"/>
                        </a:rPr>
                        <a:t>70 nT * sqrt(3) @ 580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8</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27</a:t>
                      </a:r>
                    </a:p>
                  </a:txBody>
                  <a:tcPr marL="5969" marR="5969" marT="5969" marB="28651" anchor="b">
                    <a:lnL>
                      <a:noFill/>
                    </a:lnL>
                    <a:lnR>
                      <a:noFill/>
                    </a:lnR>
                    <a:lnT>
                      <a:noFill/>
                    </a:lnT>
                    <a:lnB>
                      <a:noFill/>
                    </a:lnB>
                    <a:noFill/>
                  </a:tcPr>
                </a:tc>
                <a:tc>
                  <a:txBody>
                    <a:bodyPr/>
                    <a:lstStyle/>
                    <a:p>
                      <a:pPr algn="ctr" fontAlgn="b"/>
                      <a:r>
                        <a:rPr lang="en-US" sz="700" b="0" i="0" u="none" strike="noStrike" dirty="0">
                          <a:solidFill>
                            <a:srgbClr val="00B050"/>
                          </a:solidFill>
                          <a:effectLst/>
                          <a:latin typeface="Times New Roman" panose="02020603050405020304" pitchFamily="18" charset="0"/>
                          <a:ea typeface="等线" panose="02010600030101010101" pitchFamily="2" charset="-122"/>
                        </a:rPr>
                        <a:t>62</a:t>
                      </a:r>
                    </a:p>
                  </a:txBody>
                  <a:tcPr marL="5969" marR="5969" marT="5969" marB="28651" anchor="b">
                    <a:lnL>
                      <a:noFill/>
                    </a:lnL>
                    <a:lnR>
                      <a:noFill/>
                    </a:lnR>
                    <a:lnT>
                      <a:noFill/>
                    </a:lnT>
                    <a:lnB>
                      <a:noFill/>
                    </a:lnB>
                    <a:noFill/>
                  </a:tcPr>
                </a:tc>
                <a:extLst>
                  <a:ext uri="{0D108BD9-81ED-4DB2-BD59-A6C34878D82A}">
                    <a16:rowId xmlns:a16="http://schemas.microsoft.com/office/drawing/2014/main" val="2039375360"/>
                  </a:ext>
                </a:extLst>
              </a:tr>
            </a:tbl>
          </a:graphicData>
        </a:graphic>
      </p:graphicFrame>
    </p:spTree>
    <p:extLst>
      <p:ext uri="{BB962C8B-B14F-4D97-AF65-F5344CB8AC3E}">
        <p14:creationId xmlns:p14="http://schemas.microsoft.com/office/powerpoint/2010/main" val="125494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We start from the very basic case, where we only consider a single magnet in the work space with its orientation fixed, and construct the optimization problem accordingly. In this case, the magnet configuration parameters are just its position in the workspace:</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D006A7-DDD1-4543-AF0A-7F353947B113}"/>
                  </a:ext>
                </a:extLst>
              </p:cNvPr>
              <p:cNvSpPr txBox="1"/>
              <p:nvPr/>
            </p:nvSpPr>
            <p:spPr>
              <a:xfrm>
                <a:off x="3048662" y="2312876"/>
                <a:ext cx="6094674" cy="452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γ</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𝑟</m:t>
                          </m:r>
                        </m:e>
                        <m:sub>
                          <m:r>
                            <a:rPr lang="en-US" b="0" i="1" smtClean="0">
                              <a:latin typeface="Cambria Math" panose="02040503050406030204" pitchFamily="18" charset="0"/>
                            </a:rPr>
                            <m:t>𝑚𝑎𝑔𝑛𝑒𝑡</m:t>
                          </m:r>
                        </m:sub>
                        <m:sup>
                          <m:r>
                            <a:rPr lang="en-US" b="0" i="1" smtClean="0">
                              <a:latin typeface="Cambria Math" panose="02040503050406030204" pitchFamily="18" charset="0"/>
                            </a:rPr>
                            <m:t>𝑊</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𝑧</m:t>
                                  </m:r>
                                </m:e>
                              </m:d>
                            </m:e>
                            <m:sup>
                              <m:r>
                                <a:rPr lang="en-US" b="0" i="1" smtClean="0">
                                  <a:latin typeface="Cambria Math" panose="02040503050406030204" pitchFamily="18" charset="0"/>
                                </a:rPr>
                                <m:t>𝑇</m:t>
                              </m:r>
                            </m:sup>
                          </m:sSup>
                        </m:e>
                        <m:sup>
                          <m:r>
                            <a:rPr lang="en-US" b="0" i="1" smtClean="0">
                              <a:latin typeface="Cambria Math" panose="02040503050406030204" pitchFamily="18" charset="0"/>
                            </a:rPr>
                            <m:t>𝑊</m:t>
                          </m:r>
                        </m:sup>
                      </m:sSup>
                    </m:oMath>
                  </m:oMathPara>
                </a14:m>
                <a:endParaRPr lang="en-US" dirty="0"/>
              </a:p>
            </p:txBody>
          </p:sp>
        </mc:Choice>
        <mc:Fallback xmlns="">
          <p:sp>
            <p:nvSpPr>
              <p:cNvPr id="10" name="TextBox 9">
                <a:extLst>
                  <a:ext uri="{FF2B5EF4-FFF2-40B4-BE49-F238E27FC236}">
                    <a16:creationId xmlns:a16="http://schemas.microsoft.com/office/drawing/2014/main" id="{C8D006A7-DDD1-4543-AF0A-7F353947B113}"/>
                  </a:ext>
                </a:extLst>
              </p:cNvPr>
              <p:cNvSpPr txBox="1">
                <a:spLocks noRot="1" noChangeAspect="1" noMove="1" noResize="1" noEditPoints="1" noAdjustHandles="1" noChangeArrowheads="1" noChangeShapeType="1" noTextEdit="1"/>
              </p:cNvSpPr>
              <p:nvPr/>
            </p:nvSpPr>
            <p:spPr>
              <a:xfrm>
                <a:off x="3048662" y="2312876"/>
                <a:ext cx="6094674" cy="452368"/>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7AE25290-1C10-BA4A-2423-0C3F05C0160B}"/>
                  </a:ext>
                </a:extLst>
              </p:cNvPr>
              <p:cNvSpPr txBox="1">
                <a:spLocks/>
              </p:cNvSpPr>
              <p:nvPr/>
            </p:nvSpPr>
            <p:spPr>
              <a:xfrm>
                <a:off x="731837" y="2855935"/>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the subscript </a:t>
                </a:r>
                <a14:m>
                  <m:oMath xmlns:m="http://schemas.openxmlformats.org/officeDocument/2006/math">
                    <m:r>
                      <a:rPr lang="en-US" b="0" i="1" smtClean="0">
                        <a:latin typeface="Cambria Math" panose="02040503050406030204" pitchFamily="18" charset="0"/>
                      </a:rPr>
                      <m:t>𝑚𝑎𝑔𝑛𝑒𝑡</m:t>
                    </m:r>
                  </m:oMath>
                </a14:m>
                <a:r>
                  <a:rPr lang="en-US" dirty="0"/>
                  <a:t> indicates it’s the magnet’s position and the superscript </a:t>
                </a:r>
                <a14:m>
                  <m:oMath xmlns:m="http://schemas.openxmlformats.org/officeDocument/2006/math">
                    <m:r>
                      <a:rPr lang="en-US" b="0" i="1" smtClean="0">
                        <a:latin typeface="Cambria Math" panose="02040503050406030204" pitchFamily="18" charset="0"/>
                      </a:rPr>
                      <m:t>𝑊</m:t>
                    </m:r>
                  </m:oMath>
                </a14:m>
                <a:r>
                  <a:rPr lang="en-US" dirty="0"/>
                  <a:t> indicates this vector is represented in the world frame. It’s crucial to have </a:t>
                </a:r>
                <a14:m>
                  <m:oMath xmlns:m="http://schemas.openxmlformats.org/officeDocument/2006/math">
                    <m:r>
                      <m:rPr>
                        <m:sty m:val="p"/>
                      </m:rPr>
                      <a:rPr lang="el-GR" i="1">
                        <a:latin typeface="Cambria Math" panose="02040503050406030204" pitchFamily="18" charset="0"/>
                      </a:rPr>
                      <m:t>γ</m:t>
                    </m:r>
                  </m:oMath>
                </a14:m>
                <a:r>
                  <a:rPr lang="de-CH" dirty="0"/>
                  <a:t> represented in the same frame for every sensor’s reading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m:rPr>
                            <m:sty m:val="p"/>
                          </m:rPr>
                          <a:rPr lang="el-GR" i="1">
                            <a:latin typeface="Cambria Math" panose="02040503050406030204" pitchFamily="18" charset="0"/>
                          </a:rPr>
                          <m:t>γ</m:t>
                        </m:r>
                      </m:e>
                    </m:d>
                  </m:oMath>
                </a14:m>
                <a:r>
                  <a:rPr lang="de-CH" dirty="0"/>
                  <a:t>, such that in the update step </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𝛾</m:t>
                    </m:r>
                    <m:r>
                      <a:rPr lang="en-US" i="1">
                        <a:latin typeface="Cambria Math" panose="02040503050406030204" pitchFamily="18" charset="0"/>
                        <a:ea typeface="Cambria Math" panose="02040503050406030204" pitchFamily="18" charset="0"/>
                        <a:sym typeface="Symbol" panose="05050102010706020507" pitchFamily="18" charset="2"/>
                      </a:rPr>
                      <m:t>=</m:t>
                    </m:r>
                    <m:sSup>
                      <m:sSupPr>
                        <m:ctrlPr>
                          <a:rPr lang="en-US" i="1">
                            <a:latin typeface="Cambria Math" panose="02040503050406030204" pitchFamily="18" charset="0"/>
                            <a:ea typeface="Cambria Math" panose="02040503050406030204" pitchFamily="18" charset="0"/>
                            <a:sym typeface="Symbol" panose="05050102010706020507" pitchFamily="18" charset="2"/>
                          </a:rPr>
                        </m:ctrlPr>
                      </m:sSupPr>
                      <m:e>
                        <m:r>
                          <a:rPr lang="en-US" i="1">
                            <a:latin typeface="Cambria Math" panose="02040503050406030204" pitchFamily="18" charset="0"/>
                            <a:ea typeface="Cambria Math" panose="02040503050406030204" pitchFamily="18" charset="0"/>
                            <a:sym typeface="Symbol" panose="05050102010706020507" pitchFamily="18" charset="2"/>
                          </a:rPr>
                          <m:t>𝐽</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𝑞</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𝑞</m:t>
                    </m:r>
                    <m:d>
                      <m:dPr>
                        <m:ctrlPr>
                          <a:rPr lang="en-US" i="1">
                            <a:latin typeface="Cambria Math" panose="02040503050406030204" pitchFamily="18" charset="0"/>
                            <a:ea typeface="Cambria Math" panose="02040503050406030204" pitchFamily="18" charset="0"/>
                            <a:sym typeface="Symbol" panose="05050102010706020507" pitchFamily="18" charset="2"/>
                          </a:rPr>
                        </m:ctrlPr>
                      </m:dPr>
                      <m:e>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𝑖</m:t>
                            </m:r>
                          </m:sub>
                        </m:sSub>
                      </m:e>
                    </m:d>
                    <m:r>
                      <a:rPr lang="en-US" i="1">
                        <a:latin typeface="Cambria Math" panose="02040503050406030204" pitchFamily="18" charset="0"/>
                        <a:ea typeface="Cambria Math" panose="02040503050406030204" pitchFamily="18" charset="0"/>
                        <a:sym typeface="Symbol" panose="05050102010706020507" pitchFamily="18" charset="2"/>
                      </a:rPr>
                      <m:t>)</m:t>
                    </m:r>
                  </m:oMath>
                </a14:m>
                <a:r>
                  <a:rPr lang="de-CH" dirty="0"/>
                  <a:t>, the updated parameters are in the same frame. We also need to make sure the sensors’ readings are represented in the sensor frame, i.e. </a:t>
                </a:r>
              </a:p>
              <a:p>
                <a:pPr marL="0" indent="0">
                  <a:buNone/>
                </a:pPr>
                <a:endParaRPr lang="de-CH" dirty="0"/>
              </a:p>
            </p:txBody>
          </p:sp>
        </mc:Choice>
        <mc:Fallback xmlns="">
          <p:sp>
            <p:nvSpPr>
              <p:cNvPr id="11" name="Inhaltsplatzhalter 2">
                <a:extLst>
                  <a:ext uri="{FF2B5EF4-FFF2-40B4-BE49-F238E27FC236}">
                    <a16:creationId xmlns:a16="http://schemas.microsoft.com/office/drawing/2014/main" id="{7AE25290-1C10-BA4A-2423-0C3F05C0160B}"/>
                  </a:ext>
                </a:extLst>
              </p:cNvPr>
              <p:cNvSpPr txBox="1">
                <a:spLocks noRot="1" noChangeAspect="1" noMove="1" noResize="1" noEditPoints="1" noAdjustHandles="1" noChangeArrowheads="1" noChangeShapeType="1" noTextEdit="1"/>
              </p:cNvSpPr>
              <p:nvPr/>
            </p:nvSpPr>
            <p:spPr>
              <a:xfrm>
                <a:off x="731837" y="2855935"/>
                <a:ext cx="10728325" cy="900000"/>
              </a:xfrm>
              <a:prstGeom prst="rect">
                <a:avLst/>
              </a:prstGeom>
              <a:blipFill>
                <a:blip r:embed="rId3"/>
                <a:stretch>
                  <a:fillRect l="-1307" t="-8784" r="-1420" b="-391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58DA5C-84A7-8424-1006-4DEE03C7923A}"/>
                  </a:ext>
                </a:extLst>
              </p:cNvPr>
              <p:cNvSpPr txBox="1"/>
              <p:nvPr/>
            </p:nvSpPr>
            <p:spPr>
              <a:xfrm>
                <a:off x="3048662" y="4087269"/>
                <a:ext cx="6094674" cy="4351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𝑖</m:t>
                          </m:r>
                        </m:sub>
                      </m:sSub>
                      <m:d>
                        <m:dPr>
                          <m:ctrlPr>
                            <a:rPr lang="en-US" i="1">
                              <a:latin typeface="Cambria Math" panose="02040503050406030204" pitchFamily="18" charset="0"/>
                            </a:rPr>
                          </m:ctrlPr>
                        </m:dPr>
                        <m:e>
                          <m:r>
                            <m:rPr>
                              <m:sty m:val="p"/>
                            </m:rPr>
                            <a:rPr lang="el-GR" i="1">
                              <a:latin typeface="Cambria Math" panose="02040503050406030204" pitchFamily="18" charset="0"/>
                            </a:rPr>
                            <m:t>γ</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𝐵</m:t>
                          </m:r>
                        </m:e>
                        <m:sub>
                          <m:r>
                            <a:rPr lang="en-US" i="1">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r>
                            <m:rPr>
                              <m:sty m:val="p"/>
                            </m:rPr>
                            <a:rPr lang="el-GR" i="1">
                              <a:latin typeface="Cambria Math" panose="02040503050406030204" pitchFamily="18" charset="0"/>
                            </a:rPr>
                            <m:t>γ</m:t>
                          </m:r>
                        </m:e>
                      </m:d>
                    </m:oMath>
                  </m:oMathPara>
                </a14:m>
                <a:endParaRPr lang="en-US" dirty="0"/>
              </a:p>
            </p:txBody>
          </p:sp>
        </mc:Choice>
        <mc:Fallback xmlns="">
          <p:sp>
            <p:nvSpPr>
              <p:cNvPr id="12" name="TextBox 11">
                <a:extLst>
                  <a:ext uri="{FF2B5EF4-FFF2-40B4-BE49-F238E27FC236}">
                    <a16:creationId xmlns:a16="http://schemas.microsoft.com/office/drawing/2014/main" id="{2B58DA5C-84A7-8424-1006-4DEE03C7923A}"/>
                  </a:ext>
                </a:extLst>
              </p:cNvPr>
              <p:cNvSpPr txBox="1">
                <a:spLocks noRot="1" noChangeAspect="1" noMove="1" noResize="1" noEditPoints="1" noAdjustHandles="1" noChangeArrowheads="1" noChangeShapeType="1" noTextEdit="1"/>
              </p:cNvSpPr>
              <p:nvPr/>
            </p:nvSpPr>
            <p:spPr>
              <a:xfrm>
                <a:off x="3048662" y="4087269"/>
                <a:ext cx="6094674" cy="435119"/>
              </a:xfrm>
              <a:prstGeom prst="rect">
                <a:avLst/>
              </a:prstGeom>
              <a:blipFill>
                <a:blip r:embed="rId4"/>
                <a:stretch>
                  <a:fillRect b="-2778"/>
                </a:stretch>
              </a:blipFill>
            </p:spPr>
            <p:txBody>
              <a:bodyPr/>
              <a:lstStyle/>
              <a:p>
                <a:r>
                  <a:rPr lang="en-US">
                    <a:noFill/>
                  </a:rPr>
                  <a:t> </a:t>
                </a:r>
              </a:p>
            </p:txBody>
          </p:sp>
        </mc:Fallback>
      </mc:AlternateContent>
      <p:sp>
        <p:nvSpPr>
          <p:cNvPr id="13" name="Inhaltsplatzhalter 2">
            <a:extLst>
              <a:ext uri="{FF2B5EF4-FFF2-40B4-BE49-F238E27FC236}">
                <a16:creationId xmlns:a16="http://schemas.microsoft.com/office/drawing/2014/main" id="{F6CBDE38-5EBE-79F7-7BFA-E49DE06E89C8}"/>
              </a:ext>
            </a:extLst>
          </p:cNvPr>
          <p:cNvSpPr txBox="1">
            <a:spLocks/>
          </p:cNvSpPr>
          <p:nvPr/>
        </p:nvSpPr>
        <p:spPr>
          <a:xfrm>
            <a:off x="731836" y="4629385"/>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such that the sensors’ orientation information is captured by the sensors’ readings. The overall relationship of sensors’ outputs and magnet configuration becomes:</a:t>
            </a:r>
            <a:endParaRPr lang="de-CH" dirty="0"/>
          </a:p>
          <a:p>
            <a:pPr marL="0" indent="0">
              <a:buNone/>
            </a:pPr>
            <a:endParaRPr lang="de-C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27204D-6422-30D0-245F-623CF89DF0BF}"/>
                  </a:ext>
                </a:extLst>
              </p:cNvPr>
              <p:cNvSpPr txBox="1"/>
              <p:nvPr/>
            </p:nvSpPr>
            <p:spPr>
              <a:xfrm>
                <a:off x="1905660" y="5283788"/>
                <a:ext cx="8380675" cy="49475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rPr>
                            <m:t>γ</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2</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r>
                                <a:rPr lang="en-US" b="0" i="1" smtClean="0">
                                  <a:latin typeface="Cambria Math" panose="02040503050406030204" pitchFamily="18" charset="0"/>
                                </a:rPr>
                                <m:t> </m:t>
                              </m:r>
                              <m:r>
                                <a:rPr lang="en-US" b="0" i="0" smtClean="0">
                                  <a:latin typeface="Cambria Math" panose="02040503050406030204" pitchFamily="18" charset="0"/>
                                </a:rPr>
                                <m:t>…</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𝑚</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𝑚</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r>
                            <a:rPr lang="en-US" b="0" i="1" smtClean="0">
                              <a:latin typeface="Cambria Math" panose="02040503050406030204" pitchFamily="18" charset="0"/>
                            </a:rPr>
                            <m:t>𝑚</m:t>
                          </m:r>
                        </m:sup>
                      </m:sSup>
                    </m:oMath>
                  </m:oMathPara>
                </a14:m>
                <a:endParaRPr lang="de-CH" dirty="0"/>
              </a:p>
            </p:txBody>
          </p:sp>
        </mc:Choice>
        <mc:Fallback xmlns="">
          <p:sp>
            <p:nvSpPr>
              <p:cNvPr id="14" name="TextBox 13">
                <a:extLst>
                  <a:ext uri="{FF2B5EF4-FFF2-40B4-BE49-F238E27FC236}">
                    <a16:creationId xmlns:a16="http://schemas.microsoft.com/office/drawing/2014/main" id="{F327204D-6422-30D0-245F-623CF89DF0BF}"/>
                  </a:ext>
                </a:extLst>
              </p:cNvPr>
              <p:cNvSpPr txBox="1">
                <a:spLocks noRot="1" noChangeAspect="1" noMove="1" noResize="1" noEditPoints="1" noAdjustHandles="1" noChangeArrowheads="1" noChangeShapeType="1" noTextEdit="1"/>
              </p:cNvSpPr>
              <p:nvPr/>
            </p:nvSpPr>
            <p:spPr>
              <a:xfrm>
                <a:off x="1905660" y="5283788"/>
                <a:ext cx="8380675" cy="49475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595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The corresponding </a:t>
            </a:r>
            <a:r>
              <a:rPr lang="en-US" dirty="0" err="1"/>
              <a:t>jacobian</a:t>
            </a:r>
            <a:r>
              <a:rPr lang="en-US" dirty="0"/>
              <a:t> for one sensor can be calculated as: </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27204D-6422-30D0-245F-623CF89DF0BF}"/>
                  </a:ext>
                </a:extLst>
              </p:cNvPr>
              <p:cNvSpPr txBox="1"/>
              <p:nvPr/>
            </p:nvSpPr>
            <p:spPr>
              <a:xfrm>
                <a:off x="1905661" y="1862876"/>
                <a:ext cx="8380675" cy="83215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b="0" i="1" smtClean="0">
                                  <a:latin typeface="Cambria Math" panose="02040503050406030204" pitchFamily="18" charset="0"/>
                                </a:rPr>
                                <m:t>𝑤</m:t>
                              </m:r>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oMath>
                  </m:oMathPara>
                </a14:m>
                <a:endParaRPr lang="de-CH" dirty="0"/>
              </a:p>
            </p:txBody>
          </p:sp>
        </mc:Choice>
        <mc:Fallback xmlns="">
          <p:sp>
            <p:nvSpPr>
              <p:cNvPr id="14" name="TextBox 13">
                <a:extLst>
                  <a:ext uri="{FF2B5EF4-FFF2-40B4-BE49-F238E27FC236}">
                    <a16:creationId xmlns:a16="http://schemas.microsoft.com/office/drawing/2014/main" id="{F327204D-6422-30D0-245F-623CF89DF0BF}"/>
                  </a:ext>
                </a:extLst>
              </p:cNvPr>
              <p:cNvSpPr txBox="1">
                <a:spLocks noRot="1" noChangeAspect="1" noMove="1" noResize="1" noEditPoints="1" noAdjustHandles="1" noChangeArrowheads="1" noChangeShapeType="1" noTextEdit="1"/>
              </p:cNvSpPr>
              <p:nvPr/>
            </p:nvSpPr>
            <p:spPr>
              <a:xfrm>
                <a:off x="1905661" y="1862876"/>
                <a:ext cx="8380675" cy="83215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Inhaltsplatzhalter 2">
                <a:extLst>
                  <a:ext uri="{FF2B5EF4-FFF2-40B4-BE49-F238E27FC236}">
                    <a16:creationId xmlns:a16="http://schemas.microsoft.com/office/drawing/2014/main" id="{4C43789E-680E-E62A-52CB-43ED6877F446}"/>
                  </a:ext>
                </a:extLst>
              </p:cNvPr>
              <p:cNvSpPr txBox="1">
                <a:spLocks/>
              </p:cNvSpPr>
              <p:nvPr/>
            </p:nvSpPr>
            <p:spPr>
              <a:xfrm>
                <a:off x="731837" y="2762876"/>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en-US" dirty="0"/>
                  <a:t> is the vector from the magnet position to the sensor </a:t>
                </a:r>
                <a14:m>
                  <m:oMath xmlns:m="http://schemas.openxmlformats.org/officeDocument/2006/math">
                    <m:r>
                      <a:rPr lang="en-US" b="0" i="1" smtClean="0">
                        <a:latin typeface="Cambria Math" panose="02040503050406030204" pitchFamily="18" charset="0"/>
                      </a:rPr>
                      <m:t>𝑖</m:t>
                    </m:r>
                  </m:oMath>
                </a14:m>
                <a:r>
                  <a:rPr lang="en-US" dirty="0"/>
                  <a:t>’s position, i.e.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p>
                    </m:sSubSup>
                  </m:oMath>
                </a14:m>
                <a:r>
                  <a:rPr lang="de-CH" dirty="0"/>
                  <a:t>, and the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oMath>
                </a14:m>
                <a:r>
                  <a:rPr lang="de-CH" dirty="0"/>
                  <a:t> is same vector represented in the world frame. This expression of the jacobian is: </a:t>
                </a:r>
              </a:p>
            </p:txBody>
          </p:sp>
        </mc:Choice>
        <mc:Fallback xmlns="">
          <p:sp>
            <p:nvSpPr>
              <p:cNvPr id="7" name="Inhaltsplatzhalter 2">
                <a:extLst>
                  <a:ext uri="{FF2B5EF4-FFF2-40B4-BE49-F238E27FC236}">
                    <a16:creationId xmlns:a16="http://schemas.microsoft.com/office/drawing/2014/main" id="{4C43789E-680E-E62A-52CB-43ED6877F446}"/>
                  </a:ext>
                </a:extLst>
              </p:cNvPr>
              <p:cNvSpPr txBox="1">
                <a:spLocks noRot="1" noChangeAspect="1" noMove="1" noResize="1" noEditPoints="1" noAdjustHandles="1" noChangeArrowheads="1" noChangeShapeType="1" noTextEdit="1"/>
              </p:cNvSpPr>
              <p:nvPr/>
            </p:nvSpPr>
            <p:spPr>
              <a:xfrm>
                <a:off x="731837" y="2762876"/>
                <a:ext cx="10728325" cy="900000"/>
              </a:xfrm>
              <a:prstGeom prst="rect">
                <a:avLst/>
              </a:prstGeom>
              <a:blipFill>
                <a:blip r:embed="rId3"/>
                <a:stretch>
                  <a:fillRect l="-1307" t="-4054" r="-1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54E9EE-1AEF-8D99-5B57-54BBA9AB75A4}"/>
                  </a:ext>
                </a:extLst>
              </p:cNvPr>
              <p:cNvSpPr txBox="1"/>
              <p:nvPr/>
            </p:nvSpPr>
            <p:spPr>
              <a:xfrm>
                <a:off x="1137447" y="3429000"/>
                <a:ext cx="9917101" cy="909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p>
                            </m:e>
                          </m:d>
                        </m:num>
                        <m:den>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d>
                            </m:e>
                            <m:sup>
                              <m:r>
                                <a:rPr lang="en-US" b="0" i="1" smtClean="0">
                                  <a:latin typeface="Cambria Math" panose="02040503050406030204" pitchFamily="18" charset="0"/>
                                  <a:ea typeface="Cambria Math" panose="02040503050406030204" pitchFamily="18" charset="0"/>
                                </a:rPr>
                                <m:t>4</m:t>
                              </m:r>
                            </m:sup>
                          </m:sSup>
                        </m:den>
                      </m:f>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I</m:t>
                              </m:r>
                              <m:r>
                                <a:rPr lang="en-US" b="0" i="0" smtClean="0">
                                  <a:latin typeface="Cambria Math" panose="02040503050406030204" pitchFamily="18" charset="0"/>
                                </a:rPr>
                                <m:t>−5</m:t>
                              </m:r>
                              <m:acc>
                                <m:accPr>
                                  <m:chr m:val="̂"/>
                                  <m:ctrlPr>
                                    <a:rPr lang="en-US" b="0" i="1" smtClean="0">
                                      <a:latin typeface="Cambria Math" panose="02040503050406030204" pitchFamily="18" charset="0"/>
                                    </a:rPr>
                                  </m:ctrlPr>
                                </m:accPr>
                                <m:e>
                                  <m:sSubSup>
                                    <m:sSubSupPr>
                                      <m:ctrlPr>
                                        <a:rPr lang="en-US" i="1" smtClean="0">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b="0" i="1" smtClean="0">
                                      <a:latin typeface="Cambria Math" panose="02040503050406030204" pitchFamily="18" charset="0"/>
                                    </a:rPr>
                                    <m:t>𝑇</m:t>
                                  </m:r>
                                </m:sup>
                              </m:sSup>
                            </m:e>
                          </m:d>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acc>
                                <m:accPr>
                                  <m:chr m:val="̂"/>
                                  <m:ctrlPr>
                                    <a:rPr lang="en-US" b="0" i="1" smtClean="0">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sup>
                              <m:r>
                                <m:rPr>
                                  <m:sty m:val="p"/>
                                </m:rPr>
                                <a:rPr lang="en-US" b="0" i="0" smtClean="0">
                                  <a:latin typeface="Cambria Math" panose="02040503050406030204" pitchFamily="18" charset="0"/>
                                  <a:ea typeface="Cambria Math" panose="02040503050406030204" pitchFamily="18" charset="0"/>
                                </a:rPr>
                                <m:t>T</m:t>
                              </m:r>
                            </m:sup>
                          </m:sSup>
                        </m:e>
                      </m:d>
                      <m:r>
                        <a:rPr lang="en-US" b="0" i="0"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𝑊</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C54E9EE-1AEF-8D99-5B57-54BBA9AB75A4}"/>
                  </a:ext>
                </a:extLst>
              </p:cNvPr>
              <p:cNvSpPr txBox="1">
                <a:spLocks noRot="1" noChangeAspect="1" noMove="1" noResize="1" noEditPoints="1" noAdjustHandles="1" noChangeArrowheads="1" noChangeShapeType="1" noTextEdit="1"/>
              </p:cNvSpPr>
              <p:nvPr/>
            </p:nvSpPr>
            <p:spPr>
              <a:xfrm>
                <a:off x="1137447" y="3429000"/>
                <a:ext cx="9917101" cy="9093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Inhaltsplatzhalter 2">
                <a:extLst>
                  <a:ext uri="{FF2B5EF4-FFF2-40B4-BE49-F238E27FC236}">
                    <a16:creationId xmlns:a16="http://schemas.microsoft.com/office/drawing/2014/main" id="{7A244591-6FF6-3B10-21F5-069BC1933968}"/>
                  </a:ext>
                </a:extLst>
              </p:cNvPr>
              <p:cNvSpPr txBox="1">
                <a:spLocks/>
              </p:cNvSpPr>
              <p:nvPr/>
            </p:nvSpPr>
            <p:spPr>
              <a:xfrm>
                <a:off x="731837" y="4329000"/>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permeability of free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oMath>
                </a14:m>
                <a:r>
                  <a:rPr lang="en-US" dirty="0"/>
                  <a:t> is the magnetic dipole moment of the magnet represented in the sensor’s frame, </a:t>
                </a:r>
                <a14:m>
                  <m:oMath xmlns:m="http://schemas.openxmlformats.org/officeDocument/2006/math">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oMath>
                </a14:m>
                <a:r>
                  <a:rPr lang="de-CH" dirty="0"/>
                  <a:t> is its corresponding unit vector, </a:t>
                </a:r>
                <a14:m>
                  <m:oMath xmlns:m="http://schemas.openxmlformats.org/officeDocument/2006/math">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oMath>
                </a14:m>
                <a:r>
                  <a:rPr lang="de-CH" dirty="0"/>
                  <a:t> is the unit vector for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de-CH" dirty="0"/>
                  <a:t>.  </a:t>
                </a:r>
              </a:p>
            </p:txBody>
          </p:sp>
        </mc:Choice>
        <mc:Fallback xmlns="">
          <p:sp>
            <p:nvSpPr>
              <p:cNvPr id="15" name="Inhaltsplatzhalter 2">
                <a:extLst>
                  <a:ext uri="{FF2B5EF4-FFF2-40B4-BE49-F238E27FC236}">
                    <a16:creationId xmlns:a16="http://schemas.microsoft.com/office/drawing/2014/main" id="{7A244591-6FF6-3B10-21F5-069BC1933968}"/>
                  </a:ext>
                </a:extLst>
              </p:cNvPr>
              <p:cNvSpPr txBox="1">
                <a:spLocks noRot="1" noChangeAspect="1" noMove="1" noResize="1" noEditPoints="1" noAdjustHandles="1" noChangeArrowheads="1" noChangeShapeType="1" noTextEdit="1"/>
              </p:cNvSpPr>
              <p:nvPr/>
            </p:nvSpPr>
            <p:spPr>
              <a:xfrm>
                <a:off x="731837" y="4329000"/>
                <a:ext cx="10728325" cy="900000"/>
              </a:xfrm>
              <a:prstGeom prst="rect">
                <a:avLst/>
              </a:prstGeom>
              <a:blipFill>
                <a:blip r:embed="rId5"/>
                <a:stretch>
                  <a:fillRect l="-1307" t="-8108" r="-341"/>
                </a:stretch>
              </a:blipFill>
            </p:spPr>
            <p:txBody>
              <a:bodyPr/>
              <a:lstStyle/>
              <a:p>
                <a:r>
                  <a:rPr lang="en-US">
                    <a:noFill/>
                  </a:rPr>
                  <a:t> </a:t>
                </a:r>
              </a:p>
            </p:txBody>
          </p:sp>
        </mc:Fallback>
      </mc:AlternateContent>
    </p:spTree>
    <p:extLst>
      <p:ext uri="{BB962C8B-B14F-4D97-AF65-F5344CB8AC3E}">
        <p14:creationId xmlns:p14="http://schemas.microsoft.com/office/powerpoint/2010/main" val="377429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en-US" dirty="0"/>
                  <a:t>With the </a:t>
                </a:r>
                <a:r>
                  <a:rPr lang="en-US" dirty="0" err="1"/>
                  <a:t>jacobian</a:t>
                </a:r>
                <a:r>
                  <a:rPr lang="en-US" dirty="0"/>
                  <a:t> derived, we start from the most simple case of this optimization problem, where we are using only 3 sensors and only need to calculate the </a:t>
                </a:r>
                <a:r>
                  <a:rPr lang="en-US" dirty="0" err="1"/>
                  <a:t>jacobian</a:t>
                </a:r>
                <a:r>
                  <a:rPr lang="en-US" dirty="0"/>
                  <a:t> for a single magnet position. We want to figure out, in this most simple scenario, how do we place the sensor can we obtain the optimal reciprocal condition number for the </a:t>
                </a:r>
                <a:r>
                  <a:rPr lang="en-US" dirty="0" err="1"/>
                  <a:t>jacobian</a:t>
                </a:r>
                <a:r>
                  <a:rPr lang="en-US" dirty="0"/>
                  <a:t> and figure out if that can be generalized to more complicated scenarios, where the entire workspace of magnet is considered. </a:t>
                </a:r>
              </a:p>
              <a:p>
                <a:pPr marL="0" indent="0">
                  <a:buNone/>
                </a:pPr>
                <a:r>
                  <a:rPr lang="en-US" dirty="0"/>
                  <a:t>Besides this approach, we also set an optimization pipeline using the genetic algorithm toolbox in MATLAB, to look for the global optimal sensor configuration using genetic algorithm. This two approaches can complement each other. </a:t>
                </a:r>
              </a:p>
              <a:p>
                <a:pPr marL="0" indent="0">
                  <a:buNone/>
                </a:pPr>
                <a:r>
                  <a:rPr lang="en-US" dirty="0"/>
                  <a:t>The current finding from the first approach is that for a single magnet position, to obtain optimal reciprocal condition number,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𝑇</m:t>
                        </m:r>
                      </m:sup>
                    </m:sSup>
                    <m:r>
                      <a:rPr lang="en-US" b="0" i="1" smtClean="0">
                        <a:latin typeface="Cambria Math" panose="02040503050406030204" pitchFamily="18" charset="0"/>
                      </a:rPr>
                      <m:t>𝐽</m:t>
                    </m:r>
                  </m:oMath>
                </a14:m>
                <a:r>
                  <a:rPr lang="de-CH" dirty="0"/>
                  <a:t> needs to be diagonal and the diagonal elements need to be identical. This phenomena also applies to the optimal solutions obtained by the genetic algorithm. It’s worth noting here that for a single magnet position, there are many sensor configuration that can achieve a jacobian with perfect condition. And the current finding is that they all satisfy the above-mentioned condition.</a:t>
                </a:r>
              </a:p>
            </p:txBody>
          </p:sp>
        </mc:Choice>
        <mc:Fallback xmlns="">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5"/>
                <a:ext cx="10728325" cy="4701677"/>
              </a:xfrm>
              <a:blipFill>
                <a:blip r:embed="rId2"/>
                <a:stretch>
                  <a:fillRect l="-1307" t="-1686" r="-1534"/>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Tree>
    <p:extLst>
      <p:ext uri="{BB962C8B-B14F-4D97-AF65-F5344CB8AC3E}">
        <p14:creationId xmlns:p14="http://schemas.microsoft.com/office/powerpoint/2010/main" val="204397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Next steps</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de-CH" dirty="0"/>
              <a:t>The latter steps would be to figure out if it’s possible to generalize this finding, if this is viable, the genetic algorithm can be used as a back-up approach. Otherwise, we can still use the genetic algorithm to find the optimal sensor configuration, with the premise that we verify our setup is correct from the simple case where we only consider one magnet position. Then move on to: multiple magnet positions(the entire workspace); adding orientation of the magnet into consideration; adding signal to noise ratio to form a multi objective problem; adding a second magnet to form a constant curvature robot; generalize the magnetic ball chain.</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04.06.2024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Tree>
    <p:extLst>
      <p:ext uri="{BB962C8B-B14F-4D97-AF65-F5344CB8AC3E}">
        <p14:creationId xmlns:p14="http://schemas.microsoft.com/office/powerpoint/2010/main" val="83920829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Präsentation3" id="{9C84984C-18ED-5E49-A574-15FF8A3954B8}" vid="{0B390235-9264-874C-ABEB-5D2188FC234E}"/>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Monthly update April</Template>
  <TotalTime>1226</TotalTime>
  <Words>1406</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Arial</vt:lpstr>
      <vt:lpstr>Cambria Math</vt:lpstr>
      <vt:lpstr>Symbol</vt:lpstr>
      <vt:lpstr>Times New Roman</vt:lpstr>
      <vt:lpstr>ETH Zürich</vt:lpstr>
      <vt:lpstr>Master‘s thesis montly update</vt:lpstr>
      <vt:lpstr>Problem description</vt:lpstr>
      <vt:lpstr>Problem description</vt:lpstr>
      <vt:lpstr>Problem description</vt:lpstr>
      <vt:lpstr>Sensor selection</vt:lpstr>
      <vt:lpstr>Optimization</vt:lpstr>
      <vt:lpstr>Optimization</vt:lpstr>
      <vt:lpstr>Optimization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thesis montly update</dc:title>
  <dc:creator>Lin, Xiaowei</dc:creator>
  <cp:lastModifiedBy>Lin, Xiaowei</cp:lastModifiedBy>
  <cp:revision>13</cp:revision>
  <dcterms:created xsi:type="dcterms:W3CDTF">2024-05-03T22:32:02Z</dcterms:created>
  <dcterms:modified xsi:type="dcterms:W3CDTF">2024-06-04T14:50:12Z</dcterms:modified>
</cp:coreProperties>
</file>