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84" r:id="rId3"/>
    <p:sldId id="285" r:id="rId4"/>
    <p:sldId id="261" r:id="rId5"/>
    <p:sldId id="283" r:id="rId6"/>
    <p:sldId id="276" r:id="rId7"/>
    <p:sldId id="277" r:id="rId8"/>
    <p:sldId id="278" r:id="rId9"/>
    <p:sldId id="279" r:id="rId10"/>
    <p:sldId id="280" r:id="rId11"/>
    <p:sldId id="281" r:id="rId12"/>
    <p:sldId id="282" r:id="rId13"/>
    <p:sldId id="275"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showGuides="1">
      <p:cViewPr varScale="1">
        <p:scale>
          <a:sx n="120" d="100"/>
          <a:sy n="120" d="100"/>
        </p:scale>
        <p:origin x="234" y="96"/>
      </p:cViewPr>
      <p:guideLst>
        <p:guide orient="horz" pos="2160"/>
        <p:guide pos="3840"/>
      </p:guideLst>
    </p:cSldViewPr>
  </p:slideViewPr>
  <p:notesTextViewPr>
    <p:cViewPr>
      <p:scale>
        <a:sx n="1" d="1"/>
        <a:sy n="1" d="1"/>
      </p:scale>
      <p:origin x="0" y="0"/>
    </p:cViewPr>
  </p:notesTextViewPr>
  <p:notesViewPr>
    <p:cSldViewPr snapToGrid="0" showGuides="1">
      <p:cViewPr varScale="1">
        <p:scale>
          <a:sx n="80" d="100"/>
          <a:sy n="80" d="100"/>
        </p:scale>
        <p:origin x="4176" y="4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AF70A90-CA7E-49EB-AB17-C37FEDD075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a:extLst>
              <a:ext uri="{FF2B5EF4-FFF2-40B4-BE49-F238E27FC236}">
                <a16:creationId xmlns:a16="http://schemas.microsoft.com/office/drawing/2014/main" id="{5A7711EA-1FBE-4E98-9D43-C2D65C45D0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8ABEA4-9216-4FDF-AAE1-D8632908A8EC}" type="datetimeFigureOut">
              <a:rPr lang="de-CH" smtClean="0"/>
              <a:t>10.06.2024</a:t>
            </a:fld>
            <a:endParaRPr lang="de-CH"/>
          </a:p>
        </p:txBody>
      </p:sp>
      <p:sp>
        <p:nvSpPr>
          <p:cNvPr id="4" name="Fußzeilenplatzhalter 3">
            <a:extLst>
              <a:ext uri="{FF2B5EF4-FFF2-40B4-BE49-F238E27FC236}">
                <a16:creationId xmlns:a16="http://schemas.microsoft.com/office/drawing/2014/main" id="{82CCD3C8-8930-4E0E-A891-B770724F2B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a:extLst>
              <a:ext uri="{FF2B5EF4-FFF2-40B4-BE49-F238E27FC236}">
                <a16:creationId xmlns:a16="http://schemas.microsoft.com/office/drawing/2014/main" id="{A7798FB5-86BC-42DA-9D05-F96D484814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685DCD-866D-47AE-A236-118539F53379}" type="slidenum">
              <a:rPr lang="de-CH" smtClean="0"/>
              <a:t>‹#›</a:t>
            </a:fld>
            <a:endParaRPr lang="de-CH"/>
          </a:p>
        </p:txBody>
      </p:sp>
    </p:spTree>
    <p:extLst>
      <p:ext uri="{BB962C8B-B14F-4D97-AF65-F5344CB8AC3E}">
        <p14:creationId xmlns:p14="http://schemas.microsoft.com/office/powerpoint/2010/main" val="1423227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8A90D-FE7E-41AF-B03D-808D82937CB9}" type="datetimeFigureOut">
              <a:rPr lang="de-CH" smtClean="0"/>
              <a:t>10.06.2024</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5DDFD-030C-4D5A-B33E-3A7E7538D2BE}" type="slidenum">
              <a:rPr lang="de-CH" smtClean="0"/>
              <a:t>‹#›</a:t>
            </a:fld>
            <a:endParaRPr lang="de-CH"/>
          </a:p>
        </p:txBody>
      </p:sp>
    </p:spTree>
    <p:extLst>
      <p:ext uri="{BB962C8B-B14F-4D97-AF65-F5344CB8AC3E}">
        <p14:creationId xmlns:p14="http://schemas.microsoft.com/office/powerpoint/2010/main" val="44149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01">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EB061823-3F7A-48C8-8477-B410C18AC1B7}"/>
              </a:ext>
            </a:extLst>
          </p:cNvPr>
          <p:cNvSpPr>
            <a:spLocks noGrp="1"/>
          </p:cNvSpPr>
          <p:nvPr>
            <p:ph type="pic" sz="quarter" idx="11"/>
          </p:nvPr>
        </p:nvSpPr>
        <p:spPr>
          <a:xfrm>
            <a:off x="731838" y="1016000"/>
            <a:ext cx="10728325" cy="5256000"/>
          </a:xfrm>
        </p:spPr>
        <p:txBody>
          <a:bodyPr lIns="5580000" tIns="0" rIns="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0" y="2233538"/>
            <a:ext cx="5904000" cy="2772000"/>
          </a:xfrm>
          <a:solidFill>
            <a:schemeClr val="accent1"/>
          </a:solidFill>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dirty="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9" name="Bildplatzhalter 8">
            <a:extLst>
              <a:ext uri="{FF2B5EF4-FFF2-40B4-BE49-F238E27FC236}">
                <a16:creationId xmlns:a16="http://schemas.microsoft.com/office/drawing/2014/main" id="{C3C296D1-2CD0-479F-A866-6EC741D2293B}"/>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4" name="Textplatzhalter 3">
            <a:extLst>
              <a:ext uri="{FF2B5EF4-FFF2-40B4-BE49-F238E27FC236}">
                <a16:creationId xmlns:a16="http://schemas.microsoft.com/office/drawing/2014/main" id="{EE41BE31-9613-4103-99FF-7DCFF643B329}"/>
              </a:ext>
            </a:extLst>
          </p:cNvPr>
          <p:cNvSpPr>
            <a:spLocks noGrp="1"/>
          </p:cNvSpPr>
          <p:nvPr>
            <p:ph type="body" sz="quarter" idx="13"/>
          </p:nvPr>
        </p:nvSpPr>
        <p:spPr>
          <a:xfrm>
            <a:off x="1078516" y="3860495"/>
            <a:ext cx="468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6" name="Textplatzhalter 5">
            <a:extLst>
              <a:ext uri="{FF2B5EF4-FFF2-40B4-BE49-F238E27FC236}">
                <a16:creationId xmlns:a16="http://schemas.microsoft.com/office/drawing/2014/main" id="{EDEB298C-798E-4D73-9DD6-F896C06530C1}"/>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Organisationseinheit verbal</a:t>
            </a:r>
            <a:br>
              <a:rPr lang="de-DE" dirty="0"/>
            </a:br>
            <a:r>
              <a:rPr lang="de-DE" dirty="0"/>
              <a:t>optional auf 2 Zeilen</a:t>
            </a:r>
          </a:p>
        </p:txBody>
      </p:sp>
    </p:spTree>
    <p:extLst>
      <p:ext uri="{BB962C8B-B14F-4D97-AF65-F5344CB8AC3E}">
        <p14:creationId xmlns:p14="http://schemas.microsoft.com/office/powerpoint/2010/main" val="4293381049"/>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640" userDrawn="1">
          <p15:clr>
            <a:srgbClr val="FBAE40"/>
          </p15:clr>
        </p15:guide>
        <p15:guide id="4" orient="horz" pos="3952" userDrawn="1">
          <p15:clr>
            <a:srgbClr val="FBAE40"/>
          </p15:clr>
        </p15:guide>
        <p15:guide id="5" pos="61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halt Bi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lvl1pPr>
              <a:defRPr/>
            </a:lvl1pPr>
          </a:lstStyle>
          <a:p>
            <a:r>
              <a:rPr lang="en-US" noProof="0"/>
              <a:t>Click to edit Master title style</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C47C2547-0B26-4181-9958-0F74634B97A1}" type="datetime1">
              <a:rPr lang="de-CH" noProof="0" smtClean="0"/>
              <a:t>10.06.2024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05941150-30DE-48F5-9038-0E82CD18DE28}"/>
              </a:ext>
            </a:extLst>
          </p:cNvPr>
          <p:cNvSpPr>
            <a:spLocks noGrp="1"/>
          </p:cNvSpPr>
          <p:nvPr>
            <p:ph type="pic" sz="quarter" idx="13"/>
          </p:nvPr>
        </p:nvSpPr>
        <p:spPr>
          <a:xfrm>
            <a:off x="731837" y="1412874"/>
            <a:ext cx="10728000" cy="4860000"/>
          </a:xfrm>
        </p:spPr>
        <p:txBody>
          <a:bodyPr tIns="162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943852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 full page">
    <p:spTree>
      <p:nvGrpSpPr>
        <p:cNvPr id="1" name=""/>
        <p:cNvGrpSpPr/>
        <p:nvPr/>
      </p:nvGrpSpPr>
      <p:grpSpPr>
        <a:xfrm>
          <a:off x="0" y="0"/>
          <a:ext cx="0" cy="0"/>
          <a:chOff x="0" y="0"/>
          <a:chExt cx="0" cy="0"/>
        </a:xfrm>
      </p:grpSpPr>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4A533879-9C0F-4F94-919F-30B833E8871A}" type="datetime1">
              <a:rPr lang="de-CH" noProof="0" smtClean="0"/>
              <a:t>10.06.2024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05941150-30DE-48F5-9038-0E82CD18DE28}"/>
              </a:ext>
            </a:extLst>
          </p:cNvPr>
          <p:cNvSpPr>
            <a:spLocks noGrp="1"/>
          </p:cNvSpPr>
          <p:nvPr>
            <p:ph type="pic" sz="quarter" idx="13"/>
          </p:nvPr>
        </p:nvSpPr>
        <p:spPr>
          <a:xfrm>
            <a:off x="731837" y="260350"/>
            <a:ext cx="10728000" cy="6012524"/>
          </a:xfrm>
        </p:spPr>
        <p:txBody>
          <a:bodyPr tIns="216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2842048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 zwei Spalt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6204163" y="1412875"/>
            <a:ext cx="5256000" cy="486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68EF82BE-DF56-4719-B180-C3B0D509F71F}" type="datetime1">
              <a:rPr lang="de-CH" noProof="0" smtClean="0"/>
              <a:t>10.06.2024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5040000" cy="4860000"/>
          </a:xfrm>
        </p:spPr>
        <p:txBody>
          <a:bodyPr tIns="162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3996394784"/>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 2 Bil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6" y="5121800"/>
            <a:ext cx="5255999" cy="1152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3E1B9425-7348-43E2-B0E9-6A2A48F5FA8A}" type="datetime1">
              <a:rPr lang="de-CH" noProof="0" smtClean="0"/>
              <a:t>10.06.2024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5256000" cy="3420000"/>
          </a:xfrm>
        </p:spPr>
        <p:txBody>
          <a:bodyPr tIns="900000"/>
          <a:lstStyle>
            <a:lvl1pPr marL="0" indent="0" algn="ctr">
              <a:buNone/>
              <a:defRPr/>
            </a:lvl1pPr>
          </a:lstStyle>
          <a:p>
            <a:r>
              <a:rPr lang="en-US" noProof="0"/>
              <a:t>Click icon to add picture</a:t>
            </a:r>
            <a:endParaRPr lang="de-CH" noProof="0"/>
          </a:p>
        </p:txBody>
      </p:sp>
      <p:sp>
        <p:nvSpPr>
          <p:cNvPr id="9" name="Bildplatzhalter 10">
            <a:extLst>
              <a:ext uri="{FF2B5EF4-FFF2-40B4-BE49-F238E27FC236}">
                <a16:creationId xmlns:a16="http://schemas.microsoft.com/office/drawing/2014/main" id="{1AAB6914-2518-430D-BF4C-14EA51B61410}"/>
              </a:ext>
            </a:extLst>
          </p:cNvPr>
          <p:cNvSpPr>
            <a:spLocks noGrp="1"/>
          </p:cNvSpPr>
          <p:nvPr>
            <p:ph type="pic" sz="quarter" idx="14"/>
          </p:nvPr>
        </p:nvSpPr>
        <p:spPr>
          <a:xfrm>
            <a:off x="6204162" y="1412875"/>
            <a:ext cx="5256000" cy="3420000"/>
          </a:xfrm>
        </p:spPr>
        <p:txBody>
          <a:bodyPr tIns="900000"/>
          <a:lstStyle>
            <a:lvl1pPr marL="0" indent="0" algn="ctr">
              <a:buNone/>
              <a:defRPr/>
            </a:lvl1pPr>
          </a:lstStyle>
          <a:p>
            <a:r>
              <a:rPr lang="en-US" noProof="0"/>
              <a:t>Click icon to add picture</a:t>
            </a:r>
            <a:endParaRPr lang="de-CH" noProof="0"/>
          </a:p>
        </p:txBody>
      </p:sp>
      <p:sp>
        <p:nvSpPr>
          <p:cNvPr id="12" name="Inhaltsplatzhalter 2">
            <a:extLst>
              <a:ext uri="{FF2B5EF4-FFF2-40B4-BE49-F238E27FC236}">
                <a16:creationId xmlns:a16="http://schemas.microsoft.com/office/drawing/2014/main" id="{5092EEFB-079B-4C38-A665-E52B9837601B}"/>
              </a:ext>
            </a:extLst>
          </p:cNvPr>
          <p:cNvSpPr>
            <a:spLocks noGrp="1"/>
          </p:cNvSpPr>
          <p:nvPr>
            <p:ph idx="15"/>
          </p:nvPr>
        </p:nvSpPr>
        <p:spPr>
          <a:xfrm>
            <a:off x="6204162" y="5121800"/>
            <a:ext cx="5256001" cy="1152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Tree>
    <p:extLst>
      <p:ext uri="{BB962C8B-B14F-4D97-AF65-F5344CB8AC3E}">
        <p14:creationId xmlns:p14="http://schemas.microsoft.com/office/powerpoint/2010/main" val="1085750778"/>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3 Bil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6" y="4166439"/>
            <a:ext cx="10728327" cy="2124401"/>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0F7782B2-018B-4FD3-AD95-2F64EDE0E9D6}" type="datetime1">
              <a:rPr lang="de-CH" noProof="0" smtClean="0"/>
              <a:t>10.06.2024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Bildplatzhalter 10">
            <a:extLst>
              <a:ext uri="{FF2B5EF4-FFF2-40B4-BE49-F238E27FC236}">
                <a16:creationId xmlns:a16="http://schemas.microsoft.com/office/drawing/2014/main" id="{221A3BAE-B19D-4390-B4A5-2C8A2CC87C59}"/>
              </a:ext>
            </a:extLst>
          </p:cNvPr>
          <p:cNvSpPr>
            <a:spLocks noGrp="1"/>
          </p:cNvSpPr>
          <p:nvPr>
            <p:ph type="pic" sz="quarter" idx="13"/>
          </p:nvPr>
        </p:nvSpPr>
        <p:spPr>
          <a:xfrm>
            <a:off x="731838" y="1412875"/>
            <a:ext cx="3420000" cy="2484000"/>
          </a:xfrm>
        </p:spPr>
        <p:txBody>
          <a:bodyPr tIns="360000"/>
          <a:lstStyle>
            <a:lvl1pPr marL="0" indent="0" algn="ctr">
              <a:buNone/>
              <a:defRPr/>
            </a:lvl1pPr>
          </a:lstStyle>
          <a:p>
            <a:r>
              <a:rPr lang="en-US" noProof="0"/>
              <a:t>Click icon to add picture</a:t>
            </a:r>
            <a:endParaRPr lang="de-CH" noProof="0"/>
          </a:p>
        </p:txBody>
      </p:sp>
      <p:sp>
        <p:nvSpPr>
          <p:cNvPr id="13" name="Bildplatzhalter 10">
            <a:extLst>
              <a:ext uri="{FF2B5EF4-FFF2-40B4-BE49-F238E27FC236}">
                <a16:creationId xmlns:a16="http://schemas.microsoft.com/office/drawing/2014/main" id="{36793346-BF6B-42A8-ADE0-3AA3DC3B239A}"/>
              </a:ext>
            </a:extLst>
          </p:cNvPr>
          <p:cNvSpPr>
            <a:spLocks noGrp="1"/>
          </p:cNvSpPr>
          <p:nvPr>
            <p:ph type="pic" sz="quarter" idx="16"/>
          </p:nvPr>
        </p:nvSpPr>
        <p:spPr>
          <a:xfrm>
            <a:off x="8040162" y="1414800"/>
            <a:ext cx="3420000" cy="2484000"/>
          </a:xfrm>
        </p:spPr>
        <p:txBody>
          <a:bodyPr tIns="360000"/>
          <a:lstStyle>
            <a:lvl1pPr marL="0" indent="0" algn="ctr">
              <a:buNone/>
              <a:defRPr/>
            </a:lvl1pPr>
          </a:lstStyle>
          <a:p>
            <a:r>
              <a:rPr lang="en-US" noProof="0"/>
              <a:t>Click icon to add picture</a:t>
            </a:r>
            <a:endParaRPr lang="de-CH" noProof="0"/>
          </a:p>
        </p:txBody>
      </p:sp>
      <p:sp>
        <p:nvSpPr>
          <p:cNvPr id="14" name="Bildplatzhalter 10">
            <a:extLst>
              <a:ext uri="{FF2B5EF4-FFF2-40B4-BE49-F238E27FC236}">
                <a16:creationId xmlns:a16="http://schemas.microsoft.com/office/drawing/2014/main" id="{FE637F68-618E-43EB-B240-4BFA26852FC5}"/>
              </a:ext>
            </a:extLst>
          </p:cNvPr>
          <p:cNvSpPr>
            <a:spLocks noGrp="1"/>
          </p:cNvSpPr>
          <p:nvPr>
            <p:ph type="pic" sz="quarter" idx="17"/>
          </p:nvPr>
        </p:nvSpPr>
        <p:spPr>
          <a:xfrm>
            <a:off x="4385999" y="1414800"/>
            <a:ext cx="3420000" cy="2484000"/>
          </a:xfrm>
        </p:spPr>
        <p:txBody>
          <a:bodyPr tIns="360000"/>
          <a:lstStyle>
            <a:lvl1pPr marL="0" indent="0" algn="ctr">
              <a:buNone/>
              <a:defRPr/>
            </a:lvl1pPr>
          </a:lstStyle>
          <a:p>
            <a:r>
              <a:rPr lang="en-US" noProof="0"/>
              <a:t>Click icon to add picture</a:t>
            </a:r>
            <a:endParaRPr lang="de-CH" noProof="0"/>
          </a:p>
        </p:txBody>
      </p:sp>
    </p:spTree>
    <p:extLst>
      <p:ext uri="{BB962C8B-B14F-4D97-AF65-F5344CB8AC3E}">
        <p14:creationId xmlns:p14="http://schemas.microsoft.com/office/powerpoint/2010/main" val="2252988954"/>
      </p:ext>
    </p:extLst>
  </p:cSld>
  <p:clrMapOvr>
    <a:masterClrMapping/>
  </p:clrMapOvr>
  <p:extLst>
    <p:ext uri="{DCECCB84-F9BA-43D5-87BE-67443E8EF086}">
      <p15:sldGuideLst xmlns:p15="http://schemas.microsoft.com/office/powerpoint/2012/main">
        <p15:guide id="1" orient="horz" pos="39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 Tabel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7" y="1412875"/>
            <a:ext cx="10728325" cy="396000"/>
          </a:xfrm>
        </p:spPr>
        <p:txBody>
          <a:bodyPr/>
          <a:lstStyle>
            <a:lvl1pPr marL="0" indent="0">
              <a:buNone/>
              <a:defRPr b="1"/>
            </a:lvl1pPr>
            <a:lvl2pPr marL="266700" indent="0">
              <a:buNone/>
              <a:defRPr b="1"/>
            </a:lvl2pPr>
            <a:lvl3pPr marL="538163" indent="0">
              <a:buNone/>
              <a:defRPr b="1"/>
            </a:lvl3pPr>
            <a:lvl4pPr marL="804862" indent="0">
              <a:buNone/>
              <a:defRPr b="1"/>
            </a:lvl4pPr>
            <a:lvl5pPr marL="1076325" indent="0">
              <a:buNone/>
              <a:defRPr b="1"/>
            </a:lvl5pPr>
          </a:lstStyle>
          <a:p>
            <a:pPr lvl="0"/>
            <a:r>
              <a:rPr lang="en-US" noProof="0"/>
              <a:t>Click to edit Master text styles</a:t>
            </a:r>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D0A0FED0-443D-411A-B8E4-0668A8890EE3}" type="datetime1">
              <a:rPr lang="de-CH" noProof="0" smtClean="0"/>
              <a:t>10.06.2024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9" name="Tabellenplatzhalter 8">
            <a:extLst>
              <a:ext uri="{FF2B5EF4-FFF2-40B4-BE49-F238E27FC236}">
                <a16:creationId xmlns:a16="http://schemas.microsoft.com/office/drawing/2014/main" id="{A1D947E6-CC00-458E-BDE1-B0877E30333C}"/>
              </a:ext>
            </a:extLst>
          </p:cNvPr>
          <p:cNvSpPr>
            <a:spLocks noGrp="1"/>
          </p:cNvSpPr>
          <p:nvPr>
            <p:ph type="tbl" sz="quarter" idx="13"/>
          </p:nvPr>
        </p:nvSpPr>
        <p:spPr>
          <a:xfrm>
            <a:off x="731838" y="2061398"/>
            <a:ext cx="10728325" cy="4212401"/>
          </a:xfrm>
        </p:spPr>
        <p:txBody>
          <a:bodyPr tIns="1260000"/>
          <a:lstStyle>
            <a:lvl1pPr marL="0" indent="0" algn="ctr">
              <a:spcBef>
                <a:spcPts val="0"/>
              </a:spcBef>
              <a:buNone/>
              <a:defRPr sz="1400"/>
            </a:lvl1pPr>
          </a:lstStyle>
          <a:p>
            <a:r>
              <a:rPr lang="en-US" noProof="0"/>
              <a:t>Click icon to add table</a:t>
            </a:r>
            <a:endParaRPr lang="de-CH" noProof="0"/>
          </a:p>
        </p:txBody>
      </p:sp>
    </p:spTree>
    <p:extLst>
      <p:ext uri="{BB962C8B-B14F-4D97-AF65-F5344CB8AC3E}">
        <p14:creationId xmlns:p14="http://schemas.microsoft.com/office/powerpoint/2010/main" val="2928661315"/>
      </p:ext>
    </p:extLst>
  </p:cSld>
  <p:clrMapOvr>
    <a:masterClrMapping/>
  </p:clrMapOvr>
  <p:extLst>
    <p:ext uri="{DCECCB84-F9BA-43D5-87BE-67443E8EF086}">
      <p15:sldGuideLst xmlns:p15="http://schemas.microsoft.com/office/powerpoint/2012/main">
        <p15:guide id="1" orient="horz" pos="39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chlussfolie">
    <p:bg>
      <p:bgPr>
        <a:solidFill>
          <a:schemeClr val="bg1"/>
        </a:solidFill>
        <a:effectLst/>
      </p:bgPr>
    </p:bg>
    <p:spTree>
      <p:nvGrpSpPr>
        <p:cNvPr id="1" name=""/>
        <p:cNvGrpSpPr/>
        <p:nvPr/>
      </p:nvGrpSpPr>
      <p:grpSpPr>
        <a:xfrm>
          <a:off x="0" y="0"/>
          <a:ext cx="0" cy="0"/>
          <a:chOff x="0" y="0"/>
          <a:chExt cx="0" cy="0"/>
        </a:xfrm>
      </p:grpSpPr>
      <p:sp>
        <p:nvSpPr>
          <p:cNvPr id="20" name="Inhaltsplatzhalter 2">
            <a:extLst>
              <a:ext uri="{FF2B5EF4-FFF2-40B4-BE49-F238E27FC236}">
                <a16:creationId xmlns:a16="http://schemas.microsoft.com/office/drawing/2014/main" id="{394B20FF-3667-40DF-92A1-C6CF3BBCA26D}"/>
              </a:ext>
            </a:extLst>
          </p:cNvPr>
          <p:cNvSpPr>
            <a:spLocks noGrp="1"/>
          </p:cNvSpPr>
          <p:nvPr>
            <p:ph idx="1"/>
          </p:nvPr>
        </p:nvSpPr>
        <p:spPr>
          <a:xfrm>
            <a:off x="731837" y="2135492"/>
            <a:ext cx="10728325" cy="3960000"/>
          </a:xfrm>
        </p:spPr>
        <p:txBody>
          <a:bodyPr/>
          <a:lstStyle>
            <a:lvl1pPr marL="0" indent="0">
              <a:spcBef>
                <a:spcPts val="0"/>
              </a:spcBef>
              <a:buNone/>
              <a:defRPr>
                <a:solidFill>
                  <a:schemeClr val="tx1"/>
                </a:solidFill>
              </a:defRPr>
            </a:lvl1pPr>
            <a:lvl2pPr marL="266700" indent="0">
              <a:buNone/>
              <a:defRPr>
                <a:solidFill>
                  <a:schemeClr val="bg1"/>
                </a:solidFill>
              </a:defRPr>
            </a:lvl2pPr>
            <a:lvl3pPr marL="540000" indent="0">
              <a:buNone/>
              <a:defRPr>
                <a:solidFill>
                  <a:schemeClr val="bg1"/>
                </a:solidFill>
              </a:defRPr>
            </a:lvl3pPr>
            <a:lvl4pPr marL="808537" indent="0">
              <a:buNone/>
              <a:defRPr>
                <a:solidFill>
                  <a:schemeClr val="bg1"/>
                </a:solidFill>
              </a:defRPr>
            </a:lvl4pPr>
            <a:lvl5pPr marL="1080000" indent="0">
              <a:buNone/>
              <a:defRPr>
                <a:solidFill>
                  <a:schemeClr val="bg1"/>
                </a:solidFill>
              </a:defRPr>
            </a:lvl5pPr>
          </a:lstStyle>
          <a:p>
            <a:pPr lvl="0"/>
            <a:r>
              <a:rPr lang="en-US" noProof="0"/>
              <a:t>Click to edit Master text styles</a:t>
            </a:r>
          </a:p>
        </p:txBody>
      </p:sp>
      <p:sp>
        <p:nvSpPr>
          <p:cNvPr id="21" name="Bildplatzhalter 8">
            <a:extLst>
              <a:ext uri="{FF2B5EF4-FFF2-40B4-BE49-F238E27FC236}">
                <a16:creationId xmlns:a16="http://schemas.microsoft.com/office/drawing/2014/main" id="{794484F1-3B7F-46CE-AD0B-2310A557A990}"/>
              </a:ext>
            </a:extLst>
          </p:cNvPr>
          <p:cNvSpPr>
            <a:spLocks noGrp="1"/>
          </p:cNvSpPr>
          <p:nvPr>
            <p:ph type="pic" sz="quarter" idx="12"/>
          </p:nvPr>
        </p:nvSpPr>
        <p:spPr>
          <a:xfrm>
            <a:off x="10200163" y="6489088"/>
            <a:ext cx="1260000" cy="180000"/>
          </a:xfrm>
        </p:spPr>
        <p:txBody>
          <a:bodyPr/>
          <a:lstStyle>
            <a:lvl1pPr marL="0" indent="0" algn="l">
              <a:buNone/>
              <a:defRPr sz="700">
                <a:solidFill>
                  <a:schemeClr val="tx1"/>
                </a:solidFill>
              </a:defRPr>
            </a:lvl1pPr>
          </a:lstStyle>
          <a:p>
            <a:r>
              <a:rPr lang="en-US" noProof="0"/>
              <a:t>Click icon to add picture</a:t>
            </a:r>
            <a:endParaRPr lang="de-CH" noProof="0"/>
          </a:p>
        </p:txBody>
      </p:sp>
      <p:pic>
        <p:nvPicPr>
          <p:cNvPr id="22" name="Grafik 21">
            <a:extLst>
              <a:ext uri="{FF2B5EF4-FFF2-40B4-BE49-F238E27FC236}">
                <a16:creationId xmlns:a16="http://schemas.microsoft.com/office/drawing/2014/main" id="{F900572E-A73E-42BE-96FA-38ADC4E79F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Tree>
    <p:extLst>
      <p:ext uri="{BB962C8B-B14F-4D97-AF65-F5344CB8AC3E}">
        <p14:creationId xmlns:p14="http://schemas.microsoft.com/office/powerpoint/2010/main" val="1752670339"/>
      </p:ext>
    </p:extLst>
  </p:cSld>
  <p:clrMapOvr>
    <a:masterClrMapping/>
  </p:clrMapOvr>
  <p:extLst>
    <p:ext uri="{DCECCB84-F9BA-43D5-87BE-67443E8EF086}">
      <p15:sldGuideLst xmlns:p15="http://schemas.microsoft.com/office/powerpoint/2012/main">
        <p15:guide id="1" pos="6698">
          <p15:clr>
            <a:srgbClr val="FBAE40"/>
          </p15:clr>
        </p15:guide>
        <p15:guide id="3" orient="horz" pos="640">
          <p15:clr>
            <a:srgbClr val="FBAE40"/>
          </p15:clr>
        </p15:guide>
        <p15:guide id="4" orient="horz" pos="39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02">
    <p:spTree>
      <p:nvGrpSpPr>
        <p:cNvPr id="1" name=""/>
        <p:cNvGrpSpPr/>
        <p:nvPr/>
      </p:nvGrpSpPr>
      <p:grpSpPr>
        <a:xfrm>
          <a:off x="0" y="0"/>
          <a:ext cx="0" cy="0"/>
          <a:chOff x="0" y="0"/>
          <a:chExt cx="0" cy="0"/>
        </a:xfrm>
      </p:grpSpPr>
      <p:sp>
        <p:nvSpPr>
          <p:cNvPr id="11" name="Bildplatzhalter 4">
            <a:extLst>
              <a:ext uri="{FF2B5EF4-FFF2-40B4-BE49-F238E27FC236}">
                <a16:creationId xmlns:a16="http://schemas.microsoft.com/office/drawing/2014/main" id="{8A01615F-450E-43D0-B554-DA3FBD48DF34}"/>
              </a:ext>
            </a:extLst>
          </p:cNvPr>
          <p:cNvSpPr>
            <a:spLocks noGrp="1"/>
          </p:cNvSpPr>
          <p:nvPr>
            <p:ph type="pic" sz="quarter" idx="11"/>
          </p:nvPr>
        </p:nvSpPr>
        <p:spPr>
          <a:xfrm>
            <a:off x="731838" y="1016000"/>
            <a:ext cx="10728325" cy="5256000"/>
          </a:xfrm>
        </p:spPr>
        <p:txBody>
          <a:bodyPr lIns="0" tIns="0" rIns="558000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6504000" y="2957494"/>
            <a:ext cx="5688000" cy="2268000"/>
          </a:xfrm>
          <a:solidFill>
            <a:schemeClr val="accent6"/>
          </a:solidFill>
        </p:spPr>
        <p:txBody>
          <a:bodyPr lIns="324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9" name="Textplatzhalter 3">
            <a:extLst>
              <a:ext uri="{FF2B5EF4-FFF2-40B4-BE49-F238E27FC236}">
                <a16:creationId xmlns:a16="http://schemas.microsoft.com/office/drawing/2014/main" id="{003A487C-8977-4264-A8A1-D6C1DB604682}"/>
              </a:ext>
            </a:extLst>
          </p:cNvPr>
          <p:cNvSpPr>
            <a:spLocks noGrp="1"/>
          </p:cNvSpPr>
          <p:nvPr>
            <p:ph type="body" sz="quarter" idx="13"/>
          </p:nvPr>
        </p:nvSpPr>
        <p:spPr>
          <a:xfrm>
            <a:off x="6845210" y="4639666"/>
            <a:ext cx="4320000" cy="46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3" name="Bildplatzhalter 8">
            <a:extLst>
              <a:ext uri="{FF2B5EF4-FFF2-40B4-BE49-F238E27FC236}">
                <a16:creationId xmlns:a16="http://schemas.microsoft.com/office/drawing/2014/main" id="{E91D3734-CD8F-4F94-A813-570EF31C4732}"/>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8" name="Textplatzhalter 5">
            <a:extLst>
              <a:ext uri="{FF2B5EF4-FFF2-40B4-BE49-F238E27FC236}">
                <a16:creationId xmlns:a16="http://schemas.microsoft.com/office/drawing/2014/main" id="{547D2927-4A99-4714-8EBA-F773EAA26308}"/>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Organisationseinheit verbal</a:t>
            </a:r>
            <a:br>
              <a:rPr lang="de-DE" dirty="0"/>
            </a:br>
            <a:r>
              <a:rPr lang="de-DE" dirty="0"/>
              <a:t>optional auf 2 Zeilen</a:t>
            </a:r>
          </a:p>
        </p:txBody>
      </p:sp>
    </p:spTree>
    <p:extLst>
      <p:ext uri="{BB962C8B-B14F-4D97-AF65-F5344CB8AC3E}">
        <p14:creationId xmlns:p14="http://schemas.microsoft.com/office/powerpoint/2010/main" val="100241141"/>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03">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62D94F76-218E-49F2-87F8-05982912ED18}"/>
              </a:ext>
            </a:extLst>
          </p:cNvPr>
          <p:cNvSpPr/>
          <p:nvPr userDrawn="1"/>
        </p:nvSpPr>
        <p:spPr>
          <a:xfrm>
            <a:off x="731838" y="1016000"/>
            <a:ext cx="10728325" cy="5257800"/>
          </a:xfrm>
          <a:prstGeom prst="rect">
            <a:avLst/>
          </a:prstGeom>
          <a:solidFill>
            <a:srgbClr val="8E67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1" y="1940405"/>
            <a:ext cx="10188000" cy="3420000"/>
          </a:xfrm>
          <a:solidFill>
            <a:schemeClr val="accent3"/>
          </a:solidFill>
          <a:ln>
            <a:noFill/>
          </a:ln>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7" name="Textplatzhalter 3">
            <a:extLst>
              <a:ext uri="{FF2B5EF4-FFF2-40B4-BE49-F238E27FC236}">
                <a16:creationId xmlns:a16="http://schemas.microsoft.com/office/drawing/2014/main" id="{0503E57F-F89F-431B-8D38-7CC97B7C201A}"/>
              </a:ext>
            </a:extLst>
          </p:cNvPr>
          <p:cNvSpPr>
            <a:spLocks noGrp="1"/>
          </p:cNvSpPr>
          <p:nvPr>
            <p:ph type="body" sz="quarter" idx="13"/>
          </p:nvPr>
        </p:nvSpPr>
        <p:spPr>
          <a:xfrm>
            <a:off x="1078516" y="4217884"/>
            <a:ext cx="864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2" name="Bildplatzhalter 8">
            <a:extLst>
              <a:ext uri="{FF2B5EF4-FFF2-40B4-BE49-F238E27FC236}">
                <a16:creationId xmlns:a16="http://schemas.microsoft.com/office/drawing/2014/main" id="{1BEB6197-C509-4752-B57E-CEE955F5D926}"/>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8" name="Textplatzhalter 5">
            <a:extLst>
              <a:ext uri="{FF2B5EF4-FFF2-40B4-BE49-F238E27FC236}">
                <a16:creationId xmlns:a16="http://schemas.microsoft.com/office/drawing/2014/main" id="{4ADF7DEC-21BD-45CA-9E91-B9F58A69F621}"/>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Organisationseinheit verbal</a:t>
            </a:r>
            <a:br>
              <a:rPr lang="de-DE" dirty="0"/>
            </a:br>
            <a:r>
              <a:rPr lang="de-DE" dirty="0"/>
              <a:t>optional auf 2 Zeilen</a:t>
            </a:r>
          </a:p>
        </p:txBody>
      </p:sp>
    </p:spTree>
    <p:extLst>
      <p:ext uri="{BB962C8B-B14F-4D97-AF65-F5344CB8AC3E}">
        <p14:creationId xmlns:p14="http://schemas.microsoft.com/office/powerpoint/2010/main" val="3924069494"/>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folie 0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731837" y="1016000"/>
            <a:ext cx="10728326" cy="5256000"/>
          </a:xfrm>
          <a:solidFill>
            <a:schemeClr val="accent6"/>
          </a:solidFill>
          <a:ln>
            <a:noFill/>
          </a:ln>
        </p:spPr>
        <p:txBody>
          <a:bodyPr lIns="324000" tIns="11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10" name="Grafik 9">
            <a:extLst>
              <a:ext uri="{FF2B5EF4-FFF2-40B4-BE49-F238E27FC236}">
                <a16:creationId xmlns:a16="http://schemas.microsoft.com/office/drawing/2014/main" id="{0EE7317F-7892-4B0F-BA41-44765BB93F0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8" y="360538"/>
            <a:ext cx="1765565" cy="288000"/>
          </a:xfrm>
          <a:prstGeom prst="rect">
            <a:avLst/>
          </a:prstGeom>
        </p:spPr>
      </p:pic>
      <p:sp>
        <p:nvSpPr>
          <p:cNvPr id="6" name="Textplatzhalter 3">
            <a:extLst>
              <a:ext uri="{FF2B5EF4-FFF2-40B4-BE49-F238E27FC236}">
                <a16:creationId xmlns:a16="http://schemas.microsoft.com/office/drawing/2014/main" id="{5FCAD79B-EF47-46A0-9575-229F3DAA72F5}"/>
              </a:ext>
            </a:extLst>
          </p:cNvPr>
          <p:cNvSpPr>
            <a:spLocks noGrp="1"/>
          </p:cNvSpPr>
          <p:nvPr>
            <p:ph type="body" sz="quarter" idx="13"/>
          </p:nvPr>
        </p:nvSpPr>
        <p:spPr>
          <a:xfrm>
            <a:off x="1078515" y="5122625"/>
            <a:ext cx="10044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8" name="Bildplatzhalter 8">
            <a:extLst>
              <a:ext uri="{FF2B5EF4-FFF2-40B4-BE49-F238E27FC236}">
                <a16:creationId xmlns:a16="http://schemas.microsoft.com/office/drawing/2014/main" id="{72236FC6-C8FF-43C1-86B9-BF112345926F}"/>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7" name="Textplatzhalter 5">
            <a:extLst>
              <a:ext uri="{FF2B5EF4-FFF2-40B4-BE49-F238E27FC236}">
                <a16:creationId xmlns:a16="http://schemas.microsoft.com/office/drawing/2014/main" id="{789A3267-E086-4EC3-A0BB-F8ECD01A5C7E}"/>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Organisationseinheit verbal</a:t>
            </a:r>
            <a:br>
              <a:rPr lang="de-DE" dirty="0"/>
            </a:br>
            <a:r>
              <a:rPr lang="de-DE" dirty="0"/>
              <a:t>optional auf 2 Zeilen</a:t>
            </a:r>
          </a:p>
        </p:txBody>
      </p:sp>
    </p:spTree>
    <p:extLst>
      <p:ext uri="{BB962C8B-B14F-4D97-AF65-F5344CB8AC3E}">
        <p14:creationId xmlns:p14="http://schemas.microsoft.com/office/powerpoint/2010/main" val="732532068"/>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folie 04 – Uni Zürich">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EB061823-3F7A-48C8-8477-B410C18AC1B7}"/>
              </a:ext>
            </a:extLst>
          </p:cNvPr>
          <p:cNvSpPr>
            <a:spLocks noGrp="1"/>
          </p:cNvSpPr>
          <p:nvPr>
            <p:ph type="pic" sz="quarter" idx="11"/>
          </p:nvPr>
        </p:nvSpPr>
        <p:spPr>
          <a:xfrm>
            <a:off x="731838" y="1016000"/>
            <a:ext cx="10728325" cy="5256000"/>
          </a:xfrm>
        </p:spPr>
        <p:txBody>
          <a:bodyPr lIns="5580000" tIns="0" rIns="0" anchor="ctr" anchorCtr="0"/>
          <a:lstStyle>
            <a:lvl1pPr marL="0" indent="0" algn="ctr">
              <a:buNone/>
              <a:defRPr/>
            </a:lvl1pPr>
          </a:lstStyle>
          <a:p>
            <a:r>
              <a:rPr lang="en-US" noProof="0"/>
              <a:t>Click icon to add picture</a:t>
            </a:r>
            <a:endParaRPr lang="de-CH" noProof="0"/>
          </a:p>
        </p:txBody>
      </p:sp>
      <p:sp>
        <p:nvSpPr>
          <p:cNvPr id="2" name="Titel 1">
            <a:extLst>
              <a:ext uri="{FF2B5EF4-FFF2-40B4-BE49-F238E27FC236}">
                <a16:creationId xmlns:a16="http://schemas.microsoft.com/office/drawing/2014/main" id="{3491294E-BEE7-4DA8-BBC8-88E1A7B07AEF}"/>
              </a:ext>
            </a:extLst>
          </p:cNvPr>
          <p:cNvSpPr>
            <a:spLocks noGrp="1"/>
          </p:cNvSpPr>
          <p:nvPr>
            <p:ph type="ctrTitle"/>
          </p:nvPr>
        </p:nvSpPr>
        <p:spPr>
          <a:xfrm>
            <a:off x="0" y="2233538"/>
            <a:ext cx="5904000" cy="2772000"/>
          </a:xfrm>
          <a:solidFill>
            <a:schemeClr val="accent2"/>
          </a:solidFill>
        </p:spPr>
        <p:txBody>
          <a:bodyPr lIns="1080000" tIns="252000" anchor="t" anchorCtr="0"/>
          <a:lstStyle>
            <a:lvl1pPr algn="l">
              <a:lnSpc>
                <a:spcPct val="100000"/>
              </a:lnSpc>
              <a:defRPr sz="3600">
                <a:solidFill>
                  <a:schemeClr val="bg1"/>
                </a:solidFill>
              </a:defRPr>
            </a:lvl1pPr>
          </a:lstStyle>
          <a:p>
            <a:r>
              <a:rPr lang="en-US" noProof="0"/>
              <a:t>Click to edit Master title style</a:t>
            </a:r>
            <a:endParaRPr lang="de-CH" noProof="0"/>
          </a:p>
        </p:txBody>
      </p:sp>
      <p:pic>
        <p:nvPicPr>
          <p:cNvPr id="4" name="Grafik 3">
            <a:extLst>
              <a:ext uri="{FF2B5EF4-FFF2-40B4-BE49-F238E27FC236}">
                <a16:creationId xmlns:a16="http://schemas.microsoft.com/office/drawing/2014/main" id="{793E2EDD-B19F-478D-BB03-AD55EC1E86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7672" y="228020"/>
            <a:ext cx="3679200" cy="552508"/>
          </a:xfrm>
          <a:prstGeom prst="rect">
            <a:avLst/>
          </a:prstGeom>
        </p:spPr>
      </p:pic>
      <p:sp>
        <p:nvSpPr>
          <p:cNvPr id="7" name="Textplatzhalter 3">
            <a:extLst>
              <a:ext uri="{FF2B5EF4-FFF2-40B4-BE49-F238E27FC236}">
                <a16:creationId xmlns:a16="http://schemas.microsoft.com/office/drawing/2014/main" id="{D364BCB8-820F-4C3A-BA37-7048A4C8D4C3}"/>
              </a:ext>
            </a:extLst>
          </p:cNvPr>
          <p:cNvSpPr>
            <a:spLocks noGrp="1"/>
          </p:cNvSpPr>
          <p:nvPr>
            <p:ph type="body" sz="quarter" idx="13"/>
          </p:nvPr>
        </p:nvSpPr>
        <p:spPr>
          <a:xfrm>
            <a:off x="1078516" y="3860495"/>
            <a:ext cx="4680000" cy="1008000"/>
          </a:xfrm>
        </p:spPr>
        <p:txBody>
          <a:bodyPr/>
          <a:lstStyle>
            <a:lvl1pPr marL="0" indent="0">
              <a:lnSpc>
                <a:spcPct val="100000"/>
              </a:lnSpc>
              <a:spcBef>
                <a:spcPts val="0"/>
              </a:spcBef>
              <a:buNone/>
              <a:defRPr>
                <a:solidFill>
                  <a:schemeClr val="bg1"/>
                </a:solidFill>
              </a:defRPr>
            </a:lvl1pPr>
            <a:lvl2pPr marL="266700" indent="0">
              <a:lnSpc>
                <a:spcPct val="100000"/>
              </a:lnSpc>
              <a:spcBef>
                <a:spcPts val="0"/>
              </a:spcBef>
              <a:buNone/>
              <a:defRPr>
                <a:solidFill>
                  <a:schemeClr val="bg1"/>
                </a:solidFill>
              </a:defRPr>
            </a:lvl2pPr>
            <a:lvl3pPr marL="538163" indent="0">
              <a:lnSpc>
                <a:spcPct val="100000"/>
              </a:lnSpc>
              <a:spcBef>
                <a:spcPts val="0"/>
              </a:spcBef>
              <a:buNone/>
              <a:defRPr>
                <a:solidFill>
                  <a:schemeClr val="bg1"/>
                </a:solidFill>
              </a:defRPr>
            </a:lvl3pPr>
            <a:lvl4pPr marL="804862" indent="0">
              <a:lnSpc>
                <a:spcPct val="100000"/>
              </a:lnSpc>
              <a:spcBef>
                <a:spcPts val="0"/>
              </a:spcBef>
              <a:buNone/>
              <a:defRPr>
                <a:solidFill>
                  <a:schemeClr val="bg1"/>
                </a:solidFill>
              </a:defRPr>
            </a:lvl4pPr>
            <a:lvl5pPr marL="1076325" indent="0">
              <a:lnSpc>
                <a:spcPct val="100000"/>
              </a:lnSpc>
              <a:spcBef>
                <a:spcPts val="0"/>
              </a:spcBef>
              <a:buNone/>
              <a:defRPr>
                <a:solidFill>
                  <a:schemeClr val="bg1"/>
                </a:solidFill>
              </a:defRPr>
            </a:lvl5pPr>
          </a:lstStyle>
          <a:p>
            <a:pPr lvl="0"/>
            <a:r>
              <a:rPr lang="en-US" noProof="0"/>
              <a:t>Click to edit Master text styles</a:t>
            </a:r>
          </a:p>
        </p:txBody>
      </p:sp>
      <p:sp>
        <p:nvSpPr>
          <p:cNvPr id="11" name="Bildplatzhalter 8">
            <a:extLst>
              <a:ext uri="{FF2B5EF4-FFF2-40B4-BE49-F238E27FC236}">
                <a16:creationId xmlns:a16="http://schemas.microsoft.com/office/drawing/2014/main" id="{A73913C2-8DFE-4F15-B2DB-2A6D5C267009}"/>
              </a:ext>
            </a:extLst>
          </p:cNvPr>
          <p:cNvSpPr>
            <a:spLocks noGrp="1"/>
          </p:cNvSpPr>
          <p:nvPr>
            <p:ph type="pic" sz="quarter" idx="12"/>
          </p:nvPr>
        </p:nvSpPr>
        <p:spPr>
          <a:xfrm>
            <a:off x="10200163" y="6489088"/>
            <a:ext cx="1260000" cy="180000"/>
          </a:xfrm>
        </p:spPr>
        <p:txBody>
          <a:bodyPr/>
          <a:lstStyle>
            <a:lvl1pPr marL="0" indent="0" algn="l">
              <a:buNone/>
              <a:defRPr sz="700"/>
            </a:lvl1pPr>
          </a:lstStyle>
          <a:p>
            <a:r>
              <a:rPr lang="en-US" noProof="0"/>
              <a:t>Click icon to add picture</a:t>
            </a:r>
            <a:endParaRPr lang="de-CH" noProof="0"/>
          </a:p>
        </p:txBody>
      </p:sp>
      <p:sp>
        <p:nvSpPr>
          <p:cNvPr id="9" name="Textplatzhalter 5">
            <a:extLst>
              <a:ext uri="{FF2B5EF4-FFF2-40B4-BE49-F238E27FC236}">
                <a16:creationId xmlns:a16="http://schemas.microsoft.com/office/drawing/2014/main" id="{791A1AD7-DB7D-4C75-BEFB-EB6D34D3B2AB}"/>
              </a:ext>
            </a:extLst>
          </p:cNvPr>
          <p:cNvSpPr>
            <a:spLocks noGrp="1"/>
          </p:cNvSpPr>
          <p:nvPr>
            <p:ph type="body" sz="quarter" idx="16" hasCustomPrompt="1"/>
          </p:nvPr>
        </p:nvSpPr>
        <p:spPr>
          <a:xfrm>
            <a:off x="9696449" y="316800"/>
            <a:ext cx="1800000" cy="360000"/>
          </a:xfrm>
        </p:spPr>
        <p:txBody>
          <a:bodyPr anchor="b" anchorCtr="0"/>
          <a:lstStyle>
            <a:lvl1pPr marL="0" indent="0" algn="l">
              <a:spcBef>
                <a:spcPts val="0"/>
              </a:spcBef>
              <a:buNone/>
              <a:defRPr sz="1150"/>
            </a:lvl1pPr>
            <a:lvl2pPr>
              <a:defRPr sz="1150"/>
            </a:lvl2pPr>
            <a:lvl3pPr>
              <a:defRPr sz="1150"/>
            </a:lvl3pPr>
            <a:lvl4pPr>
              <a:defRPr sz="1150"/>
            </a:lvl4pPr>
            <a:lvl5pPr>
              <a:defRPr sz="1150"/>
            </a:lvl5pPr>
          </a:lstStyle>
          <a:p>
            <a:pPr lvl="0"/>
            <a:r>
              <a:rPr lang="de-DE" dirty="0"/>
              <a:t>Organisationseinheit verbal</a:t>
            </a:r>
            <a:br>
              <a:rPr lang="de-DE" dirty="0"/>
            </a:br>
            <a:r>
              <a:rPr lang="de-DE" dirty="0"/>
              <a:t>optional auf 2 Zeilen</a:t>
            </a:r>
          </a:p>
        </p:txBody>
      </p:sp>
    </p:spTree>
    <p:extLst>
      <p:ext uri="{BB962C8B-B14F-4D97-AF65-F5344CB8AC3E}">
        <p14:creationId xmlns:p14="http://schemas.microsoft.com/office/powerpoint/2010/main" val="2789257521"/>
      </p:ext>
    </p:extLst>
  </p:cSld>
  <p:clrMapOvr>
    <a:masterClrMapping/>
  </p:clrMapOvr>
  <p:extLst>
    <p:ext uri="{DCECCB84-F9BA-43D5-87BE-67443E8EF086}">
      <p15:sldGuideLst xmlns:p15="http://schemas.microsoft.com/office/powerpoint/2012/main">
        <p15:guide id="3" orient="horz" pos="640">
          <p15:clr>
            <a:srgbClr val="FBAE40"/>
          </p15:clr>
        </p15:guide>
        <p15:guide id="4" orient="horz" pos="39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p:txBody>
          <a:bodyPr/>
          <a:lstStyle>
            <a:lvl1pPr marL="539750" indent="-539750">
              <a:buFont typeface="+mj-lt"/>
              <a:buAutoNum type="arabicPeriod"/>
              <a:defRPr/>
            </a:lvl1pPr>
            <a:lvl2pPr marL="1079500" indent="-539750">
              <a:buFont typeface="+mj-lt"/>
              <a:buAutoNum type="arabicPeriod"/>
              <a:defRPr/>
            </a:lvl2pPr>
            <a:lvl3pPr marL="1612900" indent="-533400">
              <a:buFont typeface="+mj-lt"/>
              <a:buAutoNum type="arabicPeriod"/>
              <a:defRPr/>
            </a:lvl3pPr>
            <a:lvl4pPr marL="2152650" indent="-539750">
              <a:buFont typeface="+mj-lt"/>
              <a:buAutoNum type="arabicPeriod"/>
              <a:defRPr/>
            </a:lvl4pPr>
            <a:lvl5pPr marL="2692400" indent="-539750">
              <a:buFont typeface="+mj-lt"/>
              <a:buAutoNum type="arabicPeriod"/>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1332D50A-E6CC-4D88-8908-F2129032F4C7}" type="datetime1">
              <a:rPr lang="de-CH" noProof="0" smtClean="0"/>
              <a:t>10.06.2024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dirty="0"/>
              <a:t>Organisationseinheit verbal</a:t>
            </a:r>
            <a:endParaRPr lang="de-CH" noProof="0"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Tree>
    <p:extLst>
      <p:ext uri="{BB962C8B-B14F-4D97-AF65-F5344CB8AC3E}">
        <p14:creationId xmlns:p14="http://schemas.microsoft.com/office/powerpoint/2010/main" val="222159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11B96697-4585-4368-989A-16003D150648}" type="datetime1">
              <a:rPr lang="de-CH" noProof="0" smtClean="0"/>
              <a:t>10.06.2024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dirty="0"/>
              <a:t>Organisationseinheit verbal</a:t>
            </a:r>
            <a:endParaRPr lang="de-CH" noProof="0" dirty="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Tree>
    <p:extLst>
      <p:ext uri="{BB962C8B-B14F-4D97-AF65-F5344CB8AC3E}">
        <p14:creationId xmlns:p14="http://schemas.microsoft.com/office/powerpoint/2010/main" val="1888753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mit Fussno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p:txBody>
          <a:bodyPr/>
          <a:lstStyle/>
          <a:p>
            <a:r>
              <a:rPr lang="en-US" noProof="0"/>
              <a:t>Click to edit Master title style</a:t>
            </a:r>
            <a:endParaRPr lang="de-CH" noProof="0"/>
          </a:p>
        </p:txBody>
      </p:sp>
      <p:sp>
        <p:nvSpPr>
          <p:cNvPr id="3" name="Inhaltsplatzhalter 2">
            <a:extLst>
              <a:ext uri="{FF2B5EF4-FFF2-40B4-BE49-F238E27FC236}">
                <a16:creationId xmlns:a16="http://schemas.microsoft.com/office/drawing/2014/main" id="{87D3E2EF-5F98-49EC-BCEA-B215D49920A3}"/>
              </a:ext>
            </a:extLst>
          </p:cNvPr>
          <p:cNvSpPr>
            <a:spLocks noGrp="1"/>
          </p:cNvSpPr>
          <p:nvPr>
            <p:ph idx="1"/>
          </p:nvPr>
        </p:nvSpPr>
        <p:spPr>
          <a:xfrm>
            <a:off x="731837" y="1412875"/>
            <a:ext cx="10728325" cy="396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p>
            <a:fld id="{3A01E762-278A-4155-9BEB-7C2CB2386E92}" type="datetime1">
              <a:rPr lang="de-CH" noProof="0" smtClean="0"/>
              <a:t>10.06.2024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p>
            <a:fld id="{5ACA52AF-F19D-405C-AD5F-7D94B96A5CC3}" type="slidenum">
              <a:rPr lang="de-CH" noProof="0" smtClean="0"/>
              <a:t>‹#›</a:t>
            </a:fld>
            <a:endParaRPr lang="de-CH" noProof="0"/>
          </a:p>
        </p:txBody>
      </p:sp>
      <p:pic>
        <p:nvPicPr>
          <p:cNvPr id="7" name="Grafik 6">
            <a:extLst>
              <a:ext uri="{FF2B5EF4-FFF2-40B4-BE49-F238E27FC236}">
                <a16:creationId xmlns:a16="http://schemas.microsoft.com/office/drawing/2014/main" id="{7F7C476A-2849-4D68-9FA2-3A5CFC13C8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1837" y="6507088"/>
            <a:ext cx="984462" cy="162000"/>
          </a:xfrm>
          <a:prstGeom prst="rect">
            <a:avLst/>
          </a:prstGeom>
        </p:spPr>
      </p:pic>
      <p:sp>
        <p:nvSpPr>
          <p:cNvPr id="11" name="Textplatzhalter 10">
            <a:extLst>
              <a:ext uri="{FF2B5EF4-FFF2-40B4-BE49-F238E27FC236}">
                <a16:creationId xmlns:a16="http://schemas.microsoft.com/office/drawing/2014/main" id="{2F6D94FA-21C6-4AE0-AA4F-3A077810ED93}"/>
              </a:ext>
            </a:extLst>
          </p:cNvPr>
          <p:cNvSpPr>
            <a:spLocks noGrp="1"/>
          </p:cNvSpPr>
          <p:nvPr>
            <p:ph type="body" sz="quarter" idx="13"/>
          </p:nvPr>
        </p:nvSpPr>
        <p:spPr>
          <a:xfrm>
            <a:off x="731836" y="5570135"/>
            <a:ext cx="5364164" cy="721233"/>
          </a:xfrm>
        </p:spPr>
        <p:txBody>
          <a:bodyPr anchor="b" anchorCtr="0"/>
          <a:lstStyle>
            <a:lvl1pPr marL="179388" indent="-179388">
              <a:spcBef>
                <a:spcPts val="0"/>
              </a:spcBef>
              <a:buFont typeface="+mj-lt"/>
              <a:buAutoNum type="arabicPeriod"/>
              <a:defRPr sz="800"/>
            </a:lvl1pPr>
            <a:lvl2pPr marL="266700" indent="0">
              <a:buNone/>
              <a:defRPr sz="800"/>
            </a:lvl2pPr>
            <a:lvl3pPr marL="538163" indent="0">
              <a:buNone/>
              <a:defRPr sz="800"/>
            </a:lvl3pPr>
            <a:lvl4pPr marL="804862" indent="0">
              <a:buNone/>
              <a:defRPr sz="800"/>
            </a:lvl4pPr>
            <a:lvl5pPr marL="1076325" indent="0">
              <a:buNone/>
              <a:defRPr sz="800"/>
            </a:lvl5pPr>
          </a:lstStyle>
          <a:p>
            <a:pPr lvl="0"/>
            <a:r>
              <a:rPr lang="en-US" noProof="0"/>
              <a:t>Click to edit Master text styles</a:t>
            </a:r>
          </a:p>
        </p:txBody>
      </p:sp>
    </p:spTree>
    <p:extLst>
      <p:ext uri="{BB962C8B-B14F-4D97-AF65-F5344CB8AC3E}">
        <p14:creationId xmlns:p14="http://schemas.microsoft.com/office/powerpoint/2010/main" val="426001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ischenslide">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46F7F9-CBC8-4641-B12B-7E76FD213E12}"/>
              </a:ext>
            </a:extLst>
          </p:cNvPr>
          <p:cNvSpPr>
            <a:spLocks noGrp="1"/>
          </p:cNvSpPr>
          <p:nvPr>
            <p:ph type="title"/>
          </p:nvPr>
        </p:nvSpPr>
        <p:spPr>
          <a:xfrm>
            <a:off x="731837" y="2224781"/>
            <a:ext cx="10728325" cy="1260000"/>
          </a:xfrm>
        </p:spPr>
        <p:txBody>
          <a:bodyPr/>
          <a:lstStyle>
            <a:lvl1pPr>
              <a:lnSpc>
                <a:spcPct val="100000"/>
              </a:lnSpc>
              <a:defRPr sz="3600">
                <a:solidFill>
                  <a:schemeClr val="bg1"/>
                </a:solidFill>
              </a:defRPr>
            </a:lvl1pPr>
          </a:lstStyle>
          <a:p>
            <a:r>
              <a:rPr lang="en-US" noProof="0"/>
              <a:t>Click to edit Master title style</a:t>
            </a:r>
            <a:endParaRPr lang="de-CH" noProof="0"/>
          </a:p>
        </p:txBody>
      </p:sp>
      <p:sp>
        <p:nvSpPr>
          <p:cNvPr id="4" name="Datumsplatzhalter 3">
            <a:extLst>
              <a:ext uri="{FF2B5EF4-FFF2-40B4-BE49-F238E27FC236}">
                <a16:creationId xmlns:a16="http://schemas.microsoft.com/office/drawing/2014/main" id="{67DB21BA-81C0-43DB-A42C-5F672DBC37F2}"/>
              </a:ext>
            </a:extLst>
          </p:cNvPr>
          <p:cNvSpPr>
            <a:spLocks noGrp="1"/>
          </p:cNvSpPr>
          <p:nvPr>
            <p:ph type="dt" sz="half" idx="10"/>
          </p:nvPr>
        </p:nvSpPr>
        <p:spPr/>
        <p:txBody>
          <a:bodyPr/>
          <a:lstStyle>
            <a:lvl1pPr>
              <a:defRPr>
                <a:solidFill>
                  <a:schemeClr val="bg1"/>
                </a:solidFill>
              </a:defRPr>
            </a:lvl1pPr>
          </a:lstStyle>
          <a:p>
            <a:fld id="{6C4EAFE7-317E-4912-B75C-DD6945F82242}" type="datetime1">
              <a:rPr lang="de-CH" noProof="0" smtClean="0"/>
              <a:t>10.06.2024</a:t>
            </a:fld>
            <a:endParaRPr lang="de-CH" noProof="0"/>
          </a:p>
        </p:txBody>
      </p:sp>
      <p:sp>
        <p:nvSpPr>
          <p:cNvPr id="5" name="Fußzeilenplatzhalter 4">
            <a:extLst>
              <a:ext uri="{FF2B5EF4-FFF2-40B4-BE49-F238E27FC236}">
                <a16:creationId xmlns:a16="http://schemas.microsoft.com/office/drawing/2014/main" id="{1BC78786-28C3-4EAB-A3FC-1A4BFA8447EC}"/>
              </a:ext>
            </a:extLst>
          </p:cNvPr>
          <p:cNvSpPr>
            <a:spLocks noGrp="1"/>
          </p:cNvSpPr>
          <p:nvPr>
            <p:ph type="ftr" sz="quarter" idx="11"/>
          </p:nvPr>
        </p:nvSpPr>
        <p:spPr/>
        <p:txBody>
          <a:bodyPr/>
          <a:lstStyle>
            <a:lvl1pPr>
              <a:defRPr>
                <a:solidFill>
                  <a:schemeClr val="bg1"/>
                </a:solidFill>
              </a:defRPr>
            </a:lvl1p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0FC1D5C1-A4AD-42D4-93B7-D3B71140E3A1}"/>
              </a:ext>
            </a:extLst>
          </p:cNvPr>
          <p:cNvSpPr>
            <a:spLocks noGrp="1"/>
          </p:cNvSpPr>
          <p:nvPr>
            <p:ph type="sldNum" sz="quarter" idx="12"/>
          </p:nvPr>
        </p:nvSpPr>
        <p:spPr/>
        <p:txBody>
          <a:bodyPr/>
          <a:lstStyle>
            <a:lvl1pPr>
              <a:defRPr>
                <a:solidFill>
                  <a:schemeClr val="bg1"/>
                </a:solidFill>
              </a:defRPr>
            </a:lvl1pPr>
          </a:lstStyle>
          <a:p>
            <a:fld id="{5ACA52AF-F19D-405C-AD5F-7D94B96A5CC3}" type="slidenum">
              <a:rPr lang="de-CH" noProof="0" smtClean="0"/>
              <a:pPr/>
              <a:t>‹#›</a:t>
            </a:fld>
            <a:endParaRPr lang="de-CH" noProof="0"/>
          </a:p>
        </p:txBody>
      </p:sp>
      <p:grpSp>
        <p:nvGrpSpPr>
          <p:cNvPr id="10" name="Grafik 6">
            <a:extLst>
              <a:ext uri="{FF2B5EF4-FFF2-40B4-BE49-F238E27FC236}">
                <a16:creationId xmlns:a16="http://schemas.microsoft.com/office/drawing/2014/main" id="{7F7C476A-2849-4D68-9FA2-3A5CFC13C833}"/>
              </a:ext>
            </a:extLst>
          </p:cNvPr>
          <p:cNvGrpSpPr/>
          <p:nvPr/>
        </p:nvGrpSpPr>
        <p:grpSpPr>
          <a:xfrm>
            <a:off x="731837" y="6507088"/>
            <a:ext cx="984462" cy="162000"/>
            <a:chOff x="731837" y="6507088"/>
            <a:chExt cx="984462" cy="162000"/>
          </a:xfrm>
          <a:solidFill>
            <a:schemeClr val="bg1"/>
          </a:solidFill>
        </p:grpSpPr>
        <p:grpSp>
          <p:nvGrpSpPr>
            <p:cNvPr id="12" name="Grafik 6">
              <a:extLst>
                <a:ext uri="{FF2B5EF4-FFF2-40B4-BE49-F238E27FC236}">
                  <a16:creationId xmlns:a16="http://schemas.microsoft.com/office/drawing/2014/main" id="{7F7C476A-2849-4D68-9FA2-3A5CFC13C833}"/>
                </a:ext>
              </a:extLst>
            </p:cNvPr>
            <p:cNvGrpSpPr/>
            <p:nvPr/>
          </p:nvGrpSpPr>
          <p:grpSpPr>
            <a:xfrm>
              <a:off x="1266489" y="6555186"/>
              <a:ext cx="197463" cy="110963"/>
              <a:chOff x="1266489" y="6555186"/>
              <a:chExt cx="197463" cy="110963"/>
            </a:xfrm>
            <a:grpFill/>
          </p:grpSpPr>
          <p:sp>
            <p:nvSpPr>
              <p:cNvPr id="13" name="Freihandform: Form 12">
                <a:extLst>
                  <a:ext uri="{FF2B5EF4-FFF2-40B4-BE49-F238E27FC236}">
                    <a16:creationId xmlns:a16="http://schemas.microsoft.com/office/drawing/2014/main" id="{18BB0752-F87C-44D9-A9A5-97AF1DEDA1AE}"/>
                  </a:ext>
                </a:extLst>
              </p:cNvPr>
              <p:cNvSpPr/>
              <p:nvPr/>
            </p:nvSpPr>
            <p:spPr>
              <a:xfrm>
                <a:off x="1266489" y="6556934"/>
                <a:ext cx="95902" cy="109216"/>
              </a:xfrm>
              <a:custGeom>
                <a:avLst/>
                <a:gdLst>
                  <a:gd name="connsiteX0" fmla="*/ 66742 w 95902"/>
                  <a:gd name="connsiteY0" fmla="*/ 65797 h 109216"/>
                  <a:gd name="connsiteX1" fmla="*/ 35339 w 95902"/>
                  <a:gd name="connsiteY1" fmla="*/ 95082 h 109216"/>
                  <a:gd name="connsiteX2" fmla="*/ 15953 w 95902"/>
                  <a:gd name="connsiteY2" fmla="*/ 79537 h 109216"/>
                  <a:gd name="connsiteX3" fmla="*/ 15899 w 95902"/>
                  <a:gd name="connsiteY3" fmla="*/ 76265 h 109216"/>
                  <a:gd name="connsiteX4" fmla="*/ 16896 w 95902"/>
                  <a:gd name="connsiteY4" fmla="*/ 66295 h 109216"/>
                  <a:gd name="connsiteX5" fmla="*/ 30230 w 95902"/>
                  <a:gd name="connsiteY5" fmla="*/ 0 h 109216"/>
                  <a:gd name="connsiteX6" fmla="*/ 30230 w 95902"/>
                  <a:gd name="connsiteY6" fmla="*/ 0 h 109216"/>
                  <a:gd name="connsiteX7" fmla="*/ 14528 w 95902"/>
                  <a:gd name="connsiteY7" fmla="*/ 0 h 109216"/>
                  <a:gd name="connsiteX8" fmla="*/ 1194 w 95902"/>
                  <a:gd name="connsiteY8" fmla="*/ 67791 h 109216"/>
                  <a:gd name="connsiteX9" fmla="*/ 1194 w 95902"/>
                  <a:gd name="connsiteY9" fmla="*/ 68788 h 109216"/>
                  <a:gd name="connsiteX10" fmla="*/ 73 w 95902"/>
                  <a:gd name="connsiteY10" fmla="*/ 78508 h 109216"/>
                  <a:gd name="connsiteX11" fmla="*/ 26638 w 95902"/>
                  <a:gd name="connsiteY11" fmla="*/ 109122 h 109216"/>
                  <a:gd name="connsiteX12" fmla="*/ 29980 w 95902"/>
                  <a:gd name="connsiteY12" fmla="*/ 109163 h 109216"/>
                  <a:gd name="connsiteX13" fmla="*/ 61384 w 95902"/>
                  <a:gd name="connsiteY13" fmla="*/ 96702 h 109216"/>
                  <a:gd name="connsiteX14" fmla="*/ 59265 w 95902"/>
                  <a:gd name="connsiteY14" fmla="*/ 107917 h 109216"/>
                  <a:gd name="connsiteX15" fmla="*/ 59265 w 95902"/>
                  <a:gd name="connsiteY15" fmla="*/ 107917 h 109216"/>
                  <a:gd name="connsiteX16" fmla="*/ 74842 w 95902"/>
                  <a:gd name="connsiteY16" fmla="*/ 107917 h 109216"/>
                  <a:gd name="connsiteX17" fmla="*/ 95902 w 95902"/>
                  <a:gd name="connsiteY17" fmla="*/ 0 h 109216"/>
                  <a:gd name="connsiteX18" fmla="*/ 95902 w 95902"/>
                  <a:gd name="connsiteY18" fmla="*/ 0 h 109216"/>
                  <a:gd name="connsiteX19" fmla="*/ 79951 w 95902"/>
                  <a:gd name="connsiteY19" fmla="*/ 0 h 109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902" h="109216">
                    <a:moveTo>
                      <a:pt x="66742" y="65797"/>
                    </a:moveTo>
                    <a:cubicBezTo>
                      <a:pt x="65228" y="82115"/>
                      <a:pt x="51723" y="94709"/>
                      <a:pt x="35339" y="95082"/>
                    </a:cubicBezTo>
                    <a:cubicBezTo>
                      <a:pt x="25692" y="96142"/>
                      <a:pt x="17013" y="89183"/>
                      <a:pt x="15953" y="79537"/>
                    </a:cubicBezTo>
                    <a:cubicBezTo>
                      <a:pt x="15833" y="78450"/>
                      <a:pt x="15814" y="77355"/>
                      <a:pt x="15899" y="76265"/>
                    </a:cubicBezTo>
                    <a:cubicBezTo>
                      <a:pt x="15976" y="72921"/>
                      <a:pt x="16309" y="69588"/>
                      <a:pt x="16896" y="66295"/>
                    </a:cubicBezTo>
                    <a:lnTo>
                      <a:pt x="30230" y="0"/>
                    </a:lnTo>
                    <a:lnTo>
                      <a:pt x="30230" y="0"/>
                    </a:lnTo>
                    <a:lnTo>
                      <a:pt x="14528" y="0"/>
                    </a:lnTo>
                    <a:lnTo>
                      <a:pt x="1194" y="67791"/>
                    </a:lnTo>
                    <a:lnTo>
                      <a:pt x="1194" y="68788"/>
                    </a:lnTo>
                    <a:cubicBezTo>
                      <a:pt x="472" y="71978"/>
                      <a:pt x="95" y="75237"/>
                      <a:pt x="73" y="78508"/>
                    </a:cubicBezTo>
                    <a:cubicBezTo>
                      <a:pt x="-1045" y="94298"/>
                      <a:pt x="10848" y="108004"/>
                      <a:pt x="26638" y="109122"/>
                    </a:cubicBezTo>
                    <a:cubicBezTo>
                      <a:pt x="27751" y="109200"/>
                      <a:pt x="28866" y="109214"/>
                      <a:pt x="29980" y="109163"/>
                    </a:cubicBezTo>
                    <a:cubicBezTo>
                      <a:pt x="41760" y="109765"/>
                      <a:pt x="53221" y="105218"/>
                      <a:pt x="61384" y="96702"/>
                    </a:cubicBezTo>
                    <a:lnTo>
                      <a:pt x="59265" y="107917"/>
                    </a:lnTo>
                    <a:lnTo>
                      <a:pt x="59265" y="107917"/>
                    </a:lnTo>
                    <a:lnTo>
                      <a:pt x="74842" y="107917"/>
                    </a:lnTo>
                    <a:lnTo>
                      <a:pt x="95902" y="0"/>
                    </a:lnTo>
                    <a:lnTo>
                      <a:pt x="95902" y="0"/>
                    </a:lnTo>
                    <a:lnTo>
                      <a:pt x="79951" y="0"/>
                    </a:lnTo>
                    <a:close/>
                  </a:path>
                </a:pathLst>
              </a:custGeom>
              <a:grpFill/>
              <a:ln w="12419" cap="flat">
                <a:noFill/>
                <a:prstDash val="solid"/>
                <a:miter/>
              </a:ln>
            </p:spPr>
            <p:txBody>
              <a:bodyPr rtlCol="0" anchor="ctr"/>
              <a:lstStyle/>
              <a:p>
                <a:endParaRPr lang="de-CH" noProof="0"/>
              </a:p>
            </p:txBody>
          </p:sp>
          <p:sp>
            <p:nvSpPr>
              <p:cNvPr id="14" name="Freihandform: Form 13">
                <a:extLst>
                  <a:ext uri="{FF2B5EF4-FFF2-40B4-BE49-F238E27FC236}">
                    <a16:creationId xmlns:a16="http://schemas.microsoft.com/office/drawing/2014/main" id="{ED44DE23-7081-4AC9-BF06-502BEC71C004}"/>
                  </a:ext>
                </a:extLst>
              </p:cNvPr>
              <p:cNvSpPr/>
              <p:nvPr/>
            </p:nvSpPr>
            <p:spPr>
              <a:xfrm>
                <a:off x="1376472" y="6555186"/>
                <a:ext cx="87480" cy="109664"/>
              </a:xfrm>
              <a:custGeom>
                <a:avLst/>
                <a:gdLst>
                  <a:gd name="connsiteX0" fmla="*/ 64302 w 87480"/>
                  <a:gd name="connsiteY0" fmla="*/ 3 h 109664"/>
                  <a:gd name="connsiteX1" fmla="*/ 34518 w 87480"/>
                  <a:gd name="connsiteY1" fmla="*/ 14209 h 109664"/>
                  <a:gd name="connsiteX2" fmla="*/ 36886 w 87480"/>
                  <a:gd name="connsiteY2" fmla="*/ 1747 h 109664"/>
                  <a:gd name="connsiteX3" fmla="*/ 36886 w 87480"/>
                  <a:gd name="connsiteY3" fmla="*/ 1747 h 109664"/>
                  <a:gd name="connsiteX4" fmla="*/ 21434 w 87480"/>
                  <a:gd name="connsiteY4" fmla="*/ 1747 h 109664"/>
                  <a:gd name="connsiteX5" fmla="*/ 0 w 87480"/>
                  <a:gd name="connsiteY5" fmla="*/ 109664 h 109664"/>
                  <a:gd name="connsiteX6" fmla="*/ 0 w 87480"/>
                  <a:gd name="connsiteY6" fmla="*/ 109664 h 109664"/>
                  <a:gd name="connsiteX7" fmla="*/ 15826 w 87480"/>
                  <a:gd name="connsiteY7" fmla="*/ 109664 h 109664"/>
                  <a:gd name="connsiteX8" fmla="*/ 28288 w 87480"/>
                  <a:gd name="connsiteY8" fmla="*/ 43493 h 109664"/>
                  <a:gd name="connsiteX9" fmla="*/ 59940 w 87480"/>
                  <a:gd name="connsiteY9" fmla="*/ 14209 h 109664"/>
                  <a:gd name="connsiteX10" fmla="*/ 75019 w 87480"/>
                  <a:gd name="connsiteY10" fmla="*/ 21810 h 109664"/>
                  <a:gd name="connsiteX11" fmla="*/ 75019 w 87480"/>
                  <a:gd name="connsiteY11" fmla="*/ 21810 h 109664"/>
                  <a:gd name="connsiteX12" fmla="*/ 87480 w 87480"/>
                  <a:gd name="connsiteY12" fmla="*/ 10346 h 109664"/>
                  <a:gd name="connsiteX13" fmla="*/ 87480 w 87480"/>
                  <a:gd name="connsiteY13" fmla="*/ 10346 h 109664"/>
                  <a:gd name="connsiteX14" fmla="*/ 63928 w 87480"/>
                  <a:gd name="connsiteY14" fmla="*/ 252 h 109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480" h="109664">
                    <a:moveTo>
                      <a:pt x="64302" y="3"/>
                    </a:moveTo>
                    <a:cubicBezTo>
                      <a:pt x="52709" y="-136"/>
                      <a:pt x="41706" y="5111"/>
                      <a:pt x="34518" y="14209"/>
                    </a:cubicBezTo>
                    <a:lnTo>
                      <a:pt x="36886" y="1747"/>
                    </a:lnTo>
                    <a:lnTo>
                      <a:pt x="36886" y="1747"/>
                    </a:lnTo>
                    <a:lnTo>
                      <a:pt x="21434" y="1747"/>
                    </a:lnTo>
                    <a:lnTo>
                      <a:pt x="0" y="109664"/>
                    </a:lnTo>
                    <a:lnTo>
                      <a:pt x="0" y="109664"/>
                    </a:lnTo>
                    <a:lnTo>
                      <a:pt x="15826" y="109664"/>
                    </a:lnTo>
                    <a:lnTo>
                      <a:pt x="28288" y="43493"/>
                    </a:lnTo>
                    <a:cubicBezTo>
                      <a:pt x="30515" y="27438"/>
                      <a:pt x="43760" y="15183"/>
                      <a:pt x="59940" y="14209"/>
                    </a:cubicBezTo>
                    <a:cubicBezTo>
                      <a:pt x="65919" y="14072"/>
                      <a:pt x="71573" y="16922"/>
                      <a:pt x="75019" y="21810"/>
                    </a:cubicBezTo>
                    <a:lnTo>
                      <a:pt x="75019" y="21810"/>
                    </a:lnTo>
                    <a:lnTo>
                      <a:pt x="87480" y="10346"/>
                    </a:lnTo>
                    <a:lnTo>
                      <a:pt x="87480" y="10346"/>
                    </a:lnTo>
                    <a:cubicBezTo>
                      <a:pt x="81552" y="3603"/>
                      <a:pt x="72899" y="-105"/>
                      <a:pt x="63928" y="252"/>
                    </a:cubicBezTo>
                  </a:path>
                </a:pathLst>
              </a:custGeom>
              <a:grpFill/>
              <a:ln w="12419" cap="flat">
                <a:noFill/>
                <a:prstDash val="solid"/>
                <a:miter/>
              </a:ln>
            </p:spPr>
            <p:txBody>
              <a:bodyPr rtlCol="0" anchor="ctr"/>
              <a:lstStyle/>
              <a:p>
                <a:endParaRPr lang="de-CH" noProof="0"/>
              </a:p>
            </p:txBody>
          </p:sp>
        </p:grpSp>
        <p:sp>
          <p:nvSpPr>
            <p:cNvPr id="15" name="Freihandform: Form 14">
              <a:extLst>
                <a:ext uri="{FF2B5EF4-FFF2-40B4-BE49-F238E27FC236}">
                  <a16:creationId xmlns:a16="http://schemas.microsoft.com/office/drawing/2014/main" id="{18C24FD2-AEE2-43CA-8EB3-8E646C2E5E46}"/>
                </a:ext>
              </a:extLst>
            </p:cNvPr>
            <p:cNvSpPr/>
            <p:nvPr/>
          </p:nvSpPr>
          <p:spPr>
            <a:xfrm>
              <a:off x="1159517" y="6556560"/>
              <a:ext cx="96452" cy="108166"/>
            </a:xfrm>
            <a:custGeom>
              <a:avLst/>
              <a:gdLst>
                <a:gd name="connsiteX0" fmla="*/ 23303 w 96452"/>
                <a:gd name="connsiteY0" fmla="*/ 0 h 108166"/>
                <a:gd name="connsiteX1" fmla="*/ 20562 w 96452"/>
                <a:gd name="connsiteY1" fmla="*/ 13708 h 108166"/>
                <a:gd name="connsiteX2" fmla="*/ 20562 w 96452"/>
                <a:gd name="connsiteY2" fmla="*/ 13957 h 108166"/>
                <a:gd name="connsiteX3" fmla="*/ 74271 w 96452"/>
                <a:gd name="connsiteY3" fmla="*/ 13957 h 108166"/>
                <a:gd name="connsiteX4" fmla="*/ 2742 w 96452"/>
                <a:gd name="connsiteY4" fmla="*/ 94957 h 108166"/>
                <a:gd name="connsiteX5" fmla="*/ 2617 w 96452"/>
                <a:gd name="connsiteY5" fmla="*/ 94957 h 108166"/>
                <a:gd name="connsiteX6" fmla="*/ 0 w 96452"/>
                <a:gd name="connsiteY6" fmla="*/ 108166 h 108166"/>
                <a:gd name="connsiteX7" fmla="*/ 76265 w 96452"/>
                <a:gd name="connsiteY7" fmla="*/ 108166 h 108166"/>
                <a:gd name="connsiteX8" fmla="*/ 79006 w 96452"/>
                <a:gd name="connsiteY8" fmla="*/ 94209 h 108166"/>
                <a:gd name="connsiteX9" fmla="*/ 21932 w 96452"/>
                <a:gd name="connsiteY9" fmla="*/ 94209 h 108166"/>
                <a:gd name="connsiteX10" fmla="*/ 93835 w 96452"/>
                <a:gd name="connsiteY10" fmla="*/ 13209 h 108166"/>
                <a:gd name="connsiteX11" fmla="*/ 93835 w 96452"/>
                <a:gd name="connsiteY11" fmla="*/ 13209 h 108166"/>
                <a:gd name="connsiteX12" fmla="*/ 96452 w 96452"/>
                <a:gd name="connsiteY12" fmla="*/ 0 h 108166"/>
                <a:gd name="connsiteX13" fmla="*/ 23303 w 96452"/>
                <a:gd name="connsiteY13" fmla="*/ 0 h 10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6452" h="108166">
                  <a:moveTo>
                    <a:pt x="23303" y="0"/>
                  </a:moveTo>
                  <a:lnTo>
                    <a:pt x="20562" y="13708"/>
                  </a:lnTo>
                  <a:lnTo>
                    <a:pt x="20562" y="13957"/>
                  </a:lnTo>
                  <a:lnTo>
                    <a:pt x="74271" y="13957"/>
                  </a:lnTo>
                  <a:lnTo>
                    <a:pt x="2742" y="94957"/>
                  </a:lnTo>
                  <a:lnTo>
                    <a:pt x="2617" y="94957"/>
                  </a:lnTo>
                  <a:lnTo>
                    <a:pt x="0" y="108166"/>
                  </a:lnTo>
                  <a:lnTo>
                    <a:pt x="76265" y="108166"/>
                  </a:lnTo>
                  <a:lnTo>
                    <a:pt x="79006" y="94209"/>
                  </a:lnTo>
                  <a:lnTo>
                    <a:pt x="21932" y="94209"/>
                  </a:lnTo>
                  <a:lnTo>
                    <a:pt x="93835" y="13209"/>
                  </a:lnTo>
                  <a:lnTo>
                    <a:pt x="93835" y="13209"/>
                  </a:lnTo>
                  <a:lnTo>
                    <a:pt x="96452" y="0"/>
                  </a:lnTo>
                  <a:lnTo>
                    <a:pt x="23303" y="0"/>
                  </a:lnTo>
                  <a:close/>
                </a:path>
              </a:pathLst>
            </a:custGeom>
            <a:grpFill/>
            <a:ln w="12419" cap="flat">
              <a:noFill/>
              <a:prstDash val="solid"/>
              <a:miter/>
            </a:ln>
          </p:spPr>
          <p:txBody>
            <a:bodyPr rtlCol="0" anchor="ctr"/>
            <a:lstStyle/>
            <a:p>
              <a:endParaRPr lang="de-CH" noProof="0"/>
            </a:p>
          </p:txBody>
        </p:sp>
        <p:sp>
          <p:nvSpPr>
            <p:cNvPr id="16" name="Freihandform: Form 15">
              <a:extLst>
                <a:ext uri="{FF2B5EF4-FFF2-40B4-BE49-F238E27FC236}">
                  <a16:creationId xmlns:a16="http://schemas.microsoft.com/office/drawing/2014/main" id="{AEE7F6F4-4D2C-45B3-A061-9606B2BD36A7}"/>
                </a:ext>
              </a:extLst>
            </p:cNvPr>
            <p:cNvSpPr/>
            <p:nvPr/>
          </p:nvSpPr>
          <p:spPr>
            <a:xfrm>
              <a:off x="1466445" y="6556560"/>
              <a:ext cx="37259" cy="108166"/>
            </a:xfrm>
            <a:custGeom>
              <a:avLst/>
              <a:gdLst>
                <a:gd name="connsiteX0" fmla="*/ 21683 w 37259"/>
                <a:gd name="connsiteY0" fmla="*/ 0 h 108166"/>
                <a:gd name="connsiteX1" fmla="*/ 0 w 37259"/>
                <a:gd name="connsiteY1" fmla="*/ 107917 h 108166"/>
                <a:gd name="connsiteX2" fmla="*/ 0 w 37259"/>
                <a:gd name="connsiteY2" fmla="*/ 108166 h 108166"/>
                <a:gd name="connsiteX3" fmla="*/ 15702 w 37259"/>
                <a:gd name="connsiteY3" fmla="*/ 108166 h 108166"/>
                <a:gd name="connsiteX4" fmla="*/ 37260 w 37259"/>
                <a:gd name="connsiteY4" fmla="*/ 0 h 108166"/>
                <a:gd name="connsiteX5" fmla="*/ 21683 w 37259"/>
                <a:gd name="connsiteY5" fmla="*/ 0 h 108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259" h="108166">
                  <a:moveTo>
                    <a:pt x="21683" y="0"/>
                  </a:moveTo>
                  <a:lnTo>
                    <a:pt x="0" y="107917"/>
                  </a:lnTo>
                  <a:lnTo>
                    <a:pt x="0" y="108166"/>
                  </a:lnTo>
                  <a:lnTo>
                    <a:pt x="15702" y="108166"/>
                  </a:lnTo>
                  <a:lnTo>
                    <a:pt x="37260" y="0"/>
                  </a:lnTo>
                  <a:lnTo>
                    <a:pt x="21683" y="0"/>
                  </a:lnTo>
                  <a:close/>
                </a:path>
              </a:pathLst>
            </a:custGeom>
            <a:grpFill/>
            <a:ln w="12419" cap="flat">
              <a:noFill/>
              <a:prstDash val="solid"/>
              <a:miter/>
            </a:ln>
          </p:spPr>
          <p:txBody>
            <a:bodyPr rtlCol="0" anchor="ctr"/>
            <a:lstStyle/>
            <a:p>
              <a:endParaRPr lang="de-CH" noProof="0"/>
            </a:p>
          </p:txBody>
        </p:sp>
        <p:grpSp>
          <p:nvGrpSpPr>
            <p:cNvPr id="17" name="Grafik 6">
              <a:extLst>
                <a:ext uri="{FF2B5EF4-FFF2-40B4-BE49-F238E27FC236}">
                  <a16:creationId xmlns:a16="http://schemas.microsoft.com/office/drawing/2014/main" id="{7F7C476A-2849-4D68-9FA2-3A5CFC13C833}"/>
                </a:ext>
              </a:extLst>
            </p:cNvPr>
            <p:cNvGrpSpPr/>
            <p:nvPr/>
          </p:nvGrpSpPr>
          <p:grpSpPr>
            <a:xfrm>
              <a:off x="1518879" y="6507337"/>
              <a:ext cx="191395" cy="158803"/>
              <a:chOff x="1518879" y="6507337"/>
              <a:chExt cx="191395" cy="158803"/>
            </a:xfrm>
            <a:grpFill/>
          </p:grpSpPr>
          <p:sp>
            <p:nvSpPr>
              <p:cNvPr id="18" name="Freihandform: Form 17">
                <a:extLst>
                  <a:ext uri="{FF2B5EF4-FFF2-40B4-BE49-F238E27FC236}">
                    <a16:creationId xmlns:a16="http://schemas.microsoft.com/office/drawing/2014/main" id="{B2186F78-5D28-4695-8B1C-5A3F1A53AAB3}"/>
                  </a:ext>
                </a:extLst>
              </p:cNvPr>
              <p:cNvSpPr/>
              <p:nvPr/>
            </p:nvSpPr>
            <p:spPr>
              <a:xfrm>
                <a:off x="1614114" y="6507337"/>
                <a:ext cx="96160" cy="157638"/>
              </a:xfrm>
              <a:custGeom>
                <a:avLst/>
                <a:gdLst>
                  <a:gd name="connsiteX0" fmla="*/ 66046 w 96160"/>
                  <a:gd name="connsiteY0" fmla="*/ 47852 h 157638"/>
                  <a:gd name="connsiteX1" fmla="*/ 35142 w 96160"/>
                  <a:gd name="connsiteY1" fmla="*/ 60314 h 157638"/>
                  <a:gd name="connsiteX2" fmla="*/ 47603 w 96160"/>
                  <a:gd name="connsiteY2" fmla="*/ 0 h 157638"/>
                  <a:gd name="connsiteX3" fmla="*/ 31652 w 96160"/>
                  <a:gd name="connsiteY3" fmla="*/ 0 h 157638"/>
                  <a:gd name="connsiteX4" fmla="*/ 0 w 96160"/>
                  <a:gd name="connsiteY4" fmla="*/ 157389 h 157638"/>
                  <a:gd name="connsiteX5" fmla="*/ 15701 w 96160"/>
                  <a:gd name="connsiteY5" fmla="*/ 157389 h 157638"/>
                  <a:gd name="connsiteX6" fmla="*/ 28911 w 96160"/>
                  <a:gd name="connsiteY6" fmla="*/ 91218 h 157638"/>
                  <a:gd name="connsiteX7" fmla="*/ 60563 w 96160"/>
                  <a:gd name="connsiteY7" fmla="*/ 62058 h 157638"/>
                  <a:gd name="connsiteX8" fmla="*/ 79837 w 96160"/>
                  <a:gd name="connsiteY8" fmla="*/ 77742 h 157638"/>
                  <a:gd name="connsiteX9" fmla="*/ 79878 w 96160"/>
                  <a:gd name="connsiteY9" fmla="*/ 80875 h 157638"/>
                  <a:gd name="connsiteX10" fmla="*/ 78757 w 96160"/>
                  <a:gd name="connsiteY10" fmla="*/ 90969 h 157638"/>
                  <a:gd name="connsiteX11" fmla="*/ 65423 w 96160"/>
                  <a:gd name="connsiteY11" fmla="*/ 157638 h 157638"/>
                  <a:gd name="connsiteX12" fmla="*/ 81125 w 96160"/>
                  <a:gd name="connsiteY12" fmla="*/ 157638 h 157638"/>
                  <a:gd name="connsiteX13" fmla="*/ 94957 w 96160"/>
                  <a:gd name="connsiteY13" fmla="*/ 89474 h 157638"/>
                  <a:gd name="connsiteX14" fmla="*/ 96078 w 96160"/>
                  <a:gd name="connsiteY14" fmla="*/ 78757 h 157638"/>
                  <a:gd name="connsiteX15" fmla="*/ 69522 w 96160"/>
                  <a:gd name="connsiteY15" fmla="*/ 47902 h 157638"/>
                  <a:gd name="connsiteX16" fmla="*/ 66046 w 96160"/>
                  <a:gd name="connsiteY16" fmla="*/ 47852 h 15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6160" h="157638">
                    <a:moveTo>
                      <a:pt x="66046" y="47852"/>
                    </a:moveTo>
                    <a:cubicBezTo>
                      <a:pt x="54431" y="47363"/>
                      <a:pt x="43168" y="51904"/>
                      <a:pt x="35142" y="60314"/>
                    </a:cubicBezTo>
                    <a:lnTo>
                      <a:pt x="47603" y="0"/>
                    </a:lnTo>
                    <a:lnTo>
                      <a:pt x="31652" y="0"/>
                    </a:lnTo>
                    <a:lnTo>
                      <a:pt x="0" y="157389"/>
                    </a:lnTo>
                    <a:lnTo>
                      <a:pt x="15701" y="157389"/>
                    </a:lnTo>
                    <a:lnTo>
                      <a:pt x="28911" y="91218"/>
                    </a:lnTo>
                    <a:cubicBezTo>
                      <a:pt x="30603" y="74910"/>
                      <a:pt x="44170" y="62411"/>
                      <a:pt x="60563" y="62058"/>
                    </a:cubicBezTo>
                    <a:cubicBezTo>
                      <a:pt x="70216" y="61067"/>
                      <a:pt x="78845" y="68088"/>
                      <a:pt x="79837" y="77742"/>
                    </a:cubicBezTo>
                    <a:cubicBezTo>
                      <a:pt x="79945" y="78783"/>
                      <a:pt x="79958" y="79832"/>
                      <a:pt x="79878" y="80875"/>
                    </a:cubicBezTo>
                    <a:cubicBezTo>
                      <a:pt x="79822" y="84268"/>
                      <a:pt x="79446" y="87647"/>
                      <a:pt x="78757" y="90969"/>
                    </a:cubicBezTo>
                    <a:lnTo>
                      <a:pt x="65423" y="157638"/>
                    </a:lnTo>
                    <a:lnTo>
                      <a:pt x="81125" y="157638"/>
                    </a:lnTo>
                    <a:lnTo>
                      <a:pt x="94957" y="89474"/>
                    </a:lnTo>
                    <a:cubicBezTo>
                      <a:pt x="95657" y="85943"/>
                      <a:pt x="96034" y="82356"/>
                      <a:pt x="96078" y="78757"/>
                    </a:cubicBezTo>
                    <a:cubicBezTo>
                      <a:pt x="97265" y="62903"/>
                      <a:pt x="85375" y="49089"/>
                      <a:pt x="69522" y="47902"/>
                    </a:cubicBezTo>
                    <a:cubicBezTo>
                      <a:pt x="68365" y="47815"/>
                      <a:pt x="67205" y="47799"/>
                      <a:pt x="66046" y="47852"/>
                    </a:cubicBezTo>
                  </a:path>
                </a:pathLst>
              </a:custGeom>
              <a:grpFill/>
              <a:ln w="12419" cap="flat">
                <a:noFill/>
                <a:prstDash val="solid"/>
                <a:miter/>
              </a:ln>
            </p:spPr>
            <p:txBody>
              <a:bodyPr rtlCol="0" anchor="ctr"/>
              <a:lstStyle/>
              <a:p>
                <a:endParaRPr lang="de-CH" noProof="0"/>
              </a:p>
            </p:txBody>
          </p:sp>
          <p:sp>
            <p:nvSpPr>
              <p:cNvPr id="19" name="Freihandform: Form 18">
                <a:extLst>
                  <a:ext uri="{FF2B5EF4-FFF2-40B4-BE49-F238E27FC236}">
                    <a16:creationId xmlns:a16="http://schemas.microsoft.com/office/drawing/2014/main" id="{1FE5475E-83C3-4BE3-BBF1-FAE9A6986B3F}"/>
                  </a:ext>
                </a:extLst>
              </p:cNvPr>
              <p:cNvSpPr/>
              <p:nvPr/>
            </p:nvSpPr>
            <p:spPr>
              <a:xfrm>
                <a:off x="1518879" y="6555189"/>
                <a:ext cx="87882" cy="110951"/>
              </a:xfrm>
              <a:custGeom>
                <a:avLst/>
                <a:gdLst>
                  <a:gd name="connsiteX0" fmla="*/ 56853 w 87882"/>
                  <a:gd name="connsiteY0" fmla="*/ 0 h 110951"/>
                  <a:gd name="connsiteX1" fmla="*/ 1649 w 87882"/>
                  <a:gd name="connsiteY1" fmla="*/ 55329 h 110951"/>
                  <a:gd name="connsiteX2" fmla="*/ 153 w 87882"/>
                  <a:gd name="connsiteY2" fmla="*/ 71903 h 110951"/>
                  <a:gd name="connsiteX3" fmla="*/ 32484 w 87882"/>
                  <a:gd name="connsiteY3" fmla="*/ 110801 h 110951"/>
                  <a:gd name="connsiteX4" fmla="*/ 37538 w 87882"/>
                  <a:gd name="connsiteY4" fmla="*/ 110908 h 110951"/>
                  <a:gd name="connsiteX5" fmla="*/ 73552 w 87882"/>
                  <a:gd name="connsiteY5" fmla="*/ 95705 h 110951"/>
                  <a:gd name="connsiteX6" fmla="*/ 73552 w 87882"/>
                  <a:gd name="connsiteY6" fmla="*/ 95705 h 110951"/>
                  <a:gd name="connsiteX7" fmla="*/ 64455 w 87882"/>
                  <a:gd name="connsiteY7" fmla="*/ 84614 h 110951"/>
                  <a:gd name="connsiteX8" fmla="*/ 64455 w 87882"/>
                  <a:gd name="connsiteY8" fmla="*/ 84614 h 110951"/>
                  <a:gd name="connsiteX9" fmla="*/ 64455 w 87882"/>
                  <a:gd name="connsiteY9" fmla="*/ 84614 h 110951"/>
                  <a:gd name="connsiteX10" fmla="*/ 38535 w 87882"/>
                  <a:gd name="connsiteY10" fmla="*/ 97075 h 110951"/>
                  <a:gd name="connsiteX11" fmla="*/ 15233 w 87882"/>
                  <a:gd name="connsiteY11" fmla="*/ 75551 h 110951"/>
                  <a:gd name="connsiteX12" fmla="*/ 15356 w 87882"/>
                  <a:gd name="connsiteY12" fmla="*/ 72152 h 110951"/>
                  <a:gd name="connsiteX13" fmla="*/ 17101 w 87882"/>
                  <a:gd name="connsiteY13" fmla="*/ 55952 h 110951"/>
                  <a:gd name="connsiteX14" fmla="*/ 31058 w 87882"/>
                  <a:gd name="connsiteY14" fmla="*/ 25048 h 110951"/>
                  <a:gd name="connsiteX15" fmla="*/ 55233 w 87882"/>
                  <a:gd name="connsiteY15" fmla="*/ 14206 h 110951"/>
                  <a:gd name="connsiteX16" fmla="*/ 76293 w 87882"/>
                  <a:gd name="connsiteY16" fmla="*/ 26668 h 110951"/>
                  <a:gd name="connsiteX17" fmla="*/ 76293 w 87882"/>
                  <a:gd name="connsiteY17" fmla="*/ 26668 h 110951"/>
                  <a:gd name="connsiteX18" fmla="*/ 87883 w 87882"/>
                  <a:gd name="connsiteY18" fmla="*/ 16823 h 110951"/>
                  <a:gd name="connsiteX19" fmla="*/ 87883 w 87882"/>
                  <a:gd name="connsiteY19" fmla="*/ 16823 h 110951"/>
                  <a:gd name="connsiteX20" fmla="*/ 56729 w 87882"/>
                  <a:gd name="connsiteY20" fmla="*/ 748 h 11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7882" h="110951">
                    <a:moveTo>
                      <a:pt x="56853" y="0"/>
                    </a:moveTo>
                    <a:cubicBezTo>
                      <a:pt x="28192" y="0"/>
                      <a:pt x="8129" y="20188"/>
                      <a:pt x="1649" y="55329"/>
                    </a:cubicBezTo>
                    <a:cubicBezTo>
                      <a:pt x="671" y="60800"/>
                      <a:pt x="170" y="66345"/>
                      <a:pt x="153" y="71903"/>
                    </a:cubicBezTo>
                    <a:cubicBezTo>
                      <a:pt x="-1660" y="91572"/>
                      <a:pt x="12814" y="108987"/>
                      <a:pt x="32484" y="110801"/>
                    </a:cubicBezTo>
                    <a:cubicBezTo>
                      <a:pt x="34163" y="110955"/>
                      <a:pt x="35853" y="110991"/>
                      <a:pt x="37538" y="110908"/>
                    </a:cubicBezTo>
                    <a:cubicBezTo>
                      <a:pt x="51112" y="110955"/>
                      <a:pt x="64118" y="105465"/>
                      <a:pt x="73552" y="95705"/>
                    </a:cubicBezTo>
                    <a:lnTo>
                      <a:pt x="73552" y="95705"/>
                    </a:lnTo>
                    <a:lnTo>
                      <a:pt x="64455" y="84614"/>
                    </a:lnTo>
                    <a:lnTo>
                      <a:pt x="64455" y="84614"/>
                    </a:lnTo>
                    <a:lnTo>
                      <a:pt x="64455" y="84614"/>
                    </a:lnTo>
                    <a:cubicBezTo>
                      <a:pt x="58138" y="92466"/>
                      <a:pt x="48613" y="97045"/>
                      <a:pt x="38535" y="97075"/>
                    </a:cubicBezTo>
                    <a:cubicBezTo>
                      <a:pt x="26157" y="97566"/>
                      <a:pt x="15724" y="87929"/>
                      <a:pt x="15233" y="75551"/>
                    </a:cubicBezTo>
                    <a:cubicBezTo>
                      <a:pt x="15188" y="74416"/>
                      <a:pt x="15229" y="73280"/>
                      <a:pt x="15356" y="72152"/>
                    </a:cubicBezTo>
                    <a:cubicBezTo>
                      <a:pt x="15424" y="66709"/>
                      <a:pt x="16008" y="61285"/>
                      <a:pt x="17101" y="55952"/>
                    </a:cubicBezTo>
                    <a:cubicBezTo>
                      <a:pt x="18838" y="44568"/>
                      <a:pt x="23666" y="33878"/>
                      <a:pt x="31058" y="25048"/>
                    </a:cubicBezTo>
                    <a:cubicBezTo>
                      <a:pt x="37213" y="18167"/>
                      <a:pt x="46002" y="14225"/>
                      <a:pt x="55233" y="14206"/>
                    </a:cubicBezTo>
                    <a:cubicBezTo>
                      <a:pt x="64085" y="13892"/>
                      <a:pt x="72308" y="18758"/>
                      <a:pt x="76293" y="26668"/>
                    </a:cubicBezTo>
                    <a:lnTo>
                      <a:pt x="76293" y="26668"/>
                    </a:lnTo>
                    <a:lnTo>
                      <a:pt x="87883" y="16823"/>
                    </a:lnTo>
                    <a:lnTo>
                      <a:pt x="87883" y="16823"/>
                    </a:lnTo>
                    <a:cubicBezTo>
                      <a:pt x="81104" y="6298"/>
                      <a:pt x="69235" y="174"/>
                      <a:pt x="56729" y="748"/>
                    </a:cubicBezTo>
                  </a:path>
                </a:pathLst>
              </a:custGeom>
              <a:grpFill/>
              <a:ln w="12419" cap="flat">
                <a:noFill/>
                <a:prstDash val="solid"/>
                <a:miter/>
              </a:ln>
            </p:spPr>
            <p:txBody>
              <a:bodyPr rtlCol="0" anchor="ctr"/>
              <a:lstStyle/>
              <a:p>
                <a:endParaRPr lang="de-CH" noProof="0"/>
              </a:p>
            </p:txBody>
          </p:sp>
        </p:grpSp>
        <p:sp>
          <p:nvSpPr>
            <p:cNvPr id="20" name="Freihandform: Form 19">
              <a:extLst>
                <a:ext uri="{FF2B5EF4-FFF2-40B4-BE49-F238E27FC236}">
                  <a16:creationId xmlns:a16="http://schemas.microsoft.com/office/drawing/2014/main" id="{41B77B6E-E7CB-412B-95AC-A9322C6799BB}"/>
                </a:ext>
              </a:extLst>
            </p:cNvPr>
            <p:cNvSpPr/>
            <p:nvPr/>
          </p:nvSpPr>
          <p:spPr>
            <a:xfrm>
              <a:off x="1493985" y="6507088"/>
              <a:ext cx="19689" cy="19689"/>
            </a:xfrm>
            <a:custGeom>
              <a:avLst/>
              <a:gdLst>
                <a:gd name="connsiteX0" fmla="*/ 3988 w 19689"/>
                <a:gd name="connsiteY0" fmla="*/ 0 h 19689"/>
                <a:gd name="connsiteX1" fmla="*/ 0 w 19689"/>
                <a:gd name="connsiteY1" fmla="*/ 19689 h 19689"/>
                <a:gd name="connsiteX2" fmla="*/ 15826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826"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1" name="Freihandform: Form 20">
              <a:extLst>
                <a:ext uri="{FF2B5EF4-FFF2-40B4-BE49-F238E27FC236}">
                  <a16:creationId xmlns:a16="http://schemas.microsoft.com/office/drawing/2014/main" id="{832E5C1A-13CE-49A6-B590-B6EAA5F9E1AD}"/>
                </a:ext>
              </a:extLst>
            </p:cNvPr>
            <p:cNvSpPr/>
            <p:nvPr/>
          </p:nvSpPr>
          <p:spPr>
            <a:xfrm>
              <a:off x="1340708" y="6507088"/>
              <a:ext cx="19689" cy="19689"/>
            </a:xfrm>
            <a:custGeom>
              <a:avLst/>
              <a:gdLst>
                <a:gd name="connsiteX0" fmla="*/ 3988 w 19689"/>
                <a:gd name="connsiteY0" fmla="*/ 0 h 19689"/>
                <a:gd name="connsiteX1" fmla="*/ 0 w 19689"/>
                <a:gd name="connsiteY1" fmla="*/ 19689 h 19689"/>
                <a:gd name="connsiteX2" fmla="*/ 15826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826"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2" name="Freihandform: Form 21">
              <a:extLst>
                <a:ext uri="{FF2B5EF4-FFF2-40B4-BE49-F238E27FC236}">
                  <a16:creationId xmlns:a16="http://schemas.microsoft.com/office/drawing/2014/main" id="{63AE00B0-780F-4053-8FE9-B7D321217AFF}"/>
                </a:ext>
              </a:extLst>
            </p:cNvPr>
            <p:cNvSpPr/>
            <p:nvPr/>
          </p:nvSpPr>
          <p:spPr>
            <a:xfrm>
              <a:off x="1298712" y="6507088"/>
              <a:ext cx="19689" cy="19689"/>
            </a:xfrm>
            <a:custGeom>
              <a:avLst/>
              <a:gdLst>
                <a:gd name="connsiteX0" fmla="*/ 3988 w 19689"/>
                <a:gd name="connsiteY0" fmla="*/ 0 h 19689"/>
                <a:gd name="connsiteX1" fmla="*/ 0 w 19689"/>
                <a:gd name="connsiteY1" fmla="*/ 19689 h 19689"/>
                <a:gd name="connsiteX2" fmla="*/ 15702 w 19689"/>
                <a:gd name="connsiteY2" fmla="*/ 19689 h 19689"/>
                <a:gd name="connsiteX3" fmla="*/ 19689 w 19689"/>
                <a:gd name="connsiteY3" fmla="*/ 0 h 19689"/>
                <a:gd name="connsiteX4" fmla="*/ 3988 w 19689"/>
                <a:gd name="connsiteY4" fmla="*/ 0 h 196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9" h="19689">
                  <a:moveTo>
                    <a:pt x="3988" y="0"/>
                  </a:moveTo>
                  <a:lnTo>
                    <a:pt x="0" y="19689"/>
                  </a:lnTo>
                  <a:lnTo>
                    <a:pt x="15702" y="19689"/>
                  </a:lnTo>
                  <a:lnTo>
                    <a:pt x="19689" y="0"/>
                  </a:lnTo>
                  <a:lnTo>
                    <a:pt x="3988" y="0"/>
                  </a:lnTo>
                  <a:close/>
                </a:path>
              </a:pathLst>
            </a:custGeom>
            <a:grpFill/>
            <a:ln w="12419" cap="flat">
              <a:noFill/>
              <a:prstDash val="solid"/>
              <a:miter/>
            </a:ln>
          </p:spPr>
          <p:txBody>
            <a:bodyPr rtlCol="0" anchor="ctr"/>
            <a:lstStyle/>
            <a:p>
              <a:endParaRPr lang="de-CH" noProof="0"/>
            </a:p>
          </p:txBody>
        </p:sp>
        <p:sp>
          <p:nvSpPr>
            <p:cNvPr id="23" name="Freihandform: Form 22">
              <a:extLst>
                <a:ext uri="{FF2B5EF4-FFF2-40B4-BE49-F238E27FC236}">
                  <a16:creationId xmlns:a16="http://schemas.microsoft.com/office/drawing/2014/main" id="{2406CEAF-7399-4CCB-A322-03F0BA2532F5}"/>
                </a:ext>
              </a:extLst>
            </p:cNvPr>
            <p:cNvSpPr/>
            <p:nvPr/>
          </p:nvSpPr>
          <p:spPr>
            <a:xfrm>
              <a:off x="731837" y="6507088"/>
              <a:ext cx="417960" cy="157638"/>
            </a:xfrm>
            <a:custGeom>
              <a:avLst/>
              <a:gdLst>
                <a:gd name="connsiteX0" fmla="*/ 368612 w 417960"/>
                <a:gd name="connsiteY0" fmla="*/ 0 h 157638"/>
                <a:gd name="connsiteX1" fmla="*/ 356151 w 417960"/>
                <a:gd name="connsiteY1" fmla="*/ 61062 h 157638"/>
                <a:gd name="connsiteX2" fmla="*/ 320760 w 417960"/>
                <a:gd name="connsiteY2" fmla="*/ 61062 h 157638"/>
                <a:gd name="connsiteX3" fmla="*/ 333222 w 417960"/>
                <a:gd name="connsiteY3" fmla="*/ 0 h 157638"/>
                <a:gd name="connsiteX4" fmla="*/ 31652 w 417960"/>
                <a:gd name="connsiteY4" fmla="*/ 0 h 157638"/>
                <a:gd name="connsiteX5" fmla="*/ 0 w 417960"/>
                <a:gd name="connsiteY5" fmla="*/ 157638 h 157638"/>
                <a:gd name="connsiteX6" fmla="*/ 120254 w 417960"/>
                <a:gd name="connsiteY6" fmla="*/ 157638 h 157638"/>
                <a:gd name="connsiteX7" fmla="*/ 128105 w 417960"/>
                <a:gd name="connsiteY7" fmla="*/ 118260 h 157638"/>
                <a:gd name="connsiteX8" fmla="*/ 57074 w 417960"/>
                <a:gd name="connsiteY8" fmla="*/ 118260 h 157638"/>
                <a:gd name="connsiteX9" fmla="*/ 61435 w 417960"/>
                <a:gd name="connsiteY9" fmla="*/ 96577 h 157638"/>
                <a:gd name="connsiteX10" fmla="*/ 132342 w 417960"/>
                <a:gd name="connsiteY10" fmla="*/ 96577 h 157638"/>
                <a:gd name="connsiteX11" fmla="*/ 139569 w 417960"/>
                <a:gd name="connsiteY11" fmla="*/ 61062 h 157638"/>
                <a:gd name="connsiteX12" fmla="*/ 68538 w 417960"/>
                <a:gd name="connsiteY12" fmla="*/ 61062 h 157638"/>
                <a:gd name="connsiteX13" fmla="*/ 72900 w 417960"/>
                <a:gd name="connsiteY13" fmla="*/ 39378 h 157638"/>
                <a:gd name="connsiteX14" fmla="*/ 185303 w 417960"/>
                <a:gd name="connsiteY14" fmla="*/ 39378 h 157638"/>
                <a:gd name="connsiteX15" fmla="*/ 161626 w 417960"/>
                <a:gd name="connsiteY15" fmla="*/ 157638 h 157638"/>
                <a:gd name="connsiteX16" fmla="*/ 210849 w 417960"/>
                <a:gd name="connsiteY16" fmla="*/ 157638 h 157638"/>
                <a:gd name="connsiteX17" fmla="*/ 234651 w 417960"/>
                <a:gd name="connsiteY17" fmla="*/ 39378 h 157638"/>
                <a:gd name="connsiteX18" fmla="*/ 276023 w 417960"/>
                <a:gd name="connsiteY18" fmla="*/ 39378 h 157638"/>
                <a:gd name="connsiteX19" fmla="*/ 252222 w 417960"/>
                <a:gd name="connsiteY19" fmla="*/ 157638 h 157638"/>
                <a:gd name="connsiteX20" fmla="*/ 301569 w 417960"/>
                <a:gd name="connsiteY20" fmla="*/ 157638 h 157638"/>
                <a:gd name="connsiteX21" fmla="*/ 313657 w 417960"/>
                <a:gd name="connsiteY21" fmla="*/ 96577 h 157638"/>
                <a:gd name="connsiteX22" fmla="*/ 349172 w 417960"/>
                <a:gd name="connsiteY22" fmla="*/ 96577 h 157638"/>
                <a:gd name="connsiteX23" fmla="*/ 336960 w 417960"/>
                <a:gd name="connsiteY23" fmla="*/ 157638 h 157638"/>
                <a:gd name="connsiteX24" fmla="*/ 386308 w 417960"/>
                <a:gd name="connsiteY24" fmla="*/ 157638 h 157638"/>
                <a:gd name="connsiteX25" fmla="*/ 417960 w 417960"/>
                <a:gd name="connsiteY25" fmla="*/ 0 h 157638"/>
                <a:gd name="connsiteX26" fmla="*/ 368612 w 417960"/>
                <a:gd name="connsiteY26" fmla="*/ 0 h 157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17960" h="157638">
                  <a:moveTo>
                    <a:pt x="368612" y="0"/>
                  </a:moveTo>
                  <a:lnTo>
                    <a:pt x="356151" y="61062"/>
                  </a:lnTo>
                  <a:lnTo>
                    <a:pt x="320760" y="61062"/>
                  </a:lnTo>
                  <a:lnTo>
                    <a:pt x="333222" y="0"/>
                  </a:lnTo>
                  <a:lnTo>
                    <a:pt x="31652" y="0"/>
                  </a:lnTo>
                  <a:lnTo>
                    <a:pt x="0" y="157638"/>
                  </a:lnTo>
                  <a:lnTo>
                    <a:pt x="120254" y="157638"/>
                  </a:lnTo>
                  <a:lnTo>
                    <a:pt x="128105" y="118260"/>
                  </a:lnTo>
                  <a:lnTo>
                    <a:pt x="57074" y="118260"/>
                  </a:lnTo>
                  <a:lnTo>
                    <a:pt x="61435" y="96577"/>
                  </a:lnTo>
                  <a:lnTo>
                    <a:pt x="132342" y="96577"/>
                  </a:lnTo>
                  <a:lnTo>
                    <a:pt x="139569" y="61062"/>
                  </a:lnTo>
                  <a:lnTo>
                    <a:pt x="68538" y="61062"/>
                  </a:lnTo>
                  <a:lnTo>
                    <a:pt x="72900" y="39378"/>
                  </a:lnTo>
                  <a:lnTo>
                    <a:pt x="185303" y="39378"/>
                  </a:lnTo>
                  <a:lnTo>
                    <a:pt x="161626" y="157638"/>
                  </a:lnTo>
                  <a:lnTo>
                    <a:pt x="210849" y="157638"/>
                  </a:lnTo>
                  <a:lnTo>
                    <a:pt x="234651" y="39378"/>
                  </a:lnTo>
                  <a:lnTo>
                    <a:pt x="276023" y="39378"/>
                  </a:lnTo>
                  <a:lnTo>
                    <a:pt x="252222" y="157638"/>
                  </a:lnTo>
                  <a:lnTo>
                    <a:pt x="301569" y="157638"/>
                  </a:lnTo>
                  <a:lnTo>
                    <a:pt x="313657" y="96577"/>
                  </a:lnTo>
                  <a:lnTo>
                    <a:pt x="349172" y="96577"/>
                  </a:lnTo>
                  <a:lnTo>
                    <a:pt x="336960" y="157638"/>
                  </a:lnTo>
                  <a:lnTo>
                    <a:pt x="386308" y="157638"/>
                  </a:lnTo>
                  <a:lnTo>
                    <a:pt x="417960" y="0"/>
                  </a:lnTo>
                  <a:lnTo>
                    <a:pt x="368612" y="0"/>
                  </a:lnTo>
                  <a:close/>
                </a:path>
              </a:pathLst>
            </a:custGeom>
            <a:grpFill/>
            <a:ln w="12419" cap="flat">
              <a:noFill/>
              <a:prstDash val="solid"/>
              <a:miter/>
            </a:ln>
          </p:spPr>
          <p:txBody>
            <a:bodyPr rtlCol="0" anchor="ctr"/>
            <a:lstStyle/>
            <a:p>
              <a:endParaRPr lang="de-CH" noProof="0"/>
            </a:p>
          </p:txBody>
        </p:sp>
      </p:grpSp>
    </p:spTree>
    <p:extLst>
      <p:ext uri="{BB962C8B-B14F-4D97-AF65-F5344CB8AC3E}">
        <p14:creationId xmlns:p14="http://schemas.microsoft.com/office/powerpoint/2010/main" val="3716835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9CEF804-E58C-481B-A606-7D35AF68FF55}"/>
              </a:ext>
            </a:extLst>
          </p:cNvPr>
          <p:cNvSpPr>
            <a:spLocks noGrp="1"/>
          </p:cNvSpPr>
          <p:nvPr>
            <p:ph type="title"/>
          </p:nvPr>
        </p:nvSpPr>
        <p:spPr>
          <a:xfrm>
            <a:off x="731837" y="260351"/>
            <a:ext cx="10728325" cy="900000"/>
          </a:xfrm>
          <a:prstGeom prst="rect">
            <a:avLst/>
          </a:prstGeom>
        </p:spPr>
        <p:txBody>
          <a:bodyPr vert="horz" lIns="0" tIns="0" rIns="0" bIns="0" rtlCol="0" anchor="t" anchorCtr="0">
            <a:noAutofit/>
          </a:bodyPr>
          <a:lstStyle/>
          <a:p>
            <a:r>
              <a:rPr lang="de-CH" noProof="0"/>
              <a:t>Mastertitelformat bearbeiten</a:t>
            </a:r>
          </a:p>
        </p:txBody>
      </p:sp>
      <p:sp>
        <p:nvSpPr>
          <p:cNvPr id="3" name="Textplatzhalter 2">
            <a:extLst>
              <a:ext uri="{FF2B5EF4-FFF2-40B4-BE49-F238E27FC236}">
                <a16:creationId xmlns:a16="http://schemas.microsoft.com/office/drawing/2014/main" id="{65C6EC0D-393C-42F2-B6A7-B19C9B098F2D}"/>
              </a:ext>
            </a:extLst>
          </p:cNvPr>
          <p:cNvSpPr>
            <a:spLocks noGrp="1"/>
          </p:cNvSpPr>
          <p:nvPr>
            <p:ph type="body" idx="1"/>
          </p:nvPr>
        </p:nvSpPr>
        <p:spPr>
          <a:xfrm>
            <a:off x="731837" y="1412875"/>
            <a:ext cx="10728325" cy="4680000"/>
          </a:xfrm>
          <a:prstGeom prst="rect">
            <a:avLst/>
          </a:prstGeom>
        </p:spPr>
        <p:txBody>
          <a:bodyPr vert="horz" lIns="0" tIns="0" rIns="0" bIns="0" rtlCol="0">
            <a:noAutofit/>
          </a:bodyPr>
          <a:lstStyle/>
          <a:p>
            <a:pPr lvl="0"/>
            <a:r>
              <a:rPr lang="de-CH" noProof="0"/>
              <a:t>Mastertextformat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
        <p:nvSpPr>
          <p:cNvPr id="4" name="Datumsplatzhalter 3">
            <a:extLst>
              <a:ext uri="{FF2B5EF4-FFF2-40B4-BE49-F238E27FC236}">
                <a16:creationId xmlns:a16="http://schemas.microsoft.com/office/drawing/2014/main" id="{37C96E51-36C9-4BEE-A761-33378A0DF03D}"/>
              </a:ext>
            </a:extLst>
          </p:cNvPr>
          <p:cNvSpPr>
            <a:spLocks noGrp="1"/>
          </p:cNvSpPr>
          <p:nvPr>
            <p:ph type="dt" sz="half" idx="2"/>
          </p:nvPr>
        </p:nvSpPr>
        <p:spPr>
          <a:xfrm>
            <a:off x="10473692" y="6522444"/>
            <a:ext cx="612000" cy="216000"/>
          </a:xfrm>
          <a:prstGeom prst="rect">
            <a:avLst/>
          </a:prstGeom>
        </p:spPr>
        <p:txBody>
          <a:bodyPr vert="horz" lIns="0" tIns="0" rIns="0" bIns="0" rtlCol="0" anchor="ctr"/>
          <a:lstStyle>
            <a:lvl1pPr algn="l">
              <a:defRPr sz="800">
                <a:solidFill>
                  <a:schemeClr val="tx1"/>
                </a:solidFill>
              </a:defRPr>
            </a:lvl1pPr>
          </a:lstStyle>
          <a:p>
            <a:fld id="{4A358CF3-A22A-46C1-A4E5-5810212466EF}" type="datetime1">
              <a:rPr lang="de-CH" noProof="0" smtClean="0"/>
              <a:t>10.06.2024</a:t>
            </a:fld>
            <a:endParaRPr lang="de-CH" noProof="0"/>
          </a:p>
        </p:txBody>
      </p:sp>
      <p:sp>
        <p:nvSpPr>
          <p:cNvPr id="5" name="Fußzeilenplatzhalter 4">
            <a:extLst>
              <a:ext uri="{FF2B5EF4-FFF2-40B4-BE49-F238E27FC236}">
                <a16:creationId xmlns:a16="http://schemas.microsoft.com/office/drawing/2014/main" id="{411EC403-6E63-4450-AFDD-66CA49D6CCBE}"/>
              </a:ext>
            </a:extLst>
          </p:cNvPr>
          <p:cNvSpPr>
            <a:spLocks noGrp="1"/>
          </p:cNvSpPr>
          <p:nvPr>
            <p:ph type="ftr" sz="quarter" idx="3"/>
          </p:nvPr>
        </p:nvSpPr>
        <p:spPr>
          <a:xfrm>
            <a:off x="2171700" y="6522444"/>
            <a:ext cx="5400000" cy="216000"/>
          </a:xfrm>
          <a:prstGeom prst="rect">
            <a:avLst/>
          </a:prstGeom>
        </p:spPr>
        <p:txBody>
          <a:bodyPr vert="horz" lIns="0" tIns="0" rIns="0" bIns="0" rtlCol="0" anchor="ctr"/>
          <a:lstStyle>
            <a:lvl1pPr algn="l">
              <a:defRPr sz="800">
                <a:solidFill>
                  <a:schemeClr val="tx1"/>
                </a:solidFill>
              </a:defRPr>
            </a:lvl1pPr>
          </a:lstStyle>
          <a:p>
            <a:r>
              <a:rPr lang="de-DE" noProof="0"/>
              <a:t>Organisationseinheit verbal</a:t>
            </a:r>
            <a:endParaRPr lang="de-CH" noProof="0"/>
          </a:p>
        </p:txBody>
      </p:sp>
      <p:sp>
        <p:nvSpPr>
          <p:cNvPr id="6" name="Foliennummernplatzhalter 5">
            <a:extLst>
              <a:ext uri="{FF2B5EF4-FFF2-40B4-BE49-F238E27FC236}">
                <a16:creationId xmlns:a16="http://schemas.microsoft.com/office/drawing/2014/main" id="{7FDFCC57-7DDC-4B2C-A6BE-862DAF9C9F11}"/>
              </a:ext>
            </a:extLst>
          </p:cNvPr>
          <p:cNvSpPr>
            <a:spLocks noGrp="1"/>
          </p:cNvSpPr>
          <p:nvPr>
            <p:ph type="sldNum" sz="quarter" idx="4"/>
          </p:nvPr>
        </p:nvSpPr>
        <p:spPr>
          <a:xfrm>
            <a:off x="11137585" y="6522444"/>
            <a:ext cx="322577" cy="216000"/>
          </a:xfrm>
          <a:prstGeom prst="rect">
            <a:avLst/>
          </a:prstGeom>
        </p:spPr>
        <p:txBody>
          <a:bodyPr vert="horz" lIns="0" tIns="0" rIns="0" bIns="0" rtlCol="0" anchor="ctr"/>
          <a:lstStyle>
            <a:lvl1pPr algn="r">
              <a:defRPr sz="800">
                <a:solidFill>
                  <a:schemeClr val="tx1"/>
                </a:solidFill>
              </a:defRPr>
            </a:lvl1pPr>
          </a:lstStyle>
          <a:p>
            <a:fld id="{5ACA52AF-F19D-405C-AD5F-7D94B96A5CC3}" type="slidenum">
              <a:rPr lang="de-CH" noProof="0" smtClean="0"/>
              <a:pPr/>
              <a:t>‹#›</a:t>
            </a:fld>
            <a:endParaRPr lang="de-CH" noProof="0"/>
          </a:p>
        </p:txBody>
      </p:sp>
    </p:spTree>
    <p:extLst>
      <p:ext uri="{BB962C8B-B14F-4D97-AF65-F5344CB8AC3E}">
        <p14:creationId xmlns:p14="http://schemas.microsoft.com/office/powerpoint/2010/main" val="40960627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0"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p:txStyles>
    <p:titleStyle>
      <a:lvl1pPr algn="l" defTabSz="914400"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270000" indent="-270000" algn="l" defTabSz="914400" rtl="0" eaLnBrk="1" latinLnBrk="0" hangingPunct="1">
        <a:lnSpc>
          <a:spcPct val="100000"/>
        </a:lnSpc>
        <a:spcBef>
          <a:spcPts val="1000"/>
        </a:spcBef>
        <a:buFont typeface="Arial" panose="020B0604020202020204" pitchFamily="34" charset="0"/>
        <a:buChar char="•"/>
        <a:defRPr sz="1800" kern="1200">
          <a:solidFill>
            <a:schemeClr val="tx1"/>
          </a:solidFill>
          <a:latin typeface="+mn-lt"/>
          <a:ea typeface="+mn-ea"/>
          <a:cs typeface="+mn-cs"/>
        </a:defRPr>
      </a:lvl1pPr>
      <a:lvl2pPr marL="538163" indent="-271463"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2pPr>
      <a:lvl3pPr marL="810000" indent="-270000"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3pPr>
      <a:lvl4pPr marL="1080000" indent="-271463"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4pPr>
      <a:lvl5pPr marL="1350000" indent="-270000" algn="l" defTabSz="914400" rtl="0" eaLnBrk="1" latinLnBrk="0" hangingPunct="1">
        <a:lnSpc>
          <a:spcPct val="100000"/>
        </a:lnSpc>
        <a:spcBef>
          <a:spcPts val="500"/>
        </a:spcBef>
        <a:buFont typeface="Symbol" panose="05050102010706020507" pitchFamily="18"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461" userDrawn="1">
          <p15:clr>
            <a:srgbClr val="F26B43"/>
          </p15:clr>
        </p15:guide>
        <p15:guide id="3" pos="7219" userDrawn="1">
          <p15:clr>
            <a:srgbClr val="F26B43"/>
          </p15:clr>
        </p15:guide>
        <p15:guide id="4" orient="horz" pos="164" userDrawn="1">
          <p15:clr>
            <a:srgbClr val="F26B43"/>
          </p15:clr>
        </p15:guide>
        <p15:guide id="5" orient="horz" pos="890" userDrawn="1">
          <p15:clr>
            <a:srgbClr val="F26B43"/>
          </p15:clr>
        </p15:guide>
        <p15:guide id="6" orient="horz" pos="4201"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Bildplatzhalter 18" descr="Ein Bild, das Gebäude, Stadt, Schloss, Turm enthält.&#10;&#10;Automatisch generierte Beschreibung">
            <a:extLst>
              <a:ext uri="{FF2B5EF4-FFF2-40B4-BE49-F238E27FC236}">
                <a16:creationId xmlns:a16="http://schemas.microsoft.com/office/drawing/2014/main" id="{882FF669-564A-4497-A386-BA8B28F256B8}"/>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461" b="461"/>
          <a:stretch>
            <a:fillRect/>
          </a:stretch>
        </p:blipFill>
        <p:spPr/>
      </p:pic>
      <p:sp>
        <p:nvSpPr>
          <p:cNvPr id="3" name="Titel 2">
            <a:extLst>
              <a:ext uri="{FF2B5EF4-FFF2-40B4-BE49-F238E27FC236}">
                <a16:creationId xmlns:a16="http://schemas.microsoft.com/office/drawing/2014/main" id="{AC1FB292-90C1-439C-8480-EB4116CF2374}"/>
              </a:ext>
            </a:extLst>
          </p:cNvPr>
          <p:cNvSpPr>
            <a:spLocks noGrp="1"/>
          </p:cNvSpPr>
          <p:nvPr>
            <p:ph type="ctrTitle"/>
          </p:nvPr>
        </p:nvSpPr>
        <p:spPr/>
        <p:txBody>
          <a:bodyPr/>
          <a:lstStyle/>
          <a:p>
            <a:r>
              <a:rPr lang="de-DE" dirty="0"/>
              <a:t>Master‘s thesis montly update</a:t>
            </a:r>
            <a:endParaRPr lang="de-CH" dirty="0"/>
          </a:p>
        </p:txBody>
      </p:sp>
      <p:sp>
        <p:nvSpPr>
          <p:cNvPr id="6" name="Textplatzhalter 5">
            <a:extLst>
              <a:ext uri="{FF2B5EF4-FFF2-40B4-BE49-F238E27FC236}">
                <a16:creationId xmlns:a16="http://schemas.microsoft.com/office/drawing/2014/main" id="{4171C1F6-869F-40B1-8975-92FF2042F4CD}"/>
              </a:ext>
            </a:extLst>
          </p:cNvPr>
          <p:cNvSpPr>
            <a:spLocks noGrp="1"/>
          </p:cNvSpPr>
          <p:nvPr>
            <p:ph type="body" sz="quarter" idx="13"/>
          </p:nvPr>
        </p:nvSpPr>
        <p:spPr/>
        <p:txBody>
          <a:bodyPr/>
          <a:lstStyle/>
          <a:p>
            <a:r>
              <a:rPr lang="de-DE" b="1" dirty="0"/>
              <a:t>Xiaowei Lin</a:t>
            </a:r>
            <a:endParaRPr lang="de-CH" dirty="0"/>
          </a:p>
        </p:txBody>
      </p:sp>
    </p:spTree>
    <p:extLst>
      <p:ext uri="{BB962C8B-B14F-4D97-AF65-F5344CB8AC3E}">
        <p14:creationId xmlns:p14="http://schemas.microsoft.com/office/powerpoint/2010/main" val="3536168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50A74-6ED2-41B3-AD63-74F89C447FBB}"/>
              </a:ext>
            </a:extLst>
          </p:cNvPr>
          <p:cNvSpPr>
            <a:spLocks noGrp="1"/>
          </p:cNvSpPr>
          <p:nvPr>
            <p:ph type="title"/>
          </p:nvPr>
        </p:nvSpPr>
        <p:spPr/>
        <p:txBody>
          <a:bodyPr/>
          <a:lstStyle/>
          <a:p>
            <a:r>
              <a:rPr lang="de-DE" dirty="0"/>
              <a:t>Optimization</a:t>
            </a:r>
            <a:endParaRPr lang="de-CH" dirty="0"/>
          </a:p>
        </p:txBody>
      </p:sp>
      <p:sp>
        <p:nvSpPr>
          <p:cNvPr id="3" name="Inhaltsplatzhalter 2">
            <a:extLst>
              <a:ext uri="{FF2B5EF4-FFF2-40B4-BE49-F238E27FC236}">
                <a16:creationId xmlns:a16="http://schemas.microsoft.com/office/drawing/2014/main" id="{94792F61-F3A1-4E2C-B0EE-9742603FD08B}"/>
              </a:ext>
            </a:extLst>
          </p:cNvPr>
          <p:cNvSpPr>
            <a:spLocks noGrp="1"/>
          </p:cNvSpPr>
          <p:nvPr>
            <p:ph idx="1"/>
          </p:nvPr>
        </p:nvSpPr>
        <p:spPr>
          <a:xfrm>
            <a:off x="731837" y="1412876"/>
            <a:ext cx="10728325" cy="900000"/>
          </a:xfrm>
        </p:spPr>
        <p:txBody>
          <a:bodyPr/>
          <a:lstStyle/>
          <a:p>
            <a:pPr marL="0" indent="0">
              <a:buNone/>
            </a:pPr>
            <a:r>
              <a:rPr lang="en-US" dirty="0"/>
              <a:t>The corresponding </a:t>
            </a:r>
            <a:r>
              <a:rPr lang="en-US" dirty="0" err="1"/>
              <a:t>jacobian</a:t>
            </a:r>
            <a:r>
              <a:rPr lang="en-US" dirty="0"/>
              <a:t> for one sensor can be calculated as: </a:t>
            </a:r>
            <a:endParaRPr lang="de-CH" dirty="0"/>
          </a:p>
        </p:txBody>
      </p:sp>
      <p:sp>
        <p:nvSpPr>
          <p:cNvPr id="4" name="Datumsplatzhalter 3">
            <a:extLst>
              <a:ext uri="{FF2B5EF4-FFF2-40B4-BE49-F238E27FC236}">
                <a16:creationId xmlns:a16="http://schemas.microsoft.com/office/drawing/2014/main" id="{FB726846-AD64-4677-BEA5-D3BDD96C70A4}"/>
              </a:ext>
            </a:extLst>
          </p:cNvPr>
          <p:cNvSpPr>
            <a:spLocks noGrp="1"/>
          </p:cNvSpPr>
          <p:nvPr>
            <p:ph type="dt" sz="half" idx="10"/>
          </p:nvPr>
        </p:nvSpPr>
        <p:spPr/>
        <p:txBody>
          <a:bodyPr/>
          <a:lstStyle/>
          <a:p>
            <a:fld id="{6BA2947E-D2DB-4F76-9588-775FC8D85F8C}" type="datetime1">
              <a:rPr lang="de-CH" noProof="0" smtClean="0"/>
              <a:t>10.06.2024</a:t>
            </a:fld>
            <a:endParaRPr lang="de-CH" noProof="0"/>
          </a:p>
        </p:txBody>
      </p:sp>
      <p:sp>
        <p:nvSpPr>
          <p:cNvPr id="6" name="Foliennummernplatzhalter 5">
            <a:extLst>
              <a:ext uri="{FF2B5EF4-FFF2-40B4-BE49-F238E27FC236}">
                <a16:creationId xmlns:a16="http://schemas.microsoft.com/office/drawing/2014/main" id="{9D665EC3-3ED3-4D21-AC3C-EAD0881BA091}"/>
              </a:ext>
            </a:extLst>
          </p:cNvPr>
          <p:cNvSpPr>
            <a:spLocks noGrp="1"/>
          </p:cNvSpPr>
          <p:nvPr>
            <p:ph type="sldNum" sz="quarter" idx="12"/>
          </p:nvPr>
        </p:nvSpPr>
        <p:spPr/>
        <p:txBody>
          <a:bodyPr/>
          <a:lstStyle/>
          <a:p>
            <a:fld id="{5ACA52AF-F19D-405C-AD5F-7D94B96A5CC3}" type="slidenum">
              <a:rPr lang="de-CH" noProof="0" smtClean="0"/>
              <a:t>10</a:t>
            </a:fld>
            <a:endParaRPr lang="de-CH" noProof="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327204D-6422-30D0-245F-623CF89DF0BF}"/>
                  </a:ext>
                </a:extLst>
              </p:cNvPr>
              <p:cNvSpPr txBox="1"/>
              <p:nvPr/>
            </p:nvSpPr>
            <p:spPr>
              <a:xfrm>
                <a:off x="1905661" y="1862876"/>
                <a:ext cx="8380675" cy="832151"/>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𝐵</m:t>
                              </m:r>
                            </m:e>
                            <m:sub>
                              <m:r>
                                <a:rPr lang="en-US" b="0" i="1" smtClean="0">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𝑖</m:t>
                                  </m:r>
                                </m:sub>
                              </m:sSub>
                            </m:sup>
                          </m:sSubSup>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𝑚𝑎𝑔𝑛𝑒𝑡</m:t>
                                  </m:r>
                                </m:sub>
                                <m:sup>
                                  <m:r>
                                    <a:rPr lang="en-US" i="1">
                                      <a:latin typeface="Cambria Math" panose="02040503050406030204" pitchFamily="18" charset="0"/>
                                    </a:rPr>
                                    <m:t>𝑊</m:t>
                                  </m:r>
                                </m:sup>
                              </m:sSubSup>
                            </m:e>
                          </m:d>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𝑚𝑎𝑔𝑛𝑒𝑡</m:t>
                              </m:r>
                            </m:sub>
                            <m:sup>
                              <m:r>
                                <a:rPr lang="en-US" i="1">
                                  <a:latin typeface="Cambria Math" panose="02040503050406030204" pitchFamily="18" charset="0"/>
                                </a:rPr>
                                <m:t>𝑊</m:t>
                              </m:r>
                            </m:sup>
                          </m:sSub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den>
                      </m:f>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r>
                                <a:rPr lang="en-US" b="0" i="1" smtClean="0">
                                  <a:latin typeface="Cambria Math" panose="02040503050406030204" pitchFamily="18" charset="0"/>
                                </a:rPr>
                                <m:t>𝑤</m:t>
                              </m:r>
                            </m:sup>
                          </m:sSubSup>
                        </m:den>
                      </m:f>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r>
                                <a:rPr lang="en-US" i="1">
                                  <a:latin typeface="Cambria Math" panose="02040503050406030204" pitchFamily="18" charset="0"/>
                                </a:rPr>
                                <m:t>𝑤</m:t>
                              </m:r>
                            </m:sup>
                          </m:sSubSup>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𝑚𝑎𝑔𝑛𝑒𝑡</m:t>
                              </m:r>
                            </m:sub>
                            <m:sup>
                              <m:r>
                                <a:rPr lang="en-US" i="1">
                                  <a:latin typeface="Cambria Math" panose="02040503050406030204" pitchFamily="18" charset="0"/>
                                </a:rPr>
                                <m:t>𝑊</m:t>
                              </m:r>
                            </m:sup>
                          </m:sSubSup>
                        </m:den>
                      </m:f>
                    </m:oMath>
                  </m:oMathPara>
                </a14:m>
                <a:endParaRPr lang="de-CH" dirty="0"/>
              </a:p>
            </p:txBody>
          </p:sp>
        </mc:Choice>
        <mc:Fallback xmlns="">
          <p:sp>
            <p:nvSpPr>
              <p:cNvPr id="14" name="TextBox 13">
                <a:extLst>
                  <a:ext uri="{FF2B5EF4-FFF2-40B4-BE49-F238E27FC236}">
                    <a16:creationId xmlns:a16="http://schemas.microsoft.com/office/drawing/2014/main" id="{F327204D-6422-30D0-245F-623CF89DF0BF}"/>
                  </a:ext>
                </a:extLst>
              </p:cNvPr>
              <p:cNvSpPr txBox="1">
                <a:spLocks noRot="1" noChangeAspect="1" noMove="1" noResize="1" noEditPoints="1" noAdjustHandles="1" noChangeArrowheads="1" noChangeShapeType="1" noTextEdit="1"/>
              </p:cNvSpPr>
              <p:nvPr/>
            </p:nvSpPr>
            <p:spPr>
              <a:xfrm>
                <a:off x="1905661" y="1862876"/>
                <a:ext cx="8380675" cy="83215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Inhaltsplatzhalter 2">
                <a:extLst>
                  <a:ext uri="{FF2B5EF4-FFF2-40B4-BE49-F238E27FC236}">
                    <a16:creationId xmlns:a16="http://schemas.microsoft.com/office/drawing/2014/main" id="{4C43789E-680E-E62A-52CB-43ED6877F446}"/>
                  </a:ext>
                </a:extLst>
              </p:cNvPr>
              <p:cNvSpPr txBox="1">
                <a:spLocks/>
              </p:cNvSpPr>
              <p:nvPr/>
            </p:nvSpPr>
            <p:spPr>
              <a:xfrm>
                <a:off x="731837" y="2762876"/>
                <a:ext cx="10728325" cy="90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where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oMath>
                </a14:m>
                <a:r>
                  <a:rPr lang="en-US" dirty="0"/>
                  <a:t> is the vector from the magnet position to the sensor </a:t>
                </a:r>
                <a14:m>
                  <m:oMath xmlns:m="http://schemas.openxmlformats.org/officeDocument/2006/math">
                    <m:r>
                      <a:rPr lang="en-US" b="0" i="1" smtClean="0">
                        <a:latin typeface="Cambria Math" panose="02040503050406030204" pitchFamily="18" charset="0"/>
                      </a:rPr>
                      <m:t>𝑖</m:t>
                    </m:r>
                  </m:oMath>
                </a14:m>
                <a:r>
                  <a:rPr lang="en-US" dirty="0"/>
                  <a:t>’s position, i.e.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𝑟</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𝑚𝑎𝑔𝑛𝑒𝑡</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sup>
                    </m:sSubSup>
                  </m:oMath>
                </a14:m>
                <a:r>
                  <a:rPr lang="de-CH" dirty="0"/>
                  <a:t>, and the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r>
                          <a:rPr lang="en-US" i="1">
                            <a:latin typeface="Cambria Math" panose="02040503050406030204" pitchFamily="18" charset="0"/>
                          </a:rPr>
                          <m:t>𝑤</m:t>
                        </m:r>
                      </m:sup>
                    </m:sSubSup>
                  </m:oMath>
                </a14:m>
                <a:r>
                  <a:rPr lang="de-CH" dirty="0"/>
                  <a:t> is same vector represented in the world frame. This expression of the jacobian is: </a:t>
                </a:r>
              </a:p>
            </p:txBody>
          </p:sp>
        </mc:Choice>
        <mc:Fallback xmlns="">
          <p:sp>
            <p:nvSpPr>
              <p:cNvPr id="7" name="Inhaltsplatzhalter 2">
                <a:extLst>
                  <a:ext uri="{FF2B5EF4-FFF2-40B4-BE49-F238E27FC236}">
                    <a16:creationId xmlns:a16="http://schemas.microsoft.com/office/drawing/2014/main" id="{4C43789E-680E-E62A-52CB-43ED6877F446}"/>
                  </a:ext>
                </a:extLst>
              </p:cNvPr>
              <p:cNvSpPr txBox="1">
                <a:spLocks noRot="1" noChangeAspect="1" noMove="1" noResize="1" noEditPoints="1" noAdjustHandles="1" noChangeArrowheads="1" noChangeShapeType="1" noTextEdit="1"/>
              </p:cNvSpPr>
              <p:nvPr/>
            </p:nvSpPr>
            <p:spPr>
              <a:xfrm>
                <a:off x="731837" y="2762876"/>
                <a:ext cx="10728325" cy="900000"/>
              </a:xfrm>
              <a:prstGeom prst="rect">
                <a:avLst/>
              </a:prstGeom>
              <a:blipFill>
                <a:blip r:embed="rId3"/>
                <a:stretch>
                  <a:fillRect l="-1307" t="-4054" r="-10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C54E9EE-1AEF-8D99-5B57-54BBA9AB75A4}"/>
                  </a:ext>
                </a:extLst>
              </p:cNvPr>
              <p:cNvSpPr txBox="1"/>
              <p:nvPr/>
            </p:nvSpPr>
            <p:spPr>
              <a:xfrm>
                <a:off x="1137447" y="3429000"/>
                <a:ext cx="9917101" cy="9093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𝐵</m:t>
                              </m:r>
                            </m:e>
                            <m:sub>
                              <m:r>
                                <a:rPr lang="en-US" b="0" i="1" smtClean="0">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𝑖</m:t>
                                  </m:r>
                                </m:sub>
                              </m:sSub>
                            </m:sup>
                          </m:sSubSup>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𝑚𝑎𝑔𝑛𝑒𝑡</m:t>
                                  </m:r>
                                </m:sub>
                                <m:sup>
                                  <m:r>
                                    <a:rPr lang="en-US" i="1">
                                      <a:latin typeface="Cambria Math" panose="02040503050406030204" pitchFamily="18" charset="0"/>
                                    </a:rPr>
                                    <m:t>𝑊</m:t>
                                  </m:r>
                                </m:sup>
                              </m:sSubSup>
                            </m:e>
                          </m:d>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𝑚𝑎𝑔𝑛𝑒𝑡</m:t>
                              </m:r>
                            </m:sub>
                            <m:sup>
                              <m:r>
                                <a:rPr lang="en-US" i="1">
                                  <a:latin typeface="Cambria Math" panose="02040503050406030204" pitchFamily="18" charset="0"/>
                                </a:rPr>
                                <m:t>𝑊</m:t>
                              </m:r>
                            </m:sup>
                          </m:sSub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0</m:t>
                              </m:r>
                            </m:sub>
                          </m:sSub>
                        </m:num>
                        <m:den>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den>
                      </m:f>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𝜇</m:t>
                                  </m:r>
                                </m:e>
                                <m: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sup>
                              </m:sSup>
                            </m:e>
                          </m:d>
                        </m:num>
                        <m:den>
                          <m:sSup>
                            <m:sSupPr>
                              <m:ctrlPr>
                                <a:rPr lang="en-US" b="0" i="1" smtClean="0">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e>
                              </m:d>
                            </m:e>
                            <m:sup>
                              <m:r>
                                <a:rPr lang="en-US" b="0" i="1" smtClean="0">
                                  <a:latin typeface="Cambria Math" panose="02040503050406030204" pitchFamily="18" charset="0"/>
                                  <a:ea typeface="Cambria Math" panose="02040503050406030204" pitchFamily="18" charset="0"/>
                                </a:rPr>
                                <m:t>4</m:t>
                              </m:r>
                            </m:sup>
                          </m:sSup>
                        </m:den>
                      </m:f>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I</m:t>
                              </m:r>
                              <m:r>
                                <a:rPr lang="en-US" b="0" i="0" smtClean="0">
                                  <a:latin typeface="Cambria Math" panose="02040503050406030204" pitchFamily="18" charset="0"/>
                                </a:rPr>
                                <m:t>−5</m:t>
                              </m:r>
                              <m:acc>
                                <m:accPr>
                                  <m:chr m:val="̂"/>
                                  <m:ctrlPr>
                                    <a:rPr lang="en-US" b="0" i="1" smtClean="0">
                                      <a:latin typeface="Cambria Math" panose="02040503050406030204" pitchFamily="18" charset="0"/>
                                    </a:rPr>
                                  </m:ctrlPr>
                                </m:accPr>
                                <m:e>
                                  <m:sSubSup>
                                    <m:sSubSupPr>
                                      <m:ctrlPr>
                                        <a:rPr lang="en-US" i="1" smtClean="0">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e>
                              </m:acc>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e>
                                  </m:acc>
                                </m:e>
                                <m:sup>
                                  <m:r>
                                    <a:rPr lang="en-US" b="0" i="1" smtClean="0">
                                      <a:latin typeface="Cambria Math" panose="02040503050406030204" pitchFamily="18" charset="0"/>
                                    </a:rPr>
                                    <m:t>𝑇</m:t>
                                  </m:r>
                                </m:sup>
                              </m:sSup>
                            </m:e>
                          </m:d>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e>
                                  </m:acc>
                                </m:e>
                                <m:sup>
                                  <m:r>
                                    <a:rPr lang="en-US" i="1">
                                      <a:latin typeface="Cambria Math" panose="02040503050406030204" pitchFamily="18" charset="0"/>
                                    </a:rPr>
                                    <m:t>𝑇</m:t>
                                  </m:r>
                                </m:sup>
                              </m:sSup>
                              <m:acc>
                                <m:accPr>
                                  <m:chr m:val="̂"/>
                                  <m:ctrlPr>
                                    <a:rPr lang="en-US" b="0" i="1" smtClean="0">
                                      <a:latin typeface="Cambria Math" panose="02040503050406030204" pitchFamily="18" charset="0"/>
                                    </a:rPr>
                                  </m:ctrlPr>
                                </m:acc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𝜇</m:t>
                                      </m:r>
                                    </m:e>
                                    <m: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sup>
                                  </m:sSup>
                                </m:e>
                              </m:acc>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𝜇</m:t>
                                  </m:r>
                                </m:e>
                                <m: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sup>
                              </m:sSup>
                            </m:e>
                          </m:acc>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e>
                              </m:acc>
                            </m:e>
                            <m:sup>
                              <m:r>
                                <a:rPr lang="en-US" i="1">
                                  <a:latin typeface="Cambria Math" panose="02040503050406030204" pitchFamily="18" charset="0"/>
                                </a:rPr>
                                <m:t>𝑇</m:t>
                              </m:r>
                            </m:sup>
                          </m:sSup>
                          <m:r>
                            <a:rPr lang="en-US" b="0" i="1" smtClean="0">
                              <a:latin typeface="Cambria Math" panose="02040503050406030204" pitchFamily="18" charset="0"/>
                            </a:rPr>
                            <m:t>+</m:t>
                          </m:r>
                          <m:acc>
                            <m:accPr>
                              <m:chr m:val="̂"/>
                              <m:ctrlPr>
                                <a:rPr lang="en-US" i="1">
                                  <a:latin typeface="Cambria Math" panose="02040503050406030204" pitchFamily="18" charset="0"/>
                                </a:rPr>
                              </m:ctrlPr>
                            </m:accPr>
                            <m:e>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e>
                          </m:acc>
                          <m:sSup>
                            <m:sSupPr>
                              <m:ctrlPr>
                                <a:rPr lang="en-US" b="0" i="1" smtClean="0">
                                  <a:latin typeface="Cambria Math" panose="02040503050406030204" pitchFamily="18" charset="0"/>
                                  <a:ea typeface="Cambria Math" panose="02040503050406030204" pitchFamily="18" charset="0"/>
                                </a:rPr>
                              </m:ctrlPr>
                            </m:sSupPr>
                            <m:e>
                              <m:acc>
                                <m:accPr>
                                  <m:chr m:val="̂"/>
                                  <m:ctrlPr>
                                    <a:rPr lang="en-US" i="1">
                                      <a:latin typeface="Cambria Math" panose="02040503050406030204" pitchFamily="18" charset="0"/>
                                    </a:rPr>
                                  </m:ctrlPr>
                                </m:acc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𝜇</m:t>
                                      </m:r>
                                    </m:e>
                                    <m: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sup>
                                  </m:sSup>
                                </m:e>
                              </m:acc>
                            </m:e>
                            <m:sup>
                              <m:r>
                                <m:rPr>
                                  <m:sty m:val="p"/>
                                </m:rPr>
                                <a:rPr lang="en-US" b="0" i="0" smtClean="0">
                                  <a:latin typeface="Cambria Math" panose="02040503050406030204" pitchFamily="18" charset="0"/>
                                  <a:ea typeface="Cambria Math" panose="02040503050406030204" pitchFamily="18" charset="0"/>
                                </a:rPr>
                                <m:t>T</m:t>
                              </m:r>
                            </m:sup>
                          </m:sSup>
                        </m:e>
                      </m:d>
                      <m:r>
                        <a:rPr lang="en-US" b="0" i="0"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𝑊</m:t>
                          </m:r>
                        </m:sub>
                        <m: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sup>
                      </m:sSubSup>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I</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9C54E9EE-1AEF-8D99-5B57-54BBA9AB75A4}"/>
                  </a:ext>
                </a:extLst>
              </p:cNvPr>
              <p:cNvSpPr txBox="1">
                <a:spLocks noRot="1" noChangeAspect="1" noMove="1" noResize="1" noEditPoints="1" noAdjustHandles="1" noChangeArrowheads="1" noChangeShapeType="1" noTextEdit="1"/>
              </p:cNvSpPr>
              <p:nvPr/>
            </p:nvSpPr>
            <p:spPr>
              <a:xfrm>
                <a:off x="1137447" y="3429000"/>
                <a:ext cx="9917101" cy="90935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Inhaltsplatzhalter 2">
                <a:extLst>
                  <a:ext uri="{FF2B5EF4-FFF2-40B4-BE49-F238E27FC236}">
                    <a16:creationId xmlns:a16="http://schemas.microsoft.com/office/drawing/2014/main" id="{7A244591-6FF6-3B10-21F5-069BC1933968}"/>
                  </a:ext>
                </a:extLst>
              </p:cNvPr>
              <p:cNvSpPr txBox="1">
                <a:spLocks/>
              </p:cNvSpPr>
              <p:nvPr/>
            </p:nvSpPr>
            <p:spPr>
              <a:xfrm>
                <a:off x="731837" y="4329000"/>
                <a:ext cx="10728325" cy="90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where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0</m:t>
                        </m:r>
                      </m:sub>
                    </m:sSub>
                  </m:oMath>
                </a14:m>
                <a:r>
                  <a:rPr lang="en-US" dirty="0"/>
                  <a:t> permeability of free space,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𝜇</m:t>
                        </m:r>
                      </m:e>
                      <m: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sup>
                    </m:sSup>
                  </m:oMath>
                </a14:m>
                <a:r>
                  <a:rPr lang="en-US" dirty="0"/>
                  <a:t> is the magnetic dipole moment of the magnet represented in the sensor’s frame, </a:t>
                </a:r>
                <a14:m>
                  <m:oMath xmlns:m="http://schemas.openxmlformats.org/officeDocument/2006/math">
                    <m:acc>
                      <m:accPr>
                        <m:chr m:val="̂"/>
                        <m:ctrlPr>
                          <a:rPr lang="en-US" i="1">
                            <a:latin typeface="Cambria Math" panose="02040503050406030204" pitchFamily="18" charset="0"/>
                          </a:rPr>
                        </m:ctrlPr>
                      </m:acc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𝜇</m:t>
                            </m:r>
                          </m:e>
                          <m:sup>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sup>
                        </m:sSup>
                      </m:e>
                    </m:acc>
                  </m:oMath>
                </a14:m>
                <a:r>
                  <a:rPr lang="de-CH" dirty="0"/>
                  <a:t> is its corresponding unit vector, </a:t>
                </a:r>
                <a14:m>
                  <m:oMath xmlns:m="http://schemas.openxmlformats.org/officeDocument/2006/math">
                    <m:acc>
                      <m:accPr>
                        <m:chr m:val="̂"/>
                        <m:ctrlPr>
                          <a:rPr lang="en-US" i="1">
                            <a:latin typeface="Cambria Math" panose="02040503050406030204" pitchFamily="18" charset="0"/>
                          </a:rPr>
                        </m:ctrlPr>
                      </m:accPr>
                      <m:e>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e>
                    </m:acc>
                  </m:oMath>
                </a14:m>
                <a:r>
                  <a:rPr lang="de-CH" dirty="0"/>
                  <a:t> is the unit vector for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𝑖</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sup>
                    </m:sSubSup>
                  </m:oMath>
                </a14:m>
                <a:r>
                  <a:rPr lang="de-CH" dirty="0"/>
                  <a:t>.  </a:t>
                </a:r>
              </a:p>
            </p:txBody>
          </p:sp>
        </mc:Choice>
        <mc:Fallback xmlns="">
          <p:sp>
            <p:nvSpPr>
              <p:cNvPr id="15" name="Inhaltsplatzhalter 2">
                <a:extLst>
                  <a:ext uri="{FF2B5EF4-FFF2-40B4-BE49-F238E27FC236}">
                    <a16:creationId xmlns:a16="http://schemas.microsoft.com/office/drawing/2014/main" id="{7A244591-6FF6-3B10-21F5-069BC1933968}"/>
                  </a:ext>
                </a:extLst>
              </p:cNvPr>
              <p:cNvSpPr txBox="1">
                <a:spLocks noRot="1" noChangeAspect="1" noMove="1" noResize="1" noEditPoints="1" noAdjustHandles="1" noChangeArrowheads="1" noChangeShapeType="1" noTextEdit="1"/>
              </p:cNvSpPr>
              <p:nvPr/>
            </p:nvSpPr>
            <p:spPr>
              <a:xfrm>
                <a:off x="731837" y="4329000"/>
                <a:ext cx="10728325" cy="900000"/>
              </a:xfrm>
              <a:prstGeom prst="rect">
                <a:avLst/>
              </a:prstGeom>
              <a:blipFill>
                <a:blip r:embed="rId5"/>
                <a:stretch>
                  <a:fillRect l="-1307" t="-8108" r="-341"/>
                </a:stretch>
              </a:blipFill>
            </p:spPr>
            <p:txBody>
              <a:bodyPr/>
              <a:lstStyle/>
              <a:p>
                <a:r>
                  <a:rPr lang="en-US">
                    <a:noFill/>
                  </a:rPr>
                  <a:t> </a:t>
                </a:r>
              </a:p>
            </p:txBody>
          </p:sp>
        </mc:Fallback>
      </mc:AlternateContent>
    </p:spTree>
    <p:extLst>
      <p:ext uri="{BB962C8B-B14F-4D97-AF65-F5344CB8AC3E}">
        <p14:creationId xmlns:p14="http://schemas.microsoft.com/office/powerpoint/2010/main" val="3774291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50A74-6ED2-41B3-AD63-74F89C447FBB}"/>
              </a:ext>
            </a:extLst>
          </p:cNvPr>
          <p:cNvSpPr>
            <a:spLocks noGrp="1"/>
          </p:cNvSpPr>
          <p:nvPr>
            <p:ph type="title"/>
          </p:nvPr>
        </p:nvSpPr>
        <p:spPr/>
        <p:txBody>
          <a:bodyPr/>
          <a:lstStyle/>
          <a:p>
            <a:r>
              <a:rPr lang="de-DE" dirty="0"/>
              <a:t>Optimization</a:t>
            </a:r>
            <a:endParaRPr lang="de-CH"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94792F61-F3A1-4E2C-B0EE-9742603FD08B}"/>
                  </a:ext>
                </a:extLst>
              </p:cNvPr>
              <p:cNvSpPr>
                <a:spLocks noGrp="1"/>
              </p:cNvSpPr>
              <p:nvPr>
                <p:ph idx="1"/>
              </p:nvPr>
            </p:nvSpPr>
            <p:spPr>
              <a:xfrm>
                <a:off x="731837" y="1412875"/>
                <a:ext cx="10728325" cy="4701677"/>
              </a:xfrm>
            </p:spPr>
            <p:txBody>
              <a:bodyPr/>
              <a:lstStyle/>
              <a:p>
                <a:pPr marL="0" indent="0">
                  <a:buNone/>
                </a:pPr>
                <a:r>
                  <a:rPr lang="en-US" dirty="0"/>
                  <a:t>With the </a:t>
                </a:r>
                <a:r>
                  <a:rPr lang="en-US" dirty="0" err="1"/>
                  <a:t>jacobian</a:t>
                </a:r>
                <a:r>
                  <a:rPr lang="en-US" dirty="0"/>
                  <a:t> derived, we start from the most simple case of this optimization problem, where we are using only 3 sensors and only need to calculate the </a:t>
                </a:r>
                <a:r>
                  <a:rPr lang="en-US" dirty="0" err="1"/>
                  <a:t>jacobian</a:t>
                </a:r>
                <a:r>
                  <a:rPr lang="en-US" dirty="0"/>
                  <a:t> for a single magnet position. We want to figure out, in this most simple scenario, how do we place the sensor can we obtain the optimal reciprocal condition number for the </a:t>
                </a:r>
                <a:r>
                  <a:rPr lang="en-US" dirty="0" err="1"/>
                  <a:t>jacobian</a:t>
                </a:r>
                <a:r>
                  <a:rPr lang="en-US" dirty="0"/>
                  <a:t> and figure out if that can be generalized to more complicated scenarios, where the entire workspace of magnet is considered. </a:t>
                </a:r>
              </a:p>
              <a:p>
                <a:pPr marL="0" indent="0">
                  <a:buNone/>
                </a:pPr>
                <a:r>
                  <a:rPr lang="en-US" dirty="0"/>
                  <a:t>Besides this approach, we also set an optimization pipeline using the genetic algorithm toolbox in MATLAB, to look for the global optimal sensor configuration using genetic algorithm. This two approaches can complement each other. </a:t>
                </a:r>
              </a:p>
              <a:p>
                <a:pPr marL="0" indent="0">
                  <a:buNone/>
                </a:pPr>
                <a:r>
                  <a:rPr lang="en-US" dirty="0"/>
                  <a:t>The current finding from the first approach is that for a single magnet position, to obtain optimal reciprocal condition number,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𝐽</m:t>
                        </m:r>
                      </m:e>
                      <m:sup>
                        <m:r>
                          <a:rPr lang="en-US" b="0" i="1" smtClean="0">
                            <a:latin typeface="Cambria Math" panose="02040503050406030204" pitchFamily="18" charset="0"/>
                          </a:rPr>
                          <m:t>𝑇</m:t>
                        </m:r>
                      </m:sup>
                    </m:sSup>
                    <m:r>
                      <a:rPr lang="en-US" b="0" i="1" smtClean="0">
                        <a:latin typeface="Cambria Math" panose="02040503050406030204" pitchFamily="18" charset="0"/>
                      </a:rPr>
                      <m:t>𝐽</m:t>
                    </m:r>
                  </m:oMath>
                </a14:m>
                <a:r>
                  <a:rPr lang="de-CH" dirty="0"/>
                  <a:t> needs to be diagonal and the diagonal elements need to be identical. This phenomena also applies to the optimal solutions obtained by the genetic algorithm. It’s worth noting here that for a single magnet position, there are many sensor configuration that can achieve a jacobian with perfect condition. And the current finding is that they all satisfy the above-mentioned condition.</a:t>
                </a:r>
              </a:p>
            </p:txBody>
          </p:sp>
        </mc:Choice>
        <mc:Fallback xmlns="">
          <p:sp>
            <p:nvSpPr>
              <p:cNvPr id="3" name="Inhaltsplatzhalter 2">
                <a:extLst>
                  <a:ext uri="{FF2B5EF4-FFF2-40B4-BE49-F238E27FC236}">
                    <a16:creationId xmlns:a16="http://schemas.microsoft.com/office/drawing/2014/main" id="{94792F61-F3A1-4E2C-B0EE-9742603FD08B}"/>
                  </a:ext>
                </a:extLst>
              </p:cNvPr>
              <p:cNvSpPr>
                <a:spLocks noGrp="1" noRot="1" noChangeAspect="1" noMove="1" noResize="1" noEditPoints="1" noAdjustHandles="1" noChangeArrowheads="1" noChangeShapeType="1" noTextEdit="1"/>
              </p:cNvSpPr>
              <p:nvPr>
                <p:ph idx="1"/>
              </p:nvPr>
            </p:nvSpPr>
            <p:spPr>
              <a:xfrm>
                <a:off x="731837" y="1412875"/>
                <a:ext cx="10728325" cy="4701677"/>
              </a:xfrm>
              <a:blipFill>
                <a:blip r:embed="rId2"/>
                <a:stretch>
                  <a:fillRect l="-1307" t="-1686" r="-1534"/>
                </a:stretch>
              </a:blipFill>
            </p:spPr>
            <p:txBody>
              <a:bodyPr/>
              <a:lstStyle/>
              <a:p>
                <a:r>
                  <a:rPr lang="en-US">
                    <a:noFill/>
                  </a:rPr>
                  <a:t> </a:t>
                </a:r>
              </a:p>
            </p:txBody>
          </p:sp>
        </mc:Fallback>
      </mc:AlternateContent>
      <p:sp>
        <p:nvSpPr>
          <p:cNvPr id="4" name="Datumsplatzhalter 3">
            <a:extLst>
              <a:ext uri="{FF2B5EF4-FFF2-40B4-BE49-F238E27FC236}">
                <a16:creationId xmlns:a16="http://schemas.microsoft.com/office/drawing/2014/main" id="{FB726846-AD64-4677-BEA5-D3BDD96C70A4}"/>
              </a:ext>
            </a:extLst>
          </p:cNvPr>
          <p:cNvSpPr>
            <a:spLocks noGrp="1"/>
          </p:cNvSpPr>
          <p:nvPr>
            <p:ph type="dt" sz="half" idx="10"/>
          </p:nvPr>
        </p:nvSpPr>
        <p:spPr/>
        <p:txBody>
          <a:bodyPr/>
          <a:lstStyle/>
          <a:p>
            <a:fld id="{6BA2947E-D2DB-4F76-9588-775FC8D85F8C}" type="datetime1">
              <a:rPr lang="de-CH" noProof="0" smtClean="0"/>
              <a:t>10.06.2024</a:t>
            </a:fld>
            <a:endParaRPr lang="de-CH" noProof="0"/>
          </a:p>
        </p:txBody>
      </p:sp>
      <p:sp>
        <p:nvSpPr>
          <p:cNvPr id="6" name="Foliennummernplatzhalter 5">
            <a:extLst>
              <a:ext uri="{FF2B5EF4-FFF2-40B4-BE49-F238E27FC236}">
                <a16:creationId xmlns:a16="http://schemas.microsoft.com/office/drawing/2014/main" id="{9D665EC3-3ED3-4D21-AC3C-EAD0881BA091}"/>
              </a:ext>
            </a:extLst>
          </p:cNvPr>
          <p:cNvSpPr>
            <a:spLocks noGrp="1"/>
          </p:cNvSpPr>
          <p:nvPr>
            <p:ph type="sldNum" sz="quarter" idx="12"/>
          </p:nvPr>
        </p:nvSpPr>
        <p:spPr/>
        <p:txBody>
          <a:bodyPr/>
          <a:lstStyle/>
          <a:p>
            <a:fld id="{5ACA52AF-F19D-405C-AD5F-7D94B96A5CC3}" type="slidenum">
              <a:rPr lang="de-CH" noProof="0" smtClean="0"/>
              <a:t>11</a:t>
            </a:fld>
            <a:endParaRPr lang="de-CH" noProof="0"/>
          </a:p>
        </p:txBody>
      </p:sp>
    </p:spTree>
    <p:extLst>
      <p:ext uri="{BB962C8B-B14F-4D97-AF65-F5344CB8AC3E}">
        <p14:creationId xmlns:p14="http://schemas.microsoft.com/office/powerpoint/2010/main" val="2043970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50A74-6ED2-41B3-AD63-74F89C447FBB}"/>
              </a:ext>
            </a:extLst>
          </p:cNvPr>
          <p:cNvSpPr>
            <a:spLocks noGrp="1"/>
          </p:cNvSpPr>
          <p:nvPr>
            <p:ph type="title"/>
          </p:nvPr>
        </p:nvSpPr>
        <p:spPr/>
        <p:txBody>
          <a:bodyPr/>
          <a:lstStyle/>
          <a:p>
            <a:r>
              <a:rPr lang="de-DE" dirty="0"/>
              <a:t>Next steps</a:t>
            </a:r>
            <a:endParaRPr lang="de-CH" dirty="0"/>
          </a:p>
        </p:txBody>
      </p:sp>
      <p:sp>
        <p:nvSpPr>
          <p:cNvPr id="3" name="Inhaltsplatzhalter 2">
            <a:extLst>
              <a:ext uri="{FF2B5EF4-FFF2-40B4-BE49-F238E27FC236}">
                <a16:creationId xmlns:a16="http://schemas.microsoft.com/office/drawing/2014/main" id="{94792F61-F3A1-4E2C-B0EE-9742603FD08B}"/>
              </a:ext>
            </a:extLst>
          </p:cNvPr>
          <p:cNvSpPr>
            <a:spLocks noGrp="1"/>
          </p:cNvSpPr>
          <p:nvPr>
            <p:ph idx="1"/>
          </p:nvPr>
        </p:nvSpPr>
        <p:spPr>
          <a:xfrm>
            <a:off x="731837" y="1412875"/>
            <a:ext cx="10728325" cy="4701677"/>
          </a:xfrm>
        </p:spPr>
        <p:txBody>
          <a:bodyPr/>
          <a:lstStyle/>
          <a:p>
            <a:pPr marL="0" indent="0">
              <a:buNone/>
            </a:pPr>
            <a:r>
              <a:rPr lang="de-CH" dirty="0"/>
              <a:t>The latter steps would be to figure out if it’s possible to generalize this finding, if this is viable, the genetic algorithm can be used as a back-up approach. Otherwise, we can still use the genetic algorithm to find the optimal sensor configuration, with the premise that we verify our setup is correct from the simple case where we only consider one magnet position. Then move on to: multiple magnet positions(the entire workspace); adding orientation of the magnet into consideration; adding signal to noise ratio to form a multi objective problem; adding a second magnet to form a constant curvature robot; generalize the magnetic ball chain.</a:t>
            </a:r>
          </a:p>
        </p:txBody>
      </p:sp>
      <p:sp>
        <p:nvSpPr>
          <p:cNvPr id="4" name="Datumsplatzhalter 3">
            <a:extLst>
              <a:ext uri="{FF2B5EF4-FFF2-40B4-BE49-F238E27FC236}">
                <a16:creationId xmlns:a16="http://schemas.microsoft.com/office/drawing/2014/main" id="{FB726846-AD64-4677-BEA5-D3BDD96C70A4}"/>
              </a:ext>
            </a:extLst>
          </p:cNvPr>
          <p:cNvSpPr>
            <a:spLocks noGrp="1"/>
          </p:cNvSpPr>
          <p:nvPr>
            <p:ph type="dt" sz="half" idx="10"/>
          </p:nvPr>
        </p:nvSpPr>
        <p:spPr/>
        <p:txBody>
          <a:bodyPr/>
          <a:lstStyle/>
          <a:p>
            <a:fld id="{6BA2947E-D2DB-4F76-9588-775FC8D85F8C}" type="datetime1">
              <a:rPr lang="de-CH" noProof="0" smtClean="0"/>
              <a:t>10.06.2024</a:t>
            </a:fld>
            <a:endParaRPr lang="de-CH" noProof="0"/>
          </a:p>
        </p:txBody>
      </p:sp>
      <p:sp>
        <p:nvSpPr>
          <p:cNvPr id="6" name="Foliennummernplatzhalter 5">
            <a:extLst>
              <a:ext uri="{FF2B5EF4-FFF2-40B4-BE49-F238E27FC236}">
                <a16:creationId xmlns:a16="http://schemas.microsoft.com/office/drawing/2014/main" id="{9D665EC3-3ED3-4D21-AC3C-EAD0881BA091}"/>
              </a:ext>
            </a:extLst>
          </p:cNvPr>
          <p:cNvSpPr>
            <a:spLocks noGrp="1"/>
          </p:cNvSpPr>
          <p:nvPr>
            <p:ph type="sldNum" sz="quarter" idx="12"/>
          </p:nvPr>
        </p:nvSpPr>
        <p:spPr/>
        <p:txBody>
          <a:bodyPr/>
          <a:lstStyle/>
          <a:p>
            <a:fld id="{5ACA52AF-F19D-405C-AD5F-7D94B96A5CC3}" type="slidenum">
              <a:rPr lang="de-CH" noProof="0" smtClean="0"/>
              <a:t>12</a:t>
            </a:fld>
            <a:endParaRPr lang="de-CH" noProof="0"/>
          </a:p>
        </p:txBody>
      </p:sp>
    </p:spTree>
    <p:extLst>
      <p:ext uri="{BB962C8B-B14F-4D97-AF65-F5344CB8AC3E}">
        <p14:creationId xmlns:p14="http://schemas.microsoft.com/office/powerpoint/2010/main" val="839208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A2A71FBB-3009-40AD-979B-DB4E5F59289E}"/>
              </a:ext>
            </a:extLst>
          </p:cNvPr>
          <p:cNvSpPr>
            <a:spLocks noGrp="1"/>
          </p:cNvSpPr>
          <p:nvPr>
            <p:ph idx="1"/>
          </p:nvPr>
        </p:nvSpPr>
        <p:spPr/>
        <p:txBody>
          <a:bodyPr/>
          <a:lstStyle/>
          <a:p>
            <a:r>
              <a:rPr lang="de-DE" dirty="0"/>
              <a:t>Xiaowei Lin</a:t>
            </a:r>
          </a:p>
          <a:p>
            <a:r>
              <a:rPr lang="de-DE" dirty="0"/>
              <a:t>xiaoweilin@student.ethz.ch</a:t>
            </a:r>
          </a:p>
          <a:p>
            <a:endParaRPr lang="de-DE" dirty="0"/>
          </a:p>
          <a:p>
            <a:r>
              <a:rPr lang="en-US"/>
              <a:t>EN 353</a:t>
            </a:r>
          </a:p>
          <a:p>
            <a:r>
              <a:rPr lang="en-US" dirty="0"/>
              <a:t>Boston Children’s Hospital</a:t>
            </a:r>
          </a:p>
          <a:p>
            <a:r>
              <a:rPr lang="en-US" b="0" i="0" u="none" strike="noStrike" dirty="0">
                <a:solidFill>
                  <a:srgbClr val="000000"/>
                </a:solidFill>
                <a:effectLst/>
                <a:latin typeface="Arial" panose="020B0604020202020204" pitchFamily="34" charset="0"/>
              </a:rPr>
              <a:t>300 Longwood </a:t>
            </a:r>
            <a:r>
              <a:rPr lang="en-US" dirty="0">
                <a:solidFill>
                  <a:srgbClr val="000000"/>
                </a:solidFill>
                <a:latin typeface="Arial" panose="020B0604020202020204" pitchFamily="34" charset="0"/>
              </a:rPr>
              <a:t>Ave,</a:t>
            </a:r>
          </a:p>
          <a:p>
            <a:r>
              <a:rPr lang="en-US" b="0" i="0" u="none" strike="noStrike" dirty="0">
                <a:solidFill>
                  <a:srgbClr val="000000"/>
                </a:solidFill>
                <a:effectLst/>
                <a:latin typeface="Arial" panose="020B0604020202020204" pitchFamily="34" charset="0"/>
              </a:rPr>
              <a:t>Boston, MA 02115</a:t>
            </a:r>
          </a:p>
          <a:p>
            <a:r>
              <a:rPr lang="en-US" dirty="0">
                <a:solidFill>
                  <a:srgbClr val="000000"/>
                </a:solidFill>
                <a:latin typeface="Arial" panose="020B0604020202020204" pitchFamily="34" charset="0"/>
              </a:rPr>
              <a:t>USA</a:t>
            </a:r>
            <a:endParaRPr lang="de-CH" b="0" i="0" u="none" strike="noStrike" dirty="0">
              <a:solidFill>
                <a:srgbClr val="000000"/>
              </a:solidFill>
              <a:effectLst/>
              <a:latin typeface="Arial" panose="020B0604020202020204" pitchFamily="34" charset="0"/>
            </a:endParaRPr>
          </a:p>
          <a:p>
            <a:endParaRPr lang="de-DE" dirty="0"/>
          </a:p>
        </p:txBody>
      </p:sp>
      <p:sp>
        <p:nvSpPr>
          <p:cNvPr id="2" name="Bildplatzhalter 1">
            <a:extLst>
              <a:ext uri="{FF2B5EF4-FFF2-40B4-BE49-F238E27FC236}">
                <a16:creationId xmlns:a16="http://schemas.microsoft.com/office/drawing/2014/main" id="{A7932926-A987-44F4-A8A1-AB55FBE1FD4B}"/>
              </a:ext>
            </a:extLst>
          </p:cNvPr>
          <p:cNvSpPr>
            <a:spLocks noGrp="1"/>
          </p:cNvSpPr>
          <p:nvPr>
            <p:ph type="pic" sz="quarter" idx="12"/>
          </p:nvPr>
        </p:nvSpPr>
        <p:spPr/>
      </p:sp>
    </p:spTree>
    <p:extLst>
      <p:ext uri="{BB962C8B-B14F-4D97-AF65-F5344CB8AC3E}">
        <p14:creationId xmlns:p14="http://schemas.microsoft.com/office/powerpoint/2010/main" val="1284261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50A74-6ED2-41B3-AD63-74F89C447FBB}"/>
              </a:ext>
            </a:extLst>
          </p:cNvPr>
          <p:cNvSpPr>
            <a:spLocks noGrp="1"/>
          </p:cNvSpPr>
          <p:nvPr>
            <p:ph type="title"/>
          </p:nvPr>
        </p:nvSpPr>
        <p:spPr/>
        <p:txBody>
          <a:bodyPr/>
          <a:lstStyle/>
          <a:p>
            <a:r>
              <a:rPr lang="de-DE" dirty="0">
                <a:latin typeface="Times New Roman" panose="02020603050405020304" pitchFamily="18" charset="0"/>
                <a:cs typeface="Times New Roman" panose="02020603050405020304" pitchFamily="18" charset="0"/>
              </a:rPr>
              <a:t>Problem description - recap</a:t>
            </a:r>
            <a:endParaRPr lang="de-CH" dirty="0">
              <a:latin typeface="Times New Roman" panose="02020603050405020304" pitchFamily="18" charset="0"/>
              <a:cs typeface="Times New Roman" panose="02020603050405020304" pitchFamily="18" charset="0"/>
            </a:endParaRPr>
          </a:p>
        </p:txBody>
      </p:sp>
      <p:sp>
        <p:nvSpPr>
          <p:cNvPr id="4" name="Datumsplatzhalter 3">
            <a:extLst>
              <a:ext uri="{FF2B5EF4-FFF2-40B4-BE49-F238E27FC236}">
                <a16:creationId xmlns:a16="http://schemas.microsoft.com/office/drawing/2014/main" id="{FB726846-AD64-4677-BEA5-D3BDD96C70A4}"/>
              </a:ext>
            </a:extLst>
          </p:cNvPr>
          <p:cNvSpPr>
            <a:spLocks noGrp="1"/>
          </p:cNvSpPr>
          <p:nvPr>
            <p:ph type="dt" sz="half" idx="10"/>
          </p:nvPr>
        </p:nvSpPr>
        <p:spPr/>
        <p:txBody>
          <a:bodyPr/>
          <a:lstStyle/>
          <a:p>
            <a:fld id="{6BA2947E-D2DB-4F76-9588-775FC8D85F8C}" type="datetime1">
              <a:rPr lang="de-CH" noProof="0" smtClean="0"/>
              <a:t>10.06.2024</a:t>
            </a:fld>
            <a:endParaRPr lang="de-CH" noProof="0"/>
          </a:p>
        </p:txBody>
      </p:sp>
      <p:sp>
        <p:nvSpPr>
          <p:cNvPr id="6" name="Foliennummernplatzhalter 5">
            <a:extLst>
              <a:ext uri="{FF2B5EF4-FFF2-40B4-BE49-F238E27FC236}">
                <a16:creationId xmlns:a16="http://schemas.microsoft.com/office/drawing/2014/main" id="{9D665EC3-3ED3-4D21-AC3C-EAD0881BA091}"/>
              </a:ext>
            </a:extLst>
          </p:cNvPr>
          <p:cNvSpPr>
            <a:spLocks noGrp="1"/>
          </p:cNvSpPr>
          <p:nvPr>
            <p:ph type="sldNum" sz="quarter" idx="12"/>
          </p:nvPr>
        </p:nvSpPr>
        <p:spPr/>
        <p:txBody>
          <a:bodyPr/>
          <a:lstStyle/>
          <a:p>
            <a:fld id="{5ACA52AF-F19D-405C-AD5F-7D94B96A5CC3}" type="slidenum">
              <a:rPr lang="de-CH" noProof="0" smtClean="0"/>
              <a:t>2</a:t>
            </a:fld>
            <a:endParaRPr lang="de-CH" noProof="0"/>
          </a:p>
        </p:txBody>
      </p:sp>
      <p:pic>
        <p:nvPicPr>
          <p:cNvPr id="16" name="Content Placeholder 15">
            <a:extLst>
              <a:ext uri="{FF2B5EF4-FFF2-40B4-BE49-F238E27FC236}">
                <a16:creationId xmlns:a16="http://schemas.microsoft.com/office/drawing/2014/main" id="{5078ECE0-E861-8D63-5610-40610E08C8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6755" y="880700"/>
            <a:ext cx="6138486" cy="3206720"/>
          </a:xfrm>
        </p:spPr>
      </p:pic>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C3C16F38-17FB-7319-0D63-C27568F879D7}"/>
                  </a:ext>
                </a:extLst>
              </p:cNvPr>
              <p:cNvSpPr txBox="1"/>
              <p:nvPr/>
            </p:nvSpPr>
            <p:spPr>
              <a:xfrm>
                <a:off x="731837" y="4087870"/>
                <a:ext cx="10728325" cy="2123658"/>
              </a:xfrm>
              <a:prstGeom prst="rect">
                <a:avLst/>
              </a:prstGeom>
              <a:noFill/>
            </p:spPr>
            <p:txBody>
              <a:bodyPr wrap="square" rtlCol="0">
                <a:spAutoFit/>
              </a:bodyPr>
              <a:lstStyle/>
              <a:p>
                <a:r>
                  <a:rPr lang="en-US" sz="1200" dirty="0"/>
                  <a:t>The cyan square on </a:t>
                </a:r>
                <a14:m>
                  <m:oMath xmlns:m="http://schemas.openxmlformats.org/officeDocument/2006/math">
                    <m:r>
                      <a:rPr lang="en-US" sz="1200" b="0" i="1" smtClean="0">
                        <a:latin typeface="Cambria Math" panose="02040503050406030204" pitchFamily="18" charset="0"/>
                      </a:rPr>
                      <m:t>𝑥</m:t>
                    </m:r>
                    <m:r>
                      <a:rPr lang="en-US" sz="1200" b="0" i="1" smtClean="0">
                        <a:latin typeface="Cambria Math" panose="02040503050406030204" pitchFamily="18" charset="0"/>
                        <a:ea typeface="Cambria Math" panose="02040503050406030204" pitchFamily="18" charset="0"/>
                      </a:rPr>
                      <m:t>∈</m:t>
                    </m:r>
                    <m:d>
                      <m:dPr>
                        <m:begChr m:val="["/>
                        <m:endChr m:val="]"/>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−0.05</m:t>
                        </m:r>
                        <m:r>
                          <a:rPr lang="en-US" sz="1200" b="0" i="1" smtClean="0">
                            <a:latin typeface="Cambria Math" panose="02040503050406030204" pitchFamily="18" charset="0"/>
                            <a:ea typeface="Cambria Math" panose="02040503050406030204" pitchFamily="18" charset="0"/>
                          </a:rPr>
                          <m:t>𝑚</m:t>
                        </m:r>
                        <m:r>
                          <a:rPr lang="en-US" sz="1200" b="0" i="1" smtClean="0">
                            <a:latin typeface="Cambria Math" panose="02040503050406030204" pitchFamily="18" charset="0"/>
                            <a:ea typeface="Cambria Math" panose="02040503050406030204" pitchFamily="18" charset="0"/>
                          </a:rPr>
                          <m:t>, 0.05</m:t>
                        </m:r>
                        <m:r>
                          <a:rPr lang="en-US" sz="1200" b="0" i="1" smtClean="0">
                            <a:latin typeface="Cambria Math" panose="02040503050406030204" pitchFamily="18" charset="0"/>
                            <a:ea typeface="Cambria Math" panose="02040503050406030204" pitchFamily="18" charset="0"/>
                          </a:rPr>
                          <m:t>𝑚</m:t>
                        </m:r>
                      </m:e>
                    </m:d>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𝑦</m:t>
                    </m:r>
                    <m:r>
                      <a:rPr lang="en-US" sz="1200" i="1">
                        <a:latin typeface="Cambria Math" panose="02040503050406030204" pitchFamily="18" charset="0"/>
                        <a:ea typeface="Cambria Math" panose="02040503050406030204" pitchFamily="18" charset="0"/>
                      </a:rPr>
                      <m:t>∈</m:t>
                    </m:r>
                    <m:d>
                      <m:dPr>
                        <m:begChr m:val="["/>
                        <m:endChr m:val="]"/>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−0.05</m:t>
                        </m:r>
                        <m:r>
                          <a:rPr lang="en-US" sz="1200" i="1">
                            <a:latin typeface="Cambria Math" panose="02040503050406030204" pitchFamily="18" charset="0"/>
                            <a:ea typeface="Cambria Math" panose="02040503050406030204" pitchFamily="18" charset="0"/>
                          </a:rPr>
                          <m:t>𝑚</m:t>
                        </m:r>
                        <m:r>
                          <a:rPr lang="en-US" sz="1200" i="1">
                            <a:latin typeface="Cambria Math" panose="02040503050406030204" pitchFamily="18" charset="0"/>
                            <a:ea typeface="Cambria Math" panose="02040503050406030204" pitchFamily="18" charset="0"/>
                          </a:rPr>
                          <m:t>, 0.05</m:t>
                        </m:r>
                        <m:r>
                          <a:rPr lang="en-US" sz="1200" i="1">
                            <a:latin typeface="Cambria Math" panose="02040503050406030204" pitchFamily="18" charset="0"/>
                            <a:ea typeface="Cambria Math" panose="02040503050406030204" pitchFamily="18" charset="0"/>
                          </a:rPr>
                          <m:t>𝑚</m:t>
                        </m:r>
                      </m:e>
                    </m:d>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𝑧</m:t>
                    </m:r>
                    <m:r>
                      <a:rPr lang="en-US" sz="1200" b="0" i="1" smtClean="0">
                        <a:latin typeface="Cambria Math" panose="02040503050406030204" pitchFamily="18" charset="0"/>
                        <a:ea typeface="Cambria Math" panose="02040503050406030204" pitchFamily="18" charset="0"/>
                      </a:rPr>
                      <m:t>=0.2</m:t>
                    </m:r>
                    <m:r>
                      <a:rPr lang="en-US" sz="1200" b="0" i="1" smtClean="0">
                        <a:latin typeface="Cambria Math" panose="02040503050406030204" pitchFamily="18" charset="0"/>
                        <a:ea typeface="Cambria Math" panose="02040503050406030204" pitchFamily="18" charset="0"/>
                      </a:rPr>
                      <m:t>𝑚</m:t>
                    </m:r>
                  </m:oMath>
                </a14:m>
                <a:r>
                  <a:rPr lang="en-US" sz="1200" dirty="0"/>
                  <a:t> is the plane of workspace where the magnet can move around. The size of the square is based on the dimension of a human heart. The distance is based on the dimension of a human chest. It’s a simplified case where we only consider a plane. To generalize, it should be a box with the size resembles the human heart. The magnet can be freely placed in the workspace with freely chosen orientation. </a:t>
                </a:r>
              </a:p>
              <a:p>
                <a:endParaRPr lang="en-US" sz="1200" dirty="0"/>
              </a:p>
              <a:p>
                <a:r>
                  <a:rPr lang="en-US" sz="1200" dirty="0"/>
                  <a:t>The blue square </a:t>
                </a:r>
                <a14:m>
                  <m:oMath xmlns:m="http://schemas.openxmlformats.org/officeDocument/2006/math">
                    <m:r>
                      <a:rPr lang="en-US" sz="1200" b="0" i="1" smtClean="0">
                        <a:latin typeface="Cambria Math" panose="02040503050406030204" pitchFamily="18" charset="0"/>
                      </a:rPr>
                      <m:t>𝑥</m:t>
                    </m:r>
                    <m:r>
                      <a:rPr lang="en-US" sz="1200" b="0" i="1" smtClean="0">
                        <a:latin typeface="Cambria Math" panose="02040503050406030204" pitchFamily="18" charset="0"/>
                        <a:ea typeface="Cambria Math" panose="02040503050406030204" pitchFamily="18" charset="0"/>
                      </a:rPr>
                      <m:t>∈</m:t>
                    </m:r>
                    <m:d>
                      <m:dPr>
                        <m:begChr m:val="["/>
                        <m:endChr m:val="]"/>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−0.</m:t>
                        </m:r>
                        <m:r>
                          <a:rPr lang="en-US" sz="1200" b="0" i="1" smtClean="0">
                            <a:latin typeface="Cambria Math" panose="02040503050406030204" pitchFamily="18" charset="0"/>
                            <a:ea typeface="Cambria Math" panose="02040503050406030204" pitchFamily="18" charset="0"/>
                          </a:rPr>
                          <m:t>2</m:t>
                        </m:r>
                        <m:r>
                          <a:rPr lang="en-US" sz="1200" b="0" i="1" smtClean="0">
                            <a:latin typeface="Cambria Math" panose="02040503050406030204" pitchFamily="18" charset="0"/>
                            <a:ea typeface="Cambria Math" panose="02040503050406030204" pitchFamily="18" charset="0"/>
                          </a:rPr>
                          <m:t>𝑚</m:t>
                        </m:r>
                        <m:r>
                          <a:rPr lang="en-US" sz="1200" b="0" i="1" smtClean="0">
                            <a:latin typeface="Cambria Math" panose="02040503050406030204" pitchFamily="18" charset="0"/>
                            <a:ea typeface="Cambria Math" panose="02040503050406030204" pitchFamily="18" charset="0"/>
                          </a:rPr>
                          <m:t>, 0.2</m:t>
                        </m:r>
                        <m:r>
                          <a:rPr lang="en-US" sz="1200" b="0" i="1" smtClean="0">
                            <a:latin typeface="Cambria Math" panose="02040503050406030204" pitchFamily="18" charset="0"/>
                            <a:ea typeface="Cambria Math" panose="02040503050406030204" pitchFamily="18" charset="0"/>
                          </a:rPr>
                          <m:t>𝑚</m:t>
                        </m:r>
                      </m:e>
                    </m:d>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𝑦</m:t>
                    </m:r>
                    <m:r>
                      <a:rPr lang="en-US" sz="1200" i="1">
                        <a:latin typeface="Cambria Math" panose="02040503050406030204" pitchFamily="18" charset="0"/>
                        <a:ea typeface="Cambria Math" panose="02040503050406030204" pitchFamily="18" charset="0"/>
                      </a:rPr>
                      <m:t>∈</m:t>
                    </m:r>
                    <m:d>
                      <m:dPr>
                        <m:begChr m:val="["/>
                        <m:endChr m:val="]"/>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−0.</m:t>
                        </m:r>
                        <m:r>
                          <a:rPr lang="en-US" sz="1200" b="0" i="1" smtClean="0">
                            <a:latin typeface="Cambria Math" panose="02040503050406030204" pitchFamily="18" charset="0"/>
                            <a:ea typeface="Cambria Math" panose="02040503050406030204" pitchFamily="18" charset="0"/>
                          </a:rPr>
                          <m:t>2</m:t>
                        </m:r>
                        <m:r>
                          <a:rPr lang="en-US" sz="1200" i="1">
                            <a:latin typeface="Cambria Math" panose="02040503050406030204" pitchFamily="18" charset="0"/>
                            <a:ea typeface="Cambria Math" panose="02040503050406030204" pitchFamily="18" charset="0"/>
                          </a:rPr>
                          <m:t>𝑚</m:t>
                        </m:r>
                        <m:r>
                          <a:rPr lang="en-US" sz="1200" i="1">
                            <a:latin typeface="Cambria Math" panose="02040503050406030204" pitchFamily="18" charset="0"/>
                            <a:ea typeface="Cambria Math" panose="02040503050406030204" pitchFamily="18" charset="0"/>
                          </a:rPr>
                          <m:t>, 0.2</m:t>
                        </m:r>
                        <m:r>
                          <a:rPr lang="en-US" sz="1200" i="1">
                            <a:latin typeface="Cambria Math" panose="02040503050406030204" pitchFamily="18" charset="0"/>
                            <a:ea typeface="Cambria Math" panose="02040503050406030204" pitchFamily="18" charset="0"/>
                          </a:rPr>
                          <m:t>𝑚</m:t>
                        </m:r>
                      </m:e>
                    </m:d>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𝑧</m:t>
                    </m:r>
                    <m:r>
                      <a:rPr lang="en-US" sz="1200" b="0" i="1" smtClean="0">
                        <a:latin typeface="Cambria Math" panose="02040503050406030204" pitchFamily="18" charset="0"/>
                        <a:ea typeface="Cambria Math" panose="02040503050406030204" pitchFamily="18" charset="0"/>
                      </a:rPr>
                      <m:t>=0 </m:t>
                    </m:r>
                    <m:r>
                      <a:rPr lang="en-US" sz="1200" b="0" i="1" smtClean="0">
                        <a:latin typeface="Cambria Math" panose="02040503050406030204" pitchFamily="18" charset="0"/>
                        <a:ea typeface="Cambria Math" panose="02040503050406030204" pitchFamily="18" charset="0"/>
                      </a:rPr>
                      <m:t>𝑚</m:t>
                    </m:r>
                  </m:oMath>
                </a14:m>
                <a:r>
                  <a:rPr lang="en-US" sz="1200" dirty="0"/>
                  <a:t> is the plane of workspace where the sensors are placed. The size is based on the dimension of a human torso. The sensors can be freely placed in the workspace with freely chosen orientation.</a:t>
                </a:r>
              </a:p>
              <a:p>
                <a:endParaRPr lang="en-US" sz="1200" dirty="0"/>
              </a:p>
              <a:p>
                <a:r>
                  <a:rPr lang="en-US" sz="1200" dirty="0"/>
                  <a:t>The above example shows a magnet located at </a:t>
                </a:r>
                <a14:m>
                  <m:oMath xmlns:m="http://schemas.openxmlformats.org/officeDocument/2006/math">
                    <m:d>
                      <m:dPr>
                        <m:begChr m:val="["/>
                        <m:endChr m:val="]"/>
                        <m:ctrlPr>
                          <a:rPr lang="en-US" sz="1200" b="0" i="1" smtClean="0">
                            <a:latin typeface="Cambria Math" panose="02040503050406030204" pitchFamily="18" charset="0"/>
                          </a:rPr>
                        </m:ctrlPr>
                      </m:dPr>
                      <m:e>
                        <m:r>
                          <a:rPr lang="en-US" sz="1200" b="0" i="1" smtClean="0">
                            <a:latin typeface="Cambria Math" panose="02040503050406030204" pitchFamily="18" charset="0"/>
                          </a:rPr>
                          <m:t>𝑥</m:t>
                        </m:r>
                        <m:r>
                          <a:rPr lang="en-US" sz="1200" b="0" i="1" smtClean="0">
                            <a:latin typeface="Cambria Math" panose="02040503050406030204" pitchFamily="18" charset="0"/>
                          </a:rPr>
                          <m:t>, </m:t>
                        </m:r>
                        <m:r>
                          <a:rPr lang="en-US" sz="1200" b="0" i="1" smtClean="0">
                            <a:latin typeface="Cambria Math" panose="02040503050406030204" pitchFamily="18" charset="0"/>
                          </a:rPr>
                          <m:t>𝑦</m:t>
                        </m:r>
                        <m:r>
                          <a:rPr lang="en-US" sz="1200" b="0" i="1" smtClean="0">
                            <a:latin typeface="Cambria Math" panose="02040503050406030204" pitchFamily="18" charset="0"/>
                          </a:rPr>
                          <m:t>, </m:t>
                        </m:r>
                        <m:r>
                          <a:rPr lang="en-US" sz="1200" b="0" i="1" smtClean="0">
                            <a:latin typeface="Cambria Math" panose="02040503050406030204" pitchFamily="18" charset="0"/>
                          </a:rPr>
                          <m:t>𝑧</m:t>
                        </m:r>
                      </m:e>
                    </m:d>
                    <m:r>
                      <a:rPr lang="en-US" sz="1200" b="0" i="1" smtClean="0">
                        <a:latin typeface="Cambria Math" panose="02040503050406030204" pitchFamily="18" charset="0"/>
                      </a:rPr>
                      <m:t>=</m:t>
                    </m:r>
                    <m:d>
                      <m:dPr>
                        <m:begChr m:val="["/>
                        <m:endChr m:val="]"/>
                        <m:ctrlPr>
                          <a:rPr lang="en-US" sz="1200" b="0" i="1" smtClean="0">
                            <a:latin typeface="Cambria Math" panose="02040503050406030204" pitchFamily="18" charset="0"/>
                          </a:rPr>
                        </m:ctrlPr>
                      </m:dPr>
                      <m:e>
                        <m:r>
                          <a:rPr lang="en-US" sz="1200" b="0" i="1" smtClean="0">
                            <a:latin typeface="Cambria Math" panose="02040503050406030204" pitchFamily="18" charset="0"/>
                          </a:rPr>
                          <m:t>0,0,0.2</m:t>
                        </m:r>
                      </m:e>
                    </m:d>
                    <m:r>
                      <a:rPr lang="en-US" sz="1200" b="0" i="1" smtClean="0">
                        <a:latin typeface="Cambria Math" panose="02040503050406030204" pitchFamily="18" charset="0"/>
                      </a:rPr>
                      <m:t>, </m:t>
                    </m:r>
                    <m:d>
                      <m:dPr>
                        <m:begChr m:val="["/>
                        <m:endChr m:val="]"/>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𝑞</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𝑞</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𝑞</m:t>
                            </m:r>
                          </m:e>
                          <m:sub>
                            <m:r>
                              <a:rPr lang="en-US" sz="1200" b="0" i="1" smtClean="0">
                                <a:latin typeface="Cambria Math" panose="02040503050406030204" pitchFamily="18" charset="0"/>
                              </a:rPr>
                              <m:t>3</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𝑞</m:t>
                            </m:r>
                          </m:e>
                          <m:sub>
                            <m:r>
                              <a:rPr lang="en-US" sz="1200" b="0" i="1" smtClean="0">
                                <a:latin typeface="Cambria Math" panose="02040503050406030204" pitchFamily="18" charset="0"/>
                              </a:rPr>
                              <m:t>4</m:t>
                            </m:r>
                          </m:sub>
                        </m:sSub>
                      </m:e>
                    </m:d>
                    <m:r>
                      <a:rPr lang="en-US" sz="1200" b="0" i="1" smtClean="0">
                        <a:latin typeface="Cambria Math" panose="02040503050406030204" pitchFamily="18" charset="0"/>
                      </a:rPr>
                      <m:t>=[1,0,0,0]</m:t>
                    </m:r>
                  </m:oMath>
                </a14:m>
                <a:r>
                  <a:rPr lang="en-US" sz="1200" dirty="0"/>
                  <a:t>, where the orientation is represented by a quaternion </a:t>
                </a:r>
                <a14:m>
                  <m:oMath xmlns:m="http://schemas.openxmlformats.org/officeDocument/2006/math">
                    <m:d>
                      <m:dPr>
                        <m:begChr m:val="["/>
                        <m:endChr m:val="]"/>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𝑞</m:t>
                            </m:r>
                          </m:e>
                          <m:sub>
                            <m:r>
                              <a:rPr lang="en-US" sz="1200" i="1">
                                <a:latin typeface="Cambria Math" panose="02040503050406030204" pitchFamily="18" charset="0"/>
                              </a:rPr>
                              <m:t>1</m:t>
                            </m:r>
                          </m:sub>
                        </m:sSub>
                        <m: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𝑞</m:t>
                            </m:r>
                          </m:e>
                          <m:sub>
                            <m:r>
                              <a:rPr lang="en-US" sz="1200" i="1">
                                <a:latin typeface="Cambria Math" panose="02040503050406030204" pitchFamily="18" charset="0"/>
                              </a:rPr>
                              <m:t>2</m:t>
                            </m:r>
                          </m:sub>
                        </m:sSub>
                        <m: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𝑞</m:t>
                            </m:r>
                          </m:e>
                          <m:sub>
                            <m:r>
                              <a:rPr lang="en-US" sz="1200" i="1">
                                <a:latin typeface="Cambria Math" panose="02040503050406030204" pitchFamily="18" charset="0"/>
                              </a:rPr>
                              <m:t>3</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𝑞</m:t>
                            </m:r>
                          </m:e>
                          <m:sub>
                            <m:r>
                              <a:rPr lang="en-US" sz="1200" i="1">
                                <a:latin typeface="Cambria Math" panose="02040503050406030204" pitchFamily="18" charset="0"/>
                              </a:rPr>
                              <m:t>4</m:t>
                            </m:r>
                          </m:sub>
                        </m:sSub>
                      </m:e>
                    </m:d>
                  </m:oMath>
                </a14:m>
                <a:r>
                  <a:rPr lang="en-US" sz="1200" dirty="0"/>
                  <a:t>. With three sensors located at </a:t>
                </a:r>
                <a14:m>
                  <m:oMath xmlns:m="http://schemas.openxmlformats.org/officeDocument/2006/math">
                    <m:d>
                      <m:dPr>
                        <m:begChr m:val="["/>
                        <m:endChr m:val="]"/>
                        <m:ctrlPr>
                          <a:rPr lang="en-US" sz="1200" i="1">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1</m:t>
                            </m:r>
                          </m:sub>
                        </m:sSub>
                        <m:r>
                          <a:rPr lang="en-US" sz="1200" i="1">
                            <a:latin typeface="Cambria Math" panose="02040503050406030204" pitchFamily="18" charset="0"/>
                          </a:rPr>
                          <m:t>, </m:t>
                        </m:r>
                        <m:sSub>
                          <m:sSubPr>
                            <m:ctrlPr>
                              <a:rPr lang="en-US" sz="1200" b="0" i="1" smtClean="0">
                                <a:latin typeface="Cambria Math" panose="02040503050406030204" pitchFamily="18" charset="0"/>
                              </a:rPr>
                            </m:ctrlPr>
                          </m:sSubPr>
                          <m:e>
                            <m:r>
                              <a:rPr lang="en-US" sz="1200" i="1">
                                <a:latin typeface="Cambria Math" panose="02040503050406030204" pitchFamily="18" charset="0"/>
                              </a:rPr>
                              <m:t>𝑦</m:t>
                            </m:r>
                          </m:e>
                          <m:sub>
                            <m:r>
                              <a:rPr lang="en-US" sz="1200" b="0" i="1" smtClean="0">
                                <a:latin typeface="Cambria Math" panose="02040503050406030204" pitchFamily="18" charset="0"/>
                              </a:rPr>
                              <m:t>1</m:t>
                            </m:r>
                          </m:sub>
                        </m:sSub>
                        <m:r>
                          <a:rPr lang="en-US" sz="1200" i="1">
                            <a:latin typeface="Cambria Math" panose="02040503050406030204" pitchFamily="18" charset="0"/>
                          </a:rPr>
                          <m:t>, </m:t>
                        </m:r>
                        <m:sSub>
                          <m:sSubPr>
                            <m:ctrlPr>
                              <a:rPr lang="en-US" sz="1200" b="0" i="1" smtClean="0">
                                <a:latin typeface="Cambria Math" panose="02040503050406030204" pitchFamily="18" charset="0"/>
                              </a:rPr>
                            </m:ctrlPr>
                          </m:sSubPr>
                          <m:e>
                            <m:r>
                              <a:rPr lang="en-US" sz="1200" i="1">
                                <a:latin typeface="Cambria Math" panose="02040503050406030204" pitchFamily="18" charset="0"/>
                              </a:rPr>
                              <m:t>𝑧</m:t>
                            </m:r>
                          </m:e>
                          <m:sub>
                            <m:r>
                              <a:rPr lang="en-US" sz="1200" b="0" i="1" smtClean="0">
                                <a:latin typeface="Cambria Math" panose="02040503050406030204" pitchFamily="18" charset="0"/>
                              </a:rPr>
                              <m:t>1</m:t>
                            </m:r>
                          </m:sub>
                        </m:sSub>
                      </m:e>
                    </m:d>
                    <m:r>
                      <a:rPr lang="en-US" sz="1200" i="1">
                        <a:latin typeface="Cambria Math" panose="02040503050406030204" pitchFamily="18" charset="0"/>
                      </a:rPr>
                      <m:t>=</m:t>
                    </m:r>
                    <m:d>
                      <m:dPr>
                        <m:begChr m:val="["/>
                        <m:endChr m:val="]"/>
                        <m:ctrlPr>
                          <a:rPr lang="en-US" sz="1200" i="1">
                            <a:latin typeface="Cambria Math" panose="02040503050406030204" pitchFamily="18" charset="0"/>
                          </a:rPr>
                        </m:ctrlPr>
                      </m:dPr>
                      <m:e>
                        <m:r>
                          <a:rPr lang="en-US" sz="1200" b="0" i="1" smtClean="0">
                            <a:latin typeface="Cambria Math" panose="02040503050406030204" pitchFamily="18" charset="0"/>
                          </a:rPr>
                          <m:t>0.10</m:t>
                        </m:r>
                        <m:r>
                          <a:rPr lang="en-US" sz="1200" i="1">
                            <a:latin typeface="Cambria Math" panose="02040503050406030204" pitchFamily="18" charset="0"/>
                          </a:rPr>
                          <m:t>,</m:t>
                        </m:r>
                        <m:r>
                          <a:rPr lang="en-US" sz="1200" b="0" i="1" smtClean="0">
                            <a:latin typeface="Cambria Math" panose="02040503050406030204" pitchFamily="18" charset="0"/>
                          </a:rPr>
                          <m:t>−0.12</m:t>
                        </m:r>
                        <m:r>
                          <a:rPr lang="en-US" sz="1200" i="1">
                            <a:latin typeface="Cambria Math" panose="02040503050406030204" pitchFamily="18" charset="0"/>
                          </a:rPr>
                          <m:t>,0</m:t>
                        </m:r>
                      </m:e>
                    </m:d>
                    <m:r>
                      <a:rPr lang="en-US" sz="1200" i="1">
                        <a:latin typeface="Cambria Math" panose="02040503050406030204" pitchFamily="18" charset="0"/>
                      </a:rPr>
                      <m:t>, </m:t>
                    </m:r>
                    <m:d>
                      <m:dPr>
                        <m:begChr m:val="["/>
                        <m:endChr m:val="]"/>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𝑞</m:t>
                            </m:r>
                          </m:e>
                          <m:sub>
                            <m:r>
                              <a:rPr lang="en-US" sz="1200" i="1">
                                <a:latin typeface="Cambria Math" panose="02040503050406030204" pitchFamily="18" charset="0"/>
                              </a:rPr>
                              <m:t>1</m:t>
                            </m:r>
                          </m:sub>
                        </m:sSub>
                        <m: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𝑞</m:t>
                            </m:r>
                          </m:e>
                          <m:sub>
                            <m:r>
                              <a:rPr lang="en-US" sz="1200" i="1">
                                <a:latin typeface="Cambria Math" panose="02040503050406030204" pitchFamily="18" charset="0"/>
                              </a:rPr>
                              <m:t>2</m:t>
                            </m:r>
                          </m:sub>
                        </m:sSub>
                        <m: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𝑞</m:t>
                            </m:r>
                          </m:e>
                          <m:sub>
                            <m:r>
                              <a:rPr lang="en-US" sz="1200" i="1">
                                <a:latin typeface="Cambria Math" panose="02040503050406030204" pitchFamily="18" charset="0"/>
                              </a:rPr>
                              <m:t>3</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𝑞</m:t>
                            </m:r>
                          </m:e>
                          <m:sub>
                            <m:r>
                              <a:rPr lang="en-US" sz="1200" i="1">
                                <a:latin typeface="Cambria Math" panose="02040503050406030204" pitchFamily="18" charset="0"/>
                              </a:rPr>
                              <m:t>4</m:t>
                            </m:r>
                          </m:sub>
                        </m:sSub>
                      </m:e>
                    </m:d>
                    <m:r>
                      <a:rPr lang="en-US" sz="1200" i="1">
                        <a:latin typeface="Cambria Math" panose="02040503050406030204" pitchFamily="18" charset="0"/>
                      </a:rPr>
                      <m:t>=</m:t>
                    </m:r>
                    <m:d>
                      <m:dPr>
                        <m:begChr m:val="["/>
                        <m:endChr m:val="]"/>
                        <m:ctrlPr>
                          <a:rPr lang="en-US" sz="1200" b="0" i="1" smtClean="0">
                            <a:latin typeface="Cambria Math" panose="02040503050406030204" pitchFamily="18" charset="0"/>
                          </a:rPr>
                        </m:ctrlPr>
                      </m:dPr>
                      <m:e>
                        <m:r>
                          <a:rPr lang="en-US" sz="1200" b="0" i="1" smtClean="0">
                            <a:latin typeface="Cambria Math" panose="02040503050406030204" pitchFamily="18" charset="0"/>
                          </a:rPr>
                          <m:t>−0.05</m:t>
                        </m:r>
                        <m:r>
                          <a:rPr lang="en-US" sz="1200" i="1">
                            <a:latin typeface="Cambria Math" panose="02040503050406030204" pitchFamily="18" charset="0"/>
                          </a:rPr>
                          <m:t>,0</m:t>
                        </m:r>
                        <m:r>
                          <a:rPr lang="en-US" sz="1200" b="0" i="1" smtClean="0">
                            <a:latin typeface="Cambria Math" panose="02040503050406030204" pitchFamily="18" charset="0"/>
                          </a:rPr>
                          <m:t>.86</m:t>
                        </m:r>
                        <m:r>
                          <a:rPr lang="en-US" sz="1200" i="1">
                            <a:latin typeface="Cambria Math" panose="02040503050406030204" pitchFamily="18" charset="0"/>
                          </a:rPr>
                          <m:t>,0</m:t>
                        </m:r>
                        <m:r>
                          <a:rPr lang="en-US" sz="1200" b="0" i="1" smtClean="0">
                            <a:latin typeface="Cambria Math" panose="02040503050406030204" pitchFamily="18" charset="0"/>
                          </a:rPr>
                          <m:t>.12</m:t>
                        </m:r>
                        <m:r>
                          <a:rPr lang="en-US" sz="1200" i="1">
                            <a:latin typeface="Cambria Math" panose="02040503050406030204" pitchFamily="18" charset="0"/>
                          </a:rPr>
                          <m:t>,0</m:t>
                        </m:r>
                        <m:r>
                          <a:rPr lang="en-US" sz="1200" b="0" i="1" smtClean="0">
                            <a:latin typeface="Cambria Math" panose="02040503050406030204" pitchFamily="18" charset="0"/>
                          </a:rPr>
                          <m:t>.49</m:t>
                        </m:r>
                      </m:e>
                    </m:d>
                    <m:r>
                      <a:rPr lang="en-US" sz="1200" b="0" i="1" smtClean="0">
                        <a:latin typeface="Cambria Math" panose="02040503050406030204" pitchFamily="18" charset="0"/>
                      </a:rPr>
                      <m:t>,</m:t>
                    </m:r>
                    <m:d>
                      <m:dPr>
                        <m:begChr m:val="["/>
                        <m:endChr m:val="]"/>
                        <m:ctrlPr>
                          <a:rPr lang="en-US" sz="1200" i="1">
                            <a:latin typeface="Cambria Math" panose="02040503050406030204" pitchFamily="18" charset="0"/>
                          </a:rPr>
                        </m:ctrlPr>
                      </m:dPr>
                      <m:e>
                        <m:sSub>
                          <m:sSubPr>
                            <m:ctrlPr>
                              <a:rPr lang="en-US" sz="120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2</m:t>
                            </m:r>
                          </m:sub>
                        </m:sSub>
                        <m: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b="0" i="1" smtClean="0">
                                <a:latin typeface="Cambria Math" panose="02040503050406030204" pitchFamily="18" charset="0"/>
                              </a:rPr>
                              <m:t>2</m:t>
                            </m:r>
                          </m:sub>
                        </m:sSub>
                        <m: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𝑧</m:t>
                            </m:r>
                          </m:e>
                          <m:sub>
                            <m:r>
                              <a:rPr lang="en-US" sz="1200" b="0" i="1" smtClean="0">
                                <a:latin typeface="Cambria Math" panose="02040503050406030204" pitchFamily="18" charset="0"/>
                              </a:rPr>
                              <m:t>2</m:t>
                            </m:r>
                          </m:sub>
                        </m:sSub>
                      </m:e>
                    </m:d>
                    <m:r>
                      <a:rPr lang="en-US" sz="1200" i="1">
                        <a:latin typeface="Cambria Math" panose="02040503050406030204" pitchFamily="18" charset="0"/>
                      </a:rPr>
                      <m:t>=</m:t>
                    </m:r>
                    <m:d>
                      <m:dPr>
                        <m:begChr m:val="["/>
                        <m:endChr m:val="]"/>
                        <m:ctrlPr>
                          <a:rPr lang="en-US" sz="1200" i="1">
                            <a:latin typeface="Cambria Math" panose="02040503050406030204" pitchFamily="18" charset="0"/>
                          </a:rPr>
                        </m:ctrlPr>
                      </m:dPr>
                      <m:e>
                        <m:r>
                          <a:rPr lang="en-US" sz="1200" i="1">
                            <a:latin typeface="Cambria Math" panose="02040503050406030204" pitchFamily="18" charset="0"/>
                          </a:rPr>
                          <m:t>0.1</m:t>
                        </m:r>
                        <m:r>
                          <a:rPr lang="en-US" sz="1200" b="0" i="1" smtClean="0">
                            <a:latin typeface="Cambria Math" panose="02040503050406030204" pitchFamily="18" charset="0"/>
                          </a:rPr>
                          <m:t>2</m:t>
                        </m:r>
                        <m:r>
                          <a:rPr lang="en-US" sz="1200" i="1">
                            <a:latin typeface="Cambria Math" panose="02040503050406030204" pitchFamily="18" charset="0"/>
                          </a:rPr>
                          <m:t>,</m:t>
                        </m:r>
                        <m:r>
                          <a:rPr lang="en-US" sz="1200" i="1">
                            <a:latin typeface="Cambria Math" panose="02040503050406030204" pitchFamily="18" charset="0"/>
                          </a:rPr>
                          <m:t>0.12</m:t>
                        </m:r>
                        <m:r>
                          <a:rPr lang="en-US" sz="1200" i="1">
                            <a:latin typeface="Cambria Math" panose="02040503050406030204" pitchFamily="18" charset="0"/>
                          </a:rPr>
                          <m:t>,0</m:t>
                        </m:r>
                      </m:e>
                    </m:d>
                    <m:r>
                      <a:rPr lang="en-US" sz="1200" i="1">
                        <a:latin typeface="Cambria Math" panose="02040503050406030204" pitchFamily="18" charset="0"/>
                      </a:rPr>
                      <m:t>, </m:t>
                    </m:r>
                    <m:d>
                      <m:dPr>
                        <m:begChr m:val="["/>
                        <m:endChr m:val="]"/>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𝑞</m:t>
                            </m:r>
                          </m:e>
                          <m:sub>
                            <m:r>
                              <a:rPr lang="en-US" sz="1200" i="1">
                                <a:latin typeface="Cambria Math" panose="02040503050406030204" pitchFamily="18" charset="0"/>
                              </a:rPr>
                              <m:t>1</m:t>
                            </m:r>
                          </m:sub>
                        </m:sSub>
                        <m: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𝑞</m:t>
                            </m:r>
                          </m:e>
                          <m:sub>
                            <m:r>
                              <a:rPr lang="en-US" sz="1200" i="1">
                                <a:latin typeface="Cambria Math" panose="02040503050406030204" pitchFamily="18" charset="0"/>
                              </a:rPr>
                              <m:t>2</m:t>
                            </m:r>
                          </m:sub>
                        </m:sSub>
                        <m: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𝑞</m:t>
                            </m:r>
                          </m:e>
                          <m:sub>
                            <m:r>
                              <a:rPr lang="en-US" sz="1200" i="1">
                                <a:latin typeface="Cambria Math" panose="02040503050406030204" pitchFamily="18" charset="0"/>
                              </a:rPr>
                              <m:t>3</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𝑞</m:t>
                            </m:r>
                          </m:e>
                          <m:sub>
                            <m:r>
                              <a:rPr lang="en-US" sz="1200" i="1">
                                <a:latin typeface="Cambria Math" panose="02040503050406030204" pitchFamily="18" charset="0"/>
                              </a:rPr>
                              <m:t>4</m:t>
                            </m:r>
                          </m:sub>
                        </m:sSub>
                      </m:e>
                    </m:d>
                    <m:r>
                      <a:rPr lang="en-US" sz="1200" i="1">
                        <a:latin typeface="Cambria Math" panose="02040503050406030204" pitchFamily="18" charset="0"/>
                      </a:rPr>
                      <m:t>=</m:t>
                    </m:r>
                    <m:d>
                      <m:dPr>
                        <m:begChr m:val="["/>
                        <m:endChr m:val="]"/>
                        <m:ctrlPr>
                          <a:rPr lang="en-US" sz="1200" i="1">
                            <a:latin typeface="Cambria Math" panose="02040503050406030204" pitchFamily="18" charset="0"/>
                          </a:rPr>
                        </m:ctrlPr>
                      </m:dPr>
                      <m:e>
                        <m:r>
                          <a:rPr lang="en-US" sz="1200" b="0" i="1" smtClean="0">
                            <a:latin typeface="Cambria Math" panose="02040503050406030204" pitchFamily="18" charset="0"/>
                          </a:rPr>
                          <m:t>−0.53, 0.66, −0.17, 0.51</m:t>
                        </m:r>
                      </m:e>
                    </m:d>
                    <m:r>
                      <a:rPr lang="en-US" sz="1200" b="0" i="0" smtClean="0">
                        <a:latin typeface="Cambria Math" panose="02040503050406030204" pitchFamily="18" charset="0"/>
                      </a:rPr>
                      <m:t>,</m:t>
                    </m:r>
                    <m:d>
                      <m:dPr>
                        <m:begChr m:val="["/>
                        <m:endChr m:val="]"/>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3</m:t>
                            </m:r>
                          </m:sub>
                        </m:sSub>
                        <m: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b="0" i="1" smtClean="0">
                                <a:latin typeface="Cambria Math" panose="02040503050406030204" pitchFamily="18" charset="0"/>
                              </a:rPr>
                              <m:t>3</m:t>
                            </m:r>
                          </m:sub>
                        </m:sSub>
                        <m: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𝑧</m:t>
                            </m:r>
                          </m:e>
                          <m:sub>
                            <m:r>
                              <a:rPr lang="en-US" sz="1200" b="0" i="1" smtClean="0">
                                <a:latin typeface="Cambria Math" panose="02040503050406030204" pitchFamily="18" charset="0"/>
                              </a:rPr>
                              <m:t>3</m:t>
                            </m:r>
                          </m:sub>
                        </m:sSub>
                      </m:e>
                    </m:d>
                    <m:r>
                      <a:rPr lang="en-US" sz="1200" i="1">
                        <a:latin typeface="Cambria Math" panose="02040503050406030204" pitchFamily="18" charset="0"/>
                      </a:rPr>
                      <m:t>=</m:t>
                    </m:r>
                    <m:d>
                      <m:dPr>
                        <m:begChr m:val="["/>
                        <m:endChr m:val="]"/>
                        <m:ctrlPr>
                          <a:rPr lang="en-US" sz="1200" i="1">
                            <a:latin typeface="Cambria Math" panose="02040503050406030204" pitchFamily="18" charset="0"/>
                          </a:rPr>
                        </m:ctrlPr>
                      </m:dPr>
                      <m:e>
                        <m:r>
                          <a:rPr lang="en-US" sz="1200" i="1">
                            <a:latin typeface="Cambria Math" panose="02040503050406030204" pitchFamily="18" charset="0"/>
                          </a:rPr>
                          <m:t>0.1</m:t>
                        </m:r>
                        <m:r>
                          <a:rPr lang="en-US" sz="1200" b="0" i="1" smtClean="0">
                            <a:latin typeface="Cambria Math" panose="02040503050406030204" pitchFamily="18" charset="0"/>
                          </a:rPr>
                          <m:t>8,0</m:t>
                        </m:r>
                        <m:r>
                          <a:rPr lang="en-US" sz="1200" i="1">
                            <a:latin typeface="Cambria Math" panose="02040503050406030204" pitchFamily="18" charset="0"/>
                          </a:rPr>
                          <m:t>,0</m:t>
                        </m:r>
                      </m:e>
                    </m:d>
                    <m:r>
                      <a:rPr lang="en-US" sz="1200" i="1">
                        <a:latin typeface="Cambria Math" panose="02040503050406030204" pitchFamily="18" charset="0"/>
                      </a:rPr>
                      <m:t>, </m:t>
                    </m:r>
                    <m:d>
                      <m:dPr>
                        <m:begChr m:val="["/>
                        <m:endChr m:val="]"/>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𝑞</m:t>
                            </m:r>
                          </m:e>
                          <m:sub>
                            <m:r>
                              <a:rPr lang="en-US" sz="1200" i="1">
                                <a:latin typeface="Cambria Math" panose="02040503050406030204" pitchFamily="18" charset="0"/>
                              </a:rPr>
                              <m:t>1</m:t>
                            </m:r>
                          </m:sub>
                        </m:sSub>
                        <m: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𝑞</m:t>
                            </m:r>
                          </m:e>
                          <m:sub>
                            <m:r>
                              <a:rPr lang="en-US" sz="1200" i="1">
                                <a:latin typeface="Cambria Math" panose="02040503050406030204" pitchFamily="18" charset="0"/>
                              </a:rPr>
                              <m:t>2</m:t>
                            </m:r>
                          </m:sub>
                        </m:sSub>
                        <m:r>
                          <a:rPr lang="en-US" sz="1200" i="1">
                            <a:latin typeface="Cambria Math" panose="02040503050406030204" pitchFamily="18" charset="0"/>
                          </a:rPr>
                          <m:t>, </m:t>
                        </m:r>
                        <m:sSub>
                          <m:sSubPr>
                            <m:ctrlPr>
                              <a:rPr lang="en-US" sz="1200" i="1">
                                <a:latin typeface="Cambria Math" panose="02040503050406030204" pitchFamily="18" charset="0"/>
                              </a:rPr>
                            </m:ctrlPr>
                          </m:sSubPr>
                          <m:e>
                            <m:r>
                              <a:rPr lang="en-US" sz="1200" i="1">
                                <a:latin typeface="Cambria Math" panose="02040503050406030204" pitchFamily="18" charset="0"/>
                              </a:rPr>
                              <m:t>𝑞</m:t>
                            </m:r>
                          </m:e>
                          <m:sub>
                            <m:r>
                              <a:rPr lang="en-US" sz="1200" i="1">
                                <a:latin typeface="Cambria Math" panose="02040503050406030204" pitchFamily="18" charset="0"/>
                              </a:rPr>
                              <m:t>3</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𝑞</m:t>
                            </m:r>
                          </m:e>
                          <m:sub>
                            <m:r>
                              <a:rPr lang="en-US" sz="1200" i="1">
                                <a:latin typeface="Cambria Math" panose="02040503050406030204" pitchFamily="18" charset="0"/>
                              </a:rPr>
                              <m:t>4</m:t>
                            </m:r>
                          </m:sub>
                        </m:sSub>
                      </m:e>
                    </m:d>
                    <m:r>
                      <a:rPr lang="en-US" sz="1200" i="1">
                        <a:latin typeface="Cambria Math" panose="02040503050406030204" pitchFamily="18" charset="0"/>
                      </a:rPr>
                      <m:t>=</m:t>
                    </m:r>
                    <m:d>
                      <m:dPr>
                        <m:begChr m:val="["/>
                        <m:endChr m:val="]"/>
                        <m:ctrlPr>
                          <a:rPr lang="en-US" sz="1200" i="1">
                            <a:latin typeface="Cambria Math" panose="02040503050406030204" pitchFamily="18" charset="0"/>
                          </a:rPr>
                        </m:ctrlPr>
                      </m:dPr>
                      <m:e>
                        <m:r>
                          <a:rPr lang="en-US" sz="1200" b="0" i="1" smtClean="0">
                            <a:latin typeface="Cambria Math" panose="02040503050406030204" pitchFamily="18" charset="0"/>
                          </a:rPr>
                          <m:t>0.95, −0.09, 0.24, −0.17</m:t>
                        </m:r>
                      </m:e>
                    </m:d>
                  </m:oMath>
                </a14:m>
                <a:r>
                  <a:rPr lang="en-US" sz="1200" dirty="0"/>
                  <a:t>, </a:t>
                </a:r>
              </a:p>
            </p:txBody>
          </p:sp>
        </mc:Choice>
        <mc:Fallback>
          <p:sp>
            <p:nvSpPr>
              <p:cNvPr id="17" name="TextBox 16">
                <a:extLst>
                  <a:ext uri="{FF2B5EF4-FFF2-40B4-BE49-F238E27FC236}">
                    <a16:creationId xmlns:a16="http://schemas.microsoft.com/office/drawing/2014/main" id="{C3C16F38-17FB-7319-0D63-C27568F879D7}"/>
                  </a:ext>
                </a:extLst>
              </p:cNvPr>
              <p:cNvSpPr txBox="1">
                <a:spLocks noRot="1" noChangeAspect="1" noMove="1" noResize="1" noEditPoints="1" noAdjustHandles="1" noChangeArrowheads="1" noChangeShapeType="1" noTextEdit="1"/>
              </p:cNvSpPr>
              <p:nvPr/>
            </p:nvSpPr>
            <p:spPr>
              <a:xfrm>
                <a:off x="731837" y="4087870"/>
                <a:ext cx="10728325" cy="2123658"/>
              </a:xfrm>
              <a:prstGeom prst="rect">
                <a:avLst/>
              </a:prstGeom>
              <a:blipFill>
                <a:blip r:embed="rId3"/>
                <a:stretch>
                  <a:fillRect t="-575" r="-57" b="-1149"/>
                </a:stretch>
              </a:blipFill>
            </p:spPr>
            <p:txBody>
              <a:bodyPr/>
              <a:lstStyle/>
              <a:p>
                <a:r>
                  <a:rPr lang="en-US">
                    <a:noFill/>
                  </a:rPr>
                  <a:t> </a:t>
                </a:r>
              </a:p>
            </p:txBody>
          </p:sp>
        </mc:Fallback>
      </mc:AlternateContent>
    </p:spTree>
    <p:extLst>
      <p:ext uri="{BB962C8B-B14F-4D97-AF65-F5344CB8AC3E}">
        <p14:creationId xmlns:p14="http://schemas.microsoft.com/office/powerpoint/2010/main" val="1799552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50A74-6ED2-41B3-AD63-74F89C447FBB}"/>
              </a:ext>
            </a:extLst>
          </p:cNvPr>
          <p:cNvSpPr>
            <a:spLocks noGrp="1"/>
          </p:cNvSpPr>
          <p:nvPr>
            <p:ph type="title"/>
          </p:nvPr>
        </p:nvSpPr>
        <p:spPr/>
        <p:txBody>
          <a:bodyPr/>
          <a:lstStyle/>
          <a:p>
            <a:r>
              <a:rPr lang="de-DE" dirty="0">
                <a:latin typeface="Times New Roman" panose="02020603050405020304" pitchFamily="18" charset="0"/>
                <a:cs typeface="Times New Roman" panose="02020603050405020304" pitchFamily="18" charset="0"/>
              </a:rPr>
              <a:t>Problem description - recap</a:t>
            </a:r>
            <a:endParaRPr lang="de-CH" dirty="0">
              <a:latin typeface="Times New Roman" panose="02020603050405020304" pitchFamily="18" charset="0"/>
              <a:cs typeface="Times New Roman" panose="02020603050405020304" pitchFamily="18" charset="0"/>
            </a:endParaRPr>
          </a:p>
        </p:txBody>
      </p:sp>
      <p:sp>
        <p:nvSpPr>
          <p:cNvPr id="4" name="Datumsplatzhalter 3">
            <a:extLst>
              <a:ext uri="{FF2B5EF4-FFF2-40B4-BE49-F238E27FC236}">
                <a16:creationId xmlns:a16="http://schemas.microsoft.com/office/drawing/2014/main" id="{FB726846-AD64-4677-BEA5-D3BDD96C70A4}"/>
              </a:ext>
            </a:extLst>
          </p:cNvPr>
          <p:cNvSpPr>
            <a:spLocks noGrp="1"/>
          </p:cNvSpPr>
          <p:nvPr>
            <p:ph type="dt" sz="half" idx="10"/>
          </p:nvPr>
        </p:nvSpPr>
        <p:spPr/>
        <p:txBody>
          <a:bodyPr/>
          <a:lstStyle/>
          <a:p>
            <a:fld id="{6BA2947E-D2DB-4F76-9588-775FC8D85F8C}" type="datetime1">
              <a:rPr lang="de-CH" noProof="0" smtClean="0"/>
              <a:t>10.06.2024</a:t>
            </a:fld>
            <a:endParaRPr lang="de-CH" noProof="0"/>
          </a:p>
        </p:txBody>
      </p:sp>
      <p:sp>
        <p:nvSpPr>
          <p:cNvPr id="6" name="Foliennummernplatzhalter 5">
            <a:extLst>
              <a:ext uri="{FF2B5EF4-FFF2-40B4-BE49-F238E27FC236}">
                <a16:creationId xmlns:a16="http://schemas.microsoft.com/office/drawing/2014/main" id="{9D665EC3-3ED3-4D21-AC3C-EAD0881BA091}"/>
              </a:ext>
            </a:extLst>
          </p:cNvPr>
          <p:cNvSpPr>
            <a:spLocks noGrp="1"/>
          </p:cNvSpPr>
          <p:nvPr>
            <p:ph type="sldNum" sz="quarter" idx="12"/>
          </p:nvPr>
        </p:nvSpPr>
        <p:spPr/>
        <p:txBody>
          <a:bodyPr/>
          <a:lstStyle/>
          <a:p>
            <a:fld id="{5ACA52AF-F19D-405C-AD5F-7D94B96A5CC3}" type="slidenum">
              <a:rPr lang="de-CH" noProof="0" smtClean="0"/>
              <a:t>3</a:t>
            </a:fld>
            <a:endParaRPr lang="de-CH" noProof="0"/>
          </a:p>
        </p:txBody>
      </p:sp>
      <p:pic>
        <p:nvPicPr>
          <p:cNvPr id="16" name="Content Placeholder 15">
            <a:extLst>
              <a:ext uri="{FF2B5EF4-FFF2-40B4-BE49-F238E27FC236}">
                <a16:creationId xmlns:a16="http://schemas.microsoft.com/office/drawing/2014/main" id="{5078ECE0-E861-8D63-5610-40610E08C8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6755" y="880700"/>
            <a:ext cx="6138486" cy="3206720"/>
          </a:xfrm>
        </p:spPr>
      </p:pic>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C3C16F38-17FB-7319-0D63-C27568F879D7}"/>
                  </a:ext>
                </a:extLst>
              </p:cNvPr>
              <p:cNvSpPr txBox="1"/>
              <p:nvPr/>
            </p:nvSpPr>
            <p:spPr>
              <a:xfrm>
                <a:off x="731836" y="4087420"/>
                <a:ext cx="10728325" cy="1569660"/>
              </a:xfrm>
              <a:prstGeom prst="rect">
                <a:avLst/>
              </a:prstGeom>
              <a:noFill/>
            </p:spPr>
            <p:txBody>
              <a:bodyPr wrap="square" rtlCol="0">
                <a:spAutoFit/>
              </a:bodyPr>
              <a:lstStyle/>
              <a:p>
                <a:r>
                  <a:rPr lang="en-US" sz="1200" dirty="0"/>
                  <a:t>Given a sensor configuration, the magnet’s position and orientation is solved using non-linear least square algorithm. The algorithm starts with an initial guess within the workspace, and update the guess using the Jacobian </a:t>
                </a:r>
                <a14:m>
                  <m:oMath xmlns:m="http://schemas.openxmlformats.org/officeDocument/2006/math">
                    <m:r>
                      <a:rPr lang="en-US" sz="1200" b="0" i="1" smtClean="0">
                        <a:latin typeface="Cambria Math" panose="02040503050406030204" pitchFamily="18" charset="0"/>
                      </a:rPr>
                      <m:t>𝐽</m:t>
                    </m:r>
                  </m:oMath>
                </a14:m>
                <a:r>
                  <a:rPr lang="en-US" sz="1200" dirty="0"/>
                  <a:t> associated with the current guess of the magnet configuration (Slide 2 - April). Each magnet configuration corresponds to a Jacobian that has an associated reciprocal condition number (Slide 3 - April). The higher the reciprocal condition number is, the more well-conditioned the Jacobian is, resulting in a more stable update and smoother convergence of the least square algorithm. </a:t>
                </a:r>
              </a:p>
              <a:p>
                <a:endParaRPr lang="en-US" sz="1200" dirty="0"/>
              </a:p>
              <a:p>
                <a:r>
                  <a:rPr lang="en-US" sz="1200" dirty="0"/>
                  <a:t>We wanted to start with simple cases and take small steps. We started to consider only 1 position and the orientation known and fixed. In this case </a:t>
                </a:r>
                <a14:m>
                  <m:oMath xmlns:m="http://schemas.openxmlformats.org/officeDocument/2006/math">
                    <m:r>
                      <a:rPr lang="en-US" sz="1200" b="0" i="1" smtClean="0">
                        <a:latin typeface="Cambria Math" panose="02040503050406030204" pitchFamily="18" charset="0"/>
                      </a:rPr>
                      <m:t>𝐽</m:t>
                    </m:r>
                    <m:r>
                      <a:rPr lang="en-US" sz="1200" b="0" i="1" smtClean="0">
                        <a:latin typeface="Cambria Math" panose="02040503050406030204" pitchFamily="18" charset="0"/>
                        <a:ea typeface="Cambria Math" panose="02040503050406030204" pitchFamily="18" charset="0"/>
                      </a:rPr>
                      <m:t>∈</m:t>
                    </m:r>
                    <m:sSup>
                      <m:sSupPr>
                        <m:ctrlPr>
                          <a:rPr lang="en-US" sz="1200" b="0" i="1" smtClean="0">
                            <a:latin typeface="Cambria Math" panose="02040503050406030204" pitchFamily="18" charset="0"/>
                            <a:ea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ℝ</m:t>
                        </m:r>
                      </m:e>
                      <m:sup>
                        <m:r>
                          <a:rPr lang="en-US" sz="1200" b="0" i="1" smtClean="0">
                            <a:latin typeface="Cambria Math" panose="02040503050406030204" pitchFamily="18" charset="0"/>
                            <a:ea typeface="Cambria Math" panose="02040503050406030204" pitchFamily="18" charset="0"/>
                          </a:rPr>
                          <m:t>𝑛</m:t>
                        </m:r>
                        <m:r>
                          <a:rPr lang="en-US" sz="1200" b="0" i="1" smtClean="0">
                            <a:latin typeface="Cambria Math" panose="02040503050406030204" pitchFamily="18" charset="0"/>
                            <a:ea typeface="Cambria Math" panose="02040503050406030204" pitchFamily="18" charset="0"/>
                          </a:rPr>
                          <m:t>×3</m:t>
                        </m:r>
                      </m:sup>
                    </m:sSup>
                  </m:oMath>
                </a14:m>
                <a:r>
                  <a:rPr lang="en-US" sz="1200" dirty="0"/>
                  <a:t>, where </a:t>
                </a:r>
                <a14:m>
                  <m:oMath xmlns:m="http://schemas.openxmlformats.org/officeDocument/2006/math">
                    <m:r>
                      <a:rPr lang="en-US" sz="1200" b="0" i="1" smtClean="0">
                        <a:latin typeface="Cambria Math" panose="02040503050406030204" pitchFamily="18" charset="0"/>
                      </a:rPr>
                      <m:t>𝑛</m:t>
                    </m:r>
                  </m:oMath>
                </a14:m>
                <a:r>
                  <a:rPr lang="en-US" sz="1200" dirty="0"/>
                  <a:t> corresponds to how many axis of magnet field is measured by the sensors; It’s a multiple of 1 when using 1-axis sensor while it’s a multiple of 3 when using 3-axis sensors; the column number </a:t>
                </a:r>
                <a14:m>
                  <m:oMath xmlns:m="http://schemas.openxmlformats.org/officeDocument/2006/math">
                    <m:r>
                      <a:rPr lang="en-US" sz="1200" i="1">
                        <a:latin typeface="Cambria Math" panose="02040503050406030204" pitchFamily="18" charset="0"/>
                        <a:ea typeface="Cambria Math" panose="02040503050406030204" pitchFamily="18" charset="0"/>
                      </a:rPr>
                      <m:t>3</m:t>
                    </m:r>
                  </m:oMath>
                </a14:m>
                <a:r>
                  <a:rPr lang="en-US" sz="1200" dirty="0"/>
                  <a:t> corresponds to </a:t>
                </a:r>
                <a14:m>
                  <m:oMath xmlns:m="http://schemas.openxmlformats.org/officeDocument/2006/math">
                    <m:r>
                      <a:rPr lang="en-US" sz="1200" i="1">
                        <a:latin typeface="Cambria Math" panose="02040503050406030204" pitchFamily="18" charset="0"/>
                        <a:ea typeface="Cambria Math" panose="02040503050406030204" pitchFamily="18" charset="0"/>
                      </a:rPr>
                      <m:t>3</m:t>
                    </m:r>
                  </m:oMath>
                </a14:m>
                <a:r>
                  <a:rPr lang="en-US" sz="1200" dirty="0"/>
                  <a:t> position parameters of the magnet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𝑥</m:t>
                    </m:r>
                    <m:r>
                      <a:rPr lang="en-US" sz="1200" b="0" i="1" smtClean="0">
                        <a:latin typeface="Cambria Math" panose="02040503050406030204" pitchFamily="18" charset="0"/>
                      </a:rPr>
                      <m:t>, </m:t>
                    </m:r>
                    <m:r>
                      <a:rPr lang="en-US" sz="1200" b="0" i="1" smtClean="0">
                        <a:latin typeface="Cambria Math" panose="02040503050406030204" pitchFamily="18" charset="0"/>
                      </a:rPr>
                      <m:t>𝑦</m:t>
                    </m:r>
                    <m:r>
                      <a:rPr lang="en-US" sz="1200" b="0" i="1" smtClean="0">
                        <a:latin typeface="Cambria Math" panose="02040503050406030204" pitchFamily="18" charset="0"/>
                      </a:rPr>
                      <m:t>, </m:t>
                    </m:r>
                    <m:r>
                      <a:rPr lang="en-US" sz="1200" b="0" i="1" smtClean="0">
                        <a:latin typeface="Cambria Math" panose="02040503050406030204" pitchFamily="18" charset="0"/>
                      </a:rPr>
                      <m:t>𝑧</m:t>
                    </m:r>
                    <m:r>
                      <a:rPr lang="en-US" sz="1200" b="0" i="1" smtClean="0">
                        <a:latin typeface="Cambria Math" panose="02040503050406030204" pitchFamily="18" charset="0"/>
                      </a:rPr>
                      <m:t>]</m:t>
                    </m:r>
                  </m:oMath>
                </a14:m>
                <a:r>
                  <a:rPr lang="en-US" sz="1200" dirty="0"/>
                  <a:t>. </a:t>
                </a:r>
              </a:p>
            </p:txBody>
          </p:sp>
        </mc:Choice>
        <mc:Fallback>
          <p:sp>
            <p:nvSpPr>
              <p:cNvPr id="17" name="TextBox 16">
                <a:extLst>
                  <a:ext uri="{FF2B5EF4-FFF2-40B4-BE49-F238E27FC236}">
                    <a16:creationId xmlns:a16="http://schemas.microsoft.com/office/drawing/2014/main" id="{C3C16F38-17FB-7319-0D63-C27568F879D7}"/>
                  </a:ext>
                </a:extLst>
              </p:cNvPr>
              <p:cNvSpPr txBox="1">
                <a:spLocks noRot="1" noChangeAspect="1" noMove="1" noResize="1" noEditPoints="1" noAdjustHandles="1" noChangeArrowheads="1" noChangeShapeType="1" noTextEdit="1"/>
              </p:cNvSpPr>
              <p:nvPr/>
            </p:nvSpPr>
            <p:spPr>
              <a:xfrm>
                <a:off x="731836" y="4087420"/>
                <a:ext cx="10728325" cy="1569660"/>
              </a:xfrm>
              <a:prstGeom prst="rect">
                <a:avLst/>
              </a:prstGeom>
              <a:blipFill>
                <a:blip r:embed="rId3"/>
                <a:stretch>
                  <a:fillRect t="-778" r="-114" b="-1946"/>
                </a:stretch>
              </a:blipFill>
            </p:spPr>
            <p:txBody>
              <a:bodyPr/>
              <a:lstStyle/>
              <a:p>
                <a:r>
                  <a:rPr lang="en-US">
                    <a:noFill/>
                  </a:rPr>
                  <a:t> </a:t>
                </a:r>
              </a:p>
            </p:txBody>
          </p:sp>
        </mc:Fallback>
      </mc:AlternateContent>
    </p:spTree>
    <p:extLst>
      <p:ext uri="{BB962C8B-B14F-4D97-AF65-F5344CB8AC3E}">
        <p14:creationId xmlns:p14="http://schemas.microsoft.com/office/powerpoint/2010/main" val="1526424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50A74-6ED2-41B3-AD63-74F89C447FBB}"/>
              </a:ext>
            </a:extLst>
          </p:cNvPr>
          <p:cNvSpPr>
            <a:spLocks noGrp="1"/>
          </p:cNvSpPr>
          <p:nvPr>
            <p:ph type="title"/>
          </p:nvPr>
        </p:nvSpPr>
        <p:spPr/>
        <p:txBody>
          <a:bodyPr/>
          <a:lstStyle/>
          <a:p>
            <a:r>
              <a:rPr lang="de-DE" dirty="0">
                <a:latin typeface="Times New Roman" panose="02020603050405020304" pitchFamily="18" charset="0"/>
                <a:cs typeface="Times New Roman" panose="02020603050405020304" pitchFamily="18" charset="0"/>
              </a:rPr>
              <a:t>Only 1 position‘s optimal Jacobian </a:t>
            </a:r>
            <a:endParaRPr lang="de-CH" dirty="0">
              <a:latin typeface="Times New Roman" panose="02020603050405020304" pitchFamily="18" charset="0"/>
              <a:cs typeface="Times New Roman" panose="02020603050405020304" pitchFamily="18" charset="0"/>
            </a:endParaRPr>
          </a:p>
        </p:txBody>
      </p:sp>
      <p:sp>
        <p:nvSpPr>
          <p:cNvPr id="4" name="Datumsplatzhalter 3">
            <a:extLst>
              <a:ext uri="{FF2B5EF4-FFF2-40B4-BE49-F238E27FC236}">
                <a16:creationId xmlns:a16="http://schemas.microsoft.com/office/drawing/2014/main" id="{FB726846-AD64-4677-BEA5-D3BDD96C70A4}"/>
              </a:ext>
            </a:extLst>
          </p:cNvPr>
          <p:cNvSpPr>
            <a:spLocks noGrp="1"/>
          </p:cNvSpPr>
          <p:nvPr>
            <p:ph type="dt" sz="half" idx="10"/>
          </p:nvPr>
        </p:nvSpPr>
        <p:spPr/>
        <p:txBody>
          <a:bodyPr/>
          <a:lstStyle/>
          <a:p>
            <a:fld id="{6BA2947E-D2DB-4F76-9588-775FC8D85F8C}" type="datetime1">
              <a:rPr lang="de-CH" noProof="0" smtClean="0"/>
              <a:t>10.06.2024</a:t>
            </a:fld>
            <a:endParaRPr lang="de-CH" noProof="0"/>
          </a:p>
        </p:txBody>
      </p:sp>
      <p:sp>
        <p:nvSpPr>
          <p:cNvPr id="6" name="Foliennummernplatzhalter 5">
            <a:extLst>
              <a:ext uri="{FF2B5EF4-FFF2-40B4-BE49-F238E27FC236}">
                <a16:creationId xmlns:a16="http://schemas.microsoft.com/office/drawing/2014/main" id="{9D665EC3-3ED3-4D21-AC3C-EAD0881BA091}"/>
              </a:ext>
            </a:extLst>
          </p:cNvPr>
          <p:cNvSpPr>
            <a:spLocks noGrp="1"/>
          </p:cNvSpPr>
          <p:nvPr>
            <p:ph type="sldNum" sz="quarter" idx="12"/>
          </p:nvPr>
        </p:nvSpPr>
        <p:spPr/>
        <p:txBody>
          <a:bodyPr/>
          <a:lstStyle/>
          <a:p>
            <a:fld id="{5ACA52AF-F19D-405C-AD5F-7D94B96A5CC3}" type="slidenum">
              <a:rPr lang="de-CH" noProof="0" smtClean="0"/>
              <a:t>4</a:t>
            </a:fld>
            <a:endParaRPr lang="de-CH" noProof="0"/>
          </a:p>
        </p:txBody>
      </p:sp>
      <p:sp>
        <p:nvSpPr>
          <p:cNvPr id="13" name="Content Placeholder 12">
            <a:extLst>
              <a:ext uri="{FF2B5EF4-FFF2-40B4-BE49-F238E27FC236}">
                <a16:creationId xmlns:a16="http://schemas.microsoft.com/office/drawing/2014/main" id="{27C45426-AE39-7040-6D91-EF62B18C9C69}"/>
              </a:ext>
            </a:extLst>
          </p:cNvPr>
          <p:cNvSpPr>
            <a:spLocks noGrp="1"/>
          </p:cNvSpPr>
          <p:nvPr>
            <p:ph idx="1"/>
          </p:nvPr>
        </p:nvSpPr>
        <p:spPr>
          <a:xfrm>
            <a:off x="731837" y="1160350"/>
            <a:ext cx="10728325" cy="5192741"/>
          </a:xfrm>
        </p:spPr>
        <p:txBody>
          <a:bodyPr/>
          <a:lstStyle/>
          <a:p>
            <a:pPr marL="0" indent="0">
              <a:buNone/>
            </a:pPr>
            <a:r>
              <a:rPr lang="en-US" sz="1200" dirty="0"/>
              <a:t>For only 1 position, the Jacobian can be optimal (reciprocal condition number = 1) for different sensors’ location. We tried to find if there is geometric relationship between each solution such that we can generalize the optimal result, at least for only 1 position’s Jacobian. We used genetic algorithm to output 10 sensor configurations that has the optimal result for the center position of the magnet space. And the result is quite random:</a:t>
            </a:r>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endParaRPr lang="en-US" sz="1200" dirty="0"/>
          </a:p>
          <a:p>
            <a:pPr marL="0" indent="0">
              <a:buNone/>
            </a:pPr>
            <a:r>
              <a:rPr lang="en-US" sz="1200" dirty="0"/>
              <a:t>We figured it’s overly complicated to generalize the result, even for only 1 position. And we decided to move on to the numerical method, using the genetic algorithm in MATLAB’s optimization toolbox.</a:t>
            </a:r>
          </a:p>
        </p:txBody>
      </p:sp>
      <p:pic>
        <p:nvPicPr>
          <p:cNvPr id="15" name="Picture 14">
            <a:extLst>
              <a:ext uri="{FF2B5EF4-FFF2-40B4-BE49-F238E27FC236}">
                <a16:creationId xmlns:a16="http://schemas.microsoft.com/office/drawing/2014/main" id="{A0117FC6-F650-50B9-CBBF-4871799E9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7721" y="1876789"/>
            <a:ext cx="4916556" cy="2568389"/>
          </a:xfrm>
          <a:prstGeom prst="rect">
            <a:avLst/>
          </a:prstGeom>
        </p:spPr>
      </p:pic>
    </p:spTree>
    <p:extLst>
      <p:ext uri="{BB962C8B-B14F-4D97-AF65-F5344CB8AC3E}">
        <p14:creationId xmlns:p14="http://schemas.microsoft.com/office/powerpoint/2010/main" val="3164086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50A74-6ED2-41B3-AD63-74F89C447FBB}"/>
              </a:ext>
            </a:extLst>
          </p:cNvPr>
          <p:cNvSpPr>
            <a:spLocks noGrp="1"/>
          </p:cNvSpPr>
          <p:nvPr>
            <p:ph type="title"/>
          </p:nvPr>
        </p:nvSpPr>
        <p:spPr/>
        <p:txBody>
          <a:bodyPr/>
          <a:lstStyle/>
          <a:p>
            <a:r>
              <a:rPr lang="de-DE" dirty="0">
                <a:latin typeface="Times New Roman" panose="02020603050405020304" pitchFamily="18" charset="0"/>
                <a:cs typeface="Times New Roman" panose="02020603050405020304" pitchFamily="18" charset="0"/>
              </a:rPr>
              <a:t>Considering multiple magnet‘s positions</a:t>
            </a:r>
            <a:endParaRPr lang="de-CH" dirty="0">
              <a:latin typeface="Times New Roman" panose="02020603050405020304" pitchFamily="18" charset="0"/>
              <a:cs typeface="Times New Roman" panose="02020603050405020304" pitchFamily="18" charset="0"/>
            </a:endParaRPr>
          </a:p>
        </p:txBody>
      </p:sp>
      <p:sp>
        <p:nvSpPr>
          <p:cNvPr id="4" name="Datumsplatzhalter 3">
            <a:extLst>
              <a:ext uri="{FF2B5EF4-FFF2-40B4-BE49-F238E27FC236}">
                <a16:creationId xmlns:a16="http://schemas.microsoft.com/office/drawing/2014/main" id="{FB726846-AD64-4677-BEA5-D3BDD96C70A4}"/>
              </a:ext>
            </a:extLst>
          </p:cNvPr>
          <p:cNvSpPr>
            <a:spLocks noGrp="1"/>
          </p:cNvSpPr>
          <p:nvPr>
            <p:ph type="dt" sz="half" idx="10"/>
          </p:nvPr>
        </p:nvSpPr>
        <p:spPr/>
        <p:txBody>
          <a:bodyPr/>
          <a:lstStyle/>
          <a:p>
            <a:fld id="{6BA2947E-D2DB-4F76-9588-775FC8D85F8C}" type="datetime1">
              <a:rPr lang="de-CH" noProof="0" smtClean="0"/>
              <a:t>10.06.2024</a:t>
            </a:fld>
            <a:endParaRPr lang="de-CH" noProof="0"/>
          </a:p>
        </p:txBody>
      </p:sp>
      <p:sp>
        <p:nvSpPr>
          <p:cNvPr id="6" name="Foliennummernplatzhalter 5">
            <a:extLst>
              <a:ext uri="{FF2B5EF4-FFF2-40B4-BE49-F238E27FC236}">
                <a16:creationId xmlns:a16="http://schemas.microsoft.com/office/drawing/2014/main" id="{9D665EC3-3ED3-4D21-AC3C-EAD0881BA091}"/>
              </a:ext>
            </a:extLst>
          </p:cNvPr>
          <p:cNvSpPr>
            <a:spLocks noGrp="1"/>
          </p:cNvSpPr>
          <p:nvPr>
            <p:ph type="sldNum" sz="quarter" idx="12"/>
          </p:nvPr>
        </p:nvSpPr>
        <p:spPr/>
        <p:txBody>
          <a:bodyPr/>
          <a:lstStyle/>
          <a:p>
            <a:fld id="{5ACA52AF-F19D-405C-AD5F-7D94B96A5CC3}" type="slidenum">
              <a:rPr lang="de-CH" noProof="0" smtClean="0"/>
              <a:t>5</a:t>
            </a:fld>
            <a:endParaRPr lang="de-CH" noProof="0"/>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D732F82F-0739-9A3C-05BB-3A4C6872F338}"/>
                  </a:ext>
                </a:extLst>
              </p:cNvPr>
              <p:cNvSpPr>
                <a:spLocks noGrp="1"/>
              </p:cNvSpPr>
              <p:nvPr>
                <p:ph idx="1"/>
              </p:nvPr>
            </p:nvSpPr>
            <p:spPr>
              <a:xfrm>
                <a:off x="731837" y="1160351"/>
                <a:ext cx="10728325" cy="4680000"/>
              </a:xfrm>
            </p:spPr>
            <p:txBody>
              <a:bodyPr/>
              <a:lstStyle/>
              <a:p>
                <a:pPr marL="0" indent="0">
                  <a:buNone/>
                </a:pPr>
                <a:r>
                  <a:rPr lang="en-US" sz="1200" dirty="0"/>
                  <a:t>It’s easy for the genetic algorithm to find the optimal sensor configuration when only considering one sensor position. However, what we are really interested in is the Jacobian’s property for all magnet’s configurations in the workspace. For that, we take one small step to enlarge the magnet workspace from a single position to a plane of positions at </a:t>
                </a:r>
                <a14:m>
                  <m:oMath xmlns:m="http://schemas.openxmlformats.org/officeDocument/2006/math">
                    <m:r>
                      <a:rPr lang="en-US" sz="1200" b="0" i="1" smtClean="0">
                        <a:latin typeface="Cambria Math" panose="02040503050406030204" pitchFamily="18" charset="0"/>
                      </a:rPr>
                      <m:t>𝑥</m:t>
                    </m:r>
                    <m:r>
                      <a:rPr lang="en-US" sz="1200" b="0" i="1" smtClean="0">
                        <a:latin typeface="Cambria Math" panose="02040503050406030204" pitchFamily="18" charset="0"/>
                        <a:ea typeface="Cambria Math" panose="02040503050406030204" pitchFamily="18" charset="0"/>
                      </a:rPr>
                      <m:t>∈</m:t>
                    </m:r>
                    <m:d>
                      <m:dPr>
                        <m:begChr m:val="["/>
                        <m:endChr m:val="]"/>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−0.05</m:t>
                        </m:r>
                        <m:r>
                          <a:rPr lang="en-US" sz="1200" b="0" i="1" smtClean="0">
                            <a:latin typeface="Cambria Math" panose="02040503050406030204" pitchFamily="18" charset="0"/>
                            <a:ea typeface="Cambria Math" panose="02040503050406030204" pitchFamily="18" charset="0"/>
                          </a:rPr>
                          <m:t>𝑚</m:t>
                        </m:r>
                        <m:r>
                          <a:rPr lang="en-US" sz="1200" b="0" i="1" smtClean="0">
                            <a:latin typeface="Cambria Math" panose="02040503050406030204" pitchFamily="18" charset="0"/>
                            <a:ea typeface="Cambria Math" panose="02040503050406030204" pitchFamily="18" charset="0"/>
                          </a:rPr>
                          <m:t>, 0.05</m:t>
                        </m:r>
                        <m:r>
                          <a:rPr lang="en-US" sz="1200" b="0" i="1" smtClean="0">
                            <a:latin typeface="Cambria Math" panose="02040503050406030204" pitchFamily="18" charset="0"/>
                            <a:ea typeface="Cambria Math" panose="02040503050406030204" pitchFamily="18" charset="0"/>
                          </a:rPr>
                          <m:t>𝑚</m:t>
                        </m:r>
                      </m:e>
                    </m:d>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𝑦</m:t>
                    </m:r>
                    <m:r>
                      <a:rPr lang="en-US" sz="1200" i="1">
                        <a:latin typeface="Cambria Math" panose="02040503050406030204" pitchFamily="18" charset="0"/>
                        <a:ea typeface="Cambria Math" panose="02040503050406030204" pitchFamily="18" charset="0"/>
                      </a:rPr>
                      <m:t>∈</m:t>
                    </m:r>
                    <m:d>
                      <m:dPr>
                        <m:begChr m:val="["/>
                        <m:endChr m:val="]"/>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−0.05</m:t>
                        </m:r>
                        <m:r>
                          <a:rPr lang="en-US" sz="1200" i="1">
                            <a:latin typeface="Cambria Math" panose="02040503050406030204" pitchFamily="18" charset="0"/>
                            <a:ea typeface="Cambria Math" panose="02040503050406030204" pitchFamily="18" charset="0"/>
                          </a:rPr>
                          <m:t>𝑚</m:t>
                        </m:r>
                        <m:r>
                          <a:rPr lang="en-US" sz="1200" i="1">
                            <a:latin typeface="Cambria Math" panose="02040503050406030204" pitchFamily="18" charset="0"/>
                            <a:ea typeface="Cambria Math" panose="02040503050406030204" pitchFamily="18" charset="0"/>
                          </a:rPr>
                          <m:t>, 0.05</m:t>
                        </m:r>
                        <m:r>
                          <a:rPr lang="en-US" sz="1200" i="1">
                            <a:latin typeface="Cambria Math" panose="02040503050406030204" pitchFamily="18" charset="0"/>
                            <a:ea typeface="Cambria Math" panose="02040503050406030204" pitchFamily="18" charset="0"/>
                          </a:rPr>
                          <m:t>𝑚</m:t>
                        </m:r>
                      </m:e>
                    </m:d>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𝑧</m:t>
                    </m:r>
                    <m:r>
                      <a:rPr lang="en-US" sz="1200" b="0" i="1" smtClean="0">
                        <a:latin typeface="Cambria Math" panose="02040503050406030204" pitchFamily="18" charset="0"/>
                        <a:ea typeface="Cambria Math" panose="02040503050406030204" pitchFamily="18" charset="0"/>
                      </a:rPr>
                      <m:t>=0.2</m:t>
                    </m:r>
                    <m:r>
                      <a:rPr lang="en-US" sz="1200" b="0" i="1" smtClean="0">
                        <a:latin typeface="Cambria Math" panose="02040503050406030204" pitchFamily="18" charset="0"/>
                        <a:ea typeface="Cambria Math" panose="02040503050406030204" pitchFamily="18" charset="0"/>
                      </a:rPr>
                      <m:t>𝑚</m:t>
                    </m:r>
                  </m:oMath>
                </a14:m>
                <a:r>
                  <a:rPr lang="en-US" sz="1200" dirty="0"/>
                  <a:t>, as shown on slide 2. In the continuous case, there are infinite amount of positions that we are considering, which is impossible to solve. To simplify the problem, we decided to </a:t>
                </a:r>
                <a:r>
                  <a:rPr lang="en-US" sz="1200" dirty="0" err="1"/>
                  <a:t>gridify</a:t>
                </a:r>
                <a:r>
                  <a:rPr lang="en-US" sz="1200" dirty="0"/>
                  <a:t> the workspace to a certain amount, and only consider the positions on the grids. To further simplify the </a:t>
                </a:r>
              </a:p>
            </p:txBody>
          </p:sp>
        </mc:Choice>
        <mc:Fallback>
          <p:sp>
            <p:nvSpPr>
              <p:cNvPr id="8" name="Content Placeholder 7">
                <a:extLst>
                  <a:ext uri="{FF2B5EF4-FFF2-40B4-BE49-F238E27FC236}">
                    <a16:creationId xmlns:a16="http://schemas.microsoft.com/office/drawing/2014/main" id="{D732F82F-0739-9A3C-05BB-3A4C6872F338}"/>
                  </a:ext>
                </a:extLst>
              </p:cNvPr>
              <p:cNvSpPr>
                <a:spLocks noGrp="1" noRot="1" noChangeAspect="1" noMove="1" noResize="1" noEditPoints="1" noAdjustHandles="1" noChangeArrowheads="1" noChangeShapeType="1" noTextEdit="1"/>
              </p:cNvSpPr>
              <p:nvPr>
                <p:ph idx="1"/>
              </p:nvPr>
            </p:nvSpPr>
            <p:spPr>
              <a:xfrm>
                <a:off x="731837" y="1160351"/>
                <a:ext cx="10728325" cy="4680000"/>
              </a:xfrm>
              <a:blipFill>
                <a:blip r:embed="rId2"/>
                <a:stretch>
                  <a:fillRect l="-852" t="-1172" r="-455"/>
                </a:stretch>
              </a:blipFill>
            </p:spPr>
            <p:txBody>
              <a:bodyPr/>
              <a:lstStyle/>
              <a:p>
                <a:r>
                  <a:rPr lang="en-US">
                    <a:noFill/>
                  </a:rPr>
                  <a:t> </a:t>
                </a:r>
              </a:p>
            </p:txBody>
          </p:sp>
        </mc:Fallback>
      </mc:AlternateContent>
    </p:spTree>
    <p:extLst>
      <p:ext uri="{BB962C8B-B14F-4D97-AF65-F5344CB8AC3E}">
        <p14:creationId xmlns:p14="http://schemas.microsoft.com/office/powerpoint/2010/main" val="2185269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50A74-6ED2-41B3-AD63-74F89C447FBB}"/>
              </a:ext>
            </a:extLst>
          </p:cNvPr>
          <p:cNvSpPr>
            <a:spLocks noGrp="1"/>
          </p:cNvSpPr>
          <p:nvPr>
            <p:ph type="title"/>
          </p:nvPr>
        </p:nvSpPr>
        <p:spPr/>
        <p:txBody>
          <a:bodyPr/>
          <a:lstStyle/>
          <a:p>
            <a:r>
              <a:rPr lang="de-DE" dirty="0"/>
              <a:t>Problem description</a:t>
            </a:r>
            <a:endParaRPr lang="de-CH" dirty="0"/>
          </a:p>
        </p:txBody>
      </p:sp>
      <p:sp>
        <p:nvSpPr>
          <p:cNvPr id="3" name="Inhaltsplatzhalter 2">
            <a:extLst>
              <a:ext uri="{FF2B5EF4-FFF2-40B4-BE49-F238E27FC236}">
                <a16:creationId xmlns:a16="http://schemas.microsoft.com/office/drawing/2014/main" id="{94792F61-F3A1-4E2C-B0EE-9742603FD08B}"/>
              </a:ext>
            </a:extLst>
          </p:cNvPr>
          <p:cNvSpPr>
            <a:spLocks noGrp="1"/>
          </p:cNvSpPr>
          <p:nvPr>
            <p:ph idx="1"/>
          </p:nvPr>
        </p:nvSpPr>
        <p:spPr>
          <a:xfrm>
            <a:off x="731837" y="1412876"/>
            <a:ext cx="10728325" cy="900000"/>
          </a:xfrm>
        </p:spPr>
        <p:txBody>
          <a:bodyPr/>
          <a:lstStyle/>
          <a:p>
            <a:pPr marL="0" indent="0">
              <a:buNone/>
            </a:pPr>
            <a:r>
              <a:rPr lang="de-CH" dirty="0"/>
              <a:t>And the pseudoinverse of this jacobian is taken to update the guess of the parameters:</a:t>
            </a:r>
          </a:p>
        </p:txBody>
      </p:sp>
      <p:sp>
        <p:nvSpPr>
          <p:cNvPr id="4" name="Datumsplatzhalter 3">
            <a:extLst>
              <a:ext uri="{FF2B5EF4-FFF2-40B4-BE49-F238E27FC236}">
                <a16:creationId xmlns:a16="http://schemas.microsoft.com/office/drawing/2014/main" id="{FB726846-AD64-4677-BEA5-D3BDD96C70A4}"/>
              </a:ext>
            </a:extLst>
          </p:cNvPr>
          <p:cNvSpPr>
            <a:spLocks noGrp="1"/>
          </p:cNvSpPr>
          <p:nvPr>
            <p:ph type="dt" sz="half" idx="10"/>
          </p:nvPr>
        </p:nvSpPr>
        <p:spPr/>
        <p:txBody>
          <a:bodyPr/>
          <a:lstStyle/>
          <a:p>
            <a:fld id="{6BA2947E-D2DB-4F76-9588-775FC8D85F8C}" type="datetime1">
              <a:rPr lang="de-CH" noProof="0" smtClean="0"/>
              <a:t>10.06.2024</a:t>
            </a:fld>
            <a:endParaRPr lang="de-CH" noProof="0"/>
          </a:p>
        </p:txBody>
      </p:sp>
      <p:sp>
        <p:nvSpPr>
          <p:cNvPr id="6" name="Foliennummernplatzhalter 5">
            <a:extLst>
              <a:ext uri="{FF2B5EF4-FFF2-40B4-BE49-F238E27FC236}">
                <a16:creationId xmlns:a16="http://schemas.microsoft.com/office/drawing/2014/main" id="{9D665EC3-3ED3-4D21-AC3C-EAD0881BA091}"/>
              </a:ext>
            </a:extLst>
          </p:cNvPr>
          <p:cNvSpPr>
            <a:spLocks noGrp="1"/>
          </p:cNvSpPr>
          <p:nvPr>
            <p:ph type="sldNum" sz="quarter" idx="12"/>
          </p:nvPr>
        </p:nvSpPr>
        <p:spPr/>
        <p:txBody>
          <a:bodyPr/>
          <a:lstStyle/>
          <a:p>
            <a:fld id="{5ACA52AF-F19D-405C-AD5F-7D94B96A5CC3}" type="slidenum">
              <a:rPr lang="de-CH" noProof="0" smtClean="0"/>
              <a:t>6</a:t>
            </a:fld>
            <a:endParaRPr lang="de-CH" noProof="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555A90D-E8F6-6F0F-B28B-59AAF1906862}"/>
                  </a:ext>
                </a:extLst>
              </p:cNvPr>
              <p:cNvSpPr txBox="1"/>
              <p:nvPr/>
            </p:nvSpPr>
            <p:spPr>
              <a:xfrm>
                <a:off x="3647991" y="1862876"/>
                <a:ext cx="4896015" cy="376450"/>
              </a:xfrm>
              <a:prstGeom prst="rect">
                <a:avLst/>
              </a:prstGeom>
              <a:noFill/>
            </p:spPr>
            <p:txBody>
              <a:bodyPr wrap="square">
                <a:spAutoFit/>
              </a:bodyPr>
              <a:lstStyle/>
              <a:p>
                <a:pPr lvl="1"/>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ea typeface="Cambria Math" panose="02040503050406030204" pitchFamily="18" charset="0"/>
                          <a:sym typeface="Symbol" panose="05050102010706020507" pitchFamily="18" charset="2"/>
                        </a:rPr>
                        <m:t>∆</m:t>
                      </m:r>
                      <m:r>
                        <a:rPr lang="en-US" i="1" smtClean="0">
                          <a:latin typeface="Cambria Math" panose="02040503050406030204" pitchFamily="18" charset="0"/>
                          <a:ea typeface="Cambria Math" panose="02040503050406030204" pitchFamily="18" charset="0"/>
                          <a:sym typeface="Symbol" panose="05050102010706020507" pitchFamily="18" charset="2"/>
                        </a:rPr>
                        <m:t>𝛾</m:t>
                      </m:r>
                      <m:r>
                        <a:rPr lang="en-US" b="0" i="1" smtClean="0">
                          <a:latin typeface="Cambria Math" panose="02040503050406030204" pitchFamily="18" charset="0"/>
                          <a:ea typeface="Cambria Math" panose="02040503050406030204" pitchFamily="18" charset="0"/>
                          <a:sym typeface="Symbol" panose="05050102010706020507" pitchFamily="18" charset="2"/>
                        </a:rPr>
                        <m:t>=</m:t>
                      </m:r>
                      <m:sSup>
                        <m:sSupPr>
                          <m:ctrlPr>
                            <a:rPr lang="en-US" b="0" i="1" smtClean="0">
                              <a:latin typeface="Cambria Math" panose="02040503050406030204" pitchFamily="18" charset="0"/>
                              <a:ea typeface="Cambria Math" panose="02040503050406030204" pitchFamily="18" charset="0"/>
                              <a:sym typeface="Symbol" panose="05050102010706020507" pitchFamily="18" charset="2"/>
                            </a:rPr>
                          </m:ctrlPr>
                        </m:sSupPr>
                        <m:e>
                          <m:r>
                            <a:rPr lang="en-US" b="0" i="1" smtClean="0">
                              <a:latin typeface="Cambria Math" panose="02040503050406030204" pitchFamily="18" charset="0"/>
                              <a:ea typeface="Cambria Math" panose="02040503050406030204" pitchFamily="18" charset="0"/>
                              <a:sym typeface="Symbol" panose="05050102010706020507" pitchFamily="18" charset="2"/>
                            </a:rPr>
                            <m:t>𝐽</m:t>
                          </m:r>
                        </m:e>
                        <m:sup>
                          <m:r>
                            <a:rPr lang="en-US" i="1">
                              <a:latin typeface="Cambria Math" panose="02040503050406030204" pitchFamily="18" charset="0"/>
                              <a:ea typeface="Cambria Math" panose="02040503050406030204" pitchFamily="18" charset="0"/>
                              <a:sym typeface="Symbol" panose="05050102010706020507" pitchFamily="18" charset="2"/>
                            </a:rPr>
                            <m:t>†</m:t>
                          </m:r>
                        </m:sup>
                      </m:sSup>
                      <m:r>
                        <a:rPr lang="en-US" b="0" i="1" smtClean="0">
                          <a:latin typeface="Cambria Math" panose="02040503050406030204" pitchFamily="18" charset="0"/>
                          <a:ea typeface="Cambria Math" panose="02040503050406030204" pitchFamily="18" charset="0"/>
                          <a:sym typeface="Symbol" panose="05050102010706020507" pitchFamily="18" charset="2"/>
                        </a:rPr>
                        <m:t>(</m:t>
                      </m:r>
                      <m:r>
                        <a:rPr lang="en-US" b="0" i="1" smtClean="0">
                          <a:latin typeface="Cambria Math" panose="02040503050406030204" pitchFamily="18" charset="0"/>
                          <a:ea typeface="Cambria Math" panose="02040503050406030204" pitchFamily="18" charset="0"/>
                          <a:sym typeface="Symbol" panose="05050102010706020507" pitchFamily="18" charset="2"/>
                        </a:rPr>
                        <m:t>𝐵</m:t>
                      </m:r>
                      <m:r>
                        <a:rPr lang="en-US" b="0" i="1" smtClean="0">
                          <a:latin typeface="Cambria Math" panose="02040503050406030204" pitchFamily="18" charset="0"/>
                          <a:ea typeface="Cambria Math" panose="02040503050406030204" pitchFamily="18" charset="0"/>
                          <a:sym typeface="Symbol" panose="05050102010706020507" pitchFamily="18" charset="2"/>
                        </a:rPr>
                        <m:t>−</m:t>
                      </m:r>
                      <m:r>
                        <a:rPr lang="en-US" b="0" i="1" smtClean="0">
                          <a:latin typeface="Cambria Math" panose="02040503050406030204" pitchFamily="18" charset="0"/>
                          <a:ea typeface="Cambria Math" panose="02040503050406030204" pitchFamily="18" charset="0"/>
                          <a:sym typeface="Symbol" panose="05050102010706020507" pitchFamily="18" charset="2"/>
                        </a:rPr>
                        <m:t>𝐵</m:t>
                      </m:r>
                      <m:d>
                        <m:dPr>
                          <m:ctrlPr>
                            <a:rPr lang="en-US" b="0" i="1" smtClean="0">
                              <a:latin typeface="Cambria Math" panose="02040503050406030204" pitchFamily="18" charset="0"/>
                              <a:ea typeface="Cambria Math" panose="02040503050406030204" pitchFamily="18" charset="0"/>
                              <a:sym typeface="Symbol" panose="05050102010706020507" pitchFamily="18" charset="2"/>
                            </a:rPr>
                          </m:ctrlPr>
                        </m:dPr>
                        <m:e>
                          <m:sSub>
                            <m:sSubPr>
                              <m:ctrlPr>
                                <a:rPr lang="en-US" b="0" i="1" smtClean="0">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𝛾</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𝑖</m:t>
                              </m:r>
                            </m:sub>
                          </m:sSub>
                        </m:e>
                      </m:d>
                      <m:r>
                        <a:rPr lang="en-US" b="0" i="1" smtClean="0">
                          <a:latin typeface="Cambria Math" panose="02040503050406030204" pitchFamily="18" charset="0"/>
                          <a:ea typeface="Cambria Math" panose="02040503050406030204" pitchFamily="18" charset="0"/>
                          <a:sym typeface="Symbol" panose="05050102010706020507" pitchFamily="18" charset="2"/>
                        </a:rPr>
                        <m:t>)</m:t>
                      </m:r>
                    </m:oMath>
                  </m:oMathPara>
                </a14:m>
                <a:endParaRPr lang="de-CH" dirty="0"/>
              </a:p>
            </p:txBody>
          </p:sp>
        </mc:Choice>
        <mc:Fallback xmlns="">
          <p:sp>
            <p:nvSpPr>
              <p:cNvPr id="7" name="TextBox 6">
                <a:extLst>
                  <a:ext uri="{FF2B5EF4-FFF2-40B4-BE49-F238E27FC236}">
                    <a16:creationId xmlns:a16="http://schemas.microsoft.com/office/drawing/2014/main" id="{D555A90D-E8F6-6F0F-B28B-59AAF1906862}"/>
                  </a:ext>
                </a:extLst>
              </p:cNvPr>
              <p:cNvSpPr txBox="1">
                <a:spLocks noRot="1" noChangeAspect="1" noMove="1" noResize="1" noEditPoints="1" noAdjustHandles="1" noChangeArrowheads="1" noChangeShapeType="1" noTextEdit="1"/>
              </p:cNvSpPr>
              <p:nvPr/>
            </p:nvSpPr>
            <p:spPr>
              <a:xfrm>
                <a:off x="3647991" y="1862876"/>
                <a:ext cx="4896015" cy="376450"/>
              </a:xfrm>
              <a:prstGeom prst="rect">
                <a:avLst/>
              </a:prstGeom>
              <a:blipFill>
                <a:blip r:embed="rId2"/>
                <a:stretch>
                  <a:fillRect b="-163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Inhaltsplatzhalter 2">
                <a:extLst>
                  <a:ext uri="{FF2B5EF4-FFF2-40B4-BE49-F238E27FC236}">
                    <a16:creationId xmlns:a16="http://schemas.microsoft.com/office/drawing/2014/main" id="{4CE85113-ADCB-79DD-BAC1-46EBAF1862E9}"/>
                  </a:ext>
                </a:extLst>
              </p:cNvPr>
              <p:cNvSpPr txBox="1">
                <a:spLocks/>
              </p:cNvSpPr>
              <p:nvPr/>
            </p:nvSpPr>
            <p:spPr>
              <a:xfrm>
                <a:off x="731837" y="2312875"/>
                <a:ext cx="10728325" cy="3857337"/>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de-CH" dirty="0"/>
                  <a:t>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𝛾</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𝑖</m:t>
                        </m:r>
                      </m:sub>
                    </m:sSub>
                  </m:oMath>
                </a14:m>
                <a:r>
                  <a:rPr lang="de-CH" dirty="0"/>
                  <a:t> indicates the current guess of the parameters. </a:t>
                </a:r>
              </a:p>
              <a:p>
                <a:pPr marL="0" indent="0">
                  <a:buFont typeface="+mj-lt"/>
                  <a:buNone/>
                </a:pPr>
                <a:r>
                  <a:rPr lang="de-CH" dirty="0"/>
                  <a:t>To ensure this pseudoinverse operation is viable at all iterations, we require the jacobian matrix to be full rank. Furthermore, we desire the jacobian to be well-conditioned, such that at every iteration, the parameter update step can be perform stably and it results in faster convergence of the least square method. The condition of the matrix can be represented by the reciprocal condition number, which is the ratio between the smallest singular value of the matrix and the biggest singular value of the matrix:</a:t>
                </a:r>
              </a:p>
              <a:p>
                <a:pPr marL="0" indent="0">
                  <a:buFont typeface="+mj-lt"/>
                  <a:buNone/>
                </a:pPr>
                <a:endParaRPr lang="de-CH" dirty="0"/>
              </a:p>
              <a:p>
                <a:pPr marL="0" indent="0">
                  <a:buNone/>
                </a:pPr>
                <a:r>
                  <a:rPr lang="de-CH" dirty="0"/>
                  <a:t>For a specific configuration of the magnetic ball chain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𝛾</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𝑚𝑎𝑔𝑛𝑒𝑡</m:t>
                        </m:r>
                      </m:sub>
                    </m:sSub>
                  </m:oMath>
                </a14:m>
                <a:r>
                  <a:rPr lang="de-CH" dirty="0"/>
                  <a:t>, different configuration of the sensor arrays </a:t>
                </a:r>
                <a14:m>
                  <m:oMath xmlns:m="http://schemas.openxmlformats.org/officeDocument/2006/math">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𝛾</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𝑠𝑒𝑛𝑠𝑜𝑟</m:t>
                        </m:r>
                      </m:sub>
                    </m:sSub>
                    <m:r>
                      <a:rPr lang="en-US" i="1">
                        <a:latin typeface="Cambria Math" panose="02040503050406030204" pitchFamily="18" charset="0"/>
                        <a:ea typeface="Cambria Math" panose="02040503050406030204" pitchFamily="18" charset="0"/>
                        <a:sym typeface="Symbol" panose="05050102010706020507" pitchFamily="18" charset="2"/>
                      </a:rPr>
                      <m:t> </m:t>
                    </m:r>
                  </m:oMath>
                </a14:m>
                <a:r>
                  <a:rPr lang="de-CH" dirty="0"/>
                  <a:t>have different jacobian matrices and different reciprocal condition number </a:t>
                </a:r>
                <a14:m>
                  <m:oMath xmlns:m="http://schemas.openxmlformats.org/officeDocument/2006/math">
                    <m:sSub>
                      <m:sSubPr>
                        <m:ctrlPr>
                          <a:rPr lang="en-US" i="1" smtClean="0">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𝜒</m:t>
                        </m:r>
                      </m:e>
                      <m:sub>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𝛾</m:t>
                            </m:r>
                          </m:e>
                          <m:sub>
                            <m:r>
                              <a:rPr lang="en-US" i="1">
                                <a:latin typeface="Cambria Math" panose="02040503050406030204" pitchFamily="18" charset="0"/>
                                <a:ea typeface="Cambria Math" panose="02040503050406030204" pitchFamily="18" charset="0"/>
                                <a:sym typeface="Symbol" panose="05050102010706020507" pitchFamily="18" charset="2"/>
                              </a:rPr>
                              <m:t>𝑚𝑎𝑔𝑛𝑒𝑡</m:t>
                            </m:r>
                          </m:sub>
                        </m:sSub>
                      </m:sub>
                    </m:sSub>
                  </m:oMath>
                </a14:m>
                <a:r>
                  <a:rPr lang="de-CH" dirty="0"/>
                  <a:t>These requirements leads to an optimization problem: how can we optimize the sensor array’s configuration, such that in the workspace of the magnetic ball chain, the resulting jacobian is well-conditioned: </a:t>
                </a:r>
              </a:p>
            </p:txBody>
          </p:sp>
        </mc:Choice>
        <mc:Fallback xmlns="">
          <p:sp>
            <p:nvSpPr>
              <p:cNvPr id="11" name="Inhaltsplatzhalter 2">
                <a:extLst>
                  <a:ext uri="{FF2B5EF4-FFF2-40B4-BE49-F238E27FC236}">
                    <a16:creationId xmlns:a16="http://schemas.microsoft.com/office/drawing/2014/main" id="{4CE85113-ADCB-79DD-BAC1-46EBAF1862E9}"/>
                  </a:ext>
                </a:extLst>
              </p:cNvPr>
              <p:cNvSpPr txBox="1">
                <a:spLocks noRot="1" noChangeAspect="1" noMove="1" noResize="1" noEditPoints="1" noAdjustHandles="1" noChangeArrowheads="1" noChangeShapeType="1" noTextEdit="1"/>
              </p:cNvSpPr>
              <p:nvPr/>
            </p:nvSpPr>
            <p:spPr>
              <a:xfrm>
                <a:off x="731837" y="2312875"/>
                <a:ext cx="10728325" cy="3857337"/>
              </a:xfrm>
              <a:prstGeom prst="rect">
                <a:avLst/>
              </a:prstGeom>
              <a:blipFill>
                <a:blip r:embed="rId3"/>
                <a:stretch>
                  <a:fillRect l="-1307" t="-2054" r="-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213C552-DF83-A3DE-E4B7-A45204544F68}"/>
                  </a:ext>
                </a:extLst>
              </p:cNvPr>
              <p:cNvSpPr txBox="1"/>
              <p:nvPr/>
            </p:nvSpPr>
            <p:spPr>
              <a:xfrm>
                <a:off x="3647990" y="4053319"/>
                <a:ext cx="4896015" cy="610103"/>
              </a:xfrm>
              <a:prstGeom prst="rect">
                <a:avLst/>
              </a:prstGeom>
              <a:noFill/>
            </p:spPr>
            <p:txBody>
              <a:bodyPr wrap="square">
                <a:spAutoFit/>
              </a:bodyPr>
              <a:lstStyle/>
              <a:p>
                <a:pPr lvl="1"/>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ea typeface="Cambria Math" panose="02040503050406030204" pitchFamily="18" charset="0"/>
                          <a:sym typeface="Symbol" panose="05050102010706020507" pitchFamily="18" charset="2"/>
                        </a:rPr>
                        <m:t>𝜒</m:t>
                      </m:r>
                      <m:r>
                        <a:rPr lang="en-US" b="0" i="1" smtClean="0">
                          <a:latin typeface="Cambria Math" panose="02040503050406030204" pitchFamily="18" charset="0"/>
                          <a:ea typeface="Cambria Math" panose="02040503050406030204" pitchFamily="18" charset="0"/>
                          <a:sym typeface="Symbol" panose="05050102010706020507" pitchFamily="18" charset="2"/>
                        </a:rPr>
                        <m:t>=</m:t>
                      </m:r>
                      <m:f>
                        <m:fPr>
                          <m:ctrlPr>
                            <a:rPr lang="en-US" b="0" i="1" smtClean="0">
                              <a:latin typeface="Cambria Math" panose="02040503050406030204" pitchFamily="18" charset="0"/>
                              <a:ea typeface="Cambria Math" panose="02040503050406030204" pitchFamily="18" charset="0"/>
                              <a:sym typeface="Symbol" panose="05050102010706020507" pitchFamily="18" charset="2"/>
                            </a:rPr>
                          </m:ctrlPr>
                        </m:fPr>
                        <m:num>
                          <m:sSub>
                            <m:sSubPr>
                              <m:ctrlPr>
                                <a:rPr lang="en-US" b="0" i="1" smtClean="0">
                                  <a:latin typeface="Cambria Math" panose="02040503050406030204" pitchFamily="18" charset="0"/>
                                  <a:ea typeface="Cambria Math" panose="02040503050406030204" pitchFamily="18" charset="0"/>
                                  <a:sym typeface="Symbol" panose="05050102010706020507" pitchFamily="18" charset="2"/>
                                </a:rPr>
                              </m:ctrlPr>
                            </m:sSubPr>
                            <m:e>
                              <m:r>
                                <a:rPr lang="en-US" b="0" i="1" smtClean="0">
                                  <a:latin typeface="Cambria Math" panose="02040503050406030204" pitchFamily="18" charset="0"/>
                                  <a:ea typeface="Cambria Math" panose="02040503050406030204" pitchFamily="18" charset="0"/>
                                  <a:sym typeface="Symbol" panose="05050102010706020507" pitchFamily="18" charset="2"/>
                                </a:rPr>
                                <m:t>𝜎</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𝑚𝑖𝑛</m:t>
                              </m:r>
                            </m:sub>
                          </m:sSub>
                        </m:num>
                        <m:den>
                          <m:sSub>
                            <m:sSubPr>
                              <m:ctrlPr>
                                <a:rPr lang="en-US" b="0" i="1" smtClean="0">
                                  <a:latin typeface="Cambria Math" panose="02040503050406030204" pitchFamily="18" charset="0"/>
                                  <a:ea typeface="Cambria Math" panose="02040503050406030204" pitchFamily="18" charset="0"/>
                                  <a:sym typeface="Symbol" panose="05050102010706020507" pitchFamily="18" charset="2"/>
                                </a:rPr>
                              </m:ctrlPr>
                            </m:sSubPr>
                            <m:e>
                              <m:r>
                                <a:rPr lang="en-US" b="0" i="1" smtClean="0">
                                  <a:latin typeface="Cambria Math" panose="02040503050406030204" pitchFamily="18" charset="0"/>
                                  <a:ea typeface="Cambria Math" panose="02040503050406030204" pitchFamily="18" charset="0"/>
                                  <a:sym typeface="Symbol" panose="05050102010706020507" pitchFamily="18" charset="2"/>
                                </a:rPr>
                                <m:t>𝜎</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𝑚𝑎𝑥</m:t>
                              </m:r>
                            </m:sub>
                          </m:sSub>
                        </m:den>
                      </m:f>
                    </m:oMath>
                  </m:oMathPara>
                </a14:m>
                <a:endParaRPr lang="de-CH" dirty="0"/>
              </a:p>
            </p:txBody>
          </p:sp>
        </mc:Choice>
        <mc:Fallback xmlns="">
          <p:sp>
            <p:nvSpPr>
              <p:cNvPr id="12" name="TextBox 11">
                <a:extLst>
                  <a:ext uri="{FF2B5EF4-FFF2-40B4-BE49-F238E27FC236}">
                    <a16:creationId xmlns:a16="http://schemas.microsoft.com/office/drawing/2014/main" id="{3213C552-DF83-A3DE-E4B7-A45204544F68}"/>
                  </a:ext>
                </a:extLst>
              </p:cNvPr>
              <p:cNvSpPr txBox="1">
                <a:spLocks noRot="1" noChangeAspect="1" noMove="1" noResize="1" noEditPoints="1" noAdjustHandles="1" noChangeArrowheads="1" noChangeShapeType="1" noTextEdit="1"/>
              </p:cNvSpPr>
              <p:nvPr/>
            </p:nvSpPr>
            <p:spPr>
              <a:xfrm>
                <a:off x="3647990" y="4053319"/>
                <a:ext cx="4896015" cy="61010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9C533C1-61BC-078F-9309-29772C482B42}"/>
                  </a:ext>
                </a:extLst>
              </p:cNvPr>
              <p:cNvSpPr txBox="1"/>
              <p:nvPr/>
            </p:nvSpPr>
            <p:spPr>
              <a:xfrm>
                <a:off x="3647989" y="5880892"/>
                <a:ext cx="4896015" cy="394532"/>
              </a:xfrm>
              <a:prstGeom prst="rect">
                <a:avLst/>
              </a:prstGeom>
              <a:noFill/>
            </p:spPr>
            <p:txBody>
              <a:bodyPr wrap="square">
                <a:spAutoFit/>
              </a:bodyPr>
              <a:lstStyle/>
              <a:p>
                <a:pPr lvl="1"/>
                <a14:m>
                  <m:oMathPara xmlns:m="http://schemas.openxmlformats.org/officeDocument/2006/math">
                    <m:oMathParaPr>
                      <m:jc m:val="center"/>
                    </m:oMathParaPr>
                    <m:oMath xmlns:m="http://schemas.openxmlformats.org/officeDocument/2006/math">
                      <m:sPre>
                        <m:sPrePr>
                          <m:ctrlPr>
                            <a:rPr lang="en-US" i="1" smtClean="0">
                              <a:latin typeface="Cambria Math" panose="02040503050406030204" pitchFamily="18" charset="0"/>
                              <a:ea typeface="Cambria Math" panose="02040503050406030204" pitchFamily="18" charset="0"/>
                              <a:sym typeface="Symbol" panose="05050102010706020507" pitchFamily="18" charset="2"/>
                            </a:rPr>
                          </m:ctrlPr>
                        </m:sPrePr>
                        <m:sub>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𝛾</m:t>
                              </m:r>
                            </m:e>
                            <m:sub>
                              <m:r>
                                <a:rPr lang="en-US" i="1">
                                  <a:latin typeface="Cambria Math" panose="02040503050406030204" pitchFamily="18" charset="0"/>
                                  <a:ea typeface="Cambria Math" panose="02040503050406030204" pitchFamily="18" charset="0"/>
                                  <a:sym typeface="Symbol" panose="05050102010706020507" pitchFamily="18" charset="2"/>
                                </a:rPr>
                                <m:t>𝑠𝑒𝑛𝑠𝑜𝑟</m:t>
                              </m:r>
                            </m:sub>
                          </m:sSub>
                        </m:sub>
                        <m:sup>
                          <m:r>
                            <a:rPr lang="en-US" b="0" i="1" smtClean="0">
                              <a:latin typeface="Cambria Math" panose="02040503050406030204" pitchFamily="18" charset="0"/>
                            </a:rPr>
                            <m:t>𝑚𝑎𝑥</m:t>
                          </m:r>
                        </m:sup>
                        <m:e>
                          <m:r>
                            <a:rPr lang="en-US" b="0" i="1" smtClean="0">
                              <a:latin typeface="Cambria Math" panose="02040503050406030204" pitchFamily="18" charset="0"/>
                            </a:rPr>
                            <m:t>  </m:t>
                          </m:r>
                          <m:sSub>
                            <m:sSubPr>
                              <m:ctrlPr>
                                <a:rPr lang="en-US" i="1" smtClean="0">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𝜒</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𝑖</m:t>
                              </m:r>
                            </m:sub>
                          </m:sSub>
                          <m:r>
                            <a:rPr lang="en-US" b="0" i="1" smtClean="0">
                              <a:latin typeface="Cambria Math" panose="02040503050406030204" pitchFamily="18" charset="0"/>
                              <a:ea typeface="Cambria Math" panose="02040503050406030204" pitchFamily="18" charset="0"/>
                              <a:sym typeface="Symbol" panose="05050102010706020507" pitchFamily="18" charset="2"/>
                            </a:rPr>
                            <m:t>   ∀</m:t>
                          </m:r>
                          <m:r>
                            <a:rPr lang="en-US" b="0" i="1" smtClean="0">
                              <a:latin typeface="Cambria Math" panose="02040503050406030204" pitchFamily="18" charset="0"/>
                              <a:ea typeface="Cambria Math" panose="02040503050406030204" pitchFamily="18" charset="0"/>
                              <a:sym typeface="Symbol" panose="05050102010706020507" pitchFamily="18" charset="2"/>
                            </a:rPr>
                            <m:t>𝑖</m:t>
                          </m:r>
                          <m:r>
                            <a:rPr lang="en-US" b="0"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𝛾</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𝑚𝑎𝑔𝑛𝑒𝑡</m:t>
                              </m:r>
                            </m:sub>
                          </m:sSub>
                        </m:e>
                      </m:sPre>
                    </m:oMath>
                  </m:oMathPara>
                </a14:m>
                <a:endParaRPr lang="de-CH" dirty="0"/>
              </a:p>
            </p:txBody>
          </p:sp>
        </mc:Choice>
        <mc:Fallback xmlns="">
          <p:sp>
            <p:nvSpPr>
              <p:cNvPr id="15" name="TextBox 14">
                <a:extLst>
                  <a:ext uri="{FF2B5EF4-FFF2-40B4-BE49-F238E27FC236}">
                    <a16:creationId xmlns:a16="http://schemas.microsoft.com/office/drawing/2014/main" id="{D9C533C1-61BC-078F-9309-29772C482B42}"/>
                  </a:ext>
                </a:extLst>
              </p:cNvPr>
              <p:cNvSpPr txBox="1">
                <a:spLocks noRot="1" noChangeAspect="1" noMove="1" noResize="1" noEditPoints="1" noAdjustHandles="1" noChangeArrowheads="1" noChangeShapeType="1" noTextEdit="1"/>
              </p:cNvSpPr>
              <p:nvPr/>
            </p:nvSpPr>
            <p:spPr>
              <a:xfrm>
                <a:off x="3647989" y="5880892"/>
                <a:ext cx="4896015" cy="394532"/>
              </a:xfrm>
              <a:prstGeom prst="rect">
                <a:avLst/>
              </a:prstGeom>
              <a:blipFill>
                <a:blip r:embed="rId5"/>
                <a:stretch>
                  <a:fillRect b="-7813"/>
                </a:stretch>
              </a:blipFill>
            </p:spPr>
            <p:txBody>
              <a:bodyPr/>
              <a:lstStyle/>
              <a:p>
                <a:r>
                  <a:rPr lang="en-US">
                    <a:noFill/>
                  </a:rPr>
                  <a:t> </a:t>
                </a:r>
              </a:p>
            </p:txBody>
          </p:sp>
        </mc:Fallback>
      </mc:AlternateContent>
    </p:spTree>
    <p:extLst>
      <p:ext uri="{BB962C8B-B14F-4D97-AF65-F5344CB8AC3E}">
        <p14:creationId xmlns:p14="http://schemas.microsoft.com/office/powerpoint/2010/main" val="3051367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50A74-6ED2-41B3-AD63-74F89C447FBB}"/>
              </a:ext>
            </a:extLst>
          </p:cNvPr>
          <p:cNvSpPr>
            <a:spLocks noGrp="1"/>
          </p:cNvSpPr>
          <p:nvPr>
            <p:ph type="title"/>
          </p:nvPr>
        </p:nvSpPr>
        <p:spPr/>
        <p:txBody>
          <a:bodyPr/>
          <a:lstStyle/>
          <a:p>
            <a:r>
              <a:rPr lang="de-DE" dirty="0"/>
              <a:t>Problem description</a:t>
            </a:r>
            <a:endParaRPr lang="de-CH"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94792F61-F3A1-4E2C-B0EE-9742603FD08B}"/>
                  </a:ext>
                </a:extLst>
              </p:cNvPr>
              <p:cNvSpPr>
                <a:spLocks noGrp="1"/>
              </p:cNvSpPr>
              <p:nvPr>
                <p:ph idx="1"/>
              </p:nvPr>
            </p:nvSpPr>
            <p:spPr>
              <a:xfrm>
                <a:off x="731837" y="1412876"/>
                <a:ext cx="10728325" cy="900000"/>
              </a:xfrm>
            </p:spPr>
            <p:txBody>
              <a:bodyPr/>
              <a:lstStyle/>
              <a:p>
                <a:pPr marL="0" indent="0">
                  <a:buNone/>
                </a:pPr>
                <a:r>
                  <a:rPr lang="de-CH" dirty="0"/>
                  <a:t>Furthermore, we also would like to maximize the signal to noise ratio </a:t>
                </a:r>
                <a14:m>
                  <m:oMath xmlns:m="http://schemas.openxmlformats.org/officeDocument/2006/math">
                    <m:r>
                      <a:rPr lang="en-US" b="0" i="1" smtClean="0">
                        <a:latin typeface="Cambria Math" panose="02040503050406030204" pitchFamily="18" charset="0"/>
                      </a:rPr>
                      <m:t>𝑆𝑁𝑅</m:t>
                    </m:r>
                  </m:oMath>
                </a14:m>
                <a:r>
                  <a:rPr lang="de-CH" dirty="0"/>
                  <a:t> of each sensor, such that the sensors’ outputs are more reliable. The resulting problem becomes a multi-objective optimization problem:</a:t>
                </a:r>
              </a:p>
            </p:txBody>
          </p:sp>
        </mc:Choice>
        <mc:Fallback xmlns="">
          <p:sp>
            <p:nvSpPr>
              <p:cNvPr id="3" name="Inhaltsplatzhalter 2">
                <a:extLst>
                  <a:ext uri="{FF2B5EF4-FFF2-40B4-BE49-F238E27FC236}">
                    <a16:creationId xmlns:a16="http://schemas.microsoft.com/office/drawing/2014/main" id="{94792F61-F3A1-4E2C-B0EE-9742603FD08B}"/>
                  </a:ext>
                </a:extLst>
              </p:cNvPr>
              <p:cNvSpPr>
                <a:spLocks noGrp="1" noRot="1" noChangeAspect="1" noMove="1" noResize="1" noEditPoints="1" noAdjustHandles="1" noChangeArrowheads="1" noChangeShapeType="1" noTextEdit="1"/>
              </p:cNvSpPr>
              <p:nvPr>
                <p:ph idx="1"/>
              </p:nvPr>
            </p:nvSpPr>
            <p:spPr>
              <a:xfrm>
                <a:off x="731837" y="1412876"/>
                <a:ext cx="10728325" cy="900000"/>
              </a:xfrm>
              <a:blipFill>
                <a:blip r:embed="rId2"/>
                <a:stretch>
                  <a:fillRect l="-1307" t="-8844" r="-1307"/>
                </a:stretch>
              </a:blipFill>
            </p:spPr>
            <p:txBody>
              <a:bodyPr/>
              <a:lstStyle/>
              <a:p>
                <a:r>
                  <a:rPr lang="en-US">
                    <a:noFill/>
                  </a:rPr>
                  <a:t> </a:t>
                </a:r>
              </a:p>
            </p:txBody>
          </p:sp>
        </mc:Fallback>
      </mc:AlternateContent>
      <p:sp>
        <p:nvSpPr>
          <p:cNvPr id="4" name="Datumsplatzhalter 3">
            <a:extLst>
              <a:ext uri="{FF2B5EF4-FFF2-40B4-BE49-F238E27FC236}">
                <a16:creationId xmlns:a16="http://schemas.microsoft.com/office/drawing/2014/main" id="{FB726846-AD64-4677-BEA5-D3BDD96C70A4}"/>
              </a:ext>
            </a:extLst>
          </p:cNvPr>
          <p:cNvSpPr>
            <a:spLocks noGrp="1"/>
          </p:cNvSpPr>
          <p:nvPr>
            <p:ph type="dt" sz="half" idx="10"/>
          </p:nvPr>
        </p:nvSpPr>
        <p:spPr/>
        <p:txBody>
          <a:bodyPr/>
          <a:lstStyle/>
          <a:p>
            <a:fld id="{6BA2947E-D2DB-4F76-9588-775FC8D85F8C}" type="datetime1">
              <a:rPr lang="de-CH" noProof="0" smtClean="0"/>
              <a:t>10.06.2024</a:t>
            </a:fld>
            <a:endParaRPr lang="de-CH" noProof="0"/>
          </a:p>
        </p:txBody>
      </p:sp>
      <p:sp>
        <p:nvSpPr>
          <p:cNvPr id="6" name="Foliennummernplatzhalter 5">
            <a:extLst>
              <a:ext uri="{FF2B5EF4-FFF2-40B4-BE49-F238E27FC236}">
                <a16:creationId xmlns:a16="http://schemas.microsoft.com/office/drawing/2014/main" id="{9D665EC3-3ED3-4D21-AC3C-EAD0881BA091}"/>
              </a:ext>
            </a:extLst>
          </p:cNvPr>
          <p:cNvSpPr>
            <a:spLocks noGrp="1"/>
          </p:cNvSpPr>
          <p:nvPr>
            <p:ph type="sldNum" sz="quarter" idx="12"/>
          </p:nvPr>
        </p:nvSpPr>
        <p:spPr/>
        <p:txBody>
          <a:bodyPr/>
          <a:lstStyle/>
          <a:p>
            <a:fld id="{5ACA52AF-F19D-405C-AD5F-7D94B96A5CC3}" type="slidenum">
              <a:rPr lang="de-CH" noProof="0" smtClean="0"/>
              <a:t>7</a:t>
            </a:fld>
            <a:endParaRPr lang="de-CH" noProof="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5673F0B-B2F9-BC8B-6634-3639A53C96A4}"/>
                  </a:ext>
                </a:extLst>
              </p:cNvPr>
              <p:cNvSpPr txBox="1"/>
              <p:nvPr/>
            </p:nvSpPr>
            <p:spPr>
              <a:xfrm>
                <a:off x="3647991" y="2115610"/>
                <a:ext cx="4896015" cy="394532"/>
              </a:xfrm>
              <a:prstGeom prst="rect">
                <a:avLst/>
              </a:prstGeom>
              <a:noFill/>
            </p:spPr>
            <p:txBody>
              <a:bodyPr wrap="square">
                <a:spAutoFit/>
              </a:bodyPr>
              <a:lstStyle/>
              <a:p>
                <a:pPr lvl="1"/>
                <a14:m>
                  <m:oMathPara xmlns:m="http://schemas.openxmlformats.org/officeDocument/2006/math">
                    <m:oMathParaPr>
                      <m:jc m:val="center"/>
                    </m:oMathParaPr>
                    <m:oMath xmlns:m="http://schemas.openxmlformats.org/officeDocument/2006/math">
                      <m:sPre>
                        <m:sPrePr>
                          <m:ctrlPr>
                            <a:rPr lang="en-US" i="1" smtClean="0">
                              <a:latin typeface="Cambria Math" panose="02040503050406030204" pitchFamily="18" charset="0"/>
                              <a:ea typeface="Cambria Math" panose="02040503050406030204" pitchFamily="18" charset="0"/>
                              <a:sym typeface="Symbol" panose="05050102010706020507" pitchFamily="18" charset="2"/>
                            </a:rPr>
                          </m:ctrlPr>
                        </m:sPrePr>
                        <m:sub>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𝛾</m:t>
                              </m:r>
                            </m:e>
                            <m:sub>
                              <m:r>
                                <a:rPr lang="en-US" i="1">
                                  <a:latin typeface="Cambria Math" panose="02040503050406030204" pitchFamily="18" charset="0"/>
                                  <a:ea typeface="Cambria Math" panose="02040503050406030204" pitchFamily="18" charset="0"/>
                                  <a:sym typeface="Symbol" panose="05050102010706020507" pitchFamily="18" charset="2"/>
                                </a:rPr>
                                <m:t>𝑠𝑒𝑛𝑠𝑜𝑟</m:t>
                              </m:r>
                            </m:sub>
                          </m:sSub>
                        </m:sub>
                        <m:sup>
                          <m:r>
                            <a:rPr lang="en-US" b="0" i="1" smtClean="0">
                              <a:latin typeface="Cambria Math" panose="02040503050406030204" pitchFamily="18" charset="0"/>
                            </a:rPr>
                            <m:t>𝑚𝑎𝑥</m:t>
                          </m:r>
                        </m:sup>
                        <m:e>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b="0" i="1" smtClean="0">
                                  <a:latin typeface="Cambria Math" panose="02040503050406030204" pitchFamily="18" charset="0"/>
                                  <a:ea typeface="Cambria Math" panose="02040503050406030204" pitchFamily="18" charset="0"/>
                                  <a:sym typeface="Symbol" panose="05050102010706020507" pitchFamily="18" charset="2"/>
                                </a:rPr>
                                <m:t>      </m:t>
                              </m:r>
                              <m:r>
                                <a:rPr lang="en-US" i="1">
                                  <a:latin typeface="Cambria Math" panose="02040503050406030204" pitchFamily="18" charset="0"/>
                                  <a:ea typeface="Cambria Math" panose="02040503050406030204" pitchFamily="18" charset="0"/>
                                  <a:sym typeface="Symbol" panose="05050102010706020507" pitchFamily="18" charset="2"/>
                                </a:rPr>
                                <m:t>𝜒</m:t>
                              </m:r>
                            </m:e>
                            <m:sub>
                              <m:r>
                                <a:rPr lang="en-US" i="1">
                                  <a:latin typeface="Cambria Math" panose="02040503050406030204" pitchFamily="18" charset="0"/>
                                  <a:ea typeface="Cambria Math" panose="02040503050406030204" pitchFamily="18" charset="0"/>
                                  <a:sym typeface="Symbol" panose="05050102010706020507" pitchFamily="18" charset="2"/>
                                </a:rPr>
                                <m:t>𝑖</m:t>
                              </m:r>
                              <m:r>
                                <a:rPr lang="en-US" b="0" i="1" smtClean="0">
                                  <a:latin typeface="Cambria Math" panose="02040503050406030204" pitchFamily="18" charset="0"/>
                                  <a:ea typeface="Cambria Math" panose="02040503050406030204" pitchFamily="18" charset="0"/>
                                  <a:sym typeface="Symbol" panose="05050102010706020507" pitchFamily="18" charset="2"/>
                                </a:rPr>
                                <m:t> </m:t>
                              </m:r>
                            </m:sub>
                          </m:sSub>
                          <m:r>
                            <a:rPr lang="en-US" b="0" i="1" smtClean="0">
                              <a:latin typeface="Cambria Math" panose="02040503050406030204" pitchFamily="18" charset="0"/>
                              <a:ea typeface="Cambria Math" panose="02040503050406030204" pitchFamily="18" charset="0"/>
                              <a:sym typeface="Symbol" panose="05050102010706020507" pitchFamily="18" charset="2"/>
                            </a:rPr>
                            <m:t>, </m:t>
                          </m:r>
                          <m:sSub>
                            <m:sSubPr>
                              <m:ctrlPr>
                                <a:rPr lang="en-US" b="0" i="1" smtClean="0">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𝑆𝑁𝑅</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𝑖</m:t>
                              </m:r>
                            </m:sub>
                          </m:sSub>
                          <m:r>
                            <a:rPr lang="en-US" i="1">
                              <a:latin typeface="Cambria Math" panose="02040503050406030204" pitchFamily="18" charset="0"/>
                              <a:ea typeface="Cambria Math" panose="02040503050406030204" pitchFamily="18" charset="0"/>
                              <a:sym typeface="Symbol" panose="05050102010706020507" pitchFamily="18" charset="2"/>
                            </a:rPr>
                            <m:t> </m:t>
                          </m:r>
                          <m:r>
                            <a:rPr lang="en-US" b="0" i="1" smtClean="0">
                              <a:latin typeface="Cambria Math" panose="02040503050406030204" pitchFamily="18" charset="0"/>
                              <a:ea typeface="Cambria Math" panose="02040503050406030204" pitchFamily="18" charset="0"/>
                              <a:sym typeface="Symbol" panose="05050102010706020507" pitchFamily="18" charset="2"/>
                            </a:rPr>
                            <m:t>   </m:t>
                          </m:r>
                          <m:r>
                            <a:rPr lang="en-US" i="1">
                              <a:latin typeface="Cambria Math" panose="02040503050406030204" pitchFamily="18" charset="0"/>
                              <a:ea typeface="Cambria Math" panose="02040503050406030204" pitchFamily="18" charset="0"/>
                              <a:sym typeface="Symbol" panose="05050102010706020507" pitchFamily="18" charset="2"/>
                            </a:rPr>
                            <m:t>∀</m:t>
                          </m:r>
                          <m:r>
                            <a:rPr lang="en-US" i="1">
                              <a:latin typeface="Cambria Math" panose="02040503050406030204" pitchFamily="18" charset="0"/>
                              <a:ea typeface="Cambria Math" panose="02040503050406030204" pitchFamily="18" charset="0"/>
                              <a:sym typeface="Symbol" panose="05050102010706020507" pitchFamily="18" charset="2"/>
                            </a:rPr>
                            <m:t>𝑖</m:t>
                          </m:r>
                          <m:r>
                            <a:rPr lang="en-US" i="1">
                              <a:latin typeface="Cambria Math" panose="02040503050406030204" pitchFamily="18" charset="0"/>
                              <a:ea typeface="Cambria Math" panose="02040503050406030204" pitchFamily="18" charset="0"/>
                              <a:sym typeface="Symbol" panose="05050102010706020507" pitchFamily="18" charset="2"/>
                            </a:rPr>
                            <m:t>∈</m:t>
                          </m:r>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𝛾</m:t>
                              </m:r>
                            </m:e>
                            <m:sub>
                              <m:r>
                                <a:rPr lang="en-US" i="1">
                                  <a:latin typeface="Cambria Math" panose="02040503050406030204" pitchFamily="18" charset="0"/>
                                  <a:ea typeface="Cambria Math" panose="02040503050406030204" pitchFamily="18" charset="0"/>
                                  <a:sym typeface="Symbol" panose="05050102010706020507" pitchFamily="18" charset="2"/>
                                </a:rPr>
                                <m:t>𝑚𝑎𝑔𝑛𝑒𝑡</m:t>
                              </m:r>
                            </m:sub>
                          </m:sSub>
                        </m:e>
                      </m:sPre>
                    </m:oMath>
                  </m:oMathPara>
                </a14:m>
                <a:endParaRPr lang="de-CH" dirty="0"/>
              </a:p>
            </p:txBody>
          </p:sp>
        </mc:Choice>
        <mc:Fallback xmlns="">
          <p:sp>
            <p:nvSpPr>
              <p:cNvPr id="8" name="TextBox 7">
                <a:extLst>
                  <a:ext uri="{FF2B5EF4-FFF2-40B4-BE49-F238E27FC236}">
                    <a16:creationId xmlns:a16="http://schemas.microsoft.com/office/drawing/2014/main" id="{45673F0B-B2F9-BC8B-6634-3639A53C96A4}"/>
                  </a:ext>
                </a:extLst>
              </p:cNvPr>
              <p:cNvSpPr txBox="1">
                <a:spLocks noRot="1" noChangeAspect="1" noMove="1" noResize="1" noEditPoints="1" noAdjustHandles="1" noChangeArrowheads="1" noChangeShapeType="1" noTextEdit="1"/>
              </p:cNvSpPr>
              <p:nvPr/>
            </p:nvSpPr>
            <p:spPr>
              <a:xfrm>
                <a:off x="3647991" y="2115610"/>
                <a:ext cx="4896015" cy="394532"/>
              </a:xfrm>
              <a:prstGeom prst="rect">
                <a:avLst/>
              </a:prstGeom>
              <a:blipFill>
                <a:blip r:embed="rId3"/>
                <a:stretch>
                  <a:fillRect b="-7692"/>
                </a:stretch>
              </a:blipFill>
            </p:spPr>
            <p:txBody>
              <a:bodyPr/>
              <a:lstStyle/>
              <a:p>
                <a:r>
                  <a:rPr lang="en-US">
                    <a:noFill/>
                  </a:rPr>
                  <a:t> </a:t>
                </a:r>
              </a:p>
            </p:txBody>
          </p:sp>
        </mc:Fallback>
      </mc:AlternateContent>
    </p:spTree>
    <p:extLst>
      <p:ext uri="{BB962C8B-B14F-4D97-AF65-F5344CB8AC3E}">
        <p14:creationId xmlns:p14="http://schemas.microsoft.com/office/powerpoint/2010/main" val="3623250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50A74-6ED2-41B3-AD63-74F89C447FBB}"/>
              </a:ext>
            </a:extLst>
          </p:cNvPr>
          <p:cNvSpPr>
            <a:spLocks noGrp="1"/>
          </p:cNvSpPr>
          <p:nvPr>
            <p:ph type="title"/>
          </p:nvPr>
        </p:nvSpPr>
        <p:spPr/>
        <p:txBody>
          <a:bodyPr/>
          <a:lstStyle/>
          <a:p>
            <a:r>
              <a:rPr lang="de-DE" dirty="0"/>
              <a:t>Sensor selection</a:t>
            </a:r>
            <a:endParaRPr lang="de-CH" dirty="0"/>
          </a:p>
        </p:txBody>
      </p:sp>
      <p:sp>
        <p:nvSpPr>
          <p:cNvPr id="3" name="Inhaltsplatzhalter 2">
            <a:extLst>
              <a:ext uri="{FF2B5EF4-FFF2-40B4-BE49-F238E27FC236}">
                <a16:creationId xmlns:a16="http://schemas.microsoft.com/office/drawing/2014/main" id="{94792F61-F3A1-4E2C-B0EE-9742603FD08B}"/>
              </a:ext>
            </a:extLst>
          </p:cNvPr>
          <p:cNvSpPr>
            <a:spLocks noGrp="1"/>
          </p:cNvSpPr>
          <p:nvPr>
            <p:ph idx="1"/>
          </p:nvPr>
        </p:nvSpPr>
        <p:spPr>
          <a:xfrm>
            <a:off x="731837" y="1412876"/>
            <a:ext cx="10728325" cy="900000"/>
          </a:xfrm>
        </p:spPr>
        <p:txBody>
          <a:bodyPr/>
          <a:lstStyle/>
          <a:p>
            <a:pPr marL="0" indent="0">
              <a:buNone/>
            </a:pPr>
            <a:r>
              <a:rPr lang="en-US" dirty="0"/>
              <a:t>We first investigate different types of sensor with their specifications. Our requirement is to accurately detect the magnetic field generated by 10 magnetic balls of different diameters in the ball chain at a distance of ..cm (workspace requirement). We put together a list of different sensors and their corresponding capability of sensing the magnetic ball chain of different diameters is indicated. The leftmost column indicates what diameter of the 10 magnetic balls in the chain can be tracked with a signal to noise ratio of &gt;60. The 8</a:t>
            </a:r>
            <a:r>
              <a:rPr lang="en-US" baseline="30000" dirty="0"/>
              <a:t>th</a:t>
            </a:r>
            <a:r>
              <a:rPr lang="en-US" dirty="0"/>
              <a:t> column indicates the sensor’s root mean square noise level at the desired working frequency of ~500 Hz. The colored section indicates the signal to noise ratio. Green section means SNR&gt;60, orange section means 30&lt;SNR&lt;60.</a:t>
            </a:r>
            <a:endParaRPr lang="de-CH" dirty="0"/>
          </a:p>
        </p:txBody>
      </p:sp>
      <p:sp>
        <p:nvSpPr>
          <p:cNvPr id="4" name="Datumsplatzhalter 3">
            <a:extLst>
              <a:ext uri="{FF2B5EF4-FFF2-40B4-BE49-F238E27FC236}">
                <a16:creationId xmlns:a16="http://schemas.microsoft.com/office/drawing/2014/main" id="{FB726846-AD64-4677-BEA5-D3BDD96C70A4}"/>
              </a:ext>
            </a:extLst>
          </p:cNvPr>
          <p:cNvSpPr>
            <a:spLocks noGrp="1"/>
          </p:cNvSpPr>
          <p:nvPr>
            <p:ph type="dt" sz="half" idx="10"/>
          </p:nvPr>
        </p:nvSpPr>
        <p:spPr/>
        <p:txBody>
          <a:bodyPr/>
          <a:lstStyle/>
          <a:p>
            <a:fld id="{6BA2947E-D2DB-4F76-9588-775FC8D85F8C}" type="datetime1">
              <a:rPr lang="de-CH" noProof="0" smtClean="0"/>
              <a:t>10.06.2024</a:t>
            </a:fld>
            <a:endParaRPr lang="de-CH" noProof="0"/>
          </a:p>
        </p:txBody>
      </p:sp>
      <p:sp>
        <p:nvSpPr>
          <p:cNvPr id="6" name="Foliennummernplatzhalter 5">
            <a:extLst>
              <a:ext uri="{FF2B5EF4-FFF2-40B4-BE49-F238E27FC236}">
                <a16:creationId xmlns:a16="http://schemas.microsoft.com/office/drawing/2014/main" id="{9D665EC3-3ED3-4D21-AC3C-EAD0881BA091}"/>
              </a:ext>
            </a:extLst>
          </p:cNvPr>
          <p:cNvSpPr>
            <a:spLocks noGrp="1"/>
          </p:cNvSpPr>
          <p:nvPr>
            <p:ph type="sldNum" sz="quarter" idx="12"/>
          </p:nvPr>
        </p:nvSpPr>
        <p:spPr/>
        <p:txBody>
          <a:bodyPr/>
          <a:lstStyle/>
          <a:p>
            <a:fld id="{5ACA52AF-F19D-405C-AD5F-7D94B96A5CC3}" type="slidenum">
              <a:rPr lang="de-CH" noProof="0" smtClean="0"/>
              <a:t>8</a:t>
            </a:fld>
            <a:endParaRPr lang="de-CH" noProof="0"/>
          </a:p>
        </p:txBody>
      </p:sp>
      <p:graphicFrame>
        <p:nvGraphicFramePr>
          <p:cNvPr id="11" name="Table 10">
            <a:extLst>
              <a:ext uri="{FF2B5EF4-FFF2-40B4-BE49-F238E27FC236}">
                <a16:creationId xmlns:a16="http://schemas.microsoft.com/office/drawing/2014/main" id="{5C4C8BD2-BED0-DE92-4250-985BD308C595}"/>
              </a:ext>
            </a:extLst>
          </p:cNvPr>
          <p:cNvGraphicFramePr>
            <a:graphicFrameLocks noGrp="1"/>
          </p:cNvGraphicFramePr>
          <p:nvPr>
            <p:extLst>
              <p:ext uri="{D42A27DB-BD31-4B8C-83A1-F6EECF244321}">
                <p14:modId xmlns:p14="http://schemas.microsoft.com/office/powerpoint/2010/main" val="3126966390"/>
              </p:ext>
            </p:extLst>
          </p:nvPr>
        </p:nvGraphicFramePr>
        <p:xfrm>
          <a:off x="731838" y="4242664"/>
          <a:ext cx="10728324" cy="1202460"/>
        </p:xfrm>
        <a:graphic>
          <a:graphicData uri="http://schemas.openxmlformats.org/drawingml/2006/table">
            <a:tbl>
              <a:tblPr/>
              <a:tblGrid>
                <a:gridCol w="508602">
                  <a:extLst>
                    <a:ext uri="{9D8B030D-6E8A-4147-A177-3AD203B41FA5}">
                      <a16:colId xmlns:a16="http://schemas.microsoft.com/office/drawing/2014/main" val="3845900142"/>
                    </a:ext>
                  </a:extLst>
                </a:gridCol>
                <a:gridCol w="1740373">
                  <a:extLst>
                    <a:ext uri="{9D8B030D-6E8A-4147-A177-3AD203B41FA5}">
                      <a16:colId xmlns:a16="http://schemas.microsoft.com/office/drawing/2014/main" val="2564434574"/>
                    </a:ext>
                  </a:extLst>
                </a:gridCol>
                <a:gridCol w="365558">
                  <a:extLst>
                    <a:ext uri="{9D8B030D-6E8A-4147-A177-3AD203B41FA5}">
                      <a16:colId xmlns:a16="http://schemas.microsoft.com/office/drawing/2014/main" val="3952048392"/>
                    </a:ext>
                  </a:extLst>
                </a:gridCol>
                <a:gridCol w="484761">
                  <a:extLst>
                    <a:ext uri="{9D8B030D-6E8A-4147-A177-3AD203B41FA5}">
                      <a16:colId xmlns:a16="http://schemas.microsoft.com/office/drawing/2014/main" val="2812814874"/>
                    </a:ext>
                  </a:extLst>
                </a:gridCol>
                <a:gridCol w="778797">
                  <a:extLst>
                    <a:ext uri="{9D8B030D-6E8A-4147-A177-3AD203B41FA5}">
                      <a16:colId xmlns:a16="http://schemas.microsoft.com/office/drawing/2014/main" val="2140737709"/>
                    </a:ext>
                  </a:extLst>
                </a:gridCol>
                <a:gridCol w="899987">
                  <a:extLst>
                    <a:ext uri="{9D8B030D-6E8A-4147-A177-3AD203B41FA5}">
                      <a16:colId xmlns:a16="http://schemas.microsoft.com/office/drawing/2014/main" val="667179899"/>
                    </a:ext>
                  </a:extLst>
                </a:gridCol>
                <a:gridCol w="1414549">
                  <a:extLst>
                    <a:ext uri="{9D8B030D-6E8A-4147-A177-3AD203B41FA5}">
                      <a16:colId xmlns:a16="http://schemas.microsoft.com/office/drawing/2014/main" val="4215822079"/>
                    </a:ext>
                  </a:extLst>
                </a:gridCol>
                <a:gridCol w="1496005">
                  <a:extLst>
                    <a:ext uri="{9D8B030D-6E8A-4147-A177-3AD203B41FA5}">
                      <a16:colId xmlns:a16="http://schemas.microsoft.com/office/drawing/2014/main" val="1029065091"/>
                    </a:ext>
                  </a:extLst>
                </a:gridCol>
                <a:gridCol w="818531">
                  <a:extLst>
                    <a:ext uri="{9D8B030D-6E8A-4147-A177-3AD203B41FA5}">
                      <a16:colId xmlns:a16="http://schemas.microsoft.com/office/drawing/2014/main" val="2562016922"/>
                    </a:ext>
                  </a:extLst>
                </a:gridCol>
                <a:gridCol w="802638">
                  <a:extLst>
                    <a:ext uri="{9D8B030D-6E8A-4147-A177-3AD203B41FA5}">
                      <a16:colId xmlns:a16="http://schemas.microsoft.com/office/drawing/2014/main" val="717372178"/>
                    </a:ext>
                  </a:extLst>
                </a:gridCol>
                <a:gridCol w="1019191">
                  <a:extLst>
                    <a:ext uri="{9D8B030D-6E8A-4147-A177-3AD203B41FA5}">
                      <a16:colId xmlns:a16="http://schemas.microsoft.com/office/drawing/2014/main" val="360878891"/>
                    </a:ext>
                  </a:extLst>
                </a:gridCol>
                <a:gridCol w="399332">
                  <a:extLst>
                    <a:ext uri="{9D8B030D-6E8A-4147-A177-3AD203B41FA5}">
                      <a16:colId xmlns:a16="http://schemas.microsoft.com/office/drawing/2014/main" val="3415528592"/>
                    </a:ext>
                  </a:extLst>
                </a:gridCol>
              </a:tblGrid>
              <a:tr h="349785">
                <a:tc>
                  <a:txBody>
                    <a:bodyPr/>
                    <a:lstStyle/>
                    <a:p>
                      <a:pPr algn="l" fontAlgn="b"/>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969" marR="5969" marT="5969" marB="28651" anchor="b">
                    <a:lnL>
                      <a:noFill/>
                    </a:lnL>
                    <a:lnR>
                      <a:noFill/>
                    </a:lnR>
                    <a:lnT>
                      <a:noFill/>
                    </a:lnT>
                    <a:lnB>
                      <a:noFill/>
                    </a:lnB>
                    <a:noFill/>
                  </a:tcPr>
                </a:tc>
                <a:tc>
                  <a:txBody>
                    <a:bodyPr/>
                    <a:lstStyle/>
                    <a:p>
                      <a:pPr algn="l" fontAlgn="b"/>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969" marR="5969" marT="5969" marB="28651" anchor="b">
                    <a:lnL>
                      <a:noFill/>
                    </a:lnL>
                    <a:lnR>
                      <a:noFill/>
                    </a:lnR>
                    <a:lnT>
                      <a:noFill/>
                    </a:lnT>
                    <a:lnB>
                      <a:noFill/>
                    </a:lnB>
                    <a:noFill/>
                  </a:tcPr>
                </a:tc>
                <a:tc>
                  <a:txBody>
                    <a:bodyPr/>
                    <a:lstStyle/>
                    <a:p>
                      <a:pPr algn="ctr" fontAlgn="b"/>
                      <a:endParaRPr lang="en-US" sz="700" b="0" i="0" u="none" strike="noStrike">
                        <a:solidFill>
                          <a:srgbClr val="000000"/>
                        </a:solidFill>
                        <a:effectLst/>
                        <a:latin typeface="Times New Roman" panose="02020603050405020304" pitchFamily="18" charset="0"/>
                        <a:ea typeface="等线" panose="02010600030101010101" pitchFamily="2" charset="-122"/>
                      </a:endParaRPr>
                    </a:p>
                  </a:txBody>
                  <a:tcPr marL="5969" marR="5969" marT="5969" marB="28651" anchor="b">
                    <a:lnL>
                      <a:noFill/>
                    </a:lnL>
                    <a:lnR>
                      <a:noFill/>
                    </a:lnR>
                    <a:lnT>
                      <a:noFill/>
                    </a:lnT>
                    <a:lnB>
                      <a:noFill/>
                    </a:lnB>
                    <a:noFill/>
                  </a:tcPr>
                </a:tc>
                <a:tc>
                  <a:txBody>
                    <a:bodyPr/>
                    <a:lstStyle/>
                    <a:p>
                      <a:pPr algn="l" fontAlgn="b"/>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969" marR="5969" marT="5969" marB="28651" anchor="b">
                    <a:lnL>
                      <a:noFill/>
                    </a:lnL>
                    <a:lnR>
                      <a:noFill/>
                    </a:lnR>
                    <a:lnT>
                      <a:noFill/>
                    </a:lnT>
                    <a:lnB>
                      <a:noFill/>
                    </a:lnB>
                    <a:noFill/>
                  </a:tcPr>
                </a:tc>
                <a:tc>
                  <a:txBody>
                    <a:bodyPr/>
                    <a:lstStyle/>
                    <a:p>
                      <a:pPr algn="l" fontAlgn="b"/>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969" marR="5969" marT="5969" marB="28651" anchor="b">
                    <a:lnL>
                      <a:noFill/>
                    </a:lnL>
                    <a:lnR>
                      <a:noFill/>
                    </a:lnR>
                    <a:lnT>
                      <a:noFill/>
                    </a:lnT>
                    <a:lnB>
                      <a:noFill/>
                    </a:lnB>
                    <a:noFill/>
                  </a:tcPr>
                </a:tc>
                <a:tc>
                  <a:txBody>
                    <a:bodyPr/>
                    <a:lstStyle/>
                    <a:p>
                      <a:pPr algn="l" fontAlgn="b"/>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969" marR="5969" marT="5969" marB="28651" anchor="b">
                    <a:lnL>
                      <a:noFill/>
                    </a:lnL>
                    <a:lnR>
                      <a:noFill/>
                    </a:lnR>
                    <a:lnT>
                      <a:noFill/>
                    </a:lnT>
                    <a:lnB>
                      <a:noFill/>
                    </a:lnB>
                    <a:noFill/>
                  </a:tcPr>
                </a:tc>
                <a:tc>
                  <a:txBody>
                    <a:bodyPr/>
                    <a:lstStyle/>
                    <a:p>
                      <a:pPr algn="l" fontAlgn="b"/>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969" marR="5969" marT="5969" marB="28651" anchor="b">
                    <a:lnL>
                      <a:noFill/>
                    </a:lnL>
                    <a:lnR>
                      <a:noFill/>
                    </a:lnR>
                    <a:lnT>
                      <a:noFill/>
                    </a:lnT>
                    <a:lnB>
                      <a:noFill/>
                    </a:lnB>
                    <a:noFill/>
                  </a:tcPr>
                </a:tc>
                <a:tc>
                  <a:txBody>
                    <a:bodyPr/>
                    <a:lstStyle/>
                    <a:p>
                      <a:pPr algn="l" fontAlgn="b"/>
                      <a:endParaRPr lang="en-US" sz="700" b="0" i="0" u="none" strike="noStrike">
                        <a:solidFill>
                          <a:srgbClr val="000000"/>
                        </a:solidFill>
                        <a:effectLst/>
                        <a:latin typeface="等线" panose="02010600030101010101" pitchFamily="2" charset="-122"/>
                        <a:ea typeface="等线" panose="02010600030101010101" pitchFamily="2" charset="-122"/>
                      </a:endParaRPr>
                    </a:p>
                  </a:txBody>
                  <a:tcPr marL="5969" marR="5969" marT="5969" marB="28651" anchor="b">
                    <a:lnL>
                      <a:noFill/>
                    </a:lnL>
                    <a:lnR>
                      <a:noFill/>
                    </a:lnR>
                    <a:lnT>
                      <a:noFill/>
                    </a:lnT>
                    <a:lnB>
                      <a:noFill/>
                    </a:lnB>
                    <a:noFill/>
                  </a:tcPr>
                </a:tc>
                <a:tc>
                  <a:txBody>
                    <a:bodyPr/>
                    <a:lstStyle/>
                    <a:p>
                      <a:pPr algn="ctr" fontAlgn="b"/>
                      <a:r>
                        <a:rPr lang="pt-BR" sz="700" b="0" i="0" u="none" strike="noStrike">
                          <a:solidFill>
                            <a:srgbClr val="000000"/>
                          </a:solidFill>
                          <a:effectLst/>
                          <a:latin typeface="Times New Roman" panose="02020603050405020304" pitchFamily="18" charset="0"/>
                          <a:ea typeface="等线" panose="02010600030101010101" pitchFamily="2" charset="-122"/>
                        </a:rPr>
                        <a:t>10 ⌀ 2.5 mm N42</a:t>
                      </a:r>
                      <a:br>
                        <a:rPr lang="pt-BR" sz="700" b="0" i="0" u="none" strike="noStrike">
                          <a:solidFill>
                            <a:srgbClr val="000000"/>
                          </a:solidFill>
                          <a:effectLst/>
                          <a:latin typeface="Times New Roman" panose="02020603050405020304" pitchFamily="18" charset="0"/>
                          <a:ea typeface="等线" panose="02010600030101010101" pitchFamily="2" charset="-122"/>
                        </a:rPr>
                      </a:br>
                      <a:r>
                        <a:rPr lang="pt-BR" sz="700" b="0" i="0" u="none" strike="noStrike">
                          <a:solidFill>
                            <a:srgbClr val="000000"/>
                          </a:solidFill>
                          <a:effectLst/>
                          <a:latin typeface="Times New Roman" panose="02020603050405020304" pitchFamily="18" charset="0"/>
                          <a:ea typeface="等线" panose="02010600030101010101" pitchFamily="2" charset="-122"/>
                        </a:rPr>
                        <a:t>250 nT</a:t>
                      </a:r>
                    </a:p>
                  </a:txBody>
                  <a:tcPr marL="5969" marR="5969" marT="5969" marB="28651" anchor="b">
                    <a:lnL>
                      <a:noFill/>
                    </a:lnL>
                    <a:lnR>
                      <a:noFill/>
                    </a:lnR>
                    <a:lnT>
                      <a:noFill/>
                    </a:lnT>
                    <a:lnB>
                      <a:noFill/>
                    </a:lnB>
                    <a:noFill/>
                  </a:tcPr>
                </a:tc>
                <a:tc>
                  <a:txBody>
                    <a:bodyPr/>
                    <a:lstStyle/>
                    <a:p>
                      <a:pPr algn="ctr" fontAlgn="b"/>
                      <a:r>
                        <a:rPr lang="pt-BR" sz="700" b="0" i="0" u="none" strike="noStrike">
                          <a:solidFill>
                            <a:srgbClr val="000000"/>
                          </a:solidFill>
                          <a:effectLst/>
                          <a:latin typeface="Times New Roman" panose="02020603050405020304" pitchFamily="18" charset="0"/>
                          <a:ea typeface="等线" panose="02010600030101010101" pitchFamily="2" charset="-122"/>
                        </a:rPr>
                        <a:t>10 ⌀ 3.175 mm N42</a:t>
                      </a:r>
                      <a:br>
                        <a:rPr lang="pt-BR" sz="700" b="0" i="0" u="none" strike="noStrike">
                          <a:solidFill>
                            <a:srgbClr val="000000"/>
                          </a:solidFill>
                          <a:effectLst/>
                          <a:latin typeface="Times New Roman" panose="02020603050405020304" pitchFamily="18" charset="0"/>
                          <a:ea typeface="等线" panose="02010600030101010101" pitchFamily="2" charset="-122"/>
                        </a:rPr>
                      </a:br>
                      <a:r>
                        <a:rPr lang="pt-BR" sz="700" b="0" i="0" u="none" strike="noStrike">
                          <a:solidFill>
                            <a:srgbClr val="000000"/>
                          </a:solidFill>
                          <a:effectLst/>
                          <a:latin typeface="Times New Roman" panose="02020603050405020304" pitchFamily="18" charset="0"/>
                          <a:ea typeface="等线" panose="02010600030101010101" pitchFamily="2" charset="-122"/>
                        </a:rPr>
                        <a:t>550 nT</a:t>
                      </a:r>
                    </a:p>
                  </a:txBody>
                  <a:tcPr marL="5969" marR="5969" marT="5969" marB="28651" anchor="b">
                    <a:lnL>
                      <a:noFill/>
                    </a:lnL>
                    <a:lnR>
                      <a:noFill/>
                    </a:lnR>
                    <a:lnT>
                      <a:noFill/>
                    </a:lnT>
                    <a:lnB>
                      <a:noFill/>
                    </a:lnB>
                    <a:noFill/>
                  </a:tcPr>
                </a:tc>
                <a:tc>
                  <a:txBody>
                    <a:bodyPr/>
                    <a:lstStyle/>
                    <a:p>
                      <a:pPr algn="ctr" fontAlgn="b"/>
                      <a:r>
                        <a:rPr lang="pt-BR" sz="700" b="0" i="0" u="none" strike="noStrike">
                          <a:solidFill>
                            <a:srgbClr val="000000"/>
                          </a:solidFill>
                          <a:effectLst/>
                          <a:latin typeface="Times New Roman" panose="02020603050405020304" pitchFamily="18" charset="0"/>
                          <a:ea typeface="等线" panose="02010600030101010101" pitchFamily="2" charset="-122"/>
                        </a:rPr>
                        <a:t>10 ⌀ 4.763 mm N42</a:t>
                      </a:r>
                      <a:br>
                        <a:rPr lang="pt-BR" sz="700" b="0" i="0" u="none" strike="noStrike">
                          <a:solidFill>
                            <a:srgbClr val="000000"/>
                          </a:solidFill>
                          <a:effectLst/>
                          <a:latin typeface="Times New Roman" panose="02020603050405020304" pitchFamily="18" charset="0"/>
                          <a:ea typeface="等线" panose="02010600030101010101" pitchFamily="2" charset="-122"/>
                        </a:rPr>
                      </a:br>
                      <a:r>
                        <a:rPr lang="pt-BR" sz="700" b="0" i="0" u="none" strike="noStrike">
                          <a:solidFill>
                            <a:srgbClr val="000000"/>
                          </a:solidFill>
                          <a:effectLst/>
                          <a:latin typeface="Times New Roman" panose="02020603050405020304" pitchFamily="18" charset="0"/>
                          <a:ea typeface="等线" panose="02010600030101010101" pitchFamily="2" charset="-122"/>
                        </a:rPr>
                        <a:t>1850 nT</a:t>
                      </a:r>
                    </a:p>
                  </a:txBody>
                  <a:tcPr marL="5969" marR="5969" marT="5969" marB="28651" anchor="b">
                    <a:lnL>
                      <a:noFill/>
                    </a:lnL>
                    <a:lnR>
                      <a:noFill/>
                    </a:lnR>
                    <a:lnT>
                      <a:noFill/>
                    </a:lnT>
                    <a:lnB>
                      <a:noFill/>
                    </a:lnB>
                    <a:noFill/>
                  </a:tcPr>
                </a:tc>
                <a:tc>
                  <a:txBody>
                    <a:bodyPr/>
                    <a:lstStyle/>
                    <a:p>
                      <a:pPr algn="ctr" fontAlgn="b"/>
                      <a:r>
                        <a:rPr lang="pt-BR" sz="700" b="0" i="0" u="none" strike="noStrike">
                          <a:solidFill>
                            <a:srgbClr val="000000"/>
                          </a:solidFill>
                          <a:effectLst/>
                          <a:latin typeface="Times New Roman" panose="02020603050405020304" pitchFamily="18" charset="0"/>
                          <a:ea typeface="等线" panose="02010600030101010101" pitchFamily="2" charset="-122"/>
                        </a:rPr>
                        <a:t>10 ⌀ 6.35 mm N42</a:t>
                      </a:r>
                      <a:br>
                        <a:rPr lang="pt-BR" sz="700" b="0" i="0" u="none" strike="noStrike">
                          <a:solidFill>
                            <a:srgbClr val="000000"/>
                          </a:solidFill>
                          <a:effectLst/>
                          <a:latin typeface="Times New Roman" panose="02020603050405020304" pitchFamily="18" charset="0"/>
                          <a:ea typeface="等线" panose="02010600030101010101" pitchFamily="2" charset="-122"/>
                        </a:rPr>
                      </a:br>
                      <a:r>
                        <a:rPr lang="pt-BR" sz="700" b="0" i="0" u="none" strike="noStrike">
                          <a:solidFill>
                            <a:srgbClr val="000000"/>
                          </a:solidFill>
                          <a:effectLst/>
                          <a:latin typeface="Times New Roman" panose="02020603050405020304" pitchFamily="18" charset="0"/>
                          <a:ea typeface="等线" panose="02010600030101010101" pitchFamily="2" charset="-122"/>
                        </a:rPr>
                        <a:t>4350 nT</a:t>
                      </a:r>
                    </a:p>
                  </a:txBody>
                  <a:tcPr marL="5969" marR="5969" marT="5969" marB="28651" anchor="b">
                    <a:lnL>
                      <a:noFill/>
                    </a:lnL>
                    <a:lnR>
                      <a:noFill/>
                    </a:lnR>
                    <a:lnT>
                      <a:noFill/>
                    </a:lnT>
                    <a:lnB>
                      <a:noFill/>
                    </a:lnB>
                    <a:noFill/>
                  </a:tcPr>
                </a:tc>
                <a:extLst>
                  <a:ext uri="{0D108BD9-81ED-4DB2-BD59-A6C34878D82A}">
                    <a16:rowId xmlns:a16="http://schemas.microsoft.com/office/drawing/2014/main" val="1900233800"/>
                  </a:ext>
                </a:extLst>
              </a:tr>
              <a:tr h="139675">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2.5mm</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Stefan Mayer Instruments FL1-100</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1-axis</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Fluxgate</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Analog</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1-4: $430 5-9: $385</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±100</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0.5 nT @ 500 Hz</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B050"/>
                          </a:solidFill>
                          <a:effectLst/>
                          <a:latin typeface="Times New Roman" panose="02020603050405020304" pitchFamily="18" charset="0"/>
                          <a:ea typeface="等线" panose="02010600030101010101" pitchFamily="2" charset="-122"/>
                        </a:rPr>
                        <a:t>500</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B050"/>
                          </a:solidFill>
                          <a:effectLst/>
                          <a:latin typeface="Times New Roman" panose="02020603050405020304" pitchFamily="18" charset="0"/>
                          <a:ea typeface="等线" panose="02010600030101010101" pitchFamily="2" charset="-122"/>
                        </a:rPr>
                        <a:t>1100</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B050"/>
                          </a:solidFill>
                          <a:effectLst/>
                          <a:latin typeface="Times New Roman" panose="02020603050405020304" pitchFamily="18" charset="0"/>
                          <a:ea typeface="等线" panose="02010600030101010101" pitchFamily="2" charset="-122"/>
                        </a:rPr>
                        <a:t>3700</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B050"/>
                          </a:solidFill>
                          <a:effectLst/>
                          <a:latin typeface="Times New Roman" panose="02020603050405020304" pitchFamily="18" charset="0"/>
                          <a:ea typeface="等线" panose="02010600030101010101" pitchFamily="2" charset="-122"/>
                        </a:rPr>
                        <a:t>8700</a:t>
                      </a:r>
                    </a:p>
                  </a:txBody>
                  <a:tcPr marL="5969" marR="5969" marT="5969" marB="28651" anchor="b">
                    <a:lnL>
                      <a:noFill/>
                    </a:lnL>
                    <a:lnR>
                      <a:noFill/>
                    </a:lnR>
                    <a:lnT>
                      <a:noFill/>
                    </a:lnT>
                    <a:lnB>
                      <a:noFill/>
                    </a:lnB>
                    <a:noFill/>
                  </a:tcPr>
                </a:tc>
                <a:extLst>
                  <a:ext uri="{0D108BD9-81ED-4DB2-BD59-A6C34878D82A}">
                    <a16:rowId xmlns:a16="http://schemas.microsoft.com/office/drawing/2014/main" val="1237995684"/>
                  </a:ext>
                </a:extLst>
              </a:tr>
              <a:tr h="139675">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2.5mm</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Stefan Mayer Instruments FLC3-70</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3-axis</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Fluxgate</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Analog</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1-4: $593 5-9: $563</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±200</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1.5 * sqrt(3) nT @ 500 Hz</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B050"/>
                          </a:solidFill>
                          <a:effectLst/>
                          <a:latin typeface="Times New Roman" panose="02020603050405020304" pitchFamily="18" charset="0"/>
                          <a:ea typeface="等线" panose="02010600030101010101" pitchFamily="2" charset="-122"/>
                        </a:rPr>
                        <a:t>167</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B050"/>
                          </a:solidFill>
                          <a:effectLst/>
                          <a:latin typeface="Times New Roman" panose="02020603050405020304" pitchFamily="18" charset="0"/>
                          <a:ea typeface="等线" panose="02010600030101010101" pitchFamily="2" charset="-122"/>
                        </a:rPr>
                        <a:t>366</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B050"/>
                          </a:solidFill>
                          <a:effectLst/>
                          <a:latin typeface="Times New Roman" panose="02020603050405020304" pitchFamily="18" charset="0"/>
                          <a:ea typeface="等线" panose="02010600030101010101" pitchFamily="2" charset="-122"/>
                        </a:rPr>
                        <a:t>1234</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B050"/>
                          </a:solidFill>
                          <a:effectLst/>
                          <a:latin typeface="Times New Roman" panose="02020603050405020304" pitchFamily="18" charset="0"/>
                          <a:ea typeface="等线" panose="02010600030101010101" pitchFamily="2" charset="-122"/>
                        </a:rPr>
                        <a:t>2900</a:t>
                      </a:r>
                    </a:p>
                  </a:txBody>
                  <a:tcPr marL="5969" marR="5969" marT="5969" marB="28651" anchor="b">
                    <a:lnL>
                      <a:noFill/>
                    </a:lnL>
                    <a:lnR>
                      <a:noFill/>
                    </a:lnR>
                    <a:lnT>
                      <a:noFill/>
                    </a:lnT>
                    <a:lnB>
                      <a:noFill/>
                    </a:lnB>
                    <a:noFill/>
                  </a:tcPr>
                </a:tc>
                <a:extLst>
                  <a:ext uri="{0D108BD9-81ED-4DB2-BD59-A6C34878D82A}">
                    <a16:rowId xmlns:a16="http://schemas.microsoft.com/office/drawing/2014/main" val="1797115403"/>
                  </a:ext>
                </a:extLst>
              </a:tr>
              <a:tr h="139675">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2.5mm</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Stefan Mayer Instruments FLC-100</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1-axis</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Fluxgate</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Analog</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5-9: $85</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±100</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3.4 nT @ 500 Hz</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B050"/>
                          </a:solidFill>
                          <a:effectLst/>
                          <a:latin typeface="Times New Roman" panose="02020603050405020304" pitchFamily="18" charset="0"/>
                          <a:ea typeface="等线" panose="02010600030101010101" pitchFamily="2" charset="-122"/>
                        </a:rPr>
                        <a:t>74</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B050"/>
                          </a:solidFill>
                          <a:effectLst/>
                          <a:latin typeface="Times New Roman" panose="02020603050405020304" pitchFamily="18" charset="0"/>
                          <a:ea typeface="等线" panose="02010600030101010101" pitchFamily="2" charset="-122"/>
                        </a:rPr>
                        <a:t>161</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B050"/>
                          </a:solidFill>
                          <a:effectLst/>
                          <a:latin typeface="Times New Roman" panose="02020603050405020304" pitchFamily="18" charset="0"/>
                          <a:ea typeface="等线" panose="02010600030101010101" pitchFamily="2" charset="-122"/>
                        </a:rPr>
                        <a:t>544</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B050"/>
                          </a:solidFill>
                          <a:effectLst/>
                          <a:latin typeface="Times New Roman" panose="02020603050405020304" pitchFamily="18" charset="0"/>
                          <a:ea typeface="等线" panose="02010600030101010101" pitchFamily="2" charset="-122"/>
                        </a:rPr>
                        <a:t>1280</a:t>
                      </a:r>
                    </a:p>
                  </a:txBody>
                  <a:tcPr marL="5969" marR="5969" marT="5969" marB="28651" anchor="b">
                    <a:lnL>
                      <a:noFill/>
                    </a:lnL>
                    <a:lnR>
                      <a:noFill/>
                    </a:lnR>
                    <a:lnT>
                      <a:noFill/>
                    </a:lnT>
                    <a:lnB>
                      <a:noFill/>
                    </a:lnB>
                    <a:noFill/>
                  </a:tcPr>
                </a:tc>
                <a:extLst>
                  <a:ext uri="{0D108BD9-81ED-4DB2-BD59-A6C34878D82A}">
                    <a16:rowId xmlns:a16="http://schemas.microsoft.com/office/drawing/2014/main" val="3110767048"/>
                  </a:ext>
                </a:extLst>
              </a:tr>
              <a:tr h="139675">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3/16 inch</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PMI RM3100</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3-axis</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Inductive</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Digital</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$60 ($40 business)</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±800</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17 * sqrt (3) nT @ 534 Hz</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0000"/>
                          </a:solidFill>
                          <a:effectLst/>
                          <a:latin typeface="Times New Roman" panose="02020603050405020304" pitchFamily="18" charset="0"/>
                          <a:ea typeface="等线" panose="02010600030101010101" pitchFamily="2" charset="-122"/>
                        </a:rPr>
                        <a:t>15</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ED7D31"/>
                          </a:solidFill>
                          <a:effectLst/>
                          <a:latin typeface="Times New Roman" panose="02020603050405020304" pitchFamily="18" charset="0"/>
                          <a:ea typeface="等线" panose="02010600030101010101" pitchFamily="2" charset="-122"/>
                        </a:rPr>
                        <a:t>33</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B050"/>
                          </a:solidFill>
                          <a:effectLst/>
                          <a:latin typeface="Times New Roman" panose="02020603050405020304" pitchFamily="18" charset="0"/>
                          <a:ea typeface="等线" panose="02010600030101010101" pitchFamily="2" charset="-122"/>
                        </a:rPr>
                        <a:t>109</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B050"/>
                          </a:solidFill>
                          <a:effectLst/>
                          <a:latin typeface="Times New Roman" panose="02020603050405020304" pitchFamily="18" charset="0"/>
                          <a:ea typeface="等线" panose="02010600030101010101" pitchFamily="2" charset="-122"/>
                        </a:rPr>
                        <a:t>256</a:t>
                      </a:r>
                    </a:p>
                  </a:txBody>
                  <a:tcPr marL="5969" marR="5969" marT="5969" marB="28651" anchor="b">
                    <a:lnL>
                      <a:noFill/>
                    </a:lnL>
                    <a:lnR>
                      <a:noFill/>
                    </a:lnR>
                    <a:lnT>
                      <a:noFill/>
                    </a:lnT>
                    <a:lnB>
                      <a:noFill/>
                    </a:lnB>
                    <a:noFill/>
                  </a:tcPr>
                </a:tc>
                <a:extLst>
                  <a:ext uri="{0D108BD9-81ED-4DB2-BD59-A6C34878D82A}">
                    <a16:rowId xmlns:a16="http://schemas.microsoft.com/office/drawing/2014/main" val="2835409332"/>
                  </a:ext>
                </a:extLst>
              </a:tr>
              <a:tr h="139675">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1/4 inch</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Texas Instrument DRV425</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1-axis</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Fluxgate</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Analog</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$24 </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±2000</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44 nT @ 500 Hz</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0000"/>
                          </a:solidFill>
                          <a:effectLst/>
                          <a:latin typeface="Times New Roman" panose="02020603050405020304" pitchFamily="18" charset="0"/>
                          <a:ea typeface="等线" panose="02010600030101010101" pitchFamily="2" charset="-122"/>
                        </a:rPr>
                        <a:t>6</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0000"/>
                          </a:solidFill>
                          <a:effectLst/>
                          <a:latin typeface="Times New Roman" panose="02020603050405020304" pitchFamily="18" charset="0"/>
                          <a:ea typeface="等线" panose="02010600030101010101" pitchFamily="2" charset="-122"/>
                        </a:rPr>
                        <a:t>13</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ED7D31"/>
                          </a:solidFill>
                          <a:effectLst/>
                          <a:latin typeface="Times New Roman" panose="02020603050405020304" pitchFamily="18" charset="0"/>
                          <a:ea typeface="等线" panose="02010600030101010101" pitchFamily="2" charset="-122"/>
                        </a:rPr>
                        <a:t>42</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B050"/>
                          </a:solidFill>
                          <a:effectLst/>
                          <a:latin typeface="Times New Roman" panose="02020603050405020304" pitchFamily="18" charset="0"/>
                          <a:ea typeface="等线" panose="02010600030101010101" pitchFamily="2" charset="-122"/>
                        </a:rPr>
                        <a:t>99</a:t>
                      </a:r>
                    </a:p>
                  </a:txBody>
                  <a:tcPr marL="5969" marR="5969" marT="5969" marB="28651" anchor="b">
                    <a:lnL>
                      <a:noFill/>
                    </a:lnL>
                    <a:lnR>
                      <a:noFill/>
                    </a:lnR>
                    <a:lnT>
                      <a:noFill/>
                    </a:lnT>
                    <a:lnB>
                      <a:noFill/>
                    </a:lnB>
                    <a:noFill/>
                  </a:tcPr>
                </a:tc>
                <a:extLst>
                  <a:ext uri="{0D108BD9-81ED-4DB2-BD59-A6C34878D82A}">
                    <a16:rowId xmlns:a16="http://schemas.microsoft.com/office/drawing/2014/main" val="2721566807"/>
                  </a:ext>
                </a:extLst>
              </a:tr>
              <a:tr h="139675">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1/4 inch</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Memsic MMC5983MA</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3-axis</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Resistive</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Digital</a:t>
                      </a:r>
                    </a:p>
                  </a:txBody>
                  <a:tcPr marL="5969" marR="5969" marT="5969" marB="28651" anchor="b">
                    <a:lnL>
                      <a:noFill/>
                    </a:lnL>
                    <a:lnR>
                      <a:noFill/>
                    </a:lnR>
                    <a:lnT>
                      <a:noFill/>
                    </a:lnT>
                    <a:lnB>
                      <a:noFill/>
                    </a:lnB>
                    <a:noFill/>
                  </a:tcPr>
                </a:tc>
                <a:tc>
                  <a:txBody>
                    <a:bodyPr/>
                    <a:lstStyle/>
                    <a:p>
                      <a:pPr algn="l" fontAlgn="b"/>
                      <a:r>
                        <a:rPr lang="en-US" sz="700" b="0" i="0" u="none" strike="noStrike">
                          <a:solidFill>
                            <a:srgbClr val="000000"/>
                          </a:solidFill>
                          <a:effectLst/>
                          <a:latin typeface="Times New Roman" panose="02020603050405020304" pitchFamily="18" charset="0"/>
                          <a:ea typeface="等线" panose="02010600030101010101" pitchFamily="2" charset="-122"/>
                        </a:rPr>
                        <a:t>$22 </a:t>
                      </a:r>
                    </a:p>
                  </a:txBody>
                  <a:tcPr marL="5969" marR="5969" marT="5969" marB="28651" anchor="b">
                    <a:lnL>
                      <a:noFill/>
                    </a:lnL>
                    <a:lnR>
                      <a:noFill/>
                    </a:lnR>
                    <a:lnT>
                      <a:noFill/>
                    </a:lnT>
                    <a:lnB>
                      <a:noFill/>
                    </a:lnB>
                    <a:noFill/>
                  </a:tcPr>
                </a:tc>
                <a:tc>
                  <a:txBody>
                    <a:bodyPr/>
                    <a:lstStyle/>
                    <a:p>
                      <a:pPr algn="l" fontAlgn="b"/>
                      <a:r>
                        <a:rPr lang="en-US" sz="700" b="0" i="0" u="none" strike="noStrike" dirty="0">
                          <a:solidFill>
                            <a:srgbClr val="000000"/>
                          </a:solidFill>
                          <a:effectLst/>
                          <a:latin typeface="Times New Roman" panose="02020603050405020304" pitchFamily="18" charset="0"/>
                          <a:ea typeface="等线" panose="02010600030101010101" pitchFamily="2" charset="-122"/>
                        </a:rPr>
                        <a:t>±800</a:t>
                      </a:r>
                    </a:p>
                  </a:txBody>
                  <a:tcPr marL="5969" marR="5969" marT="5969" marB="28651" anchor="b">
                    <a:lnL>
                      <a:noFill/>
                    </a:lnL>
                    <a:lnR>
                      <a:noFill/>
                    </a:lnR>
                    <a:lnT>
                      <a:noFill/>
                    </a:lnT>
                    <a:lnB>
                      <a:noFill/>
                    </a:lnB>
                    <a:noFill/>
                  </a:tcPr>
                </a:tc>
                <a:tc>
                  <a:txBody>
                    <a:bodyPr/>
                    <a:lstStyle/>
                    <a:p>
                      <a:pPr algn="l" fontAlgn="b"/>
                      <a:r>
                        <a:rPr lang="de-DE" sz="700" b="0" i="0" u="none" strike="noStrike">
                          <a:solidFill>
                            <a:srgbClr val="000000"/>
                          </a:solidFill>
                          <a:effectLst/>
                          <a:latin typeface="Times New Roman" panose="02020603050405020304" pitchFamily="18" charset="0"/>
                          <a:ea typeface="等线" panose="02010600030101010101" pitchFamily="2" charset="-122"/>
                        </a:rPr>
                        <a:t>70 nT * sqrt(3) @ 580 Hz</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0000"/>
                          </a:solidFill>
                          <a:effectLst/>
                          <a:latin typeface="Times New Roman" panose="02020603050405020304" pitchFamily="18" charset="0"/>
                          <a:ea typeface="等线" panose="02010600030101010101" pitchFamily="2" charset="-122"/>
                        </a:rPr>
                        <a:t>4</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0000"/>
                          </a:solidFill>
                          <a:effectLst/>
                          <a:latin typeface="Times New Roman" panose="02020603050405020304" pitchFamily="18" charset="0"/>
                          <a:ea typeface="等线" panose="02010600030101010101" pitchFamily="2" charset="-122"/>
                        </a:rPr>
                        <a:t>8</a:t>
                      </a:r>
                    </a:p>
                  </a:txBody>
                  <a:tcPr marL="5969" marR="5969" marT="5969" marB="28651" anchor="b">
                    <a:lnL>
                      <a:noFill/>
                    </a:lnL>
                    <a:lnR>
                      <a:noFill/>
                    </a:lnR>
                    <a:lnT>
                      <a:noFill/>
                    </a:lnT>
                    <a:lnB>
                      <a:noFill/>
                    </a:lnB>
                    <a:noFill/>
                  </a:tcPr>
                </a:tc>
                <a:tc>
                  <a:txBody>
                    <a:bodyPr/>
                    <a:lstStyle/>
                    <a:p>
                      <a:pPr algn="ctr" fontAlgn="b"/>
                      <a:r>
                        <a:rPr lang="en-US" sz="700" b="0" i="0" u="none" strike="noStrike">
                          <a:solidFill>
                            <a:srgbClr val="000000"/>
                          </a:solidFill>
                          <a:effectLst/>
                          <a:latin typeface="Times New Roman" panose="02020603050405020304" pitchFamily="18" charset="0"/>
                          <a:ea typeface="等线" panose="02010600030101010101" pitchFamily="2" charset="-122"/>
                        </a:rPr>
                        <a:t>27</a:t>
                      </a:r>
                    </a:p>
                  </a:txBody>
                  <a:tcPr marL="5969" marR="5969" marT="5969" marB="28651" anchor="b">
                    <a:lnL>
                      <a:noFill/>
                    </a:lnL>
                    <a:lnR>
                      <a:noFill/>
                    </a:lnR>
                    <a:lnT>
                      <a:noFill/>
                    </a:lnT>
                    <a:lnB>
                      <a:noFill/>
                    </a:lnB>
                    <a:noFill/>
                  </a:tcPr>
                </a:tc>
                <a:tc>
                  <a:txBody>
                    <a:bodyPr/>
                    <a:lstStyle/>
                    <a:p>
                      <a:pPr algn="ctr" fontAlgn="b"/>
                      <a:r>
                        <a:rPr lang="en-US" sz="700" b="0" i="0" u="none" strike="noStrike" dirty="0">
                          <a:solidFill>
                            <a:srgbClr val="00B050"/>
                          </a:solidFill>
                          <a:effectLst/>
                          <a:latin typeface="Times New Roman" panose="02020603050405020304" pitchFamily="18" charset="0"/>
                          <a:ea typeface="等线" panose="02010600030101010101" pitchFamily="2" charset="-122"/>
                        </a:rPr>
                        <a:t>62</a:t>
                      </a:r>
                    </a:p>
                  </a:txBody>
                  <a:tcPr marL="5969" marR="5969" marT="5969" marB="28651" anchor="b">
                    <a:lnL>
                      <a:noFill/>
                    </a:lnL>
                    <a:lnR>
                      <a:noFill/>
                    </a:lnR>
                    <a:lnT>
                      <a:noFill/>
                    </a:lnT>
                    <a:lnB>
                      <a:noFill/>
                    </a:lnB>
                    <a:noFill/>
                  </a:tcPr>
                </a:tc>
                <a:extLst>
                  <a:ext uri="{0D108BD9-81ED-4DB2-BD59-A6C34878D82A}">
                    <a16:rowId xmlns:a16="http://schemas.microsoft.com/office/drawing/2014/main" val="2039375360"/>
                  </a:ext>
                </a:extLst>
              </a:tr>
            </a:tbl>
          </a:graphicData>
        </a:graphic>
      </p:graphicFrame>
    </p:spTree>
    <p:extLst>
      <p:ext uri="{BB962C8B-B14F-4D97-AF65-F5344CB8AC3E}">
        <p14:creationId xmlns:p14="http://schemas.microsoft.com/office/powerpoint/2010/main" val="1254942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50A74-6ED2-41B3-AD63-74F89C447FBB}"/>
              </a:ext>
            </a:extLst>
          </p:cNvPr>
          <p:cNvSpPr>
            <a:spLocks noGrp="1"/>
          </p:cNvSpPr>
          <p:nvPr>
            <p:ph type="title"/>
          </p:nvPr>
        </p:nvSpPr>
        <p:spPr/>
        <p:txBody>
          <a:bodyPr/>
          <a:lstStyle/>
          <a:p>
            <a:r>
              <a:rPr lang="de-DE" dirty="0"/>
              <a:t>Optimization</a:t>
            </a:r>
            <a:endParaRPr lang="de-CH" dirty="0"/>
          </a:p>
        </p:txBody>
      </p:sp>
      <p:sp>
        <p:nvSpPr>
          <p:cNvPr id="3" name="Inhaltsplatzhalter 2">
            <a:extLst>
              <a:ext uri="{FF2B5EF4-FFF2-40B4-BE49-F238E27FC236}">
                <a16:creationId xmlns:a16="http://schemas.microsoft.com/office/drawing/2014/main" id="{94792F61-F3A1-4E2C-B0EE-9742603FD08B}"/>
              </a:ext>
            </a:extLst>
          </p:cNvPr>
          <p:cNvSpPr>
            <a:spLocks noGrp="1"/>
          </p:cNvSpPr>
          <p:nvPr>
            <p:ph idx="1"/>
          </p:nvPr>
        </p:nvSpPr>
        <p:spPr>
          <a:xfrm>
            <a:off x="731837" y="1412876"/>
            <a:ext cx="10728325" cy="900000"/>
          </a:xfrm>
        </p:spPr>
        <p:txBody>
          <a:bodyPr/>
          <a:lstStyle/>
          <a:p>
            <a:pPr marL="0" indent="0">
              <a:buNone/>
            </a:pPr>
            <a:r>
              <a:rPr lang="en-US" dirty="0"/>
              <a:t>We start from the very basic case, where we only consider a single magnet in the work space with its orientation fixed, and construct the optimization problem accordingly. In this case, the magnet configuration parameters are just its position in the workspace:</a:t>
            </a:r>
            <a:endParaRPr lang="de-CH" dirty="0"/>
          </a:p>
        </p:txBody>
      </p:sp>
      <p:sp>
        <p:nvSpPr>
          <p:cNvPr id="4" name="Datumsplatzhalter 3">
            <a:extLst>
              <a:ext uri="{FF2B5EF4-FFF2-40B4-BE49-F238E27FC236}">
                <a16:creationId xmlns:a16="http://schemas.microsoft.com/office/drawing/2014/main" id="{FB726846-AD64-4677-BEA5-D3BDD96C70A4}"/>
              </a:ext>
            </a:extLst>
          </p:cNvPr>
          <p:cNvSpPr>
            <a:spLocks noGrp="1"/>
          </p:cNvSpPr>
          <p:nvPr>
            <p:ph type="dt" sz="half" idx="10"/>
          </p:nvPr>
        </p:nvSpPr>
        <p:spPr/>
        <p:txBody>
          <a:bodyPr/>
          <a:lstStyle/>
          <a:p>
            <a:fld id="{6BA2947E-D2DB-4F76-9588-775FC8D85F8C}" type="datetime1">
              <a:rPr lang="de-CH" noProof="0" smtClean="0"/>
              <a:t>10.06.2024</a:t>
            </a:fld>
            <a:endParaRPr lang="de-CH" noProof="0"/>
          </a:p>
        </p:txBody>
      </p:sp>
      <p:sp>
        <p:nvSpPr>
          <p:cNvPr id="6" name="Foliennummernplatzhalter 5">
            <a:extLst>
              <a:ext uri="{FF2B5EF4-FFF2-40B4-BE49-F238E27FC236}">
                <a16:creationId xmlns:a16="http://schemas.microsoft.com/office/drawing/2014/main" id="{9D665EC3-3ED3-4D21-AC3C-EAD0881BA091}"/>
              </a:ext>
            </a:extLst>
          </p:cNvPr>
          <p:cNvSpPr>
            <a:spLocks noGrp="1"/>
          </p:cNvSpPr>
          <p:nvPr>
            <p:ph type="sldNum" sz="quarter" idx="12"/>
          </p:nvPr>
        </p:nvSpPr>
        <p:spPr/>
        <p:txBody>
          <a:bodyPr/>
          <a:lstStyle/>
          <a:p>
            <a:fld id="{5ACA52AF-F19D-405C-AD5F-7D94B96A5CC3}" type="slidenum">
              <a:rPr lang="de-CH" noProof="0" smtClean="0"/>
              <a:t>9</a:t>
            </a:fld>
            <a:endParaRPr lang="de-CH" noProof="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8D006A7-DDD1-4543-AF0A-7F353947B113}"/>
                  </a:ext>
                </a:extLst>
              </p:cNvPr>
              <p:cNvSpPr txBox="1"/>
              <p:nvPr/>
            </p:nvSpPr>
            <p:spPr>
              <a:xfrm>
                <a:off x="3048662" y="2312876"/>
                <a:ext cx="6094674" cy="4523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rPr>
                        <m:t>γ</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i="1">
                              <a:latin typeface="Cambria Math" panose="02040503050406030204" pitchFamily="18" charset="0"/>
                            </a:rPr>
                            <m:t>𝑟</m:t>
                          </m:r>
                        </m:e>
                        <m:sub>
                          <m:r>
                            <a:rPr lang="en-US" b="0" i="1" smtClean="0">
                              <a:latin typeface="Cambria Math" panose="02040503050406030204" pitchFamily="18" charset="0"/>
                            </a:rPr>
                            <m:t>𝑚𝑎𝑔𝑛𝑒𝑡</m:t>
                          </m:r>
                        </m:sub>
                        <m:sup>
                          <m:r>
                            <a:rPr lang="en-US" b="0" i="1" smtClean="0">
                              <a:latin typeface="Cambria Math" panose="02040503050406030204" pitchFamily="18" charset="0"/>
                            </a:rPr>
                            <m:t>𝑊</m:t>
                          </m:r>
                        </m:sup>
                      </m:sSub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𝑧</m:t>
                                  </m:r>
                                </m:e>
                              </m:d>
                            </m:e>
                            <m:sup>
                              <m:r>
                                <a:rPr lang="en-US" b="0" i="1" smtClean="0">
                                  <a:latin typeface="Cambria Math" panose="02040503050406030204" pitchFamily="18" charset="0"/>
                                </a:rPr>
                                <m:t>𝑇</m:t>
                              </m:r>
                            </m:sup>
                          </m:sSup>
                        </m:e>
                        <m:sup>
                          <m:r>
                            <a:rPr lang="en-US" b="0" i="1" smtClean="0">
                              <a:latin typeface="Cambria Math" panose="02040503050406030204" pitchFamily="18" charset="0"/>
                            </a:rPr>
                            <m:t>𝑊</m:t>
                          </m:r>
                        </m:sup>
                      </m:sSup>
                    </m:oMath>
                  </m:oMathPara>
                </a14:m>
                <a:endParaRPr lang="en-US" dirty="0"/>
              </a:p>
            </p:txBody>
          </p:sp>
        </mc:Choice>
        <mc:Fallback xmlns="">
          <p:sp>
            <p:nvSpPr>
              <p:cNvPr id="10" name="TextBox 9">
                <a:extLst>
                  <a:ext uri="{FF2B5EF4-FFF2-40B4-BE49-F238E27FC236}">
                    <a16:creationId xmlns:a16="http://schemas.microsoft.com/office/drawing/2014/main" id="{C8D006A7-DDD1-4543-AF0A-7F353947B113}"/>
                  </a:ext>
                </a:extLst>
              </p:cNvPr>
              <p:cNvSpPr txBox="1">
                <a:spLocks noRot="1" noChangeAspect="1" noMove="1" noResize="1" noEditPoints="1" noAdjustHandles="1" noChangeArrowheads="1" noChangeShapeType="1" noTextEdit="1"/>
              </p:cNvSpPr>
              <p:nvPr/>
            </p:nvSpPr>
            <p:spPr>
              <a:xfrm>
                <a:off x="3048662" y="2312876"/>
                <a:ext cx="6094674" cy="452368"/>
              </a:xfrm>
              <a:prstGeom prst="rect">
                <a:avLst/>
              </a:prstGeom>
              <a:blipFill>
                <a:blip r:embed="rId2"/>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Inhaltsplatzhalter 2">
                <a:extLst>
                  <a:ext uri="{FF2B5EF4-FFF2-40B4-BE49-F238E27FC236}">
                    <a16:creationId xmlns:a16="http://schemas.microsoft.com/office/drawing/2014/main" id="{7AE25290-1C10-BA4A-2423-0C3F05C0160B}"/>
                  </a:ext>
                </a:extLst>
              </p:cNvPr>
              <p:cNvSpPr txBox="1">
                <a:spLocks/>
              </p:cNvSpPr>
              <p:nvPr/>
            </p:nvSpPr>
            <p:spPr>
              <a:xfrm>
                <a:off x="731837" y="2855935"/>
                <a:ext cx="10728325" cy="90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where the subscript </a:t>
                </a:r>
                <a14:m>
                  <m:oMath xmlns:m="http://schemas.openxmlformats.org/officeDocument/2006/math">
                    <m:r>
                      <a:rPr lang="en-US" b="0" i="1" smtClean="0">
                        <a:latin typeface="Cambria Math" panose="02040503050406030204" pitchFamily="18" charset="0"/>
                      </a:rPr>
                      <m:t>𝑚𝑎𝑔𝑛𝑒𝑡</m:t>
                    </m:r>
                  </m:oMath>
                </a14:m>
                <a:r>
                  <a:rPr lang="en-US" dirty="0"/>
                  <a:t> indicates it’s the magnet’s position and the superscript </a:t>
                </a:r>
                <a14:m>
                  <m:oMath xmlns:m="http://schemas.openxmlformats.org/officeDocument/2006/math">
                    <m:r>
                      <a:rPr lang="en-US" b="0" i="1" smtClean="0">
                        <a:latin typeface="Cambria Math" panose="02040503050406030204" pitchFamily="18" charset="0"/>
                      </a:rPr>
                      <m:t>𝑊</m:t>
                    </m:r>
                  </m:oMath>
                </a14:m>
                <a:r>
                  <a:rPr lang="en-US" dirty="0"/>
                  <a:t> indicates this vector is represented in the world frame. It’s crucial to have </a:t>
                </a:r>
                <a14:m>
                  <m:oMath xmlns:m="http://schemas.openxmlformats.org/officeDocument/2006/math">
                    <m:r>
                      <m:rPr>
                        <m:sty m:val="p"/>
                      </m:rPr>
                      <a:rPr lang="el-GR" i="1">
                        <a:latin typeface="Cambria Math" panose="02040503050406030204" pitchFamily="18" charset="0"/>
                      </a:rPr>
                      <m:t>γ</m:t>
                    </m:r>
                  </m:oMath>
                </a14:m>
                <a:r>
                  <a:rPr lang="de-CH" dirty="0"/>
                  <a:t> represented in the same frame for every sensor’s reading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𝑞</m:t>
                        </m:r>
                      </m:e>
                      <m:sub>
                        <m:r>
                          <a:rPr lang="en-US" b="0" i="1" smtClean="0">
                            <a:latin typeface="Cambria Math" panose="02040503050406030204" pitchFamily="18" charset="0"/>
                          </a:rPr>
                          <m:t>𝑖</m:t>
                        </m:r>
                      </m:sub>
                    </m:sSub>
                    <m:d>
                      <m:dPr>
                        <m:ctrlPr>
                          <a:rPr lang="en-US" i="1">
                            <a:latin typeface="Cambria Math" panose="02040503050406030204" pitchFamily="18" charset="0"/>
                          </a:rPr>
                        </m:ctrlPr>
                      </m:dPr>
                      <m:e>
                        <m:r>
                          <m:rPr>
                            <m:sty m:val="p"/>
                          </m:rPr>
                          <a:rPr lang="el-GR" i="1">
                            <a:latin typeface="Cambria Math" panose="02040503050406030204" pitchFamily="18" charset="0"/>
                          </a:rPr>
                          <m:t>γ</m:t>
                        </m:r>
                      </m:e>
                    </m:d>
                  </m:oMath>
                </a14:m>
                <a:r>
                  <a:rPr lang="de-CH" dirty="0"/>
                  <a:t>, such that in the update step </a:t>
                </a:r>
                <a14:m>
                  <m:oMath xmlns:m="http://schemas.openxmlformats.org/officeDocument/2006/math">
                    <m:r>
                      <a:rPr lang="en-US" i="1">
                        <a:latin typeface="Cambria Math" panose="02040503050406030204" pitchFamily="18" charset="0"/>
                        <a:ea typeface="Cambria Math" panose="02040503050406030204" pitchFamily="18" charset="0"/>
                        <a:sym typeface="Symbol" panose="05050102010706020507" pitchFamily="18" charset="2"/>
                      </a:rPr>
                      <m:t>∆</m:t>
                    </m:r>
                    <m:r>
                      <a:rPr lang="en-US" i="1">
                        <a:latin typeface="Cambria Math" panose="02040503050406030204" pitchFamily="18" charset="0"/>
                        <a:ea typeface="Cambria Math" panose="02040503050406030204" pitchFamily="18" charset="0"/>
                        <a:sym typeface="Symbol" panose="05050102010706020507" pitchFamily="18" charset="2"/>
                      </a:rPr>
                      <m:t>𝛾</m:t>
                    </m:r>
                    <m:r>
                      <a:rPr lang="en-US" i="1">
                        <a:latin typeface="Cambria Math" panose="02040503050406030204" pitchFamily="18" charset="0"/>
                        <a:ea typeface="Cambria Math" panose="02040503050406030204" pitchFamily="18" charset="0"/>
                        <a:sym typeface="Symbol" panose="05050102010706020507" pitchFamily="18" charset="2"/>
                      </a:rPr>
                      <m:t>=</m:t>
                    </m:r>
                    <m:sSup>
                      <m:sSupPr>
                        <m:ctrlPr>
                          <a:rPr lang="en-US" i="1">
                            <a:latin typeface="Cambria Math" panose="02040503050406030204" pitchFamily="18" charset="0"/>
                            <a:ea typeface="Cambria Math" panose="02040503050406030204" pitchFamily="18" charset="0"/>
                            <a:sym typeface="Symbol" panose="05050102010706020507" pitchFamily="18" charset="2"/>
                          </a:rPr>
                        </m:ctrlPr>
                      </m:sSupPr>
                      <m:e>
                        <m:r>
                          <a:rPr lang="en-US" i="1">
                            <a:latin typeface="Cambria Math" panose="02040503050406030204" pitchFamily="18" charset="0"/>
                            <a:ea typeface="Cambria Math" panose="02040503050406030204" pitchFamily="18" charset="0"/>
                            <a:sym typeface="Symbol" panose="05050102010706020507" pitchFamily="18" charset="2"/>
                          </a:rPr>
                          <m:t>𝐽</m:t>
                        </m:r>
                      </m:e>
                      <m:sup>
                        <m:r>
                          <a:rPr lang="en-US" i="1">
                            <a:latin typeface="Cambria Math" panose="02040503050406030204" pitchFamily="18" charset="0"/>
                            <a:ea typeface="Cambria Math" panose="02040503050406030204" pitchFamily="18" charset="0"/>
                            <a:sym typeface="Symbol" panose="05050102010706020507" pitchFamily="18" charset="2"/>
                          </a:rPr>
                          <m:t>†</m:t>
                        </m:r>
                      </m:sup>
                    </m:sSup>
                    <m:r>
                      <a:rPr lang="en-US" i="1">
                        <a:latin typeface="Cambria Math" panose="02040503050406030204" pitchFamily="18" charset="0"/>
                        <a:ea typeface="Cambria Math" panose="02040503050406030204" pitchFamily="18" charset="0"/>
                        <a:sym typeface="Symbol" panose="05050102010706020507" pitchFamily="18" charset="2"/>
                      </a:rPr>
                      <m:t>(</m:t>
                    </m:r>
                    <m:r>
                      <a:rPr lang="en-US" i="1">
                        <a:latin typeface="Cambria Math" panose="02040503050406030204" pitchFamily="18" charset="0"/>
                        <a:ea typeface="Cambria Math" panose="02040503050406030204" pitchFamily="18" charset="0"/>
                        <a:sym typeface="Symbol" panose="05050102010706020507" pitchFamily="18" charset="2"/>
                      </a:rPr>
                      <m:t>𝑞</m:t>
                    </m:r>
                    <m:r>
                      <a:rPr lang="en-US" i="1">
                        <a:latin typeface="Cambria Math" panose="02040503050406030204" pitchFamily="18" charset="0"/>
                        <a:ea typeface="Cambria Math" panose="02040503050406030204" pitchFamily="18" charset="0"/>
                        <a:sym typeface="Symbol" panose="05050102010706020507" pitchFamily="18" charset="2"/>
                      </a:rPr>
                      <m:t>−</m:t>
                    </m:r>
                    <m:r>
                      <a:rPr lang="en-US" i="1">
                        <a:latin typeface="Cambria Math" panose="02040503050406030204" pitchFamily="18" charset="0"/>
                        <a:ea typeface="Cambria Math" panose="02040503050406030204" pitchFamily="18" charset="0"/>
                        <a:sym typeface="Symbol" panose="05050102010706020507" pitchFamily="18" charset="2"/>
                      </a:rPr>
                      <m:t>𝑞</m:t>
                    </m:r>
                    <m:d>
                      <m:dPr>
                        <m:ctrlPr>
                          <a:rPr lang="en-US" i="1">
                            <a:latin typeface="Cambria Math" panose="02040503050406030204" pitchFamily="18" charset="0"/>
                            <a:ea typeface="Cambria Math" panose="02040503050406030204" pitchFamily="18" charset="0"/>
                            <a:sym typeface="Symbol" panose="05050102010706020507" pitchFamily="18" charset="2"/>
                          </a:rPr>
                        </m:ctrlPr>
                      </m:dPr>
                      <m:e>
                        <m:sSub>
                          <m:sSubPr>
                            <m:ctrlPr>
                              <a:rPr lang="en-US" i="1">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𝛾</m:t>
                            </m:r>
                          </m:e>
                          <m:sub>
                            <m:r>
                              <a:rPr lang="en-US" i="1">
                                <a:latin typeface="Cambria Math" panose="02040503050406030204" pitchFamily="18" charset="0"/>
                                <a:ea typeface="Cambria Math" panose="02040503050406030204" pitchFamily="18" charset="0"/>
                                <a:sym typeface="Symbol" panose="05050102010706020507" pitchFamily="18" charset="2"/>
                              </a:rPr>
                              <m:t>𝑖</m:t>
                            </m:r>
                          </m:sub>
                        </m:sSub>
                      </m:e>
                    </m:d>
                    <m:r>
                      <a:rPr lang="en-US" i="1">
                        <a:latin typeface="Cambria Math" panose="02040503050406030204" pitchFamily="18" charset="0"/>
                        <a:ea typeface="Cambria Math" panose="02040503050406030204" pitchFamily="18" charset="0"/>
                        <a:sym typeface="Symbol" panose="05050102010706020507" pitchFamily="18" charset="2"/>
                      </a:rPr>
                      <m:t>)</m:t>
                    </m:r>
                  </m:oMath>
                </a14:m>
                <a:r>
                  <a:rPr lang="de-CH" dirty="0"/>
                  <a:t>, the updated parameters are in the same frame. We also need to make sure the sensors’ readings are represented in the sensor frame, i.e. </a:t>
                </a:r>
              </a:p>
              <a:p>
                <a:pPr marL="0" indent="0">
                  <a:buNone/>
                </a:pPr>
                <a:endParaRPr lang="de-CH" dirty="0"/>
              </a:p>
            </p:txBody>
          </p:sp>
        </mc:Choice>
        <mc:Fallback xmlns="">
          <p:sp>
            <p:nvSpPr>
              <p:cNvPr id="11" name="Inhaltsplatzhalter 2">
                <a:extLst>
                  <a:ext uri="{FF2B5EF4-FFF2-40B4-BE49-F238E27FC236}">
                    <a16:creationId xmlns:a16="http://schemas.microsoft.com/office/drawing/2014/main" id="{7AE25290-1C10-BA4A-2423-0C3F05C0160B}"/>
                  </a:ext>
                </a:extLst>
              </p:cNvPr>
              <p:cNvSpPr txBox="1">
                <a:spLocks noRot="1" noChangeAspect="1" noMove="1" noResize="1" noEditPoints="1" noAdjustHandles="1" noChangeArrowheads="1" noChangeShapeType="1" noTextEdit="1"/>
              </p:cNvSpPr>
              <p:nvPr/>
            </p:nvSpPr>
            <p:spPr>
              <a:xfrm>
                <a:off x="731837" y="2855935"/>
                <a:ext cx="10728325" cy="900000"/>
              </a:xfrm>
              <a:prstGeom prst="rect">
                <a:avLst/>
              </a:prstGeom>
              <a:blipFill>
                <a:blip r:embed="rId3"/>
                <a:stretch>
                  <a:fillRect l="-1307" t="-8784" r="-1420" b="-391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B58DA5C-84A7-8424-1006-4DEE03C7923A}"/>
                  </a:ext>
                </a:extLst>
              </p:cNvPr>
              <p:cNvSpPr txBox="1"/>
              <p:nvPr/>
            </p:nvSpPr>
            <p:spPr>
              <a:xfrm>
                <a:off x="3048662" y="4087269"/>
                <a:ext cx="6094674" cy="4351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𝑖</m:t>
                          </m:r>
                        </m:sub>
                      </m:sSub>
                      <m:d>
                        <m:dPr>
                          <m:ctrlPr>
                            <a:rPr lang="en-US" i="1">
                              <a:latin typeface="Cambria Math" panose="02040503050406030204" pitchFamily="18" charset="0"/>
                            </a:rPr>
                          </m:ctrlPr>
                        </m:dPr>
                        <m:e>
                          <m:r>
                            <m:rPr>
                              <m:sty m:val="p"/>
                            </m:rPr>
                            <a:rPr lang="el-GR" i="1">
                              <a:latin typeface="Cambria Math" panose="02040503050406030204" pitchFamily="18" charset="0"/>
                            </a:rPr>
                            <m:t>γ</m:t>
                          </m:r>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𝐵</m:t>
                          </m:r>
                        </m:e>
                        <m:sub>
                          <m:r>
                            <a:rPr lang="en-US" i="1">
                              <a:latin typeface="Cambria Math" panose="02040503050406030204" pitchFamily="18" charset="0"/>
                            </a:rPr>
                            <m:t>𝑖</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sup>
                      </m:sSubSup>
                      <m:d>
                        <m:dPr>
                          <m:ctrlPr>
                            <a:rPr lang="en-US" i="1">
                              <a:latin typeface="Cambria Math" panose="02040503050406030204" pitchFamily="18" charset="0"/>
                            </a:rPr>
                          </m:ctrlPr>
                        </m:dPr>
                        <m:e>
                          <m:r>
                            <m:rPr>
                              <m:sty m:val="p"/>
                            </m:rPr>
                            <a:rPr lang="el-GR" i="1">
                              <a:latin typeface="Cambria Math" panose="02040503050406030204" pitchFamily="18" charset="0"/>
                            </a:rPr>
                            <m:t>γ</m:t>
                          </m:r>
                        </m:e>
                      </m:d>
                    </m:oMath>
                  </m:oMathPara>
                </a14:m>
                <a:endParaRPr lang="en-US" dirty="0"/>
              </a:p>
            </p:txBody>
          </p:sp>
        </mc:Choice>
        <mc:Fallback xmlns="">
          <p:sp>
            <p:nvSpPr>
              <p:cNvPr id="12" name="TextBox 11">
                <a:extLst>
                  <a:ext uri="{FF2B5EF4-FFF2-40B4-BE49-F238E27FC236}">
                    <a16:creationId xmlns:a16="http://schemas.microsoft.com/office/drawing/2014/main" id="{2B58DA5C-84A7-8424-1006-4DEE03C7923A}"/>
                  </a:ext>
                </a:extLst>
              </p:cNvPr>
              <p:cNvSpPr txBox="1">
                <a:spLocks noRot="1" noChangeAspect="1" noMove="1" noResize="1" noEditPoints="1" noAdjustHandles="1" noChangeArrowheads="1" noChangeShapeType="1" noTextEdit="1"/>
              </p:cNvSpPr>
              <p:nvPr/>
            </p:nvSpPr>
            <p:spPr>
              <a:xfrm>
                <a:off x="3048662" y="4087269"/>
                <a:ext cx="6094674" cy="435119"/>
              </a:xfrm>
              <a:prstGeom prst="rect">
                <a:avLst/>
              </a:prstGeom>
              <a:blipFill>
                <a:blip r:embed="rId4"/>
                <a:stretch>
                  <a:fillRect b="-2778"/>
                </a:stretch>
              </a:blipFill>
            </p:spPr>
            <p:txBody>
              <a:bodyPr/>
              <a:lstStyle/>
              <a:p>
                <a:r>
                  <a:rPr lang="en-US">
                    <a:noFill/>
                  </a:rPr>
                  <a:t> </a:t>
                </a:r>
              </a:p>
            </p:txBody>
          </p:sp>
        </mc:Fallback>
      </mc:AlternateContent>
      <p:sp>
        <p:nvSpPr>
          <p:cNvPr id="13" name="Inhaltsplatzhalter 2">
            <a:extLst>
              <a:ext uri="{FF2B5EF4-FFF2-40B4-BE49-F238E27FC236}">
                <a16:creationId xmlns:a16="http://schemas.microsoft.com/office/drawing/2014/main" id="{F6CBDE38-5EBE-79F7-7BFA-E49DE06E89C8}"/>
              </a:ext>
            </a:extLst>
          </p:cNvPr>
          <p:cNvSpPr txBox="1">
            <a:spLocks/>
          </p:cNvSpPr>
          <p:nvPr/>
        </p:nvSpPr>
        <p:spPr>
          <a:xfrm>
            <a:off x="731836" y="4629385"/>
            <a:ext cx="10728325" cy="900000"/>
          </a:xfrm>
          <a:prstGeom prst="rect">
            <a:avLst/>
          </a:prstGeom>
        </p:spPr>
        <p:txBody>
          <a:bodyPr vert="horz" lIns="0" tIns="0" rIns="0" bIns="0" rtlCol="0">
            <a:noAutofit/>
          </a:bodyPr>
          <a:lstStyle>
            <a:lvl1pPr marL="539750" indent="-539750" algn="l" defTabSz="914400" rtl="0" eaLnBrk="1" latinLnBrk="0" hangingPunct="1">
              <a:lnSpc>
                <a:spcPct val="100000"/>
              </a:lnSpc>
              <a:spcBef>
                <a:spcPts val="1000"/>
              </a:spcBef>
              <a:buFont typeface="+mj-lt"/>
              <a:buAutoNum type="arabicPeriod"/>
              <a:defRPr sz="1800" kern="1200">
                <a:solidFill>
                  <a:schemeClr val="tx1"/>
                </a:solidFill>
                <a:latin typeface="+mn-lt"/>
                <a:ea typeface="+mn-ea"/>
                <a:cs typeface="+mn-cs"/>
              </a:defRPr>
            </a:lvl1pPr>
            <a:lvl2pPr marL="10795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2pPr>
            <a:lvl3pPr marL="1612900" indent="-53340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3pPr>
            <a:lvl4pPr marL="215265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4pPr>
            <a:lvl5pPr marL="2692400" indent="-539750" algn="l" defTabSz="914400" rtl="0" eaLnBrk="1" latinLnBrk="0" hangingPunct="1">
              <a:lnSpc>
                <a:spcPct val="100000"/>
              </a:lnSpc>
              <a:spcBef>
                <a:spcPts val="500"/>
              </a:spcBef>
              <a:buFont typeface="+mj-lt"/>
              <a:buAutoNum type="arabicPeriod"/>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such that the sensors’ orientation information is captured by the sensors’ readings. The overall relationship of sensors’ outputs and magnet configuration becomes:</a:t>
            </a:r>
            <a:endParaRPr lang="de-CH" dirty="0"/>
          </a:p>
          <a:p>
            <a:pPr marL="0" indent="0">
              <a:buNone/>
            </a:pPr>
            <a:endParaRPr lang="de-CH"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327204D-6422-30D0-245F-623CF89DF0BF}"/>
                  </a:ext>
                </a:extLst>
              </p:cNvPr>
              <p:cNvSpPr txBox="1"/>
              <p:nvPr/>
            </p:nvSpPr>
            <p:spPr>
              <a:xfrm>
                <a:off x="1905660" y="5283788"/>
                <a:ext cx="8380675" cy="494751"/>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𝐵</m:t>
                      </m:r>
                      <m:d>
                        <m:dPr>
                          <m:ctrlPr>
                            <a:rPr lang="en-US" b="0" i="1" smtClean="0">
                              <a:latin typeface="Cambria Math" panose="02040503050406030204" pitchFamily="18" charset="0"/>
                            </a:rPr>
                          </m:ctrlPr>
                        </m:dPr>
                        <m:e>
                          <m:r>
                            <m:rPr>
                              <m:sty m:val="p"/>
                            </m:rPr>
                            <a:rPr lang="el-GR" b="0" i="1" smtClean="0">
                              <a:latin typeface="Cambria Math" panose="02040503050406030204" pitchFamily="18" charset="0"/>
                            </a:rPr>
                            <m:t>γ</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Sup>
                                <m:sSubSupPr>
                                  <m:ctrlPr>
                                    <a:rPr lang="en-US" i="1">
                                      <a:latin typeface="Cambria Math" panose="02040503050406030204" pitchFamily="18" charset="0"/>
                                    </a:rPr>
                                  </m:ctrlPr>
                                </m:sSubSupPr>
                                <m:e>
                                  <m:r>
                                    <a:rPr lang="en-US" b="0" i="1" smtClean="0">
                                      <a:latin typeface="Cambria Math" panose="02040503050406030204" pitchFamily="18" charset="0"/>
                                    </a:rPr>
                                    <m:t>𝐵</m:t>
                                  </m:r>
                                </m:e>
                                <m:sub>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sup>
                              </m:sSubSup>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𝑚</m:t>
                                      </m:r>
                                      <m:r>
                                        <a:rPr lang="en-US" b="0" i="1" smtClean="0">
                                          <a:latin typeface="Cambria Math" panose="02040503050406030204" pitchFamily="18" charset="0"/>
                                        </a:rPr>
                                        <m:t>𝑎𝑔𝑛𝑒𝑡</m:t>
                                      </m:r>
                                    </m:sub>
                                    <m:sup>
                                      <m:r>
                                        <a:rPr lang="en-US" i="1">
                                          <a:latin typeface="Cambria Math" panose="02040503050406030204" pitchFamily="18" charset="0"/>
                                        </a:rPr>
                                        <m:t>𝑊</m:t>
                                      </m:r>
                                    </m:sup>
                                  </m:sSubSup>
                                </m:e>
                              </m:d>
                              <m:r>
                                <a:rPr lang="en-US" b="0" i="1" smtClean="0">
                                  <a:latin typeface="Cambria Math" panose="02040503050406030204" pitchFamily="18" charset="0"/>
                                </a:rPr>
                                <m:t>  </m:t>
                              </m:r>
                              <m:sSubSup>
                                <m:sSubSupPr>
                                  <m:ctrlPr>
                                    <a:rPr lang="en-US" i="1">
                                      <a:latin typeface="Cambria Math" panose="02040503050406030204" pitchFamily="18" charset="0"/>
                                    </a:rPr>
                                  </m:ctrlPr>
                                </m:sSubSupPr>
                                <m:e>
                                  <m:r>
                                    <a:rPr lang="en-US" b="0" i="1" smtClean="0">
                                      <a:latin typeface="Cambria Math" panose="02040503050406030204" pitchFamily="18" charset="0"/>
                                    </a:rPr>
                                    <m:t>𝐵</m:t>
                                  </m:r>
                                </m:e>
                                <m:sub>
                                  <m:r>
                                    <a:rPr lang="en-US" b="0" i="1" smtClean="0">
                                      <a:latin typeface="Cambria Math" panose="02040503050406030204" pitchFamily="18" charset="0"/>
                                    </a:rPr>
                                    <m:t>2</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2</m:t>
                                      </m:r>
                                    </m:sub>
                                  </m:sSub>
                                </m:sup>
                              </m:sSubSup>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𝑚</m:t>
                                      </m:r>
                                      <m:r>
                                        <a:rPr lang="en-US" b="0" i="1" smtClean="0">
                                          <a:latin typeface="Cambria Math" panose="02040503050406030204" pitchFamily="18" charset="0"/>
                                        </a:rPr>
                                        <m:t>𝑎𝑔𝑛𝑒𝑡</m:t>
                                      </m:r>
                                    </m:sub>
                                    <m:sup>
                                      <m:r>
                                        <a:rPr lang="en-US" i="1">
                                          <a:latin typeface="Cambria Math" panose="02040503050406030204" pitchFamily="18" charset="0"/>
                                        </a:rPr>
                                        <m:t>𝑊</m:t>
                                      </m:r>
                                    </m:sup>
                                  </m:sSubSup>
                                </m:e>
                              </m:d>
                              <m:r>
                                <a:rPr lang="en-US" b="0" i="1" smtClean="0">
                                  <a:latin typeface="Cambria Math" panose="02040503050406030204" pitchFamily="18" charset="0"/>
                                </a:rPr>
                                <m:t> </m:t>
                              </m:r>
                              <m:r>
                                <a:rPr lang="en-US" b="0" i="0" smtClean="0">
                                  <a:latin typeface="Cambria Math" panose="02040503050406030204" pitchFamily="18" charset="0"/>
                                </a:rPr>
                                <m:t>…</m:t>
                              </m:r>
                              <m:r>
                                <a:rPr lang="en-US" b="0" i="1" smtClean="0">
                                  <a:latin typeface="Cambria Math" panose="02040503050406030204" pitchFamily="18" charset="0"/>
                                </a:rPr>
                                <m:t>  </m:t>
                              </m:r>
                              <m:sSubSup>
                                <m:sSubSupPr>
                                  <m:ctrlPr>
                                    <a:rPr lang="en-US" i="1">
                                      <a:latin typeface="Cambria Math" panose="02040503050406030204" pitchFamily="18" charset="0"/>
                                    </a:rPr>
                                  </m:ctrlPr>
                                </m:sSubSupPr>
                                <m:e>
                                  <m:r>
                                    <a:rPr lang="en-US" b="0" i="1" smtClean="0">
                                      <a:latin typeface="Cambria Math" panose="02040503050406030204" pitchFamily="18" charset="0"/>
                                    </a:rPr>
                                    <m:t>𝐵</m:t>
                                  </m:r>
                                </m:e>
                                <m:sub>
                                  <m:r>
                                    <a:rPr lang="en-US" b="0" i="1" smtClean="0">
                                      <a:latin typeface="Cambria Math" panose="02040503050406030204" pitchFamily="18" charset="0"/>
                                    </a:rPr>
                                    <m:t>𝑚</m:t>
                                  </m:r>
                                </m:sub>
                                <m:sup>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𝑚</m:t>
                                      </m:r>
                                    </m:sub>
                                  </m:sSub>
                                </m:sup>
                              </m:sSubSup>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𝑟</m:t>
                                      </m:r>
                                    </m:e>
                                    <m:sub>
                                      <m:r>
                                        <a:rPr lang="en-US" i="1">
                                          <a:latin typeface="Cambria Math" panose="02040503050406030204" pitchFamily="18" charset="0"/>
                                        </a:rPr>
                                        <m:t>𝑚</m:t>
                                      </m:r>
                                      <m:r>
                                        <a:rPr lang="en-US" b="0" i="1" smtClean="0">
                                          <a:latin typeface="Cambria Math" panose="02040503050406030204" pitchFamily="18" charset="0"/>
                                        </a:rPr>
                                        <m:t>𝑎𝑔𝑛𝑒𝑡</m:t>
                                      </m:r>
                                    </m:sub>
                                    <m:sup>
                                      <m:r>
                                        <a:rPr lang="en-US" i="1">
                                          <a:latin typeface="Cambria Math" panose="02040503050406030204" pitchFamily="18" charset="0"/>
                                        </a:rPr>
                                        <m:t>𝑊</m:t>
                                      </m:r>
                                    </m:sup>
                                  </m:sSubSup>
                                </m:e>
                              </m:d>
                            </m:e>
                          </m:d>
                        </m:e>
                        <m:sup>
                          <m:r>
                            <a:rPr lang="en-US" b="0" i="1" smtClean="0">
                              <a:latin typeface="Cambria Math" panose="02040503050406030204" pitchFamily="18" charset="0"/>
                            </a:rPr>
                            <m:t>𝑇</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3</m:t>
                          </m:r>
                          <m:r>
                            <a:rPr lang="en-US" b="0" i="1" smtClean="0">
                              <a:latin typeface="Cambria Math" panose="02040503050406030204" pitchFamily="18" charset="0"/>
                            </a:rPr>
                            <m:t>𝑚</m:t>
                          </m:r>
                        </m:sup>
                      </m:sSup>
                    </m:oMath>
                  </m:oMathPara>
                </a14:m>
                <a:endParaRPr lang="de-CH" dirty="0"/>
              </a:p>
            </p:txBody>
          </p:sp>
        </mc:Choice>
        <mc:Fallback xmlns="">
          <p:sp>
            <p:nvSpPr>
              <p:cNvPr id="14" name="TextBox 13">
                <a:extLst>
                  <a:ext uri="{FF2B5EF4-FFF2-40B4-BE49-F238E27FC236}">
                    <a16:creationId xmlns:a16="http://schemas.microsoft.com/office/drawing/2014/main" id="{F327204D-6422-30D0-245F-623CF89DF0BF}"/>
                  </a:ext>
                </a:extLst>
              </p:cNvPr>
              <p:cNvSpPr txBox="1">
                <a:spLocks noRot="1" noChangeAspect="1" noMove="1" noResize="1" noEditPoints="1" noAdjustHandles="1" noChangeArrowheads="1" noChangeShapeType="1" noTextEdit="1"/>
              </p:cNvSpPr>
              <p:nvPr/>
            </p:nvSpPr>
            <p:spPr>
              <a:xfrm>
                <a:off x="1905660" y="5283788"/>
                <a:ext cx="8380675" cy="494751"/>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75954866"/>
      </p:ext>
    </p:extLst>
  </p:cSld>
  <p:clrMapOvr>
    <a:masterClrMapping/>
  </p:clrMapOvr>
</p:sld>
</file>

<file path=ppt/theme/theme1.xml><?xml version="1.0" encoding="utf-8"?>
<a:theme xmlns:a="http://schemas.openxmlformats.org/drawingml/2006/main" name="ETH Zürich">
  <a:themeElements>
    <a:clrScheme name="ETH Zürich">
      <a:dk1>
        <a:sysClr val="windowText" lastClr="000000"/>
      </a:dk1>
      <a:lt1>
        <a:sysClr val="window" lastClr="FFFFFF"/>
      </a:lt1>
      <a:dk2>
        <a:srgbClr val="000000"/>
      </a:dk2>
      <a:lt2>
        <a:srgbClr val="FFFFFF"/>
      </a:lt2>
      <a:accent1>
        <a:srgbClr val="215CAF"/>
      </a:accent1>
      <a:accent2>
        <a:srgbClr val="007894"/>
      </a:accent2>
      <a:accent3>
        <a:srgbClr val="627313"/>
      </a:accent3>
      <a:accent4>
        <a:srgbClr val="8E6713"/>
      </a:accent4>
      <a:accent5>
        <a:srgbClr val="B7352D"/>
      </a:accent5>
      <a:accent6>
        <a:srgbClr val="A30774"/>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Präsentation3" id="{9C84984C-18ED-5E49-A574-15FF8A3954B8}" vid="{0B390235-9264-874C-ABEB-5D2188FC234E}"/>
    </a:ext>
  </a:extLst>
</a:theme>
</file>

<file path=ppt/theme/theme2.xml><?xml version="1.0" encoding="utf-8"?>
<a:theme xmlns:a="http://schemas.openxmlformats.org/drawingml/2006/main" name="Office">
  <a:themeElements>
    <a:clrScheme name="ETH Zürich">
      <a:dk1>
        <a:sysClr val="windowText" lastClr="000000"/>
      </a:dk1>
      <a:lt1>
        <a:sysClr val="window" lastClr="FFFFFF"/>
      </a:lt1>
      <a:dk2>
        <a:srgbClr val="000000"/>
      </a:dk2>
      <a:lt2>
        <a:srgbClr val="FFFFFF"/>
      </a:lt2>
      <a:accent1>
        <a:srgbClr val="215CAF"/>
      </a:accent1>
      <a:accent2>
        <a:srgbClr val="007894"/>
      </a:accent2>
      <a:accent3>
        <a:srgbClr val="627313"/>
      </a:accent3>
      <a:accent4>
        <a:srgbClr val="8E6713"/>
      </a:accent4>
      <a:accent5>
        <a:srgbClr val="B7352D"/>
      </a:accent5>
      <a:accent6>
        <a:srgbClr val="A30774"/>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TH Blau">
      <a:srgbClr val="215CAF"/>
    </a:custClr>
    <a:custClr name="ETH Petrol">
      <a:srgbClr val="007894"/>
    </a:custClr>
    <a:custClr name="ETH Gruen">
      <a:srgbClr val="627313"/>
    </a:custClr>
    <a:custClr name="ETH Bronze">
      <a:srgbClr val="8E6713"/>
    </a:custClr>
    <a:custClr name="ETH Rot">
      <a:srgbClr val="B7352D"/>
    </a:custClr>
    <a:custClr name="ETH Purpur">
      <a:srgbClr val="A30774"/>
    </a:custClr>
    <a:custClr name="ETH Grau">
      <a:srgbClr val="6F6F6F"/>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ETH Zürich">
      <a:dk1>
        <a:sysClr val="windowText" lastClr="000000"/>
      </a:dk1>
      <a:lt1>
        <a:sysClr val="window" lastClr="FFFFFF"/>
      </a:lt1>
      <a:dk2>
        <a:srgbClr val="000000"/>
      </a:dk2>
      <a:lt2>
        <a:srgbClr val="FFFFFF"/>
      </a:lt2>
      <a:accent1>
        <a:srgbClr val="215CAF"/>
      </a:accent1>
      <a:accent2>
        <a:srgbClr val="007894"/>
      </a:accent2>
      <a:accent3>
        <a:srgbClr val="627313"/>
      </a:accent3>
      <a:accent4>
        <a:srgbClr val="8E6713"/>
      </a:accent4>
      <a:accent5>
        <a:srgbClr val="B7352D"/>
      </a:accent5>
      <a:accent6>
        <a:srgbClr val="A30774"/>
      </a:accent6>
      <a:hlink>
        <a:srgbClr val="0563C1"/>
      </a:hlink>
      <a:folHlink>
        <a:srgbClr val="954F72"/>
      </a:folHlink>
    </a:clrScheme>
    <a:fontScheme name="ETH Züri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Monthly update April</Template>
  <TotalTime>4173</TotalTime>
  <Words>1911</Words>
  <Application>Microsoft Office PowerPoint</Application>
  <PresentationFormat>Widescreen</PresentationFormat>
  <Paragraphs>165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等线</vt:lpstr>
      <vt:lpstr>Arial</vt:lpstr>
      <vt:lpstr>Cambria Math</vt:lpstr>
      <vt:lpstr>Symbol</vt:lpstr>
      <vt:lpstr>Times New Roman</vt:lpstr>
      <vt:lpstr>ETH Zürich</vt:lpstr>
      <vt:lpstr>Master‘s thesis montly update</vt:lpstr>
      <vt:lpstr>Problem description - recap</vt:lpstr>
      <vt:lpstr>Problem description - recap</vt:lpstr>
      <vt:lpstr>Only 1 position‘s optimal Jacobian </vt:lpstr>
      <vt:lpstr>Considering multiple magnet‘s positions</vt:lpstr>
      <vt:lpstr>Problem description</vt:lpstr>
      <vt:lpstr>Problem description</vt:lpstr>
      <vt:lpstr>Sensor selection</vt:lpstr>
      <vt:lpstr>Optimization</vt:lpstr>
      <vt:lpstr>Optimization</vt:lpstr>
      <vt:lpstr>Optimization</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Master‘s thesis montly update</dc:title>
  <dc:creator>Lin, Xiaowei</dc:creator>
  <cp:lastModifiedBy>Lin, Xiaowei</cp:lastModifiedBy>
  <cp:revision>15</cp:revision>
  <dcterms:created xsi:type="dcterms:W3CDTF">2024-05-03T22:32:02Z</dcterms:created>
  <dcterms:modified xsi:type="dcterms:W3CDTF">2024-06-12T18:47:46Z</dcterms:modified>
</cp:coreProperties>
</file>