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60" r:id="rId2"/>
    <p:sldId id="257" r:id="rId3"/>
    <p:sldId id="258" r:id="rId4"/>
    <p:sldId id="264" r:id="rId5"/>
    <p:sldId id="265" r:id="rId6"/>
    <p:sldId id="259" r:id="rId7"/>
    <p:sldId id="266" r:id="rId8"/>
    <p:sldId id="262" r:id="rId9"/>
    <p:sldId id="263" r:id="rId10"/>
    <p:sldId id="261" r:id="rId11"/>
    <p:sldId id="267" r:id="rId12"/>
    <p:sldId id="268" r:id="rId13"/>
    <p:sldId id="269" r:id="rId14"/>
    <p:sldId id="271" r:id="rId15"/>
    <p:sldId id="270" r:id="rId16"/>
    <p:sldId id="272" r:id="rId17"/>
    <p:sldId id="27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395D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3" d="100"/>
          <a:sy n="113" d="100"/>
        </p:scale>
        <p:origin x="47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9400D3-9E51-4DBE-97D5-08E9E2CF10CD}" type="datetimeFigureOut">
              <a:rPr lang="en-US" smtClean="0"/>
              <a:t>9/24/2024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7C4264-D789-4F2F-B5E8-079295FFEBE9}" type="slidenum">
              <a:rPr lang="en-US" smtClean="0"/>
              <a:t>‹#›</a:t>
            </a:fld>
            <a:endParaRPr lang="en-US"/>
          </a:p>
        </p:txBody>
      </p:sp>
    </p:spTree>
    <p:extLst>
      <p:ext uri="{BB962C8B-B14F-4D97-AF65-F5344CB8AC3E}">
        <p14:creationId xmlns:p14="http://schemas.microsoft.com/office/powerpoint/2010/main" val="7323527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52EB4-5FED-13A4-85C6-FE5DE86CC70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47C89FD-CA2C-2E4F-E5DA-650558CED3A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00DBE3B-F90A-8925-907F-966E0A876A6A}"/>
              </a:ext>
            </a:extLst>
          </p:cNvPr>
          <p:cNvSpPr>
            <a:spLocks noGrp="1"/>
          </p:cNvSpPr>
          <p:nvPr>
            <p:ph type="dt" sz="half" idx="10"/>
          </p:nvPr>
        </p:nvSpPr>
        <p:spPr/>
        <p:txBody>
          <a:bodyPr/>
          <a:lstStyle/>
          <a:p>
            <a:fld id="{5ADD8E03-A139-4A5B-B7F5-70C8016BED73}" type="datetime1">
              <a:rPr lang="en-US" smtClean="0"/>
              <a:t>9/24/2024</a:t>
            </a:fld>
            <a:endParaRPr lang="en-US"/>
          </a:p>
        </p:txBody>
      </p:sp>
      <p:sp>
        <p:nvSpPr>
          <p:cNvPr id="5" name="Footer Placeholder 4">
            <a:extLst>
              <a:ext uri="{FF2B5EF4-FFF2-40B4-BE49-F238E27FC236}">
                <a16:creationId xmlns:a16="http://schemas.microsoft.com/office/drawing/2014/main" id="{A21AAA7F-CD04-434E-AB90-1C549F4CA6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A4587B-AAE4-247B-618E-7CFA22AF7488}"/>
              </a:ext>
            </a:extLst>
          </p:cNvPr>
          <p:cNvSpPr>
            <a:spLocks noGrp="1"/>
          </p:cNvSpPr>
          <p:nvPr>
            <p:ph type="sldNum" sz="quarter" idx="12"/>
          </p:nvPr>
        </p:nvSpPr>
        <p:spPr/>
        <p:txBody>
          <a:bodyPr/>
          <a:lstStyle/>
          <a:p>
            <a:fld id="{843DEEAA-B689-44EB-B24B-F411656F60BB}" type="slidenum">
              <a:rPr lang="en-US" smtClean="0"/>
              <a:t>‹#›</a:t>
            </a:fld>
            <a:endParaRPr lang="en-US"/>
          </a:p>
        </p:txBody>
      </p:sp>
    </p:spTree>
    <p:extLst>
      <p:ext uri="{BB962C8B-B14F-4D97-AF65-F5344CB8AC3E}">
        <p14:creationId xmlns:p14="http://schemas.microsoft.com/office/powerpoint/2010/main" val="30937682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67834-95E3-4BC4-E1C8-98172095131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D698D12-DC72-51C0-E0E2-66FF45BAFAD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F2D85DD-8B94-1538-ADC5-A436300CD5D3}"/>
              </a:ext>
            </a:extLst>
          </p:cNvPr>
          <p:cNvSpPr>
            <a:spLocks noGrp="1"/>
          </p:cNvSpPr>
          <p:nvPr>
            <p:ph type="dt" sz="half" idx="10"/>
          </p:nvPr>
        </p:nvSpPr>
        <p:spPr/>
        <p:txBody>
          <a:bodyPr/>
          <a:lstStyle/>
          <a:p>
            <a:fld id="{989C856C-14A0-42E9-8923-FA2C903D8EF9}" type="datetime1">
              <a:rPr lang="en-US" smtClean="0"/>
              <a:t>9/24/2024</a:t>
            </a:fld>
            <a:endParaRPr lang="en-US"/>
          </a:p>
        </p:txBody>
      </p:sp>
      <p:sp>
        <p:nvSpPr>
          <p:cNvPr id="5" name="Footer Placeholder 4">
            <a:extLst>
              <a:ext uri="{FF2B5EF4-FFF2-40B4-BE49-F238E27FC236}">
                <a16:creationId xmlns:a16="http://schemas.microsoft.com/office/drawing/2014/main" id="{A71AB1E8-BE44-79AE-734E-E19D019469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11767F-1E10-4872-A9A5-7D4BE7EA4E41}"/>
              </a:ext>
            </a:extLst>
          </p:cNvPr>
          <p:cNvSpPr>
            <a:spLocks noGrp="1"/>
          </p:cNvSpPr>
          <p:nvPr>
            <p:ph type="sldNum" sz="quarter" idx="12"/>
          </p:nvPr>
        </p:nvSpPr>
        <p:spPr/>
        <p:txBody>
          <a:bodyPr/>
          <a:lstStyle/>
          <a:p>
            <a:fld id="{843DEEAA-B689-44EB-B24B-F411656F60BB}" type="slidenum">
              <a:rPr lang="en-US" smtClean="0"/>
              <a:t>‹#›</a:t>
            </a:fld>
            <a:endParaRPr lang="en-US"/>
          </a:p>
        </p:txBody>
      </p:sp>
    </p:spTree>
    <p:extLst>
      <p:ext uri="{BB962C8B-B14F-4D97-AF65-F5344CB8AC3E}">
        <p14:creationId xmlns:p14="http://schemas.microsoft.com/office/powerpoint/2010/main" val="31531914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AE428A3-C612-CFB9-623B-17AD51A6201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74E0189-B999-45B6-AAA5-3B14F468A8D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5BCBFE-01C8-7CD9-6A98-9A659EDA9EF6}"/>
              </a:ext>
            </a:extLst>
          </p:cNvPr>
          <p:cNvSpPr>
            <a:spLocks noGrp="1"/>
          </p:cNvSpPr>
          <p:nvPr>
            <p:ph type="dt" sz="half" idx="10"/>
          </p:nvPr>
        </p:nvSpPr>
        <p:spPr/>
        <p:txBody>
          <a:bodyPr/>
          <a:lstStyle/>
          <a:p>
            <a:fld id="{13BE5845-498B-4F29-8C6F-5E280CE76100}" type="datetime1">
              <a:rPr lang="en-US" smtClean="0"/>
              <a:t>9/24/2024</a:t>
            </a:fld>
            <a:endParaRPr lang="en-US"/>
          </a:p>
        </p:txBody>
      </p:sp>
      <p:sp>
        <p:nvSpPr>
          <p:cNvPr id="5" name="Footer Placeholder 4">
            <a:extLst>
              <a:ext uri="{FF2B5EF4-FFF2-40B4-BE49-F238E27FC236}">
                <a16:creationId xmlns:a16="http://schemas.microsoft.com/office/drawing/2014/main" id="{276970EE-31B3-B89D-FBCC-048582A489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FA7C81-4973-7663-0398-806B172B28CB}"/>
              </a:ext>
            </a:extLst>
          </p:cNvPr>
          <p:cNvSpPr>
            <a:spLocks noGrp="1"/>
          </p:cNvSpPr>
          <p:nvPr>
            <p:ph type="sldNum" sz="quarter" idx="12"/>
          </p:nvPr>
        </p:nvSpPr>
        <p:spPr/>
        <p:txBody>
          <a:bodyPr/>
          <a:lstStyle/>
          <a:p>
            <a:fld id="{843DEEAA-B689-44EB-B24B-F411656F60BB}" type="slidenum">
              <a:rPr lang="en-US" smtClean="0"/>
              <a:t>‹#›</a:t>
            </a:fld>
            <a:endParaRPr lang="en-US"/>
          </a:p>
        </p:txBody>
      </p:sp>
    </p:spTree>
    <p:extLst>
      <p:ext uri="{BB962C8B-B14F-4D97-AF65-F5344CB8AC3E}">
        <p14:creationId xmlns:p14="http://schemas.microsoft.com/office/powerpoint/2010/main" val="23343204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67925-CA1B-0E74-2A1F-FC4AE03B081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124907-6F33-4567-2B52-3DD27E06709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15078C-7B7D-AE45-AF93-E68C0A647B10}"/>
              </a:ext>
            </a:extLst>
          </p:cNvPr>
          <p:cNvSpPr>
            <a:spLocks noGrp="1"/>
          </p:cNvSpPr>
          <p:nvPr>
            <p:ph type="dt" sz="half" idx="10"/>
          </p:nvPr>
        </p:nvSpPr>
        <p:spPr/>
        <p:txBody>
          <a:bodyPr/>
          <a:lstStyle/>
          <a:p>
            <a:fld id="{26E43BA2-DE01-4757-8AC5-4F95492E8B49}" type="datetime1">
              <a:rPr lang="en-US" smtClean="0"/>
              <a:t>9/24/2024</a:t>
            </a:fld>
            <a:endParaRPr lang="en-US"/>
          </a:p>
        </p:txBody>
      </p:sp>
      <p:sp>
        <p:nvSpPr>
          <p:cNvPr id="5" name="Footer Placeholder 4">
            <a:extLst>
              <a:ext uri="{FF2B5EF4-FFF2-40B4-BE49-F238E27FC236}">
                <a16:creationId xmlns:a16="http://schemas.microsoft.com/office/drawing/2014/main" id="{950E3A5C-D904-D807-38B6-A58DFFABE8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857E6F-759F-D8DC-38CA-99E0F9646681}"/>
              </a:ext>
            </a:extLst>
          </p:cNvPr>
          <p:cNvSpPr>
            <a:spLocks noGrp="1"/>
          </p:cNvSpPr>
          <p:nvPr>
            <p:ph type="sldNum" sz="quarter" idx="12"/>
          </p:nvPr>
        </p:nvSpPr>
        <p:spPr/>
        <p:txBody>
          <a:bodyPr/>
          <a:lstStyle/>
          <a:p>
            <a:fld id="{843DEEAA-B689-44EB-B24B-F411656F60BB}" type="slidenum">
              <a:rPr lang="en-US" smtClean="0"/>
              <a:t>‹#›</a:t>
            </a:fld>
            <a:endParaRPr lang="en-US"/>
          </a:p>
        </p:txBody>
      </p:sp>
    </p:spTree>
    <p:extLst>
      <p:ext uri="{BB962C8B-B14F-4D97-AF65-F5344CB8AC3E}">
        <p14:creationId xmlns:p14="http://schemas.microsoft.com/office/powerpoint/2010/main" val="6989292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48126-F507-0802-24D0-E02AD2E695B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BED5BA2-9831-A2B1-DB94-1D227BEE71F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CA5E699-3BC3-7328-46C6-36B0733FA6DC}"/>
              </a:ext>
            </a:extLst>
          </p:cNvPr>
          <p:cNvSpPr>
            <a:spLocks noGrp="1"/>
          </p:cNvSpPr>
          <p:nvPr>
            <p:ph type="dt" sz="half" idx="10"/>
          </p:nvPr>
        </p:nvSpPr>
        <p:spPr/>
        <p:txBody>
          <a:bodyPr/>
          <a:lstStyle/>
          <a:p>
            <a:fld id="{7CA101D1-0B44-4B84-8A9F-58E2FDF52182}" type="datetime1">
              <a:rPr lang="en-US" smtClean="0"/>
              <a:t>9/24/2024</a:t>
            </a:fld>
            <a:endParaRPr lang="en-US"/>
          </a:p>
        </p:txBody>
      </p:sp>
      <p:sp>
        <p:nvSpPr>
          <p:cNvPr id="5" name="Footer Placeholder 4">
            <a:extLst>
              <a:ext uri="{FF2B5EF4-FFF2-40B4-BE49-F238E27FC236}">
                <a16:creationId xmlns:a16="http://schemas.microsoft.com/office/drawing/2014/main" id="{7076D6D5-027B-75A1-25C8-1AF97CF282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DA59C7-FC71-6AF3-74A7-1DFCB1DFBE9A}"/>
              </a:ext>
            </a:extLst>
          </p:cNvPr>
          <p:cNvSpPr>
            <a:spLocks noGrp="1"/>
          </p:cNvSpPr>
          <p:nvPr>
            <p:ph type="sldNum" sz="quarter" idx="12"/>
          </p:nvPr>
        </p:nvSpPr>
        <p:spPr/>
        <p:txBody>
          <a:bodyPr/>
          <a:lstStyle/>
          <a:p>
            <a:fld id="{843DEEAA-B689-44EB-B24B-F411656F60BB}" type="slidenum">
              <a:rPr lang="en-US" smtClean="0"/>
              <a:t>‹#›</a:t>
            </a:fld>
            <a:endParaRPr lang="en-US"/>
          </a:p>
        </p:txBody>
      </p:sp>
    </p:spTree>
    <p:extLst>
      <p:ext uri="{BB962C8B-B14F-4D97-AF65-F5344CB8AC3E}">
        <p14:creationId xmlns:p14="http://schemas.microsoft.com/office/powerpoint/2010/main" val="3299855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67CE9-DC39-89E2-0B38-0AF451C7260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653FB1-5D23-B286-0245-A6941855C81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2CED591-110A-8426-449B-6A43933FAF2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4A7A2D9-58CC-5133-D366-7D246BFAEB7C}"/>
              </a:ext>
            </a:extLst>
          </p:cNvPr>
          <p:cNvSpPr>
            <a:spLocks noGrp="1"/>
          </p:cNvSpPr>
          <p:nvPr>
            <p:ph type="dt" sz="half" idx="10"/>
          </p:nvPr>
        </p:nvSpPr>
        <p:spPr/>
        <p:txBody>
          <a:bodyPr/>
          <a:lstStyle/>
          <a:p>
            <a:fld id="{33B1EAB3-92A2-4079-BE07-260DC72E0B6C}" type="datetime1">
              <a:rPr lang="en-US" smtClean="0"/>
              <a:t>9/24/2024</a:t>
            </a:fld>
            <a:endParaRPr lang="en-US"/>
          </a:p>
        </p:txBody>
      </p:sp>
      <p:sp>
        <p:nvSpPr>
          <p:cNvPr id="6" name="Footer Placeholder 5">
            <a:extLst>
              <a:ext uri="{FF2B5EF4-FFF2-40B4-BE49-F238E27FC236}">
                <a16:creationId xmlns:a16="http://schemas.microsoft.com/office/drawing/2014/main" id="{A3BD8CD5-E529-F68B-E7A8-1B777497BCE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5B69D34-D104-87D0-3CE0-99F86E13407F}"/>
              </a:ext>
            </a:extLst>
          </p:cNvPr>
          <p:cNvSpPr>
            <a:spLocks noGrp="1"/>
          </p:cNvSpPr>
          <p:nvPr>
            <p:ph type="sldNum" sz="quarter" idx="12"/>
          </p:nvPr>
        </p:nvSpPr>
        <p:spPr/>
        <p:txBody>
          <a:bodyPr/>
          <a:lstStyle/>
          <a:p>
            <a:fld id="{843DEEAA-B689-44EB-B24B-F411656F60BB}" type="slidenum">
              <a:rPr lang="en-US" smtClean="0"/>
              <a:t>‹#›</a:t>
            </a:fld>
            <a:endParaRPr lang="en-US"/>
          </a:p>
        </p:txBody>
      </p:sp>
    </p:spTree>
    <p:extLst>
      <p:ext uri="{BB962C8B-B14F-4D97-AF65-F5344CB8AC3E}">
        <p14:creationId xmlns:p14="http://schemas.microsoft.com/office/powerpoint/2010/main" val="35209586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2F464-0D38-221C-36E3-4D17224B180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684A43E-178B-A871-3B69-19B2DBE6C91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D362219-1723-EB7C-BA9A-47619380C3C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5B63935-BA3C-0593-E64E-FFBD6DAC12B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A6FC54C-771F-3986-5F5D-50E62442231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F1172B1-5069-5705-0E00-8D4B634A64A2}"/>
              </a:ext>
            </a:extLst>
          </p:cNvPr>
          <p:cNvSpPr>
            <a:spLocks noGrp="1"/>
          </p:cNvSpPr>
          <p:nvPr>
            <p:ph type="dt" sz="half" idx="10"/>
          </p:nvPr>
        </p:nvSpPr>
        <p:spPr/>
        <p:txBody>
          <a:bodyPr/>
          <a:lstStyle/>
          <a:p>
            <a:fld id="{BDE38B8D-E58C-44DB-87EA-5B1413531D2E}" type="datetime1">
              <a:rPr lang="en-US" smtClean="0"/>
              <a:t>9/24/2024</a:t>
            </a:fld>
            <a:endParaRPr lang="en-US"/>
          </a:p>
        </p:txBody>
      </p:sp>
      <p:sp>
        <p:nvSpPr>
          <p:cNvPr id="8" name="Footer Placeholder 7">
            <a:extLst>
              <a:ext uri="{FF2B5EF4-FFF2-40B4-BE49-F238E27FC236}">
                <a16:creationId xmlns:a16="http://schemas.microsoft.com/office/drawing/2014/main" id="{8AC911FC-1520-DC55-79B4-1654A421061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BF3C9F0-5F3E-E489-B3DD-B682AA4C416B}"/>
              </a:ext>
            </a:extLst>
          </p:cNvPr>
          <p:cNvSpPr>
            <a:spLocks noGrp="1"/>
          </p:cNvSpPr>
          <p:nvPr>
            <p:ph type="sldNum" sz="quarter" idx="12"/>
          </p:nvPr>
        </p:nvSpPr>
        <p:spPr/>
        <p:txBody>
          <a:bodyPr/>
          <a:lstStyle/>
          <a:p>
            <a:fld id="{843DEEAA-B689-44EB-B24B-F411656F60BB}" type="slidenum">
              <a:rPr lang="en-US" smtClean="0"/>
              <a:t>‹#›</a:t>
            </a:fld>
            <a:endParaRPr lang="en-US"/>
          </a:p>
        </p:txBody>
      </p:sp>
    </p:spTree>
    <p:extLst>
      <p:ext uri="{BB962C8B-B14F-4D97-AF65-F5344CB8AC3E}">
        <p14:creationId xmlns:p14="http://schemas.microsoft.com/office/powerpoint/2010/main" val="15086059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A9532-E4B7-E7C3-D70B-964D156DBA8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BFDA3ED-4991-F0BE-AAE2-772AABB4477F}"/>
              </a:ext>
            </a:extLst>
          </p:cNvPr>
          <p:cNvSpPr>
            <a:spLocks noGrp="1"/>
          </p:cNvSpPr>
          <p:nvPr>
            <p:ph type="dt" sz="half" idx="10"/>
          </p:nvPr>
        </p:nvSpPr>
        <p:spPr/>
        <p:txBody>
          <a:bodyPr/>
          <a:lstStyle/>
          <a:p>
            <a:fld id="{34920E6D-DBF3-4F12-B021-B8614D2BED58}" type="datetime1">
              <a:rPr lang="en-US" smtClean="0"/>
              <a:t>9/24/2024</a:t>
            </a:fld>
            <a:endParaRPr lang="en-US"/>
          </a:p>
        </p:txBody>
      </p:sp>
      <p:sp>
        <p:nvSpPr>
          <p:cNvPr id="4" name="Footer Placeholder 3">
            <a:extLst>
              <a:ext uri="{FF2B5EF4-FFF2-40B4-BE49-F238E27FC236}">
                <a16:creationId xmlns:a16="http://schemas.microsoft.com/office/drawing/2014/main" id="{71CADAE5-E5C2-9AE0-BF48-4B338B49DF6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418F3FA-3D4C-7647-1E28-6FC2C8F7F9D8}"/>
              </a:ext>
            </a:extLst>
          </p:cNvPr>
          <p:cNvSpPr>
            <a:spLocks noGrp="1"/>
          </p:cNvSpPr>
          <p:nvPr>
            <p:ph type="sldNum" sz="quarter" idx="12"/>
          </p:nvPr>
        </p:nvSpPr>
        <p:spPr/>
        <p:txBody>
          <a:bodyPr/>
          <a:lstStyle/>
          <a:p>
            <a:fld id="{843DEEAA-B689-44EB-B24B-F411656F60BB}" type="slidenum">
              <a:rPr lang="en-US" smtClean="0"/>
              <a:t>‹#›</a:t>
            </a:fld>
            <a:endParaRPr lang="en-US"/>
          </a:p>
        </p:txBody>
      </p:sp>
    </p:spTree>
    <p:extLst>
      <p:ext uri="{BB962C8B-B14F-4D97-AF65-F5344CB8AC3E}">
        <p14:creationId xmlns:p14="http://schemas.microsoft.com/office/powerpoint/2010/main" val="22163777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C048E93-849B-6CED-63E5-C8AA9BFCE75C}"/>
              </a:ext>
            </a:extLst>
          </p:cNvPr>
          <p:cNvSpPr>
            <a:spLocks noGrp="1"/>
          </p:cNvSpPr>
          <p:nvPr>
            <p:ph type="dt" sz="half" idx="10"/>
          </p:nvPr>
        </p:nvSpPr>
        <p:spPr/>
        <p:txBody>
          <a:bodyPr/>
          <a:lstStyle/>
          <a:p>
            <a:fld id="{52E95F3A-C5A8-471C-AC63-6FBE9C1D6A6A}" type="datetime1">
              <a:rPr lang="en-US" smtClean="0"/>
              <a:t>9/24/2024</a:t>
            </a:fld>
            <a:endParaRPr lang="en-US"/>
          </a:p>
        </p:txBody>
      </p:sp>
      <p:sp>
        <p:nvSpPr>
          <p:cNvPr id="3" name="Footer Placeholder 2">
            <a:extLst>
              <a:ext uri="{FF2B5EF4-FFF2-40B4-BE49-F238E27FC236}">
                <a16:creationId xmlns:a16="http://schemas.microsoft.com/office/drawing/2014/main" id="{7E401789-F1A5-8163-6306-99B08CB9673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8E0FAAD-6374-BB9F-7063-8C2FD5E5F530}"/>
              </a:ext>
            </a:extLst>
          </p:cNvPr>
          <p:cNvSpPr>
            <a:spLocks noGrp="1"/>
          </p:cNvSpPr>
          <p:nvPr>
            <p:ph type="sldNum" sz="quarter" idx="12"/>
          </p:nvPr>
        </p:nvSpPr>
        <p:spPr/>
        <p:txBody>
          <a:bodyPr/>
          <a:lstStyle/>
          <a:p>
            <a:fld id="{843DEEAA-B689-44EB-B24B-F411656F60BB}" type="slidenum">
              <a:rPr lang="en-US" smtClean="0"/>
              <a:t>‹#›</a:t>
            </a:fld>
            <a:endParaRPr lang="en-US"/>
          </a:p>
        </p:txBody>
      </p:sp>
    </p:spTree>
    <p:extLst>
      <p:ext uri="{BB962C8B-B14F-4D97-AF65-F5344CB8AC3E}">
        <p14:creationId xmlns:p14="http://schemas.microsoft.com/office/powerpoint/2010/main" val="36213037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B902C-B364-30C0-1519-56EE2F513B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B2C9828-1D3A-6B25-291C-63EE65E7DE3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E673FCC-B206-15DC-B716-2D7769B118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955869B-551C-633F-E336-FEC545B6E078}"/>
              </a:ext>
            </a:extLst>
          </p:cNvPr>
          <p:cNvSpPr>
            <a:spLocks noGrp="1"/>
          </p:cNvSpPr>
          <p:nvPr>
            <p:ph type="dt" sz="half" idx="10"/>
          </p:nvPr>
        </p:nvSpPr>
        <p:spPr/>
        <p:txBody>
          <a:bodyPr/>
          <a:lstStyle/>
          <a:p>
            <a:fld id="{FD068C40-D56F-4E4E-825E-F617958FB60B}" type="datetime1">
              <a:rPr lang="en-US" smtClean="0"/>
              <a:t>9/24/2024</a:t>
            </a:fld>
            <a:endParaRPr lang="en-US"/>
          </a:p>
        </p:txBody>
      </p:sp>
      <p:sp>
        <p:nvSpPr>
          <p:cNvPr id="6" name="Footer Placeholder 5">
            <a:extLst>
              <a:ext uri="{FF2B5EF4-FFF2-40B4-BE49-F238E27FC236}">
                <a16:creationId xmlns:a16="http://schemas.microsoft.com/office/drawing/2014/main" id="{934D1121-15B7-8A14-1BB9-01450FB172C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A6DAAAB-F623-B247-17CE-4DA5BB531C4B}"/>
              </a:ext>
            </a:extLst>
          </p:cNvPr>
          <p:cNvSpPr>
            <a:spLocks noGrp="1"/>
          </p:cNvSpPr>
          <p:nvPr>
            <p:ph type="sldNum" sz="quarter" idx="12"/>
          </p:nvPr>
        </p:nvSpPr>
        <p:spPr/>
        <p:txBody>
          <a:bodyPr/>
          <a:lstStyle/>
          <a:p>
            <a:fld id="{843DEEAA-B689-44EB-B24B-F411656F60BB}" type="slidenum">
              <a:rPr lang="en-US" smtClean="0"/>
              <a:t>‹#›</a:t>
            </a:fld>
            <a:endParaRPr lang="en-US"/>
          </a:p>
        </p:txBody>
      </p:sp>
    </p:spTree>
    <p:extLst>
      <p:ext uri="{BB962C8B-B14F-4D97-AF65-F5344CB8AC3E}">
        <p14:creationId xmlns:p14="http://schemas.microsoft.com/office/powerpoint/2010/main" val="21410553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E3732-6359-D603-F0DE-7745EBFF0F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0FE43CD-D9A0-2720-18A0-BB0F1FDA602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AA6296F-DD10-1EF4-6C88-9ABE39E4F1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55FDE12-77D7-A31F-F0A6-485FC9381E54}"/>
              </a:ext>
            </a:extLst>
          </p:cNvPr>
          <p:cNvSpPr>
            <a:spLocks noGrp="1"/>
          </p:cNvSpPr>
          <p:nvPr>
            <p:ph type="dt" sz="half" idx="10"/>
          </p:nvPr>
        </p:nvSpPr>
        <p:spPr/>
        <p:txBody>
          <a:bodyPr/>
          <a:lstStyle/>
          <a:p>
            <a:fld id="{E8794E1B-067C-425F-B837-3775BADAD5AF}" type="datetime1">
              <a:rPr lang="en-US" smtClean="0"/>
              <a:t>9/24/2024</a:t>
            </a:fld>
            <a:endParaRPr lang="en-US"/>
          </a:p>
        </p:txBody>
      </p:sp>
      <p:sp>
        <p:nvSpPr>
          <p:cNvPr id="6" name="Footer Placeholder 5">
            <a:extLst>
              <a:ext uri="{FF2B5EF4-FFF2-40B4-BE49-F238E27FC236}">
                <a16:creationId xmlns:a16="http://schemas.microsoft.com/office/drawing/2014/main" id="{EE187D9F-7F58-BD5C-46FE-8867BC8173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8F8CE71-7F2F-8519-404D-92EFC38A14F3}"/>
              </a:ext>
            </a:extLst>
          </p:cNvPr>
          <p:cNvSpPr>
            <a:spLocks noGrp="1"/>
          </p:cNvSpPr>
          <p:nvPr>
            <p:ph type="sldNum" sz="quarter" idx="12"/>
          </p:nvPr>
        </p:nvSpPr>
        <p:spPr/>
        <p:txBody>
          <a:bodyPr/>
          <a:lstStyle/>
          <a:p>
            <a:fld id="{843DEEAA-B689-44EB-B24B-F411656F60BB}" type="slidenum">
              <a:rPr lang="en-US" smtClean="0"/>
              <a:t>‹#›</a:t>
            </a:fld>
            <a:endParaRPr lang="en-US"/>
          </a:p>
        </p:txBody>
      </p:sp>
    </p:spTree>
    <p:extLst>
      <p:ext uri="{BB962C8B-B14F-4D97-AF65-F5344CB8AC3E}">
        <p14:creationId xmlns:p14="http://schemas.microsoft.com/office/powerpoint/2010/main" val="31092615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0F8F8D5-3E35-5B3A-85D9-EAEA4F6BE0E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B4281AF-6DE9-6A17-3027-F8CEC406FAF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054E43-6861-B721-E357-8DEC4F2B77F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1EEF42-5D98-4113-975A-0C6948387B7C}" type="datetime1">
              <a:rPr lang="en-US" smtClean="0"/>
              <a:t>9/24/2024</a:t>
            </a:fld>
            <a:endParaRPr lang="en-US"/>
          </a:p>
        </p:txBody>
      </p:sp>
      <p:sp>
        <p:nvSpPr>
          <p:cNvPr id="5" name="Footer Placeholder 4">
            <a:extLst>
              <a:ext uri="{FF2B5EF4-FFF2-40B4-BE49-F238E27FC236}">
                <a16:creationId xmlns:a16="http://schemas.microsoft.com/office/drawing/2014/main" id="{4035F473-8FC8-137C-0248-C509A350709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86C6B5A-10AF-1470-558A-5C5A6E0A7DC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3DEEAA-B689-44EB-B24B-F411656F60BB}" type="slidenum">
              <a:rPr lang="en-US" smtClean="0"/>
              <a:t>‹#›</a:t>
            </a:fld>
            <a:endParaRPr lang="en-US"/>
          </a:p>
        </p:txBody>
      </p:sp>
    </p:spTree>
    <p:extLst>
      <p:ext uri="{BB962C8B-B14F-4D97-AF65-F5344CB8AC3E}">
        <p14:creationId xmlns:p14="http://schemas.microsoft.com/office/powerpoint/2010/main" val="14044570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50.png"/><Relationship Id="rId5" Type="http://schemas.openxmlformats.org/officeDocument/2006/relationships/image" Target="../media/image240.png"/><Relationship Id="rId4" Type="http://schemas.openxmlformats.org/officeDocument/2006/relationships/image" Target="../media/image30.png"/></Relationships>
</file>

<file path=ppt/slides/_rels/slide1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1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7.jpg"/></Relationships>
</file>

<file path=ppt/slides/_rels/slide1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1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 Id="rId5" Type="http://schemas.openxmlformats.org/officeDocument/2006/relationships/image" Target="../media/image47.png"/><Relationship Id="rId4" Type="http://schemas.openxmlformats.org/officeDocument/2006/relationships/image" Target="../media/image46.png"/></Relationships>
</file>

<file path=ppt/slides/_rels/slide1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3.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11" Type="http://schemas.openxmlformats.org/officeDocument/2006/relationships/image" Target="../media/image20.svg"/><Relationship Id="rId5" Type="http://schemas.openxmlformats.org/officeDocument/2006/relationships/image" Target="../media/image14.pn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png"/></Relationships>
</file>

<file path=ppt/slides/_rels/slide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5199D-76C2-A438-8608-038006686D6E}"/>
              </a:ext>
            </a:extLst>
          </p:cNvPr>
          <p:cNvSpPr>
            <a:spLocks noGrp="1"/>
          </p:cNvSpPr>
          <p:nvPr>
            <p:ph type="title"/>
          </p:nvPr>
        </p:nvSpPr>
        <p:spPr>
          <a:xfrm>
            <a:off x="838200" y="365126"/>
            <a:ext cx="10515600" cy="447674"/>
          </a:xfrm>
        </p:spPr>
        <p:txBody>
          <a:bodyPr>
            <a:normAutofit/>
          </a:bodyPr>
          <a:lstStyle/>
          <a:p>
            <a:r>
              <a:rPr lang="en-US" sz="2400" dirty="0">
                <a:latin typeface="Times New Roman" panose="02020603050405020304" pitchFamily="18" charset="0"/>
                <a:cs typeface="Times New Roman" panose="02020603050405020304" pitchFamily="18" charset="0"/>
              </a:rPr>
              <a:t>Hypothesis and test configuration</a:t>
            </a:r>
          </a:p>
        </p:txBody>
      </p:sp>
      <p:sp>
        <p:nvSpPr>
          <p:cNvPr id="3" name="TextBox 2">
            <a:extLst>
              <a:ext uri="{FF2B5EF4-FFF2-40B4-BE49-F238E27FC236}">
                <a16:creationId xmlns:a16="http://schemas.microsoft.com/office/drawing/2014/main" id="{F2449C9B-DE0D-BEA0-FD7C-39304EA04E94}"/>
              </a:ext>
            </a:extLst>
          </p:cNvPr>
          <p:cNvSpPr txBox="1"/>
          <p:nvPr/>
        </p:nvSpPr>
        <p:spPr>
          <a:xfrm>
            <a:off x="1024467" y="1219200"/>
            <a:ext cx="10112235" cy="2585323"/>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Hypothesis: If the singular value is higher, the same motion will generate a bigger signal compared to the noise level. The algorithm will converge closer to the ground truth when noise presents.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Test configuration: the red arrows are all the magnet configurations where we record the magnetic field. 7 positions are considered, at each position, 32 orientations are considered, resulting in 224 configurations in total. The 4 black cylinders are an example of the sensor put on a 5cm circle.</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To ensure convergence, the algorithm starts the initial guess at the nominal configuration (close enough to the solution).</a:t>
            </a:r>
          </a:p>
        </p:txBody>
      </p:sp>
      <p:pic>
        <p:nvPicPr>
          <p:cNvPr id="4" name="Graphic 3">
            <a:extLst>
              <a:ext uri="{FF2B5EF4-FFF2-40B4-BE49-F238E27FC236}">
                <a16:creationId xmlns:a16="http://schemas.microsoft.com/office/drawing/2014/main" id="{52AC6478-F220-ED94-9E7B-9732BC4F772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23611" r="20637"/>
          <a:stretch/>
        </p:blipFill>
        <p:spPr>
          <a:xfrm>
            <a:off x="838200" y="3543345"/>
            <a:ext cx="3537544" cy="3314655"/>
          </a:xfrm>
          <a:prstGeom prst="rect">
            <a:avLst/>
          </a:prstGeom>
        </p:spPr>
      </p:pic>
      <p:sp>
        <p:nvSpPr>
          <p:cNvPr id="8" name="Slide Number Placeholder 7">
            <a:extLst>
              <a:ext uri="{FF2B5EF4-FFF2-40B4-BE49-F238E27FC236}">
                <a16:creationId xmlns:a16="http://schemas.microsoft.com/office/drawing/2014/main" id="{0F1755FF-0562-B5FC-3C55-915A04D0D9E2}"/>
              </a:ext>
            </a:extLst>
          </p:cNvPr>
          <p:cNvSpPr>
            <a:spLocks noGrp="1"/>
          </p:cNvSpPr>
          <p:nvPr>
            <p:ph type="sldNum" sz="quarter" idx="12"/>
          </p:nvPr>
        </p:nvSpPr>
        <p:spPr/>
        <p:txBody>
          <a:bodyPr/>
          <a:lstStyle/>
          <a:p>
            <a:fld id="{843DEEAA-B689-44EB-B24B-F411656F60BB}" type="slidenum">
              <a:rPr lang="en-US" smtClean="0"/>
              <a:t>1</a:t>
            </a:fld>
            <a:endParaRPr lang="en-US"/>
          </a:p>
        </p:txBody>
      </p:sp>
    </p:spTree>
    <p:extLst>
      <p:ext uri="{BB962C8B-B14F-4D97-AF65-F5344CB8AC3E}">
        <p14:creationId xmlns:p14="http://schemas.microsoft.com/office/powerpoint/2010/main" val="3624781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5199D-76C2-A438-8608-038006686D6E}"/>
              </a:ext>
            </a:extLst>
          </p:cNvPr>
          <p:cNvSpPr>
            <a:spLocks noGrp="1"/>
          </p:cNvSpPr>
          <p:nvPr>
            <p:ph type="title"/>
          </p:nvPr>
        </p:nvSpPr>
        <p:spPr>
          <a:xfrm>
            <a:off x="838200" y="365126"/>
            <a:ext cx="10515600" cy="447674"/>
          </a:xfrm>
        </p:spPr>
        <p:txBody>
          <a:bodyPr>
            <a:normAutofit/>
          </a:bodyPr>
          <a:lstStyle/>
          <a:p>
            <a:r>
              <a:rPr lang="en-US" sz="2400" dirty="0">
                <a:latin typeface="Times New Roman" panose="02020603050405020304" pitchFamily="18" charset="0"/>
                <a:cs typeface="Times New Roman" panose="02020603050405020304" pitchFamily="18" charset="0"/>
              </a:rPr>
              <a:t>Simulation</a:t>
            </a:r>
          </a:p>
        </p:txBody>
      </p:sp>
      <p:sp>
        <p:nvSpPr>
          <p:cNvPr id="3" name="TextBox 2">
            <a:extLst>
              <a:ext uri="{FF2B5EF4-FFF2-40B4-BE49-F238E27FC236}">
                <a16:creationId xmlns:a16="http://schemas.microsoft.com/office/drawing/2014/main" id="{C95EC38A-0E7F-C35C-FCA1-7DD85DD16FE1}"/>
              </a:ext>
            </a:extLst>
          </p:cNvPr>
          <p:cNvSpPr txBox="1"/>
          <p:nvPr/>
        </p:nvSpPr>
        <p:spPr>
          <a:xfrm>
            <a:off x="1024467" y="896744"/>
            <a:ext cx="10112235" cy="1200329"/>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To further confirm the phenomenon, simulated experiment is done. For the same magnet configuration, add different level of random noise to the simulated sensor reading. Run the algorithm for 100 times. Compute the mean errors after convergence. Turns out that 10cm of a circle is better than not only 5cm, but also 15cm and 20cm.</a:t>
            </a:r>
          </a:p>
        </p:txBody>
      </p:sp>
      <p:pic>
        <p:nvPicPr>
          <p:cNvPr id="5" name="Graphic 4">
            <a:extLst>
              <a:ext uri="{FF2B5EF4-FFF2-40B4-BE49-F238E27FC236}">
                <a16:creationId xmlns:a16="http://schemas.microsoft.com/office/drawing/2014/main" id="{47889886-FD6D-E0C6-EA54-9DFC8FF9D0C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23611" r="20637"/>
          <a:stretch/>
        </p:blipFill>
        <p:spPr>
          <a:xfrm>
            <a:off x="838200" y="2625613"/>
            <a:ext cx="3537544" cy="3314655"/>
          </a:xfrm>
          <a:prstGeom prst="rect">
            <a:avLst/>
          </a:prstGeom>
        </p:spPr>
      </p:pic>
      <mc:AlternateContent xmlns:mc="http://schemas.openxmlformats.org/markup-compatibility/2006">
        <mc:Choice xmlns:a14="http://schemas.microsoft.com/office/drawing/2010/main" Requires="a14">
          <p:graphicFrame>
            <p:nvGraphicFramePr>
              <p:cNvPr id="6" name="Table 5">
                <a:extLst>
                  <a:ext uri="{FF2B5EF4-FFF2-40B4-BE49-F238E27FC236}">
                    <a16:creationId xmlns:a16="http://schemas.microsoft.com/office/drawing/2014/main" id="{E5B7DA8D-0738-BBE8-ACC8-AA6AF3F178AC}"/>
                  </a:ext>
                </a:extLst>
              </p:cNvPr>
              <p:cNvGraphicFramePr>
                <a:graphicFrameLocks noGrp="1"/>
              </p:cNvGraphicFramePr>
              <p:nvPr>
                <p:extLst>
                  <p:ext uri="{D42A27DB-BD31-4B8C-83A1-F6EECF244321}">
                    <p14:modId xmlns:p14="http://schemas.microsoft.com/office/powerpoint/2010/main" val="968442054"/>
                  </p:ext>
                </p:extLst>
              </p:nvPr>
            </p:nvGraphicFramePr>
            <p:xfrm>
              <a:off x="5244862" y="3609025"/>
              <a:ext cx="5891840" cy="1112520"/>
            </p:xfrm>
            <a:graphic>
              <a:graphicData uri="http://schemas.openxmlformats.org/drawingml/2006/table">
                <a:tbl>
                  <a:tblPr firstRow="1" bandRow="1">
                    <a:tableStyleId>{5C22544A-7EE6-4342-B048-85BDC9FD1C3A}</a:tableStyleId>
                  </a:tblPr>
                  <a:tblGrid>
                    <a:gridCol w="1178368">
                      <a:extLst>
                        <a:ext uri="{9D8B030D-6E8A-4147-A177-3AD203B41FA5}">
                          <a16:colId xmlns:a16="http://schemas.microsoft.com/office/drawing/2014/main" val="247008803"/>
                        </a:ext>
                      </a:extLst>
                    </a:gridCol>
                    <a:gridCol w="1178368">
                      <a:extLst>
                        <a:ext uri="{9D8B030D-6E8A-4147-A177-3AD203B41FA5}">
                          <a16:colId xmlns:a16="http://schemas.microsoft.com/office/drawing/2014/main" val="512146984"/>
                        </a:ext>
                      </a:extLst>
                    </a:gridCol>
                    <a:gridCol w="1178368">
                      <a:extLst>
                        <a:ext uri="{9D8B030D-6E8A-4147-A177-3AD203B41FA5}">
                          <a16:colId xmlns:a16="http://schemas.microsoft.com/office/drawing/2014/main" val="3470969763"/>
                        </a:ext>
                      </a:extLst>
                    </a:gridCol>
                    <a:gridCol w="1178368">
                      <a:extLst>
                        <a:ext uri="{9D8B030D-6E8A-4147-A177-3AD203B41FA5}">
                          <a16:colId xmlns:a16="http://schemas.microsoft.com/office/drawing/2014/main" val="1195058709"/>
                        </a:ext>
                      </a:extLst>
                    </a:gridCol>
                    <a:gridCol w="1178368">
                      <a:extLst>
                        <a:ext uri="{9D8B030D-6E8A-4147-A177-3AD203B41FA5}">
                          <a16:colId xmlns:a16="http://schemas.microsoft.com/office/drawing/2014/main" val="3639618031"/>
                        </a:ext>
                      </a:extLst>
                    </a:gridCol>
                  </a:tblGrid>
                  <a:tr h="370840">
                    <a:tc>
                      <a:txBody>
                        <a:bodyPr/>
                        <a:lstStyle/>
                        <a:p>
                          <a:pPr algn="ctr"/>
                          <a14:m>
                            <m:oMath xmlns:m="http://schemas.openxmlformats.org/officeDocument/2006/math">
                              <m:r>
                                <a:rPr lang="en-US" sz="1400" b="0" i="1" smtClean="0">
                                  <a:latin typeface="Cambria Math" panose="02040503050406030204" pitchFamily="18" charset="0"/>
                                </a:rPr>
                                <m:t>0.1</m:t>
                              </m:r>
                              <m:r>
                                <a:rPr lang="en-US" sz="1400" b="0" i="1" smtClean="0">
                                  <a:latin typeface="Cambria Math" panose="02040503050406030204" pitchFamily="18" charset="0"/>
                                  <a:ea typeface="Cambria Math" panose="02040503050406030204" pitchFamily="18" charset="0"/>
                                </a:rPr>
                                <m:t>𝜇</m:t>
                              </m:r>
                              <m:r>
                                <a:rPr lang="en-US" sz="1400" b="0" i="1" smtClean="0">
                                  <a:latin typeface="Cambria Math" panose="02040503050406030204" pitchFamily="18" charset="0"/>
                                  <a:ea typeface="Cambria Math" panose="02040503050406030204" pitchFamily="18" charset="0"/>
                                </a:rPr>
                                <m:t>𝑇</m:t>
                              </m:r>
                            </m:oMath>
                          </a14:m>
                          <a:r>
                            <a:rPr lang="en-US" sz="1400" dirty="0">
                              <a:latin typeface="Times New Roman" panose="02020603050405020304" pitchFamily="18" charset="0"/>
                              <a:cs typeface="Times New Roman" panose="02020603050405020304" pitchFamily="18" charset="0"/>
                            </a:rPr>
                            <a:t> noise</a:t>
                          </a:r>
                        </a:p>
                      </a:txBody>
                      <a:tcPr/>
                    </a:tc>
                    <a:tc>
                      <a:txBody>
                        <a:bodyPr/>
                        <a:lstStyle/>
                        <a:p>
                          <a:pPr algn="ctr"/>
                          <a:r>
                            <a:rPr lang="en-US" sz="1400" dirty="0">
                              <a:latin typeface="Times New Roman" panose="02020603050405020304" pitchFamily="18" charset="0"/>
                              <a:cs typeface="Times New Roman" panose="02020603050405020304" pitchFamily="18" charset="0"/>
                            </a:rPr>
                            <a:t>5cm</a:t>
                          </a:r>
                        </a:p>
                      </a:txBody>
                      <a:tcPr/>
                    </a:tc>
                    <a:tc>
                      <a:txBody>
                        <a:bodyPr/>
                        <a:lstStyle/>
                        <a:p>
                          <a:pPr algn="ctr"/>
                          <a:r>
                            <a:rPr lang="en-US" sz="1400" dirty="0">
                              <a:latin typeface="Times New Roman" panose="02020603050405020304" pitchFamily="18" charset="0"/>
                              <a:cs typeface="Times New Roman" panose="02020603050405020304" pitchFamily="18" charset="0"/>
                            </a:rPr>
                            <a:t>10cm</a:t>
                          </a:r>
                        </a:p>
                      </a:txBody>
                      <a:tcPr/>
                    </a:tc>
                    <a:tc>
                      <a:txBody>
                        <a:bodyPr/>
                        <a:lstStyle/>
                        <a:p>
                          <a:pPr algn="ctr"/>
                          <a:r>
                            <a:rPr lang="en-US" sz="1400" dirty="0">
                              <a:latin typeface="Times New Roman" panose="02020603050405020304" pitchFamily="18" charset="0"/>
                              <a:cs typeface="Times New Roman" panose="02020603050405020304" pitchFamily="18" charset="0"/>
                            </a:rPr>
                            <a:t>15cm</a:t>
                          </a:r>
                        </a:p>
                      </a:txBody>
                      <a:tcPr/>
                    </a:tc>
                    <a:tc>
                      <a:txBody>
                        <a:bodyPr/>
                        <a:lstStyle/>
                        <a:p>
                          <a:pPr algn="ctr"/>
                          <a:r>
                            <a:rPr lang="en-US" sz="1400" dirty="0">
                              <a:latin typeface="Times New Roman" panose="02020603050405020304" pitchFamily="18" charset="0"/>
                              <a:cs typeface="Times New Roman" panose="02020603050405020304" pitchFamily="18" charset="0"/>
                            </a:rPr>
                            <a:t>20cm</a:t>
                          </a:r>
                        </a:p>
                      </a:txBody>
                      <a:tcPr/>
                    </a:tc>
                    <a:extLst>
                      <a:ext uri="{0D108BD9-81ED-4DB2-BD59-A6C34878D82A}">
                        <a16:rowId xmlns:a16="http://schemas.microsoft.com/office/drawing/2014/main" val="362147867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𝑀𝑒𝑎𝑛</m:t>
                                </m:r>
                                <m:d>
                                  <m:dPr>
                                    <m:ctrlPr>
                                      <a:rPr lang="en-US" sz="1400" b="0" i="1" smtClean="0">
                                        <a:latin typeface="Cambria Math" panose="02040503050406030204" pitchFamily="18" charset="0"/>
                                      </a:rPr>
                                    </m:ctrlPr>
                                  </m:dP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𝑒</m:t>
                                        </m:r>
                                      </m:e>
                                      <m:sub>
                                        <m:r>
                                          <a:rPr lang="en-US" sz="1400" b="0" i="1" smtClean="0">
                                            <a:latin typeface="Cambria Math" panose="02040503050406030204" pitchFamily="18" charset="0"/>
                                          </a:rPr>
                                          <m:t>𝑝</m:t>
                                        </m:r>
                                      </m:sub>
                                    </m:sSub>
                                  </m:e>
                                </m:d>
                              </m:oMath>
                            </m:oMathPara>
                          </a14:m>
                          <a:endParaRPr lang="en-US" sz="140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1.43</m:t>
                                </m:r>
                                <m:r>
                                  <a:rPr lang="en-US" sz="1400" b="0" i="1" smtClean="0">
                                    <a:latin typeface="Cambria Math" panose="02040503050406030204" pitchFamily="18" charset="0"/>
                                  </a:rPr>
                                  <m:t>𝑚𝑚</m:t>
                                </m:r>
                              </m:oMath>
                            </m:oMathPara>
                          </a14:m>
                          <a:endParaRPr lang="en-US" sz="14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1.23</m:t>
                                </m:r>
                                <m:r>
                                  <a:rPr lang="en-US" sz="1400" b="0" i="1" smtClean="0">
                                    <a:latin typeface="Cambria Math" panose="02040503050406030204" pitchFamily="18" charset="0"/>
                                  </a:rPr>
                                  <m:t>𝑚𝑚</m:t>
                                </m:r>
                              </m:oMath>
                            </m:oMathPara>
                          </a14:m>
                          <a:endParaRPr lang="en-US" sz="14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1.70</m:t>
                                </m:r>
                                <m:r>
                                  <a:rPr lang="en-US" sz="1400" b="0" i="1" smtClean="0">
                                    <a:latin typeface="Cambria Math" panose="02040503050406030204" pitchFamily="18" charset="0"/>
                                  </a:rPr>
                                  <m:t>𝑚𝑚</m:t>
                                </m:r>
                              </m:oMath>
                            </m:oMathPara>
                          </a14:m>
                          <a:endParaRPr lang="en-US" sz="14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2.82</m:t>
                                </m:r>
                                <m:r>
                                  <a:rPr lang="en-US" sz="1400" b="0" i="1" smtClean="0">
                                    <a:latin typeface="Cambria Math" panose="02040503050406030204" pitchFamily="18" charset="0"/>
                                  </a:rPr>
                                  <m:t>𝑚𝑚</m:t>
                                </m:r>
                              </m:oMath>
                            </m:oMathPara>
                          </a14:m>
                          <a:endParaRPr 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129918119"/>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𝑀𝑒𝑎𝑛</m:t>
                                </m:r>
                                <m:d>
                                  <m:dPr>
                                    <m:ctrlPr>
                                      <a:rPr lang="en-US" sz="1400" b="0" i="1" smtClean="0">
                                        <a:latin typeface="Cambria Math" panose="02040503050406030204" pitchFamily="18" charset="0"/>
                                      </a:rPr>
                                    </m:ctrlPr>
                                  </m:dP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𝑒</m:t>
                                        </m:r>
                                      </m:e>
                                      <m:sub>
                                        <m:r>
                                          <a:rPr lang="en-US" sz="1400" b="0" i="1" smtClean="0">
                                            <a:latin typeface="Cambria Math" panose="02040503050406030204" pitchFamily="18" charset="0"/>
                                          </a:rPr>
                                          <m:t>𝑅</m:t>
                                        </m:r>
                                      </m:sub>
                                    </m:sSub>
                                  </m:e>
                                </m:d>
                              </m:oMath>
                            </m:oMathPara>
                          </a14:m>
                          <a:endParaRPr lang="en-US" sz="140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0.80 </m:t>
                                    </m:r>
                                  </m:e>
                                  <m:sup>
                                    <m:r>
                                      <a:rPr lang="en-US" sz="1400">
                                        <a:latin typeface="Cambria Math" panose="02040503050406030204" pitchFamily="18" charset="0"/>
                                        <a:sym typeface="Symbol" panose="05050102010706020507" pitchFamily="18" charset="2"/>
                                      </a:rPr>
                                      <m:t></m:t>
                                    </m:r>
                                  </m:sup>
                                </m:sSup>
                              </m:oMath>
                            </m:oMathPara>
                          </a14:m>
                          <a:endParaRPr lang="en-US" sz="140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0.67 </m:t>
                                    </m:r>
                                  </m:e>
                                  <m:sup>
                                    <m:r>
                                      <a:rPr lang="en-US" sz="1400">
                                        <a:latin typeface="Cambria Math" panose="02040503050406030204" pitchFamily="18" charset="0"/>
                                        <a:sym typeface="Symbol" panose="05050102010706020507" pitchFamily="18" charset="2"/>
                                      </a:rPr>
                                      <m:t></m:t>
                                    </m:r>
                                  </m:sup>
                                </m:sSup>
                              </m:oMath>
                            </m:oMathPara>
                          </a14:m>
                          <a:endParaRPr lang="en-US" sz="14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0.81 </m:t>
                                    </m:r>
                                  </m:e>
                                  <m:sup>
                                    <m:r>
                                      <a:rPr lang="en-US" sz="1400">
                                        <a:latin typeface="Cambria Math" panose="02040503050406030204" pitchFamily="18" charset="0"/>
                                        <a:sym typeface="Symbol" panose="05050102010706020507" pitchFamily="18" charset="2"/>
                                      </a:rPr>
                                      <m:t></m:t>
                                    </m:r>
                                  </m:sup>
                                </m:sSup>
                              </m:oMath>
                            </m:oMathPara>
                          </a14:m>
                          <a:endParaRPr lang="en-US" sz="14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1.17 </m:t>
                                    </m:r>
                                  </m:e>
                                  <m:sup>
                                    <m:r>
                                      <a:rPr lang="en-US" sz="1400">
                                        <a:latin typeface="Cambria Math" panose="02040503050406030204" pitchFamily="18" charset="0"/>
                                        <a:sym typeface="Symbol" panose="05050102010706020507" pitchFamily="18" charset="2"/>
                                      </a:rPr>
                                      <m:t></m:t>
                                    </m:r>
                                  </m:sup>
                                </m:sSup>
                              </m:oMath>
                            </m:oMathPara>
                          </a14:m>
                          <a:endParaRPr 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411734292"/>
                      </a:ext>
                    </a:extLst>
                  </a:tr>
                </a:tbl>
              </a:graphicData>
            </a:graphic>
          </p:graphicFrame>
        </mc:Choice>
        <mc:Fallback>
          <p:graphicFrame>
            <p:nvGraphicFramePr>
              <p:cNvPr id="6" name="Table 5">
                <a:extLst>
                  <a:ext uri="{FF2B5EF4-FFF2-40B4-BE49-F238E27FC236}">
                    <a16:creationId xmlns:a16="http://schemas.microsoft.com/office/drawing/2014/main" id="{E5B7DA8D-0738-BBE8-ACC8-AA6AF3F178AC}"/>
                  </a:ext>
                </a:extLst>
              </p:cNvPr>
              <p:cNvGraphicFramePr>
                <a:graphicFrameLocks noGrp="1"/>
              </p:cNvGraphicFramePr>
              <p:nvPr>
                <p:extLst>
                  <p:ext uri="{D42A27DB-BD31-4B8C-83A1-F6EECF244321}">
                    <p14:modId xmlns:p14="http://schemas.microsoft.com/office/powerpoint/2010/main" val="968442054"/>
                  </p:ext>
                </p:extLst>
              </p:nvPr>
            </p:nvGraphicFramePr>
            <p:xfrm>
              <a:off x="5244862" y="3609025"/>
              <a:ext cx="5891840" cy="1112520"/>
            </p:xfrm>
            <a:graphic>
              <a:graphicData uri="http://schemas.openxmlformats.org/drawingml/2006/table">
                <a:tbl>
                  <a:tblPr firstRow="1" bandRow="1">
                    <a:tableStyleId>{5C22544A-7EE6-4342-B048-85BDC9FD1C3A}</a:tableStyleId>
                  </a:tblPr>
                  <a:tblGrid>
                    <a:gridCol w="1178368">
                      <a:extLst>
                        <a:ext uri="{9D8B030D-6E8A-4147-A177-3AD203B41FA5}">
                          <a16:colId xmlns:a16="http://schemas.microsoft.com/office/drawing/2014/main" val="247008803"/>
                        </a:ext>
                      </a:extLst>
                    </a:gridCol>
                    <a:gridCol w="1178368">
                      <a:extLst>
                        <a:ext uri="{9D8B030D-6E8A-4147-A177-3AD203B41FA5}">
                          <a16:colId xmlns:a16="http://schemas.microsoft.com/office/drawing/2014/main" val="512146984"/>
                        </a:ext>
                      </a:extLst>
                    </a:gridCol>
                    <a:gridCol w="1178368">
                      <a:extLst>
                        <a:ext uri="{9D8B030D-6E8A-4147-A177-3AD203B41FA5}">
                          <a16:colId xmlns:a16="http://schemas.microsoft.com/office/drawing/2014/main" val="3470969763"/>
                        </a:ext>
                      </a:extLst>
                    </a:gridCol>
                    <a:gridCol w="1178368">
                      <a:extLst>
                        <a:ext uri="{9D8B030D-6E8A-4147-A177-3AD203B41FA5}">
                          <a16:colId xmlns:a16="http://schemas.microsoft.com/office/drawing/2014/main" val="1195058709"/>
                        </a:ext>
                      </a:extLst>
                    </a:gridCol>
                    <a:gridCol w="1178368">
                      <a:extLst>
                        <a:ext uri="{9D8B030D-6E8A-4147-A177-3AD203B41FA5}">
                          <a16:colId xmlns:a16="http://schemas.microsoft.com/office/drawing/2014/main" val="3639618031"/>
                        </a:ext>
                      </a:extLst>
                    </a:gridCol>
                  </a:tblGrid>
                  <a:tr h="370840">
                    <a:tc>
                      <a:txBody>
                        <a:bodyPr/>
                        <a:lstStyle/>
                        <a:p>
                          <a:endParaRPr lang="en-US"/>
                        </a:p>
                      </a:txBody>
                      <a:tcPr>
                        <a:blipFill>
                          <a:blip r:embed="rId4"/>
                          <a:stretch>
                            <a:fillRect l="-518" t="-3279" r="-403627" b="-203279"/>
                          </a:stretch>
                        </a:blipFill>
                      </a:tcPr>
                    </a:tc>
                    <a:tc>
                      <a:txBody>
                        <a:bodyPr/>
                        <a:lstStyle/>
                        <a:p>
                          <a:pPr algn="ctr"/>
                          <a:r>
                            <a:rPr lang="en-US" sz="1400" dirty="0">
                              <a:latin typeface="Times New Roman" panose="02020603050405020304" pitchFamily="18" charset="0"/>
                              <a:cs typeface="Times New Roman" panose="02020603050405020304" pitchFamily="18" charset="0"/>
                            </a:rPr>
                            <a:t>5cm</a:t>
                          </a:r>
                        </a:p>
                      </a:txBody>
                      <a:tcPr/>
                    </a:tc>
                    <a:tc>
                      <a:txBody>
                        <a:bodyPr/>
                        <a:lstStyle/>
                        <a:p>
                          <a:pPr algn="ctr"/>
                          <a:r>
                            <a:rPr lang="en-US" sz="1400" dirty="0">
                              <a:latin typeface="Times New Roman" panose="02020603050405020304" pitchFamily="18" charset="0"/>
                              <a:cs typeface="Times New Roman" panose="02020603050405020304" pitchFamily="18" charset="0"/>
                            </a:rPr>
                            <a:t>10cm</a:t>
                          </a:r>
                        </a:p>
                      </a:txBody>
                      <a:tcPr/>
                    </a:tc>
                    <a:tc>
                      <a:txBody>
                        <a:bodyPr/>
                        <a:lstStyle/>
                        <a:p>
                          <a:pPr algn="ctr"/>
                          <a:r>
                            <a:rPr lang="en-US" sz="1400" dirty="0">
                              <a:latin typeface="Times New Roman" panose="02020603050405020304" pitchFamily="18" charset="0"/>
                              <a:cs typeface="Times New Roman" panose="02020603050405020304" pitchFamily="18" charset="0"/>
                            </a:rPr>
                            <a:t>15cm</a:t>
                          </a:r>
                        </a:p>
                      </a:txBody>
                      <a:tcPr/>
                    </a:tc>
                    <a:tc>
                      <a:txBody>
                        <a:bodyPr/>
                        <a:lstStyle/>
                        <a:p>
                          <a:pPr algn="ctr"/>
                          <a:r>
                            <a:rPr lang="en-US" sz="1400" dirty="0">
                              <a:latin typeface="Times New Roman" panose="02020603050405020304" pitchFamily="18" charset="0"/>
                              <a:cs typeface="Times New Roman" panose="02020603050405020304" pitchFamily="18" charset="0"/>
                            </a:rPr>
                            <a:t>20cm</a:t>
                          </a:r>
                        </a:p>
                      </a:txBody>
                      <a:tcPr/>
                    </a:tc>
                    <a:extLst>
                      <a:ext uri="{0D108BD9-81ED-4DB2-BD59-A6C34878D82A}">
                        <a16:rowId xmlns:a16="http://schemas.microsoft.com/office/drawing/2014/main" val="3621478674"/>
                      </a:ext>
                    </a:extLst>
                  </a:tr>
                  <a:tr h="370840">
                    <a:tc>
                      <a:txBody>
                        <a:bodyPr/>
                        <a:lstStyle/>
                        <a:p>
                          <a:endParaRPr lang="en-US"/>
                        </a:p>
                      </a:txBody>
                      <a:tcPr>
                        <a:blipFill>
                          <a:blip r:embed="rId4"/>
                          <a:stretch>
                            <a:fillRect l="-518" t="-103279" r="-403627" b="-103279"/>
                          </a:stretch>
                        </a:blipFill>
                      </a:tcPr>
                    </a:tc>
                    <a:tc>
                      <a:txBody>
                        <a:bodyPr/>
                        <a:lstStyle/>
                        <a:p>
                          <a:endParaRPr lang="en-US"/>
                        </a:p>
                      </a:txBody>
                      <a:tcPr>
                        <a:blipFill>
                          <a:blip r:embed="rId4"/>
                          <a:stretch>
                            <a:fillRect l="-100000" t="-103279" r="-301546" b="-103279"/>
                          </a:stretch>
                        </a:blipFill>
                      </a:tcPr>
                    </a:tc>
                    <a:tc>
                      <a:txBody>
                        <a:bodyPr/>
                        <a:lstStyle/>
                        <a:p>
                          <a:endParaRPr lang="en-US"/>
                        </a:p>
                      </a:txBody>
                      <a:tcPr>
                        <a:blipFill>
                          <a:blip r:embed="rId4"/>
                          <a:stretch>
                            <a:fillRect l="-201036" t="-103279" r="-203109" b="-103279"/>
                          </a:stretch>
                        </a:blipFill>
                      </a:tcPr>
                    </a:tc>
                    <a:tc>
                      <a:txBody>
                        <a:bodyPr/>
                        <a:lstStyle/>
                        <a:p>
                          <a:endParaRPr lang="en-US"/>
                        </a:p>
                      </a:txBody>
                      <a:tcPr>
                        <a:blipFill>
                          <a:blip r:embed="rId4"/>
                          <a:stretch>
                            <a:fillRect l="-299485" t="-103279" r="-102062" b="-103279"/>
                          </a:stretch>
                        </a:blipFill>
                      </a:tcPr>
                    </a:tc>
                    <a:tc>
                      <a:txBody>
                        <a:bodyPr/>
                        <a:lstStyle/>
                        <a:p>
                          <a:endParaRPr lang="en-US"/>
                        </a:p>
                      </a:txBody>
                      <a:tcPr>
                        <a:blipFill>
                          <a:blip r:embed="rId4"/>
                          <a:stretch>
                            <a:fillRect l="-401554" t="-103279" r="-2591" b="-103279"/>
                          </a:stretch>
                        </a:blipFill>
                      </a:tcPr>
                    </a:tc>
                    <a:extLst>
                      <a:ext uri="{0D108BD9-81ED-4DB2-BD59-A6C34878D82A}">
                        <a16:rowId xmlns:a16="http://schemas.microsoft.com/office/drawing/2014/main" val="4129918119"/>
                      </a:ext>
                    </a:extLst>
                  </a:tr>
                  <a:tr h="370840">
                    <a:tc>
                      <a:txBody>
                        <a:bodyPr/>
                        <a:lstStyle/>
                        <a:p>
                          <a:endParaRPr lang="en-US"/>
                        </a:p>
                      </a:txBody>
                      <a:tcPr>
                        <a:blipFill>
                          <a:blip r:embed="rId4"/>
                          <a:stretch>
                            <a:fillRect l="-518" t="-203279" r="-403627" b="-3279"/>
                          </a:stretch>
                        </a:blipFill>
                      </a:tcPr>
                    </a:tc>
                    <a:tc>
                      <a:txBody>
                        <a:bodyPr/>
                        <a:lstStyle/>
                        <a:p>
                          <a:endParaRPr lang="en-US"/>
                        </a:p>
                      </a:txBody>
                      <a:tcPr>
                        <a:blipFill>
                          <a:blip r:embed="rId4"/>
                          <a:stretch>
                            <a:fillRect l="-100000" t="-203279" r="-301546" b="-3279"/>
                          </a:stretch>
                        </a:blipFill>
                      </a:tcPr>
                    </a:tc>
                    <a:tc>
                      <a:txBody>
                        <a:bodyPr/>
                        <a:lstStyle/>
                        <a:p>
                          <a:endParaRPr lang="en-US"/>
                        </a:p>
                      </a:txBody>
                      <a:tcPr>
                        <a:blipFill>
                          <a:blip r:embed="rId4"/>
                          <a:stretch>
                            <a:fillRect l="-201036" t="-203279" r="-203109" b="-3279"/>
                          </a:stretch>
                        </a:blipFill>
                      </a:tcPr>
                    </a:tc>
                    <a:tc>
                      <a:txBody>
                        <a:bodyPr/>
                        <a:lstStyle/>
                        <a:p>
                          <a:endParaRPr lang="en-US"/>
                        </a:p>
                      </a:txBody>
                      <a:tcPr>
                        <a:blipFill>
                          <a:blip r:embed="rId4"/>
                          <a:stretch>
                            <a:fillRect l="-299485" t="-203279" r="-102062" b="-3279"/>
                          </a:stretch>
                        </a:blipFill>
                      </a:tcPr>
                    </a:tc>
                    <a:tc>
                      <a:txBody>
                        <a:bodyPr/>
                        <a:lstStyle/>
                        <a:p>
                          <a:endParaRPr lang="en-US"/>
                        </a:p>
                      </a:txBody>
                      <a:tcPr>
                        <a:blipFill>
                          <a:blip r:embed="rId4"/>
                          <a:stretch>
                            <a:fillRect l="-401554" t="-203279" r="-2591" b="-3279"/>
                          </a:stretch>
                        </a:blipFill>
                      </a:tcPr>
                    </a:tc>
                    <a:extLst>
                      <a:ext uri="{0D108BD9-81ED-4DB2-BD59-A6C34878D82A}">
                        <a16:rowId xmlns:a16="http://schemas.microsoft.com/office/drawing/2014/main" val="3411734292"/>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7" name="Table 6">
                <a:extLst>
                  <a:ext uri="{FF2B5EF4-FFF2-40B4-BE49-F238E27FC236}">
                    <a16:creationId xmlns:a16="http://schemas.microsoft.com/office/drawing/2014/main" id="{D5D80C26-C053-9857-A5F2-A2D5DC664999}"/>
                  </a:ext>
                </a:extLst>
              </p:cNvPr>
              <p:cNvGraphicFramePr>
                <a:graphicFrameLocks noGrp="1"/>
              </p:cNvGraphicFramePr>
              <p:nvPr>
                <p:extLst>
                  <p:ext uri="{D42A27DB-BD31-4B8C-83A1-F6EECF244321}">
                    <p14:modId xmlns:p14="http://schemas.microsoft.com/office/powerpoint/2010/main" val="3444919578"/>
                  </p:ext>
                </p:extLst>
              </p:nvPr>
            </p:nvGraphicFramePr>
            <p:xfrm>
              <a:off x="5244862" y="4983172"/>
              <a:ext cx="5891840" cy="1112520"/>
            </p:xfrm>
            <a:graphic>
              <a:graphicData uri="http://schemas.openxmlformats.org/drawingml/2006/table">
                <a:tbl>
                  <a:tblPr firstRow="1" bandRow="1">
                    <a:tableStyleId>{5C22544A-7EE6-4342-B048-85BDC9FD1C3A}</a:tableStyleId>
                  </a:tblPr>
                  <a:tblGrid>
                    <a:gridCol w="1178368">
                      <a:extLst>
                        <a:ext uri="{9D8B030D-6E8A-4147-A177-3AD203B41FA5}">
                          <a16:colId xmlns:a16="http://schemas.microsoft.com/office/drawing/2014/main" val="247008803"/>
                        </a:ext>
                      </a:extLst>
                    </a:gridCol>
                    <a:gridCol w="1178368">
                      <a:extLst>
                        <a:ext uri="{9D8B030D-6E8A-4147-A177-3AD203B41FA5}">
                          <a16:colId xmlns:a16="http://schemas.microsoft.com/office/drawing/2014/main" val="512146984"/>
                        </a:ext>
                      </a:extLst>
                    </a:gridCol>
                    <a:gridCol w="1178368">
                      <a:extLst>
                        <a:ext uri="{9D8B030D-6E8A-4147-A177-3AD203B41FA5}">
                          <a16:colId xmlns:a16="http://schemas.microsoft.com/office/drawing/2014/main" val="3470969763"/>
                        </a:ext>
                      </a:extLst>
                    </a:gridCol>
                    <a:gridCol w="1178368">
                      <a:extLst>
                        <a:ext uri="{9D8B030D-6E8A-4147-A177-3AD203B41FA5}">
                          <a16:colId xmlns:a16="http://schemas.microsoft.com/office/drawing/2014/main" val="1195058709"/>
                        </a:ext>
                      </a:extLst>
                    </a:gridCol>
                    <a:gridCol w="1178368">
                      <a:extLst>
                        <a:ext uri="{9D8B030D-6E8A-4147-A177-3AD203B41FA5}">
                          <a16:colId xmlns:a16="http://schemas.microsoft.com/office/drawing/2014/main" val="3639618031"/>
                        </a:ext>
                      </a:extLst>
                    </a:gridCol>
                  </a:tblGrid>
                  <a:tr h="370840">
                    <a:tc>
                      <a:txBody>
                        <a:bodyPr/>
                        <a:lstStyle/>
                        <a:p>
                          <a:pPr algn="ctr"/>
                          <a14:m>
                            <m:oMath xmlns:m="http://schemas.openxmlformats.org/officeDocument/2006/math">
                              <m:r>
                                <a:rPr lang="en-US" sz="1400" b="0" i="1" smtClean="0">
                                  <a:latin typeface="Cambria Math" panose="02040503050406030204" pitchFamily="18" charset="0"/>
                                </a:rPr>
                                <m:t>0.05</m:t>
                              </m:r>
                              <m:r>
                                <a:rPr lang="en-US" sz="1400" b="0" i="1" smtClean="0">
                                  <a:latin typeface="Cambria Math" panose="02040503050406030204" pitchFamily="18" charset="0"/>
                                  <a:ea typeface="Cambria Math" panose="02040503050406030204" pitchFamily="18" charset="0"/>
                                </a:rPr>
                                <m:t>𝜇</m:t>
                              </m:r>
                              <m:r>
                                <a:rPr lang="en-US" sz="1400" b="0" i="1" smtClean="0">
                                  <a:latin typeface="Cambria Math" panose="02040503050406030204" pitchFamily="18" charset="0"/>
                                  <a:ea typeface="Cambria Math" panose="02040503050406030204" pitchFamily="18" charset="0"/>
                                </a:rPr>
                                <m:t>𝑇</m:t>
                              </m:r>
                            </m:oMath>
                          </a14:m>
                          <a:r>
                            <a:rPr lang="en-US" sz="1400" dirty="0">
                              <a:latin typeface="Times New Roman" panose="02020603050405020304" pitchFamily="18" charset="0"/>
                              <a:cs typeface="Times New Roman" panose="02020603050405020304" pitchFamily="18" charset="0"/>
                            </a:rPr>
                            <a:t> noise</a:t>
                          </a:r>
                        </a:p>
                      </a:txBody>
                      <a:tcPr/>
                    </a:tc>
                    <a:tc>
                      <a:txBody>
                        <a:bodyPr/>
                        <a:lstStyle/>
                        <a:p>
                          <a:pPr algn="ctr"/>
                          <a:r>
                            <a:rPr lang="en-US" sz="1400" dirty="0">
                              <a:latin typeface="Times New Roman" panose="02020603050405020304" pitchFamily="18" charset="0"/>
                              <a:cs typeface="Times New Roman" panose="02020603050405020304" pitchFamily="18" charset="0"/>
                            </a:rPr>
                            <a:t>5cm</a:t>
                          </a:r>
                        </a:p>
                      </a:txBody>
                      <a:tcPr/>
                    </a:tc>
                    <a:tc>
                      <a:txBody>
                        <a:bodyPr/>
                        <a:lstStyle/>
                        <a:p>
                          <a:pPr algn="ctr"/>
                          <a:r>
                            <a:rPr lang="en-US" sz="1400" dirty="0">
                              <a:latin typeface="Times New Roman" panose="02020603050405020304" pitchFamily="18" charset="0"/>
                              <a:cs typeface="Times New Roman" panose="02020603050405020304" pitchFamily="18" charset="0"/>
                            </a:rPr>
                            <a:t>10cm</a:t>
                          </a:r>
                        </a:p>
                      </a:txBody>
                      <a:tcPr/>
                    </a:tc>
                    <a:tc>
                      <a:txBody>
                        <a:bodyPr/>
                        <a:lstStyle/>
                        <a:p>
                          <a:pPr algn="ctr"/>
                          <a:r>
                            <a:rPr lang="en-US" sz="1400" dirty="0">
                              <a:latin typeface="Times New Roman" panose="02020603050405020304" pitchFamily="18" charset="0"/>
                              <a:cs typeface="Times New Roman" panose="02020603050405020304" pitchFamily="18" charset="0"/>
                            </a:rPr>
                            <a:t>15cm</a:t>
                          </a:r>
                        </a:p>
                      </a:txBody>
                      <a:tcPr/>
                    </a:tc>
                    <a:tc>
                      <a:txBody>
                        <a:bodyPr/>
                        <a:lstStyle/>
                        <a:p>
                          <a:pPr algn="ctr"/>
                          <a:r>
                            <a:rPr lang="en-US" sz="1400" dirty="0">
                              <a:latin typeface="Times New Roman" panose="02020603050405020304" pitchFamily="18" charset="0"/>
                              <a:cs typeface="Times New Roman" panose="02020603050405020304" pitchFamily="18" charset="0"/>
                            </a:rPr>
                            <a:t>20cm</a:t>
                          </a:r>
                        </a:p>
                      </a:txBody>
                      <a:tcPr/>
                    </a:tc>
                    <a:extLst>
                      <a:ext uri="{0D108BD9-81ED-4DB2-BD59-A6C34878D82A}">
                        <a16:rowId xmlns:a16="http://schemas.microsoft.com/office/drawing/2014/main" val="362147867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𝑀𝑒𝑎𝑛</m:t>
                                </m:r>
                                <m:d>
                                  <m:dPr>
                                    <m:ctrlPr>
                                      <a:rPr lang="en-US" sz="1400" b="0" i="1" smtClean="0">
                                        <a:latin typeface="Cambria Math" panose="02040503050406030204" pitchFamily="18" charset="0"/>
                                      </a:rPr>
                                    </m:ctrlPr>
                                  </m:dP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𝑒</m:t>
                                        </m:r>
                                      </m:e>
                                      <m:sub>
                                        <m:r>
                                          <a:rPr lang="en-US" sz="1400" b="0" i="1" smtClean="0">
                                            <a:latin typeface="Cambria Math" panose="02040503050406030204" pitchFamily="18" charset="0"/>
                                          </a:rPr>
                                          <m:t>𝑝</m:t>
                                        </m:r>
                                      </m:sub>
                                    </m:sSub>
                                  </m:e>
                                </m:d>
                              </m:oMath>
                            </m:oMathPara>
                          </a14:m>
                          <a:endParaRPr lang="en-US" sz="140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0.72</m:t>
                                </m:r>
                                <m:r>
                                  <a:rPr lang="en-US" sz="1400" b="0" i="1" smtClean="0">
                                    <a:latin typeface="Cambria Math" panose="02040503050406030204" pitchFamily="18" charset="0"/>
                                  </a:rPr>
                                  <m:t>𝑚𝑚</m:t>
                                </m:r>
                              </m:oMath>
                            </m:oMathPara>
                          </a14:m>
                          <a:endParaRPr lang="en-US" sz="14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dirty="0"/>
                            <a:t>0.</a:t>
                          </a:r>
                          <a14:m>
                            <m:oMath xmlns:m="http://schemas.openxmlformats.org/officeDocument/2006/math">
                              <m:r>
                                <a:rPr lang="en-US" sz="1400" b="0" i="1" smtClean="0">
                                  <a:latin typeface="Cambria Math" panose="02040503050406030204" pitchFamily="18" charset="0"/>
                                </a:rPr>
                                <m:t>61</m:t>
                              </m:r>
                              <m:r>
                                <a:rPr lang="en-US" sz="1400" b="0" i="1" smtClean="0">
                                  <a:latin typeface="Cambria Math" panose="02040503050406030204" pitchFamily="18" charset="0"/>
                                </a:rPr>
                                <m:t>𝑚𝑚</m:t>
                              </m:r>
                            </m:oMath>
                          </a14:m>
                          <a:endParaRPr lang="en-US" sz="14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0.85</m:t>
                                </m:r>
                                <m:r>
                                  <a:rPr lang="en-US" sz="1400" b="0" i="1" smtClean="0">
                                    <a:latin typeface="Cambria Math" panose="02040503050406030204" pitchFamily="18" charset="0"/>
                                  </a:rPr>
                                  <m:t>𝑚𝑚</m:t>
                                </m:r>
                              </m:oMath>
                            </m:oMathPara>
                          </a14:m>
                          <a:endParaRPr lang="en-US" sz="14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1.41</m:t>
                                </m:r>
                                <m:r>
                                  <a:rPr lang="en-US" sz="1400" b="0" i="1" smtClean="0">
                                    <a:latin typeface="Cambria Math" panose="02040503050406030204" pitchFamily="18" charset="0"/>
                                  </a:rPr>
                                  <m:t>𝑚𝑚</m:t>
                                </m:r>
                              </m:oMath>
                            </m:oMathPara>
                          </a14:m>
                          <a:endParaRPr 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129918119"/>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𝑀𝑒𝑎𝑛</m:t>
                                </m:r>
                                <m:d>
                                  <m:dPr>
                                    <m:ctrlPr>
                                      <a:rPr lang="en-US" sz="1400" b="0" i="1" smtClean="0">
                                        <a:latin typeface="Cambria Math" panose="02040503050406030204" pitchFamily="18" charset="0"/>
                                      </a:rPr>
                                    </m:ctrlPr>
                                  </m:dP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𝑒</m:t>
                                        </m:r>
                                      </m:e>
                                      <m:sub>
                                        <m:r>
                                          <a:rPr lang="en-US" sz="1400" b="0" i="1" smtClean="0">
                                            <a:latin typeface="Cambria Math" panose="02040503050406030204" pitchFamily="18" charset="0"/>
                                          </a:rPr>
                                          <m:t>𝑅</m:t>
                                        </m:r>
                                      </m:sub>
                                    </m:sSub>
                                  </m:e>
                                </m:d>
                              </m:oMath>
                            </m:oMathPara>
                          </a14:m>
                          <a:endParaRPr lang="en-US" sz="140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0.40 </m:t>
                                    </m:r>
                                  </m:e>
                                  <m:sup>
                                    <m:r>
                                      <a:rPr lang="en-US" sz="1400">
                                        <a:latin typeface="Cambria Math" panose="02040503050406030204" pitchFamily="18" charset="0"/>
                                        <a:sym typeface="Symbol" panose="05050102010706020507" pitchFamily="18" charset="2"/>
                                      </a:rPr>
                                      <m:t></m:t>
                                    </m:r>
                                  </m:sup>
                                </m:sSup>
                              </m:oMath>
                            </m:oMathPara>
                          </a14:m>
                          <a:endParaRPr lang="en-US" sz="140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0.33 </m:t>
                                    </m:r>
                                  </m:e>
                                  <m:sup>
                                    <m:r>
                                      <a:rPr lang="en-US" sz="1400">
                                        <a:latin typeface="Cambria Math" panose="02040503050406030204" pitchFamily="18" charset="0"/>
                                        <a:sym typeface="Symbol" panose="05050102010706020507" pitchFamily="18" charset="2"/>
                                      </a:rPr>
                                      <m:t></m:t>
                                    </m:r>
                                  </m:sup>
                                </m:sSup>
                              </m:oMath>
                            </m:oMathPara>
                          </a14:m>
                          <a:endParaRPr lang="en-US" sz="14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0.41 </m:t>
                                    </m:r>
                                  </m:e>
                                  <m:sup>
                                    <m:r>
                                      <a:rPr lang="en-US" sz="1400">
                                        <a:latin typeface="Cambria Math" panose="02040503050406030204" pitchFamily="18" charset="0"/>
                                        <a:sym typeface="Symbol" panose="05050102010706020507" pitchFamily="18" charset="2"/>
                                      </a:rPr>
                                      <m:t></m:t>
                                    </m:r>
                                  </m:sup>
                                </m:sSup>
                              </m:oMath>
                            </m:oMathPara>
                          </a14:m>
                          <a:endParaRPr lang="en-US" sz="14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0.59 </m:t>
                                    </m:r>
                                  </m:e>
                                  <m:sup>
                                    <m:r>
                                      <a:rPr lang="en-US" sz="1400">
                                        <a:latin typeface="Cambria Math" panose="02040503050406030204" pitchFamily="18" charset="0"/>
                                        <a:sym typeface="Symbol" panose="05050102010706020507" pitchFamily="18" charset="2"/>
                                      </a:rPr>
                                      <m:t></m:t>
                                    </m:r>
                                  </m:sup>
                                </m:sSup>
                              </m:oMath>
                            </m:oMathPara>
                          </a14:m>
                          <a:endParaRPr 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411734292"/>
                      </a:ext>
                    </a:extLst>
                  </a:tr>
                </a:tbl>
              </a:graphicData>
            </a:graphic>
          </p:graphicFrame>
        </mc:Choice>
        <mc:Fallback xmlns="">
          <p:graphicFrame>
            <p:nvGraphicFramePr>
              <p:cNvPr id="7" name="Table 6">
                <a:extLst>
                  <a:ext uri="{FF2B5EF4-FFF2-40B4-BE49-F238E27FC236}">
                    <a16:creationId xmlns:a16="http://schemas.microsoft.com/office/drawing/2014/main" id="{D5D80C26-C053-9857-A5F2-A2D5DC664999}"/>
                  </a:ext>
                </a:extLst>
              </p:cNvPr>
              <p:cNvGraphicFramePr>
                <a:graphicFrameLocks noGrp="1"/>
              </p:cNvGraphicFramePr>
              <p:nvPr>
                <p:extLst>
                  <p:ext uri="{D42A27DB-BD31-4B8C-83A1-F6EECF244321}">
                    <p14:modId xmlns:p14="http://schemas.microsoft.com/office/powerpoint/2010/main" val="3444919578"/>
                  </p:ext>
                </p:extLst>
              </p:nvPr>
            </p:nvGraphicFramePr>
            <p:xfrm>
              <a:off x="5244862" y="4983172"/>
              <a:ext cx="5891840" cy="1112520"/>
            </p:xfrm>
            <a:graphic>
              <a:graphicData uri="http://schemas.openxmlformats.org/drawingml/2006/table">
                <a:tbl>
                  <a:tblPr firstRow="1" bandRow="1">
                    <a:tableStyleId>{5C22544A-7EE6-4342-B048-85BDC9FD1C3A}</a:tableStyleId>
                  </a:tblPr>
                  <a:tblGrid>
                    <a:gridCol w="1178368">
                      <a:extLst>
                        <a:ext uri="{9D8B030D-6E8A-4147-A177-3AD203B41FA5}">
                          <a16:colId xmlns:a16="http://schemas.microsoft.com/office/drawing/2014/main" val="247008803"/>
                        </a:ext>
                      </a:extLst>
                    </a:gridCol>
                    <a:gridCol w="1178368">
                      <a:extLst>
                        <a:ext uri="{9D8B030D-6E8A-4147-A177-3AD203B41FA5}">
                          <a16:colId xmlns:a16="http://schemas.microsoft.com/office/drawing/2014/main" val="512146984"/>
                        </a:ext>
                      </a:extLst>
                    </a:gridCol>
                    <a:gridCol w="1178368">
                      <a:extLst>
                        <a:ext uri="{9D8B030D-6E8A-4147-A177-3AD203B41FA5}">
                          <a16:colId xmlns:a16="http://schemas.microsoft.com/office/drawing/2014/main" val="3470969763"/>
                        </a:ext>
                      </a:extLst>
                    </a:gridCol>
                    <a:gridCol w="1178368">
                      <a:extLst>
                        <a:ext uri="{9D8B030D-6E8A-4147-A177-3AD203B41FA5}">
                          <a16:colId xmlns:a16="http://schemas.microsoft.com/office/drawing/2014/main" val="1195058709"/>
                        </a:ext>
                      </a:extLst>
                    </a:gridCol>
                    <a:gridCol w="1178368">
                      <a:extLst>
                        <a:ext uri="{9D8B030D-6E8A-4147-A177-3AD203B41FA5}">
                          <a16:colId xmlns:a16="http://schemas.microsoft.com/office/drawing/2014/main" val="3639618031"/>
                        </a:ext>
                      </a:extLst>
                    </a:gridCol>
                  </a:tblGrid>
                  <a:tr h="370840">
                    <a:tc>
                      <a:txBody>
                        <a:bodyPr/>
                        <a:lstStyle/>
                        <a:p>
                          <a:endParaRPr lang="en-US"/>
                        </a:p>
                      </a:txBody>
                      <a:tcPr>
                        <a:blipFill>
                          <a:blip r:embed="rId5"/>
                          <a:stretch>
                            <a:fillRect l="-518" t="-1639" r="-403627" b="-204918"/>
                          </a:stretch>
                        </a:blipFill>
                      </a:tcPr>
                    </a:tc>
                    <a:tc>
                      <a:txBody>
                        <a:bodyPr/>
                        <a:lstStyle/>
                        <a:p>
                          <a:pPr algn="ctr"/>
                          <a:r>
                            <a:rPr lang="en-US" sz="1400" dirty="0">
                              <a:latin typeface="Times New Roman" panose="02020603050405020304" pitchFamily="18" charset="0"/>
                              <a:cs typeface="Times New Roman" panose="02020603050405020304" pitchFamily="18" charset="0"/>
                            </a:rPr>
                            <a:t>5cm</a:t>
                          </a:r>
                        </a:p>
                      </a:txBody>
                      <a:tcPr/>
                    </a:tc>
                    <a:tc>
                      <a:txBody>
                        <a:bodyPr/>
                        <a:lstStyle/>
                        <a:p>
                          <a:pPr algn="ctr"/>
                          <a:r>
                            <a:rPr lang="en-US" sz="1400" dirty="0">
                              <a:latin typeface="Times New Roman" panose="02020603050405020304" pitchFamily="18" charset="0"/>
                              <a:cs typeface="Times New Roman" panose="02020603050405020304" pitchFamily="18" charset="0"/>
                            </a:rPr>
                            <a:t>10cm</a:t>
                          </a:r>
                        </a:p>
                      </a:txBody>
                      <a:tcPr/>
                    </a:tc>
                    <a:tc>
                      <a:txBody>
                        <a:bodyPr/>
                        <a:lstStyle/>
                        <a:p>
                          <a:pPr algn="ctr"/>
                          <a:r>
                            <a:rPr lang="en-US" sz="1400" dirty="0">
                              <a:latin typeface="Times New Roman" panose="02020603050405020304" pitchFamily="18" charset="0"/>
                              <a:cs typeface="Times New Roman" panose="02020603050405020304" pitchFamily="18" charset="0"/>
                            </a:rPr>
                            <a:t>15cm</a:t>
                          </a:r>
                        </a:p>
                      </a:txBody>
                      <a:tcPr/>
                    </a:tc>
                    <a:tc>
                      <a:txBody>
                        <a:bodyPr/>
                        <a:lstStyle/>
                        <a:p>
                          <a:pPr algn="ctr"/>
                          <a:r>
                            <a:rPr lang="en-US" sz="1400" dirty="0">
                              <a:latin typeface="Times New Roman" panose="02020603050405020304" pitchFamily="18" charset="0"/>
                              <a:cs typeface="Times New Roman" panose="02020603050405020304" pitchFamily="18" charset="0"/>
                            </a:rPr>
                            <a:t>20cm</a:t>
                          </a:r>
                        </a:p>
                      </a:txBody>
                      <a:tcPr/>
                    </a:tc>
                    <a:extLst>
                      <a:ext uri="{0D108BD9-81ED-4DB2-BD59-A6C34878D82A}">
                        <a16:rowId xmlns:a16="http://schemas.microsoft.com/office/drawing/2014/main" val="3621478674"/>
                      </a:ext>
                    </a:extLst>
                  </a:tr>
                  <a:tr h="370840">
                    <a:tc>
                      <a:txBody>
                        <a:bodyPr/>
                        <a:lstStyle/>
                        <a:p>
                          <a:endParaRPr lang="en-US"/>
                        </a:p>
                      </a:txBody>
                      <a:tcPr>
                        <a:blipFill>
                          <a:blip r:embed="rId5"/>
                          <a:stretch>
                            <a:fillRect l="-518" t="-101639" r="-403627" b="-104918"/>
                          </a:stretch>
                        </a:blipFill>
                      </a:tcPr>
                    </a:tc>
                    <a:tc>
                      <a:txBody>
                        <a:bodyPr/>
                        <a:lstStyle/>
                        <a:p>
                          <a:endParaRPr lang="en-US"/>
                        </a:p>
                      </a:txBody>
                      <a:tcPr>
                        <a:blipFill>
                          <a:blip r:embed="rId5"/>
                          <a:stretch>
                            <a:fillRect l="-100000" t="-101639" r="-301546" b="-104918"/>
                          </a:stretch>
                        </a:blipFill>
                      </a:tcPr>
                    </a:tc>
                    <a:tc>
                      <a:txBody>
                        <a:bodyPr/>
                        <a:lstStyle/>
                        <a:p>
                          <a:endParaRPr lang="en-US"/>
                        </a:p>
                      </a:txBody>
                      <a:tcPr>
                        <a:blipFill>
                          <a:blip r:embed="rId5"/>
                          <a:stretch>
                            <a:fillRect l="-201036" t="-101639" r="-203109" b="-104918"/>
                          </a:stretch>
                        </a:blipFill>
                      </a:tcPr>
                    </a:tc>
                    <a:tc>
                      <a:txBody>
                        <a:bodyPr/>
                        <a:lstStyle/>
                        <a:p>
                          <a:endParaRPr lang="en-US"/>
                        </a:p>
                      </a:txBody>
                      <a:tcPr>
                        <a:blipFill>
                          <a:blip r:embed="rId5"/>
                          <a:stretch>
                            <a:fillRect l="-299485" t="-101639" r="-102062" b="-104918"/>
                          </a:stretch>
                        </a:blipFill>
                      </a:tcPr>
                    </a:tc>
                    <a:tc>
                      <a:txBody>
                        <a:bodyPr/>
                        <a:lstStyle/>
                        <a:p>
                          <a:endParaRPr lang="en-US"/>
                        </a:p>
                      </a:txBody>
                      <a:tcPr>
                        <a:blipFill>
                          <a:blip r:embed="rId5"/>
                          <a:stretch>
                            <a:fillRect l="-401554" t="-101639" r="-2591" b="-104918"/>
                          </a:stretch>
                        </a:blipFill>
                      </a:tcPr>
                    </a:tc>
                    <a:extLst>
                      <a:ext uri="{0D108BD9-81ED-4DB2-BD59-A6C34878D82A}">
                        <a16:rowId xmlns:a16="http://schemas.microsoft.com/office/drawing/2014/main" val="4129918119"/>
                      </a:ext>
                    </a:extLst>
                  </a:tr>
                  <a:tr h="370840">
                    <a:tc>
                      <a:txBody>
                        <a:bodyPr/>
                        <a:lstStyle/>
                        <a:p>
                          <a:endParaRPr lang="en-US"/>
                        </a:p>
                      </a:txBody>
                      <a:tcPr>
                        <a:blipFill>
                          <a:blip r:embed="rId5"/>
                          <a:stretch>
                            <a:fillRect l="-518" t="-201639" r="-403627" b="-4918"/>
                          </a:stretch>
                        </a:blipFill>
                      </a:tcPr>
                    </a:tc>
                    <a:tc>
                      <a:txBody>
                        <a:bodyPr/>
                        <a:lstStyle/>
                        <a:p>
                          <a:endParaRPr lang="en-US"/>
                        </a:p>
                      </a:txBody>
                      <a:tcPr>
                        <a:blipFill>
                          <a:blip r:embed="rId5"/>
                          <a:stretch>
                            <a:fillRect l="-100000" t="-201639" r="-301546" b="-4918"/>
                          </a:stretch>
                        </a:blipFill>
                      </a:tcPr>
                    </a:tc>
                    <a:tc>
                      <a:txBody>
                        <a:bodyPr/>
                        <a:lstStyle/>
                        <a:p>
                          <a:endParaRPr lang="en-US"/>
                        </a:p>
                      </a:txBody>
                      <a:tcPr>
                        <a:blipFill>
                          <a:blip r:embed="rId5"/>
                          <a:stretch>
                            <a:fillRect l="-201036" t="-201639" r="-203109" b="-4918"/>
                          </a:stretch>
                        </a:blipFill>
                      </a:tcPr>
                    </a:tc>
                    <a:tc>
                      <a:txBody>
                        <a:bodyPr/>
                        <a:lstStyle/>
                        <a:p>
                          <a:endParaRPr lang="en-US"/>
                        </a:p>
                      </a:txBody>
                      <a:tcPr>
                        <a:blipFill>
                          <a:blip r:embed="rId5"/>
                          <a:stretch>
                            <a:fillRect l="-299485" t="-201639" r="-102062" b="-4918"/>
                          </a:stretch>
                        </a:blipFill>
                      </a:tcPr>
                    </a:tc>
                    <a:tc>
                      <a:txBody>
                        <a:bodyPr/>
                        <a:lstStyle/>
                        <a:p>
                          <a:endParaRPr lang="en-US"/>
                        </a:p>
                      </a:txBody>
                      <a:tcPr>
                        <a:blipFill>
                          <a:blip r:embed="rId5"/>
                          <a:stretch>
                            <a:fillRect l="-401554" t="-201639" r="-2591" b="-4918"/>
                          </a:stretch>
                        </a:blipFill>
                      </a:tcPr>
                    </a:tc>
                    <a:extLst>
                      <a:ext uri="{0D108BD9-81ED-4DB2-BD59-A6C34878D82A}">
                        <a16:rowId xmlns:a16="http://schemas.microsoft.com/office/drawing/2014/main" val="3411734292"/>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10" name="Table 9">
                <a:extLst>
                  <a:ext uri="{FF2B5EF4-FFF2-40B4-BE49-F238E27FC236}">
                    <a16:creationId xmlns:a16="http://schemas.microsoft.com/office/drawing/2014/main" id="{A431DD67-C7DF-9CA6-374D-7C1F4630A840}"/>
                  </a:ext>
                </a:extLst>
              </p:cNvPr>
              <p:cNvGraphicFramePr>
                <a:graphicFrameLocks noGrp="1"/>
              </p:cNvGraphicFramePr>
              <p:nvPr>
                <p:extLst>
                  <p:ext uri="{D42A27DB-BD31-4B8C-83A1-F6EECF244321}">
                    <p14:modId xmlns:p14="http://schemas.microsoft.com/office/powerpoint/2010/main" val="1015041474"/>
                  </p:ext>
                </p:extLst>
              </p:nvPr>
            </p:nvGraphicFramePr>
            <p:xfrm>
              <a:off x="5244862" y="2181018"/>
              <a:ext cx="5891840" cy="1112520"/>
            </p:xfrm>
            <a:graphic>
              <a:graphicData uri="http://schemas.openxmlformats.org/drawingml/2006/table">
                <a:tbl>
                  <a:tblPr firstRow="1" bandRow="1">
                    <a:tableStyleId>{5C22544A-7EE6-4342-B048-85BDC9FD1C3A}</a:tableStyleId>
                  </a:tblPr>
                  <a:tblGrid>
                    <a:gridCol w="1178368">
                      <a:extLst>
                        <a:ext uri="{9D8B030D-6E8A-4147-A177-3AD203B41FA5}">
                          <a16:colId xmlns:a16="http://schemas.microsoft.com/office/drawing/2014/main" val="247008803"/>
                        </a:ext>
                      </a:extLst>
                    </a:gridCol>
                    <a:gridCol w="1178368">
                      <a:extLst>
                        <a:ext uri="{9D8B030D-6E8A-4147-A177-3AD203B41FA5}">
                          <a16:colId xmlns:a16="http://schemas.microsoft.com/office/drawing/2014/main" val="512146984"/>
                        </a:ext>
                      </a:extLst>
                    </a:gridCol>
                    <a:gridCol w="1178368">
                      <a:extLst>
                        <a:ext uri="{9D8B030D-6E8A-4147-A177-3AD203B41FA5}">
                          <a16:colId xmlns:a16="http://schemas.microsoft.com/office/drawing/2014/main" val="3470969763"/>
                        </a:ext>
                      </a:extLst>
                    </a:gridCol>
                    <a:gridCol w="1178368">
                      <a:extLst>
                        <a:ext uri="{9D8B030D-6E8A-4147-A177-3AD203B41FA5}">
                          <a16:colId xmlns:a16="http://schemas.microsoft.com/office/drawing/2014/main" val="1195058709"/>
                        </a:ext>
                      </a:extLst>
                    </a:gridCol>
                    <a:gridCol w="1178368">
                      <a:extLst>
                        <a:ext uri="{9D8B030D-6E8A-4147-A177-3AD203B41FA5}">
                          <a16:colId xmlns:a16="http://schemas.microsoft.com/office/drawing/2014/main" val="3639618031"/>
                        </a:ext>
                      </a:extLst>
                    </a:gridCol>
                  </a:tblGrid>
                  <a:tr h="370840">
                    <a:tc>
                      <a:txBody>
                        <a:bodyPr/>
                        <a:lstStyle/>
                        <a:p>
                          <a:pPr algn="ctr"/>
                          <a14:m>
                            <m:oMath xmlns:m="http://schemas.openxmlformats.org/officeDocument/2006/math">
                              <m:r>
                                <a:rPr lang="en-US" sz="1400" b="0" i="1" smtClean="0">
                                  <a:latin typeface="Cambria Math" panose="02040503050406030204" pitchFamily="18" charset="0"/>
                                </a:rPr>
                                <m:t>0.5</m:t>
                              </m:r>
                              <m:r>
                                <a:rPr lang="en-US" sz="1400" b="0" i="1" smtClean="0">
                                  <a:latin typeface="Cambria Math" panose="02040503050406030204" pitchFamily="18" charset="0"/>
                                  <a:ea typeface="Cambria Math" panose="02040503050406030204" pitchFamily="18" charset="0"/>
                                </a:rPr>
                                <m:t>𝜇</m:t>
                              </m:r>
                              <m:r>
                                <a:rPr lang="en-US" sz="1400" b="0" i="1" smtClean="0">
                                  <a:latin typeface="Cambria Math" panose="02040503050406030204" pitchFamily="18" charset="0"/>
                                  <a:ea typeface="Cambria Math" panose="02040503050406030204" pitchFamily="18" charset="0"/>
                                </a:rPr>
                                <m:t>𝑇</m:t>
                              </m:r>
                            </m:oMath>
                          </a14:m>
                          <a:r>
                            <a:rPr lang="en-US" sz="1400" dirty="0">
                              <a:latin typeface="Times New Roman" panose="02020603050405020304" pitchFamily="18" charset="0"/>
                              <a:cs typeface="Times New Roman" panose="02020603050405020304" pitchFamily="18" charset="0"/>
                            </a:rPr>
                            <a:t> noise</a:t>
                          </a:r>
                        </a:p>
                      </a:txBody>
                      <a:tcPr/>
                    </a:tc>
                    <a:tc>
                      <a:txBody>
                        <a:bodyPr/>
                        <a:lstStyle/>
                        <a:p>
                          <a:pPr algn="ctr"/>
                          <a:r>
                            <a:rPr lang="en-US" sz="1400" dirty="0">
                              <a:latin typeface="Times New Roman" panose="02020603050405020304" pitchFamily="18" charset="0"/>
                              <a:cs typeface="Times New Roman" panose="02020603050405020304" pitchFamily="18" charset="0"/>
                            </a:rPr>
                            <a:t>5cm</a:t>
                          </a:r>
                        </a:p>
                      </a:txBody>
                      <a:tcPr/>
                    </a:tc>
                    <a:tc>
                      <a:txBody>
                        <a:bodyPr/>
                        <a:lstStyle/>
                        <a:p>
                          <a:pPr algn="ctr"/>
                          <a:r>
                            <a:rPr lang="en-US" sz="1400" dirty="0">
                              <a:latin typeface="Times New Roman" panose="02020603050405020304" pitchFamily="18" charset="0"/>
                              <a:cs typeface="Times New Roman" panose="02020603050405020304" pitchFamily="18" charset="0"/>
                            </a:rPr>
                            <a:t>10cm</a:t>
                          </a:r>
                        </a:p>
                      </a:txBody>
                      <a:tcPr/>
                    </a:tc>
                    <a:tc>
                      <a:txBody>
                        <a:bodyPr/>
                        <a:lstStyle/>
                        <a:p>
                          <a:pPr algn="ctr"/>
                          <a:r>
                            <a:rPr lang="en-US" sz="1400" dirty="0">
                              <a:latin typeface="Times New Roman" panose="02020603050405020304" pitchFamily="18" charset="0"/>
                              <a:cs typeface="Times New Roman" panose="02020603050405020304" pitchFamily="18" charset="0"/>
                            </a:rPr>
                            <a:t>15cm</a:t>
                          </a:r>
                        </a:p>
                      </a:txBody>
                      <a:tcPr/>
                    </a:tc>
                    <a:tc>
                      <a:txBody>
                        <a:bodyPr/>
                        <a:lstStyle/>
                        <a:p>
                          <a:pPr algn="ctr"/>
                          <a:r>
                            <a:rPr lang="en-US" sz="1400" dirty="0">
                              <a:latin typeface="Times New Roman" panose="02020603050405020304" pitchFamily="18" charset="0"/>
                              <a:cs typeface="Times New Roman" panose="02020603050405020304" pitchFamily="18" charset="0"/>
                            </a:rPr>
                            <a:t>20cm</a:t>
                          </a:r>
                        </a:p>
                      </a:txBody>
                      <a:tcPr/>
                    </a:tc>
                    <a:extLst>
                      <a:ext uri="{0D108BD9-81ED-4DB2-BD59-A6C34878D82A}">
                        <a16:rowId xmlns:a16="http://schemas.microsoft.com/office/drawing/2014/main" val="362147867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𝑀𝑒𝑎𝑛</m:t>
                                </m:r>
                                <m:d>
                                  <m:dPr>
                                    <m:ctrlPr>
                                      <a:rPr lang="en-US" sz="1400" b="0" i="1" smtClean="0">
                                        <a:latin typeface="Cambria Math" panose="02040503050406030204" pitchFamily="18" charset="0"/>
                                      </a:rPr>
                                    </m:ctrlPr>
                                  </m:dP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𝑒</m:t>
                                        </m:r>
                                      </m:e>
                                      <m:sub>
                                        <m:r>
                                          <a:rPr lang="en-US" sz="1400" b="0" i="1" smtClean="0">
                                            <a:latin typeface="Cambria Math" panose="02040503050406030204" pitchFamily="18" charset="0"/>
                                          </a:rPr>
                                          <m:t>𝑝</m:t>
                                        </m:r>
                                      </m:sub>
                                    </m:sSub>
                                  </m:e>
                                </m:d>
                              </m:oMath>
                            </m:oMathPara>
                          </a14:m>
                          <a:endParaRPr lang="en-US" sz="140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7.27</m:t>
                                </m:r>
                                <m:r>
                                  <a:rPr lang="en-US" sz="1400" b="0" i="1" smtClean="0">
                                    <a:latin typeface="Cambria Math" panose="02040503050406030204" pitchFamily="18" charset="0"/>
                                  </a:rPr>
                                  <m:t>𝑚𝑚</m:t>
                                </m:r>
                              </m:oMath>
                            </m:oMathPara>
                          </a14:m>
                          <a:endParaRPr lang="en-US" sz="14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6.14</m:t>
                                </m:r>
                                <m:r>
                                  <a:rPr lang="en-US" sz="1400" b="0" i="1" smtClean="0">
                                    <a:latin typeface="Cambria Math" panose="02040503050406030204" pitchFamily="18" charset="0"/>
                                  </a:rPr>
                                  <m:t>𝑚𝑚</m:t>
                                </m:r>
                              </m:oMath>
                            </m:oMathPara>
                          </a14:m>
                          <a:endParaRPr lang="en-US" sz="14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8.58</m:t>
                                </m:r>
                                <m:r>
                                  <a:rPr lang="en-US" sz="1400" b="0" i="1" smtClean="0">
                                    <a:latin typeface="Cambria Math" panose="02040503050406030204" pitchFamily="18" charset="0"/>
                                  </a:rPr>
                                  <m:t>𝑚𝑚</m:t>
                                </m:r>
                              </m:oMath>
                            </m:oMathPara>
                          </a14:m>
                          <a:endParaRPr lang="en-US" sz="14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14.3</m:t>
                                </m:r>
                                <m:r>
                                  <a:rPr lang="en-US" sz="1400" b="0" i="1" smtClean="0">
                                    <a:latin typeface="Cambria Math" panose="02040503050406030204" pitchFamily="18" charset="0"/>
                                  </a:rPr>
                                  <m:t>𝑚𝑚</m:t>
                                </m:r>
                              </m:oMath>
                            </m:oMathPara>
                          </a14:m>
                          <a:endParaRPr 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129918119"/>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𝑀𝑒𝑎𝑛</m:t>
                                </m:r>
                                <m:d>
                                  <m:dPr>
                                    <m:ctrlPr>
                                      <a:rPr lang="en-US" sz="1400" b="0" i="1" smtClean="0">
                                        <a:latin typeface="Cambria Math" panose="02040503050406030204" pitchFamily="18" charset="0"/>
                                      </a:rPr>
                                    </m:ctrlPr>
                                  </m:dP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𝑒</m:t>
                                        </m:r>
                                      </m:e>
                                      <m:sub>
                                        <m:r>
                                          <a:rPr lang="en-US" sz="1400" b="0" i="1" smtClean="0">
                                            <a:latin typeface="Cambria Math" panose="02040503050406030204" pitchFamily="18" charset="0"/>
                                          </a:rPr>
                                          <m:t>𝑅</m:t>
                                        </m:r>
                                      </m:sub>
                                    </m:sSub>
                                  </m:e>
                                </m:d>
                              </m:oMath>
                            </m:oMathPara>
                          </a14:m>
                          <a:endParaRPr lang="en-US" sz="140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4.07 </m:t>
                                    </m:r>
                                  </m:e>
                                  <m:sup>
                                    <m:r>
                                      <a:rPr lang="en-US" sz="1400">
                                        <a:latin typeface="Cambria Math" panose="02040503050406030204" pitchFamily="18" charset="0"/>
                                        <a:sym typeface="Symbol" panose="05050102010706020507" pitchFamily="18" charset="2"/>
                                      </a:rPr>
                                      <m:t></m:t>
                                    </m:r>
                                  </m:sup>
                                </m:sSup>
                              </m:oMath>
                            </m:oMathPara>
                          </a14:m>
                          <a:endParaRPr lang="en-US" sz="140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3.31 </m:t>
                                    </m:r>
                                  </m:e>
                                  <m:sup>
                                    <m:r>
                                      <a:rPr lang="en-US" sz="1400">
                                        <a:latin typeface="Cambria Math" panose="02040503050406030204" pitchFamily="18" charset="0"/>
                                        <a:sym typeface="Symbol" panose="05050102010706020507" pitchFamily="18" charset="2"/>
                                      </a:rPr>
                                      <m:t></m:t>
                                    </m:r>
                                  </m:sup>
                                </m:sSup>
                              </m:oMath>
                            </m:oMathPara>
                          </a14:m>
                          <a:endParaRPr lang="en-US" sz="14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4.09 </m:t>
                                    </m:r>
                                  </m:e>
                                  <m:sup>
                                    <m:r>
                                      <a:rPr lang="en-US" sz="1400">
                                        <a:latin typeface="Cambria Math" panose="02040503050406030204" pitchFamily="18" charset="0"/>
                                        <a:sym typeface="Symbol" panose="05050102010706020507" pitchFamily="18" charset="2"/>
                                      </a:rPr>
                                      <m:t></m:t>
                                    </m:r>
                                  </m:sup>
                                </m:sSup>
                              </m:oMath>
                            </m:oMathPara>
                          </a14:m>
                          <a:endParaRPr lang="en-US" sz="14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5.93 </m:t>
                                    </m:r>
                                  </m:e>
                                  <m:sup>
                                    <m:r>
                                      <a:rPr lang="en-US" sz="1400">
                                        <a:latin typeface="Cambria Math" panose="02040503050406030204" pitchFamily="18" charset="0"/>
                                        <a:sym typeface="Symbol" panose="05050102010706020507" pitchFamily="18" charset="2"/>
                                      </a:rPr>
                                      <m:t></m:t>
                                    </m:r>
                                  </m:sup>
                                </m:sSup>
                              </m:oMath>
                            </m:oMathPara>
                          </a14:m>
                          <a:endParaRPr 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411734292"/>
                      </a:ext>
                    </a:extLst>
                  </a:tr>
                </a:tbl>
              </a:graphicData>
            </a:graphic>
          </p:graphicFrame>
        </mc:Choice>
        <mc:Fallback xmlns="">
          <p:graphicFrame>
            <p:nvGraphicFramePr>
              <p:cNvPr id="10" name="Table 9">
                <a:extLst>
                  <a:ext uri="{FF2B5EF4-FFF2-40B4-BE49-F238E27FC236}">
                    <a16:creationId xmlns:a16="http://schemas.microsoft.com/office/drawing/2014/main" id="{A431DD67-C7DF-9CA6-374D-7C1F4630A840}"/>
                  </a:ext>
                </a:extLst>
              </p:cNvPr>
              <p:cNvGraphicFramePr>
                <a:graphicFrameLocks noGrp="1"/>
              </p:cNvGraphicFramePr>
              <p:nvPr>
                <p:extLst>
                  <p:ext uri="{D42A27DB-BD31-4B8C-83A1-F6EECF244321}">
                    <p14:modId xmlns:p14="http://schemas.microsoft.com/office/powerpoint/2010/main" val="1015041474"/>
                  </p:ext>
                </p:extLst>
              </p:nvPr>
            </p:nvGraphicFramePr>
            <p:xfrm>
              <a:off x="5244862" y="2181018"/>
              <a:ext cx="5891840" cy="1112520"/>
            </p:xfrm>
            <a:graphic>
              <a:graphicData uri="http://schemas.openxmlformats.org/drawingml/2006/table">
                <a:tbl>
                  <a:tblPr firstRow="1" bandRow="1">
                    <a:tableStyleId>{5C22544A-7EE6-4342-B048-85BDC9FD1C3A}</a:tableStyleId>
                  </a:tblPr>
                  <a:tblGrid>
                    <a:gridCol w="1178368">
                      <a:extLst>
                        <a:ext uri="{9D8B030D-6E8A-4147-A177-3AD203B41FA5}">
                          <a16:colId xmlns:a16="http://schemas.microsoft.com/office/drawing/2014/main" val="247008803"/>
                        </a:ext>
                      </a:extLst>
                    </a:gridCol>
                    <a:gridCol w="1178368">
                      <a:extLst>
                        <a:ext uri="{9D8B030D-6E8A-4147-A177-3AD203B41FA5}">
                          <a16:colId xmlns:a16="http://schemas.microsoft.com/office/drawing/2014/main" val="512146984"/>
                        </a:ext>
                      </a:extLst>
                    </a:gridCol>
                    <a:gridCol w="1178368">
                      <a:extLst>
                        <a:ext uri="{9D8B030D-6E8A-4147-A177-3AD203B41FA5}">
                          <a16:colId xmlns:a16="http://schemas.microsoft.com/office/drawing/2014/main" val="3470969763"/>
                        </a:ext>
                      </a:extLst>
                    </a:gridCol>
                    <a:gridCol w="1178368">
                      <a:extLst>
                        <a:ext uri="{9D8B030D-6E8A-4147-A177-3AD203B41FA5}">
                          <a16:colId xmlns:a16="http://schemas.microsoft.com/office/drawing/2014/main" val="1195058709"/>
                        </a:ext>
                      </a:extLst>
                    </a:gridCol>
                    <a:gridCol w="1178368">
                      <a:extLst>
                        <a:ext uri="{9D8B030D-6E8A-4147-A177-3AD203B41FA5}">
                          <a16:colId xmlns:a16="http://schemas.microsoft.com/office/drawing/2014/main" val="3639618031"/>
                        </a:ext>
                      </a:extLst>
                    </a:gridCol>
                  </a:tblGrid>
                  <a:tr h="370840">
                    <a:tc>
                      <a:txBody>
                        <a:bodyPr/>
                        <a:lstStyle/>
                        <a:p>
                          <a:endParaRPr lang="en-US"/>
                        </a:p>
                      </a:txBody>
                      <a:tcPr>
                        <a:blipFill>
                          <a:blip r:embed="rId6"/>
                          <a:stretch>
                            <a:fillRect l="-518" t="-1639" r="-403627" b="-204918"/>
                          </a:stretch>
                        </a:blipFill>
                      </a:tcPr>
                    </a:tc>
                    <a:tc>
                      <a:txBody>
                        <a:bodyPr/>
                        <a:lstStyle/>
                        <a:p>
                          <a:pPr algn="ctr"/>
                          <a:r>
                            <a:rPr lang="en-US" sz="1400" dirty="0">
                              <a:latin typeface="Times New Roman" panose="02020603050405020304" pitchFamily="18" charset="0"/>
                              <a:cs typeface="Times New Roman" panose="02020603050405020304" pitchFamily="18" charset="0"/>
                            </a:rPr>
                            <a:t>5cm</a:t>
                          </a:r>
                        </a:p>
                      </a:txBody>
                      <a:tcPr/>
                    </a:tc>
                    <a:tc>
                      <a:txBody>
                        <a:bodyPr/>
                        <a:lstStyle/>
                        <a:p>
                          <a:pPr algn="ctr"/>
                          <a:r>
                            <a:rPr lang="en-US" sz="1400" dirty="0">
                              <a:latin typeface="Times New Roman" panose="02020603050405020304" pitchFamily="18" charset="0"/>
                              <a:cs typeface="Times New Roman" panose="02020603050405020304" pitchFamily="18" charset="0"/>
                            </a:rPr>
                            <a:t>10cm</a:t>
                          </a:r>
                        </a:p>
                      </a:txBody>
                      <a:tcPr/>
                    </a:tc>
                    <a:tc>
                      <a:txBody>
                        <a:bodyPr/>
                        <a:lstStyle/>
                        <a:p>
                          <a:pPr algn="ctr"/>
                          <a:r>
                            <a:rPr lang="en-US" sz="1400" dirty="0">
                              <a:latin typeface="Times New Roman" panose="02020603050405020304" pitchFamily="18" charset="0"/>
                              <a:cs typeface="Times New Roman" panose="02020603050405020304" pitchFamily="18" charset="0"/>
                            </a:rPr>
                            <a:t>15cm</a:t>
                          </a:r>
                        </a:p>
                      </a:txBody>
                      <a:tcPr/>
                    </a:tc>
                    <a:tc>
                      <a:txBody>
                        <a:bodyPr/>
                        <a:lstStyle/>
                        <a:p>
                          <a:pPr algn="ctr"/>
                          <a:r>
                            <a:rPr lang="en-US" sz="1400" dirty="0">
                              <a:latin typeface="Times New Roman" panose="02020603050405020304" pitchFamily="18" charset="0"/>
                              <a:cs typeface="Times New Roman" panose="02020603050405020304" pitchFamily="18" charset="0"/>
                            </a:rPr>
                            <a:t>20cm</a:t>
                          </a:r>
                        </a:p>
                      </a:txBody>
                      <a:tcPr/>
                    </a:tc>
                    <a:extLst>
                      <a:ext uri="{0D108BD9-81ED-4DB2-BD59-A6C34878D82A}">
                        <a16:rowId xmlns:a16="http://schemas.microsoft.com/office/drawing/2014/main" val="3621478674"/>
                      </a:ext>
                    </a:extLst>
                  </a:tr>
                  <a:tr h="370840">
                    <a:tc>
                      <a:txBody>
                        <a:bodyPr/>
                        <a:lstStyle/>
                        <a:p>
                          <a:endParaRPr lang="en-US"/>
                        </a:p>
                      </a:txBody>
                      <a:tcPr>
                        <a:blipFill>
                          <a:blip r:embed="rId6"/>
                          <a:stretch>
                            <a:fillRect l="-518" t="-100000" r="-403627" b="-101613"/>
                          </a:stretch>
                        </a:blipFill>
                      </a:tcPr>
                    </a:tc>
                    <a:tc>
                      <a:txBody>
                        <a:bodyPr/>
                        <a:lstStyle/>
                        <a:p>
                          <a:endParaRPr lang="en-US"/>
                        </a:p>
                      </a:txBody>
                      <a:tcPr>
                        <a:blipFill>
                          <a:blip r:embed="rId6"/>
                          <a:stretch>
                            <a:fillRect l="-100000" t="-100000" r="-301546" b="-101613"/>
                          </a:stretch>
                        </a:blipFill>
                      </a:tcPr>
                    </a:tc>
                    <a:tc>
                      <a:txBody>
                        <a:bodyPr/>
                        <a:lstStyle/>
                        <a:p>
                          <a:endParaRPr lang="en-US"/>
                        </a:p>
                      </a:txBody>
                      <a:tcPr>
                        <a:blipFill>
                          <a:blip r:embed="rId6"/>
                          <a:stretch>
                            <a:fillRect l="-201036" t="-100000" r="-203109" b="-101613"/>
                          </a:stretch>
                        </a:blipFill>
                      </a:tcPr>
                    </a:tc>
                    <a:tc>
                      <a:txBody>
                        <a:bodyPr/>
                        <a:lstStyle/>
                        <a:p>
                          <a:endParaRPr lang="en-US"/>
                        </a:p>
                      </a:txBody>
                      <a:tcPr>
                        <a:blipFill>
                          <a:blip r:embed="rId6"/>
                          <a:stretch>
                            <a:fillRect l="-299485" t="-100000" r="-102062" b="-101613"/>
                          </a:stretch>
                        </a:blipFill>
                      </a:tcPr>
                    </a:tc>
                    <a:tc>
                      <a:txBody>
                        <a:bodyPr/>
                        <a:lstStyle/>
                        <a:p>
                          <a:endParaRPr lang="en-US"/>
                        </a:p>
                      </a:txBody>
                      <a:tcPr>
                        <a:blipFill>
                          <a:blip r:embed="rId6"/>
                          <a:stretch>
                            <a:fillRect l="-401554" t="-100000" r="-2591" b="-101613"/>
                          </a:stretch>
                        </a:blipFill>
                      </a:tcPr>
                    </a:tc>
                    <a:extLst>
                      <a:ext uri="{0D108BD9-81ED-4DB2-BD59-A6C34878D82A}">
                        <a16:rowId xmlns:a16="http://schemas.microsoft.com/office/drawing/2014/main" val="4129918119"/>
                      </a:ext>
                    </a:extLst>
                  </a:tr>
                  <a:tr h="370840">
                    <a:tc>
                      <a:txBody>
                        <a:bodyPr/>
                        <a:lstStyle/>
                        <a:p>
                          <a:endParaRPr lang="en-US"/>
                        </a:p>
                      </a:txBody>
                      <a:tcPr>
                        <a:blipFill>
                          <a:blip r:embed="rId6"/>
                          <a:stretch>
                            <a:fillRect l="-518" t="-203279" r="-403627" b="-3279"/>
                          </a:stretch>
                        </a:blipFill>
                      </a:tcPr>
                    </a:tc>
                    <a:tc>
                      <a:txBody>
                        <a:bodyPr/>
                        <a:lstStyle/>
                        <a:p>
                          <a:endParaRPr lang="en-US"/>
                        </a:p>
                      </a:txBody>
                      <a:tcPr>
                        <a:blipFill>
                          <a:blip r:embed="rId6"/>
                          <a:stretch>
                            <a:fillRect l="-100000" t="-203279" r="-301546" b="-3279"/>
                          </a:stretch>
                        </a:blipFill>
                      </a:tcPr>
                    </a:tc>
                    <a:tc>
                      <a:txBody>
                        <a:bodyPr/>
                        <a:lstStyle/>
                        <a:p>
                          <a:endParaRPr lang="en-US"/>
                        </a:p>
                      </a:txBody>
                      <a:tcPr>
                        <a:blipFill>
                          <a:blip r:embed="rId6"/>
                          <a:stretch>
                            <a:fillRect l="-201036" t="-203279" r="-203109" b="-3279"/>
                          </a:stretch>
                        </a:blipFill>
                      </a:tcPr>
                    </a:tc>
                    <a:tc>
                      <a:txBody>
                        <a:bodyPr/>
                        <a:lstStyle/>
                        <a:p>
                          <a:endParaRPr lang="en-US"/>
                        </a:p>
                      </a:txBody>
                      <a:tcPr>
                        <a:blipFill>
                          <a:blip r:embed="rId6"/>
                          <a:stretch>
                            <a:fillRect l="-299485" t="-203279" r="-102062" b="-3279"/>
                          </a:stretch>
                        </a:blipFill>
                      </a:tcPr>
                    </a:tc>
                    <a:tc>
                      <a:txBody>
                        <a:bodyPr/>
                        <a:lstStyle/>
                        <a:p>
                          <a:endParaRPr lang="en-US"/>
                        </a:p>
                      </a:txBody>
                      <a:tcPr>
                        <a:blipFill>
                          <a:blip r:embed="rId6"/>
                          <a:stretch>
                            <a:fillRect l="-401554" t="-203279" r="-2591" b="-3279"/>
                          </a:stretch>
                        </a:blipFill>
                      </a:tcPr>
                    </a:tc>
                    <a:extLst>
                      <a:ext uri="{0D108BD9-81ED-4DB2-BD59-A6C34878D82A}">
                        <a16:rowId xmlns:a16="http://schemas.microsoft.com/office/drawing/2014/main" val="3411734292"/>
                      </a:ext>
                    </a:extLst>
                  </a:tr>
                </a:tbl>
              </a:graphicData>
            </a:graphic>
          </p:graphicFrame>
        </mc:Fallback>
      </mc:AlternateContent>
      <p:sp>
        <p:nvSpPr>
          <p:cNvPr id="11" name="Slide Number Placeholder 10">
            <a:extLst>
              <a:ext uri="{FF2B5EF4-FFF2-40B4-BE49-F238E27FC236}">
                <a16:creationId xmlns:a16="http://schemas.microsoft.com/office/drawing/2014/main" id="{268FA75A-5288-95C3-535B-47F9F8652AC8}"/>
              </a:ext>
            </a:extLst>
          </p:cNvPr>
          <p:cNvSpPr>
            <a:spLocks noGrp="1"/>
          </p:cNvSpPr>
          <p:nvPr>
            <p:ph type="sldNum" sz="quarter" idx="12"/>
          </p:nvPr>
        </p:nvSpPr>
        <p:spPr/>
        <p:txBody>
          <a:bodyPr/>
          <a:lstStyle/>
          <a:p>
            <a:fld id="{843DEEAA-B689-44EB-B24B-F411656F60BB}" type="slidenum">
              <a:rPr lang="en-US" smtClean="0"/>
              <a:t>10</a:t>
            </a:fld>
            <a:endParaRPr lang="en-US"/>
          </a:p>
        </p:txBody>
      </p:sp>
    </p:spTree>
    <p:extLst>
      <p:ext uri="{BB962C8B-B14F-4D97-AF65-F5344CB8AC3E}">
        <p14:creationId xmlns:p14="http://schemas.microsoft.com/office/powerpoint/2010/main" val="25673377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5199D-76C2-A438-8608-038006686D6E}"/>
              </a:ext>
            </a:extLst>
          </p:cNvPr>
          <p:cNvSpPr>
            <a:spLocks noGrp="1"/>
          </p:cNvSpPr>
          <p:nvPr>
            <p:ph type="title"/>
          </p:nvPr>
        </p:nvSpPr>
        <p:spPr>
          <a:xfrm>
            <a:off x="838200" y="365126"/>
            <a:ext cx="10515600" cy="447674"/>
          </a:xfrm>
        </p:spPr>
        <p:txBody>
          <a:bodyPr>
            <a:normAutofit/>
          </a:bodyPr>
          <a:lstStyle/>
          <a:p>
            <a:r>
              <a:rPr lang="en-US" sz="2400" dirty="0">
                <a:latin typeface="Times New Roman" panose="02020603050405020304" pitchFamily="18" charset="0"/>
                <a:cs typeface="Times New Roman" panose="02020603050405020304" pitchFamily="18" charset="0"/>
              </a:rPr>
              <a:t>Simulation</a:t>
            </a:r>
          </a:p>
        </p:txBody>
      </p:sp>
      <p:sp>
        <p:nvSpPr>
          <p:cNvPr id="3" name="TextBox 2">
            <a:extLst>
              <a:ext uri="{FF2B5EF4-FFF2-40B4-BE49-F238E27FC236}">
                <a16:creationId xmlns:a16="http://schemas.microsoft.com/office/drawing/2014/main" id="{C95EC38A-0E7F-C35C-FCA1-7DD85DD16FE1}"/>
              </a:ext>
            </a:extLst>
          </p:cNvPr>
          <p:cNvSpPr txBox="1"/>
          <p:nvPr/>
        </p:nvSpPr>
        <p:spPr>
          <a:xfrm>
            <a:off x="1024467" y="896744"/>
            <a:ext cx="10112235" cy="1200329"/>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Further increase the noise level to check if at some point 5cm will outperform 10cm because the noise corrupted the 10cm measurements more than 5cm. However, even when the noise level increases to a point where not all 100 testing trials converge 100%(even though we start at the ground truth config), the number of not 100% convergence trials is less for the 10cm circle.</a:t>
            </a:r>
          </a:p>
        </p:txBody>
      </p:sp>
      <mc:AlternateContent xmlns:mc="http://schemas.openxmlformats.org/markup-compatibility/2006">
        <mc:Choice xmlns:a14="http://schemas.microsoft.com/office/drawing/2010/main" Requires="a14">
          <p:graphicFrame>
            <p:nvGraphicFramePr>
              <p:cNvPr id="6" name="Table 5">
                <a:extLst>
                  <a:ext uri="{FF2B5EF4-FFF2-40B4-BE49-F238E27FC236}">
                    <a16:creationId xmlns:a16="http://schemas.microsoft.com/office/drawing/2014/main" id="{E5B7DA8D-0738-BBE8-ACC8-AA6AF3F178AC}"/>
                  </a:ext>
                </a:extLst>
              </p:cNvPr>
              <p:cNvGraphicFramePr>
                <a:graphicFrameLocks noGrp="1"/>
              </p:cNvGraphicFramePr>
              <p:nvPr>
                <p:extLst>
                  <p:ext uri="{D42A27DB-BD31-4B8C-83A1-F6EECF244321}">
                    <p14:modId xmlns:p14="http://schemas.microsoft.com/office/powerpoint/2010/main" val="2746219205"/>
                  </p:ext>
                </p:extLst>
              </p:nvPr>
            </p:nvGraphicFramePr>
            <p:xfrm>
              <a:off x="1752599" y="3961680"/>
              <a:ext cx="8655970" cy="822960"/>
            </p:xfrm>
            <a:graphic>
              <a:graphicData uri="http://schemas.openxmlformats.org/drawingml/2006/table">
                <a:tbl>
                  <a:tblPr firstRow="1" bandRow="1">
                    <a:tableStyleId>{5C22544A-7EE6-4342-B048-85BDC9FD1C3A}</a:tableStyleId>
                  </a:tblPr>
                  <a:tblGrid>
                    <a:gridCol w="1731194">
                      <a:extLst>
                        <a:ext uri="{9D8B030D-6E8A-4147-A177-3AD203B41FA5}">
                          <a16:colId xmlns:a16="http://schemas.microsoft.com/office/drawing/2014/main" val="247008803"/>
                        </a:ext>
                      </a:extLst>
                    </a:gridCol>
                    <a:gridCol w="1731194">
                      <a:extLst>
                        <a:ext uri="{9D8B030D-6E8A-4147-A177-3AD203B41FA5}">
                          <a16:colId xmlns:a16="http://schemas.microsoft.com/office/drawing/2014/main" val="512146984"/>
                        </a:ext>
                      </a:extLst>
                    </a:gridCol>
                    <a:gridCol w="1731194">
                      <a:extLst>
                        <a:ext uri="{9D8B030D-6E8A-4147-A177-3AD203B41FA5}">
                          <a16:colId xmlns:a16="http://schemas.microsoft.com/office/drawing/2014/main" val="3470969763"/>
                        </a:ext>
                      </a:extLst>
                    </a:gridCol>
                    <a:gridCol w="1731194">
                      <a:extLst>
                        <a:ext uri="{9D8B030D-6E8A-4147-A177-3AD203B41FA5}">
                          <a16:colId xmlns:a16="http://schemas.microsoft.com/office/drawing/2014/main" val="1195058709"/>
                        </a:ext>
                      </a:extLst>
                    </a:gridCol>
                    <a:gridCol w="1731194">
                      <a:extLst>
                        <a:ext uri="{9D8B030D-6E8A-4147-A177-3AD203B41FA5}">
                          <a16:colId xmlns:a16="http://schemas.microsoft.com/office/drawing/2014/main" val="3639618031"/>
                        </a:ext>
                      </a:extLst>
                    </a:gridCol>
                  </a:tblGrid>
                  <a:tr h="156086">
                    <a:tc>
                      <a:txBody>
                        <a:bodyPr/>
                        <a:lstStyle/>
                        <a:p>
                          <a:pPr algn="ctr"/>
                          <a14:m>
                            <m:oMath xmlns:m="http://schemas.openxmlformats.org/officeDocument/2006/math">
                              <m:r>
                                <a:rPr lang="en-US" sz="1400" b="0" i="1" smtClean="0">
                                  <a:latin typeface="Cambria Math" panose="02040503050406030204" pitchFamily="18" charset="0"/>
                                </a:rPr>
                                <m:t>0.9</m:t>
                              </m:r>
                              <m:r>
                                <a:rPr lang="en-US" sz="1400" b="0" i="1" smtClean="0">
                                  <a:latin typeface="Cambria Math" panose="02040503050406030204" pitchFamily="18" charset="0"/>
                                  <a:ea typeface="Cambria Math" panose="02040503050406030204" pitchFamily="18" charset="0"/>
                                </a:rPr>
                                <m:t>𝜇</m:t>
                              </m:r>
                              <m:r>
                                <a:rPr lang="en-US" sz="1400" b="0" i="1" smtClean="0">
                                  <a:latin typeface="Cambria Math" panose="02040503050406030204" pitchFamily="18" charset="0"/>
                                  <a:ea typeface="Cambria Math" panose="02040503050406030204" pitchFamily="18" charset="0"/>
                                </a:rPr>
                                <m:t>𝑇</m:t>
                              </m:r>
                            </m:oMath>
                          </a14:m>
                          <a:r>
                            <a:rPr lang="en-US" sz="1400" dirty="0">
                              <a:latin typeface="Times New Roman" panose="02020603050405020304" pitchFamily="18" charset="0"/>
                              <a:cs typeface="Times New Roman" panose="02020603050405020304" pitchFamily="18" charset="0"/>
                            </a:rPr>
                            <a:t> noise</a:t>
                          </a:r>
                        </a:p>
                      </a:txBody>
                      <a:tcPr/>
                    </a:tc>
                    <a:tc>
                      <a:txBody>
                        <a:bodyPr/>
                        <a:lstStyle/>
                        <a:p>
                          <a:pPr algn="ctr"/>
                          <a:r>
                            <a:rPr lang="en-US" sz="1400" dirty="0">
                              <a:latin typeface="Times New Roman" panose="02020603050405020304" pitchFamily="18" charset="0"/>
                              <a:cs typeface="Times New Roman" panose="02020603050405020304" pitchFamily="18" charset="0"/>
                            </a:rPr>
                            <a:t>5cm</a:t>
                          </a:r>
                        </a:p>
                      </a:txBody>
                      <a:tcPr/>
                    </a:tc>
                    <a:tc>
                      <a:txBody>
                        <a:bodyPr/>
                        <a:lstStyle/>
                        <a:p>
                          <a:pPr algn="ctr"/>
                          <a:r>
                            <a:rPr lang="en-US" sz="1400" dirty="0">
                              <a:latin typeface="Times New Roman" panose="02020603050405020304" pitchFamily="18" charset="0"/>
                              <a:cs typeface="Times New Roman" panose="02020603050405020304" pitchFamily="18" charset="0"/>
                            </a:rPr>
                            <a:t>10cm</a:t>
                          </a:r>
                        </a:p>
                      </a:txBody>
                      <a:tcPr/>
                    </a:tc>
                    <a:tc>
                      <a:txBody>
                        <a:bodyPr/>
                        <a:lstStyle/>
                        <a:p>
                          <a:pPr algn="ctr"/>
                          <a:r>
                            <a:rPr lang="en-US" sz="1400" dirty="0">
                              <a:latin typeface="Times New Roman" panose="02020603050405020304" pitchFamily="18" charset="0"/>
                              <a:cs typeface="Times New Roman" panose="02020603050405020304" pitchFamily="18" charset="0"/>
                            </a:rPr>
                            <a:t>15cm</a:t>
                          </a:r>
                        </a:p>
                      </a:txBody>
                      <a:tcPr/>
                    </a:tc>
                    <a:tc>
                      <a:txBody>
                        <a:bodyPr/>
                        <a:lstStyle/>
                        <a:p>
                          <a:pPr algn="ctr"/>
                          <a:r>
                            <a:rPr lang="en-US" sz="1400" dirty="0">
                              <a:latin typeface="Times New Roman" panose="02020603050405020304" pitchFamily="18" charset="0"/>
                              <a:cs typeface="Times New Roman" panose="02020603050405020304" pitchFamily="18" charset="0"/>
                            </a:rPr>
                            <a:t>20cm</a:t>
                          </a:r>
                        </a:p>
                      </a:txBody>
                      <a:tcPr/>
                    </a:tc>
                    <a:extLst>
                      <a:ext uri="{0D108BD9-81ED-4DB2-BD59-A6C34878D82A}">
                        <a16:rowId xmlns:a16="http://schemas.microsoft.com/office/drawing/2014/main" val="3621478674"/>
                      </a:ext>
                    </a:extLst>
                  </a:tr>
                  <a:tr h="21809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Convergence rate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12 of 100</a:t>
                          </a:r>
                          <a:r>
                            <a:rPr lang="en-US" sz="1400" baseline="0" dirty="0">
                              <a:latin typeface="Times New Roman" panose="02020603050405020304" pitchFamily="18" charset="0"/>
                              <a:cs typeface="Times New Roman" panose="02020603050405020304" pitchFamily="18" charset="0"/>
                            </a:rPr>
                            <a:t> no 100% convergence</a:t>
                          </a:r>
                          <a:endParaRPr lang="en-US" sz="14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1 of 100</a:t>
                          </a:r>
                          <a:r>
                            <a:rPr lang="en-US" sz="1400" baseline="0" dirty="0">
                              <a:latin typeface="Times New Roman" panose="02020603050405020304" pitchFamily="18" charset="0"/>
                              <a:cs typeface="Times New Roman" panose="02020603050405020304" pitchFamily="18" charset="0"/>
                            </a:rPr>
                            <a:t> no 100% convergence</a:t>
                          </a:r>
                          <a:endParaRPr lang="en-US" sz="14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3 of 100</a:t>
                          </a:r>
                          <a:r>
                            <a:rPr lang="en-US" sz="1400" baseline="0" dirty="0">
                              <a:latin typeface="Times New Roman" panose="02020603050405020304" pitchFamily="18" charset="0"/>
                              <a:cs typeface="Times New Roman" panose="02020603050405020304" pitchFamily="18" charset="0"/>
                            </a:rPr>
                            <a:t> no 100% convergence</a:t>
                          </a:r>
                          <a:endParaRPr lang="en-US" sz="14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17 of 100</a:t>
                          </a:r>
                          <a:r>
                            <a:rPr lang="en-US" sz="1400" baseline="0" dirty="0">
                              <a:latin typeface="Times New Roman" panose="02020603050405020304" pitchFamily="18" charset="0"/>
                              <a:cs typeface="Times New Roman" panose="02020603050405020304" pitchFamily="18" charset="0"/>
                            </a:rPr>
                            <a:t> no 100% convergence</a:t>
                          </a:r>
                          <a:endParaRPr 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129918119"/>
                      </a:ext>
                    </a:extLst>
                  </a:tr>
                </a:tbl>
              </a:graphicData>
            </a:graphic>
          </p:graphicFrame>
        </mc:Choice>
        <mc:Fallback>
          <p:graphicFrame>
            <p:nvGraphicFramePr>
              <p:cNvPr id="6" name="Table 5">
                <a:extLst>
                  <a:ext uri="{FF2B5EF4-FFF2-40B4-BE49-F238E27FC236}">
                    <a16:creationId xmlns:a16="http://schemas.microsoft.com/office/drawing/2014/main" id="{E5B7DA8D-0738-BBE8-ACC8-AA6AF3F178AC}"/>
                  </a:ext>
                </a:extLst>
              </p:cNvPr>
              <p:cNvGraphicFramePr>
                <a:graphicFrameLocks noGrp="1"/>
              </p:cNvGraphicFramePr>
              <p:nvPr>
                <p:extLst>
                  <p:ext uri="{D42A27DB-BD31-4B8C-83A1-F6EECF244321}">
                    <p14:modId xmlns:p14="http://schemas.microsoft.com/office/powerpoint/2010/main" val="2746219205"/>
                  </p:ext>
                </p:extLst>
              </p:nvPr>
            </p:nvGraphicFramePr>
            <p:xfrm>
              <a:off x="1752599" y="3961680"/>
              <a:ext cx="8655970" cy="822960"/>
            </p:xfrm>
            <a:graphic>
              <a:graphicData uri="http://schemas.openxmlformats.org/drawingml/2006/table">
                <a:tbl>
                  <a:tblPr firstRow="1" bandRow="1">
                    <a:tableStyleId>{5C22544A-7EE6-4342-B048-85BDC9FD1C3A}</a:tableStyleId>
                  </a:tblPr>
                  <a:tblGrid>
                    <a:gridCol w="1731194">
                      <a:extLst>
                        <a:ext uri="{9D8B030D-6E8A-4147-A177-3AD203B41FA5}">
                          <a16:colId xmlns:a16="http://schemas.microsoft.com/office/drawing/2014/main" val="247008803"/>
                        </a:ext>
                      </a:extLst>
                    </a:gridCol>
                    <a:gridCol w="1731194">
                      <a:extLst>
                        <a:ext uri="{9D8B030D-6E8A-4147-A177-3AD203B41FA5}">
                          <a16:colId xmlns:a16="http://schemas.microsoft.com/office/drawing/2014/main" val="512146984"/>
                        </a:ext>
                      </a:extLst>
                    </a:gridCol>
                    <a:gridCol w="1731194">
                      <a:extLst>
                        <a:ext uri="{9D8B030D-6E8A-4147-A177-3AD203B41FA5}">
                          <a16:colId xmlns:a16="http://schemas.microsoft.com/office/drawing/2014/main" val="3470969763"/>
                        </a:ext>
                      </a:extLst>
                    </a:gridCol>
                    <a:gridCol w="1731194">
                      <a:extLst>
                        <a:ext uri="{9D8B030D-6E8A-4147-A177-3AD203B41FA5}">
                          <a16:colId xmlns:a16="http://schemas.microsoft.com/office/drawing/2014/main" val="1195058709"/>
                        </a:ext>
                      </a:extLst>
                    </a:gridCol>
                    <a:gridCol w="1731194">
                      <a:extLst>
                        <a:ext uri="{9D8B030D-6E8A-4147-A177-3AD203B41FA5}">
                          <a16:colId xmlns:a16="http://schemas.microsoft.com/office/drawing/2014/main" val="3639618031"/>
                        </a:ext>
                      </a:extLst>
                    </a:gridCol>
                  </a:tblGrid>
                  <a:tr h="304800">
                    <a:tc>
                      <a:txBody>
                        <a:bodyPr/>
                        <a:lstStyle/>
                        <a:p>
                          <a:endParaRPr lang="en-US"/>
                        </a:p>
                      </a:txBody>
                      <a:tcPr>
                        <a:blipFill>
                          <a:blip r:embed="rId2"/>
                          <a:stretch>
                            <a:fillRect l="-352" t="-2000" r="-401761" b="-192000"/>
                          </a:stretch>
                        </a:blipFill>
                      </a:tcPr>
                    </a:tc>
                    <a:tc>
                      <a:txBody>
                        <a:bodyPr/>
                        <a:lstStyle/>
                        <a:p>
                          <a:pPr algn="ctr"/>
                          <a:r>
                            <a:rPr lang="en-US" sz="1400" dirty="0">
                              <a:latin typeface="Times New Roman" panose="02020603050405020304" pitchFamily="18" charset="0"/>
                              <a:cs typeface="Times New Roman" panose="02020603050405020304" pitchFamily="18" charset="0"/>
                            </a:rPr>
                            <a:t>5cm</a:t>
                          </a:r>
                        </a:p>
                      </a:txBody>
                      <a:tcPr/>
                    </a:tc>
                    <a:tc>
                      <a:txBody>
                        <a:bodyPr/>
                        <a:lstStyle/>
                        <a:p>
                          <a:pPr algn="ctr"/>
                          <a:r>
                            <a:rPr lang="en-US" sz="1400" dirty="0">
                              <a:latin typeface="Times New Roman" panose="02020603050405020304" pitchFamily="18" charset="0"/>
                              <a:cs typeface="Times New Roman" panose="02020603050405020304" pitchFamily="18" charset="0"/>
                            </a:rPr>
                            <a:t>10cm</a:t>
                          </a:r>
                        </a:p>
                      </a:txBody>
                      <a:tcPr/>
                    </a:tc>
                    <a:tc>
                      <a:txBody>
                        <a:bodyPr/>
                        <a:lstStyle/>
                        <a:p>
                          <a:pPr algn="ctr"/>
                          <a:r>
                            <a:rPr lang="en-US" sz="1400" dirty="0">
                              <a:latin typeface="Times New Roman" panose="02020603050405020304" pitchFamily="18" charset="0"/>
                              <a:cs typeface="Times New Roman" panose="02020603050405020304" pitchFamily="18" charset="0"/>
                            </a:rPr>
                            <a:t>15cm</a:t>
                          </a:r>
                        </a:p>
                      </a:txBody>
                      <a:tcPr/>
                    </a:tc>
                    <a:tc>
                      <a:txBody>
                        <a:bodyPr/>
                        <a:lstStyle/>
                        <a:p>
                          <a:pPr algn="ctr"/>
                          <a:r>
                            <a:rPr lang="en-US" sz="1400" dirty="0">
                              <a:latin typeface="Times New Roman" panose="02020603050405020304" pitchFamily="18" charset="0"/>
                              <a:cs typeface="Times New Roman" panose="02020603050405020304" pitchFamily="18" charset="0"/>
                            </a:rPr>
                            <a:t>20cm</a:t>
                          </a:r>
                        </a:p>
                      </a:txBody>
                      <a:tcPr/>
                    </a:tc>
                    <a:extLst>
                      <a:ext uri="{0D108BD9-81ED-4DB2-BD59-A6C34878D82A}">
                        <a16:rowId xmlns:a16="http://schemas.microsoft.com/office/drawing/2014/main" val="3621478674"/>
                      </a:ext>
                    </a:extLst>
                  </a:tr>
                  <a:tr h="5181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Convergence rate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12 of 100</a:t>
                          </a:r>
                          <a:r>
                            <a:rPr lang="en-US" sz="1400" baseline="0" dirty="0">
                              <a:latin typeface="Times New Roman" panose="02020603050405020304" pitchFamily="18" charset="0"/>
                              <a:cs typeface="Times New Roman" panose="02020603050405020304" pitchFamily="18" charset="0"/>
                            </a:rPr>
                            <a:t> no 100% convergence</a:t>
                          </a:r>
                          <a:endParaRPr lang="en-US" sz="14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1 of 100</a:t>
                          </a:r>
                          <a:r>
                            <a:rPr lang="en-US" sz="1400" baseline="0" dirty="0">
                              <a:latin typeface="Times New Roman" panose="02020603050405020304" pitchFamily="18" charset="0"/>
                              <a:cs typeface="Times New Roman" panose="02020603050405020304" pitchFamily="18" charset="0"/>
                            </a:rPr>
                            <a:t> no 100% convergence</a:t>
                          </a:r>
                          <a:endParaRPr lang="en-US" sz="14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3 of 100</a:t>
                          </a:r>
                          <a:r>
                            <a:rPr lang="en-US" sz="1400" baseline="0" dirty="0">
                              <a:latin typeface="Times New Roman" panose="02020603050405020304" pitchFamily="18" charset="0"/>
                              <a:cs typeface="Times New Roman" panose="02020603050405020304" pitchFamily="18" charset="0"/>
                            </a:rPr>
                            <a:t> no 100% convergence</a:t>
                          </a:r>
                          <a:endParaRPr lang="en-US" sz="14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17 of 100</a:t>
                          </a:r>
                          <a:r>
                            <a:rPr lang="en-US" sz="1400" baseline="0" dirty="0">
                              <a:latin typeface="Times New Roman" panose="02020603050405020304" pitchFamily="18" charset="0"/>
                              <a:cs typeface="Times New Roman" panose="02020603050405020304" pitchFamily="18" charset="0"/>
                            </a:rPr>
                            <a:t> no 100% convergence</a:t>
                          </a:r>
                          <a:endParaRPr 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129918119"/>
                      </a:ext>
                    </a:extLst>
                  </a:tr>
                </a:tbl>
              </a:graphicData>
            </a:graphic>
          </p:graphicFrame>
        </mc:Fallback>
      </mc:AlternateContent>
      <mc:AlternateContent xmlns:mc="http://schemas.openxmlformats.org/markup-compatibility/2006">
        <mc:Choice xmlns:a14="http://schemas.microsoft.com/office/drawing/2010/main" Requires="a14">
          <p:graphicFrame>
            <p:nvGraphicFramePr>
              <p:cNvPr id="7" name="Table 6">
                <a:extLst>
                  <a:ext uri="{FF2B5EF4-FFF2-40B4-BE49-F238E27FC236}">
                    <a16:creationId xmlns:a16="http://schemas.microsoft.com/office/drawing/2014/main" id="{D5D80C26-C053-9857-A5F2-A2D5DC664999}"/>
                  </a:ext>
                </a:extLst>
              </p:cNvPr>
              <p:cNvGraphicFramePr>
                <a:graphicFrameLocks noGrp="1"/>
              </p:cNvGraphicFramePr>
              <p:nvPr>
                <p:extLst>
                  <p:ext uri="{D42A27DB-BD31-4B8C-83A1-F6EECF244321}">
                    <p14:modId xmlns:p14="http://schemas.microsoft.com/office/powerpoint/2010/main" val="3621650817"/>
                  </p:ext>
                </p:extLst>
              </p:nvPr>
            </p:nvGraphicFramePr>
            <p:xfrm>
              <a:off x="1768015" y="4934625"/>
              <a:ext cx="8655970" cy="822960"/>
            </p:xfrm>
            <a:graphic>
              <a:graphicData uri="http://schemas.openxmlformats.org/drawingml/2006/table">
                <a:tbl>
                  <a:tblPr firstRow="1" bandRow="1">
                    <a:tableStyleId>{5C22544A-7EE6-4342-B048-85BDC9FD1C3A}</a:tableStyleId>
                  </a:tblPr>
                  <a:tblGrid>
                    <a:gridCol w="1731194">
                      <a:extLst>
                        <a:ext uri="{9D8B030D-6E8A-4147-A177-3AD203B41FA5}">
                          <a16:colId xmlns:a16="http://schemas.microsoft.com/office/drawing/2014/main" val="247008803"/>
                        </a:ext>
                      </a:extLst>
                    </a:gridCol>
                    <a:gridCol w="1731194">
                      <a:extLst>
                        <a:ext uri="{9D8B030D-6E8A-4147-A177-3AD203B41FA5}">
                          <a16:colId xmlns:a16="http://schemas.microsoft.com/office/drawing/2014/main" val="512146984"/>
                        </a:ext>
                      </a:extLst>
                    </a:gridCol>
                    <a:gridCol w="1731194">
                      <a:extLst>
                        <a:ext uri="{9D8B030D-6E8A-4147-A177-3AD203B41FA5}">
                          <a16:colId xmlns:a16="http://schemas.microsoft.com/office/drawing/2014/main" val="3470969763"/>
                        </a:ext>
                      </a:extLst>
                    </a:gridCol>
                    <a:gridCol w="1731194">
                      <a:extLst>
                        <a:ext uri="{9D8B030D-6E8A-4147-A177-3AD203B41FA5}">
                          <a16:colId xmlns:a16="http://schemas.microsoft.com/office/drawing/2014/main" val="1195058709"/>
                        </a:ext>
                      </a:extLst>
                    </a:gridCol>
                    <a:gridCol w="1731194">
                      <a:extLst>
                        <a:ext uri="{9D8B030D-6E8A-4147-A177-3AD203B41FA5}">
                          <a16:colId xmlns:a16="http://schemas.microsoft.com/office/drawing/2014/main" val="3639618031"/>
                        </a:ext>
                      </a:extLst>
                    </a:gridCol>
                  </a:tblGrid>
                  <a:tr h="285955">
                    <a:tc>
                      <a:txBody>
                        <a:bodyPr/>
                        <a:lstStyle/>
                        <a:p>
                          <a:pPr algn="ctr"/>
                          <a14:m>
                            <m:oMath xmlns:m="http://schemas.openxmlformats.org/officeDocument/2006/math">
                              <m:r>
                                <a:rPr lang="en-US" sz="1400" b="0" i="1" smtClean="0">
                                  <a:latin typeface="Cambria Math" panose="02040503050406030204" pitchFamily="18" charset="0"/>
                                </a:rPr>
                                <m:t>1</m:t>
                              </m:r>
                              <m:r>
                                <a:rPr lang="en-US" sz="1400" b="0" i="1" smtClean="0">
                                  <a:latin typeface="Cambria Math" panose="02040503050406030204" pitchFamily="18" charset="0"/>
                                  <a:ea typeface="Cambria Math" panose="02040503050406030204" pitchFamily="18" charset="0"/>
                                </a:rPr>
                                <m:t>𝜇</m:t>
                              </m:r>
                              <m:r>
                                <a:rPr lang="en-US" sz="1400" b="0" i="1" smtClean="0">
                                  <a:latin typeface="Cambria Math" panose="02040503050406030204" pitchFamily="18" charset="0"/>
                                  <a:ea typeface="Cambria Math" panose="02040503050406030204" pitchFamily="18" charset="0"/>
                                </a:rPr>
                                <m:t>𝑇</m:t>
                              </m:r>
                            </m:oMath>
                          </a14:m>
                          <a:r>
                            <a:rPr lang="en-US" sz="1400" dirty="0">
                              <a:latin typeface="Times New Roman" panose="02020603050405020304" pitchFamily="18" charset="0"/>
                              <a:cs typeface="Times New Roman" panose="02020603050405020304" pitchFamily="18" charset="0"/>
                            </a:rPr>
                            <a:t> noise</a:t>
                          </a:r>
                        </a:p>
                      </a:txBody>
                      <a:tcPr/>
                    </a:tc>
                    <a:tc>
                      <a:txBody>
                        <a:bodyPr/>
                        <a:lstStyle/>
                        <a:p>
                          <a:pPr algn="ctr"/>
                          <a:r>
                            <a:rPr lang="en-US" sz="1400" dirty="0">
                              <a:latin typeface="Times New Roman" panose="02020603050405020304" pitchFamily="18" charset="0"/>
                              <a:cs typeface="Times New Roman" panose="02020603050405020304" pitchFamily="18" charset="0"/>
                            </a:rPr>
                            <a:t>5cm</a:t>
                          </a:r>
                        </a:p>
                      </a:txBody>
                      <a:tcPr/>
                    </a:tc>
                    <a:tc>
                      <a:txBody>
                        <a:bodyPr/>
                        <a:lstStyle/>
                        <a:p>
                          <a:pPr algn="ctr"/>
                          <a:r>
                            <a:rPr lang="en-US" sz="1400" dirty="0">
                              <a:latin typeface="Times New Roman" panose="02020603050405020304" pitchFamily="18" charset="0"/>
                              <a:cs typeface="Times New Roman" panose="02020603050405020304" pitchFamily="18" charset="0"/>
                            </a:rPr>
                            <a:t>10cm</a:t>
                          </a:r>
                        </a:p>
                      </a:txBody>
                      <a:tcPr/>
                    </a:tc>
                    <a:tc>
                      <a:txBody>
                        <a:bodyPr/>
                        <a:lstStyle/>
                        <a:p>
                          <a:pPr algn="ctr"/>
                          <a:r>
                            <a:rPr lang="en-US" sz="1400" dirty="0">
                              <a:latin typeface="Times New Roman" panose="02020603050405020304" pitchFamily="18" charset="0"/>
                              <a:cs typeface="Times New Roman" panose="02020603050405020304" pitchFamily="18" charset="0"/>
                            </a:rPr>
                            <a:t>15cm</a:t>
                          </a:r>
                        </a:p>
                      </a:txBody>
                      <a:tcPr/>
                    </a:tc>
                    <a:tc>
                      <a:txBody>
                        <a:bodyPr/>
                        <a:lstStyle/>
                        <a:p>
                          <a:pPr algn="ctr"/>
                          <a:r>
                            <a:rPr lang="en-US" sz="1400" dirty="0">
                              <a:latin typeface="Times New Roman" panose="02020603050405020304" pitchFamily="18" charset="0"/>
                              <a:cs typeface="Times New Roman" panose="02020603050405020304" pitchFamily="18" charset="0"/>
                            </a:rPr>
                            <a:t>20cm</a:t>
                          </a:r>
                        </a:p>
                      </a:txBody>
                      <a:tcPr/>
                    </a:tc>
                    <a:extLst>
                      <a:ext uri="{0D108BD9-81ED-4DB2-BD59-A6C34878D82A}">
                        <a16:rowId xmlns:a16="http://schemas.microsoft.com/office/drawing/2014/main" val="3621478674"/>
                      </a:ext>
                    </a:extLst>
                  </a:tr>
                  <a:tr h="39955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Convergence rate</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400" dirty="0">
                            <a:latin typeface="Times New Roman" panose="02020603050405020304" pitchFamily="18" charset="0"/>
                            <a:cs typeface="Times New Roman" panose="02020603050405020304" pitchFamily="18" charset="0"/>
                          </a:endParaRPr>
                        </a:p>
                      </a:txBody>
                      <a:tcPr/>
                    </a:tc>
                    <a:tc>
                      <a:txBody>
                        <a:bodyPr/>
                        <a:lstStyle/>
                        <a:p>
                          <a:pPr algn="ctr"/>
                          <a:r>
                            <a:rPr lang="en-US" sz="1400" dirty="0">
                              <a:latin typeface="Times New Roman" panose="02020603050405020304" pitchFamily="18" charset="0"/>
                              <a:cs typeface="Times New Roman" panose="02020603050405020304" pitchFamily="18" charset="0"/>
                            </a:rPr>
                            <a:t>17 of 100 no 100% convergence</a:t>
                          </a:r>
                        </a:p>
                      </a:txBody>
                      <a:tcPr/>
                    </a:tc>
                    <a:tc>
                      <a:txBody>
                        <a:bodyPr/>
                        <a:lstStyle/>
                        <a:p>
                          <a:pPr algn="ctr"/>
                          <a:r>
                            <a:rPr lang="en-US" sz="1400" dirty="0">
                              <a:latin typeface="Times New Roman" panose="02020603050405020304" pitchFamily="18" charset="0"/>
                              <a:cs typeface="Times New Roman" panose="02020603050405020304" pitchFamily="18" charset="0"/>
                            </a:rPr>
                            <a:t>3 of 100 no 100% convergence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m:rPr>
                                    <m:nor/>
                                  </m:rPr>
                                  <a:rPr lang="en-US" sz="1400" b="0" i="0" dirty="0" smtClean="0">
                                    <a:latin typeface="Times New Roman" panose="02020603050405020304" pitchFamily="18" charset="0"/>
                                    <a:cs typeface="Times New Roman" panose="02020603050405020304" pitchFamily="18" charset="0"/>
                                  </a:rPr>
                                  <m:t>10</m:t>
                                </m:r>
                                <m:r>
                                  <m:rPr>
                                    <m:nor/>
                                  </m:rPr>
                                  <a:rPr lang="en-US" sz="1400" dirty="0" smtClean="0">
                                    <a:latin typeface="Times New Roman" panose="02020603050405020304" pitchFamily="18" charset="0"/>
                                    <a:cs typeface="Times New Roman" panose="02020603050405020304" pitchFamily="18" charset="0"/>
                                  </a:rPr>
                                  <m:t> </m:t>
                                </m:r>
                                <m:r>
                                  <m:rPr>
                                    <m:nor/>
                                  </m:rPr>
                                  <a:rPr lang="en-US" sz="1400" dirty="0" smtClean="0">
                                    <a:latin typeface="Times New Roman" panose="02020603050405020304" pitchFamily="18" charset="0"/>
                                    <a:cs typeface="Times New Roman" panose="02020603050405020304" pitchFamily="18" charset="0"/>
                                  </a:rPr>
                                  <m:t>of</m:t>
                                </m:r>
                                <m:r>
                                  <m:rPr>
                                    <m:nor/>
                                  </m:rPr>
                                  <a:rPr lang="en-US" sz="1400" dirty="0" smtClean="0">
                                    <a:latin typeface="Times New Roman" panose="02020603050405020304" pitchFamily="18" charset="0"/>
                                    <a:cs typeface="Times New Roman" panose="02020603050405020304" pitchFamily="18" charset="0"/>
                                  </a:rPr>
                                  <m:t> 100 </m:t>
                                </m:r>
                                <m:r>
                                  <m:rPr>
                                    <m:nor/>
                                  </m:rPr>
                                  <a:rPr lang="en-US" sz="1400" dirty="0" smtClean="0">
                                    <a:latin typeface="Times New Roman" panose="02020603050405020304" pitchFamily="18" charset="0"/>
                                    <a:cs typeface="Times New Roman" panose="02020603050405020304" pitchFamily="18" charset="0"/>
                                  </a:rPr>
                                  <m:t>no</m:t>
                                </m:r>
                                <m:r>
                                  <m:rPr>
                                    <m:nor/>
                                  </m:rPr>
                                  <a:rPr lang="en-US" sz="1400" dirty="0" smtClean="0">
                                    <a:latin typeface="Times New Roman" panose="02020603050405020304" pitchFamily="18" charset="0"/>
                                    <a:cs typeface="Times New Roman" panose="02020603050405020304" pitchFamily="18" charset="0"/>
                                  </a:rPr>
                                  <m:t> 100% </m:t>
                                </m:r>
                                <m:r>
                                  <m:rPr>
                                    <m:nor/>
                                  </m:rPr>
                                  <a:rPr lang="en-US" sz="1400" dirty="0" smtClean="0">
                                    <a:latin typeface="Times New Roman" panose="02020603050405020304" pitchFamily="18" charset="0"/>
                                    <a:cs typeface="Times New Roman" panose="02020603050405020304" pitchFamily="18" charset="0"/>
                                  </a:rPr>
                                  <m:t>convergence</m:t>
                                </m:r>
                              </m:oMath>
                            </m:oMathPara>
                          </a14:m>
                          <a:endParaRPr lang="en-US" sz="140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
                              </m:oMathParaPr>
                              <m:oMath xmlns:m="http://schemas.openxmlformats.org/officeDocument/2006/math">
                                <m:r>
                                  <m:rPr>
                                    <m:nor/>
                                  </m:rPr>
                                  <a:rPr lang="en-US" sz="1400" b="0" i="0" dirty="0" smtClean="0">
                                    <a:latin typeface="Times New Roman" panose="02020603050405020304" pitchFamily="18" charset="0"/>
                                    <a:cs typeface="Times New Roman" panose="02020603050405020304" pitchFamily="18" charset="0"/>
                                  </a:rPr>
                                  <m:t>44</m:t>
                                </m:r>
                                <m:r>
                                  <m:rPr>
                                    <m:nor/>
                                  </m:rPr>
                                  <a:rPr lang="en-US" sz="1400" dirty="0" smtClean="0">
                                    <a:latin typeface="Times New Roman" panose="02020603050405020304" pitchFamily="18" charset="0"/>
                                    <a:cs typeface="Times New Roman" panose="02020603050405020304" pitchFamily="18" charset="0"/>
                                  </a:rPr>
                                  <m:t> </m:t>
                                </m:r>
                                <m:r>
                                  <m:rPr>
                                    <m:nor/>
                                  </m:rPr>
                                  <a:rPr lang="en-US" sz="1400" dirty="0" smtClean="0">
                                    <a:latin typeface="Times New Roman" panose="02020603050405020304" pitchFamily="18" charset="0"/>
                                    <a:cs typeface="Times New Roman" panose="02020603050405020304" pitchFamily="18" charset="0"/>
                                  </a:rPr>
                                  <m:t>of</m:t>
                                </m:r>
                                <m:r>
                                  <m:rPr>
                                    <m:nor/>
                                  </m:rPr>
                                  <a:rPr lang="en-US" sz="1400" dirty="0" smtClean="0">
                                    <a:latin typeface="Times New Roman" panose="02020603050405020304" pitchFamily="18" charset="0"/>
                                    <a:cs typeface="Times New Roman" panose="02020603050405020304" pitchFamily="18" charset="0"/>
                                  </a:rPr>
                                  <m:t> 100 </m:t>
                                </m:r>
                                <m:r>
                                  <m:rPr>
                                    <m:nor/>
                                  </m:rPr>
                                  <a:rPr lang="en-US" sz="1400" dirty="0" smtClean="0">
                                    <a:latin typeface="Times New Roman" panose="02020603050405020304" pitchFamily="18" charset="0"/>
                                    <a:cs typeface="Times New Roman" panose="02020603050405020304" pitchFamily="18" charset="0"/>
                                  </a:rPr>
                                  <m:t>no</m:t>
                                </m:r>
                                <m:r>
                                  <m:rPr>
                                    <m:nor/>
                                  </m:rPr>
                                  <a:rPr lang="en-US" sz="1400" dirty="0" smtClean="0">
                                    <a:latin typeface="Times New Roman" panose="02020603050405020304" pitchFamily="18" charset="0"/>
                                    <a:cs typeface="Times New Roman" panose="02020603050405020304" pitchFamily="18" charset="0"/>
                                  </a:rPr>
                                  <m:t> 100% </m:t>
                                </m:r>
                                <m:r>
                                  <m:rPr>
                                    <m:nor/>
                                  </m:rPr>
                                  <a:rPr lang="en-US" sz="1400" dirty="0" smtClean="0">
                                    <a:latin typeface="Times New Roman" panose="02020603050405020304" pitchFamily="18" charset="0"/>
                                    <a:cs typeface="Times New Roman" panose="02020603050405020304" pitchFamily="18" charset="0"/>
                                  </a:rPr>
                                  <m:t>convergence</m:t>
                                </m:r>
                              </m:oMath>
                            </m:oMathPara>
                          </a14:m>
                          <a:endParaRPr 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129918119"/>
                      </a:ext>
                    </a:extLst>
                  </a:tr>
                </a:tbl>
              </a:graphicData>
            </a:graphic>
          </p:graphicFrame>
        </mc:Choice>
        <mc:Fallback>
          <p:graphicFrame>
            <p:nvGraphicFramePr>
              <p:cNvPr id="7" name="Table 6">
                <a:extLst>
                  <a:ext uri="{FF2B5EF4-FFF2-40B4-BE49-F238E27FC236}">
                    <a16:creationId xmlns:a16="http://schemas.microsoft.com/office/drawing/2014/main" id="{D5D80C26-C053-9857-A5F2-A2D5DC664999}"/>
                  </a:ext>
                </a:extLst>
              </p:cNvPr>
              <p:cNvGraphicFramePr>
                <a:graphicFrameLocks noGrp="1"/>
              </p:cNvGraphicFramePr>
              <p:nvPr>
                <p:extLst>
                  <p:ext uri="{D42A27DB-BD31-4B8C-83A1-F6EECF244321}">
                    <p14:modId xmlns:p14="http://schemas.microsoft.com/office/powerpoint/2010/main" val="3621650817"/>
                  </p:ext>
                </p:extLst>
              </p:nvPr>
            </p:nvGraphicFramePr>
            <p:xfrm>
              <a:off x="1768015" y="4934625"/>
              <a:ext cx="8655970" cy="822960"/>
            </p:xfrm>
            <a:graphic>
              <a:graphicData uri="http://schemas.openxmlformats.org/drawingml/2006/table">
                <a:tbl>
                  <a:tblPr firstRow="1" bandRow="1">
                    <a:tableStyleId>{5C22544A-7EE6-4342-B048-85BDC9FD1C3A}</a:tableStyleId>
                  </a:tblPr>
                  <a:tblGrid>
                    <a:gridCol w="1731194">
                      <a:extLst>
                        <a:ext uri="{9D8B030D-6E8A-4147-A177-3AD203B41FA5}">
                          <a16:colId xmlns:a16="http://schemas.microsoft.com/office/drawing/2014/main" val="247008803"/>
                        </a:ext>
                      </a:extLst>
                    </a:gridCol>
                    <a:gridCol w="1731194">
                      <a:extLst>
                        <a:ext uri="{9D8B030D-6E8A-4147-A177-3AD203B41FA5}">
                          <a16:colId xmlns:a16="http://schemas.microsoft.com/office/drawing/2014/main" val="512146984"/>
                        </a:ext>
                      </a:extLst>
                    </a:gridCol>
                    <a:gridCol w="1731194">
                      <a:extLst>
                        <a:ext uri="{9D8B030D-6E8A-4147-A177-3AD203B41FA5}">
                          <a16:colId xmlns:a16="http://schemas.microsoft.com/office/drawing/2014/main" val="3470969763"/>
                        </a:ext>
                      </a:extLst>
                    </a:gridCol>
                    <a:gridCol w="1731194">
                      <a:extLst>
                        <a:ext uri="{9D8B030D-6E8A-4147-A177-3AD203B41FA5}">
                          <a16:colId xmlns:a16="http://schemas.microsoft.com/office/drawing/2014/main" val="1195058709"/>
                        </a:ext>
                      </a:extLst>
                    </a:gridCol>
                    <a:gridCol w="1731194">
                      <a:extLst>
                        <a:ext uri="{9D8B030D-6E8A-4147-A177-3AD203B41FA5}">
                          <a16:colId xmlns:a16="http://schemas.microsoft.com/office/drawing/2014/main" val="3639618031"/>
                        </a:ext>
                      </a:extLst>
                    </a:gridCol>
                  </a:tblGrid>
                  <a:tr h="304800">
                    <a:tc>
                      <a:txBody>
                        <a:bodyPr/>
                        <a:lstStyle/>
                        <a:p>
                          <a:endParaRPr lang="en-US"/>
                        </a:p>
                      </a:txBody>
                      <a:tcPr>
                        <a:blipFill>
                          <a:blip r:embed="rId3"/>
                          <a:stretch>
                            <a:fillRect l="-704" t="-2000" r="-401761" b="-192000"/>
                          </a:stretch>
                        </a:blipFill>
                      </a:tcPr>
                    </a:tc>
                    <a:tc>
                      <a:txBody>
                        <a:bodyPr/>
                        <a:lstStyle/>
                        <a:p>
                          <a:pPr algn="ctr"/>
                          <a:r>
                            <a:rPr lang="en-US" sz="1400" dirty="0">
                              <a:latin typeface="Times New Roman" panose="02020603050405020304" pitchFamily="18" charset="0"/>
                              <a:cs typeface="Times New Roman" panose="02020603050405020304" pitchFamily="18" charset="0"/>
                            </a:rPr>
                            <a:t>5cm</a:t>
                          </a:r>
                        </a:p>
                      </a:txBody>
                      <a:tcPr/>
                    </a:tc>
                    <a:tc>
                      <a:txBody>
                        <a:bodyPr/>
                        <a:lstStyle/>
                        <a:p>
                          <a:pPr algn="ctr"/>
                          <a:r>
                            <a:rPr lang="en-US" sz="1400" dirty="0">
                              <a:latin typeface="Times New Roman" panose="02020603050405020304" pitchFamily="18" charset="0"/>
                              <a:cs typeface="Times New Roman" panose="02020603050405020304" pitchFamily="18" charset="0"/>
                            </a:rPr>
                            <a:t>10cm</a:t>
                          </a:r>
                        </a:p>
                      </a:txBody>
                      <a:tcPr/>
                    </a:tc>
                    <a:tc>
                      <a:txBody>
                        <a:bodyPr/>
                        <a:lstStyle/>
                        <a:p>
                          <a:pPr algn="ctr"/>
                          <a:r>
                            <a:rPr lang="en-US" sz="1400" dirty="0">
                              <a:latin typeface="Times New Roman" panose="02020603050405020304" pitchFamily="18" charset="0"/>
                              <a:cs typeface="Times New Roman" panose="02020603050405020304" pitchFamily="18" charset="0"/>
                            </a:rPr>
                            <a:t>15cm</a:t>
                          </a:r>
                        </a:p>
                      </a:txBody>
                      <a:tcPr/>
                    </a:tc>
                    <a:tc>
                      <a:txBody>
                        <a:bodyPr/>
                        <a:lstStyle/>
                        <a:p>
                          <a:pPr algn="ctr"/>
                          <a:r>
                            <a:rPr lang="en-US" sz="1400" dirty="0">
                              <a:latin typeface="Times New Roman" panose="02020603050405020304" pitchFamily="18" charset="0"/>
                              <a:cs typeface="Times New Roman" panose="02020603050405020304" pitchFamily="18" charset="0"/>
                            </a:rPr>
                            <a:t>20cm</a:t>
                          </a:r>
                        </a:p>
                      </a:txBody>
                      <a:tcPr/>
                    </a:tc>
                    <a:extLst>
                      <a:ext uri="{0D108BD9-81ED-4DB2-BD59-A6C34878D82A}">
                        <a16:rowId xmlns:a16="http://schemas.microsoft.com/office/drawing/2014/main" val="3621478674"/>
                      </a:ext>
                    </a:extLst>
                  </a:tr>
                  <a:tr h="5181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Convergence rate</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400" dirty="0">
                            <a:latin typeface="Times New Roman" panose="02020603050405020304" pitchFamily="18" charset="0"/>
                            <a:cs typeface="Times New Roman" panose="02020603050405020304" pitchFamily="18" charset="0"/>
                          </a:endParaRPr>
                        </a:p>
                      </a:txBody>
                      <a:tcPr/>
                    </a:tc>
                    <a:tc>
                      <a:txBody>
                        <a:bodyPr/>
                        <a:lstStyle/>
                        <a:p>
                          <a:pPr algn="ctr"/>
                          <a:r>
                            <a:rPr lang="en-US" sz="1400" dirty="0">
                              <a:latin typeface="Times New Roman" panose="02020603050405020304" pitchFamily="18" charset="0"/>
                              <a:cs typeface="Times New Roman" panose="02020603050405020304" pitchFamily="18" charset="0"/>
                            </a:rPr>
                            <a:t>17 of 100 no 100% convergence</a:t>
                          </a:r>
                        </a:p>
                      </a:txBody>
                      <a:tcPr/>
                    </a:tc>
                    <a:tc>
                      <a:txBody>
                        <a:bodyPr/>
                        <a:lstStyle/>
                        <a:p>
                          <a:pPr algn="ctr"/>
                          <a:r>
                            <a:rPr lang="en-US" sz="1400" dirty="0">
                              <a:latin typeface="Times New Roman" panose="02020603050405020304" pitchFamily="18" charset="0"/>
                              <a:cs typeface="Times New Roman" panose="02020603050405020304" pitchFamily="18" charset="0"/>
                            </a:rPr>
                            <a:t>3 of 100 no 100% convergence</a:t>
                          </a:r>
                        </a:p>
                      </a:txBody>
                      <a:tcPr/>
                    </a:tc>
                    <a:tc>
                      <a:txBody>
                        <a:bodyPr/>
                        <a:lstStyle/>
                        <a:p>
                          <a:endParaRPr lang="en-US"/>
                        </a:p>
                      </a:txBody>
                      <a:tcPr>
                        <a:blipFill>
                          <a:blip r:embed="rId3"/>
                          <a:stretch>
                            <a:fillRect l="-300704" t="-59302" r="-101761" b="-11628"/>
                          </a:stretch>
                        </a:blipFill>
                      </a:tcPr>
                    </a:tc>
                    <a:tc>
                      <a:txBody>
                        <a:bodyPr/>
                        <a:lstStyle/>
                        <a:p>
                          <a:endParaRPr lang="en-US"/>
                        </a:p>
                      </a:txBody>
                      <a:tcPr>
                        <a:blipFill>
                          <a:blip r:embed="rId3"/>
                          <a:stretch>
                            <a:fillRect l="-400704" t="-59302" r="-1761" b="-11628"/>
                          </a:stretch>
                        </a:blipFill>
                      </a:tcPr>
                    </a:tc>
                    <a:extLst>
                      <a:ext uri="{0D108BD9-81ED-4DB2-BD59-A6C34878D82A}">
                        <a16:rowId xmlns:a16="http://schemas.microsoft.com/office/drawing/2014/main" val="4129918119"/>
                      </a:ext>
                    </a:extLst>
                  </a:tr>
                </a:tbl>
              </a:graphicData>
            </a:graphic>
          </p:graphicFrame>
        </mc:Fallback>
      </mc:AlternateContent>
      <mc:AlternateContent xmlns:mc="http://schemas.openxmlformats.org/markup-compatibility/2006">
        <mc:Choice xmlns:a14="http://schemas.microsoft.com/office/drawing/2010/main" Requires="a14">
          <p:graphicFrame>
            <p:nvGraphicFramePr>
              <p:cNvPr id="10" name="Table 9">
                <a:extLst>
                  <a:ext uri="{FF2B5EF4-FFF2-40B4-BE49-F238E27FC236}">
                    <a16:creationId xmlns:a16="http://schemas.microsoft.com/office/drawing/2014/main" id="{A431DD67-C7DF-9CA6-374D-7C1F4630A840}"/>
                  </a:ext>
                </a:extLst>
              </p:cNvPr>
              <p:cNvGraphicFramePr>
                <a:graphicFrameLocks noGrp="1"/>
              </p:cNvGraphicFramePr>
              <p:nvPr>
                <p:extLst>
                  <p:ext uri="{D42A27DB-BD31-4B8C-83A1-F6EECF244321}">
                    <p14:modId xmlns:p14="http://schemas.microsoft.com/office/powerpoint/2010/main" val="2254497462"/>
                  </p:ext>
                </p:extLst>
              </p:nvPr>
            </p:nvGraphicFramePr>
            <p:xfrm>
              <a:off x="1768015" y="2181017"/>
              <a:ext cx="8655970" cy="1630680"/>
            </p:xfrm>
            <a:graphic>
              <a:graphicData uri="http://schemas.openxmlformats.org/drawingml/2006/table">
                <a:tbl>
                  <a:tblPr firstRow="1" bandRow="1">
                    <a:tableStyleId>{5C22544A-7EE6-4342-B048-85BDC9FD1C3A}</a:tableStyleId>
                  </a:tblPr>
                  <a:tblGrid>
                    <a:gridCol w="1731194">
                      <a:extLst>
                        <a:ext uri="{9D8B030D-6E8A-4147-A177-3AD203B41FA5}">
                          <a16:colId xmlns:a16="http://schemas.microsoft.com/office/drawing/2014/main" val="247008803"/>
                        </a:ext>
                      </a:extLst>
                    </a:gridCol>
                    <a:gridCol w="1731194">
                      <a:extLst>
                        <a:ext uri="{9D8B030D-6E8A-4147-A177-3AD203B41FA5}">
                          <a16:colId xmlns:a16="http://schemas.microsoft.com/office/drawing/2014/main" val="512146984"/>
                        </a:ext>
                      </a:extLst>
                    </a:gridCol>
                    <a:gridCol w="1731194">
                      <a:extLst>
                        <a:ext uri="{9D8B030D-6E8A-4147-A177-3AD203B41FA5}">
                          <a16:colId xmlns:a16="http://schemas.microsoft.com/office/drawing/2014/main" val="3470969763"/>
                        </a:ext>
                      </a:extLst>
                    </a:gridCol>
                    <a:gridCol w="1731194">
                      <a:extLst>
                        <a:ext uri="{9D8B030D-6E8A-4147-A177-3AD203B41FA5}">
                          <a16:colId xmlns:a16="http://schemas.microsoft.com/office/drawing/2014/main" val="1195058709"/>
                        </a:ext>
                      </a:extLst>
                    </a:gridCol>
                    <a:gridCol w="1731194">
                      <a:extLst>
                        <a:ext uri="{9D8B030D-6E8A-4147-A177-3AD203B41FA5}">
                          <a16:colId xmlns:a16="http://schemas.microsoft.com/office/drawing/2014/main" val="3639618031"/>
                        </a:ext>
                      </a:extLst>
                    </a:gridCol>
                  </a:tblGrid>
                  <a:tr h="370840">
                    <a:tc>
                      <a:txBody>
                        <a:bodyPr/>
                        <a:lstStyle/>
                        <a:p>
                          <a:pPr algn="ctr"/>
                          <a14:m>
                            <m:oMath xmlns:m="http://schemas.openxmlformats.org/officeDocument/2006/math">
                              <m:r>
                                <a:rPr lang="en-US" sz="1400" b="0" i="1" smtClean="0">
                                  <a:latin typeface="Cambria Math" panose="02040503050406030204" pitchFamily="18" charset="0"/>
                                </a:rPr>
                                <m:t>0.8</m:t>
                              </m:r>
                              <m:r>
                                <a:rPr lang="en-US" sz="1400" b="0" i="1" smtClean="0">
                                  <a:latin typeface="Cambria Math" panose="02040503050406030204" pitchFamily="18" charset="0"/>
                                  <a:ea typeface="Cambria Math" panose="02040503050406030204" pitchFamily="18" charset="0"/>
                                </a:rPr>
                                <m:t>𝜇</m:t>
                              </m:r>
                              <m:r>
                                <a:rPr lang="en-US" sz="1400" b="0" i="1" smtClean="0">
                                  <a:latin typeface="Cambria Math" panose="02040503050406030204" pitchFamily="18" charset="0"/>
                                  <a:ea typeface="Cambria Math" panose="02040503050406030204" pitchFamily="18" charset="0"/>
                                </a:rPr>
                                <m:t>𝑇</m:t>
                              </m:r>
                            </m:oMath>
                          </a14:m>
                          <a:r>
                            <a:rPr lang="en-US" sz="1400" dirty="0">
                              <a:latin typeface="Times New Roman" panose="02020603050405020304" pitchFamily="18" charset="0"/>
                              <a:cs typeface="Times New Roman" panose="02020603050405020304" pitchFamily="18" charset="0"/>
                            </a:rPr>
                            <a:t> noise</a:t>
                          </a:r>
                        </a:p>
                      </a:txBody>
                      <a:tcPr/>
                    </a:tc>
                    <a:tc>
                      <a:txBody>
                        <a:bodyPr/>
                        <a:lstStyle/>
                        <a:p>
                          <a:pPr algn="ctr"/>
                          <a:r>
                            <a:rPr lang="en-US" sz="1400" dirty="0">
                              <a:latin typeface="Times New Roman" panose="02020603050405020304" pitchFamily="18" charset="0"/>
                              <a:cs typeface="Times New Roman" panose="02020603050405020304" pitchFamily="18" charset="0"/>
                            </a:rPr>
                            <a:t>5cm</a:t>
                          </a:r>
                        </a:p>
                      </a:txBody>
                      <a:tcPr/>
                    </a:tc>
                    <a:tc>
                      <a:txBody>
                        <a:bodyPr/>
                        <a:lstStyle/>
                        <a:p>
                          <a:pPr algn="ctr"/>
                          <a:r>
                            <a:rPr lang="en-US" sz="1400" dirty="0">
                              <a:latin typeface="Times New Roman" panose="02020603050405020304" pitchFamily="18" charset="0"/>
                              <a:cs typeface="Times New Roman" panose="02020603050405020304" pitchFamily="18" charset="0"/>
                            </a:rPr>
                            <a:t>10cm</a:t>
                          </a:r>
                        </a:p>
                      </a:txBody>
                      <a:tcPr/>
                    </a:tc>
                    <a:tc>
                      <a:txBody>
                        <a:bodyPr/>
                        <a:lstStyle/>
                        <a:p>
                          <a:pPr algn="ctr"/>
                          <a:r>
                            <a:rPr lang="en-US" sz="1400" dirty="0">
                              <a:latin typeface="Times New Roman" panose="02020603050405020304" pitchFamily="18" charset="0"/>
                              <a:cs typeface="Times New Roman" panose="02020603050405020304" pitchFamily="18" charset="0"/>
                            </a:rPr>
                            <a:t>15cm</a:t>
                          </a:r>
                        </a:p>
                      </a:txBody>
                      <a:tcPr/>
                    </a:tc>
                    <a:tc>
                      <a:txBody>
                        <a:bodyPr/>
                        <a:lstStyle/>
                        <a:p>
                          <a:pPr algn="ctr"/>
                          <a:r>
                            <a:rPr lang="en-US" sz="1400" dirty="0">
                              <a:latin typeface="Times New Roman" panose="02020603050405020304" pitchFamily="18" charset="0"/>
                              <a:cs typeface="Times New Roman" panose="02020603050405020304" pitchFamily="18" charset="0"/>
                            </a:rPr>
                            <a:t>20cm</a:t>
                          </a:r>
                        </a:p>
                      </a:txBody>
                      <a:tcPr/>
                    </a:tc>
                    <a:extLst>
                      <a:ext uri="{0D108BD9-81ED-4DB2-BD59-A6C34878D82A}">
                        <a16:rowId xmlns:a16="http://schemas.microsoft.com/office/drawing/2014/main" val="362147867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Convergence rate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4 of 100</a:t>
                          </a:r>
                          <a:r>
                            <a:rPr lang="en-US" sz="1400" baseline="0" dirty="0">
                              <a:latin typeface="Times New Roman" panose="02020603050405020304" pitchFamily="18" charset="0"/>
                              <a:cs typeface="Times New Roman" panose="02020603050405020304" pitchFamily="18" charset="0"/>
                            </a:rPr>
                            <a:t> no 100% convergence</a:t>
                          </a:r>
                          <a:endParaRPr lang="en-US" sz="14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All converge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1 of 100</a:t>
                          </a:r>
                          <a:r>
                            <a:rPr lang="en-US" sz="1400" baseline="0" dirty="0">
                              <a:latin typeface="Times New Roman" panose="02020603050405020304" pitchFamily="18" charset="0"/>
                              <a:cs typeface="Times New Roman" panose="02020603050405020304" pitchFamily="18" charset="0"/>
                            </a:rPr>
                            <a:t> no 100% convergence</a:t>
                          </a:r>
                          <a:endParaRPr lang="en-US" sz="14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11 of 100</a:t>
                          </a:r>
                          <a:r>
                            <a:rPr lang="en-US" sz="1400" baseline="0" dirty="0">
                              <a:latin typeface="Times New Roman" panose="02020603050405020304" pitchFamily="18" charset="0"/>
                              <a:cs typeface="Times New Roman" panose="02020603050405020304" pitchFamily="18" charset="0"/>
                            </a:rPr>
                            <a:t> no 100% convergence</a:t>
                          </a:r>
                          <a:endParaRPr 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369031441"/>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𝑀𝑒𝑎𝑛</m:t>
                                </m:r>
                                <m:d>
                                  <m:dPr>
                                    <m:ctrlPr>
                                      <a:rPr lang="en-US" sz="1400" b="0" i="1" smtClean="0">
                                        <a:latin typeface="Cambria Math" panose="02040503050406030204" pitchFamily="18" charset="0"/>
                                      </a:rPr>
                                    </m:ctrlPr>
                                  </m:dP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𝑒</m:t>
                                        </m:r>
                                      </m:e>
                                      <m:sub>
                                        <m:r>
                                          <a:rPr lang="en-US" sz="1400" b="0" i="1" smtClean="0">
                                            <a:latin typeface="Cambria Math" panose="02040503050406030204" pitchFamily="18" charset="0"/>
                                          </a:rPr>
                                          <m:t>𝑝</m:t>
                                        </m:r>
                                      </m:sub>
                                    </m:sSub>
                                  </m:e>
                                </m:d>
                              </m:oMath>
                            </m:oMathPara>
                          </a14:m>
                          <a:endParaRPr lang="en-US" sz="1400" dirty="0">
                            <a:latin typeface="Times New Roman" panose="02020603050405020304" pitchFamily="18" charset="0"/>
                            <a:cs typeface="Times New Roman" panose="02020603050405020304" pitchFamily="18" charset="0"/>
                          </a:endParaRPr>
                        </a:p>
                      </a:txBody>
                      <a:tcPr/>
                    </a:tc>
                    <a:tc>
                      <a:txBody>
                        <a:bodyPr/>
                        <a:lstStyle/>
                        <a:p>
                          <a:pPr algn="ctr"/>
                          <a:r>
                            <a:rPr lang="en-US" sz="1400" dirty="0">
                              <a:latin typeface="Times New Roman" panose="02020603050405020304" pitchFamily="18" charset="0"/>
                              <a:cs typeface="Times New Roman" panose="02020603050405020304" pitchFamily="18"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cs typeface="Times New Roman" panose="02020603050405020304" pitchFamily="18" charset="0"/>
                                  </a:rPr>
                                  <m:t>9.96</m:t>
                                </m:r>
                                <m:r>
                                  <a:rPr lang="en-US" sz="1400" b="0" i="1" smtClean="0">
                                    <a:latin typeface="Cambria Math" panose="02040503050406030204" pitchFamily="18" charset="0"/>
                                    <a:cs typeface="Times New Roman" panose="02020603050405020304" pitchFamily="18" charset="0"/>
                                  </a:rPr>
                                  <m:t>𝑚𝑚</m:t>
                                </m:r>
                              </m:oMath>
                            </m:oMathPara>
                          </a14:m>
                          <a:endParaRPr lang="en-US" sz="14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a:t>
                          </a:r>
                        </a:p>
                      </a:txBody>
                      <a:tcPr/>
                    </a:tc>
                    <a:extLst>
                      <a:ext uri="{0D108BD9-81ED-4DB2-BD59-A6C34878D82A}">
                        <a16:rowId xmlns:a16="http://schemas.microsoft.com/office/drawing/2014/main" val="4129918119"/>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𝑀𝑒𝑎𝑛</m:t>
                                </m:r>
                                <m:d>
                                  <m:dPr>
                                    <m:ctrlPr>
                                      <a:rPr lang="en-US" sz="1400" b="0" i="1" smtClean="0">
                                        <a:latin typeface="Cambria Math" panose="02040503050406030204" pitchFamily="18" charset="0"/>
                                      </a:rPr>
                                    </m:ctrlPr>
                                  </m:dP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𝑒</m:t>
                                        </m:r>
                                      </m:e>
                                      <m:sub>
                                        <m:r>
                                          <a:rPr lang="en-US" sz="1400" b="0" i="1" smtClean="0">
                                            <a:latin typeface="Cambria Math" panose="02040503050406030204" pitchFamily="18" charset="0"/>
                                          </a:rPr>
                                          <m:t>𝑅</m:t>
                                        </m:r>
                                      </m:sub>
                                    </m:sSub>
                                  </m:e>
                                </m:d>
                              </m:oMath>
                            </m:oMathPara>
                          </a14:m>
                          <a:endParaRPr lang="en-US" sz="1400" dirty="0">
                            <a:latin typeface="Times New Roman" panose="02020603050405020304" pitchFamily="18" charset="0"/>
                            <a:cs typeface="Times New Roman" panose="02020603050405020304" pitchFamily="18" charset="0"/>
                          </a:endParaRPr>
                        </a:p>
                      </a:txBody>
                      <a:tcPr/>
                    </a:tc>
                    <a:tc>
                      <a:txBody>
                        <a:bodyPr/>
                        <a:lstStyle/>
                        <a:p>
                          <a:pPr algn="ctr"/>
                          <a:r>
                            <a:rPr lang="en-US" sz="1400" dirty="0">
                              <a:latin typeface="Times New Roman" panose="02020603050405020304" pitchFamily="18" charset="0"/>
                              <a:cs typeface="Times New Roman" panose="02020603050405020304" pitchFamily="18" charset="0"/>
                            </a:rPr>
                            <a:t>-</a:t>
                          </a:r>
                        </a:p>
                      </a:txBody>
                      <a:tcPr/>
                    </a:tc>
                    <a:tc>
                      <a:txBody>
                        <a:bodyPr/>
                        <a:lstStyle/>
                        <a:p>
                          <a:pPr algn="ctr"/>
                          <a14:m>
                            <m:oMathPara xmlns:m="http://schemas.openxmlformats.org/officeDocument/2006/math">
                              <m:oMathParaPr>
                                <m:jc m:val="centerGroup"/>
                              </m:oMathParaPr>
                              <m:oMath xmlns:m="http://schemas.openxmlformats.org/officeDocument/2006/math">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5.28</m:t>
                                    </m:r>
                                    <m:r>
                                      <a:rPr lang="en-US" sz="1400" b="0" i="1" smtClean="0">
                                        <a:latin typeface="Cambria Math" panose="02040503050406030204" pitchFamily="18" charset="0"/>
                                      </a:rPr>
                                      <m:t> </m:t>
                                    </m:r>
                                  </m:e>
                                  <m:sup>
                                    <m:r>
                                      <a:rPr lang="en-US" sz="1400">
                                        <a:latin typeface="Cambria Math" panose="02040503050406030204" pitchFamily="18" charset="0"/>
                                        <a:sym typeface="Symbol" panose="05050102010706020507" pitchFamily="18" charset="2"/>
                                      </a:rPr>
                                      <m:t></m:t>
                                    </m:r>
                                  </m:sup>
                                </m:sSup>
                              </m:oMath>
                            </m:oMathPara>
                          </a14:m>
                          <a:endParaRPr lang="en-US" sz="14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a:t>
                          </a:r>
                        </a:p>
                      </a:txBody>
                      <a:tcPr/>
                    </a:tc>
                    <a:extLst>
                      <a:ext uri="{0D108BD9-81ED-4DB2-BD59-A6C34878D82A}">
                        <a16:rowId xmlns:a16="http://schemas.microsoft.com/office/drawing/2014/main" val="3411734292"/>
                      </a:ext>
                    </a:extLst>
                  </a:tr>
                </a:tbl>
              </a:graphicData>
            </a:graphic>
          </p:graphicFrame>
        </mc:Choice>
        <mc:Fallback>
          <p:graphicFrame>
            <p:nvGraphicFramePr>
              <p:cNvPr id="10" name="Table 9">
                <a:extLst>
                  <a:ext uri="{FF2B5EF4-FFF2-40B4-BE49-F238E27FC236}">
                    <a16:creationId xmlns:a16="http://schemas.microsoft.com/office/drawing/2014/main" id="{A431DD67-C7DF-9CA6-374D-7C1F4630A840}"/>
                  </a:ext>
                </a:extLst>
              </p:cNvPr>
              <p:cNvGraphicFramePr>
                <a:graphicFrameLocks noGrp="1"/>
              </p:cNvGraphicFramePr>
              <p:nvPr>
                <p:extLst>
                  <p:ext uri="{D42A27DB-BD31-4B8C-83A1-F6EECF244321}">
                    <p14:modId xmlns:p14="http://schemas.microsoft.com/office/powerpoint/2010/main" val="2254497462"/>
                  </p:ext>
                </p:extLst>
              </p:nvPr>
            </p:nvGraphicFramePr>
            <p:xfrm>
              <a:off x="1768015" y="2181017"/>
              <a:ext cx="8655970" cy="1630680"/>
            </p:xfrm>
            <a:graphic>
              <a:graphicData uri="http://schemas.openxmlformats.org/drawingml/2006/table">
                <a:tbl>
                  <a:tblPr firstRow="1" bandRow="1">
                    <a:tableStyleId>{5C22544A-7EE6-4342-B048-85BDC9FD1C3A}</a:tableStyleId>
                  </a:tblPr>
                  <a:tblGrid>
                    <a:gridCol w="1731194">
                      <a:extLst>
                        <a:ext uri="{9D8B030D-6E8A-4147-A177-3AD203B41FA5}">
                          <a16:colId xmlns:a16="http://schemas.microsoft.com/office/drawing/2014/main" val="247008803"/>
                        </a:ext>
                      </a:extLst>
                    </a:gridCol>
                    <a:gridCol w="1731194">
                      <a:extLst>
                        <a:ext uri="{9D8B030D-6E8A-4147-A177-3AD203B41FA5}">
                          <a16:colId xmlns:a16="http://schemas.microsoft.com/office/drawing/2014/main" val="512146984"/>
                        </a:ext>
                      </a:extLst>
                    </a:gridCol>
                    <a:gridCol w="1731194">
                      <a:extLst>
                        <a:ext uri="{9D8B030D-6E8A-4147-A177-3AD203B41FA5}">
                          <a16:colId xmlns:a16="http://schemas.microsoft.com/office/drawing/2014/main" val="3470969763"/>
                        </a:ext>
                      </a:extLst>
                    </a:gridCol>
                    <a:gridCol w="1731194">
                      <a:extLst>
                        <a:ext uri="{9D8B030D-6E8A-4147-A177-3AD203B41FA5}">
                          <a16:colId xmlns:a16="http://schemas.microsoft.com/office/drawing/2014/main" val="1195058709"/>
                        </a:ext>
                      </a:extLst>
                    </a:gridCol>
                    <a:gridCol w="1731194">
                      <a:extLst>
                        <a:ext uri="{9D8B030D-6E8A-4147-A177-3AD203B41FA5}">
                          <a16:colId xmlns:a16="http://schemas.microsoft.com/office/drawing/2014/main" val="3639618031"/>
                        </a:ext>
                      </a:extLst>
                    </a:gridCol>
                  </a:tblGrid>
                  <a:tr h="370840">
                    <a:tc>
                      <a:txBody>
                        <a:bodyPr/>
                        <a:lstStyle/>
                        <a:p>
                          <a:endParaRPr lang="en-US"/>
                        </a:p>
                      </a:txBody>
                      <a:tcPr>
                        <a:blipFill>
                          <a:blip r:embed="rId4"/>
                          <a:stretch>
                            <a:fillRect l="-704" t="-1639" r="-401761" b="-344262"/>
                          </a:stretch>
                        </a:blipFill>
                      </a:tcPr>
                    </a:tc>
                    <a:tc>
                      <a:txBody>
                        <a:bodyPr/>
                        <a:lstStyle/>
                        <a:p>
                          <a:pPr algn="ctr"/>
                          <a:r>
                            <a:rPr lang="en-US" sz="1400" dirty="0">
                              <a:latin typeface="Times New Roman" panose="02020603050405020304" pitchFamily="18" charset="0"/>
                              <a:cs typeface="Times New Roman" panose="02020603050405020304" pitchFamily="18" charset="0"/>
                            </a:rPr>
                            <a:t>5cm</a:t>
                          </a:r>
                        </a:p>
                      </a:txBody>
                      <a:tcPr/>
                    </a:tc>
                    <a:tc>
                      <a:txBody>
                        <a:bodyPr/>
                        <a:lstStyle/>
                        <a:p>
                          <a:pPr algn="ctr"/>
                          <a:r>
                            <a:rPr lang="en-US" sz="1400" dirty="0">
                              <a:latin typeface="Times New Roman" panose="02020603050405020304" pitchFamily="18" charset="0"/>
                              <a:cs typeface="Times New Roman" panose="02020603050405020304" pitchFamily="18" charset="0"/>
                            </a:rPr>
                            <a:t>10cm</a:t>
                          </a:r>
                        </a:p>
                      </a:txBody>
                      <a:tcPr/>
                    </a:tc>
                    <a:tc>
                      <a:txBody>
                        <a:bodyPr/>
                        <a:lstStyle/>
                        <a:p>
                          <a:pPr algn="ctr"/>
                          <a:r>
                            <a:rPr lang="en-US" sz="1400" dirty="0">
                              <a:latin typeface="Times New Roman" panose="02020603050405020304" pitchFamily="18" charset="0"/>
                              <a:cs typeface="Times New Roman" panose="02020603050405020304" pitchFamily="18" charset="0"/>
                            </a:rPr>
                            <a:t>15cm</a:t>
                          </a:r>
                        </a:p>
                      </a:txBody>
                      <a:tcPr/>
                    </a:tc>
                    <a:tc>
                      <a:txBody>
                        <a:bodyPr/>
                        <a:lstStyle/>
                        <a:p>
                          <a:pPr algn="ctr"/>
                          <a:r>
                            <a:rPr lang="en-US" sz="1400" dirty="0">
                              <a:latin typeface="Times New Roman" panose="02020603050405020304" pitchFamily="18" charset="0"/>
                              <a:cs typeface="Times New Roman" panose="02020603050405020304" pitchFamily="18" charset="0"/>
                            </a:rPr>
                            <a:t>20cm</a:t>
                          </a:r>
                        </a:p>
                      </a:txBody>
                      <a:tcPr/>
                    </a:tc>
                    <a:extLst>
                      <a:ext uri="{0D108BD9-81ED-4DB2-BD59-A6C34878D82A}">
                        <a16:rowId xmlns:a16="http://schemas.microsoft.com/office/drawing/2014/main" val="3621478674"/>
                      </a:ext>
                    </a:extLst>
                  </a:tr>
                  <a:tr h="5181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Convergence rate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4 of 100</a:t>
                          </a:r>
                          <a:r>
                            <a:rPr lang="en-US" sz="1400" baseline="0" dirty="0">
                              <a:latin typeface="Times New Roman" panose="02020603050405020304" pitchFamily="18" charset="0"/>
                              <a:cs typeface="Times New Roman" panose="02020603050405020304" pitchFamily="18" charset="0"/>
                            </a:rPr>
                            <a:t> no 100% convergence</a:t>
                          </a:r>
                          <a:endParaRPr lang="en-US" sz="14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All converge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1 of 100</a:t>
                          </a:r>
                          <a:r>
                            <a:rPr lang="en-US" sz="1400" baseline="0" dirty="0">
                              <a:latin typeface="Times New Roman" panose="02020603050405020304" pitchFamily="18" charset="0"/>
                              <a:cs typeface="Times New Roman" panose="02020603050405020304" pitchFamily="18" charset="0"/>
                            </a:rPr>
                            <a:t> no 100% convergence</a:t>
                          </a:r>
                          <a:endParaRPr lang="en-US" sz="14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11 of 100</a:t>
                          </a:r>
                          <a:r>
                            <a:rPr lang="en-US" sz="1400" baseline="0" dirty="0">
                              <a:latin typeface="Times New Roman" panose="02020603050405020304" pitchFamily="18" charset="0"/>
                              <a:cs typeface="Times New Roman" panose="02020603050405020304" pitchFamily="18" charset="0"/>
                            </a:rPr>
                            <a:t> no 100% convergence</a:t>
                          </a:r>
                          <a:endParaRPr 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369031441"/>
                      </a:ext>
                    </a:extLst>
                  </a:tr>
                  <a:tr h="370840">
                    <a:tc>
                      <a:txBody>
                        <a:bodyPr/>
                        <a:lstStyle/>
                        <a:p>
                          <a:endParaRPr lang="en-US"/>
                        </a:p>
                      </a:txBody>
                      <a:tcPr>
                        <a:blipFill>
                          <a:blip r:embed="rId4"/>
                          <a:stretch>
                            <a:fillRect l="-704" t="-242623" r="-401761" b="-103279"/>
                          </a:stretch>
                        </a:blipFill>
                      </a:tcPr>
                    </a:tc>
                    <a:tc>
                      <a:txBody>
                        <a:bodyPr/>
                        <a:lstStyle/>
                        <a:p>
                          <a:pPr algn="ctr"/>
                          <a:r>
                            <a:rPr lang="en-US" sz="1400" dirty="0">
                              <a:latin typeface="Times New Roman" panose="02020603050405020304" pitchFamily="18" charset="0"/>
                              <a:cs typeface="Times New Roman" panose="02020603050405020304" pitchFamily="18" charset="0"/>
                            </a:rPr>
                            <a:t>-</a:t>
                          </a:r>
                        </a:p>
                      </a:txBody>
                      <a:tcPr/>
                    </a:tc>
                    <a:tc>
                      <a:txBody>
                        <a:bodyPr/>
                        <a:lstStyle/>
                        <a:p>
                          <a:endParaRPr lang="en-US"/>
                        </a:p>
                      </a:txBody>
                      <a:tcPr>
                        <a:blipFill>
                          <a:blip r:embed="rId4"/>
                          <a:stretch>
                            <a:fillRect l="-200704" t="-242623" r="-201761" b="-103279"/>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a:t>
                          </a:r>
                        </a:p>
                      </a:txBody>
                      <a:tcPr/>
                    </a:tc>
                    <a:extLst>
                      <a:ext uri="{0D108BD9-81ED-4DB2-BD59-A6C34878D82A}">
                        <a16:rowId xmlns:a16="http://schemas.microsoft.com/office/drawing/2014/main" val="4129918119"/>
                      </a:ext>
                    </a:extLst>
                  </a:tr>
                  <a:tr h="370840">
                    <a:tc>
                      <a:txBody>
                        <a:bodyPr/>
                        <a:lstStyle/>
                        <a:p>
                          <a:endParaRPr lang="en-US"/>
                        </a:p>
                      </a:txBody>
                      <a:tcPr>
                        <a:blipFill>
                          <a:blip r:embed="rId4"/>
                          <a:stretch>
                            <a:fillRect l="-704" t="-342623" r="-401761" b="-3279"/>
                          </a:stretch>
                        </a:blipFill>
                      </a:tcPr>
                    </a:tc>
                    <a:tc>
                      <a:txBody>
                        <a:bodyPr/>
                        <a:lstStyle/>
                        <a:p>
                          <a:pPr algn="ctr"/>
                          <a:r>
                            <a:rPr lang="en-US" sz="1400" dirty="0">
                              <a:latin typeface="Times New Roman" panose="02020603050405020304" pitchFamily="18" charset="0"/>
                              <a:cs typeface="Times New Roman" panose="02020603050405020304" pitchFamily="18" charset="0"/>
                            </a:rPr>
                            <a:t>-</a:t>
                          </a:r>
                        </a:p>
                      </a:txBody>
                      <a:tcPr/>
                    </a:tc>
                    <a:tc>
                      <a:txBody>
                        <a:bodyPr/>
                        <a:lstStyle/>
                        <a:p>
                          <a:endParaRPr lang="en-US"/>
                        </a:p>
                      </a:txBody>
                      <a:tcPr>
                        <a:blipFill>
                          <a:blip r:embed="rId4"/>
                          <a:stretch>
                            <a:fillRect l="-200704" t="-342623" r="-201761" b="-3279"/>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a:t>
                          </a:r>
                        </a:p>
                      </a:txBody>
                      <a:tcPr/>
                    </a:tc>
                    <a:extLst>
                      <a:ext uri="{0D108BD9-81ED-4DB2-BD59-A6C34878D82A}">
                        <a16:rowId xmlns:a16="http://schemas.microsoft.com/office/drawing/2014/main" val="3411734292"/>
                      </a:ext>
                    </a:extLst>
                  </a:tr>
                </a:tbl>
              </a:graphicData>
            </a:graphic>
          </p:graphicFrame>
        </mc:Fallback>
      </mc:AlternateContent>
      <p:sp>
        <p:nvSpPr>
          <p:cNvPr id="11" name="Slide Number Placeholder 10">
            <a:extLst>
              <a:ext uri="{FF2B5EF4-FFF2-40B4-BE49-F238E27FC236}">
                <a16:creationId xmlns:a16="http://schemas.microsoft.com/office/drawing/2014/main" id="{268FA75A-5288-95C3-535B-47F9F8652AC8}"/>
              </a:ext>
            </a:extLst>
          </p:cNvPr>
          <p:cNvSpPr>
            <a:spLocks noGrp="1"/>
          </p:cNvSpPr>
          <p:nvPr>
            <p:ph type="sldNum" sz="quarter" idx="12"/>
          </p:nvPr>
        </p:nvSpPr>
        <p:spPr/>
        <p:txBody>
          <a:bodyPr/>
          <a:lstStyle/>
          <a:p>
            <a:fld id="{843DEEAA-B689-44EB-B24B-F411656F60BB}" type="slidenum">
              <a:rPr lang="en-US" smtClean="0"/>
              <a:t>11</a:t>
            </a:fld>
            <a:endParaRPr lang="en-US"/>
          </a:p>
        </p:txBody>
      </p:sp>
      <mc:AlternateContent xmlns:mc="http://schemas.openxmlformats.org/markup-compatibility/2006">
        <mc:Choice xmlns:a14="http://schemas.microsoft.com/office/drawing/2010/main" Requires="a14">
          <p:graphicFrame>
            <p:nvGraphicFramePr>
              <p:cNvPr id="4" name="Table 3">
                <a:extLst>
                  <a:ext uri="{FF2B5EF4-FFF2-40B4-BE49-F238E27FC236}">
                    <a16:creationId xmlns:a16="http://schemas.microsoft.com/office/drawing/2014/main" id="{2E2B01FC-1FA4-832F-CDAA-2EEE51059EB6}"/>
                  </a:ext>
                </a:extLst>
              </p:cNvPr>
              <p:cNvGraphicFramePr>
                <a:graphicFrameLocks noGrp="1"/>
              </p:cNvGraphicFramePr>
              <p:nvPr>
                <p:extLst>
                  <p:ext uri="{D42A27DB-BD31-4B8C-83A1-F6EECF244321}">
                    <p14:modId xmlns:p14="http://schemas.microsoft.com/office/powerpoint/2010/main" val="40568757"/>
                  </p:ext>
                </p:extLst>
              </p:nvPr>
            </p:nvGraphicFramePr>
            <p:xfrm>
              <a:off x="1768015" y="5907569"/>
              <a:ext cx="8655970" cy="822960"/>
            </p:xfrm>
            <a:graphic>
              <a:graphicData uri="http://schemas.openxmlformats.org/drawingml/2006/table">
                <a:tbl>
                  <a:tblPr firstRow="1" bandRow="1">
                    <a:tableStyleId>{5C22544A-7EE6-4342-B048-85BDC9FD1C3A}</a:tableStyleId>
                  </a:tblPr>
                  <a:tblGrid>
                    <a:gridCol w="1731194">
                      <a:extLst>
                        <a:ext uri="{9D8B030D-6E8A-4147-A177-3AD203B41FA5}">
                          <a16:colId xmlns:a16="http://schemas.microsoft.com/office/drawing/2014/main" val="247008803"/>
                        </a:ext>
                      </a:extLst>
                    </a:gridCol>
                    <a:gridCol w="1731194">
                      <a:extLst>
                        <a:ext uri="{9D8B030D-6E8A-4147-A177-3AD203B41FA5}">
                          <a16:colId xmlns:a16="http://schemas.microsoft.com/office/drawing/2014/main" val="512146984"/>
                        </a:ext>
                      </a:extLst>
                    </a:gridCol>
                    <a:gridCol w="1731194">
                      <a:extLst>
                        <a:ext uri="{9D8B030D-6E8A-4147-A177-3AD203B41FA5}">
                          <a16:colId xmlns:a16="http://schemas.microsoft.com/office/drawing/2014/main" val="3470969763"/>
                        </a:ext>
                      </a:extLst>
                    </a:gridCol>
                    <a:gridCol w="1731194">
                      <a:extLst>
                        <a:ext uri="{9D8B030D-6E8A-4147-A177-3AD203B41FA5}">
                          <a16:colId xmlns:a16="http://schemas.microsoft.com/office/drawing/2014/main" val="1195058709"/>
                        </a:ext>
                      </a:extLst>
                    </a:gridCol>
                    <a:gridCol w="1731194">
                      <a:extLst>
                        <a:ext uri="{9D8B030D-6E8A-4147-A177-3AD203B41FA5}">
                          <a16:colId xmlns:a16="http://schemas.microsoft.com/office/drawing/2014/main" val="3639618031"/>
                        </a:ext>
                      </a:extLst>
                    </a:gridCol>
                  </a:tblGrid>
                  <a:tr h="282348">
                    <a:tc>
                      <a:txBody>
                        <a:bodyPr/>
                        <a:lstStyle/>
                        <a:p>
                          <a:pPr algn="ctr"/>
                          <a14:m>
                            <m:oMath xmlns:m="http://schemas.openxmlformats.org/officeDocument/2006/math">
                              <m:r>
                                <a:rPr lang="en-US" sz="1400" b="0" i="1" smtClean="0">
                                  <a:latin typeface="Cambria Math" panose="02040503050406030204" pitchFamily="18" charset="0"/>
                                  <a:ea typeface="+mn-ea"/>
                                </a:rPr>
                                <m:t>1.8</m:t>
                              </m:r>
                              <m:r>
                                <a:rPr lang="en-US" sz="1400" b="0" i="1" smtClean="0">
                                  <a:latin typeface="Cambria Math" panose="02040503050406030204" pitchFamily="18" charset="0"/>
                                  <a:ea typeface="Cambria Math" panose="02040503050406030204" pitchFamily="18" charset="0"/>
                                </a:rPr>
                                <m:t>𝜇</m:t>
                              </m:r>
                              <m:r>
                                <a:rPr lang="en-US" sz="1400" b="0" i="1" smtClean="0">
                                  <a:latin typeface="Cambria Math" panose="02040503050406030204" pitchFamily="18" charset="0"/>
                                  <a:ea typeface="Cambria Math" panose="02040503050406030204" pitchFamily="18" charset="0"/>
                                </a:rPr>
                                <m:t>𝑇</m:t>
                              </m:r>
                            </m:oMath>
                          </a14:m>
                          <a:r>
                            <a:rPr lang="en-US" sz="1400" dirty="0">
                              <a:latin typeface="Times New Roman" panose="02020603050405020304" pitchFamily="18" charset="0"/>
                              <a:cs typeface="Times New Roman" panose="02020603050405020304" pitchFamily="18" charset="0"/>
                            </a:rPr>
                            <a:t> noise</a:t>
                          </a:r>
                        </a:p>
                      </a:txBody>
                      <a:tcPr/>
                    </a:tc>
                    <a:tc>
                      <a:txBody>
                        <a:bodyPr/>
                        <a:lstStyle/>
                        <a:p>
                          <a:pPr algn="ctr"/>
                          <a:r>
                            <a:rPr lang="en-US" sz="1400" dirty="0">
                              <a:latin typeface="Times New Roman" panose="02020603050405020304" pitchFamily="18" charset="0"/>
                              <a:cs typeface="Times New Roman" panose="02020603050405020304" pitchFamily="18" charset="0"/>
                            </a:rPr>
                            <a:t>5cm</a:t>
                          </a:r>
                        </a:p>
                      </a:txBody>
                      <a:tcPr/>
                    </a:tc>
                    <a:tc>
                      <a:txBody>
                        <a:bodyPr/>
                        <a:lstStyle/>
                        <a:p>
                          <a:pPr algn="ctr"/>
                          <a:r>
                            <a:rPr lang="en-US" sz="1400" dirty="0">
                              <a:latin typeface="Times New Roman" panose="02020603050405020304" pitchFamily="18" charset="0"/>
                              <a:cs typeface="Times New Roman" panose="02020603050405020304" pitchFamily="18" charset="0"/>
                            </a:rPr>
                            <a:t>10cm</a:t>
                          </a:r>
                        </a:p>
                      </a:txBody>
                      <a:tcPr/>
                    </a:tc>
                    <a:tc>
                      <a:txBody>
                        <a:bodyPr/>
                        <a:lstStyle/>
                        <a:p>
                          <a:pPr algn="ctr"/>
                          <a:r>
                            <a:rPr lang="en-US" sz="1400" dirty="0">
                              <a:latin typeface="Times New Roman" panose="02020603050405020304" pitchFamily="18" charset="0"/>
                              <a:cs typeface="Times New Roman" panose="02020603050405020304" pitchFamily="18" charset="0"/>
                            </a:rPr>
                            <a:t>15cm</a:t>
                          </a:r>
                        </a:p>
                      </a:txBody>
                      <a:tcPr/>
                    </a:tc>
                    <a:tc>
                      <a:txBody>
                        <a:bodyPr/>
                        <a:lstStyle/>
                        <a:p>
                          <a:pPr algn="ctr"/>
                          <a:r>
                            <a:rPr lang="en-US" sz="1400" dirty="0">
                              <a:latin typeface="Times New Roman" panose="02020603050405020304" pitchFamily="18" charset="0"/>
                              <a:cs typeface="Times New Roman" panose="02020603050405020304" pitchFamily="18" charset="0"/>
                            </a:rPr>
                            <a:t>20cm</a:t>
                          </a:r>
                        </a:p>
                      </a:txBody>
                      <a:tcPr/>
                    </a:tc>
                    <a:extLst>
                      <a:ext uri="{0D108BD9-81ED-4DB2-BD59-A6C34878D82A}">
                        <a16:rowId xmlns:a16="http://schemas.microsoft.com/office/drawing/2014/main" val="3621478674"/>
                      </a:ext>
                    </a:extLst>
                  </a:tr>
                  <a:tr h="39451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Convergence rate</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400" dirty="0">
                            <a:latin typeface="Times New Roman" panose="02020603050405020304" pitchFamily="18" charset="0"/>
                            <a:cs typeface="Times New Roman" panose="02020603050405020304" pitchFamily="18" charset="0"/>
                          </a:endParaRPr>
                        </a:p>
                      </a:txBody>
                      <a:tcPr/>
                    </a:tc>
                    <a:tc>
                      <a:txBody>
                        <a:bodyPr/>
                        <a:lstStyle/>
                        <a:p>
                          <a:pPr algn="ctr"/>
                          <a:r>
                            <a:rPr lang="en-US" sz="1400" dirty="0">
                              <a:latin typeface="Times New Roman" panose="02020603050405020304" pitchFamily="18" charset="0"/>
                              <a:cs typeface="Times New Roman" panose="02020603050405020304" pitchFamily="18" charset="0"/>
                            </a:rPr>
                            <a:t>100 of 100 no 100% convergence</a:t>
                          </a:r>
                        </a:p>
                      </a:txBody>
                      <a:tcPr/>
                    </a:tc>
                    <a:tc>
                      <a:txBody>
                        <a:bodyPr/>
                        <a:lstStyle/>
                        <a:p>
                          <a:pPr algn="ctr"/>
                          <a:r>
                            <a:rPr lang="en-US" sz="1400" dirty="0">
                              <a:latin typeface="Times New Roman" panose="02020603050405020304" pitchFamily="18" charset="0"/>
                              <a:cs typeface="Times New Roman" panose="02020603050405020304" pitchFamily="18" charset="0"/>
                            </a:rPr>
                            <a:t>84 of 100 no 100% convergence</a:t>
                          </a:r>
                        </a:p>
                      </a:txBody>
                      <a:tcPr/>
                    </a:tc>
                    <a:tc>
                      <a:txBody>
                        <a:bodyPr/>
                        <a:lstStyle/>
                        <a:p>
                          <a:pPr algn="ctr"/>
                          <a14:m>
                            <m:oMathPara xmlns:m="http://schemas.openxmlformats.org/officeDocument/2006/math">
                              <m:oMathParaPr>
                                <m:jc m:val="center"/>
                              </m:oMathParaPr>
                              <m:oMath xmlns:m="http://schemas.openxmlformats.org/officeDocument/2006/math">
                                <m:r>
                                  <m:rPr>
                                    <m:nor/>
                                  </m:rPr>
                                  <a:rPr lang="en-US" sz="1400" b="0" i="0" dirty="0" smtClean="0">
                                    <a:latin typeface="Times New Roman" panose="02020603050405020304" pitchFamily="18" charset="0"/>
                                    <a:cs typeface="Times New Roman" panose="02020603050405020304" pitchFamily="18" charset="0"/>
                                  </a:rPr>
                                  <m:t>97</m:t>
                                </m:r>
                                <m:r>
                                  <m:rPr>
                                    <m:nor/>
                                  </m:rPr>
                                  <a:rPr lang="en-US" sz="1400" dirty="0" smtClean="0">
                                    <a:latin typeface="Times New Roman" panose="02020603050405020304" pitchFamily="18" charset="0"/>
                                    <a:cs typeface="Times New Roman" panose="02020603050405020304" pitchFamily="18" charset="0"/>
                                  </a:rPr>
                                  <m:t> </m:t>
                                </m:r>
                                <m:r>
                                  <m:rPr>
                                    <m:nor/>
                                  </m:rPr>
                                  <a:rPr lang="en-US" sz="1400" dirty="0" smtClean="0">
                                    <a:latin typeface="Times New Roman" panose="02020603050405020304" pitchFamily="18" charset="0"/>
                                    <a:cs typeface="Times New Roman" panose="02020603050405020304" pitchFamily="18" charset="0"/>
                                  </a:rPr>
                                  <m:t>of</m:t>
                                </m:r>
                                <m:r>
                                  <m:rPr>
                                    <m:nor/>
                                  </m:rPr>
                                  <a:rPr lang="en-US" sz="1400" dirty="0" smtClean="0">
                                    <a:latin typeface="Times New Roman" panose="02020603050405020304" pitchFamily="18" charset="0"/>
                                    <a:cs typeface="Times New Roman" panose="02020603050405020304" pitchFamily="18" charset="0"/>
                                  </a:rPr>
                                  <m:t> 100 </m:t>
                                </m:r>
                                <m:r>
                                  <m:rPr>
                                    <m:nor/>
                                  </m:rPr>
                                  <a:rPr lang="en-US" sz="1400" dirty="0" smtClean="0">
                                    <a:latin typeface="Times New Roman" panose="02020603050405020304" pitchFamily="18" charset="0"/>
                                    <a:cs typeface="Times New Roman" panose="02020603050405020304" pitchFamily="18" charset="0"/>
                                  </a:rPr>
                                  <m:t>no</m:t>
                                </m:r>
                                <m:r>
                                  <m:rPr>
                                    <m:nor/>
                                  </m:rPr>
                                  <a:rPr lang="en-US" sz="1400" dirty="0" smtClean="0">
                                    <a:latin typeface="Times New Roman" panose="02020603050405020304" pitchFamily="18" charset="0"/>
                                    <a:cs typeface="Times New Roman" panose="02020603050405020304" pitchFamily="18" charset="0"/>
                                  </a:rPr>
                                  <m:t> 100% </m:t>
                                </m:r>
                                <m:r>
                                  <m:rPr>
                                    <m:nor/>
                                  </m:rPr>
                                  <a:rPr lang="en-US" sz="1400" dirty="0" smtClean="0">
                                    <a:latin typeface="Times New Roman" panose="02020603050405020304" pitchFamily="18" charset="0"/>
                                    <a:cs typeface="Times New Roman" panose="02020603050405020304" pitchFamily="18" charset="0"/>
                                  </a:rPr>
                                  <m:t>convergence</m:t>
                                </m:r>
                              </m:oMath>
                            </m:oMathPara>
                          </a14:m>
                          <a:endParaRPr lang="en-US" sz="140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
                              </m:oMathParaPr>
                              <m:oMath xmlns:m="http://schemas.openxmlformats.org/officeDocument/2006/math">
                                <m:r>
                                  <m:rPr>
                                    <m:nor/>
                                  </m:rPr>
                                  <a:rPr lang="en-US" sz="1400" b="0" i="0" dirty="0" smtClean="0">
                                    <a:latin typeface="Cambria Math" panose="02040503050406030204" pitchFamily="18" charset="0"/>
                                    <a:cs typeface="Times New Roman" panose="02020603050405020304" pitchFamily="18" charset="0"/>
                                  </a:rPr>
                                  <m:t>100</m:t>
                                </m:r>
                                <m:r>
                                  <m:rPr>
                                    <m:nor/>
                                  </m:rPr>
                                  <a:rPr lang="en-US" sz="1400" dirty="0" smtClean="0">
                                    <a:latin typeface="Times New Roman" panose="02020603050405020304" pitchFamily="18" charset="0"/>
                                    <a:cs typeface="Times New Roman" panose="02020603050405020304" pitchFamily="18" charset="0"/>
                                  </a:rPr>
                                  <m:t> </m:t>
                                </m:r>
                                <m:r>
                                  <m:rPr>
                                    <m:nor/>
                                  </m:rPr>
                                  <a:rPr lang="en-US" sz="1400" dirty="0" smtClean="0">
                                    <a:latin typeface="Times New Roman" panose="02020603050405020304" pitchFamily="18" charset="0"/>
                                    <a:cs typeface="Times New Roman" panose="02020603050405020304" pitchFamily="18" charset="0"/>
                                  </a:rPr>
                                  <m:t>of</m:t>
                                </m:r>
                                <m:r>
                                  <m:rPr>
                                    <m:nor/>
                                  </m:rPr>
                                  <a:rPr lang="en-US" sz="1400" dirty="0" smtClean="0">
                                    <a:latin typeface="Times New Roman" panose="02020603050405020304" pitchFamily="18" charset="0"/>
                                    <a:cs typeface="Times New Roman" panose="02020603050405020304" pitchFamily="18" charset="0"/>
                                  </a:rPr>
                                  <m:t> 100 </m:t>
                                </m:r>
                                <m:r>
                                  <m:rPr>
                                    <m:nor/>
                                  </m:rPr>
                                  <a:rPr lang="en-US" sz="1400" dirty="0" smtClean="0">
                                    <a:latin typeface="Times New Roman" panose="02020603050405020304" pitchFamily="18" charset="0"/>
                                    <a:cs typeface="Times New Roman" panose="02020603050405020304" pitchFamily="18" charset="0"/>
                                  </a:rPr>
                                  <m:t>no</m:t>
                                </m:r>
                                <m:r>
                                  <m:rPr>
                                    <m:nor/>
                                  </m:rPr>
                                  <a:rPr lang="en-US" sz="1400" dirty="0" smtClean="0">
                                    <a:latin typeface="Times New Roman" panose="02020603050405020304" pitchFamily="18" charset="0"/>
                                    <a:cs typeface="Times New Roman" panose="02020603050405020304" pitchFamily="18" charset="0"/>
                                  </a:rPr>
                                  <m:t> 100% </m:t>
                                </m:r>
                                <m:r>
                                  <m:rPr>
                                    <m:nor/>
                                  </m:rPr>
                                  <a:rPr lang="en-US" sz="1400" dirty="0" smtClean="0">
                                    <a:latin typeface="Times New Roman" panose="02020603050405020304" pitchFamily="18" charset="0"/>
                                    <a:cs typeface="Times New Roman" panose="02020603050405020304" pitchFamily="18" charset="0"/>
                                  </a:rPr>
                                  <m:t>convergence</m:t>
                                </m:r>
                              </m:oMath>
                            </m:oMathPara>
                          </a14:m>
                          <a:endParaRPr 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129918119"/>
                      </a:ext>
                    </a:extLst>
                  </a:tr>
                </a:tbl>
              </a:graphicData>
            </a:graphic>
          </p:graphicFrame>
        </mc:Choice>
        <mc:Fallback>
          <p:graphicFrame>
            <p:nvGraphicFramePr>
              <p:cNvPr id="4" name="Table 3">
                <a:extLst>
                  <a:ext uri="{FF2B5EF4-FFF2-40B4-BE49-F238E27FC236}">
                    <a16:creationId xmlns:a16="http://schemas.microsoft.com/office/drawing/2014/main" id="{2E2B01FC-1FA4-832F-CDAA-2EEE51059EB6}"/>
                  </a:ext>
                </a:extLst>
              </p:cNvPr>
              <p:cNvGraphicFramePr>
                <a:graphicFrameLocks noGrp="1"/>
              </p:cNvGraphicFramePr>
              <p:nvPr>
                <p:extLst>
                  <p:ext uri="{D42A27DB-BD31-4B8C-83A1-F6EECF244321}">
                    <p14:modId xmlns:p14="http://schemas.microsoft.com/office/powerpoint/2010/main" val="40568757"/>
                  </p:ext>
                </p:extLst>
              </p:nvPr>
            </p:nvGraphicFramePr>
            <p:xfrm>
              <a:off x="1768015" y="5907569"/>
              <a:ext cx="8655970" cy="822960"/>
            </p:xfrm>
            <a:graphic>
              <a:graphicData uri="http://schemas.openxmlformats.org/drawingml/2006/table">
                <a:tbl>
                  <a:tblPr firstRow="1" bandRow="1">
                    <a:tableStyleId>{5C22544A-7EE6-4342-B048-85BDC9FD1C3A}</a:tableStyleId>
                  </a:tblPr>
                  <a:tblGrid>
                    <a:gridCol w="1731194">
                      <a:extLst>
                        <a:ext uri="{9D8B030D-6E8A-4147-A177-3AD203B41FA5}">
                          <a16:colId xmlns:a16="http://schemas.microsoft.com/office/drawing/2014/main" val="247008803"/>
                        </a:ext>
                      </a:extLst>
                    </a:gridCol>
                    <a:gridCol w="1731194">
                      <a:extLst>
                        <a:ext uri="{9D8B030D-6E8A-4147-A177-3AD203B41FA5}">
                          <a16:colId xmlns:a16="http://schemas.microsoft.com/office/drawing/2014/main" val="512146984"/>
                        </a:ext>
                      </a:extLst>
                    </a:gridCol>
                    <a:gridCol w="1731194">
                      <a:extLst>
                        <a:ext uri="{9D8B030D-6E8A-4147-A177-3AD203B41FA5}">
                          <a16:colId xmlns:a16="http://schemas.microsoft.com/office/drawing/2014/main" val="3470969763"/>
                        </a:ext>
                      </a:extLst>
                    </a:gridCol>
                    <a:gridCol w="1731194">
                      <a:extLst>
                        <a:ext uri="{9D8B030D-6E8A-4147-A177-3AD203B41FA5}">
                          <a16:colId xmlns:a16="http://schemas.microsoft.com/office/drawing/2014/main" val="1195058709"/>
                        </a:ext>
                      </a:extLst>
                    </a:gridCol>
                    <a:gridCol w="1731194">
                      <a:extLst>
                        <a:ext uri="{9D8B030D-6E8A-4147-A177-3AD203B41FA5}">
                          <a16:colId xmlns:a16="http://schemas.microsoft.com/office/drawing/2014/main" val="3639618031"/>
                        </a:ext>
                      </a:extLst>
                    </a:gridCol>
                  </a:tblGrid>
                  <a:tr h="304800">
                    <a:tc>
                      <a:txBody>
                        <a:bodyPr/>
                        <a:lstStyle/>
                        <a:p>
                          <a:endParaRPr lang="en-US"/>
                        </a:p>
                      </a:txBody>
                      <a:tcPr>
                        <a:blipFill>
                          <a:blip r:embed="rId5"/>
                          <a:stretch>
                            <a:fillRect l="-704" t="-4000" r="-401761" b="-192000"/>
                          </a:stretch>
                        </a:blipFill>
                      </a:tcPr>
                    </a:tc>
                    <a:tc>
                      <a:txBody>
                        <a:bodyPr/>
                        <a:lstStyle/>
                        <a:p>
                          <a:pPr algn="ctr"/>
                          <a:r>
                            <a:rPr lang="en-US" sz="1400" dirty="0">
                              <a:latin typeface="Times New Roman" panose="02020603050405020304" pitchFamily="18" charset="0"/>
                              <a:cs typeface="Times New Roman" panose="02020603050405020304" pitchFamily="18" charset="0"/>
                            </a:rPr>
                            <a:t>5cm</a:t>
                          </a:r>
                        </a:p>
                      </a:txBody>
                      <a:tcPr/>
                    </a:tc>
                    <a:tc>
                      <a:txBody>
                        <a:bodyPr/>
                        <a:lstStyle/>
                        <a:p>
                          <a:pPr algn="ctr"/>
                          <a:r>
                            <a:rPr lang="en-US" sz="1400" dirty="0">
                              <a:latin typeface="Times New Roman" panose="02020603050405020304" pitchFamily="18" charset="0"/>
                              <a:cs typeface="Times New Roman" panose="02020603050405020304" pitchFamily="18" charset="0"/>
                            </a:rPr>
                            <a:t>10cm</a:t>
                          </a:r>
                        </a:p>
                      </a:txBody>
                      <a:tcPr/>
                    </a:tc>
                    <a:tc>
                      <a:txBody>
                        <a:bodyPr/>
                        <a:lstStyle/>
                        <a:p>
                          <a:pPr algn="ctr"/>
                          <a:r>
                            <a:rPr lang="en-US" sz="1400" dirty="0">
                              <a:latin typeface="Times New Roman" panose="02020603050405020304" pitchFamily="18" charset="0"/>
                              <a:cs typeface="Times New Roman" panose="02020603050405020304" pitchFamily="18" charset="0"/>
                            </a:rPr>
                            <a:t>15cm</a:t>
                          </a:r>
                        </a:p>
                      </a:txBody>
                      <a:tcPr/>
                    </a:tc>
                    <a:tc>
                      <a:txBody>
                        <a:bodyPr/>
                        <a:lstStyle/>
                        <a:p>
                          <a:pPr algn="ctr"/>
                          <a:r>
                            <a:rPr lang="en-US" sz="1400" dirty="0">
                              <a:latin typeface="Times New Roman" panose="02020603050405020304" pitchFamily="18" charset="0"/>
                              <a:cs typeface="Times New Roman" panose="02020603050405020304" pitchFamily="18" charset="0"/>
                            </a:rPr>
                            <a:t>20cm</a:t>
                          </a:r>
                        </a:p>
                      </a:txBody>
                      <a:tcPr/>
                    </a:tc>
                    <a:extLst>
                      <a:ext uri="{0D108BD9-81ED-4DB2-BD59-A6C34878D82A}">
                        <a16:rowId xmlns:a16="http://schemas.microsoft.com/office/drawing/2014/main" val="3621478674"/>
                      </a:ext>
                    </a:extLst>
                  </a:tr>
                  <a:tr h="5181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Convergence rate</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400" dirty="0">
                            <a:latin typeface="Times New Roman" panose="02020603050405020304" pitchFamily="18" charset="0"/>
                            <a:cs typeface="Times New Roman" panose="02020603050405020304" pitchFamily="18" charset="0"/>
                          </a:endParaRPr>
                        </a:p>
                      </a:txBody>
                      <a:tcPr/>
                    </a:tc>
                    <a:tc>
                      <a:txBody>
                        <a:bodyPr/>
                        <a:lstStyle/>
                        <a:p>
                          <a:pPr algn="ctr"/>
                          <a:r>
                            <a:rPr lang="en-US" sz="1400" dirty="0">
                              <a:latin typeface="Times New Roman" panose="02020603050405020304" pitchFamily="18" charset="0"/>
                              <a:cs typeface="Times New Roman" panose="02020603050405020304" pitchFamily="18" charset="0"/>
                            </a:rPr>
                            <a:t>100 of 100 no 100% convergence</a:t>
                          </a:r>
                        </a:p>
                      </a:txBody>
                      <a:tcPr/>
                    </a:tc>
                    <a:tc>
                      <a:txBody>
                        <a:bodyPr/>
                        <a:lstStyle/>
                        <a:p>
                          <a:pPr algn="ctr"/>
                          <a:r>
                            <a:rPr lang="en-US" sz="1400" dirty="0">
                              <a:latin typeface="Times New Roman" panose="02020603050405020304" pitchFamily="18" charset="0"/>
                              <a:cs typeface="Times New Roman" panose="02020603050405020304" pitchFamily="18" charset="0"/>
                            </a:rPr>
                            <a:t>84 of 100 no 100% convergence</a:t>
                          </a:r>
                        </a:p>
                      </a:txBody>
                      <a:tcPr/>
                    </a:tc>
                    <a:tc>
                      <a:txBody>
                        <a:bodyPr/>
                        <a:lstStyle/>
                        <a:p>
                          <a:endParaRPr lang="en-US"/>
                        </a:p>
                      </a:txBody>
                      <a:tcPr>
                        <a:blipFill>
                          <a:blip r:embed="rId5"/>
                          <a:stretch>
                            <a:fillRect l="-300704" t="-60465" r="-101761" b="-11628"/>
                          </a:stretch>
                        </a:blipFill>
                      </a:tcPr>
                    </a:tc>
                    <a:tc>
                      <a:txBody>
                        <a:bodyPr/>
                        <a:lstStyle/>
                        <a:p>
                          <a:endParaRPr lang="en-US"/>
                        </a:p>
                      </a:txBody>
                      <a:tcPr>
                        <a:blipFill>
                          <a:blip r:embed="rId5"/>
                          <a:stretch>
                            <a:fillRect l="-400704" t="-60465" r="-1761" b="-11628"/>
                          </a:stretch>
                        </a:blipFill>
                      </a:tcPr>
                    </a:tc>
                    <a:extLst>
                      <a:ext uri="{0D108BD9-81ED-4DB2-BD59-A6C34878D82A}">
                        <a16:rowId xmlns:a16="http://schemas.microsoft.com/office/drawing/2014/main" val="4129918119"/>
                      </a:ext>
                    </a:extLst>
                  </a:tr>
                </a:tbl>
              </a:graphicData>
            </a:graphic>
          </p:graphicFrame>
        </mc:Fallback>
      </mc:AlternateContent>
    </p:spTree>
    <p:extLst>
      <p:ext uri="{BB962C8B-B14F-4D97-AF65-F5344CB8AC3E}">
        <p14:creationId xmlns:p14="http://schemas.microsoft.com/office/powerpoint/2010/main" val="22442108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a:extLst>
                  <a:ext uri="{FF2B5EF4-FFF2-40B4-BE49-F238E27FC236}">
                    <a16:creationId xmlns:a16="http://schemas.microsoft.com/office/drawing/2014/main" id="{58B5199D-76C2-A438-8608-038006686D6E}"/>
                  </a:ext>
                </a:extLst>
              </p:cNvPr>
              <p:cNvSpPr>
                <a:spLocks noGrp="1"/>
              </p:cNvSpPr>
              <p:nvPr>
                <p:ph type="title"/>
              </p:nvPr>
            </p:nvSpPr>
            <p:spPr>
              <a:xfrm>
                <a:off x="838200" y="365126"/>
                <a:ext cx="10515600" cy="447674"/>
              </a:xfrm>
            </p:spPr>
            <p:txBody>
              <a:bodyPr>
                <a:normAutofit/>
              </a:bodyPr>
              <a:lstStyle/>
              <a:p>
                <a:pPr/>
                <a14:m>
                  <m:oMath xmlns:m="http://schemas.openxmlformats.org/officeDocument/2006/math">
                    <m:sSub>
                      <m:sSubPr>
                        <m:ctrlPr>
                          <a:rPr lang="en-US" sz="2400" b="0" i="1" dirty="0"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sz="2400" i="1" dirty="0" smtClean="0">
                            <a:latin typeface="Cambria Math" panose="02040503050406030204" pitchFamily="18" charset="0"/>
                            <a:ea typeface="Cambria Math" panose="02040503050406030204" pitchFamily="18" charset="0"/>
                            <a:cs typeface="Times New Roman" panose="02020603050405020304" pitchFamily="18" charset="0"/>
                          </a:rPr>
                          <m:t>𝜎</m:t>
                        </m:r>
                      </m:e>
                      <m:sub>
                        <m:r>
                          <a:rPr lang="en-US" sz="2400" b="0" i="1" dirty="0" smtClean="0">
                            <a:latin typeface="Cambria Math" panose="02040503050406030204" pitchFamily="18" charset="0"/>
                            <a:ea typeface="Cambria Math" panose="02040503050406030204" pitchFamily="18" charset="0"/>
                            <a:cs typeface="Times New Roman" panose="02020603050405020304" pitchFamily="18" charset="0"/>
                          </a:rPr>
                          <m:t>𝑚𝑖𝑛</m:t>
                        </m:r>
                      </m:sub>
                    </m:sSub>
                  </m:oMath>
                </a14:m>
                <a:r>
                  <a:rPr lang="en-US" sz="2400" dirty="0">
                    <a:latin typeface="Times New Roman" panose="02020603050405020304" pitchFamily="18" charset="0"/>
                    <a:cs typeface="Times New Roman" panose="02020603050405020304" pitchFamily="18" charset="0"/>
                  </a:rPr>
                  <a:t> instead of </a:t>
                </a:r>
                <a14:m>
                  <m:oMath xmlns:m="http://schemas.openxmlformats.org/officeDocument/2006/math">
                    <m:sSub>
                      <m:sSubPr>
                        <m:ctrlPr>
                          <a:rPr lang="en-US" sz="2400" i="1" dirty="0">
                            <a:latin typeface="Cambria Math" panose="02040503050406030204" pitchFamily="18" charset="0"/>
                            <a:ea typeface="Cambria Math" panose="02040503050406030204" pitchFamily="18" charset="0"/>
                            <a:cs typeface="Times New Roman" panose="02020603050405020304" pitchFamily="18" charset="0"/>
                          </a:rPr>
                        </m:ctrlPr>
                      </m:sSubPr>
                      <m:e>
                        <m:r>
                          <a:rPr lang="en-US" sz="2400" i="1" dirty="0">
                            <a:latin typeface="Cambria Math" panose="02040503050406030204" pitchFamily="18" charset="0"/>
                            <a:ea typeface="Cambria Math" panose="02040503050406030204" pitchFamily="18" charset="0"/>
                            <a:cs typeface="Times New Roman" panose="02020603050405020304" pitchFamily="18" charset="0"/>
                          </a:rPr>
                          <m:t>𝜎</m:t>
                        </m:r>
                      </m:e>
                      <m:sub>
                        <m:r>
                          <a:rPr lang="en-US" sz="2400" b="0" i="1" dirty="0" smtClean="0">
                            <a:latin typeface="Cambria Math" panose="02040503050406030204" pitchFamily="18" charset="0"/>
                            <a:ea typeface="Cambria Math" panose="02040503050406030204" pitchFamily="18" charset="0"/>
                            <a:cs typeface="Times New Roman" panose="02020603050405020304" pitchFamily="18" charset="0"/>
                          </a:rPr>
                          <m:t>𝑚𝑒𝑎𝑛</m:t>
                        </m:r>
                      </m:sub>
                    </m:sSub>
                  </m:oMath>
                </a14:m>
                <a:r>
                  <a:rPr lang="en-US" sz="2400" dirty="0">
                    <a:latin typeface="Times New Roman" panose="02020603050405020304" pitchFamily="18" charset="0"/>
                    <a:cs typeface="Times New Roman" panose="02020603050405020304" pitchFamily="18" charset="0"/>
                  </a:rPr>
                  <a:t> </a:t>
                </a:r>
              </a:p>
            </p:txBody>
          </p:sp>
        </mc:Choice>
        <mc:Fallback>
          <p:sp>
            <p:nvSpPr>
              <p:cNvPr id="2" name="Title 1">
                <a:extLst>
                  <a:ext uri="{FF2B5EF4-FFF2-40B4-BE49-F238E27FC236}">
                    <a16:creationId xmlns:a16="http://schemas.microsoft.com/office/drawing/2014/main" id="{58B5199D-76C2-A438-8608-038006686D6E}"/>
                  </a:ext>
                </a:extLst>
              </p:cNvPr>
              <p:cNvSpPr>
                <a:spLocks noGrp="1" noRot="1" noChangeAspect="1" noMove="1" noResize="1" noEditPoints="1" noAdjustHandles="1" noChangeArrowheads="1" noChangeShapeType="1" noTextEdit="1"/>
              </p:cNvSpPr>
              <p:nvPr>
                <p:ph type="title"/>
              </p:nvPr>
            </p:nvSpPr>
            <p:spPr>
              <a:xfrm>
                <a:off x="838200" y="365126"/>
                <a:ext cx="10515600" cy="447674"/>
              </a:xfrm>
              <a:blipFill>
                <a:blip r:embed="rId2"/>
                <a:stretch>
                  <a:fillRect t="-16438" b="-2876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C95EC38A-0E7F-C35C-FCA1-7DD85DD16FE1}"/>
                  </a:ext>
                </a:extLst>
              </p:cNvPr>
              <p:cNvSpPr txBox="1"/>
              <p:nvPr/>
            </p:nvSpPr>
            <p:spPr>
              <a:xfrm>
                <a:off x="1024467" y="896744"/>
                <a:ext cx="10112235" cy="5755422"/>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Observation:  In the previous simulation, 10cm has a larger </a:t>
                </a:r>
                <a14:m>
                  <m:oMath xmlns:m="http://schemas.openxmlformats.org/officeDocument/2006/math">
                    <m:r>
                      <a:rPr lang="en-US" sz="1600" b="0" i="1" dirty="0" smtClean="0">
                        <a:latin typeface="Cambria Math" panose="02040503050406030204" pitchFamily="18" charset="0"/>
                        <a:ea typeface="Cambria Math" panose="02040503050406030204" pitchFamily="18" charset="0"/>
                        <a:cs typeface="Times New Roman" panose="02020603050405020304" pitchFamily="18" charset="0"/>
                      </a:rPr>
                      <m:t>𝑚𝑒𝑎𝑛</m:t>
                    </m:r>
                    <m:r>
                      <a:rPr lang="en-US" sz="1600" b="0" i="0" dirty="0"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sz="1600" b="0" i="1" dirty="0"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sz="1600" i="1" dirty="0" smtClean="0">
                            <a:latin typeface="Cambria Math" panose="02040503050406030204" pitchFamily="18" charset="0"/>
                            <a:ea typeface="Cambria Math" panose="02040503050406030204" pitchFamily="18" charset="0"/>
                            <a:cs typeface="Times New Roman" panose="02020603050405020304" pitchFamily="18" charset="0"/>
                          </a:rPr>
                          <m:t>𝜎</m:t>
                        </m:r>
                      </m:e>
                      <m:sub>
                        <m:r>
                          <a:rPr lang="en-US" sz="1600" b="0" i="1" dirty="0" smtClean="0">
                            <a:latin typeface="Cambria Math" panose="02040503050406030204" pitchFamily="18" charset="0"/>
                            <a:ea typeface="Cambria Math" panose="02040503050406030204" pitchFamily="18" charset="0"/>
                            <a:cs typeface="Times New Roman" panose="02020603050405020304" pitchFamily="18" charset="0"/>
                          </a:rPr>
                          <m:t>𝑚𝑖𝑛</m:t>
                        </m:r>
                      </m:sub>
                    </m:sSub>
                    <m:r>
                      <a:rPr lang="en-US" sz="1600" b="0" i="1" dirty="0"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US" sz="1600" dirty="0">
                    <a:latin typeface="Times New Roman" panose="02020603050405020304" pitchFamily="18" charset="0"/>
                    <a:cs typeface="Times New Roman" panose="02020603050405020304" pitchFamily="18" charset="0"/>
                  </a:rPr>
                  <a:t> than 5cm, 15cm, and 20cm. And it has the least error.</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Hypothesis: Instead of </a:t>
                </a:r>
                <a14:m>
                  <m:oMath xmlns:m="http://schemas.openxmlformats.org/officeDocument/2006/math">
                    <m:sSub>
                      <m:sSubPr>
                        <m:ctrlPr>
                          <a:rPr lang="en-US" sz="1600" b="0" i="1" dirty="0"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sz="1600" i="1" dirty="0" smtClean="0">
                            <a:latin typeface="Cambria Math" panose="02040503050406030204" pitchFamily="18" charset="0"/>
                            <a:ea typeface="Cambria Math" panose="02040503050406030204" pitchFamily="18" charset="0"/>
                            <a:cs typeface="Times New Roman" panose="02020603050405020304" pitchFamily="18" charset="0"/>
                          </a:rPr>
                          <m:t>𝜎</m:t>
                        </m:r>
                      </m:e>
                      <m:sub>
                        <m:r>
                          <a:rPr lang="en-US" sz="1600" b="0" i="1" dirty="0" smtClean="0">
                            <a:latin typeface="Cambria Math" panose="02040503050406030204" pitchFamily="18" charset="0"/>
                            <a:ea typeface="Cambria Math" panose="02040503050406030204" pitchFamily="18" charset="0"/>
                            <a:cs typeface="Times New Roman" panose="02020603050405020304" pitchFamily="18" charset="0"/>
                          </a:rPr>
                          <m:t>𝑚𝑒𝑎𝑛</m:t>
                        </m:r>
                      </m:sub>
                    </m:sSub>
                  </m:oMath>
                </a14:m>
                <a:r>
                  <a:rPr lang="en-US" sz="16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1600" i="1" dirty="0">
                            <a:latin typeface="Cambria Math" panose="02040503050406030204" pitchFamily="18" charset="0"/>
                            <a:ea typeface="Cambria Math" panose="02040503050406030204" pitchFamily="18" charset="0"/>
                            <a:cs typeface="Times New Roman" panose="02020603050405020304" pitchFamily="18" charset="0"/>
                          </a:rPr>
                        </m:ctrlPr>
                      </m:sSubPr>
                      <m:e>
                        <m:r>
                          <a:rPr lang="en-US" sz="1600" i="1" dirty="0">
                            <a:latin typeface="Cambria Math" panose="02040503050406030204" pitchFamily="18" charset="0"/>
                            <a:ea typeface="Cambria Math" panose="02040503050406030204" pitchFamily="18" charset="0"/>
                            <a:cs typeface="Times New Roman" panose="02020603050405020304" pitchFamily="18" charset="0"/>
                          </a:rPr>
                          <m:t>𝜎</m:t>
                        </m:r>
                      </m:e>
                      <m:sub>
                        <m:r>
                          <a:rPr lang="en-US" sz="1600" i="1" dirty="0">
                            <a:latin typeface="Cambria Math" panose="02040503050406030204" pitchFamily="18" charset="0"/>
                            <a:ea typeface="Cambria Math" panose="02040503050406030204" pitchFamily="18" charset="0"/>
                            <a:cs typeface="Times New Roman" panose="02020603050405020304" pitchFamily="18" charset="0"/>
                          </a:rPr>
                          <m:t>𝑚𝑖𝑛</m:t>
                        </m:r>
                      </m:sub>
                    </m:sSub>
                  </m:oMath>
                </a14:m>
                <a:r>
                  <a:rPr lang="en-US" sz="1600" dirty="0">
                    <a:latin typeface="Times New Roman" panose="02020603050405020304" pitchFamily="18" charset="0"/>
                    <a:cs typeface="Times New Roman" panose="02020603050405020304" pitchFamily="18" charset="0"/>
                  </a:rPr>
                  <a:t> is the one that corresponds to how well the algorithm can converge when noise presents.</a:t>
                </a: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Reason: When the algorithm approaches the minima, it will approach in the minimum change direction(where the gradient vanishes), which is specified by the </a:t>
                </a:r>
                <a14:m>
                  <m:oMath xmlns:m="http://schemas.openxmlformats.org/officeDocument/2006/math">
                    <m:sSub>
                      <m:sSubPr>
                        <m:ctrlPr>
                          <a:rPr lang="en-US" sz="1600" b="0" i="1" dirty="0"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sz="1600" b="0" i="1" dirty="0" smtClean="0">
                            <a:latin typeface="Cambria Math" panose="02040503050406030204" pitchFamily="18" charset="0"/>
                            <a:ea typeface="Cambria Math" panose="02040503050406030204" pitchFamily="18" charset="0"/>
                            <a:cs typeface="Times New Roman" panose="02020603050405020304" pitchFamily="18" charset="0"/>
                          </a:rPr>
                          <m:t>𝑣</m:t>
                        </m:r>
                      </m:e>
                      <m:sub>
                        <m:r>
                          <a:rPr lang="en-US" sz="1600" b="0" i="1" dirty="0" smtClean="0">
                            <a:latin typeface="Cambria Math" panose="02040503050406030204" pitchFamily="18" charset="0"/>
                            <a:ea typeface="Cambria Math" panose="02040503050406030204" pitchFamily="18" charset="0"/>
                            <a:cs typeface="Times New Roman" panose="02020603050405020304" pitchFamily="18" charset="0"/>
                          </a:rPr>
                          <m:t>𝑚𝑖𝑛</m:t>
                        </m:r>
                      </m:sub>
                    </m:sSub>
                  </m:oMath>
                </a14:m>
                <a:r>
                  <a:rPr lang="en-US" sz="1600" dirty="0">
                    <a:latin typeface="Times New Roman" panose="02020603050405020304" pitchFamily="18" charset="0"/>
                    <a:cs typeface="Times New Roman" panose="02020603050405020304" pitchFamily="18" charset="0"/>
                  </a:rPr>
                  <a:t>, the singular vector corresponds to </a:t>
                </a:r>
                <a14:m>
                  <m:oMath xmlns:m="http://schemas.openxmlformats.org/officeDocument/2006/math">
                    <m:sSub>
                      <m:sSubPr>
                        <m:ctrlPr>
                          <a:rPr lang="en-US" sz="1600" i="1" dirty="0">
                            <a:latin typeface="Cambria Math" panose="02040503050406030204" pitchFamily="18" charset="0"/>
                            <a:ea typeface="Cambria Math" panose="02040503050406030204" pitchFamily="18" charset="0"/>
                            <a:cs typeface="Times New Roman" panose="02020603050405020304" pitchFamily="18" charset="0"/>
                          </a:rPr>
                        </m:ctrlPr>
                      </m:sSubPr>
                      <m:e>
                        <m:r>
                          <a:rPr lang="en-US" sz="1600" i="1" dirty="0">
                            <a:latin typeface="Cambria Math" panose="02040503050406030204" pitchFamily="18" charset="0"/>
                            <a:ea typeface="Cambria Math" panose="02040503050406030204" pitchFamily="18" charset="0"/>
                            <a:cs typeface="Times New Roman" panose="02020603050405020304" pitchFamily="18" charset="0"/>
                          </a:rPr>
                          <m:t>𝜎</m:t>
                        </m:r>
                      </m:e>
                      <m:sub>
                        <m:r>
                          <a:rPr lang="en-US" sz="1600" i="1" dirty="0">
                            <a:latin typeface="Cambria Math" panose="02040503050406030204" pitchFamily="18" charset="0"/>
                            <a:ea typeface="Cambria Math" panose="02040503050406030204" pitchFamily="18" charset="0"/>
                            <a:cs typeface="Times New Roman" panose="02020603050405020304" pitchFamily="18" charset="0"/>
                          </a:rPr>
                          <m:t>𝑚𝑖𝑛</m:t>
                        </m:r>
                      </m:sub>
                    </m:sSub>
                  </m:oMath>
                </a14:m>
                <a:r>
                  <a:rPr lang="en-US" sz="1600" dirty="0">
                    <a:latin typeface="Times New Roman" panose="02020603050405020304" pitchFamily="18" charset="0"/>
                    <a:cs typeface="Times New Roman" panose="02020603050405020304" pitchFamily="18" charset="0"/>
                  </a:rPr>
                  <a:t>. When </a:t>
                </a:r>
                <a14:m>
                  <m:oMath xmlns:m="http://schemas.openxmlformats.org/officeDocument/2006/math">
                    <m:sSub>
                      <m:sSubPr>
                        <m:ctrlPr>
                          <a:rPr lang="en-US" sz="1600" i="1" dirty="0">
                            <a:latin typeface="Cambria Math" panose="02040503050406030204" pitchFamily="18" charset="0"/>
                            <a:ea typeface="Cambria Math" panose="02040503050406030204" pitchFamily="18" charset="0"/>
                            <a:cs typeface="Times New Roman" panose="02020603050405020304" pitchFamily="18" charset="0"/>
                          </a:rPr>
                        </m:ctrlPr>
                      </m:sSubPr>
                      <m:e>
                        <m:r>
                          <a:rPr lang="en-US" sz="1600" i="1" dirty="0">
                            <a:latin typeface="Cambria Math" panose="02040503050406030204" pitchFamily="18" charset="0"/>
                            <a:ea typeface="Cambria Math" panose="02040503050406030204" pitchFamily="18" charset="0"/>
                            <a:cs typeface="Times New Roman" panose="02020603050405020304" pitchFamily="18" charset="0"/>
                          </a:rPr>
                          <m:t>𝜎</m:t>
                        </m:r>
                      </m:e>
                      <m:sub>
                        <m:r>
                          <a:rPr lang="en-US" sz="1600" i="1" dirty="0">
                            <a:latin typeface="Cambria Math" panose="02040503050406030204" pitchFamily="18" charset="0"/>
                            <a:ea typeface="Cambria Math" panose="02040503050406030204" pitchFamily="18" charset="0"/>
                            <a:cs typeface="Times New Roman" panose="02020603050405020304" pitchFamily="18" charset="0"/>
                          </a:rPr>
                          <m:t>𝑚𝑖𝑛</m:t>
                        </m:r>
                      </m:sub>
                    </m:sSub>
                  </m:oMath>
                </a14:m>
                <a:r>
                  <a:rPr lang="en-US" sz="1600" dirty="0">
                    <a:latin typeface="Times New Roman" panose="02020603050405020304" pitchFamily="18" charset="0"/>
                    <a:cs typeface="Times New Roman" panose="02020603050405020304" pitchFamily="18" charset="0"/>
                  </a:rPr>
                  <a:t> is larger, a small change in configuration will lead to a large change in the error, the update step calculate will be higher than that of a smaller </a:t>
                </a:r>
                <a14:m>
                  <m:oMath xmlns:m="http://schemas.openxmlformats.org/officeDocument/2006/math">
                    <m:sSub>
                      <m:sSubPr>
                        <m:ctrlPr>
                          <a:rPr lang="en-US" sz="1600" i="1" dirty="0">
                            <a:latin typeface="Cambria Math" panose="02040503050406030204" pitchFamily="18" charset="0"/>
                            <a:ea typeface="Cambria Math" panose="02040503050406030204" pitchFamily="18" charset="0"/>
                            <a:cs typeface="Times New Roman" panose="02020603050405020304" pitchFamily="18" charset="0"/>
                          </a:rPr>
                        </m:ctrlPr>
                      </m:sSubPr>
                      <m:e>
                        <m:r>
                          <a:rPr lang="en-US" sz="1600" i="1" dirty="0">
                            <a:latin typeface="Cambria Math" panose="02040503050406030204" pitchFamily="18" charset="0"/>
                            <a:ea typeface="Cambria Math" panose="02040503050406030204" pitchFamily="18" charset="0"/>
                            <a:cs typeface="Times New Roman" panose="02020603050405020304" pitchFamily="18" charset="0"/>
                          </a:rPr>
                          <m:t>𝜎</m:t>
                        </m:r>
                      </m:e>
                      <m:sub>
                        <m:r>
                          <a:rPr lang="en-US" sz="1600" i="1" dirty="0">
                            <a:latin typeface="Cambria Math" panose="02040503050406030204" pitchFamily="18" charset="0"/>
                            <a:ea typeface="Cambria Math" panose="02040503050406030204" pitchFamily="18" charset="0"/>
                            <a:cs typeface="Times New Roman" panose="02020603050405020304" pitchFamily="18" charset="0"/>
                          </a:rPr>
                          <m:t>𝑚𝑖𝑛</m:t>
                        </m:r>
                      </m:sub>
                    </m:sSub>
                  </m:oMath>
                </a14:m>
                <a:r>
                  <a:rPr lang="en-US" sz="1600" dirty="0">
                    <a:latin typeface="Times New Roman" panose="02020603050405020304" pitchFamily="18" charset="0"/>
                    <a:cs typeface="Times New Roman" panose="02020603050405020304" pitchFamily="18" charset="0"/>
                  </a:rPr>
                  <a:t>. As a result, the algorithm will keep running even when it is close to the ground truth. Eventually, it will converge closer to the ground truth when noise is presented.</a:t>
                </a:r>
              </a:p>
            </p:txBody>
          </p:sp>
        </mc:Choice>
        <mc:Fallback>
          <p:sp>
            <p:nvSpPr>
              <p:cNvPr id="3" name="TextBox 2">
                <a:extLst>
                  <a:ext uri="{FF2B5EF4-FFF2-40B4-BE49-F238E27FC236}">
                    <a16:creationId xmlns:a16="http://schemas.microsoft.com/office/drawing/2014/main" id="{C95EC38A-0E7F-C35C-FCA1-7DD85DD16FE1}"/>
                  </a:ext>
                </a:extLst>
              </p:cNvPr>
              <p:cNvSpPr txBox="1">
                <a:spLocks noRot="1" noChangeAspect="1" noMove="1" noResize="1" noEditPoints="1" noAdjustHandles="1" noChangeArrowheads="1" noChangeShapeType="1" noTextEdit="1"/>
              </p:cNvSpPr>
              <p:nvPr/>
            </p:nvSpPr>
            <p:spPr>
              <a:xfrm>
                <a:off x="1024467" y="896744"/>
                <a:ext cx="10112235" cy="5755422"/>
              </a:xfrm>
              <a:prstGeom prst="rect">
                <a:avLst/>
              </a:prstGeom>
              <a:blipFill>
                <a:blip r:embed="rId3"/>
                <a:stretch>
                  <a:fillRect l="-301" t="-318" r="-181" b="-424"/>
                </a:stretch>
              </a:blipFill>
            </p:spPr>
            <p:txBody>
              <a:bodyPr/>
              <a:lstStyle/>
              <a:p>
                <a:r>
                  <a:rPr lang="en-US">
                    <a:noFill/>
                  </a:rPr>
                  <a:t> </a:t>
                </a:r>
              </a:p>
            </p:txBody>
          </p:sp>
        </mc:Fallback>
      </mc:AlternateContent>
      <p:sp>
        <p:nvSpPr>
          <p:cNvPr id="11" name="Slide Number Placeholder 10">
            <a:extLst>
              <a:ext uri="{FF2B5EF4-FFF2-40B4-BE49-F238E27FC236}">
                <a16:creationId xmlns:a16="http://schemas.microsoft.com/office/drawing/2014/main" id="{268FA75A-5288-95C3-535B-47F9F8652AC8}"/>
              </a:ext>
            </a:extLst>
          </p:cNvPr>
          <p:cNvSpPr>
            <a:spLocks noGrp="1"/>
          </p:cNvSpPr>
          <p:nvPr>
            <p:ph type="sldNum" sz="quarter" idx="12"/>
          </p:nvPr>
        </p:nvSpPr>
        <p:spPr/>
        <p:txBody>
          <a:bodyPr/>
          <a:lstStyle/>
          <a:p>
            <a:fld id="{843DEEAA-B689-44EB-B24B-F411656F60BB}" type="slidenum">
              <a:rPr lang="en-US" smtClean="0"/>
              <a:t>12</a:t>
            </a:fld>
            <a:endParaRPr lang="en-US"/>
          </a:p>
        </p:txBody>
      </p:sp>
      <p:pic>
        <p:nvPicPr>
          <p:cNvPr id="8" name="Picture 7">
            <a:extLst>
              <a:ext uri="{FF2B5EF4-FFF2-40B4-BE49-F238E27FC236}">
                <a16:creationId xmlns:a16="http://schemas.microsoft.com/office/drawing/2014/main" id="{3F0A0BCB-5BB4-0D3D-CC83-823A5BE68F1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1965" y="2313330"/>
            <a:ext cx="3568035" cy="2676027"/>
          </a:xfrm>
          <a:prstGeom prst="rect">
            <a:avLst/>
          </a:prstGeom>
        </p:spPr>
      </p:pic>
    </p:spTree>
    <p:extLst>
      <p:ext uri="{BB962C8B-B14F-4D97-AF65-F5344CB8AC3E}">
        <p14:creationId xmlns:p14="http://schemas.microsoft.com/office/powerpoint/2010/main" val="1325305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B833DFC-EF64-2276-9254-E54FD983E531}"/>
              </a:ext>
            </a:extLst>
          </p:cNvPr>
          <p:cNvSpPr>
            <a:spLocks noGrp="1"/>
          </p:cNvSpPr>
          <p:nvPr>
            <p:ph type="sldNum" sz="quarter" idx="12"/>
          </p:nvPr>
        </p:nvSpPr>
        <p:spPr/>
        <p:txBody>
          <a:bodyPr/>
          <a:lstStyle/>
          <a:p>
            <a:fld id="{843DEEAA-B689-44EB-B24B-F411656F60BB}" type="slidenum">
              <a:rPr lang="en-US" smtClean="0"/>
              <a:t>13</a:t>
            </a:fld>
            <a:endParaRPr lang="en-US"/>
          </a:p>
        </p:txBody>
      </p:sp>
      <mc:AlternateContent xmlns:mc="http://schemas.openxmlformats.org/markup-compatibility/2006">
        <mc:Choice xmlns:a14="http://schemas.microsoft.com/office/drawing/2010/main" Requires="a14">
          <p:sp>
            <p:nvSpPr>
              <p:cNvPr id="5" name="Title 1">
                <a:extLst>
                  <a:ext uri="{FF2B5EF4-FFF2-40B4-BE49-F238E27FC236}">
                    <a16:creationId xmlns:a16="http://schemas.microsoft.com/office/drawing/2014/main" id="{ED20C11B-CBCB-AD84-3C00-16ADC9A760E2}"/>
                  </a:ext>
                </a:extLst>
              </p:cNvPr>
              <p:cNvSpPr>
                <a:spLocks noGrp="1"/>
              </p:cNvSpPr>
              <p:nvPr>
                <p:ph type="title"/>
              </p:nvPr>
            </p:nvSpPr>
            <p:spPr>
              <a:xfrm>
                <a:off x="838200" y="365126"/>
                <a:ext cx="10515600" cy="447674"/>
              </a:xfrm>
            </p:spPr>
            <p:txBody>
              <a:bodyPr>
                <a:normAutofit/>
              </a:bodyPr>
              <a:lstStyle/>
              <a:p>
                <a:r>
                  <a:rPr lang="en-US" sz="2400" dirty="0">
                    <a:latin typeface="Times New Roman" panose="02020603050405020304" pitchFamily="18" charset="0"/>
                    <a:cs typeface="Times New Roman" panose="02020603050405020304" pitchFamily="18" charset="0"/>
                  </a:rPr>
                  <a:t>Comparison - </a:t>
                </a:r>
                <a14:m>
                  <m:oMath xmlns:m="http://schemas.openxmlformats.org/officeDocument/2006/math">
                    <m:r>
                      <m:rPr>
                        <m:sty m:val="p"/>
                      </m:rPr>
                      <a:rPr lang="en-US" sz="2400" b="0" i="0" dirty="0" smtClean="0">
                        <a:latin typeface="Cambria Math" panose="02040503050406030204" pitchFamily="18" charset="0"/>
                        <a:ea typeface="Cambria Math" panose="02040503050406030204" pitchFamily="18" charset="0"/>
                        <a:cs typeface="Times New Roman" panose="02020603050405020304" pitchFamily="18" charset="0"/>
                      </a:rPr>
                      <m:t>mean</m:t>
                    </m:r>
                    <m:r>
                      <a:rPr lang="en-US" sz="2400" b="0" i="0" dirty="0"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sz="2400" b="0" i="1" dirty="0"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sz="2400" i="1" dirty="0" smtClean="0">
                            <a:latin typeface="Cambria Math" panose="02040503050406030204" pitchFamily="18" charset="0"/>
                            <a:ea typeface="Cambria Math" panose="02040503050406030204" pitchFamily="18" charset="0"/>
                            <a:cs typeface="Times New Roman" panose="02020603050405020304" pitchFamily="18" charset="0"/>
                          </a:rPr>
                          <m:t>𝜎</m:t>
                        </m:r>
                      </m:e>
                      <m:sub>
                        <m:r>
                          <a:rPr lang="en-US" sz="2400" b="0" i="1" dirty="0" smtClean="0">
                            <a:latin typeface="Cambria Math" panose="02040503050406030204" pitchFamily="18" charset="0"/>
                            <a:ea typeface="Cambria Math" panose="02040503050406030204" pitchFamily="18" charset="0"/>
                            <a:cs typeface="Times New Roman" panose="02020603050405020304" pitchFamily="18" charset="0"/>
                          </a:rPr>
                          <m:t>𝑚𝑖𝑛</m:t>
                        </m:r>
                      </m:sub>
                    </m:sSub>
                    <m:r>
                      <a:rPr lang="en-US" sz="2400" b="0" i="1" dirty="0"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US" sz="105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in simulation</a:t>
                </a:r>
              </a:p>
            </p:txBody>
          </p:sp>
        </mc:Choice>
        <mc:Fallback>
          <p:sp>
            <p:nvSpPr>
              <p:cNvPr id="5" name="Title 1">
                <a:extLst>
                  <a:ext uri="{FF2B5EF4-FFF2-40B4-BE49-F238E27FC236}">
                    <a16:creationId xmlns:a16="http://schemas.microsoft.com/office/drawing/2014/main" id="{ED20C11B-CBCB-AD84-3C00-16ADC9A760E2}"/>
                  </a:ext>
                </a:extLst>
              </p:cNvPr>
              <p:cNvSpPr>
                <a:spLocks noGrp="1" noRot="1" noChangeAspect="1" noMove="1" noResize="1" noEditPoints="1" noAdjustHandles="1" noChangeArrowheads="1" noChangeShapeType="1" noTextEdit="1"/>
              </p:cNvSpPr>
              <p:nvPr>
                <p:ph type="title"/>
              </p:nvPr>
            </p:nvSpPr>
            <p:spPr>
              <a:xfrm>
                <a:off x="838200" y="365126"/>
                <a:ext cx="10515600" cy="447674"/>
              </a:xfrm>
              <a:blipFill>
                <a:blip r:embed="rId2"/>
                <a:stretch>
                  <a:fillRect l="-928" t="-16438" b="-2876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graphicFrame>
            <p:nvGraphicFramePr>
              <p:cNvPr id="6" name="Table 5">
                <a:extLst>
                  <a:ext uri="{FF2B5EF4-FFF2-40B4-BE49-F238E27FC236}">
                    <a16:creationId xmlns:a16="http://schemas.microsoft.com/office/drawing/2014/main" id="{4F00E0F8-778E-05FE-B27D-EA44CCFC9996}"/>
                  </a:ext>
                </a:extLst>
              </p:cNvPr>
              <p:cNvGraphicFramePr>
                <a:graphicFrameLocks noGrp="1"/>
              </p:cNvGraphicFramePr>
              <p:nvPr>
                <p:extLst>
                  <p:ext uri="{D42A27DB-BD31-4B8C-83A1-F6EECF244321}">
                    <p14:modId xmlns:p14="http://schemas.microsoft.com/office/powerpoint/2010/main" val="4167827027"/>
                  </p:ext>
                </p:extLst>
              </p:nvPr>
            </p:nvGraphicFramePr>
            <p:xfrm>
              <a:off x="601133" y="956733"/>
              <a:ext cx="10989734" cy="4535043"/>
            </p:xfrm>
            <a:graphic>
              <a:graphicData uri="http://schemas.openxmlformats.org/drawingml/2006/table">
                <a:tbl>
                  <a:tblPr firstRow="1" bandRow="1">
                    <a:tableStyleId>{5C22544A-7EE6-4342-B048-85BDC9FD1C3A}</a:tableStyleId>
                  </a:tblPr>
                  <a:tblGrid>
                    <a:gridCol w="1569962">
                      <a:extLst>
                        <a:ext uri="{9D8B030D-6E8A-4147-A177-3AD203B41FA5}">
                          <a16:colId xmlns:a16="http://schemas.microsoft.com/office/drawing/2014/main" val="1575494654"/>
                        </a:ext>
                      </a:extLst>
                    </a:gridCol>
                    <a:gridCol w="1569962">
                      <a:extLst>
                        <a:ext uri="{9D8B030D-6E8A-4147-A177-3AD203B41FA5}">
                          <a16:colId xmlns:a16="http://schemas.microsoft.com/office/drawing/2014/main" val="3572584909"/>
                        </a:ext>
                      </a:extLst>
                    </a:gridCol>
                    <a:gridCol w="1569962">
                      <a:extLst>
                        <a:ext uri="{9D8B030D-6E8A-4147-A177-3AD203B41FA5}">
                          <a16:colId xmlns:a16="http://schemas.microsoft.com/office/drawing/2014/main" val="609257337"/>
                        </a:ext>
                      </a:extLst>
                    </a:gridCol>
                    <a:gridCol w="1569962">
                      <a:extLst>
                        <a:ext uri="{9D8B030D-6E8A-4147-A177-3AD203B41FA5}">
                          <a16:colId xmlns:a16="http://schemas.microsoft.com/office/drawing/2014/main" val="1799262848"/>
                        </a:ext>
                      </a:extLst>
                    </a:gridCol>
                    <a:gridCol w="1569962">
                      <a:extLst>
                        <a:ext uri="{9D8B030D-6E8A-4147-A177-3AD203B41FA5}">
                          <a16:colId xmlns:a16="http://schemas.microsoft.com/office/drawing/2014/main" val="431168447"/>
                        </a:ext>
                      </a:extLst>
                    </a:gridCol>
                    <a:gridCol w="1569962">
                      <a:extLst>
                        <a:ext uri="{9D8B030D-6E8A-4147-A177-3AD203B41FA5}">
                          <a16:colId xmlns:a16="http://schemas.microsoft.com/office/drawing/2014/main" val="429998223"/>
                        </a:ext>
                      </a:extLst>
                    </a:gridCol>
                    <a:gridCol w="1569962">
                      <a:extLst>
                        <a:ext uri="{9D8B030D-6E8A-4147-A177-3AD203B41FA5}">
                          <a16:colId xmlns:a16="http://schemas.microsoft.com/office/drawing/2014/main" val="4083833992"/>
                        </a:ext>
                      </a:extLst>
                    </a:gridCol>
                  </a:tblGrid>
                  <a:tr h="72183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sz="1200" b="0" i="1" smtClean="0">
                                  <a:latin typeface="Cambria Math" panose="02040503050406030204" pitchFamily="18" charset="0"/>
                                </a:rPr>
                                <m:t>0.1</m:t>
                              </m:r>
                              <m:r>
                                <a:rPr lang="en-US" sz="1200" b="0" i="1" smtClean="0">
                                  <a:latin typeface="Cambria Math" panose="02040503050406030204" pitchFamily="18" charset="0"/>
                                  <a:ea typeface="Cambria Math" panose="02040503050406030204" pitchFamily="18" charset="0"/>
                                </a:rPr>
                                <m:t>𝜇</m:t>
                              </m:r>
                              <m:r>
                                <a:rPr lang="en-US" sz="1200" b="0" i="1" smtClean="0">
                                  <a:latin typeface="Cambria Math" panose="02040503050406030204" pitchFamily="18" charset="0"/>
                                  <a:ea typeface="Cambria Math" panose="02040503050406030204" pitchFamily="18" charset="0"/>
                                </a:rPr>
                                <m:t>𝑇</m:t>
                              </m:r>
                            </m:oMath>
                          </a14:m>
                          <a:r>
                            <a:rPr lang="en-US" sz="1200" dirty="0">
                              <a:latin typeface="Times New Roman" panose="02020603050405020304" pitchFamily="18" charset="0"/>
                              <a:cs typeface="Times New Roman" panose="02020603050405020304" pitchFamily="18" charset="0"/>
                            </a:rPr>
                            <a:t> noise</a:t>
                          </a:r>
                        </a:p>
                        <a:p>
                          <a:endParaRPr lang="en-US" sz="120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𝑚𝑒𝑎𝑛</m:t>
                                    </m:r>
                                    <m:r>
                                      <a:rPr lang="en-US" sz="1200" b="0" i="1" smtClean="0">
                                        <a:latin typeface="Cambria Math" panose="02040503050406030204" pitchFamily="18" charset="0"/>
                                      </a:rPr>
                                      <m:t>(</m:t>
                                    </m:r>
                                    <m:r>
                                      <a:rPr lang="en-US" sz="1200" b="0" i="1" smtClean="0">
                                        <a:latin typeface="Cambria Math" panose="02040503050406030204" pitchFamily="18" charset="0"/>
                                      </a:rPr>
                                      <m:t>𝜎</m:t>
                                    </m:r>
                                  </m:e>
                                  <m:sub>
                                    <m:r>
                                      <a:rPr lang="en-US" sz="1200" b="0" i="1" smtClean="0">
                                        <a:latin typeface="Cambria Math" panose="02040503050406030204" pitchFamily="18" charset="0"/>
                                      </a:rPr>
                                      <m:t>𝑚</m:t>
                                    </m:r>
                                    <m:r>
                                      <a:rPr lang="en-US" sz="1200" b="0" i="1" smtClean="0">
                                        <a:latin typeface="Cambria Math" panose="02040503050406030204" pitchFamily="18" charset="0"/>
                                      </a:rPr>
                                      <m:t>𝑖𝑛</m:t>
                                    </m:r>
                                  </m:sub>
                                </m:sSub>
                                <m:r>
                                  <a:rPr lang="en-US" sz="1200" b="0" i="1" smtClean="0">
                                    <a:latin typeface="Cambria Math" panose="02040503050406030204" pitchFamily="18" charset="0"/>
                                  </a:rPr>
                                  <m:t>)</m:t>
                                </m:r>
                              </m:oMath>
                            </m:oMathPara>
                          </a14:m>
                          <a:endParaRPr lang="en-US" sz="1200" dirty="0">
                            <a:latin typeface="Times New Roman" panose="02020603050405020304" pitchFamily="18" charset="0"/>
                            <a:cs typeface="Times New Roman" panose="02020603050405020304" pitchFamily="18" charset="0"/>
                          </a:endParaRPr>
                        </a:p>
                        <a:p>
                          <a:pPr algn="ctr"/>
                          <a:r>
                            <a:rPr lang="en-US" sz="1200" dirty="0">
                              <a:latin typeface="Times New Roman" panose="02020603050405020304" pitchFamily="18" charset="0"/>
                              <a:cs typeface="Times New Roman" panose="02020603050405020304" pitchFamily="18" charset="0"/>
                            </a:rPr>
                            <a:t>5cm</a:t>
                          </a:r>
                        </a:p>
                      </a:txBody>
                      <a:tcPr/>
                    </a:tc>
                    <a:tc>
                      <a:txBody>
                        <a:bodyPr/>
                        <a:lstStyle/>
                        <a:p>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𝑚𝑒𝑎𝑛</m:t>
                                </m:r>
                                <m:d>
                                  <m:dPr>
                                    <m:ctrlPr>
                                      <a:rPr lang="en-US" sz="1200" b="0" i="1" smtClean="0">
                                        <a:latin typeface="Cambria Math" panose="02040503050406030204" pitchFamily="18" charset="0"/>
                                      </a:rPr>
                                    </m:ctrlPr>
                                  </m:dPr>
                                  <m:e>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𝑒</m:t>
                                        </m:r>
                                      </m:e>
                                      <m:sub>
                                        <m:r>
                                          <a:rPr lang="en-US" sz="1200" b="0" i="1" smtClean="0">
                                            <a:latin typeface="Cambria Math" panose="02040503050406030204" pitchFamily="18" charset="0"/>
                                          </a:rPr>
                                          <m:t>𝑝</m:t>
                                        </m:r>
                                      </m:sub>
                                    </m:sSub>
                                  </m:e>
                                </m:d>
                              </m:oMath>
                            </m:oMathPara>
                          </a14:m>
                          <a:endParaRPr lang="en-US" sz="1200" dirty="0">
                            <a:latin typeface="Times New Roman" panose="020206030504050203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𝑚𝑎𝑥</m:t>
                                </m:r>
                                <m:d>
                                  <m:dPr>
                                    <m:ctrlPr>
                                      <a:rPr lang="en-US" sz="1200" b="0" i="1" smtClean="0">
                                        <a:latin typeface="Cambria Math" panose="02040503050406030204" pitchFamily="18" charset="0"/>
                                      </a:rPr>
                                    </m:ctrlPr>
                                  </m:dPr>
                                  <m:e>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𝑒</m:t>
                                        </m:r>
                                      </m:e>
                                      <m:sub>
                                        <m:r>
                                          <a:rPr lang="en-US" sz="1200" b="0" i="1" smtClean="0">
                                            <a:latin typeface="Cambria Math" panose="02040503050406030204" pitchFamily="18" charset="0"/>
                                          </a:rPr>
                                          <m:t>𝑝</m:t>
                                        </m:r>
                                      </m:sub>
                                    </m:sSub>
                                  </m:e>
                                </m:d>
                              </m:oMath>
                            </m:oMathPara>
                          </a14:m>
                          <a:endParaRPr lang="en-US" sz="1200" dirty="0">
                            <a:latin typeface="Times New Roman" panose="02020603050405020304" pitchFamily="18" charset="0"/>
                            <a:cs typeface="Times New Roman" panose="02020603050405020304" pitchFamily="18" charset="0"/>
                          </a:endParaRPr>
                        </a:p>
                        <a:p>
                          <a:pPr algn="ctr"/>
                          <a:r>
                            <a:rPr lang="en-US" sz="1200" dirty="0">
                              <a:latin typeface="Times New Roman" panose="02020603050405020304" pitchFamily="18" charset="0"/>
                              <a:cs typeface="Times New Roman" panose="02020603050405020304" pitchFamily="18" charset="0"/>
                            </a:rPr>
                            <a:t>5cm</a:t>
                          </a:r>
                        </a:p>
                        <a:p>
                          <a:pPr algn="ctr"/>
                          <a:r>
                            <a:rPr lang="en-US" sz="1200" dirty="0">
                              <a:latin typeface="Times New Roman" panose="02020603050405020304" pitchFamily="18" charset="0"/>
                              <a:cs typeface="Times New Roman" panose="02020603050405020304" pitchFamily="18" charset="0"/>
                            </a:rPr>
                            <a:t>(</a:t>
                          </a:r>
                          <a14:m>
                            <m:oMath xmlns:m="http://schemas.openxmlformats.org/officeDocument/2006/math">
                              <m:r>
                                <a:rPr lang="en-US" sz="1200" b="1" i="1" smtClean="0">
                                  <a:latin typeface="Cambria Math" panose="02040503050406030204" pitchFamily="18" charset="0"/>
                                  <a:cs typeface="Times New Roman" panose="02020603050405020304" pitchFamily="18" charset="0"/>
                                </a:rPr>
                                <m:t>𝒎𝒎</m:t>
                              </m:r>
                            </m:oMath>
                          </a14:m>
                          <a:r>
                            <a:rPr lang="en-US" sz="1200" dirty="0">
                              <a:latin typeface="Times New Roman" panose="02020603050405020304" pitchFamily="18" charset="0"/>
                              <a:cs typeface="Times New Roman" panose="02020603050405020304" pitchFamily="18" charset="0"/>
                            </a:rPr>
                            <a:t>)</a:t>
                          </a:r>
                        </a:p>
                      </a:txBody>
                      <a:tcPr/>
                    </a:tc>
                    <a:tc>
                      <a:txBody>
                        <a:bodyPr/>
                        <a:lstStyle/>
                        <a:p>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𝑚𝑒𝑎𝑛</m:t>
                                </m:r>
                                <m:d>
                                  <m:dPr>
                                    <m:ctrlPr>
                                      <a:rPr lang="en-US" sz="1200" b="0" i="1" smtClean="0">
                                        <a:latin typeface="Cambria Math" panose="02040503050406030204" pitchFamily="18" charset="0"/>
                                      </a:rPr>
                                    </m:ctrlPr>
                                  </m:dPr>
                                  <m:e>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𝑒</m:t>
                                        </m:r>
                                      </m:e>
                                      <m:sub>
                                        <m:r>
                                          <a:rPr lang="en-US" sz="1200" b="0" i="1" smtClean="0">
                                            <a:latin typeface="Cambria Math" panose="02040503050406030204" pitchFamily="18" charset="0"/>
                                          </a:rPr>
                                          <m:t>𝑅</m:t>
                                        </m:r>
                                      </m:sub>
                                    </m:sSub>
                                  </m:e>
                                </m:d>
                              </m:oMath>
                            </m:oMathPara>
                          </a14:m>
                          <a:endParaRPr lang="en-US" sz="1200" dirty="0">
                            <a:latin typeface="Times New Roman" panose="020206030504050203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𝑚𝑎𝑥</m:t>
                                </m:r>
                                <m:d>
                                  <m:dPr>
                                    <m:ctrlPr>
                                      <a:rPr lang="en-US" sz="1200" b="0" i="1" smtClean="0">
                                        <a:latin typeface="Cambria Math" panose="02040503050406030204" pitchFamily="18" charset="0"/>
                                      </a:rPr>
                                    </m:ctrlPr>
                                  </m:dPr>
                                  <m:e>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𝑒</m:t>
                                        </m:r>
                                      </m:e>
                                      <m:sub>
                                        <m:r>
                                          <a:rPr lang="en-US" sz="1200" b="0" i="1" smtClean="0">
                                            <a:latin typeface="Cambria Math" panose="02040503050406030204" pitchFamily="18" charset="0"/>
                                          </a:rPr>
                                          <m:t>𝑝</m:t>
                                        </m:r>
                                      </m:sub>
                                    </m:sSub>
                                  </m:e>
                                </m:d>
                              </m:oMath>
                            </m:oMathPara>
                          </a14:m>
                          <a:endParaRPr lang="en-US" sz="1200" dirty="0">
                            <a:latin typeface="Times New Roman" panose="02020603050405020304" pitchFamily="18" charset="0"/>
                            <a:cs typeface="Times New Roman" panose="02020603050405020304" pitchFamily="18" charset="0"/>
                          </a:endParaRPr>
                        </a:p>
                        <a:p>
                          <a:pPr algn="ctr"/>
                          <a:r>
                            <a:rPr lang="en-US" sz="1200" dirty="0">
                              <a:latin typeface="Times New Roman" panose="02020603050405020304" pitchFamily="18" charset="0"/>
                              <a:cs typeface="Times New Roman" panose="02020603050405020304" pitchFamily="18" charset="0"/>
                            </a:rPr>
                            <a:t>5cm</a:t>
                          </a:r>
                        </a:p>
                        <a:p>
                          <a:pPr algn="ctr"/>
                          <a:r>
                            <a:rPr lang="en-US" sz="1200" dirty="0">
                              <a:latin typeface="Times New Roman" panose="02020603050405020304" pitchFamily="18" charset="0"/>
                              <a:cs typeface="Times New Roman" panose="02020603050405020304" pitchFamily="18" charset="0"/>
                            </a:rPr>
                            <a:t>(</a:t>
                          </a:r>
                          <a14:m>
                            <m:oMath xmlns:m="http://schemas.openxmlformats.org/officeDocument/2006/math">
                              <m:r>
                                <a:rPr lang="en-US" sz="1200" b="1" i="1" smtClean="0">
                                  <a:latin typeface="Cambria Math" panose="02040503050406030204" pitchFamily="18" charset="0"/>
                                  <a:cs typeface="Times New Roman" panose="02020603050405020304" pitchFamily="18" charset="0"/>
                                </a:rPr>
                                <m:t>𝒅𝒆𝒈</m:t>
                              </m:r>
                            </m:oMath>
                          </a14:m>
                          <a:r>
                            <a:rPr lang="en-US" sz="1200" dirty="0">
                              <a:latin typeface="Times New Roman" panose="02020603050405020304" pitchFamily="18" charset="0"/>
                              <a:cs typeface="Times New Roman" panose="02020603050405020304" pitchFamily="18" charset="0"/>
                            </a:rPr>
                            <a:t>)</a:t>
                          </a: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𝑚𝑒𝑎𝑛</m:t>
                                    </m:r>
                                    <m:r>
                                      <a:rPr lang="en-US" sz="1200" b="0" i="1" smtClean="0">
                                        <a:latin typeface="Cambria Math" panose="02040503050406030204" pitchFamily="18" charset="0"/>
                                      </a:rPr>
                                      <m:t>(</m:t>
                                    </m:r>
                                    <m:r>
                                      <a:rPr lang="en-US" sz="1200" b="0" i="1" smtClean="0">
                                        <a:latin typeface="Cambria Math" panose="02040503050406030204" pitchFamily="18" charset="0"/>
                                      </a:rPr>
                                      <m:t>𝜎</m:t>
                                    </m:r>
                                  </m:e>
                                  <m:sub>
                                    <m:r>
                                      <a:rPr lang="en-US" sz="1200" b="0" i="1" smtClean="0">
                                        <a:latin typeface="Cambria Math" panose="02040503050406030204" pitchFamily="18" charset="0"/>
                                      </a:rPr>
                                      <m:t>𝑚𝑖𝑛</m:t>
                                    </m:r>
                                  </m:sub>
                                </m:sSub>
                                <m:r>
                                  <a:rPr lang="en-US" sz="1200" b="0" i="1" smtClean="0">
                                    <a:latin typeface="Cambria Math" panose="02040503050406030204" pitchFamily="18" charset="0"/>
                                  </a:rPr>
                                  <m:t>)</m:t>
                                </m:r>
                              </m:oMath>
                            </m:oMathPara>
                          </a14:m>
                          <a:endParaRPr lang="en-US" sz="1200" dirty="0">
                            <a:latin typeface="Times New Roman" panose="02020603050405020304" pitchFamily="18" charset="0"/>
                            <a:cs typeface="Times New Roman" panose="02020603050405020304" pitchFamily="18" charset="0"/>
                          </a:endParaRPr>
                        </a:p>
                        <a:p>
                          <a:pPr algn="ctr"/>
                          <a:r>
                            <a:rPr lang="en-US" sz="1200" dirty="0">
                              <a:latin typeface="Times New Roman" panose="02020603050405020304" pitchFamily="18" charset="0"/>
                              <a:cs typeface="Times New Roman" panose="02020603050405020304" pitchFamily="18" charset="0"/>
                            </a:rPr>
                            <a:t>10cm</a:t>
                          </a:r>
                        </a:p>
                        <a:p>
                          <a:endParaRPr lang="en-US" sz="12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𝑚𝑒𝑎𝑛</m:t>
                                </m:r>
                                <m:d>
                                  <m:dPr>
                                    <m:ctrlPr>
                                      <a:rPr lang="en-US" sz="1200" b="0" i="1" smtClean="0">
                                        <a:latin typeface="Cambria Math" panose="02040503050406030204" pitchFamily="18" charset="0"/>
                                      </a:rPr>
                                    </m:ctrlPr>
                                  </m:dPr>
                                  <m:e>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𝑒</m:t>
                                        </m:r>
                                      </m:e>
                                      <m:sub>
                                        <m:r>
                                          <a:rPr lang="en-US" sz="1200" b="0" i="1" smtClean="0">
                                            <a:latin typeface="Cambria Math" panose="02040503050406030204" pitchFamily="18" charset="0"/>
                                          </a:rPr>
                                          <m:t>𝑝</m:t>
                                        </m:r>
                                      </m:sub>
                                    </m:sSub>
                                  </m:e>
                                </m:d>
                              </m:oMath>
                            </m:oMathPara>
                          </a14:m>
                          <a:endParaRPr lang="en-US" sz="1200"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𝑚𝑎𝑥</m:t>
                                </m:r>
                                <m:d>
                                  <m:dPr>
                                    <m:ctrlPr>
                                      <a:rPr lang="en-US" sz="1200" b="0" i="1" smtClean="0">
                                        <a:latin typeface="Cambria Math" panose="02040503050406030204" pitchFamily="18" charset="0"/>
                                      </a:rPr>
                                    </m:ctrlPr>
                                  </m:dPr>
                                  <m:e>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𝑒</m:t>
                                        </m:r>
                                      </m:e>
                                      <m:sub>
                                        <m:r>
                                          <a:rPr lang="en-US" sz="1200" b="0" i="1" smtClean="0">
                                            <a:latin typeface="Cambria Math" panose="02040503050406030204" pitchFamily="18" charset="0"/>
                                          </a:rPr>
                                          <m:t>𝑝</m:t>
                                        </m:r>
                                      </m:sub>
                                    </m:sSub>
                                  </m:e>
                                </m:d>
                              </m:oMath>
                            </m:oMathPara>
                          </a14:m>
                          <a:endParaRPr lang="en-US" sz="1200" dirty="0">
                            <a:latin typeface="Times New Roman" panose="02020603050405020304" pitchFamily="18" charset="0"/>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10cm</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a:t>
                          </a:r>
                          <a14:m>
                            <m:oMath xmlns:m="http://schemas.openxmlformats.org/officeDocument/2006/math">
                              <m:r>
                                <a:rPr lang="en-US" sz="1200" b="1" i="1" smtClean="0">
                                  <a:latin typeface="Cambria Math" panose="02040503050406030204" pitchFamily="18" charset="0"/>
                                  <a:cs typeface="Times New Roman" panose="02020603050405020304" pitchFamily="18" charset="0"/>
                                </a:rPr>
                                <m:t>𝒅𝒆𝒈</m:t>
                              </m:r>
                            </m:oMath>
                          </a14:m>
                          <a:r>
                            <a:rPr lang="en-US" sz="1200" dirty="0">
                              <a:latin typeface="Times New Roman" panose="02020603050405020304" pitchFamily="18" charset="0"/>
                              <a:cs typeface="Times New Roman" panose="02020603050405020304" pitchFamily="18" charset="0"/>
                            </a:rPr>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𝑚𝑒𝑎𝑛</m:t>
                                </m:r>
                                <m:d>
                                  <m:dPr>
                                    <m:ctrlPr>
                                      <a:rPr lang="en-US" sz="1200" b="0" i="1" smtClean="0">
                                        <a:latin typeface="Cambria Math" panose="02040503050406030204" pitchFamily="18" charset="0"/>
                                      </a:rPr>
                                    </m:ctrlPr>
                                  </m:dPr>
                                  <m:e>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𝑒</m:t>
                                        </m:r>
                                      </m:e>
                                      <m:sub>
                                        <m:r>
                                          <a:rPr lang="en-US" sz="1200" b="0" i="1" smtClean="0">
                                            <a:latin typeface="Cambria Math" panose="02040503050406030204" pitchFamily="18" charset="0"/>
                                          </a:rPr>
                                          <m:t>𝑅</m:t>
                                        </m:r>
                                      </m:sub>
                                    </m:sSub>
                                  </m:e>
                                </m:d>
                              </m:oMath>
                            </m:oMathPara>
                          </a14:m>
                          <a:endParaRPr lang="en-US" sz="1200"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𝑚𝑎𝑥</m:t>
                                </m:r>
                                <m:d>
                                  <m:dPr>
                                    <m:ctrlPr>
                                      <a:rPr lang="en-US" sz="1200" b="0" i="1" smtClean="0">
                                        <a:latin typeface="Cambria Math" panose="02040503050406030204" pitchFamily="18" charset="0"/>
                                      </a:rPr>
                                    </m:ctrlPr>
                                  </m:dPr>
                                  <m:e>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𝑒</m:t>
                                        </m:r>
                                      </m:e>
                                      <m:sub>
                                        <m:r>
                                          <a:rPr lang="en-US" sz="1200" b="0" i="1" smtClean="0">
                                            <a:latin typeface="Cambria Math" panose="02040503050406030204" pitchFamily="18" charset="0"/>
                                          </a:rPr>
                                          <m:t>𝑝</m:t>
                                        </m:r>
                                      </m:sub>
                                    </m:sSub>
                                  </m:e>
                                </m:d>
                              </m:oMath>
                            </m:oMathPara>
                          </a14:m>
                          <a:endParaRPr lang="en-US" sz="1200" dirty="0">
                            <a:latin typeface="Times New Roman" panose="02020603050405020304" pitchFamily="18" charset="0"/>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10cm</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a:t>
                          </a:r>
                          <a14:m>
                            <m:oMath xmlns:m="http://schemas.openxmlformats.org/officeDocument/2006/math">
                              <m:r>
                                <a:rPr lang="en-US" sz="1200" b="1" i="1" smtClean="0">
                                  <a:latin typeface="Cambria Math" panose="02040503050406030204" pitchFamily="18" charset="0"/>
                                  <a:cs typeface="Times New Roman" panose="02020603050405020304" pitchFamily="18" charset="0"/>
                                </a:rPr>
                                <m:t>𝒅𝒆𝒈</m:t>
                              </m:r>
                            </m:oMath>
                          </a14:m>
                          <a:r>
                            <a:rPr lang="en-US" sz="1200" dirty="0">
                              <a:latin typeface="Times New Roman" panose="02020603050405020304" pitchFamily="18" charset="0"/>
                              <a:cs typeface="Times New Roman" panose="02020603050405020304" pitchFamily="18" charset="0"/>
                            </a:rPr>
                            <a:t>)</a:t>
                          </a:r>
                        </a:p>
                      </a:txBody>
                      <a:tcPr/>
                    </a:tc>
                    <a:extLst>
                      <a:ext uri="{0D108BD9-81ED-4DB2-BD59-A6C34878D82A}">
                        <a16:rowId xmlns:a16="http://schemas.microsoft.com/office/drawing/2014/main" val="1753545980"/>
                      </a:ext>
                    </a:extLst>
                  </a:tr>
                  <a:tr h="38031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Overall</a:t>
                          </a:r>
                        </a:p>
                      </a:txBody>
                      <a:tcPr/>
                    </a:tc>
                    <a:tc>
                      <a:txBody>
                        <a:bodyPr/>
                        <a:lstStyle/>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1.15881</m:t>
                                </m:r>
                                <m:r>
                                  <a:rPr lang="en-US" sz="1200" b="0" i="1" smtClean="0">
                                    <a:latin typeface="Cambria Math" panose="02040503050406030204" pitchFamily="18" charset="0"/>
                                  </a:rPr>
                                  <m:t>𝑒</m:t>
                                </m:r>
                                <m:r>
                                  <a:rPr lang="en-US" sz="1200" b="0" i="1" smtClean="0">
                                    <a:latin typeface="Cambria Math" panose="02040503050406030204" pitchFamily="18" charset="0"/>
                                  </a:rPr>
                                  <m:t>−5</m:t>
                                </m:r>
                              </m:oMath>
                            </m:oMathPara>
                          </a14:m>
                          <a:endParaRPr lang="en-US" sz="120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1.45</m:t>
                                </m:r>
                              </m:oMath>
                            </m:oMathPara>
                          </a14:m>
                          <a:endParaRPr lang="en-US" sz="1200" dirty="0">
                            <a:latin typeface="Times New Roman" panose="02020603050405020304" pitchFamily="18" charset="0"/>
                            <a:cs typeface="Times New Roman" panose="02020603050405020304" pitchFamily="18" charset="0"/>
                          </a:endParaRPr>
                        </a:p>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cs typeface="Times New Roman" panose="02020603050405020304" pitchFamily="18" charset="0"/>
                                  </a:rPr>
                                  <m:t>9.00</m:t>
                                </m:r>
                              </m:oMath>
                            </m:oMathPara>
                          </a14:m>
                          <a:endParaRPr lang="en-US" sz="120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0.82</m:t>
                                </m:r>
                              </m:oMath>
                            </m:oMathPara>
                          </a14:m>
                          <a:endParaRPr lang="en-US" sz="1200" dirty="0">
                            <a:latin typeface="Times New Roman" panose="02020603050405020304" pitchFamily="18" charset="0"/>
                            <a:cs typeface="Times New Roman" panose="02020603050405020304" pitchFamily="18" charset="0"/>
                          </a:endParaRPr>
                        </a:p>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cs typeface="Times New Roman" panose="02020603050405020304" pitchFamily="18" charset="0"/>
                                  </a:rPr>
                                  <m:t>6.29</m:t>
                                </m:r>
                              </m:oMath>
                            </m:oMathPara>
                          </a14:m>
                          <a:endParaRPr lang="en-US" sz="120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1.15326</m:t>
                                </m:r>
                                <m:r>
                                  <a:rPr lang="en-US" sz="1200" b="0" i="1" smtClean="0">
                                    <a:latin typeface="Cambria Math" panose="02040503050406030204" pitchFamily="18" charset="0"/>
                                  </a:rPr>
                                  <m:t>𝑒</m:t>
                                </m:r>
                                <m:r>
                                  <a:rPr lang="en-US" sz="1200" b="0" i="1" smtClean="0">
                                    <a:latin typeface="Cambria Math" panose="02040503050406030204" pitchFamily="18" charset="0"/>
                                  </a:rPr>
                                  <m:t>−</m:t>
                                </m:r>
                                <m:r>
                                  <a:rPr lang="en-US" sz="1200" b="0" i="0" smtClean="0">
                                    <a:latin typeface="Cambria Math" panose="02040503050406030204" pitchFamily="18" charset="0"/>
                                  </a:rPr>
                                  <m:t>5</m:t>
                                </m:r>
                              </m:oMath>
                            </m:oMathPara>
                          </a14:m>
                          <a:endParaRPr lang="en-US" sz="120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1.23</m:t>
                                </m:r>
                              </m:oMath>
                            </m:oMathPara>
                          </a14:m>
                          <a:endParaRPr lang="en-US" sz="120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0.66</m:t>
                                </m:r>
                              </m:oMath>
                            </m:oMathPara>
                          </a14:m>
                          <a:endParaRPr 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993555382"/>
                      </a:ext>
                    </a:extLst>
                  </a:tr>
                  <a:tr h="376121">
                    <a:tc>
                      <a:txBody>
                        <a:bodyPr/>
                        <a:lstStyle/>
                        <a:p>
                          <a:r>
                            <a:rPr lang="en-US" sz="1200" dirty="0">
                              <a:latin typeface="Times New Roman" panose="02020603050405020304" pitchFamily="18" charset="0"/>
                              <a:cs typeface="Times New Roman" panose="02020603050405020304" pitchFamily="18" charset="0"/>
                            </a:rPr>
                            <a:t>[0;0;0.1]</a:t>
                          </a:r>
                        </a:p>
                      </a:txBody>
                      <a:tcPr/>
                    </a:tc>
                    <a:tc>
                      <a:txBody>
                        <a:bodyPr/>
                        <a:lstStyle/>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4.10</m:t>
                                </m:r>
                                <m:r>
                                  <a:rPr lang="en-US" sz="1200" b="0" i="1" smtClean="0">
                                    <a:latin typeface="Cambria Math" panose="02040503050406030204" pitchFamily="18" charset="0"/>
                                  </a:rPr>
                                  <m:t>𝑒</m:t>
                                </m:r>
                                <m:r>
                                  <a:rPr lang="en-US" sz="1200" b="0" i="1" smtClean="0">
                                    <a:latin typeface="Cambria Math" panose="02040503050406030204" pitchFamily="18" charset="0"/>
                                  </a:rPr>
                                  <m:t>−5</m:t>
                                </m:r>
                              </m:oMath>
                            </m:oMathPara>
                          </a14:m>
                          <a:endParaRPr lang="en-US" sz="120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0.18</m:t>
                                </m:r>
                              </m:oMath>
                            </m:oMathPara>
                          </a14:m>
                          <a:endParaRPr lang="en-US" sz="1200" dirty="0">
                            <a:latin typeface="Times New Roman" panose="02020603050405020304" pitchFamily="18" charset="0"/>
                            <a:cs typeface="Times New Roman" panose="02020603050405020304" pitchFamily="18" charset="0"/>
                          </a:endParaRPr>
                        </a:p>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cs typeface="Times New Roman" panose="02020603050405020304" pitchFamily="18" charset="0"/>
                                  </a:rPr>
                                  <m:t>0.42</m:t>
                                </m:r>
                              </m:oMath>
                            </m:oMathPara>
                          </a14:m>
                          <a:endParaRPr lang="en-US" sz="120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0.17</m:t>
                                </m:r>
                              </m:oMath>
                            </m:oMathPara>
                          </a14:m>
                          <a:endParaRPr lang="en-US" sz="1200" dirty="0">
                            <a:latin typeface="Times New Roman" panose="02020603050405020304" pitchFamily="18" charset="0"/>
                            <a:cs typeface="Times New Roman" panose="02020603050405020304" pitchFamily="18" charset="0"/>
                          </a:endParaRPr>
                        </a:p>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cs typeface="Times New Roman" panose="02020603050405020304" pitchFamily="18" charset="0"/>
                                  </a:rPr>
                                  <m:t>0.55</m:t>
                                </m:r>
                              </m:oMath>
                            </m:oMathPara>
                          </a14:m>
                          <a:endParaRPr lang="en-US" sz="120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3.06</m:t>
                                </m:r>
                                <m:r>
                                  <a:rPr lang="en-US" sz="1200" b="0" i="1" smtClean="0">
                                    <a:latin typeface="Cambria Math" panose="02040503050406030204" pitchFamily="18" charset="0"/>
                                  </a:rPr>
                                  <m:t>𝑒</m:t>
                                </m:r>
                                <m:r>
                                  <a:rPr lang="en-US" sz="1200" b="0" i="1" smtClean="0">
                                    <a:latin typeface="Cambria Math" panose="02040503050406030204" pitchFamily="18" charset="0"/>
                                  </a:rPr>
                                  <m:t>−5</m:t>
                                </m:r>
                              </m:oMath>
                            </m:oMathPara>
                          </a14:m>
                          <a:endParaRPr lang="en-US" sz="120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0.31</m:t>
                                </m:r>
                              </m:oMath>
                            </m:oMathPara>
                          </a14:m>
                          <a:endParaRPr lang="en-US" sz="1200" dirty="0">
                            <a:latin typeface="Times New Roman" panose="02020603050405020304" pitchFamily="18" charset="0"/>
                            <a:cs typeface="Times New Roman" panose="02020603050405020304" pitchFamily="18" charset="0"/>
                          </a:endParaRPr>
                        </a:p>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cs typeface="Times New Roman" panose="02020603050405020304" pitchFamily="18" charset="0"/>
                                  </a:rPr>
                                  <m:t>0.68</m:t>
                                </m:r>
                              </m:oMath>
                            </m:oMathPara>
                          </a14:m>
                          <a:endParaRPr lang="en-US" sz="120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0.22</m:t>
                                </m:r>
                              </m:oMath>
                            </m:oMathPara>
                          </a14:m>
                          <a:endParaRPr lang="en-US" sz="1200" dirty="0">
                            <a:latin typeface="Times New Roman" panose="02020603050405020304" pitchFamily="18" charset="0"/>
                            <a:sym typeface="Symbol" panose="05050102010706020507" pitchFamily="18" charset="2"/>
                          </a:endParaRPr>
                        </a:p>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sym typeface="Symbol" panose="05050102010706020507" pitchFamily="18" charset="2"/>
                                  </a:rPr>
                                  <m:t>0.63</m:t>
                                </m:r>
                              </m:oMath>
                            </m:oMathPara>
                          </a14:m>
                          <a:endParaRPr lang="en-US" sz="1200" dirty="0">
                            <a:latin typeface="Times New Roman" panose="02020603050405020304" pitchFamily="18" charset="0"/>
                            <a:sym typeface="Symbol" panose="05050102010706020507" pitchFamily="18" charset="2"/>
                          </a:endParaRPr>
                        </a:p>
                      </a:txBody>
                      <a:tcPr/>
                    </a:tc>
                    <a:extLst>
                      <a:ext uri="{0D108BD9-81ED-4DB2-BD59-A6C34878D82A}">
                        <a16:rowId xmlns:a16="http://schemas.microsoft.com/office/drawing/2014/main" val="4163598970"/>
                      </a:ext>
                    </a:extLst>
                  </a:tr>
                  <a:tr h="37612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[0;0;0.15]</a:t>
                          </a:r>
                        </a:p>
                      </a:txBody>
                      <a:tcPr/>
                    </a:tc>
                    <a:tc>
                      <a:txBody>
                        <a:bodyPr/>
                        <a:lstStyle/>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0.88</m:t>
                                </m:r>
                                <m:r>
                                  <a:rPr lang="en-US" sz="1200" b="0" i="1" smtClean="0">
                                    <a:latin typeface="Cambria Math" panose="02040503050406030204" pitchFamily="18" charset="0"/>
                                  </a:rPr>
                                  <m:t>𝑒</m:t>
                                </m:r>
                                <m:r>
                                  <a:rPr lang="en-US" sz="1200" b="0" i="1" smtClean="0">
                                    <a:latin typeface="Cambria Math" panose="02040503050406030204" pitchFamily="18" charset="0"/>
                                  </a:rPr>
                                  <m:t>−5</m:t>
                                </m:r>
                              </m:oMath>
                            </m:oMathPara>
                          </a14:m>
                          <a:endParaRPr lang="en-US" sz="120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1.02</m:t>
                                </m:r>
                              </m:oMath>
                            </m:oMathPara>
                          </a14:m>
                          <a:endParaRPr lang="en-US" sz="1200" dirty="0">
                            <a:latin typeface="Times New Roman" panose="02020603050405020304" pitchFamily="18" charset="0"/>
                            <a:cs typeface="Times New Roman" panose="02020603050405020304" pitchFamily="18" charset="0"/>
                          </a:endParaRPr>
                        </a:p>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cs typeface="Times New Roman" panose="02020603050405020304" pitchFamily="18" charset="0"/>
                                  </a:rPr>
                                  <m:t>2.38</m:t>
                                </m:r>
                              </m:oMath>
                            </m:oMathPara>
                          </a14:m>
                          <a:endParaRPr lang="en-US" sz="120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0.65</m:t>
                                </m:r>
                              </m:oMath>
                            </m:oMathPara>
                          </a14:m>
                          <a:endParaRPr lang="en-US" sz="1200" dirty="0">
                            <a:latin typeface="Times New Roman" panose="02020603050405020304" pitchFamily="18" charset="0"/>
                            <a:sym typeface="Symbol" panose="05050102010706020507" pitchFamily="18" charset="2"/>
                          </a:endParaRPr>
                        </a:p>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sym typeface="Symbol" panose="05050102010706020507" pitchFamily="18" charset="2"/>
                                  </a:rPr>
                                  <m:t>2.21</m:t>
                                </m:r>
                              </m:oMath>
                            </m:oMathPara>
                          </a14:m>
                          <a:endParaRPr lang="en-US" sz="1200" dirty="0">
                            <a:latin typeface="Times New Roman" panose="02020603050405020304" pitchFamily="18" charset="0"/>
                            <a:sym typeface="Symbol" panose="05050102010706020507" pitchFamily="18" charset="2"/>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1.02</m:t>
                                </m:r>
                                <m:r>
                                  <a:rPr lang="en-US" sz="1200" b="0" i="1" smtClean="0">
                                    <a:latin typeface="Cambria Math" panose="02040503050406030204" pitchFamily="18" charset="0"/>
                                  </a:rPr>
                                  <m:t>𝑒</m:t>
                                </m:r>
                                <m:r>
                                  <a:rPr lang="en-US" sz="1200" b="0" i="1" smtClean="0">
                                    <a:latin typeface="Cambria Math" panose="02040503050406030204" pitchFamily="18" charset="0"/>
                                  </a:rPr>
                                  <m:t>−5</m:t>
                                </m:r>
                              </m:oMath>
                            </m:oMathPara>
                          </a14:m>
                          <a:endParaRPr lang="en-US" sz="120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cs typeface="Times New Roman" panose="02020603050405020304" pitchFamily="18" charset="0"/>
                                  </a:rPr>
                                  <m:t>1.01</m:t>
                                </m:r>
                              </m:oMath>
                            </m:oMathPara>
                          </a14:m>
                          <a:endParaRPr lang="en-US" sz="1200" dirty="0">
                            <a:latin typeface="Times New Roman" panose="02020603050405020304" pitchFamily="18" charset="0"/>
                            <a:cs typeface="Times New Roman" panose="02020603050405020304" pitchFamily="18" charset="0"/>
                          </a:endParaRPr>
                        </a:p>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cs typeface="Times New Roman" panose="02020603050405020304" pitchFamily="18" charset="0"/>
                                  </a:rPr>
                                  <m:t>2.31</m:t>
                                </m:r>
                              </m:oMath>
                            </m:oMathPara>
                          </a14:m>
                          <a:endParaRPr lang="en-US" sz="120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0.57</m:t>
                                </m:r>
                              </m:oMath>
                            </m:oMathPara>
                          </a14:m>
                          <a:endParaRPr lang="en-US" sz="1200" dirty="0">
                            <a:latin typeface="Times New Roman" panose="02020603050405020304" pitchFamily="18" charset="0"/>
                            <a:sym typeface="Symbol" panose="05050102010706020507" pitchFamily="18" charset="2"/>
                          </a:endParaRPr>
                        </a:p>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sym typeface="Symbol" panose="05050102010706020507" pitchFamily="18" charset="2"/>
                                  </a:rPr>
                                  <m:t>1.80</m:t>
                                </m:r>
                              </m:oMath>
                            </m:oMathPara>
                          </a14:m>
                          <a:endParaRPr lang="en-US" sz="1200" dirty="0">
                            <a:latin typeface="Times New Roman" panose="02020603050405020304" pitchFamily="18" charset="0"/>
                            <a:sym typeface="Symbol" panose="05050102010706020507" pitchFamily="18" charset="2"/>
                          </a:endParaRPr>
                        </a:p>
                      </a:txBody>
                      <a:tcPr/>
                    </a:tc>
                    <a:extLst>
                      <a:ext uri="{0D108BD9-81ED-4DB2-BD59-A6C34878D82A}">
                        <a16:rowId xmlns:a16="http://schemas.microsoft.com/office/drawing/2014/main" val="1855966326"/>
                      </a:ext>
                    </a:extLst>
                  </a:tr>
                  <a:tr h="37612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[0;0;0.20]</a:t>
                          </a:r>
                        </a:p>
                      </a:txBody>
                      <a:tcPr/>
                    </a:tc>
                    <a:tc>
                      <a:txBody>
                        <a:bodyPr/>
                        <a:lstStyle/>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2.63</m:t>
                                </m:r>
                                <m:r>
                                  <a:rPr lang="en-US" sz="1200" b="0" i="1" smtClean="0">
                                    <a:latin typeface="Cambria Math" panose="02040503050406030204" pitchFamily="18" charset="0"/>
                                  </a:rPr>
                                  <m:t>𝑒</m:t>
                                </m:r>
                                <m:r>
                                  <a:rPr lang="en-US" sz="1200" b="0" i="1" smtClean="0">
                                    <a:latin typeface="Cambria Math" panose="02040503050406030204" pitchFamily="18" charset="0"/>
                                  </a:rPr>
                                  <m:t>−6</m:t>
                                </m:r>
                              </m:oMath>
                            </m:oMathPara>
                          </a14:m>
                          <a:endParaRPr lang="en-US" sz="120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3.81</m:t>
                                </m:r>
                              </m:oMath>
                            </m:oMathPara>
                          </a14:m>
                          <a:endParaRPr lang="en-US" sz="1200" dirty="0">
                            <a:latin typeface="Times New Roman" panose="02020603050405020304" pitchFamily="18" charset="0"/>
                            <a:cs typeface="Times New Roman" panose="02020603050405020304" pitchFamily="18" charset="0"/>
                          </a:endParaRPr>
                        </a:p>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cs typeface="Times New Roman" panose="02020603050405020304" pitchFamily="18" charset="0"/>
                                  </a:rPr>
                                  <m:t>8.90</m:t>
                                </m:r>
                              </m:oMath>
                            </m:oMathPara>
                          </a14:m>
                          <a:endParaRPr lang="en-US" sz="120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1.77</m:t>
                                </m:r>
                              </m:oMath>
                            </m:oMathPara>
                          </a14:m>
                          <a:endParaRPr lang="en-US" sz="1200" dirty="0">
                            <a:latin typeface="Times New Roman" panose="02020603050405020304" pitchFamily="18" charset="0"/>
                            <a:cs typeface="Times New Roman" panose="02020603050405020304" pitchFamily="18" charset="0"/>
                          </a:endParaRPr>
                        </a:p>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cs typeface="Times New Roman" panose="02020603050405020304" pitchFamily="18" charset="0"/>
                                  </a:rPr>
                                  <m:t>6.04</m:t>
                                </m:r>
                              </m:oMath>
                            </m:oMathPara>
                          </a14:m>
                          <a:endParaRPr lang="en-US" sz="120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3.68</m:t>
                                </m:r>
                                <m:r>
                                  <a:rPr lang="en-US" sz="1200" b="0" i="1" smtClean="0">
                                    <a:latin typeface="Cambria Math" panose="02040503050406030204" pitchFamily="18" charset="0"/>
                                  </a:rPr>
                                  <m:t>𝑒</m:t>
                                </m:r>
                                <m:r>
                                  <a:rPr lang="en-US" sz="1200" b="0" i="1" smtClean="0">
                                    <a:latin typeface="Cambria Math" panose="02040503050406030204" pitchFamily="18" charset="0"/>
                                  </a:rPr>
                                  <m:t>−6</m:t>
                                </m:r>
                              </m:oMath>
                            </m:oMathPara>
                          </a14:m>
                          <a:endParaRPr lang="en-US" sz="1200" dirty="0">
                            <a:latin typeface="Times New Roman" panose="02020603050405020304" pitchFamily="18" charset="0"/>
                            <a:cs typeface="Times New Roman" panose="02020603050405020304" pitchFamily="18" charset="0"/>
                          </a:endParaRPr>
                        </a:p>
                        <a:p>
                          <a:pPr algn="ctr"/>
                          <a:endParaRPr lang="en-US" sz="12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2.95</m:t>
                                </m:r>
                              </m:oMath>
                            </m:oMathPara>
                          </a14:m>
                          <a:endParaRPr lang="en-US" sz="1200" dirty="0">
                            <a:latin typeface="Times New Roman" panose="02020603050405020304" pitchFamily="18" charset="0"/>
                            <a:cs typeface="Times New Roman" panose="02020603050405020304" pitchFamily="18" charset="0"/>
                          </a:endParaRPr>
                        </a:p>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cs typeface="Times New Roman" panose="02020603050405020304" pitchFamily="18" charset="0"/>
                                  </a:rPr>
                                  <m:t>6.58</m:t>
                                </m:r>
                              </m:oMath>
                            </m:oMathPara>
                          </a14:m>
                          <a:endParaRPr lang="en-US" sz="120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1.33</m:t>
                                </m:r>
                              </m:oMath>
                            </m:oMathPara>
                          </a14:m>
                          <a:endParaRPr lang="en-US" sz="1200" dirty="0">
                            <a:latin typeface="Times New Roman" panose="02020603050405020304" pitchFamily="18" charset="0"/>
                            <a:sym typeface="Symbol" panose="05050102010706020507" pitchFamily="18" charset="2"/>
                          </a:endParaRPr>
                        </a:p>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sym typeface="Symbol" panose="05050102010706020507" pitchFamily="18" charset="2"/>
                                  </a:rPr>
                                  <m:t>4.10</m:t>
                                </m:r>
                              </m:oMath>
                            </m:oMathPara>
                          </a14:m>
                          <a:endParaRPr lang="en-US" sz="1200" dirty="0">
                            <a:latin typeface="Times New Roman" panose="02020603050405020304" pitchFamily="18" charset="0"/>
                            <a:sym typeface="Symbol" panose="05050102010706020507" pitchFamily="18" charset="2"/>
                          </a:endParaRPr>
                        </a:p>
                      </a:txBody>
                      <a:tcPr/>
                    </a:tc>
                    <a:extLst>
                      <a:ext uri="{0D108BD9-81ED-4DB2-BD59-A6C34878D82A}">
                        <a16:rowId xmlns:a16="http://schemas.microsoft.com/office/drawing/2014/main" val="433283564"/>
                      </a:ext>
                    </a:extLst>
                  </a:tr>
                  <a:tr h="376121">
                    <a:tc>
                      <a:txBody>
                        <a:bodyPr/>
                        <a:lstStyle/>
                        <a:p>
                          <a:r>
                            <a:rPr lang="en-US" sz="1200" dirty="0">
                              <a:latin typeface="Times New Roman" panose="02020603050405020304" pitchFamily="18" charset="0"/>
                              <a:cs typeface="Times New Roman" panose="02020603050405020304" pitchFamily="18" charset="0"/>
                            </a:rPr>
                            <a:t>[0.05;0;0.15]</a:t>
                          </a:r>
                        </a:p>
                      </a:txBody>
                      <a:tcPr/>
                    </a:tc>
                    <a:tc>
                      <a:txBody>
                        <a:bodyPr/>
                        <a:lstStyle/>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7.23</m:t>
                                </m:r>
                                <m:r>
                                  <a:rPr lang="en-US" sz="1200" b="0" i="1" smtClean="0">
                                    <a:latin typeface="Cambria Math" panose="02040503050406030204" pitchFamily="18" charset="0"/>
                                  </a:rPr>
                                  <m:t>𝑒</m:t>
                                </m:r>
                                <m:r>
                                  <a:rPr lang="en-US" sz="1200" b="0" i="1" smtClean="0">
                                    <a:latin typeface="Cambria Math" panose="02040503050406030204" pitchFamily="18" charset="0"/>
                                  </a:rPr>
                                  <m:t>−6</m:t>
                                </m:r>
                              </m:oMath>
                            </m:oMathPara>
                          </a14:m>
                          <a:endParaRPr lang="en-US" sz="120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1.24</m:t>
                                </m:r>
                              </m:oMath>
                            </m:oMathPara>
                          </a14:m>
                          <a:endParaRPr lang="en-US" sz="1200" dirty="0">
                            <a:latin typeface="Times New Roman" panose="02020603050405020304" pitchFamily="18" charset="0"/>
                            <a:cs typeface="Times New Roman" panose="02020603050405020304" pitchFamily="18" charset="0"/>
                          </a:endParaRPr>
                        </a:p>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cs typeface="Times New Roman" panose="02020603050405020304" pitchFamily="18" charset="0"/>
                                  </a:rPr>
                                  <m:t>2.89</m:t>
                                </m:r>
                              </m:oMath>
                            </m:oMathPara>
                          </a14:m>
                          <a:endParaRPr lang="en-US" sz="120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0.75</m:t>
                                </m:r>
                              </m:oMath>
                            </m:oMathPara>
                          </a14:m>
                          <a:endParaRPr lang="en-US" sz="1200" dirty="0">
                            <a:latin typeface="Times New Roman" panose="02020603050405020304" pitchFamily="18" charset="0"/>
                            <a:cs typeface="Times New Roman" panose="02020603050405020304" pitchFamily="18" charset="0"/>
                          </a:endParaRPr>
                        </a:p>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cs typeface="Times New Roman" panose="02020603050405020304" pitchFamily="18" charset="0"/>
                                  </a:rPr>
                                  <m:t>2.44</m:t>
                                </m:r>
                              </m:oMath>
                            </m:oMathPara>
                          </a14:m>
                          <a:endParaRPr lang="en-US" sz="12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9.00</m:t>
                                </m:r>
                                <m:r>
                                  <a:rPr lang="en-US" sz="1200" b="0" i="1" smtClean="0">
                                    <a:latin typeface="Cambria Math" panose="02040503050406030204" pitchFamily="18" charset="0"/>
                                  </a:rPr>
                                  <m:t>𝑒</m:t>
                                </m:r>
                                <m:r>
                                  <a:rPr lang="en-US" sz="1200" b="0" i="1" smtClean="0">
                                    <a:latin typeface="Cambria Math" panose="02040503050406030204" pitchFamily="18" charset="0"/>
                                  </a:rPr>
                                  <m:t>−6</m:t>
                                </m:r>
                              </m:oMath>
                            </m:oMathPara>
                          </a14:m>
                          <a:endParaRPr lang="en-US" sz="120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1.08</m:t>
                                </m:r>
                              </m:oMath>
                            </m:oMathPara>
                          </a14:m>
                          <a:endParaRPr lang="en-US" sz="1200" dirty="0">
                            <a:latin typeface="Times New Roman" panose="02020603050405020304" pitchFamily="18" charset="0"/>
                            <a:cs typeface="Times New Roman" panose="02020603050405020304" pitchFamily="18" charset="0"/>
                          </a:endParaRPr>
                        </a:p>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cs typeface="Times New Roman" panose="02020603050405020304" pitchFamily="18" charset="0"/>
                                  </a:rPr>
                                  <m:t>2.44</m:t>
                                </m:r>
                              </m:oMath>
                            </m:oMathPara>
                          </a14:m>
                          <a:endParaRPr lang="en-US" sz="120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0.63</m:t>
                                </m:r>
                              </m:oMath>
                            </m:oMathPara>
                          </a14:m>
                          <a:endParaRPr lang="en-US" sz="1200" dirty="0">
                            <a:latin typeface="Times New Roman" panose="02020603050405020304" pitchFamily="18" charset="0"/>
                            <a:cs typeface="Times New Roman" panose="02020603050405020304" pitchFamily="18" charset="0"/>
                          </a:endParaRPr>
                        </a:p>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cs typeface="Times New Roman" panose="02020603050405020304" pitchFamily="18" charset="0"/>
                                  </a:rPr>
                                  <m:t>1.92</m:t>
                                </m:r>
                              </m:oMath>
                            </m:oMathPara>
                          </a14:m>
                          <a:endParaRPr 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56778402"/>
                      </a:ext>
                    </a:extLst>
                  </a:tr>
                  <a:tr h="37612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[0;0.05;0.15]</a:t>
                          </a:r>
                        </a:p>
                      </a:txBody>
                      <a:tcPr/>
                    </a:tc>
                    <a:tc>
                      <a:txBody>
                        <a:bodyPr/>
                        <a:lstStyle/>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7.12</m:t>
                                </m:r>
                                <m:r>
                                  <a:rPr lang="en-US" sz="1200" b="0" i="1" smtClean="0">
                                    <a:latin typeface="Cambria Math" panose="02040503050406030204" pitchFamily="18" charset="0"/>
                                  </a:rPr>
                                  <m:t>𝑒</m:t>
                                </m:r>
                                <m:r>
                                  <a:rPr lang="en-US" sz="1200" b="0" i="1" smtClean="0">
                                    <a:latin typeface="Cambria Math" panose="02040503050406030204" pitchFamily="18" charset="0"/>
                                  </a:rPr>
                                  <m:t>−6</m:t>
                                </m:r>
                              </m:oMath>
                            </m:oMathPara>
                          </a14:m>
                          <a:endParaRPr lang="en-US" sz="120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1.27</m:t>
                                </m:r>
                              </m:oMath>
                            </m:oMathPara>
                          </a14:m>
                          <a:endParaRPr lang="en-US" sz="1200" dirty="0">
                            <a:latin typeface="Times New Roman" panose="02020603050405020304" pitchFamily="18" charset="0"/>
                            <a:cs typeface="Times New Roman" panose="02020603050405020304" pitchFamily="18" charset="0"/>
                          </a:endParaRPr>
                        </a:p>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cs typeface="Times New Roman" panose="02020603050405020304" pitchFamily="18" charset="0"/>
                                  </a:rPr>
                                  <m:t>2.99</m:t>
                                </m:r>
                              </m:oMath>
                            </m:oMathPara>
                          </a14:m>
                          <a:endParaRPr lang="en-US" sz="120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cs typeface="Times New Roman" panose="02020603050405020304" pitchFamily="18" charset="0"/>
                                  </a:rPr>
                                  <m:t>0.78</m:t>
                                </m:r>
                              </m:oMath>
                            </m:oMathPara>
                          </a14:m>
                          <a:endParaRPr lang="en-US" sz="1200" dirty="0">
                            <a:latin typeface="Times New Roman" panose="02020603050405020304" pitchFamily="18" charset="0"/>
                            <a:sym typeface="Symbol" panose="05050102010706020507" pitchFamily="18" charset="2"/>
                          </a:endParaRPr>
                        </a:p>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sym typeface="Symbol" panose="05050102010706020507" pitchFamily="18" charset="2"/>
                                  </a:rPr>
                                  <m:t>2.50</m:t>
                                </m:r>
                              </m:oMath>
                            </m:oMathPara>
                          </a14:m>
                          <a:endParaRPr lang="en-US" sz="1200" dirty="0">
                            <a:latin typeface="Times New Roman" panose="02020603050405020304" pitchFamily="18" charset="0"/>
                            <a:sym typeface="Symbol" panose="05050102010706020507" pitchFamily="18" charset="2"/>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9.08</m:t>
                                </m:r>
                                <m:r>
                                  <a:rPr lang="en-US" sz="1200" b="0" i="1" smtClean="0">
                                    <a:latin typeface="Cambria Math" panose="02040503050406030204" pitchFamily="18" charset="0"/>
                                  </a:rPr>
                                  <m:t>𝑒</m:t>
                                </m:r>
                                <m:r>
                                  <a:rPr lang="en-US" sz="1200" b="0" i="1" smtClean="0">
                                    <a:latin typeface="Cambria Math" panose="02040503050406030204" pitchFamily="18" charset="0"/>
                                  </a:rPr>
                                  <m:t>−6</m:t>
                                </m:r>
                              </m:oMath>
                            </m:oMathPara>
                          </a14:m>
                          <a:endParaRPr lang="en-US" sz="120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1.09</m:t>
                                </m:r>
                              </m:oMath>
                            </m:oMathPara>
                          </a14:m>
                          <a:endParaRPr lang="en-US" sz="1200" b="0" dirty="0">
                            <a:latin typeface="Times New Roman" panose="02020603050405020304" pitchFamily="18" charset="0"/>
                          </a:endParaRPr>
                        </a:p>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2.47</m:t>
                                </m:r>
                              </m:oMath>
                            </m:oMathPara>
                          </a14:m>
                          <a:endParaRPr lang="en-US" sz="1200" b="0" dirty="0">
                            <a:latin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0.63</m:t>
                                </m:r>
                              </m:oMath>
                            </m:oMathPara>
                          </a14:m>
                          <a:endParaRPr lang="en-US" sz="1200" dirty="0">
                            <a:latin typeface="Times New Roman" panose="02020603050405020304" pitchFamily="18" charset="0"/>
                            <a:sym typeface="Symbol" panose="05050102010706020507" pitchFamily="18" charset="2"/>
                          </a:endParaRPr>
                        </a:p>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sym typeface="Symbol" panose="05050102010706020507" pitchFamily="18" charset="2"/>
                                  </a:rPr>
                                  <m:t>2.03</m:t>
                                </m:r>
                              </m:oMath>
                            </m:oMathPara>
                          </a14:m>
                          <a:endParaRPr lang="en-US" sz="1200" dirty="0">
                            <a:latin typeface="Times New Roman" panose="02020603050405020304" pitchFamily="18" charset="0"/>
                            <a:sym typeface="Symbol" panose="05050102010706020507" pitchFamily="18" charset="2"/>
                          </a:endParaRPr>
                        </a:p>
                      </a:txBody>
                      <a:tcPr/>
                    </a:tc>
                    <a:extLst>
                      <a:ext uri="{0D108BD9-81ED-4DB2-BD59-A6C34878D82A}">
                        <a16:rowId xmlns:a16="http://schemas.microsoft.com/office/drawing/2014/main" val="3208044358"/>
                      </a:ext>
                    </a:extLst>
                  </a:tr>
                  <a:tr h="37612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[-0.05;0;0.15]</a:t>
                          </a:r>
                        </a:p>
                      </a:txBody>
                      <a:tcPr/>
                    </a:tc>
                    <a:tc>
                      <a:txBody>
                        <a:bodyPr/>
                        <a:lstStyle/>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7.23</m:t>
                                </m:r>
                                <m:r>
                                  <a:rPr lang="en-US" sz="1200" b="0" i="1" smtClean="0">
                                    <a:latin typeface="Cambria Math" panose="02040503050406030204" pitchFamily="18" charset="0"/>
                                  </a:rPr>
                                  <m:t>𝑒</m:t>
                                </m:r>
                                <m:r>
                                  <a:rPr lang="en-US" sz="1200" b="0" i="1" smtClean="0">
                                    <a:latin typeface="Cambria Math" panose="02040503050406030204" pitchFamily="18" charset="0"/>
                                  </a:rPr>
                                  <m:t>−6</m:t>
                                </m:r>
                              </m:oMath>
                            </m:oMathPara>
                          </a14:m>
                          <a:endParaRPr lang="en-US" sz="120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1.25</m:t>
                                </m:r>
                              </m:oMath>
                            </m:oMathPara>
                          </a14:m>
                          <a:endParaRPr lang="en-US" sz="1200" dirty="0">
                            <a:latin typeface="Times New Roman" panose="02020603050405020304" pitchFamily="18" charset="0"/>
                            <a:cs typeface="Times New Roman" panose="02020603050405020304" pitchFamily="18" charset="0"/>
                          </a:endParaRPr>
                        </a:p>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cs typeface="Times New Roman" panose="02020603050405020304" pitchFamily="18" charset="0"/>
                                  </a:rPr>
                                  <m:t>2.92</m:t>
                                </m:r>
                              </m:oMath>
                            </m:oMathPara>
                          </a14:m>
                          <a:endParaRPr lang="en-US" sz="120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0.76</m:t>
                                </m:r>
                              </m:oMath>
                            </m:oMathPara>
                          </a14:m>
                          <a:endParaRPr lang="en-US" sz="1200" dirty="0">
                            <a:latin typeface="Times New Roman" panose="02020603050405020304" pitchFamily="18" charset="0"/>
                            <a:sym typeface="Symbol" panose="05050102010706020507" pitchFamily="18" charset="2"/>
                          </a:endParaRPr>
                        </a:p>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sym typeface="Symbol" panose="05050102010706020507" pitchFamily="18" charset="2"/>
                                  </a:rPr>
                                  <m:t>2.54</m:t>
                                </m:r>
                              </m:oMath>
                            </m:oMathPara>
                          </a14:m>
                          <a:endParaRPr lang="en-US" sz="1200" dirty="0">
                            <a:latin typeface="Times New Roman" panose="02020603050405020304" pitchFamily="18" charset="0"/>
                            <a:sym typeface="Symbol" panose="05050102010706020507" pitchFamily="18" charset="2"/>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9.00</m:t>
                                </m:r>
                                <m:r>
                                  <a:rPr lang="en-US" sz="1200" b="0" i="1" smtClean="0">
                                    <a:latin typeface="Cambria Math" panose="02040503050406030204" pitchFamily="18" charset="0"/>
                                  </a:rPr>
                                  <m:t>𝑒</m:t>
                                </m:r>
                                <m:r>
                                  <a:rPr lang="en-US" sz="1200" b="0" i="1" smtClean="0">
                                    <a:latin typeface="Cambria Math" panose="02040503050406030204" pitchFamily="18" charset="0"/>
                                  </a:rPr>
                                  <m:t>−6</m:t>
                                </m:r>
                              </m:oMath>
                            </m:oMathPara>
                          </a14:m>
                          <a:endParaRPr lang="en-US" sz="120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1.09</m:t>
                                </m:r>
                              </m:oMath>
                            </m:oMathPara>
                          </a14:m>
                          <a:endParaRPr lang="en-US" sz="1200" dirty="0">
                            <a:latin typeface="Times New Roman" panose="02020603050405020304" pitchFamily="18" charset="0"/>
                            <a:cs typeface="Times New Roman" panose="02020603050405020304" pitchFamily="18" charset="0"/>
                          </a:endParaRPr>
                        </a:p>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cs typeface="Times New Roman" panose="02020603050405020304" pitchFamily="18" charset="0"/>
                                  </a:rPr>
                                  <m:t>2.46</m:t>
                                </m:r>
                              </m:oMath>
                            </m:oMathPara>
                          </a14:m>
                          <a:endParaRPr lang="en-US" sz="120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0.63</m:t>
                                </m:r>
                              </m:oMath>
                            </m:oMathPara>
                          </a14:m>
                          <a:endParaRPr lang="en-US" sz="1200" dirty="0">
                            <a:latin typeface="Times New Roman" panose="02020603050405020304" pitchFamily="18" charset="0"/>
                            <a:sym typeface="Symbol" panose="05050102010706020507" pitchFamily="18" charset="2"/>
                          </a:endParaRPr>
                        </a:p>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1.97</m:t>
                                </m:r>
                              </m:oMath>
                            </m:oMathPara>
                          </a14:m>
                          <a:endParaRPr lang="en-US" sz="1200" dirty="0">
                            <a:latin typeface="Times New Roman" panose="02020603050405020304" pitchFamily="18" charset="0"/>
                            <a:sym typeface="Symbol" panose="05050102010706020507" pitchFamily="18" charset="2"/>
                          </a:endParaRPr>
                        </a:p>
                      </a:txBody>
                      <a:tcPr/>
                    </a:tc>
                    <a:extLst>
                      <a:ext uri="{0D108BD9-81ED-4DB2-BD59-A6C34878D82A}">
                        <a16:rowId xmlns:a16="http://schemas.microsoft.com/office/drawing/2014/main" val="1825790788"/>
                      </a:ext>
                    </a:extLst>
                  </a:tr>
                  <a:tr h="37612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[0;-0.05;0.15]</a:t>
                          </a:r>
                        </a:p>
                      </a:txBody>
                      <a:tcPr/>
                    </a:tc>
                    <a:tc>
                      <a:txBody>
                        <a:bodyPr/>
                        <a:lstStyle/>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7.12</m:t>
                                </m:r>
                                <m:r>
                                  <a:rPr lang="en-US" sz="1200" b="0" i="1" smtClean="0">
                                    <a:latin typeface="Cambria Math" panose="02040503050406030204" pitchFamily="18" charset="0"/>
                                  </a:rPr>
                                  <m:t>𝑒</m:t>
                                </m:r>
                                <m:r>
                                  <a:rPr lang="en-US" sz="1200" b="0" i="1" smtClean="0">
                                    <a:latin typeface="Cambria Math" panose="02040503050406030204" pitchFamily="18" charset="0"/>
                                  </a:rPr>
                                  <m:t>−6</m:t>
                                </m:r>
                              </m:oMath>
                            </m:oMathPara>
                          </a14:m>
                          <a:endParaRPr lang="en-US" sz="120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1.27</m:t>
                                </m:r>
                              </m:oMath>
                            </m:oMathPara>
                          </a14:m>
                          <a:endParaRPr lang="en-US" sz="1200" b="0" dirty="0">
                            <a:latin typeface="Times New Roman" panose="02020603050405020304" pitchFamily="18" charset="0"/>
                          </a:endParaRPr>
                        </a:p>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cs typeface="Times New Roman" panose="02020603050405020304" pitchFamily="18" charset="0"/>
                                  </a:rPr>
                                  <m:t>2.92</m:t>
                                </m:r>
                              </m:oMath>
                            </m:oMathPara>
                          </a14:m>
                          <a:endParaRPr lang="en-US" sz="1200" b="0" dirty="0">
                            <a:latin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0.77</m:t>
                                </m:r>
                              </m:oMath>
                            </m:oMathPara>
                          </a14:m>
                          <a:endParaRPr lang="en-US" sz="1200" dirty="0">
                            <a:latin typeface="Times New Roman" panose="02020603050405020304" pitchFamily="18" charset="0"/>
                            <a:cs typeface="Times New Roman" panose="02020603050405020304" pitchFamily="18" charset="0"/>
                          </a:endParaRPr>
                        </a:p>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cs typeface="Times New Roman" panose="02020603050405020304" pitchFamily="18" charset="0"/>
                                  </a:rPr>
                                  <m:t>2.51</m:t>
                                </m:r>
                              </m:oMath>
                            </m:oMathPara>
                          </a14:m>
                          <a:endParaRPr lang="en-US" sz="12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9.08</m:t>
                                </m:r>
                                <m:r>
                                  <a:rPr lang="en-US" sz="1200" b="0" i="1" smtClean="0">
                                    <a:latin typeface="Cambria Math" panose="02040503050406030204" pitchFamily="18" charset="0"/>
                                  </a:rPr>
                                  <m:t>𝑒</m:t>
                                </m:r>
                                <m:r>
                                  <a:rPr lang="en-US" sz="1200" b="0" i="1" smtClean="0">
                                    <a:latin typeface="Cambria Math" panose="02040503050406030204" pitchFamily="18" charset="0"/>
                                  </a:rPr>
                                  <m:t>−6</m:t>
                                </m:r>
                              </m:oMath>
                            </m:oMathPara>
                          </a14:m>
                          <a:endParaRPr lang="en-US" sz="120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1.09</m:t>
                                </m:r>
                              </m:oMath>
                            </m:oMathPara>
                          </a14:m>
                          <a:endParaRPr lang="en-US" sz="1200" dirty="0">
                            <a:latin typeface="Times New Roman" panose="02020603050405020304" pitchFamily="18" charset="0"/>
                            <a:cs typeface="Times New Roman" panose="02020603050405020304" pitchFamily="18" charset="0"/>
                          </a:endParaRPr>
                        </a:p>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cs typeface="Times New Roman" panose="02020603050405020304" pitchFamily="18" charset="0"/>
                                  </a:rPr>
                                  <m:t>2.55</m:t>
                                </m:r>
                              </m:oMath>
                            </m:oMathPara>
                          </a14:m>
                          <a:endParaRPr lang="en-US" sz="120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0.63</m:t>
                                </m:r>
                              </m:oMath>
                            </m:oMathPara>
                          </a14:m>
                          <a:endParaRPr lang="en-US" sz="1200" dirty="0">
                            <a:latin typeface="Times New Roman" panose="02020603050405020304" pitchFamily="18" charset="0"/>
                            <a:sym typeface="Symbol" panose="05050102010706020507" pitchFamily="18" charset="2"/>
                          </a:endParaRPr>
                        </a:p>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cs typeface="Times New Roman" panose="02020603050405020304" pitchFamily="18" charset="0"/>
                                  </a:rPr>
                                  <m:t>2.05</m:t>
                                </m:r>
                              </m:oMath>
                            </m:oMathPara>
                          </a14:m>
                          <a:endParaRPr lang="en-US" sz="1200" dirty="0">
                            <a:latin typeface="Times New Roman" panose="02020603050405020304" pitchFamily="18" charset="0"/>
                            <a:sym typeface="Symbol" panose="05050102010706020507" pitchFamily="18" charset="2"/>
                          </a:endParaRPr>
                        </a:p>
                      </a:txBody>
                      <a:tcPr/>
                    </a:tc>
                    <a:extLst>
                      <a:ext uri="{0D108BD9-81ED-4DB2-BD59-A6C34878D82A}">
                        <a16:rowId xmlns:a16="http://schemas.microsoft.com/office/drawing/2014/main" val="2688626788"/>
                      </a:ext>
                    </a:extLst>
                  </a:tr>
                </a:tbl>
              </a:graphicData>
            </a:graphic>
          </p:graphicFrame>
        </mc:Choice>
        <mc:Fallback>
          <p:graphicFrame>
            <p:nvGraphicFramePr>
              <p:cNvPr id="6" name="Table 5">
                <a:extLst>
                  <a:ext uri="{FF2B5EF4-FFF2-40B4-BE49-F238E27FC236}">
                    <a16:creationId xmlns:a16="http://schemas.microsoft.com/office/drawing/2014/main" id="{4F00E0F8-778E-05FE-B27D-EA44CCFC9996}"/>
                  </a:ext>
                </a:extLst>
              </p:cNvPr>
              <p:cNvGraphicFramePr>
                <a:graphicFrameLocks noGrp="1"/>
              </p:cNvGraphicFramePr>
              <p:nvPr>
                <p:extLst>
                  <p:ext uri="{D42A27DB-BD31-4B8C-83A1-F6EECF244321}">
                    <p14:modId xmlns:p14="http://schemas.microsoft.com/office/powerpoint/2010/main" val="4167827027"/>
                  </p:ext>
                </p:extLst>
              </p:nvPr>
            </p:nvGraphicFramePr>
            <p:xfrm>
              <a:off x="601133" y="956733"/>
              <a:ext cx="10989734" cy="4535043"/>
            </p:xfrm>
            <a:graphic>
              <a:graphicData uri="http://schemas.openxmlformats.org/drawingml/2006/table">
                <a:tbl>
                  <a:tblPr firstRow="1" bandRow="1">
                    <a:tableStyleId>{5C22544A-7EE6-4342-B048-85BDC9FD1C3A}</a:tableStyleId>
                  </a:tblPr>
                  <a:tblGrid>
                    <a:gridCol w="1569962">
                      <a:extLst>
                        <a:ext uri="{9D8B030D-6E8A-4147-A177-3AD203B41FA5}">
                          <a16:colId xmlns:a16="http://schemas.microsoft.com/office/drawing/2014/main" val="1575494654"/>
                        </a:ext>
                      </a:extLst>
                    </a:gridCol>
                    <a:gridCol w="1569962">
                      <a:extLst>
                        <a:ext uri="{9D8B030D-6E8A-4147-A177-3AD203B41FA5}">
                          <a16:colId xmlns:a16="http://schemas.microsoft.com/office/drawing/2014/main" val="3572584909"/>
                        </a:ext>
                      </a:extLst>
                    </a:gridCol>
                    <a:gridCol w="1569962">
                      <a:extLst>
                        <a:ext uri="{9D8B030D-6E8A-4147-A177-3AD203B41FA5}">
                          <a16:colId xmlns:a16="http://schemas.microsoft.com/office/drawing/2014/main" val="609257337"/>
                        </a:ext>
                      </a:extLst>
                    </a:gridCol>
                    <a:gridCol w="1569962">
                      <a:extLst>
                        <a:ext uri="{9D8B030D-6E8A-4147-A177-3AD203B41FA5}">
                          <a16:colId xmlns:a16="http://schemas.microsoft.com/office/drawing/2014/main" val="1799262848"/>
                        </a:ext>
                      </a:extLst>
                    </a:gridCol>
                    <a:gridCol w="1569962">
                      <a:extLst>
                        <a:ext uri="{9D8B030D-6E8A-4147-A177-3AD203B41FA5}">
                          <a16:colId xmlns:a16="http://schemas.microsoft.com/office/drawing/2014/main" val="431168447"/>
                        </a:ext>
                      </a:extLst>
                    </a:gridCol>
                    <a:gridCol w="1569962">
                      <a:extLst>
                        <a:ext uri="{9D8B030D-6E8A-4147-A177-3AD203B41FA5}">
                          <a16:colId xmlns:a16="http://schemas.microsoft.com/office/drawing/2014/main" val="429998223"/>
                        </a:ext>
                      </a:extLst>
                    </a:gridCol>
                    <a:gridCol w="1569962">
                      <a:extLst>
                        <a:ext uri="{9D8B030D-6E8A-4147-A177-3AD203B41FA5}">
                          <a16:colId xmlns:a16="http://schemas.microsoft.com/office/drawing/2014/main" val="4083833992"/>
                        </a:ext>
                      </a:extLst>
                    </a:gridCol>
                  </a:tblGrid>
                  <a:tr h="877443">
                    <a:tc>
                      <a:txBody>
                        <a:bodyPr/>
                        <a:lstStyle/>
                        <a:p>
                          <a:endParaRPr lang="en-US"/>
                        </a:p>
                      </a:txBody>
                      <a:tcPr>
                        <a:blipFill>
                          <a:blip r:embed="rId3"/>
                          <a:stretch>
                            <a:fillRect l="-388" t="-694" r="-600775" b="-418750"/>
                          </a:stretch>
                        </a:blipFill>
                      </a:tcPr>
                    </a:tc>
                    <a:tc>
                      <a:txBody>
                        <a:bodyPr/>
                        <a:lstStyle/>
                        <a:p>
                          <a:endParaRPr lang="en-US"/>
                        </a:p>
                      </a:txBody>
                      <a:tcPr>
                        <a:blipFill>
                          <a:blip r:embed="rId3"/>
                          <a:stretch>
                            <a:fillRect l="-100778" t="-694" r="-503113" b="-418750"/>
                          </a:stretch>
                        </a:blipFill>
                      </a:tcPr>
                    </a:tc>
                    <a:tc>
                      <a:txBody>
                        <a:bodyPr/>
                        <a:lstStyle/>
                        <a:p>
                          <a:endParaRPr lang="en-US"/>
                        </a:p>
                      </a:txBody>
                      <a:tcPr>
                        <a:blipFill>
                          <a:blip r:embed="rId3"/>
                          <a:stretch>
                            <a:fillRect l="-200000" t="-694" r="-401163" b="-418750"/>
                          </a:stretch>
                        </a:blipFill>
                      </a:tcPr>
                    </a:tc>
                    <a:tc>
                      <a:txBody>
                        <a:bodyPr/>
                        <a:lstStyle/>
                        <a:p>
                          <a:endParaRPr lang="en-US"/>
                        </a:p>
                      </a:txBody>
                      <a:tcPr>
                        <a:blipFill>
                          <a:blip r:embed="rId3"/>
                          <a:stretch>
                            <a:fillRect l="-300000" t="-694" r="-301163" b="-418750"/>
                          </a:stretch>
                        </a:blipFill>
                      </a:tcPr>
                    </a:tc>
                    <a:tc>
                      <a:txBody>
                        <a:bodyPr/>
                        <a:lstStyle/>
                        <a:p>
                          <a:endParaRPr lang="en-US"/>
                        </a:p>
                      </a:txBody>
                      <a:tcPr>
                        <a:blipFill>
                          <a:blip r:embed="rId3"/>
                          <a:stretch>
                            <a:fillRect l="-400000" t="-694" r="-201163" b="-418750"/>
                          </a:stretch>
                        </a:blipFill>
                      </a:tcPr>
                    </a:tc>
                    <a:tc>
                      <a:txBody>
                        <a:bodyPr/>
                        <a:lstStyle/>
                        <a:p>
                          <a:endParaRPr lang="en-US"/>
                        </a:p>
                      </a:txBody>
                      <a:tcPr>
                        <a:blipFill>
                          <a:blip r:embed="rId3"/>
                          <a:stretch>
                            <a:fillRect l="-501946" t="-694" r="-101946" b="-418750"/>
                          </a:stretch>
                        </a:blipFill>
                      </a:tcPr>
                    </a:tc>
                    <a:tc>
                      <a:txBody>
                        <a:bodyPr/>
                        <a:lstStyle/>
                        <a:p>
                          <a:endParaRPr lang="en-US"/>
                        </a:p>
                      </a:txBody>
                      <a:tcPr>
                        <a:blipFill>
                          <a:blip r:embed="rId3"/>
                          <a:stretch>
                            <a:fillRect l="-599612" t="-694" r="-1550" b="-418750"/>
                          </a:stretch>
                        </a:blipFill>
                      </a:tcPr>
                    </a:tc>
                    <a:extLst>
                      <a:ext uri="{0D108BD9-81ED-4DB2-BD59-A6C34878D82A}">
                        <a16:rowId xmlns:a16="http://schemas.microsoft.com/office/drawing/2014/main" val="1753545980"/>
                      </a:ext>
                    </a:extLst>
                  </a:tr>
                  <a:tr h="45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Overall</a:t>
                          </a:r>
                        </a:p>
                      </a:txBody>
                      <a:tcPr/>
                    </a:tc>
                    <a:tc>
                      <a:txBody>
                        <a:bodyPr/>
                        <a:lstStyle/>
                        <a:p>
                          <a:endParaRPr lang="en-US"/>
                        </a:p>
                      </a:txBody>
                      <a:tcPr>
                        <a:blipFill>
                          <a:blip r:embed="rId3"/>
                          <a:stretch>
                            <a:fillRect l="-100778" t="-193333" r="-503113" b="-704000"/>
                          </a:stretch>
                        </a:blipFill>
                      </a:tcPr>
                    </a:tc>
                    <a:tc>
                      <a:txBody>
                        <a:bodyPr/>
                        <a:lstStyle/>
                        <a:p>
                          <a:endParaRPr lang="en-US"/>
                        </a:p>
                      </a:txBody>
                      <a:tcPr>
                        <a:blipFill>
                          <a:blip r:embed="rId3"/>
                          <a:stretch>
                            <a:fillRect l="-200000" t="-193333" r="-401163" b="-704000"/>
                          </a:stretch>
                        </a:blipFill>
                      </a:tcPr>
                    </a:tc>
                    <a:tc>
                      <a:txBody>
                        <a:bodyPr/>
                        <a:lstStyle/>
                        <a:p>
                          <a:endParaRPr lang="en-US"/>
                        </a:p>
                      </a:txBody>
                      <a:tcPr>
                        <a:blipFill>
                          <a:blip r:embed="rId3"/>
                          <a:stretch>
                            <a:fillRect l="-300000" t="-193333" r="-301163" b="-704000"/>
                          </a:stretch>
                        </a:blipFill>
                      </a:tcPr>
                    </a:tc>
                    <a:tc>
                      <a:txBody>
                        <a:bodyPr/>
                        <a:lstStyle/>
                        <a:p>
                          <a:endParaRPr lang="en-US"/>
                        </a:p>
                      </a:txBody>
                      <a:tcPr>
                        <a:blipFill>
                          <a:blip r:embed="rId3"/>
                          <a:stretch>
                            <a:fillRect l="-400000" t="-193333" r="-201163" b="-704000"/>
                          </a:stretch>
                        </a:blipFill>
                      </a:tcPr>
                    </a:tc>
                    <a:tc>
                      <a:txBody>
                        <a:bodyPr/>
                        <a:lstStyle/>
                        <a:p>
                          <a:endParaRPr lang="en-US"/>
                        </a:p>
                      </a:txBody>
                      <a:tcPr>
                        <a:blipFill>
                          <a:blip r:embed="rId3"/>
                          <a:stretch>
                            <a:fillRect l="-501946" t="-193333" r="-101946" b="-704000"/>
                          </a:stretch>
                        </a:blipFill>
                      </a:tcPr>
                    </a:tc>
                    <a:tc>
                      <a:txBody>
                        <a:bodyPr/>
                        <a:lstStyle/>
                        <a:p>
                          <a:endParaRPr lang="en-US"/>
                        </a:p>
                      </a:txBody>
                      <a:tcPr>
                        <a:blipFill>
                          <a:blip r:embed="rId3"/>
                          <a:stretch>
                            <a:fillRect l="-599612" t="-193333" r="-1550" b="-704000"/>
                          </a:stretch>
                        </a:blipFill>
                      </a:tcPr>
                    </a:tc>
                    <a:extLst>
                      <a:ext uri="{0D108BD9-81ED-4DB2-BD59-A6C34878D82A}">
                        <a16:rowId xmlns:a16="http://schemas.microsoft.com/office/drawing/2014/main" val="2993555382"/>
                      </a:ext>
                    </a:extLst>
                  </a:tr>
                  <a:tr h="457200">
                    <a:tc>
                      <a:txBody>
                        <a:bodyPr/>
                        <a:lstStyle/>
                        <a:p>
                          <a:r>
                            <a:rPr lang="en-US" sz="1200" dirty="0">
                              <a:latin typeface="Times New Roman" panose="02020603050405020304" pitchFamily="18" charset="0"/>
                              <a:cs typeface="Times New Roman" panose="02020603050405020304" pitchFamily="18" charset="0"/>
                            </a:rPr>
                            <a:t>[0;0;0.1]</a:t>
                          </a:r>
                        </a:p>
                      </a:txBody>
                      <a:tcPr/>
                    </a:tc>
                    <a:tc>
                      <a:txBody>
                        <a:bodyPr/>
                        <a:lstStyle/>
                        <a:p>
                          <a:endParaRPr lang="en-US"/>
                        </a:p>
                      </a:txBody>
                      <a:tcPr>
                        <a:blipFill>
                          <a:blip r:embed="rId3"/>
                          <a:stretch>
                            <a:fillRect l="-100778" t="-293333" r="-503113" b="-604000"/>
                          </a:stretch>
                        </a:blipFill>
                      </a:tcPr>
                    </a:tc>
                    <a:tc>
                      <a:txBody>
                        <a:bodyPr/>
                        <a:lstStyle/>
                        <a:p>
                          <a:endParaRPr lang="en-US"/>
                        </a:p>
                      </a:txBody>
                      <a:tcPr>
                        <a:blipFill>
                          <a:blip r:embed="rId3"/>
                          <a:stretch>
                            <a:fillRect l="-200000" t="-293333" r="-401163" b="-604000"/>
                          </a:stretch>
                        </a:blipFill>
                      </a:tcPr>
                    </a:tc>
                    <a:tc>
                      <a:txBody>
                        <a:bodyPr/>
                        <a:lstStyle/>
                        <a:p>
                          <a:endParaRPr lang="en-US"/>
                        </a:p>
                      </a:txBody>
                      <a:tcPr>
                        <a:blipFill>
                          <a:blip r:embed="rId3"/>
                          <a:stretch>
                            <a:fillRect l="-300000" t="-293333" r="-301163" b="-604000"/>
                          </a:stretch>
                        </a:blipFill>
                      </a:tcPr>
                    </a:tc>
                    <a:tc>
                      <a:txBody>
                        <a:bodyPr/>
                        <a:lstStyle/>
                        <a:p>
                          <a:endParaRPr lang="en-US"/>
                        </a:p>
                      </a:txBody>
                      <a:tcPr>
                        <a:blipFill>
                          <a:blip r:embed="rId3"/>
                          <a:stretch>
                            <a:fillRect l="-400000" t="-293333" r="-201163" b="-604000"/>
                          </a:stretch>
                        </a:blipFill>
                      </a:tcPr>
                    </a:tc>
                    <a:tc>
                      <a:txBody>
                        <a:bodyPr/>
                        <a:lstStyle/>
                        <a:p>
                          <a:endParaRPr lang="en-US"/>
                        </a:p>
                      </a:txBody>
                      <a:tcPr>
                        <a:blipFill>
                          <a:blip r:embed="rId3"/>
                          <a:stretch>
                            <a:fillRect l="-501946" t="-293333" r="-101946" b="-604000"/>
                          </a:stretch>
                        </a:blipFill>
                      </a:tcPr>
                    </a:tc>
                    <a:tc>
                      <a:txBody>
                        <a:bodyPr/>
                        <a:lstStyle/>
                        <a:p>
                          <a:endParaRPr lang="en-US"/>
                        </a:p>
                      </a:txBody>
                      <a:tcPr>
                        <a:blipFill>
                          <a:blip r:embed="rId3"/>
                          <a:stretch>
                            <a:fillRect l="-599612" t="-293333" r="-1550" b="-604000"/>
                          </a:stretch>
                        </a:blipFill>
                      </a:tcPr>
                    </a:tc>
                    <a:extLst>
                      <a:ext uri="{0D108BD9-81ED-4DB2-BD59-A6C34878D82A}">
                        <a16:rowId xmlns:a16="http://schemas.microsoft.com/office/drawing/2014/main" val="4163598970"/>
                      </a:ext>
                    </a:extLst>
                  </a:tr>
                  <a:tr h="45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[0;0;0.15]</a:t>
                          </a:r>
                        </a:p>
                      </a:txBody>
                      <a:tcPr/>
                    </a:tc>
                    <a:tc>
                      <a:txBody>
                        <a:bodyPr/>
                        <a:lstStyle/>
                        <a:p>
                          <a:endParaRPr lang="en-US"/>
                        </a:p>
                      </a:txBody>
                      <a:tcPr>
                        <a:blipFill>
                          <a:blip r:embed="rId3"/>
                          <a:stretch>
                            <a:fillRect l="-100778" t="-393333" r="-503113" b="-504000"/>
                          </a:stretch>
                        </a:blipFill>
                      </a:tcPr>
                    </a:tc>
                    <a:tc>
                      <a:txBody>
                        <a:bodyPr/>
                        <a:lstStyle/>
                        <a:p>
                          <a:endParaRPr lang="en-US"/>
                        </a:p>
                      </a:txBody>
                      <a:tcPr>
                        <a:blipFill>
                          <a:blip r:embed="rId3"/>
                          <a:stretch>
                            <a:fillRect l="-200000" t="-393333" r="-401163" b="-504000"/>
                          </a:stretch>
                        </a:blipFill>
                      </a:tcPr>
                    </a:tc>
                    <a:tc>
                      <a:txBody>
                        <a:bodyPr/>
                        <a:lstStyle/>
                        <a:p>
                          <a:endParaRPr lang="en-US"/>
                        </a:p>
                      </a:txBody>
                      <a:tcPr>
                        <a:blipFill>
                          <a:blip r:embed="rId3"/>
                          <a:stretch>
                            <a:fillRect l="-300000" t="-393333" r="-301163" b="-504000"/>
                          </a:stretch>
                        </a:blipFill>
                      </a:tcPr>
                    </a:tc>
                    <a:tc>
                      <a:txBody>
                        <a:bodyPr/>
                        <a:lstStyle/>
                        <a:p>
                          <a:endParaRPr lang="en-US"/>
                        </a:p>
                      </a:txBody>
                      <a:tcPr>
                        <a:blipFill>
                          <a:blip r:embed="rId3"/>
                          <a:stretch>
                            <a:fillRect l="-400000" t="-393333" r="-201163" b="-504000"/>
                          </a:stretch>
                        </a:blipFill>
                      </a:tcPr>
                    </a:tc>
                    <a:tc>
                      <a:txBody>
                        <a:bodyPr/>
                        <a:lstStyle/>
                        <a:p>
                          <a:endParaRPr lang="en-US"/>
                        </a:p>
                      </a:txBody>
                      <a:tcPr>
                        <a:blipFill>
                          <a:blip r:embed="rId3"/>
                          <a:stretch>
                            <a:fillRect l="-501946" t="-393333" r="-101946" b="-504000"/>
                          </a:stretch>
                        </a:blipFill>
                      </a:tcPr>
                    </a:tc>
                    <a:tc>
                      <a:txBody>
                        <a:bodyPr/>
                        <a:lstStyle/>
                        <a:p>
                          <a:endParaRPr lang="en-US"/>
                        </a:p>
                      </a:txBody>
                      <a:tcPr>
                        <a:blipFill>
                          <a:blip r:embed="rId3"/>
                          <a:stretch>
                            <a:fillRect l="-599612" t="-393333" r="-1550" b="-504000"/>
                          </a:stretch>
                        </a:blipFill>
                      </a:tcPr>
                    </a:tc>
                    <a:extLst>
                      <a:ext uri="{0D108BD9-81ED-4DB2-BD59-A6C34878D82A}">
                        <a16:rowId xmlns:a16="http://schemas.microsoft.com/office/drawing/2014/main" val="1855966326"/>
                      </a:ext>
                    </a:extLst>
                  </a:tr>
                  <a:tr h="45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[0;0;0.20]</a:t>
                          </a:r>
                        </a:p>
                      </a:txBody>
                      <a:tcPr/>
                    </a:tc>
                    <a:tc>
                      <a:txBody>
                        <a:bodyPr/>
                        <a:lstStyle/>
                        <a:p>
                          <a:endParaRPr lang="en-US"/>
                        </a:p>
                      </a:txBody>
                      <a:tcPr>
                        <a:blipFill>
                          <a:blip r:embed="rId3"/>
                          <a:stretch>
                            <a:fillRect l="-100778" t="-486842" r="-503113" b="-397368"/>
                          </a:stretch>
                        </a:blipFill>
                      </a:tcPr>
                    </a:tc>
                    <a:tc>
                      <a:txBody>
                        <a:bodyPr/>
                        <a:lstStyle/>
                        <a:p>
                          <a:endParaRPr lang="en-US"/>
                        </a:p>
                      </a:txBody>
                      <a:tcPr>
                        <a:blipFill>
                          <a:blip r:embed="rId3"/>
                          <a:stretch>
                            <a:fillRect l="-200000" t="-486842" r="-401163" b="-397368"/>
                          </a:stretch>
                        </a:blipFill>
                      </a:tcPr>
                    </a:tc>
                    <a:tc>
                      <a:txBody>
                        <a:bodyPr/>
                        <a:lstStyle/>
                        <a:p>
                          <a:endParaRPr lang="en-US"/>
                        </a:p>
                      </a:txBody>
                      <a:tcPr>
                        <a:blipFill>
                          <a:blip r:embed="rId3"/>
                          <a:stretch>
                            <a:fillRect l="-300000" t="-486842" r="-301163" b="-397368"/>
                          </a:stretch>
                        </a:blipFill>
                      </a:tcPr>
                    </a:tc>
                    <a:tc>
                      <a:txBody>
                        <a:bodyPr/>
                        <a:lstStyle/>
                        <a:p>
                          <a:endParaRPr lang="en-US"/>
                        </a:p>
                      </a:txBody>
                      <a:tcPr>
                        <a:blipFill>
                          <a:blip r:embed="rId3"/>
                          <a:stretch>
                            <a:fillRect l="-400000" t="-486842" r="-201163" b="-397368"/>
                          </a:stretch>
                        </a:blipFill>
                      </a:tcPr>
                    </a:tc>
                    <a:tc>
                      <a:txBody>
                        <a:bodyPr/>
                        <a:lstStyle/>
                        <a:p>
                          <a:endParaRPr lang="en-US"/>
                        </a:p>
                      </a:txBody>
                      <a:tcPr>
                        <a:blipFill>
                          <a:blip r:embed="rId3"/>
                          <a:stretch>
                            <a:fillRect l="-501946" t="-486842" r="-101946" b="-397368"/>
                          </a:stretch>
                        </a:blipFill>
                      </a:tcPr>
                    </a:tc>
                    <a:tc>
                      <a:txBody>
                        <a:bodyPr/>
                        <a:lstStyle/>
                        <a:p>
                          <a:endParaRPr lang="en-US"/>
                        </a:p>
                      </a:txBody>
                      <a:tcPr>
                        <a:blipFill>
                          <a:blip r:embed="rId3"/>
                          <a:stretch>
                            <a:fillRect l="-599612" t="-486842" r="-1550" b="-397368"/>
                          </a:stretch>
                        </a:blipFill>
                      </a:tcPr>
                    </a:tc>
                    <a:extLst>
                      <a:ext uri="{0D108BD9-81ED-4DB2-BD59-A6C34878D82A}">
                        <a16:rowId xmlns:a16="http://schemas.microsoft.com/office/drawing/2014/main" val="433283564"/>
                      </a:ext>
                    </a:extLst>
                  </a:tr>
                  <a:tr h="457200">
                    <a:tc>
                      <a:txBody>
                        <a:bodyPr/>
                        <a:lstStyle/>
                        <a:p>
                          <a:r>
                            <a:rPr lang="en-US" sz="1200" dirty="0">
                              <a:latin typeface="Times New Roman" panose="02020603050405020304" pitchFamily="18" charset="0"/>
                              <a:cs typeface="Times New Roman" panose="02020603050405020304" pitchFamily="18" charset="0"/>
                            </a:rPr>
                            <a:t>[0.05;0;0.15]</a:t>
                          </a:r>
                        </a:p>
                      </a:txBody>
                      <a:tcPr/>
                    </a:tc>
                    <a:tc>
                      <a:txBody>
                        <a:bodyPr/>
                        <a:lstStyle/>
                        <a:p>
                          <a:endParaRPr lang="en-US"/>
                        </a:p>
                      </a:txBody>
                      <a:tcPr>
                        <a:blipFill>
                          <a:blip r:embed="rId3"/>
                          <a:stretch>
                            <a:fillRect l="-100778" t="-594667" r="-503113" b="-302667"/>
                          </a:stretch>
                        </a:blipFill>
                      </a:tcPr>
                    </a:tc>
                    <a:tc>
                      <a:txBody>
                        <a:bodyPr/>
                        <a:lstStyle/>
                        <a:p>
                          <a:endParaRPr lang="en-US"/>
                        </a:p>
                      </a:txBody>
                      <a:tcPr>
                        <a:blipFill>
                          <a:blip r:embed="rId3"/>
                          <a:stretch>
                            <a:fillRect l="-200000" t="-594667" r="-401163" b="-302667"/>
                          </a:stretch>
                        </a:blipFill>
                      </a:tcPr>
                    </a:tc>
                    <a:tc>
                      <a:txBody>
                        <a:bodyPr/>
                        <a:lstStyle/>
                        <a:p>
                          <a:endParaRPr lang="en-US"/>
                        </a:p>
                      </a:txBody>
                      <a:tcPr>
                        <a:blipFill>
                          <a:blip r:embed="rId3"/>
                          <a:stretch>
                            <a:fillRect l="-300000" t="-594667" r="-301163" b="-302667"/>
                          </a:stretch>
                        </a:blipFill>
                      </a:tcPr>
                    </a:tc>
                    <a:tc>
                      <a:txBody>
                        <a:bodyPr/>
                        <a:lstStyle/>
                        <a:p>
                          <a:endParaRPr lang="en-US"/>
                        </a:p>
                      </a:txBody>
                      <a:tcPr>
                        <a:blipFill>
                          <a:blip r:embed="rId3"/>
                          <a:stretch>
                            <a:fillRect l="-400000" t="-594667" r="-201163" b="-302667"/>
                          </a:stretch>
                        </a:blipFill>
                      </a:tcPr>
                    </a:tc>
                    <a:tc>
                      <a:txBody>
                        <a:bodyPr/>
                        <a:lstStyle/>
                        <a:p>
                          <a:endParaRPr lang="en-US"/>
                        </a:p>
                      </a:txBody>
                      <a:tcPr>
                        <a:blipFill>
                          <a:blip r:embed="rId3"/>
                          <a:stretch>
                            <a:fillRect l="-501946" t="-594667" r="-101946" b="-302667"/>
                          </a:stretch>
                        </a:blipFill>
                      </a:tcPr>
                    </a:tc>
                    <a:tc>
                      <a:txBody>
                        <a:bodyPr/>
                        <a:lstStyle/>
                        <a:p>
                          <a:endParaRPr lang="en-US"/>
                        </a:p>
                      </a:txBody>
                      <a:tcPr>
                        <a:blipFill>
                          <a:blip r:embed="rId3"/>
                          <a:stretch>
                            <a:fillRect l="-599612" t="-594667" r="-1550" b="-302667"/>
                          </a:stretch>
                        </a:blipFill>
                      </a:tcPr>
                    </a:tc>
                    <a:extLst>
                      <a:ext uri="{0D108BD9-81ED-4DB2-BD59-A6C34878D82A}">
                        <a16:rowId xmlns:a16="http://schemas.microsoft.com/office/drawing/2014/main" val="2556778402"/>
                      </a:ext>
                    </a:extLst>
                  </a:tr>
                  <a:tr h="45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[0;0.05;0.15]</a:t>
                          </a:r>
                        </a:p>
                      </a:txBody>
                      <a:tcPr/>
                    </a:tc>
                    <a:tc>
                      <a:txBody>
                        <a:bodyPr/>
                        <a:lstStyle/>
                        <a:p>
                          <a:endParaRPr lang="en-US"/>
                        </a:p>
                      </a:txBody>
                      <a:tcPr>
                        <a:blipFill>
                          <a:blip r:embed="rId3"/>
                          <a:stretch>
                            <a:fillRect l="-100778" t="-694667" r="-503113" b="-202667"/>
                          </a:stretch>
                        </a:blipFill>
                      </a:tcPr>
                    </a:tc>
                    <a:tc>
                      <a:txBody>
                        <a:bodyPr/>
                        <a:lstStyle/>
                        <a:p>
                          <a:endParaRPr lang="en-US"/>
                        </a:p>
                      </a:txBody>
                      <a:tcPr>
                        <a:blipFill>
                          <a:blip r:embed="rId3"/>
                          <a:stretch>
                            <a:fillRect l="-200000" t="-694667" r="-401163" b="-202667"/>
                          </a:stretch>
                        </a:blipFill>
                      </a:tcPr>
                    </a:tc>
                    <a:tc>
                      <a:txBody>
                        <a:bodyPr/>
                        <a:lstStyle/>
                        <a:p>
                          <a:endParaRPr lang="en-US"/>
                        </a:p>
                      </a:txBody>
                      <a:tcPr>
                        <a:blipFill>
                          <a:blip r:embed="rId3"/>
                          <a:stretch>
                            <a:fillRect l="-300000" t="-694667" r="-301163" b="-202667"/>
                          </a:stretch>
                        </a:blipFill>
                      </a:tcPr>
                    </a:tc>
                    <a:tc>
                      <a:txBody>
                        <a:bodyPr/>
                        <a:lstStyle/>
                        <a:p>
                          <a:endParaRPr lang="en-US"/>
                        </a:p>
                      </a:txBody>
                      <a:tcPr>
                        <a:blipFill>
                          <a:blip r:embed="rId3"/>
                          <a:stretch>
                            <a:fillRect l="-400000" t="-694667" r="-201163" b="-202667"/>
                          </a:stretch>
                        </a:blipFill>
                      </a:tcPr>
                    </a:tc>
                    <a:tc>
                      <a:txBody>
                        <a:bodyPr/>
                        <a:lstStyle/>
                        <a:p>
                          <a:endParaRPr lang="en-US"/>
                        </a:p>
                      </a:txBody>
                      <a:tcPr>
                        <a:blipFill>
                          <a:blip r:embed="rId3"/>
                          <a:stretch>
                            <a:fillRect l="-501946" t="-694667" r="-101946" b="-202667"/>
                          </a:stretch>
                        </a:blipFill>
                      </a:tcPr>
                    </a:tc>
                    <a:tc>
                      <a:txBody>
                        <a:bodyPr/>
                        <a:lstStyle/>
                        <a:p>
                          <a:endParaRPr lang="en-US"/>
                        </a:p>
                      </a:txBody>
                      <a:tcPr>
                        <a:blipFill>
                          <a:blip r:embed="rId3"/>
                          <a:stretch>
                            <a:fillRect l="-599612" t="-694667" r="-1550" b="-202667"/>
                          </a:stretch>
                        </a:blipFill>
                      </a:tcPr>
                    </a:tc>
                    <a:extLst>
                      <a:ext uri="{0D108BD9-81ED-4DB2-BD59-A6C34878D82A}">
                        <a16:rowId xmlns:a16="http://schemas.microsoft.com/office/drawing/2014/main" val="3208044358"/>
                      </a:ext>
                    </a:extLst>
                  </a:tr>
                  <a:tr h="45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[-0.05;0;0.15]</a:t>
                          </a:r>
                        </a:p>
                      </a:txBody>
                      <a:tcPr/>
                    </a:tc>
                    <a:tc>
                      <a:txBody>
                        <a:bodyPr/>
                        <a:lstStyle/>
                        <a:p>
                          <a:endParaRPr lang="en-US"/>
                        </a:p>
                      </a:txBody>
                      <a:tcPr>
                        <a:blipFill>
                          <a:blip r:embed="rId3"/>
                          <a:stretch>
                            <a:fillRect l="-100778" t="-794667" r="-503113" b="-102667"/>
                          </a:stretch>
                        </a:blipFill>
                      </a:tcPr>
                    </a:tc>
                    <a:tc>
                      <a:txBody>
                        <a:bodyPr/>
                        <a:lstStyle/>
                        <a:p>
                          <a:endParaRPr lang="en-US"/>
                        </a:p>
                      </a:txBody>
                      <a:tcPr>
                        <a:blipFill>
                          <a:blip r:embed="rId3"/>
                          <a:stretch>
                            <a:fillRect l="-200000" t="-794667" r="-401163" b="-102667"/>
                          </a:stretch>
                        </a:blipFill>
                      </a:tcPr>
                    </a:tc>
                    <a:tc>
                      <a:txBody>
                        <a:bodyPr/>
                        <a:lstStyle/>
                        <a:p>
                          <a:endParaRPr lang="en-US"/>
                        </a:p>
                      </a:txBody>
                      <a:tcPr>
                        <a:blipFill>
                          <a:blip r:embed="rId3"/>
                          <a:stretch>
                            <a:fillRect l="-300000" t="-794667" r="-301163" b="-102667"/>
                          </a:stretch>
                        </a:blipFill>
                      </a:tcPr>
                    </a:tc>
                    <a:tc>
                      <a:txBody>
                        <a:bodyPr/>
                        <a:lstStyle/>
                        <a:p>
                          <a:endParaRPr lang="en-US"/>
                        </a:p>
                      </a:txBody>
                      <a:tcPr>
                        <a:blipFill>
                          <a:blip r:embed="rId3"/>
                          <a:stretch>
                            <a:fillRect l="-400000" t="-794667" r="-201163" b="-102667"/>
                          </a:stretch>
                        </a:blipFill>
                      </a:tcPr>
                    </a:tc>
                    <a:tc>
                      <a:txBody>
                        <a:bodyPr/>
                        <a:lstStyle/>
                        <a:p>
                          <a:endParaRPr lang="en-US"/>
                        </a:p>
                      </a:txBody>
                      <a:tcPr>
                        <a:blipFill>
                          <a:blip r:embed="rId3"/>
                          <a:stretch>
                            <a:fillRect l="-501946" t="-794667" r="-101946" b="-102667"/>
                          </a:stretch>
                        </a:blipFill>
                      </a:tcPr>
                    </a:tc>
                    <a:tc>
                      <a:txBody>
                        <a:bodyPr/>
                        <a:lstStyle/>
                        <a:p>
                          <a:endParaRPr lang="en-US"/>
                        </a:p>
                      </a:txBody>
                      <a:tcPr>
                        <a:blipFill>
                          <a:blip r:embed="rId3"/>
                          <a:stretch>
                            <a:fillRect l="-599612" t="-794667" r="-1550" b="-102667"/>
                          </a:stretch>
                        </a:blipFill>
                      </a:tcPr>
                    </a:tc>
                    <a:extLst>
                      <a:ext uri="{0D108BD9-81ED-4DB2-BD59-A6C34878D82A}">
                        <a16:rowId xmlns:a16="http://schemas.microsoft.com/office/drawing/2014/main" val="1825790788"/>
                      </a:ext>
                    </a:extLst>
                  </a:tr>
                  <a:tr h="45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[0;-0.05;0.15]</a:t>
                          </a:r>
                        </a:p>
                      </a:txBody>
                      <a:tcPr/>
                    </a:tc>
                    <a:tc>
                      <a:txBody>
                        <a:bodyPr/>
                        <a:lstStyle/>
                        <a:p>
                          <a:endParaRPr lang="en-US"/>
                        </a:p>
                      </a:txBody>
                      <a:tcPr>
                        <a:blipFill>
                          <a:blip r:embed="rId3"/>
                          <a:stretch>
                            <a:fillRect l="-100778" t="-894667" r="-503113" b="-2667"/>
                          </a:stretch>
                        </a:blipFill>
                      </a:tcPr>
                    </a:tc>
                    <a:tc>
                      <a:txBody>
                        <a:bodyPr/>
                        <a:lstStyle/>
                        <a:p>
                          <a:endParaRPr lang="en-US"/>
                        </a:p>
                      </a:txBody>
                      <a:tcPr>
                        <a:blipFill>
                          <a:blip r:embed="rId3"/>
                          <a:stretch>
                            <a:fillRect l="-200000" t="-894667" r="-401163" b="-2667"/>
                          </a:stretch>
                        </a:blipFill>
                      </a:tcPr>
                    </a:tc>
                    <a:tc>
                      <a:txBody>
                        <a:bodyPr/>
                        <a:lstStyle/>
                        <a:p>
                          <a:endParaRPr lang="en-US"/>
                        </a:p>
                      </a:txBody>
                      <a:tcPr>
                        <a:blipFill>
                          <a:blip r:embed="rId3"/>
                          <a:stretch>
                            <a:fillRect l="-300000" t="-894667" r="-301163" b="-2667"/>
                          </a:stretch>
                        </a:blipFill>
                      </a:tcPr>
                    </a:tc>
                    <a:tc>
                      <a:txBody>
                        <a:bodyPr/>
                        <a:lstStyle/>
                        <a:p>
                          <a:endParaRPr lang="en-US"/>
                        </a:p>
                      </a:txBody>
                      <a:tcPr>
                        <a:blipFill>
                          <a:blip r:embed="rId3"/>
                          <a:stretch>
                            <a:fillRect l="-400000" t="-894667" r="-201163" b="-2667"/>
                          </a:stretch>
                        </a:blipFill>
                      </a:tcPr>
                    </a:tc>
                    <a:tc>
                      <a:txBody>
                        <a:bodyPr/>
                        <a:lstStyle/>
                        <a:p>
                          <a:endParaRPr lang="en-US"/>
                        </a:p>
                      </a:txBody>
                      <a:tcPr>
                        <a:blipFill>
                          <a:blip r:embed="rId3"/>
                          <a:stretch>
                            <a:fillRect l="-501946" t="-894667" r="-101946" b="-2667"/>
                          </a:stretch>
                        </a:blipFill>
                      </a:tcPr>
                    </a:tc>
                    <a:tc>
                      <a:txBody>
                        <a:bodyPr/>
                        <a:lstStyle/>
                        <a:p>
                          <a:endParaRPr lang="en-US"/>
                        </a:p>
                      </a:txBody>
                      <a:tcPr>
                        <a:blipFill>
                          <a:blip r:embed="rId3"/>
                          <a:stretch>
                            <a:fillRect l="-599612" t="-894667" r="-1550" b="-2667"/>
                          </a:stretch>
                        </a:blipFill>
                      </a:tcPr>
                    </a:tc>
                    <a:extLst>
                      <a:ext uri="{0D108BD9-81ED-4DB2-BD59-A6C34878D82A}">
                        <a16:rowId xmlns:a16="http://schemas.microsoft.com/office/drawing/2014/main" val="2688626788"/>
                      </a:ext>
                    </a:extLst>
                  </a:tr>
                </a:tbl>
              </a:graphicData>
            </a:graphic>
          </p:graphicFrame>
        </mc:Fallback>
      </mc:AlternateContent>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83E42014-8F2C-802D-3A67-CC8381721D5A}"/>
                  </a:ext>
                </a:extLst>
              </p:cNvPr>
              <p:cNvSpPr txBox="1"/>
              <p:nvPr/>
            </p:nvSpPr>
            <p:spPr>
              <a:xfrm>
                <a:off x="601133" y="5550704"/>
                <a:ext cx="10989734" cy="120154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For each position, 32 orientations are considered, for the position that has larger </a:t>
                </a:r>
                <a14:m>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𝑚𝑒𝑎𝑛</m:t>
                        </m:r>
                        <m:r>
                          <a:rPr lang="en-US" sz="1400" b="0" i="1" smtClean="0">
                            <a:latin typeface="Cambria Math" panose="02040503050406030204" pitchFamily="18" charset="0"/>
                          </a:rPr>
                          <m:t>(</m:t>
                        </m:r>
                        <m:r>
                          <a:rPr lang="en-US" sz="1400" b="0" i="1" smtClean="0">
                            <a:latin typeface="Cambria Math" panose="02040503050406030204" pitchFamily="18" charset="0"/>
                          </a:rPr>
                          <m:t>𝜎</m:t>
                        </m:r>
                      </m:e>
                      <m:sub>
                        <m:r>
                          <a:rPr lang="en-US" sz="1400" b="0" i="1" smtClean="0">
                            <a:latin typeface="Cambria Math" panose="02040503050406030204" pitchFamily="18" charset="0"/>
                          </a:rPr>
                          <m:t>𝑚𝑖𝑛</m:t>
                        </m:r>
                      </m:sub>
                    </m:sSub>
                    <m:r>
                      <a:rPr lang="en-US" sz="1400" b="0" i="1" smtClean="0">
                        <a:latin typeface="Cambria Math" panose="02040503050406030204" pitchFamily="18" charset="0"/>
                      </a:rPr>
                      <m:t>)</m:t>
                    </m:r>
                  </m:oMath>
                </a14:m>
                <a:r>
                  <a:rPr lang="en-US" sz="1400" dirty="0">
                    <a:latin typeface="Times New Roman" panose="02020603050405020304" pitchFamily="18" charset="0"/>
                    <a:cs typeface="Times New Roman" panose="02020603050405020304" pitchFamily="18" charset="0"/>
                  </a:rPr>
                  <a:t> the error after convergence is smaller (the lower 7 rows). The reason that the overall </a:t>
                </a:r>
                <a14:m>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rPr>
                          <m:t>𝑚𝑒𝑎𝑛</m:t>
                        </m:r>
                        <m:r>
                          <a:rPr lang="en-US" sz="1400" i="1">
                            <a:latin typeface="Cambria Math" panose="02040503050406030204" pitchFamily="18" charset="0"/>
                          </a:rPr>
                          <m:t>(</m:t>
                        </m:r>
                        <m:r>
                          <a:rPr lang="en-US" sz="1400" i="1">
                            <a:latin typeface="Cambria Math" panose="02040503050406030204" pitchFamily="18" charset="0"/>
                          </a:rPr>
                          <m:t>𝜎</m:t>
                        </m:r>
                      </m:e>
                      <m:sub>
                        <m:r>
                          <a:rPr lang="en-US" sz="1400" i="1">
                            <a:latin typeface="Cambria Math" panose="02040503050406030204" pitchFamily="18" charset="0"/>
                          </a:rPr>
                          <m:t>𝑚𝑖𝑛</m:t>
                        </m:r>
                      </m:sub>
                    </m:sSub>
                    <m:r>
                      <a:rPr lang="en-US" sz="1400" i="1">
                        <a:latin typeface="Cambria Math" panose="02040503050406030204" pitchFamily="18" charset="0"/>
                      </a:rPr>
                      <m:t>)</m:t>
                    </m:r>
                  </m:oMath>
                </a14:m>
                <a:r>
                  <a:rPr lang="en-US" sz="1400" dirty="0">
                    <a:latin typeface="Times New Roman" panose="02020603050405020304" pitchFamily="18" charset="0"/>
                    <a:cs typeface="Times New Roman" panose="02020603050405020304" pitchFamily="18" charset="0"/>
                  </a:rPr>
                  <a:t> is larger for 5cm but the overall error is still larger is: the </a:t>
                </a:r>
                <a14:m>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rPr>
                          <m:t>𝑚𝑒𝑎𝑛</m:t>
                        </m:r>
                        <m:r>
                          <a:rPr lang="en-US" sz="1400" i="1">
                            <a:latin typeface="Cambria Math" panose="02040503050406030204" pitchFamily="18" charset="0"/>
                          </a:rPr>
                          <m:t>(</m:t>
                        </m:r>
                        <m:r>
                          <a:rPr lang="en-US" sz="1400" i="1">
                            <a:latin typeface="Cambria Math" panose="02040503050406030204" pitchFamily="18" charset="0"/>
                          </a:rPr>
                          <m:t>𝜎</m:t>
                        </m:r>
                      </m:e>
                      <m:sub>
                        <m:r>
                          <a:rPr lang="en-US" sz="1400" i="1">
                            <a:latin typeface="Cambria Math" panose="02040503050406030204" pitchFamily="18" charset="0"/>
                          </a:rPr>
                          <m:t>𝑚𝑖𝑛</m:t>
                        </m:r>
                      </m:sub>
                    </m:sSub>
                    <m:r>
                      <a:rPr lang="en-US" sz="1400" i="1">
                        <a:latin typeface="Cambria Math" panose="02040503050406030204" pitchFamily="18" charset="0"/>
                      </a:rPr>
                      <m:t>)</m:t>
                    </m:r>
                  </m:oMath>
                </a14:m>
                <a:r>
                  <a:rPr lang="en-US" sz="1400" dirty="0">
                    <a:latin typeface="Times New Roman" panose="02020603050405020304" pitchFamily="18" charset="0"/>
                    <a:cs typeface="Times New Roman" panose="02020603050405020304" pitchFamily="18" charset="0"/>
                  </a:rPr>
                  <a:t> and error for each position is not on the same scale, the only position that 5cm’s </a:t>
                </a:r>
                <a14:m>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rPr>
                          <m:t>𝑚𝑒𝑎𝑛</m:t>
                        </m:r>
                        <m:r>
                          <a:rPr lang="en-US" sz="1400" i="1">
                            <a:latin typeface="Cambria Math" panose="02040503050406030204" pitchFamily="18" charset="0"/>
                          </a:rPr>
                          <m:t>(</m:t>
                        </m:r>
                        <m:r>
                          <a:rPr lang="en-US" sz="1400" i="1">
                            <a:latin typeface="Cambria Math" panose="02040503050406030204" pitchFamily="18" charset="0"/>
                          </a:rPr>
                          <m:t>𝜎</m:t>
                        </m:r>
                      </m:e>
                      <m:sub>
                        <m:r>
                          <a:rPr lang="en-US" sz="1400" i="1">
                            <a:latin typeface="Cambria Math" panose="02040503050406030204" pitchFamily="18" charset="0"/>
                          </a:rPr>
                          <m:t>𝑚𝑖𝑛</m:t>
                        </m:r>
                      </m:sub>
                    </m:sSub>
                    <m:r>
                      <a:rPr lang="en-US" sz="1400" i="1">
                        <a:latin typeface="Cambria Math" panose="02040503050406030204" pitchFamily="18" charset="0"/>
                      </a:rPr>
                      <m:t>)</m:t>
                    </m:r>
                  </m:oMath>
                </a14:m>
                <a:r>
                  <a:rPr lang="en-US" sz="1400" dirty="0">
                    <a:latin typeface="Times New Roman" panose="02020603050405020304" pitchFamily="18" charset="0"/>
                    <a:cs typeface="Times New Roman" panose="02020603050405020304" pitchFamily="18" charset="0"/>
                  </a:rPr>
                  <a:t> is larger than 10cm’s is [0;0;0.1], and </a:t>
                </a:r>
                <a14:m>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rPr>
                          <m:t>𝑚𝑒𝑎𝑛</m:t>
                        </m:r>
                        <m:r>
                          <a:rPr lang="en-US" sz="1400" i="1">
                            <a:latin typeface="Cambria Math" panose="02040503050406030204" pitchFamily="18" charset="0"/>
                          </a:rPr>
                          <m:t>(</m:t>
                        </m:r>
                        <m:r>
                          <a:rPr lang="en-US" sz="1400" i="1">
                            <a:latin typeface="Cambria Math" panose="02040503050406030204" pitchFamily="18" charset="0"/>
                          </a:rPr>
                          <m:t>𝜎</m:t>
                        </m:r>
                      </m:e>
                      <m:sub>
                        <m:r>
                          <a:rPr lang="en-US" sz="1400" i="1">
                            <a:latin typeface="Cambria Math" panose="02040503050406030204" pitchFamily="18" charset="0"/>
                          </a:rPr>
                          <m:t>𝑚𝑖𝑛</m:t>
                        </m:r>
                      </m:sub>
                    </m:sSub>
                    <m:r>
                      <a:rPr lang="en-US" sz="1400" i="1">
                        <a:latin typeface="Cambria Math" panose="02040503050406030204" pitchFamily="18" charset="0"/>
                      </a:rPr>
                      <m:t>)</m:t>
                    </m:r>
                    <m:r>
                      <a:rPr lang="en-US" sz="1400" b="0" i="1" smtClean="0">
                        <a:latin typeface="Cambria Math" panose="02040503050406030204" pitchFamily="18" charset="0"/>
                      </a:rPr>
                      <m:t>= </m:t>
                    </m:r>
                    <m:r>
                      <a:rPr lang="en-US" sz="1400" i="1">
                        <a:latin typeface="Cambria Math" panose="02040503050406030204" pitchFamily="18" charset="0"/>
                      </a:rPr>
                      <m:t>4.10</m:t>
                    </m:r>
                    <m:r>
                      <a:rPr lang="en-US" sz="1400" i="1">
                        <a:latin typeface="Cambria Math" panose="02040503050406030204" pitchFamily="18" charset="0"/>
                      </a:rPr>
                      <m:t>𝑒</m:t>
                    </m:r>
                    <m:r>
                      <a:rPr lang="en-US" sz="1400" i="1">
                        <a:latin typeface="Cambria Math" panose="02040503050406030204" pitchFamily="18" charset="0"/>
                      </a:rPr>
                      <m:t>−5</m:t>
                    </m:r>
                  </m:oMath>
                </a14:m>
                <a:r>
                  <a:rPr lang="en-US" sz="1400" dirty="0">
                    <a:latin typeface="Times New Roman" panose="02020603050405020304" pitchFamily="18" charset="0"/>
                    <a:cs typeface="Times New Roman" panose="02020603050405020304" pitchFamily="18" charset="0"/>
                  </a:rPr>
                  <a:t>. But it contributes a lot to </a:t>
                </a:r>
                <a14:m>
                  <m:oMath xmlns:m="http://schemas.openxmlformats.org/officeDocument/2006/math">
                    <m:r>
                      <a:rPr lang="en-US" sz="1400" i="1" smtClean="0">
                        <a:latin typeface="Cambria Math" panose="02040503050406030204" pitchFamily="18" charset="0"/>
                      </a:rPr>
                      <m:t>𝑚</m:t>
                    </m:r>
                    <m:r>
                      <a:rPr lang="en-US" sz="1400" i="1">
                        <a:latin typeface="Cambria Math" panose="02040503050406030204" pitchFamily="18" charset="0"/>
                      </a:rPr>
                      <m:t>𝑒𝑎𝑛</m:t>
                    </m:r>
                    <m:d>
                      <m:dPr>
                        <m:ctrlPr>
                          <a:rPr lang="en-US" sz="1400" i="1">
                            <a:latin typeface="Cambria Math" panose="02040503050406030204" pitchFamily="18" charset="0"/>
                          </a:rPr>
                        </m:ctrlPr>
                      </m:dPr>
                      <m:e>
                        <m:sSub>
                          <m:sSubPr>
                            <m:ctrlPr>
                              <a:rPr lang="en-US" sz="1400" i="1">
                                <a:latin typeface="Cambria Math" panose="02040503050406030204" pitchFamily="18" charset="0"/>
                              </a:rPr>
                            </m:ctrlPr>
                          </m:sSubPr>
                          <m:e>
                            <m:r>
                              <a:rPr lang="en-US" sz="1400" i="1">
                                <a:latin typeface="Cambria Math" panose="02040503050406030204" pitchFamily="18" charset="0"/>
                              </a:rPr>
                              <m:t>𝜎</m:t>
                            </m:r>
                          </m:e>
                          <m:sub>
                            <m:r>
                              <a:rPr lang="en-US" sz="1400" i="1">
                                <a:latin typeface="Cambria Math" panose="02040503050406030204" pitchFamily="18" charset="0"/>
                              </a:rPr>
                              <m:t>𝑝</m:t>
                            </m:r>
                          </m:sub>
                        </m:sSub>
                      </m:e>
                    </m:d>
                  </m:oMath>
                </a14:m>
                <a:r>
                  <a:rPr lang="en-US" sz="1400" dirty="0">
                    <a:latin typeface="Times New Roman" panose="02020603050405020304" pitchFamily="18" charset="0"/>
                    <a:cs typeface="Times New Roman" panose="02020603050405020304" pitchFamily="18" charset="0"/>
                  </a:rPr>
                  <a:t>. Even though its error is indeed smaller (</a:t>
                </a:r>
                <a14:m>
                  <m:oMath xmlns:m="http://schemas.openxmlformats.org/officeDocument/2006/math">
                    <m:r>
                      <a:rPr lang="en-US" sz="1400" i="1">
                        <a:latin typeface="Cambria Math" panose="02040503050406030204" pitchFamily="18" charset="0"/>
                      </a:rPr>
                      <m:t>0.18</m:t>
                    </m:r>
                    <m:r>
                      <a:rPr lang="en-US" sz="1400" b="0" i="1" smtClean="0">
                        <a:latin typeface="Cambria Math" panose="02040503050406030204" pitchFamily="18" charset="0"/>
                      </a:rPr>
                      <m:t>𝑚𝑚</m:t>
                    </m:r>
                  </m:oMath>
                </a14:m>
                <a:r>
                  <a:rPr lang="en-US" sz="1400" dirty="0">
                    <a:latin typeface="Times New Roman" panose="02020603050405020304" pitchFamily="18" charset="0"/>
                    <a:cs typeface="Times New Roman" panose="02020603050405020304" pitchFamily="18" charset="0"/>
                  </a:rPr>
                  <a:t> compared to </a:t>
                </a:r>
                <a14:m>
                  <m:oMath xmlns:m="http://schemas.openxmlformats.org/officeDocument/2006/math">
                    <m:r>
                      <a:rPr lang="en-US" sz="1400" i="1">
                        <a:latin typeface="Cambria Math" panose="02040503050406030204" pitchFamily="18" charset="0"/>
                      </a:rPr>
                      <m:t>0.</m:t>
                    </m:r>
                    <m:r>
                      <a:rPr lang="en-US" sz="1400" b="0" i="1" smtClean="0">
                        <a:latin typeface="Cambria Math" panose="02040503050406030204" pitchFamily="18" charset="0"/>
                      </a:rPr>
                      <m:t>31</m:t>
                    </m:r>
                    <m:r>
                      <a:rPr lang="en-US" sz="1400" b="0" i="1" smtClean="0">
                        <a:latin typeface="Cambria Math" panose="02040503050406030204" pitchFamily="18" charset="0"/>
                      </a:rPr>
                      <m:t>𝑚𝑚</m:t>
                    </m:r>
                  </m:oMath>
                </a14:m>
                <a:r>
                  <a:rPr lang="en-US" sz="1400" dirty="0">
                    <a:latin typeface="Times New Roman" panose="02020603050405020304" pitchFamily="18" charset="0"/>
                    <a:cs typeface="Times New Roman" panose="02020603050405020304" pitchFamily="18" charset="0"/>
                  </a:rPr>
                  <a:t>), but it contributes very little to the mean error. </a:t>
                </a:r>
              </a:p>
              <a:p>
                <a:r>
                  <a:rPr lang="en-US" sz="1400" dirty="0">
                    <a:latin typeface="Times New Roman" panose="02020603050405020304" pitchFamily="18" charset="0"/>
                    <a:cs typeface="Times New Roman" panose="02020603050405020304" pitchFamily="18" charset="0"/>
                  </a:rPr>
                  <a:t>Maybe use</a:t>
                </a:r>
                <a14:m>
                  <m:oMath xmlns:m="http://schemas.openxmlformats.org/officeDocument/2006/math">
                    <m:r>
                      <a:rPr lang="en-US" sz="1400" b="0" i="0" smtClean="0">
                        <a:latin typeface="Cambria Math" panose="02040503050406030204" pitchFamily="18" charset="0"/>
                      </a:rPr>
                      <m:t> </m:t>
                    </m:r>
                    <m:sSub>
                      <m:sSubPr>
                        <m:ctrlPr>
                          <a:rPr lang="en-US" sz="1400" i="1">
                            <a:latin typeface="Cambria Math" panose="02040503050406030204" pitchFamily="18" charset="0"/>
                          </a:rPr>
                        </m:ctrlPr>
                      </m:sSubPr>
                      <m:e>
                        <m:r>
                          <a:rPr lang="en-US" sz="1400" i="1">
                            <a:latin typeface="Cambria Math" panose="02040503050406030204" pitchFamily="18" charset="0"/>
                          </a:rPr>
                          <m:t>𝑚𝑒</m:t>
                        </m:r>
                        <m:r>
                          <a:rPr lang="en-US" sz="1400" b="0" i="1" smtClean="0">
                            <a:latin typeface="Cambria Math" panose="02040503050406030204" pitchFamily="18" charset="0"/>
                          </a:rPr>
                          <m:t>𝑑𝑖𝑎𝑛</m:t>
                        </m:r>
                        <m:r>
                          <a:rPr lang="en-US" sz="1400" i="1">
                            <a:latin typeface="Cambria Math" panose="02040503050406030204" pitchFamily="18" charset="0"/>
                          </a:rPr>
                          <m:t>(</m:t>
                        </m:r>
                        <m:r>
                          <a:rPr lang="en-US" sz="1400" i="1">
                            <a:latin typeface="Cambria Math" panose="02040503050406030204" pitchFamily="18" charset="0"/>
                          </a:rPr>
                          <m:t>𝜎</m:t>
                        </m:r>
                      </m:e>
                      <m:sub>
                        <m:r>
                          <a:rPr lang="en-US" sz="1400" i="1">
                            <a:latin typeface="Cambria Math" panose="02040503050406030204" pitchFamily="18" charset="0"/>
                          </a:rPr>
                          <m:t>𝑚𝑖𝑛</m:t>
                        </m:r>
                      </m:sub>
                    </m:sSub>
                    <m:r>
                      <a:rPr lang="en-US" sz="1400" b="0" i="1" smtClean="0">
                        <a:latin typeface="Cambria Math" panose="02040503050406030204" pitchFamily="18" charset="0"/>
                      </a:rPr>
                      <m:t>)</m:t>
                    </m:r>
                  </m:oMath>
                </a14:m>
                <a:r>
                  <a:rPr lang="en-US" sz="1400" dirty="0">
                    <a:latin typeface="Times New Roman" panose="02020603050405020304" pitchFamily="18" charset="0"/>
                    <a:cs typeface="Times New Roman" panose="02020603050405020304" pitchFamily="18" charset="0"/>
                  </a:rPr>
                  <a:t> instead of </a:t>
                </a:r>
                <a14:m>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rPr>
                          <m:t>𝑚𝑒𝑎𝑛</m:t>
                        </m:r>
                        <m:r>
                          <a:rPr lang="en-US" sz="1400" i="1">
                            <a:latin typeface="Cambria Math" panose="02040503050406030204" pitchFamily="18" charset="0"/>
                          </a:rPr>
                          <m:t>(</m:t>
                        </m:r>
                        <m:r>
                          <a:rPr lang="en-US" sz="1400" i="1">
                            <a:latin typeface="Cambria Math" panose="02040503050406030204" pitchFamily="18" charset="0"/>
                          </a:rPr>
                          <m:t>𝜎</m:t>
                        </m:r>
                      </m:e>
                      <m:sub>
                        <m:r>
                          <a:rPr lang="en-US" sz="1400" i="1">
                            <a:latin typeface="Cambria Math" panose="02040503050406030204" pitchFamily="18" charset="0"/>
                          </a:rPr>
                          <m:t>𝑚𝑖𝑛</m:t>
                        </m:r>
                      </m:sub>
                    </m:sSub>
                    <m:r>
                      <a:rPr lang="en-US" sz="1400" i="1">
                        <a:latin typeface="Cambria Math" panose="02040503050406030204" pitchFamily="18" charset="0"/>
                      </a:rPr>
                      <m:t>)</m:t>
                    </m:r>
                  </m:oMath>
                </a14:m>
                <a:r>
                  <a:rPr lang="en-US" sz="1400" dirty="0">
                    <a:latin typeface="Times New Roman" panose="02020603050405020304" pitchFamily="18" charset="0"/>
                    <a:cs typeface="Times New Roman" panose="02020603050405020304" pitchFamily="18" charset="0"/>
                  </a:rPr>
                  <a:t> as the criteria?</a:t>
                </a:r>
              </a:p>
            </p:txBody>
          </p:sp>
        </mc:Choice>
        <mc:Fallback>
          <p:sp>
            <p:nvSpPr>
              <p:cNvPr id="7" name="TextBox 6">
                <a:extLst>
                  <a:ext uri="{FF2B5EF4-FFF2-40B4-BE49-F238E27FC236}">
                    <a16:creationId xmlns:a16="http://schemas.microsoft.com/office/drawing/2014/main" id="{83E42014-8F2C-802D-3A67-CC8381721D5A}"/>
                  </a:ext>
                </a:extLst>
              </p:cNvPr>
              <p:cNvSpPr txBox="1">
                <a:spLocks noRot="1" noChangeAspect="1" noMove="1" noResize="1" noEditPoints="1" noAdjustHandles="1" noChangeArrowheads="1" noChangeShapeType="1" noTextEdit="1"/>
              </p:cNvSpPr>
              <p:nvPr/>
            </p:nvSpPr>
            <p:spPr>
              <a:xfrm>
                <a:off x="601133" y="5550704"/>
                <a:ext cx="10989734" cy="1201547"/>
              </a:xfrm>
              <a:prstGeom prst="rect">
                <a:avLst/>
              </a:prstGeom>
              <a:blipFill>
                <a:blip r:embed="rId4"/>
                <a:stretch>
                  <a:fillRect l="-166" t="-1015" r="-555" b="-4061"/>
                </a:stretch>
              </a:blipFill>
            </p:spPr>
            <p:txBody>
              <a:bodyPr/>
              <a:lstStyle/>
              <a:p>
                <a:r>
                  <a:rPr lang="en-US">
                    <a:noFill/>
                  </a:rPr>
                  <a:t> </a:t>
                </a:r>
              </a:p>
            </p:txBody>
          </p:sp>
        </mc:Fallback>
      </mc:AlternateContent>
    </p:spTree>
    <p:extLst>
      <p:ext uri="{BB962C8B-B14F-4D97-AF65-F5344CB8AC3E}">
        <p14:creationId xmlns:p14="http://schemas.microsoft.com/office/powerpoint/2010/main" val="27108276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B833DFC-EF64-2276-9254-E54FD983E531}"/>
              </a:ext>
            </a:extLst>
          </p:cNvPr>
          <p:cNvSpPr>
            <a:spLocks noGrp="1"/>
          </p:cNvSpPr>
          <p:nvPr>
            <p:ph type="sldNum" sz="quarter" idx="12"/>
          </p:nvPr>
        </p:nvSpPr>
        <p:spPr/>
        <p:txBody>
          <a:bodyPr/>
          <a:lstStyle/>
          <a:p>
            <a:fld id="{843DEEAA-B689-44EB-B24B-F411656F60BB}" type="slidenum">
              <a:rPr lang="en-US" smtClean="0"/>
              <a:t>14</a:t>
            </a:fld>
            <a:endParaRPr lang="en-US"/>
          </a:p>
        </p:txBody>
      </p:sp>
      <mc:AlternateContent xmlns:mc="http://schemas.openxmlformats.org/markup-compatibility/2006">
        <mc:Choice xmlns:a14="http://schemas.microsoft.com/office/drawing/2010/main" Requires="a14">
          <p:sp>
            <p:nvSpPr>
              <p:cNvPr id="5" name="Title 1">
                <a:extLst>
                  <a:ext uri="{FF2B5EF4-FFF2-40B4-BE49-F238E27FC236}">
                    <a16:creationId xmlns:a16="http://schemas.microsoft.com/office/drawing/2014/main" id="{ED20C11B-CBCB-AD84-3C00-16ADC9A760E2}"/>
                  </a:ext>
                </a:extLst>
              </p:cNvPr>
              <p:cNvSpPr>
                <a:spLocks noGrp="1"/>
              </p:cNvSpPr>
              <p:nvPr>
                <p:ph type="title"/>
              </p:nvPr>
            </p:nvSpPr>
            <p:spPr>
              <a:xfrm>
                <a:off x="838200" y="365126"/>
                <a:ext cx="10515600" cy="447674"/>
              </a:xfrm>
            </p:spPr>
            <p:txBody>
              <a:bodyPr>
                <a:normAutofit/>
              </a:bodyPr>
              <a:lstStyle/>
              <a:p>
                <a:r>
                  <a:rPr lang="en-US" sz="2400" dirty="0">
                    <a:latin typeface="Times New Roman" panose="02020603050405020304" pitchFamily="18" charset="0"/>
                    <a:cs typeface="Times New Roman" panose="02020603050405020304" pitchFamily="18" charset="0"/>
                  </a:rPr>
                  <a:t>Comparison - </a:t>
                </a:r>
                <a14:m>
                  <m:oMath xmlns:m="http://schemas.openxmlformats.org/officeDocument/2006/math">
                    <m:r>
                      <m:rPr>
                        <m:sty m:val="p"/>
                      </m:rPr>
                      <a:rPr lang="en-US" sz="2400" b="0" i="0" dirty="0" smtClean="0">
                        <a:latin typeface="Cambria Math" panose="02040503050406030204" pitchFamily="18" charset="0"/>
                        <a:ea typeface="Cambria Math" panose="02040503050406030204" pitchFamily="18" charset="0"/>
                        <a:cs typeface="Times New Roman" panose="02020603050405020304" pitchFamily="18" charset="0"/>
                      </a:rPr>
                      <m:t>mean</m:t>
                    </m:r>
                    <m:r>
                      <a:rPr lang="en-US" sz="2400" b="0" i="0" dirty="0"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sz="2400" b="0" i="1" dirty="0"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sz="2400" i="1" dirty="0" smtClean="0">
                            <a:latin typeface="Cambria Math" panose="02040503050406030204" pitchFamily="18" charset="0"/>
                            <a:ea typeface="Cambria Math" panose="02040503050406030204" pitchFamily="18" charset="0"/>
                            <a:cs typeface="Times New Roman" panose="02020603050405020304" pitchFamily="18" charset="0"/>
                          </a:rPr>
                          <m:t>𝜎</m:t>
                        </m:r>
                      </m:e>
                      <m:sub>
                        <m:r>
                          <a:rPr lang="en-US" sz="2400" b="0" i="1" dirty="0" smtClean="0">
                            <a:latin typeface="Cambria Math" panose="02040503050406030204" pitchFamily="18" charset="0"/>
                            <a:ea typeface="Cambria Math" panose="02040503050406030204" pitchFamily="18" charset="0"/>
                            <a:cs typeface="Times New Roman" panose="02020603050405020304" pitchFamily="18" charset="0"/>
                          </a:rPr>
                          <m:t>𝑚𝑖𝑛</m:t>
                        </m:r>
                      </m:sub>
                    </m:sSub>
                    <m:r>
                      <a:rPr lang="en-US" sz="2400" b="0" i="1" dirty="0"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US" sz="105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in simulation</a:t>
                </a:r>
              </a:p>
            </p:txBody>
          </p:sp>
        </mc:Choice>
        <mc:Fallback>
          <p:sp>
            <p:nvSpPr>
              <p:cNvPr id="5" name="Title 1">
                <a:extLst>
                  <a:ext uri="{FF2B5EF4-FFF2-40B4-BE49-F238E27FC236}">
                    <a16:creationId xmlns:a16="http://schemas.microsoft.com/office/drawing/2014/main" id="{ED20C11B-CBCB-AD84-3C00-16ADC9A760E2}"/>
                  </a:ext>
                </a:extLst>
              </p:cNvPr>
              <p:cNvSpPr>
                <a:spLocks noGrp="1" noRot="1" noChangeAspect="1" noMove="1" noResize="1" noEditPoints="1" noAdjustHandles="1" noChangeArrowheads="1" noChangeShapeType="1" noTextEdit="1"/>
              </p:cNvSpPr>
              <p:nvPr>
                <p:ph type="title"/>
              </p:nvPr>
            </p:nvSpPr>
            <p:spPr>
              <a:xfrm>
                <a:off x="838200" y="365126"/>
                <a:ext cx="10515600" cy="447674"/>
              </a:xfrm>
              <a:blipFill>
                <a:blip r:embed="rId2"/>
                <a:stretch>
                  <a:fillRect l="-928" t="-16438" b="-2876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83E42014-8F2C-802D-3A67-CC8381721D5A}"/>
                  </a:ext>
                </a:extLst>
              </p:cNvPr>
              <p:cNvSpPr txBox="1"/>
              <p:nvPr/>
            </p:nvSpPr>
            <p:spPr>
              <a:xfrm>
                <a:off x="601133" y="1097237"/>
                <a:ext cx="10989734" cy="523220"/>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Further simulation is done for different magnet configurations, different sizes of circle, and different number of sensors. They all confirmed the fact that for the configurations with larger </a:t>
                </a:r>
                <a14:m>
                  <m:oMath xmlns:m="http://schemas.openxmlformats.org/officeDocument/2006/math">
                    <m:sSub>
                      <m:sSubPr>
                        <m:ctrlPr>
                          <a:rPr lang="en-US" sz="1400" b="0" i="1" dirty="0"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sz="1400" i="1" dirty="0" smtClean="0">
                            <a:latin typeface="Cambria Math" panose="02040503050406030204" pitchFamily="18" charset="0"/>
                            <a:ea typeface="Cambria Math" panose="02040503050406030204" pitchFamily="18" charset="0"/>
                            <a:cs typeface="Times New Roman" panose="02020603050405020304" pitchFamily="18" charset="0"/>
                          </a:rPr>
                          <m:t>𝜎</m:t>
                        </m:r>
                      </m:e>
                      <m:sub>
                        <m:r>
                          <a:rPr lang="en-US" sz="1400" b="0" i="1" dirty="0" smtClean="0">
                            <a:latin typeface="Cambria Math" panose="02040503050406030204" pitchFamily="18" charset="0"/>
                            <a:ea typeface="Cambria Math" panose="02040503050406030204" pitchFamily="18" charset="0"/>
                            <a:cs typeface="Times New Roman" panose="02020603050405020304" pitchFamily="18" charset="0"/>
                          </a:rPr>
                          <m:t>𝑚𝑖𝑛</m:t>
                        </m:r>
                      </m:sub>
                    </m:sSub>
                  </m:oMath>
                </a14:m>
                <a:r>
                  <a:rPr lang="en-US" sz="1400" dirty="0">
                    <a:latin typeface="Times New Roman" panose="02020603050405020304" pitchFamily="18" charset="0"/>
                    <a:cs typeface="Times New Roman" panose="02020603050405020304" pitchFamily="18" charset="0"/>
                  </a:rPr>
                  <a:t>, the algorithm converges better.</a:t>
                </a:r>
              </a:p>
            </p:txBody>
          </p:sp>
        </mc:Choice>
        <mc:Fallback>
          <p:sp>
            <p:nvSpPr>
              <p:cNvPr id="7" name="TextBox 6">
                <a:extLst>
                  <a:ext uri="{FF2B5EF4-FFF2-40B4-BE49-F238E27FC236}">
                    <a16:creationId xmlns:a16="http://schemas.microsoft.com/office/drawing/2014/main" id="{83E42014-8F2C-802D-3A67-CC8381721D5A}"/>
                  </a:ext>
                </a:extLst>
              </p:cNvPr>
              <p:cNvSpPr txBox="1">
                <a:spLocks noRot="1" noChangeAspect="1" noMove="1" noResize="1" noEditPoints="1" noAdjustHandles="1" noChangeArrowheads="1" noChangeShapeType="1" noTextEdit="1"/>
              </p:cNvSpPr>
              <p:nvPr/>
            </p:nvSpPr>
            <p:spPr>
              <a:xfrm>
                <a:off x="601133" y="1097237"/>
                <a:ext cx="10989734" cy="523220"/>
              </a:xfrm>
              <a:prstGeom prst="rect">
                <a:avLst/>
              </a:prstGeom>
              <a:blipFill>
                <a:blip r:embed="rId3"/>
                <a:stretch>
                  <a:fillRect l="-166" t="-2326" b="-10465"/>
                </a:stretch>
              </a:blipFill>
            </p:spPr>
            <p:txBody>
              <a:bodyPr/>
              <a:lstStyle/>
              <a:p>
                <a:r>
                  <a:rPr lang="en-US">
                    <a:noFill/>
                  </a:rPr>
                  <a:t> </a:t>
                </a:r>
              </a:p>
            </p:txBody>
          </p:sp>
        </mc:Fallback>
      </mc:AlternateContent>
    </p:spTree>
    <p:extLst>
      <p:ext uri="{BB962C8B-B14F-4D97-AF65-F5344CB8AC3E}">
        <p14:creationId xmlns:p14="http://schemas.microsoft.com/office/powerpoint/2010/main" val="12739073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5199D-76C2-A438-8608-038006686D6E}"/>
              </a:ext>
            </a:extLst>
          </p:cNvPr>
          <p:cNvSpPr>
            <a:spLocks noGrp="1"/>
          </p:cNvSpPr>
          <p:nvPr>
            <p:ph type="title"/>
          </p:nvPr>
        </p:nvSpPr>
        <p:spPr>
          <a:xfrm>
            <a:off x="838200" y="365126"/>
            <a:ext cx="10515600" cy="447674"/>
          </a:xfrm>
        </p:spPr>
        <p:txBody>
          <a:bodyPr>
            <a:normAutofit/>
          </a:bodyPr>
          <a:lstStyle/>
          <a:p>
            <a:r>
              <a:rPr lang="en-US" sz="2400" dirty="0">
                <a:latin typeface="Times New Roman" panose="02020603050405020304" pitchFamily="18" charset="0"/>
                <a:cs typeface="Times New Roman" panose="02020603050405020304" pitchFamily="18" charset="0"/>
              </a:rPr>
              <a:t>Comparison - experiment</a:t>
            </a:r>
          </a:p>
        </p:txBody>
      </p:sp>
      <mc:AlternateContent xmlns:mc="http://schemas.openxmlformats.org/markup-compatibility/2006">
        <mc:Choice xmlns:a14="http://schemas.microsoft.com/office/drawing/2010/main" Requires="a14">
          <p:graphicFrame>
            <p:nvGraphicFramePr>
              <p:cNvPr id="4" name="Table 3">
                <a:extLst>
                  <a:ext uri="{FF2B5EF4-FFF2-40B4-BE49-F238E27FC236}">
                    <a16:creationId xmlns:a16="http://schemas.microsoft.com/office/drawing/2014/main" id="{462EDF39-ED07-A80C-5CB6-1BF7EFC25734}"/>
                  </a:ext>
                </a:extLst>
              </p:cNvPr>
              <p:cNvGraphicFramePr>
                <a:graphicFrameLocks noGrp="1"/>
              </p:cNvGraphicFramePr>
              <p:nvPr>
                <p:extLst>
                  <p:ext uri="{D42A27DB-BD31-4B8C-83A1-F6EECF244321}">
                    <p14:modId xmlns:p14="http://schemas.microsoft.com/office/powerpoint/2010/main" val="3930333614"/>
                  </p:ext>
                </p:extLst>
              </p:nvPr>
            </p:nvGraphicFramePr>
            <p:xfrm>
              <a:off x="601133" y="964000"/>
              <a:ext cx="10989734" cy="4717923"/>
            </p:xfrm>
            <a:graphic>
              <a:graphicData uri="http://schemas.openxmlformats.org/drawingml/2006/table">
                <a:tbl>
                  <a:tblPr firstRow="1" bandRow="1">
                    <a:tableStyleId>{5C22544A-7EE6-4342-B048-85BDC9FD1C3A}</a:tableStyleId>
                  </a:tblPr>
                  <a:tblGrid>
                    <a:gridCol w="1569962">
                      <a:extLst>
                        <a:ext uri="{9D8B030D-6E8A-4147-A177-3AD203B41FA5}">
                          <a16:colId xmlns:a16="http://schemas.microsoft.com/office/drawing/2014/main" val="1575494654"/>
                        </a:ext>
                      </a:extLst>
                    </a:gridCol>
                    <a:gridCol w="1569962">
                      <a:extLst>
                        <a:ext uri="{9D8B030D-6E8A-4147-A177-3AD203B41FA5}">
                          <a16:colId xmlns:a16="http://schemas.microsoft.com/office/drawing/2014/main" val="3572584909"/>
                        </a:ext>
                      </a:extLst>
                    </a:gridCol>
                    <a:gridCol w="1569962">
                      <a:extLst>
                        <a:ext uri="{9D8B030D-6E8A-4147-A177-3AD203B41FA5}">
                          <a16:colId xmlns:a16="http://schemas.microsoft.com/office/drawing/2014/main" val="609257337"/>
                        </a:ext>
                      </a:extLst>
                    </a:gridCol>
                    <a:gridCol w="1569962">
                      <a:extLst>
                        <a:ext uri="{9D8B030D-6E8A-4147-A177-3AD203B41FA5}">
                          <a16:colId xmlns:a16="http://schemas.microsoft.com/office/drawing/2014/main" val="1799262848"/>
                        </a:ext>
                      </a:extLst>
                    </a:gridCol>
                    <a:gridCol w="1569962">
                      <a:extLst>
                        <a:ext uri="{9D8B030D-6E8A-4147-A177-3AD203B41FA5}">
                          <a16:colId xmlns:a16="http://schemas.microsoft.com/office/drawing/2014/main" val="431168447"/>
                        </a:ext>
                      </a:extLst>
                    </a:gridCol>
                    <a:gridCol w="1569962">
                      <a:extLst>
                        <a:ext uri="{9D8B030D-6E8A-4147-A177-3AD203B41FA5}">
                          <a16:colId xmlns:a16="http://schemas.microsoft.com/office/drawing/2014/main" val="429998223"/>
                        </a:ext>
                      </a:extLst>
                    </a:gridCol>
                    <a:gridCol w="1569962">
                      <a:extLst>
                        <a:ext uri="{9D8B030D-6E8A-4147-A177-3AD203B41FA5}">
                          <a16:colId xmlns:a16="http://schemas.microsoft.com/office/drawing/2014/main" val="4083833992"/>
                        </a:ext>
                      </a:extLst>
                    </a:gridCol>
                  </a:tblGrid>
                  <a:tr h="463712">
                    <a:tc>
                      <a:txBody>
                        <a:bodyPr/>
                        <a:lstStyle/>
                        <a:p>
                          <a:endParaRPr lang="en-US" sz="120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𝑚𝑒𝑎𝑛</m:t>
                                    </m:r>
                                    <m:r>
                                      <a:rPr lang="en-US" sz="1200" b="0" i="1" smtClean="0">
                                        <a:latin typeface="Cambria Math" panose="02040503050406030204" pitchFamily="18" charset="0"/>
                                      </a:rPr>
                                      <m:t>(</m:t>
                                    </m:r>
                                    <m:r>
                                      <a:rPr lang="en-US" sz="1200" b="0" i="1" smtClean="0">
                                        <a:latin typeface="Cambria Math" panose="02040503050406030204" pitchFamily="18" charset="0"/>
                                      </a:rPr>
                                      <m:t>𝜎</m:t>
                                    </m:r>
                                  </m:e>
                                  <m:sub>
                                    <m:r>
                                      <a:rPr lang="en-US" sz="1200" b="0" i="1" smtClean="0">
                                        <a:latin typeface="Cambria Math" panose="02040503050406030204" pitchFamily="18" charset="0"/>
                                      </a:rPr>
                                      <m:t>𝑚𝑖𝑛</m:t>
                                    </m:r>
                                  </m:sub>
                                </m:sSub>
                                <m:r>
                                  <a:rPr lang="en-US" sz="1200" b="0" i="1" smtClean="0">
                                    <a:latin typeface="Cambria Math" panose="02040503050406030204" pitchFamily="18" charset="0"/>
                                  </a:rPr>
                                  <m:t>)</m:t>
                                </m:r>
                              </m:oMath>
                            </m:oMathPara>
                          </a14:m>
                          <a:endParaRPr lang="en-US" sz="1200" dirty="0">
                            <a:latin typeface="Times New Roman" panose="02020603050405020304" pitchFamily="18" charset="0"/>
                            <a:cs typeface="Times New Roman" panose="02020603050405020304" pitchFamily="18" charset="0"/>
                          </a:endParaRPr>
                        </a:p>
                        <a:p>
                          <a:pPr algn="ctr"/>
                          <a:r>
                            <a:rPr lang="en-US" sz="1200" dirty="0">
                              <a:latin typeface="Times New Roman" panose="02020603050405020304" pitchFamily="18" charset="0"/>
                              <a:cs typeface="Times New Roman" panose="02020603050405020304" pitchFamily="18" charset="0"/>
                            </a:rPr>
                            <a:t>5cm</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after </a:t>
                          </a:r>
                          <a:r>
                            <a:rPr lang="en-US" sz="1200" dirty="0" err="1">
                              <a:latin typeface="Times New Roman" panose="02020603050405020304" pitchFamily="18" charset="0"/>
                              <a:cs typeface="Times New Roman" panose="02020603050405020304" pitchFamily="18" charset="0"/>
                            </a:rPr>
                            <a:t>cali</a:t>
                          </a:r>
                          <a:r>
                            <a:rPr lang="en-US" sz="1200" dirty="0">
                              <a:latin typeface="Times New Roman" panose="02020603050405020304" pitchFamily="18" charset="0"/>
                              <a:cs typeface="Times New Roman" panose="02020603050405020304" pitchFamily="18" charset="0"/>
                            </a:rPr>
                            <a:t>.</a:t>
                          </a:r>
                        </a:p>
                      </a:txBody>
                      <a:tcPr/>
                    </a:tc>
                    <a:tc>
                      <a:txBody>
                        <a:bodyPr/>
                        <a:lstStyle/>
                        <a:p>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𝑀𝑒𝑎𝑛</m:t>
                                </m:r>
                                <m:d>
                                  <m:dPr>
                                    <m:ctrlPr>
                                      <a:rPr lang="en-US" sz="1200" b="0" i="1" smtClean="0">
                                        <a:latin typeface="Cambria Math" panose="02040503050406030204" pitchFamily="18" charset="0"/>
                                      </a:rPr>
                                    </m:ctrlPr>
                                  </m:dPr>
                                  <m:e>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𝑒</m:t>
                                        </m:r>
                                      </m:e>
                                      <m:sub>
                                        <m:r>
                                          <a:rPr lang="en-US" sz="1200" b="0" i="1" smtClean="0">
                                            <a:latin typeface="Cambria Math" panose="02040503050406030204" pitchFamily="18" charset="0"/>
                                          </a:rPr>
                                          <m:t>𝑝</m:t>
                                        </m:r>
                                      </m:sub>
                                    </m:sSub>
                                  </m:e>
                                </m:d>
                              </m:oMath>
                            </m:oMathPara>
                          </a14:m>
                          <a:endParaRPr lang="en-US" sz="1200" dirty="0">
                            <a:latin typeface="Times New Roman" panose="020206030504050203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𝑀𝑎𝑥</m:t>
                                </m:r>
                                <m:d>
                                  <m:dPr>
                                    <m:ctrlPr>
                                      <a:rPr lang="en-US" sz="1200" b="0" i="1" smtClean="0">
                                        <a:latin typeface="Cambria Math" panose="02040503050406030204" pitchFamily="18" charset="0"/>
                                      </a:rPr>
                                    </m:ctrlPr>
                                  </m:dPr>
                                  <m:e>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𝑒</m:t>
                                        </m:r>
                                      </m:e>
                                      <m:sub>
                                        <m:r>
                                          <a:rPr lang="en-US" sz="1200" b="0" i="1" smtClean="0">
                                            <a:latin typeface="Cambria Math" panose="02040503050406030204" pitchFamily="18" charset="0"/>
                                          </a:rPr>
                                          <m:t>𝑝</m:t>
                                        </m:r>
                                      </m:sub>
                                    </m:sSub>
                                  </m:e>
                                </m:d>
                              </m:oMath>
                            </m:oMathPara>
                          </a14:m>
                          <a:endParaRPr lang="en-US" sz="1200" dirty="0">
                            <a:latin typeface="Times New Roman" panose="02020603050405020304" pitchFamily="18" charset="0"/>
                            <a:cs typeface="Times New Roman" panose="02020603050405020304" pitchFamily="18" charset="0"/>
                          </a:endParaRPr>
                        </a:p>
                        <a:p>
                          <a:pPr algn="ctr"/>
                          <a:r>
                            <a:rPr lang="en-US" sz="1200" dirty="0">
                              <a:latin typeface="Times New Roman" panose="02020603050405020304" pitchFamily="18" charset="0"/>
                              <a:cs typeface="Times New Roman" panose="02020603050405020304" pitchFamily="18" charset="0"/>
                            </a:rPr>
                            <a:t>5cm</a:t>
                          </a:r>
                        </a:p>
                        <a:p>
                          <a:pPr algn="ctr"/>
                          <a:r>
                            <a:rPr lang="en-US" sz="1200" dirty="0">
                              <a:latin typeface="Times New Roman" panose="02020603050405020304" pitchFamily="18" charset="0"/>
                              <a:cs typeface="Times New Roman" panose="02020603050405020304" pitchFamily="18" charset="0"/>
                            </a:rPr>
                            <a:t>after </a:t>
                          </a:r>
                          <a:r>
                            <a:rPr lang="en-US" sz="1200" dirty="0" err="1">
                              <a:latin typeface="Times New Roman" panose="02020603050405020304" pitchFamily="18" charset="0"/>
                              <a:cs typeface="Times New Roman" panose="02020603050405020304" pitchFamily="18" charset="0"/>
                            </a:rPr>
                            <a:t>cali</a:t>
                          </a:r>
                          <a:r>
                            <a:rPr lang="en-US" sz="1200" dirty="0">
                              <a:latin typeface="Times New Roman" panose="02020603050405020304" pitchFamily="18" charset="0"/>
                              <a:cs typeface="Times New Roman" panose="02020603050405020304" pitchFamily="18" charset="0"/>
                            </a:rPr>
                            <a:t>.</a:t>
                          </a:r>
                        </a:p>
                        <a:p>
                          <a:pPr algn="ctr"/>
                          <a:r>
                            <a:rPr lang="en-US" sz="1200" dirty="0">
                              <a:latin typeface="Times New Roman" panose="02020603050405020304" pitchFamily="18" charset="0"/>
                              <a:cs typeface="Times New Roman" panose="02020603050405020304" pitchFamily="18" charset="0"/>
                            </a:rPr>
                            <a:t>(</a:t>
                          </a:r>
                          <a14:m>
                            <m:oMath xmlns:m="http://schemas.openxmlformats.org/officeDocument/2006/math">
                              <m:r>
                                <a:rPr lang="en-US" sz="1200" b="1" i="1" smtClean="0">
                                  <a:latin typeface="Cambria Math" panose="02040503050406030204" pitchFamily="18" charset="0"/>
                                  <a:cs typeface="Times New Roman" panose="02020603050405020304" pitchFamily="18" charset="0"/>
                                </a:rPr>
                                <m:t>𝒎𝒎</m:t>
                              </m:r>
                            </m:oMath>
                          </a14:m>
                          <a:r>
                            <a:rPr lang="en-US" sz="1200" dirty="0">
                              <a:latin typeface="Times New Roman" panose="02020603050405020304" pitchFamily="18" charset="0"/>
                              <a:cs typeface="Times New Roman" panose="02020603050405020304" pitchFamily="18" charset="0"/>
                            </a:rPr>
                            <a:t>)</a:t>
                          </a:r>
                        </a:p>
                      </a:txBody>
                      <a:tcPr/>
                    </a:tc>
                    <a:tc>
                      <a:txBody>
                        <a:bodyPr/>
                        <a:lstStyle/>
                        <a:p>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𝑀𝑒𝑎𝑛</m:t>
                                </m:r>
                                <m:d>
                                  <m:dPr>
                                    <m:ctrlPr>
                                      <a:rPr lang="en-US" sz="1200" b="0" i="1" smtClean="0">
                                        <a:latin typeface="Cambria Math" panose="02040503050406030204" pitchFamily="18" charset="0"/>
                                      </a:rPr>
                                    </m:ctrlPr>
                                  </m:dPr>
                                  <m:e>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𝑒</m:t>
                                        </m:r>
                                      </m:e>
                                      <m:sub>
                                        <m:r>
                                          <a:rPr lang="en-US" sz="1200" b="0" i="1" smtClean="0">
                                            <a:latin typeface="Cambria Math" panose="02040503050406030204" pitchFamily="18" charset="0"/>
                                          </a:rPr>
                                          <m:t>𝑅</m:t>
                                        </m:r>
                                      </m:sub>
                                    </m:sSub>
                                  </m:e>
                                </m:d>
                              </m:oMath>
                            </m:oMathPara>
                          </a14:m>
                          <a:endParaRPr lang="en-US" sz="1200"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𝑀𝑎𝑥</m:t>
                                </m:r>
                                <m:d>
                                  <m:dPr>
                                    <m:ctrlPr>
                                      <a:rPr lang="en-US" sz="1200" b="0" i="1" smtClean="0">
                                        <a:latin typeface="Cambria Math" panose="02040503050406030204" pitchFamily="18" charset="0"/>
                                      </a:rPr>
                                    </m:ctrlPr>
                                  </m:dPr>
                                  <m:e>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𝑒</m:t>
                                        </m:r>
                                      </m:e>
                                      <m:sub>
                                        <m:r>
                                          <a:rPr lang="en-US" sz="1200" b="0" i="1" smtClean="0">
                                            <a:latin typeface="Cambria Math" panose="02040503050406030204" pitchFamily="18" charset="0"/>
                                          </a:rPr>
                                          <m:t>𝑅</m:t>
                                        </m:r>
                                      </m:sub>
                                    </m:sSub>
                                  </m:e>
                                </m:d>
                              </m:oMath>
                            </m:oMathPara>
                          </a14:m>
                          <a:endParaRPr lang="en-US" sz="1200" dirty="0">
                            <a:latin typeface="Times New Roman" panose="02020603050405020304" pitchFamily="18" charset="0"/>
                            <a:cs typeface="Times New Roman" panose="02020603050405020304" pitchFamily="18" charset="0"/>
                          </a:endParaRPr>
                        </a:p>
                        <a:p>
                          <a:pPr algn="ctr"/>
                          <a:r>
                            <a:rPr lang="en-US" sz="1200" dirty="0">
                              <a:latin typeface="Times New Roman" panose="02020603050405020304" pitchFamily="18" charset="0"/>
                              <a:cs typeface="Times New Roman" panose="02020603050405020304" pitchFamily="18" charset="0"/>
                            </a:rPr>
                            <a:t>5cm</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after </a:t>
                          </a:r>
                          <a:r>
                            <a:rPr lang="en-US" sz="1200" dirty="0" err="1">
                              <a:latin typeface="Times New Roman" panose="02020603050405020304" pitchFamily="18" charset="0"/>
                              <a:cs typeface="Times New Roman" panose="02020603050405020304" pitchFamily="18" charset="0"/>
                            </a:rPr>
                            <a:t>cali</a:t>
                          </a:r>
                          <a:r>
                            <a:rPr lang="en-US" sz="1200" dirty="0">
                              <a:latin typeface="Times New Roman" panose="02020603050405020304" pitchFamily="18" charset="0"/>
                              <a:cs typeface="Times New Roman" panose="02020603050405020304" pitchFamily="18" charset="0"/>
                            </a:rPr>
                            <a:t>.</a:t>
                          </a:r>
                        </a:p>
                        <a:p>
                          <a:pPr algn="ctr"/>
                          <a:r>
                            <a:rPr lang="en-US" sz="1200" dirty="0">
                              <a:latin typeface="Times New Roman" panose="02020603050405020304" pitchFamily="18" charset="0"/>
                              <a:cs typeface="Times New Roman" panose="02020603050405020304" pitchFamily="18" charset="0"/>
                            </a:rPr>
                            <a:t>(</a:t>
                          </a:r>
                          <a14:m>
                            <m:oMath xmlns:m="http://schemas.openxmlformats.org/officeDocument/2006/math">
                              <m:r>
                                <a:rPr lang="en-US" sz="1200" b="1" i="1" smtClean="0">
                                  <a:latin typeface="Cambria Math" panose="02040503050406030204" pitchFamily="18" charset="0"/>
                                  <a:cs typeface="Times New Roman" panose="02020603050405020304" pitchFamily="18" charset="0"/>
                                </a:rPr>
                                <m:t>𝒅𝒆𝒈</m:t>
                              </m:r>
                            </m:oMath>
                          </a14:m>
                          <a:r>
                            <a:rPr lang="en-US" sz="1200" dirty="0">
                              <a:latin typeface="Times New Roman" panose="02020603050405020304" pitchFamily="18" charset="0"/>
                              <a:cs typeface="Times New Roman" panose="02020603050405020304" pitchFamily="18" charset="0"/>
                            </a:rPr>
                            <a:t>)</a:t>
                          </a: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𝑀𝑒𝑎𝑛</m:t>
                                    </m:r>
                                    <m:r>
                                      <a:rPr lang="en-US" sz="1200" b="0" i="1" smtClean="0">
                                        <a:latin typeface="Cambria Math" panose="02040503050406030204" pitchFamily="18" charset="0"/>
                                      </a:rPr>
                                      <m:t>(</m:t>
                                    </m:r>
                                    <m:r>
                                      <a:rPr lang="en-US" sz="1200" b="0" i="1" smtClean="0">
                                        <a:latin typeface="Cambria Math" panose="02040503050406030204" pitchFamily="18" charset="0"/>
                                      </a:rPr>
                                      <m:t>𝜎</m:t>
                                    </m:r>
                                  </m:e>
                                  <m:sub>
                                    <m:r>
                                      <a:rPr lang="en-US" sz="1200" b="0" i="1" smtClean="0">
                                        <a:latin typeface="Cambria Math" panose="02040503050406030204" pitchFamily="18" charset="0"/>
                                      </a:rPr>
                                      <m:t>𝑚𝑖𝑛</m:t>
                                    </m:r>
                                  </m:sub>
                                </m:sSub>
                                <m:r>
                                  <a:rPr lang="en-US" sz="1200" b="0" i="1" smtClean="0">
                                    <a:latin typeface="Cambria Math" panose="02040503050406030204" pitchFamily="18" charset="0"/>
                                  </a:rPr>
                                  <m:t>)</m:t>
                                </m:r>
                              </m:oMath>
                            </m:oMathPara>
                          </a14:m>
                          <a:endParaRPr lang="en-US" sz="1200" dirty="0">
                            <a:latin typeface="Times New Roman" panose="02020603050405020304" pitchFamily="18" charset="0"/>
                            <a:cs typeface="Times New Roman" panose="02020603050405020304" pitchFamily="18" charset="0"/>
                          </a:endParaRPr>
                        </a:p>
                        <a:p>
                          <a:pPr algn="ctr"/>
                          <a:r>
                            <a:rPr lang="en-US" sz="1200" dirty="0">
                              <a:latin typeface="Times New Roman" panose="02020603050405020304" pitchFamily="18" charset="0"/>
                              <a:cs typeface="Times New Roman" panose="02020603050405020304" pitchFamily="18" charset="0"/>
                            </a:rPr>
                            <a:t>10cm</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after </a:t>
                          </a:r>
                          <a:r>
                            <a:rPr lang="en-US" sz="1200" dirty="0" err="1">
                              <a:latin typeface="Times New Roman" panose="02020603050405020304" pitchFamily="18" charset="0"/>
                              <a:cs typeface="Times New Roman" panose="02020603050405020304" pitchFamily="18" charset="0"/>
                            </a:rPr>
                            <a:t>cali</a:t>
                          </a:r>
                          <a:r>
                            <a:rPr lang="en-US" sz="1200" dirty="0">
                              <a:latin typeface="Times New Roman" panose="02020603050405020304" pitchFamily="18" charset="0"/>
                              <a:cs typeface="Times New Roman" panose="02020603050405020304" pitchFamily="18" charset="0"/>
                            </a:rPr>
                            <a:t>.</a:t>
                          </a:r>
                        </a:p>
                        <a:p>
                          <a:endParaRPr lang="en-US" sz="12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𝑀𝑒𝑎𝑛</m:t>
                                </m:r>
                                <m:d>
                                  <m:dPr>
                                    <m:ctrlPr>
                                      <a:rPr lang="en-US" sz="1200" b="0" i="1" smtClean="0">
                                        <a:latin typeface="Cambria Math" panose="02040503050406030204" pitchFamily="18" charset="0"/>
                                      </a:rPr>
                                    </m:ctrlPr>
                                  </m:dPr>
                                  <m:e>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𝑒</m:t>
                                        </m:r>
                                      </m:e>
                                      <m:sub>
                                        <m:r>
                                          <a:rPr lang="en-US" sz="1200" b="0" i="1" smtClean="0">
                                            <a:latin typeface="Cambria Math" panose="02040503050406030204" pitchFamily="18" charset="0"/>
                                          </a:rPr>
                                          <m:t>𝑝</m:t>
                                        </m:r>
                                      </m:sub>
                                    </m:sSub>
                                  </m:e>
                                </m:d>
                              </m:oMath>
                            </m:oMathPara>
                          </a14:m>
                          <a:endParaRPr lang="en-US" sz="1200"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𝑀𝑎𝑥</m:t>
                                </m:r>
                                <m:d>
                                  <m:dPr>
                                    <m:ctrlPr>
                                      <a:rPr lang="en-US" sz="1200" b="0" i="1" smtClean="0">
                                        <a:latin typeface="Cambria Math" panose="02040503050406030204" pitchFamily="18" charset="0"/>
                                      </a:rPr>
                                    </m:ctrlPr>
                                  </m:dPr>
                                  <m:e>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𝑒</m:t>
                                        </m:r>
                                      </m:e>
                                      <m:sub>
                                        <m:r>
                                          <a:rPr lang="en-US" sz="1200" b="0" i="1" smtClean="0">
                                            <a:latin typeface="Cambria Math" panose="02040503050406030204" pitchFamily="18" charset="0"/>
                                          </a:rPr>
                                          <m:t>𝑝</m:t>
                                        </m:r>
                                      </m:sub>
                                    </m:sSub>
                                  </m:e>
                                </m:d>
                              </m:oMath>
                            </m:oMathPara>
                          </a14:m>
                          <a:endParaRPr lang="en-US" sz="1200" dirty="0">
                            <a:latin typeface="Times New Roman" panose="02020603050405020304" pitchFamily="18" charset="0"/>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10cm</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after </a:t>
                          </a:r>
                          <a:r>
                            <a:rPr lang="en-US" sz="1200" dirty="0" err="1">
                              <a:latin typeface="Times New Roman" panose="02020603050405020304" pitchFamily="18" charset="0"/>
                              <a:cs typeface="Times New Roman" panose="02020603050405020304" pitchFamily="18" charset="0"/>
                            </a:rPr>
                            <a:t>cali</a:t>
                          </a:r>
                          <a:r>
                            <a:rPr lang="en-US" sz="1200" dirty="0">
                              <a:latin typeface="Times New Roman" panose="02020603050405020304" pitchFamily="18" charset="0"/>
                              <a:cs typeface="Times New Roman" panose="02020603050405020304" pitchFamily="18" charset="0"/>
                            </a:rPr>
                            <a:t>.</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a:t>
                          </a:r>
                          <a14:m>
                            <m:oMath xmlns:m="http://schemas.openxmlformats.org/officeDocument/2006/math">
                              <m:r>
                                <a:rPr lang="en-US" sz="1200" b="1" i="1" smtClean="0">
                                  <a:latin typeface="Cambria Math" panose="02040503050406030204" pitchFamily="18" charset="0"/>
                                  <a:cs typeface="Times New Roman" panose="02020603050405020304" pitchFamily="18" charset="0"/>
                                </a:rPr>
                                <m:t>𝒅𝒆𝒈</m:t>
                              </m:r>
                            </m:oMath>
                          </a14:m>
                          <a:r>
                            <a:rPr lang="en-US" sz="1200" dirty="0">
                              <a:latin typeface="Times New Roman" panose="02020603050405020304" pitchFamily="18" charset="0"/>
                              <a:cs typeface="Times New Roman" panose="02020603050405020304" pitchFamily="18" charset="0"/>
                            </a:rPr>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𝑀𝑒𝑎𝑛</m:t>
                                </m:r>
                                <m:d>
                                  <m:dPr>
                                    <m:ctrlPr>
                                      <a:rPr lang="en-US" sz="1200" b="0" i="1" smtClean="0">
                                        <a:latin typeface="Cambria Math" panose="02040503050406030204" pitchFamily="18" charset="0"/>
                                      </a:rPr>
                                    </m:ctrlPr>
                                  </m:dPr>
                                  <m:e>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𝑒</m:t>
                                        </m:r>
                                      </m:e>
                                      <m:sub>
                                        <m:r>
                                          <a:rPr lang="en-US" sz="1200" b="0" i="1" smtClean="0">
                                            <a:latin typeface="Cambria Math" panose="02040503050406030204" pitchFamily="18" charset="0"/>
                                          </a:rPr>
                                          <m:t>𝑅</m:t>
                                        </m:r>
                                      </m:sub>
                                    </m:sSub>
                                  </m:e>
                                </m:d>
                              </m:oMath>
                            </m:oMathPara>
                          </a14:m>
                          <a:endParaRPr lang="en-US" sz="1200"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𝑀𝑎𝑥</m:t>
                                </m:r>
                                <m:d>
                                  <m:dPr>
                                    <m:ctrlPr>
                                      <a:rPr lang="en-US" sz="1200" b="0" i="1" smtClean="0">
                                        <a:latin typeface="Cambria Math" panose="02040503050406030204" pitchFamily="18" charset="0"/>
                                      </a:rPr>
                                    </m:ctrlPr>
                                  </m:dPr>
                                  <m:e>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𝑒</m:t>
                                        </m:r>
                                      </m:e>
                                      <m:sub>
                                        <m:r>
                                          <a:rPr lang="en-US" sz="1200" b="0" i="1" smtClean="0">
                                            <a:latin typeface="Cambria Math" panose="02040503050406030204" pitchFamily="18" charset="0"/>
                                          </a:rPr>
                                          <m:t>𝑅</m:t>
                                        </m:r>
                                      </m:sub>
                                    </m:sSub>
                                  </m:e>
                                </m:d>
                              </m:oMath>
                            </m:oMathPara>
                          </a14:m>
                          <a:endParaRPr lang="en-US" sz="1200" dirty="0">
                            <a:latin typeface="Times New Roman" panose="02020603050405020304" pitchFamily="18" charset="0"/>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10cm</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after </a:t>
                          </a:r>
                          <a:r>
                            <a:rPr lang="en-US" sz="1200" dirty="0" err="1">
                              <a:latin typeface="Times New Roman" panose="02020603050405020304" pitchFamily="18" charset="0"/>
                              <a:cs typeface="Times New Roman" panose="02020603050405020304" pitchFamily="18" charset="0"/>
                            </a:rPr>
                            <a:t>cali</a:t>
                          </a:r>
                          <a:r>
                            <a:rPr lang="en-US" sz="1200" dirty="0">
                              <a:latin typeface="Times New Roman" panose="02020603050405020304" pitchFamily="18" charset="0"/>
                              <a:cs typeface="Times New Roman" panose="02020603050405020304" pitchFamily="18" charset="0"/>
                            </a:rPr>
                            <a:t>.</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a:t>
                          </a:r>
                          <a14:m>
                            <m:oMath xmlns:m="http://schemas.openxmlformats.org/officeDocument/2006/math">
                              <m:r>
                                <a:rPr lang="en-US" sz="1200" b="1" i="1" smtClean="0">
                                  <a:latin typeface="Cambria Math" panose="02040503050406030204" pitchFamily="18" charset="0"/>
                                  <a:cs typeface="Times New Roman" panose="02020603050405020304" pitchFamily="18" charset="0"/>
                                </a:rPr>
                                <m:t>𝒅𝒆𝒈</m:t>
                              </m:r>
                            </m:oMath>
                          </a14:m>
                          <a:r>
                            <a:rPr lang="en-US" sz="1200" dirty="0">
                              <a:latin typeface="Times New Roman" panose="02020603050405020304" pitchFamily="18" charset="0"/>
                              <a:cs typeface="Times New Roman" panose="02020603050405020304" pitchFamily="18" charset="0"/>
                            </a:rPr>
                            <a:t>)</a:t>
                          </a:r>
                        </a:p>
                      </a:txBody>
                      <a:tcPr/>
                    </a:tc>
                    <a:extLst>
                      <a:ext uri="{0D108BD9-81ED-4DB2-BD59-A6C34878D82A}">
                        <a16:rowId xmlns:a16="http://schemas.microsoft.com/office/drawing/2014/main" val="1753545980"/>
                      </a:ext>
                    </a:extLst>
                  </a:tr>
                  <a:tr h="23453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Overall</a:t>
                          </a:r>
                        </a:p>
                      </a:txBody>
                      <a:tcPr/>
                    </a:tc>
                    <a:tc>
                      <a:txBody>
                        <a:bodyPr/>
                        <a:lstStyle/>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1.25</m:t>
                                </m:r>
                                <m:r>
                                  <a:rPr lang="en-US" sz="1200" b="0" i="1" smtClean="0">
                                    <a:latin typeface="Cambria Math" panose="02040503050406030204" pitchFamily="18" charset="0"/>
                                  </a:rPr>
                                  <m:t>𝑒</m:t>
                                </m:r>
                                <m:r>
                                  <a:rPr lang="en-US" sz="1200" b="0" i="1" smtClean="0">
                                    <a:latin typeface="Cambria Math" panose="02040503050406030204" pitchFamily="18" charset="0"/>
                                  </a:rPr>
                                  <m:t>−5</m:t>
                                </m:r>
                              </m:oMath>
                            </m:oMathPara>
                          </a14:m>
                          <a:endParaRPr lang="en-US" sz="120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3.77</m:t>
                                </m:r>
                              </m:oMath>
                            </m:oMathPara>
                          </a14:m>
                          <a:endParaRPr lang="en-US" sz="1200" dirty="0">
                            <a:latin typeface="Times New Roman" panose="02020603050405020304" pitchFamily="18" charset="0"/>
                            <a:cs typeface="Times New Roman" panose="02020603050405020304" pitchFamily="18" charset="0"/>
                          </a:endParaRPr>
                        </a:p>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cs typeface="+mn-cs"/>
                                  </a:rPr>
                                  <m:t>14.98</m:t>
                                </m:r>
                              </m:oMath>
                            </m:oMathPara>
                          </a14:m>
                          <a:endParaRPr lang="en-US"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a:latin typeface="Times New Roman" panose="02020603050405020304" pitchFamily="18" charset="0"/>
                              <a:cs typeface="Times New Roman" panose="02020603050405020304" pitchFamily="18" charset="0"/>
                            </a:rPr>
                            <a:t>2.62</a:t>
                          </a:r>
                        </a:p>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15.79</m:t>
                                </m:r>
                              </m:oMath>
                            </m:oMathPara>
                          </a14:m>
                          <a:endParaRPr lang="en-US" sz="120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1.18</m:t>
                                </m:r>
                                <m:r>
                                  <a:rPr lang="en-US" sz="1200" b="0" i="1" smtClean="0">
                                    <a:latin typeface="Cambria Math" panose="02040503050406030204" pitchFamily="18" charset="0"/>
                                  </a:rPr>
                                  <m:t>𝑒</m:t>
                                </m:r>
                                <m:r>
                                  <a:rPr lang="en-US" sz="1200" b="0" i="1" smtClean="0">
                                    <a:latin typeface="Cambria Math" panose="02040503050406030204" pitchFamily="18" charset="0"/>
                                  </a:rPr>
                                  <m:t>−</m:t>
                                </m:r>
                                <m:r>
                                  <a:rPr lang="en-US" sz="1200" b="0" i="0" smtClean="0">
                                    <a:latin typeface="Cambria Math" panose="02040503050406030204" pitchFamily="18" charset="0"/>
                                  </a:rPr>
                                  <m:t>5</m:t>
                                </m:r>
                              </m:oMath>
                            </m:oMathPara>
                          </a14:m>
                          <a:endParaRPr lang="en-US" sz="120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2.74</m:t>
                                </m:r>
                              </m:oMath>
                            </m:oMathPara>
                          </a14:m>
                          <a:endParaRPr lang="en-US" sz="1200" dirty="0">
                            <a:latin typeface="Times New Roman" panose="02020603050405020304" pitchFamily="18" charset="0"/>
                            <a:cs typeface="Times New Roman" panose="02020603050405020304" pitchFamily="18" charset="0"/>
                          </a:endParaRPr>
                        </a:p>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cs typeface="+mn-cs"/>
                                  </a:rPr>
                                  <m:t>13.46</m:t>
                                </m:r>
                              </m:oMath>
                            </m:oMathPara>
                          </a14:m>
                          <a:endParaRPr lang="en-US" sz="120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1.68</m:t>
                                </m:r>
                              </m:oMath>
                            </m:oMathPara>
                          </a14:m>
                          <a:endParaRPr lang="en-US" sz="1200" dirty="0">
                            <a:latin typeface="Times New Roman" panose="02020603050405020304" pitchFamily="18" charset="0"/>
                            <a:cs typeface="Times New Roman" panose="02020603050405020304" pitchFamily="18" charset="0"/>
                          </a:endParaRPr>
                        </a:p>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12.66</m:t>
                                </m:r>
                              </m:oMath>
                            </m:oMathPara>
                          </a14:m>
                          <a:endParaRPr 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993555382"/>
                      </a:ext>
                    </a:extLst>
                  </a:tr>
                  <a:tr h="206016">
                    <a:tc>
                      <a:txBody>
                        <a:bodyPr/>
                        <a:lstStyle/>
                        <a:p>
                          <a:r>
                            <a:rPr lang="en-US" sz="1200" dirty="0">
                              <a:latin typeface="Times New Roman" panose="02020603050405020304" pitchFamily="18" charset="0"/>
                              <a:cs typeface="Times New Roman" panose="02020603050405020304" pitchFamily="18" charset="0"/>
                            </a:rPr>
                            <a:t>[0;0;0.1]</a:t>
                          </a:r>
                        </a:p>
                      </a:txBody>
                      <a:tcPr/>
                    </a:tc>
                    <a:tc>
                      <a:txBody>
                        <a:bodyPr/>
                        <a:lstStyle/>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4.43</m:t>
                                </m:r>
                                <m:r>
                                  <a:rPr lang="en-US" sz="1200" b="0" i="1" smtClean="0">
                                    <a:latin typeface="Cambria Math" panose="02040503050406030204" pitchFamily="18" charset="0"/>
                                  </a:rPr>
                                  <m:t>𝑒</m:t>
                                </m:r>
                                <m:r>
                                  <a:rPr lang="en-US" sz="1200" b="0" i="1" smtClean="0">
                                    <a:latin typeface="Cambria Math" panose="02040503050406030204" pitchFamily="18" charset="0"/>
                                  </a:rPr>
                                  <m:t>−5</m:t>
                                </m:r>
                              </m:oMath>
                            </m:oMathPara>
                          </a14:m>
                          <a:endParaRPr lang="en-US" sz="120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1.90</m:t>
                                </m:r>
                              </m:oMath>
                            </m:oMathPara>
                          </a14:m>
                          <a:endParaRPr lang="en-US" sz="1200" dirty="0">
                            <a:latin typeface="Times New Roman" panose="02020603050405020304" pitchFamily="18" charset="0"/>
                            <a:cs typeface="Times New Roman" panose="02020603050405020304" pitchFamily="18" charset="0"/>
                          </a:endParaRPr>
                        </a:p>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4.03</m:t>
                                </m:r>
                              </m:oMath>
                            </m:oMathPara>
                          </a14:m>
                          <a:endParaRPr lang="en-US" sz="120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1.39</m:t>
                                </m:r>
                              </m:oMath>
                            </m:oMathPara>
                          </a14:m>
                          <a:endParaRPr lang="en-US" sz="1200" dirty="0">
                            <a:latin typeface="Times New Roman" panose="02020603050405020304" pitchFamily="18" charset="0"/>
                            <a:cs typeface="Times New Roman" panose="02020603050405020304" pitchFamily="18" charset="0"/>
                          </a:endParaRPr>
                        </a:p>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3.19</m:t>
                                </m:r>
                              </m:oMath>
                            </m:oMathPara>
                          </a14:m>
                          <a:endParaRPr lang="en-US" sz="120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3.10</m:t>
                                </m:r>
                                <m:r>
                                  <a:rPr lang="en-US" sz="1200" b="0" i="1" smtClean="0">
                                    <a:latin typeface="Cambria Math" panose="02040503050406030204" pitchFamily="18" charset="0"/>
                                  </a:rPr>
                                  <m:t>𝑒</m:t>
                                </m:r>
                                <m:r>
                                  <a:rPr lang="en-US" sz="1200" b="0" i="1" smtClean="0">
                                    <a:latin typeface="Cambria Math" panose="02040503050406030204" pitchFamily="18" charset="0"/>
                                  </a:rPr>
                                  <m:t>−</m:t>
                                </m:r>
                                <m:r>
                                  <a:rPr lang="en-US" sz="1200" b="0" i="0" smtClean="0">
                                    <a:latin typeface="Cambria Math" panose="02040503050406030204" pitchFamily="18" charset="0"/>
                                  </a:rPr>
                                  <m:t>5</m:t>
                                </m:r>
                              </m:oMath>
                            </m:oMathPara>
                          </a14:m>
                          <a:endParaRPr lang="en-US" sz="120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sz="1200" b="0" i="0" smtClean="0">
                                    <a:latin typeface="Cambria Math" panose="02040503050406030204" pitchFamily="18" charset="0"/>
                                  </a:rPr>
                                  <m:t>1.27</m:t>
                                </m:r>
                              </m:oMath>
                            </m:oMathPara>
                          </a14:m>
                          <a:endParaRPr lang="en-US" sz="1200" dirty="0">
                            <a:latin typeface="Times New Roman" panose="02020603050405020304" pitchFamily="18" charset="0"/>
                            <a:cs typeface="Times New Roman" panose="02020603050405020304" pitchFamily="18" charset="0"/>
                          </a:endParaRPr>
                        </a:p>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cs typeface="+mn-cs"/>
                                  </a:rPr>
                                  <m:t>2.59</m:t>
                                </m:r>
                              </m:oMath>
                            </m:oMathPara>
                          </a14:m>
                          <a:endParaRPr lang="en-US" sz="120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1.33</m:t>
                                </m:r>
                              </m:oMath>
                            </m:oMathPara>
                          </a14:m>
                          <a:endParaRPr lang="en-US" sz="1200" dirty="0">
                            <a:latin typeface="Times New Roman" panose="02020603050405020304" pitchFamily="18" charset="0"/>
                            <a:sym typeface="Symbol" panose="05050102010706020507" pitchFamily="18" charset="2"/>
                          </a:endParaRPr>
                        </a:p>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2.78</m:t>
                                </m:r>
                              </m:oMath>
                            </m:oMathPara>
                          </a14:m>
                          <a:endParaRPr 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163598970"/>
                      </a:ext>
                    </a:extLst>
                  </a:tr>
                  <a:tr h="21637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[0;0;0.15]</a:t>
                          </a:r>
                        </a:p>
                      </a:txBody>
                      <a:tcPr/>
                    </a:tc>
                    <a:tc>
                      <a:txBody>
                        <a:bodyPr/>
                        <a:lstStyle/>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0.94</m:t>
                                </m:r>
                                <m:r>
                                  <a:rPr lang="en-US" sz="1200" b="0" i="1" smtClean="0">
                                    <a:latin typeface="Cambria Math" panose="02040503050406030204" pitchFamily="18" charset="0"/>
                                  </a:rPr>
                                  <m:t>𝑒</m:t>
                                </m:r>
                                <m:r>
                                  <a:rPr lang="en-US" sz="1200" b="0" i="1" smtClean="0">
                                    <a:latin typeface="Cambria Math" panose="02040503050406030204" pitchFamily="18" charset="0"/>
                                  </a:rPr>
                                  <m:t>−5</m:t>
                                </m:r>
                              </m:oMath>
                            </m:oMathPara>
                          </a14:m>
                          <a:endParaRPr lang="en-US" sz="120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2.91</m:t>
                                </m:r>
                              </m:oMath>
                            </m:oMathPara>
                          </a14:m>
                          <a:endParaRPr lang="en-US" sz="1200" dirty="0">
                            <a:latin typeface="Times New Roman" panose="02020603050405020304" pitchFamily="18" charset="0"/>
                            <a:cs typeface="Times New Roman" panose="02020603050405020304" pitchFamily="18" charset="0"/>
                          </a:endParaRPr>
                        </a:p>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cs typeface="+mn-cs"/>
                                  </a:rPr>
                                  <m:t>8.35</m:t>
                                </m:r>
                              </m:oMath>
                            </m:oMathPara>
                          </a14:m>
                          <a:endParaRPr lang="en-US" sz="120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2.06</m:t>
                                </m:r>
                              </m:oMath>
                            </m:oMathPara>
                          </a14:m>
                          <a:endParaRPr lang="en-US" sz="1200" dirty="0">
                            <a:latin typeface="Times New Roman" panose="02020603050405020304" pitchFamily="18" charset="0"/>
                            <a:sym typeface="Symbol" panose="05050102010706020507" pitchFamily="18" charset="2"/>
                          </a:endParaRPr>
                        </a:p>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6.34</m:t>
                                </m:r>
                              </m:oMath>
                            </m:oMathPara>
                          </a14:m>
                          <a:endParaRPr lang="en-US" sz="12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1.05</m:t>
                                </m:r>
                                <m:r>
                                  <a:rPr lang="en-US" sz="1200" b="0" i="1" smtClean="0">
                                    <a:latin typeface="Cambria Math" panose="02040503050406030204" pitchFamily="18" charset="0"/>
                                  </a:rPr>
                                  <m:t>𝑒</m:t>
                                </m:r>
                                <m:r>
                                  <a:rPr lang="en-US" sz="1200" b="0" i="1" smtClean="0">
                                    <a:latin typeface="Cambria Math" panose="02040503050406030204" pitchFamily="18" charset="0"/>
                                  </a:rPr>
                                  <m:t>−</m:t>
                                </m:r>
                                <m:r>
                                  <a:rPr lang="en-US" sz="1200" b="0" i="0" smtClean="0">
                                    <a:latin typeface="Cambria Math" panose="02040503050406030204" pitchFamily="18" charset="0"/>
                                  </a:rPr>
                                  <m:t>5</m:t>
                                </m:r>
                              </m:oMath>
                            </m:oMathPara>
                          </a14:m>
                          <a:endParaRPr lang="en-US" sz="1200" dirty="0">
                            <a:latin typeface="Times New Roman" panose="02020603050405020304" pitchFamily="18" charset="0"/>
                            <a:cs typeface="Times New Roman" panose="02020603050405020304" pitchFamily="18" charset="0"/>
                          </a:endParaRPr>
                        </a:p>
                        <a:p>
                          <a:pPr algn="ctr"/>
                          <a:endParaRPr lang="en-US" sz="120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2.01</m:t>
                                </m:r>
                              </m:oMath>
                            </m:oMathPara>
                          </a14:m>
                          <a:endParaRPr lang="en-US" sz="1200" dirty="0">
                            <a:latin typeface="Times New Roman" panose="02020603050405020304" pitchFamily="18" charset="0"/>
                            <a:cs typeface="Times New Roman" panose="02020603050405020304" pitchFamily="18" charset="0"/>
                          </a:endParaRPr>
                        </a:p>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5.31</m:t>
                                </m:r>
                              </m:oMath>
                            </m:oMathPara>
                          </a14:m>
                          <a:endParaRPr lang="en-US" sz="120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1.47</m:t>
                                </m:r>
                              </m:oMath>
                            </m:oMathPara>
                          </a14:m>
                          <a:endParaRPr lang="en-US" sz="1200" dirty="0">
                            <a:latin typeface="Times New Roman" panose="02020603050405020304" pitchFamily="18" charset="0"/>
                            <a:sym typeface="Symbol" panose="05050102010706020507" pitchFamily="18" charset="2"/>
                          </a:endParaRPr>
                        </a:p>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6.57</m:t>
                                </m:r>
                              </m:oMath>
                            </m:oMathPara>
                          </a14:m>
                          <a:endParaRPr 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855966326"/>
                      </a:ext>
                    </a:extLst>
                  </a:tr>
                  <a:tr h="21637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[0;0;0.20]</a:t>
                          </a:r>
                        </a:p>
                      </a:txBody>
                      <a:tcPr/>
                    </a:tc>
                    <a:tc>
                      <a:txBody>
                        <a:bodyPr/>
                        <a:lstStyle/>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2.78</m:t>
                                </m:r>
                                <m:r>
                                  <a:rPr lang="en-US" sz="1200" b="0" i="1" smtClean="0">
                                    <a:latin typeface="Cambria Math" panose="02040503050406030204" pitchFamily="18" charset="0"/>
                                  </a:rPr>
                                  <m:t>𝑒</m:t>
                                </m:r>
                                <m:r>
                                  <a:rPr lang="en-US" sz="1200" b="0" i="1" smtClean="0">
                                    <a:latin typeface="Cambria Math" panose="02040503050406030204" pitchFamily="18" charset="0"/>
                                  </a:rPr>
                                  <m:t>−6</m:t>
                                </m:r>
                              </m:oMath>
                            </m:oMathPara>
                          </a14:m>
                          <a:endParaRPr lang="en-US" sz="120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5.61</m:t>
                                </m:r>
                              </m:oMath>
                            </m:oMathPara>
                          </a14:m>
                          <a:endParaRPr lang="en-US" sz="1200" dirty="0">
                            <a:latin typeface="Times New Roman" panose="02020603050405020304" pitchFamily="18" charset="0"/>
                            <a:cs typeface="Times New Roman" panose="02020603050405020304" pitchFamily="18" charset="0"/>
                          </a:endParaRPr>
                        </a:p>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cs typeface="+mn-cs"/>
                                  </a:rPr>
                                  <m:t>14.98</m:t>
                                </m:r>
                              </m:oMath>
                            </m:oMathPara>
                          </a14:m>
                          <a:endParaRPr lang="en-US" sz="120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3.23</m:t>
                                </m:r>
                              </m:oMath>
                            </m:oMathPara>
                          </a14:m>
                          <a:endParaRPr lang="en-US" sz="1200" dirty="0">
                            <a:latin typeface="Times New Roman" panose="02020603050405020304" pitchFamily="18" charset="0"/>
                            <a:cs typeface="Times New Roman" panose="02020603050405020304" pitchFamily="18" charset="0"/>
                          </a:endParaRPr>
                        </a:p>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9.57</m:t>
                                </m:r>
                              </m:oMath>
                            </m:oMathPara>
                          </a14:m>
                          <a:endParaRPr lang="en-US" sz="12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3.79</m:t>
                                </m:r>
                                <m:r>
                                  <a:rPr lang="en-US" sz="1200" b="0" i="1" smtClean="0">
                                    <a:latin typeface="Cambria Math" panose="02040503050406030204" pitchFamily="18" charset="0"/>
                                  </a:rPr>
                                  <m:t>𝑒</m:t>
                                </m:r>
                                <m:r>
                                  <a:rPr lang="en-US" sz="1200" b="0" i="1" smtClean="0">
                                    <a:latin typeface="Cambria Math" panose="02040503050406030204" pitchFamily="18" charset="0"/>
                                  </a:rPr>
                                  <m:t>−</m:t>
                                </m:r>
                                <m:r>
                                  <a:rPr lang="en-US" sz="1200" b="0" i="0" smtClean="0">
                                    <a:latin typeface="Cambria Math" panose="02040503050406030204" pitchFamily="18" charset="0"/>
                                  </a:rPr>
                                  <m:t>5</m:t>
                                </m:r>
                              </m:oMath>
                            </m:oMathPara>
                          </a14:m>
                          <a:endParaRPr lang="en-US" sz="1200" dirty="0">
                            <a:latin typeface="Times New Roman" panose="02020603050405020304" pitchFamily="18" charset="0"/>
                            <a:cs typeface="Times New Roman" panose="02020603050405020304" pitchFamily="18" charset="0"/>
                          </a:endParaRPr>
                        </a:p>
                        <a:p>
                          <a:pPr algn="ctr"/>
                          <a:endParaRPr lang="en-US" sz="120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4.22</m:t>
                                </m:r>
                              </m:oMath>
                            </m:oMathPara>
                          </a14:m>
                          <a:endParaRPr lang="en-US" sz="1200" dirty="0">
                            <a:latin typeface="Times New Roman" panose="02020603050405020304" pitchFamily="18" charset="0"/>
                            <a:cs typeface="Times New Roman" panose="02020603050405020304" pitchFamily="18" charset="0"/>
                          </a:endParaRPr>
                        </a:p>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cs typeface="+mn-cs"/>
                                  </a:rPr>
                                  <m:t>13.46</m:t>
                                </m:r>
                              </m:oMath>
                            </m:oMathPara>
                          </a14:m>
                          <a:endParaRPr lang="en-US" sz="120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2.57</m:t>
                                </m:r>
                              </m:oMath>
                            </m:oMathPara>
                          </a14:m>
                          <a:endParaRPr lang="en-US" sz="1200" dirty="0">
                            <a:latin typeface="Times New Roman" panose="02020603050405020304" pitchFamily="18" charset="0"/>
                            <a:sym typeface="Symbol" panose="05050102010706020507" pitchFamily="18" charset="2"/>
                          </a:endParaRPr>
                        </a:p>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12.66</m:t>
                                </m:r>
                              </m:oMath>
                            </m:oMathPara>
                          </a14:m>
                          <a:endParaRPr 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33283564"/>
                      </a:ext>
                    </a:extLst>
                  </a:tr>
                  <a:tr h="216378">
                    <a:tc>
                      <a:txBody>
                        <a:bodyPr/>
                        <a:lstStyle/>
                        <a:p>
                          <a:r>
                            <a:rPr lang="en-US" sz="1200" dirty="0">
                              <a:latin typeface="Times New Roman" panose="02020603050405020304" pitchFamily="18" charset="0"/>
                              <a:cs typeface="Times New Roman" panose="02020603050405020304" pitchFamily="18" charset="0"/>
                            </a:rPr>
                            <a:t>[0.05;0;0.15]</a:t>
                          </a:r>
                        </a:p>
                      </a:txBody>
                      <a:tcPr/>
                    </a:tc>
                    <a:tc>
                      <a:txBody>
                        <a:bodyPr/>
                        <a:lstStyle/>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7.49</m:t>
                                </m:r>
                                <m:r>
                                  <a:rPr lang="en-US" sz="1200" b="0" i="1" smtClean="0">
                                    <a:latin typeface="Cambria Math" panose="02040503050406030204" pitchFamily="18" charset="0"/>
                                  </a:rPr>
                                  <m:t>𝑒</m:t>
                                </m:r>
                                <m:r>
                                  <a:rPr lang="en-US" sz="1200" b="0" i="1" smtClean="0">
                                    <a:latin typeface="Cambria Math" panose="02040503050406030204" pitchFamily="18" charset="0"/>
                                  </a:rPr>
                                  <m:t>−6</m:t>
                                </m:r>
                              </m:oMath>
                            </m:oMathPara>
                          </a14:m>
                          <a:endParaRPr lang="en-US" sz="120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4.32</m:t>
                                </m:r>
                              </m:oMath>
                            </m:oMathPara>
                          </a14:m>
                          <a:endParaRPr lang="en-US" sz="1200" dirty="0">
                            <a:latin typeface="Times New Roman" panose="02020603050405020304" pitchFamily="18" charset="0"/>
                            <a:cs typeface="Times New Roman" panose="02020603050405020304" pitchFamily="18" charset="0"/>
                          </a:endParaRPr>
                        </a:p>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cs typeface="+mn-cs"/>
                                  </a:rPr>
                                  <m:t>11.07</m:t>
                                </m:r>
                              </m:oMath>
                            </m:oMathPara>
                          </a14:m>
                          <a:endParaRPr lang="en-US" sz="120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2.90</m:t>
                                </m:r>
                              </m:oMath>
                            </m:oMathPara>
                          </a14:m>
                          <a:endParaRPr lang="en-US" sz="1200" dirty="0">
                            <a:latin typeface="Times New Roman" panose="02020603050405020304" pitchFamily="18" charset="0"/>
                            <a:cs typeface="Times New Roman" panose="02020603050405020304" pitchFamily="18" charset="0"/>
                          </a:endParaRPr>
                        </a:p>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12.15</m:t>
                                </m:r>
                              </m:oMath>
                            </m:oMathPara>
                          </a14:m>
                          <a:endParaRPr lang="en-US" sz="12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9.00</m:t>
                                </m:r>
                                <m:r>
                                  <a:rPr lang="en-US" sz="1200" b="0" i="1" smtClean="0">
                                    <a:latin typeface="Cambria Math" panose="02040503050406030204" pitchFamily="18" charset="0"/>
                                  </a:rPr>
                                  <m:t>𝑒</m:t>
                                </m:r>
                                <m:r>
                                  <a:rPr lang="en-US" sz="1200" b="0" i="1" smtClean="0">
                                    <a:latin typeface="Cambria Math" panose="02040503050406030204" pitchFamily="18" charset="0"/>
                                  </a:rPr>
                                  <m:t>−</m:t>
                                </m:r>
                                <m:r>
                                  <a:rPr lang="en-US" sz="1200" b="0" i="0" smtClean="0">
                                    <a:latin typeface="Cambria Math" panose="02040503050406030204" pitchFamily="18" charset="0"/>
                                  </a:rPr>
                                  <m:t>6</m:t>
                                </m:r>
                              </m:oMath>
                            </m:oMathPara>
                          </a14:m>
                          <a:endParaRPr lang="en-US" sz="1200" dirty="0">
                            <a:latin typeface="Times New Roman" panose="02020603050405020304" pitchFamily="18" charset="0"/>
                            <a:cs typeface="Times New Roman" panose="02020603050405020304" pitchFamily="18" charset="0"/>
                          </a:endParaRPr>
                        </a:p>
                        <a:p>
                          <a:pPr algn="ctr"/>
                          <a:endParaRPr lang="en-US" sz="120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2.66</m:t>
                                </m:r>
                              </m:oMath>
                            </m:oMathPara>
                          </a14:m>
                          <a:endParaRPr lang="en-US" sz="1200" dirty="0">
                            <a:latin typeface="Times New Roman" panose="02020603050405020304" pitchFamily="18" charset="0"/>
                            <a:cs typeface="Times New Roman" panose="02020603050405020304" pitchFamily="18" charset="0"/>
                          </a:endParaRPr>
                        </a:p>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cs typeface="+mn-cs"/>
                                  </a:rPr>
                                  <m:t>7.05</m:t>
                                </m:r>
                              </m:oMath>
                            </m:oMathPara>
                          </a14:m>
                          <a:endParaRPr lang="en-US" sz="120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1.55</m:t>
                                </m:r>
                              </m:oMath>
                            </m:oMathPara>
                          </a14:m>
                          <a:endParaRPr lang="en-US" sz="1200" dirty="0">
                            <a:latin typeface="Times New Roman" panose="02020603050405020304" pitchFamily="18" charset="0"/>
                            <a:cs typeface="Times New Roman" panose="02020603050405020304" pitchFamily="18" charset="0"/>
                          </a:endParaRPr>
                        </a:p>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6.39</m:t>
                                </m:r>
                              </m:oMath>
                            </m:oMathPara>
                          </a14:m>
                          <a:endParaRPr 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56778402"/>
                      </a:ext>
                    </a:extLst>
                  </a:tr>
                  <a:tr h="21637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[0;0.05;0.15]</a:t>
                          </a:r>
                        </a:p>
                      </a:txBody>
                      <a:tcPr/>
                    </a:tc>
                    <a:tc>
                      <a:txBody>
                        <a:bodyPr/>
                        <a:lstStyle/>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7.61</m:t>
                                </m:r>
                                <m:r>
                                  <a:rPr lang="en-US" sz="1200" b="0" i="1" smtClean="0">
                                    <a:latin typeface="Cambria Math" panose="02040503050406030204" pitchFamily="18" charset="0"/>
                                  </a:rPr>
                                  <m:t>𝑒</m:t>
                                </m:r>
                                <m:r>
                                  <a:rPr lang="en-US" sz="1200" b="0" i="1" smtClean="0">
                                    <a:latin typeface="Cambria Math" panose="02040503050406030204" pitchFamily="18" charset="0"/>
                                  </a:rPr>
                                  <m:t>−6</m:t>
                                </m:r>
                              </m:oMath>
                            </m:oMathPara>
                          </a14:m>
                          <a:endParaRPr lang="en-US" sz="120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4.49</m:t>
                                </m:r>
                              </m:oMath>
                            </m:oMathPara>
                          </a14:m>
                          <a:endParaRPr lang="en-US" sz="1200" dirty="0">
                            <a:latin typeface="Times New Roman" panose="02020603050405020304" pitchFamily="18" charset="0"/>
                            <a:cs typeface="Times New Roman" panose="02020603050405020304" pitchFamily="18" charset="0"/>
                          </a:endParaRPr>
                        </a:p>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cs typeface="+mn-cs"/>
                                  </a:rPr>
                                  <m:t>10.80</m:t>
                                </m:r>
                              </m:oMath>
                            </m:oMathPara>
                          </a14:m>
                          <a:endParaRPr lang="en-US" sz="120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3.45</m:t>
                                </m:r>
                              </m:oMath>
                            </m:oMathPara>
                          </a14:m>
                          <a:endParaRPr lang="en-US" sz="1200" dirty="0">
                            <a:latin typeface="Times New Roman" panose="02020603050405020304" pitchFamily="18" charset="0"/>
                            <a:sym typeface="Symbol" panose="05050102010706020507" pitchFamily="18" charset="2"/>
                          </a:endParaRPr>
                        </a:p>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13.16</m:t>
                                </m:r>
                              </m:oMath>
                            </m:oMathPara>
                          </a14:m>
                          <a:endParaRPr lang="en-US" sz="12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9.35</m:t>
                                </m:r>
                                <m:r>
                                  <a:rPr lang="en-US" sz="1200" b="0" i="1" smtClean="0">
                                    <a:latin typeface="Cambria Math" panose="02040503050406030204" pitchFamily="18" charset="0"/>
                                  </a:rPr>
                                  <m:t>𝑒</m:t>
                                </m:r>
                                <m:r>
                                  <a:rPr lang="en-US" sz="1200" b="0" i="1" smtClean="0">
                                    <a:latin typeface="Cambria Math" panose="02040503050406030204" pitchFamily="18" charset="0"/>
                                  </a:rPr>
                                  <m:t>−</m:t>
                                </m:r>
                                <m:r>
                                  <a:rPr lang="en-US" sz="1200" b="0" i="0" smtClean="0">
                                    <a:latin typeface="Cambria Math" panose="02040503050406030204" pitchFamily="18" charset="0"/>
                                  </a:rPr>
                                  <m:t>5</m:t>
                                </m:r>
                              </m:oMath>
                            </m:oMathPara>
                          </a14:m>
                          <a:endParaRPr lang="en-US" sz="1200" dirty="0">
                            <a:latin typeface="Times New Roman" panose="02020603050405020304" pitchFamily="18" charset="0"/>
                            <a:cs typeface="Times New Roman" panose="02020603050405020304" pitchFamily="18" charset="0"/>
                          </a:endParaRPr>
                        </a:p>
                        <a:p>
                          <a:pPr algn="ctr"/>
                          <a:endParaRPr lang="en-US" sz="120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3.44</m:t>
                                </m:r>
                              </m:oMath>
                            </m:oMathPara>
                          </a14:m>
                          <a:endParaRPr lang="en-US" sz="1200" b="0" dirty="0">
                            <a:latin typeface="Times New Roman" panose="02020603050405020304" pitchFamily="18" charset="0"/>
                          </a:endParaRPr>
                        </a:p>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cs typeface="+mn-cs"/>
                                  </a:rPr>
                                  <m:t>11.16</m:t>
                                </m:r>
                              </m:oMath>
                            </m:oMathPara>
                          </a14:m>
                          <a:endParaRPr lang="en-US" sz="120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1.72</m:t>
                                </m:r>
                              </m:oMath>
                            </m:oMathPara>
                          </a14:m>
                          <a:endParaRPr lang="en-US" sz="1200" dirty="0">
                            <a:latin typeface="Times New Roman" panose="02020603050405020304" pitchFamily="18" charset="0"/>
                            <a:sym typeface="Symbol" panose="05050102010706020507" pitchFamily="18" charset="2"/>
                          </a:endParaRPr>
                        </a:p>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10.27</m:t>
                                </m:r>
                              </m:oMath>
                            </m:oMathPara>
                          </a14:m>
                          <a:endParaRPr 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208044358"/>
                      </a:ext>
                    </a:extLst>
                  </a:tr>
                  <a:tr h="21637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[-0.05;0;0.15]</a:t>
                          </a:r>
                        </a:p>
                      </a:txBody>
                      <a:tcPr/>
                    </a:tc>
                    <a:tc>
                      <a:txBody>
                        <a:bodyPr/>
                        <a:lstStyle/>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7.95</m:t>
                                </m:r>
                                <m:r>
                                  <a:rPr lang="en-US" sz="1200" b="0" i="1" smtClean="0">
                                    <a:latin typeface="Cambria Math" panose="02040503050406030204" pitchFamily="18" charset="0"/>
                                  </a:rPr>
                                  <m:t>𝑒</m:t>
                                </m:r>
                                <m:r>
                                  <a:rPr lang="en-US" sz="1200" b="0" i="1" smtClean="0">
                                    <a:latin typeface="Cambria Math" panose="02040503050406030204" pitchFamily="18" charset="0"/>
                                  </a:rPr>
                                  <m:t>−6</m:t>
                                </m:r>
                              </m:oMath>
                            </m:oMathPara>
                          </a14:m>
                          <a:endParaRPr lang="en-US" sz="120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3.50</m:t>
                                </m:r>
                              </m:oMath>
                            </m:oMathPara>
                          </a14:m>
                          <a:endParaRPr lang="en-US" sz="1200" dirty="0">
                            <a:latin typeface="Times New Roman" panose="02020603050405020304" pitchFamily="18" charset="0"/>
                            <a:cs typeface="Times New Roman" panose="02020603050405020304" pitchFamily="18" charset="0"/>
                          </a:endParaRPr>
                        </a:p>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cs typeface="+mn-cs"/>
                                  </a:rPr>
                                  <m:t>14.79</m:t>
                                </m:r>
                              </m:oMath>
                            </m:oMathPara>
                          </a14:m>
                          <a:endParaRPr lang="en-US" sz="120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2.66</m:t>
                                </m:r>
                              </m:oMath>
                            </m:oMathPara>
                          </a14:m>
                          <a:endParaRPr lang="en-US" sz="1200" dirty="0">
                            <a:latin typeface="Times New Roman" panose="02020603050405020304" pitchFamily="18" charset="0"/>
                            <a:sym typeface="Symbol" panose="05050102010706020507" pitchFamily="18" charset="2"/>
                          </a:endParaRPr>
                        </a:p>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15.79</m:t>
                                </m:r>
                              </m:oMath>
                            </m:oMathPara>
                          </a14:m>
                          <a:endParaRPr lang="en-US" sz="1200" dirty="0">
                            <a:latin typeface="Times New Roman" panose="02020603050405020304" pitchFamily="18" charset="0"/>
                            <a:sym typeface="Symbol" panose="05050102010706020507" pitchFamily="18" charset="2"/>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9.45</m:t>
                                </m:r>
                                <m:r>
                                  <a:rPr lang="en-US" sz="1200" b="0" i="1" smtClean="0">
                                    <a:latin typeface="Cambria Math" panose="02040503050406030204" pitchFamily="18" charset="0"/>
                                  </a:rPr>
                                  <m:t>𝑒</m:t>
                                </m:r>
                                <m:r>
                                  <a:rPr lang="en-US" sz="1200" b="0" i="1" smtClean="0">
                                    <a:latin typeface="Cambria Math" panose="02040503050406030204" pitchFamily="18" charset="0"/>
                                  </a:rPr>
                                  <m:t>−</m:t>
                                </m:r>
                                <m:r>
                                  <a:rPr lang="en-US" sz="1200" b="0" i="0" smtClean="0">
                                    <a:latin typeface="Cambria Math" panose="02040503050406030204" pitchFamily="18" charset="0"/>
                                  </a:rPr>
                                  <m:t>5</m:t>
                                </m:r>
                              </m:oMath>
                            </m:oMathPara>
                          </a14:m>
                          <a:endParaRPr lang="en-US" sz="1200" dirty="0">
                            <a:latin typeface="Times New Roman" panose="02020603050405020304" pitchFamily="18" charset="0"/>
                            <a:cs typeface="Times New Roman" panose="02020603050405020304" pitchFamily="18" charset="0"/>
                          </a:endParaRPr>
                        </a:p>
                        <a:p>
                          <a:pPr algn="ctr"/>
                          <a:endParaRPr lang="en-US" sz="120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2.55</m:t>
                                </m:r>
                              </m:oMath>
                            </m:oMathPara>
                          </a14:m>
                          <a:endParaRPr lang="en-US" sz="1200" dirty="0">
                            <a:latin typeface="Times New Roman" panose="02020603050405020304" pitchFamily="18" charset="0"/>
                            <a:cs typeface="Times New Roman" panose="02020603050405020304" pitchFamily="18" charset="0"/>
                          </a:endParaRPr>
                        </a:p>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cs typeface="+mn-cs"/>
                                  </a:rPr>
                                  <m:t>4.64</m:t>
                                </m:r>
                              </m:oMath>
                            </m:oMathPara>
                          </a14:m>
                          <a:endParaRPr lang="en-US" sz="120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1.30</m:t>
                                </m:r>
                              </m:oMath>
                            </m:oMathPara>
                          </a14:m>
                          <a:endParaRPr lang="en-US" sz="1200" dirty="0">
                            <a:latin typeface="Times New Roman" panose="02020603050405020304" pitchFamily="18" charset="0"/>
                            <a:sym typeface="Symbol" panose="05050102010706020507" pitchFamily="18" charset="2"/>
                          </a:endParaRPr>
                        </a:p>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4.64</m:t>
                                </m:r>
                              </m:oMath>
                            </m:oMathPara>
                          </a14:m>
                          <a:endParaRPr 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825790788"/>
                      </a:ext>
                    </a:extLst>
                  </a:tr>
                  <a:tr h="21637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[0;-0.05;0.15]</a:t>
                          </a:r>
                        </a:p>
                      </a:txBody>
                      <a:tcPr/>
                    </a:tc>
                    <a:tc>
                      <a:txBody>
                        <a:bodyPr/>
                        <a:lstStyle/>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7.61</m:t>
                                </m:r>
                                <m:r>
                                  <a:rPr lang="en-US" sz="1200" b="0" i="1" smtClean="0">
                                    <a:latin typeface="Cambria Math" panose="02040503050406030204" pitchFamily="18" charset="0"/>
                                  </a:rPr>
                                  <m:t>𝑒</m:t>
                                </m:r>
                                <m:r>
                                  <a:rPr lang="en-US" sz="1200" b="0" i="1" smtClean="0">
                                    <a:latin typeface="Cambria Math" panose="02040503050406030204" pitchFamily="18" charset="0"/>
                                  </a:rPr>
                                  <m:t>−6</m:t>
                                </m:r>
                              </m:oMath>
                            </m:oMathPara>
                          </a14:m>
                          <a:endParaRPr lang="en-US" sz="120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3.70</m:t>
                                </m:r>
                              </m:oMath>
                            </m:oMathPara>
                          </a14:m>
                          <a:endParaRPr lang="en-US" sz="1200" b="0" dirty="0">
                            <a:latin typeface="Times New Roman" panose="02020603050405020304" pitchFamily="18" charset="0"/>
                          </a:endParaRPr>
                        </a:p>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cs typeface="+mn-cs"/>
                                  </a:rPr>
                                  <m:t>7.60</m:t>
                                </m:r>
                              </m:oMath>
                            </m:oMathPara>
                          </a14:m>
                          <a:endParaRPr lang="en-US" sz="120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2.69</m:t>
                                </m:r>
                              </m:oMath>
                            </m:oMathPara>
                          </a14:m>
                          <a:endParaRPr lang="en-US" sz="1200" dirty="0">
                            <a:latin typeface="Times New Roman" panose="02020603050405020304" pitchFamily="18" charset="0"/>
                            <a:cs typeface="Times New Roman" panose="02020603050405020304" pitchFamily="18" charset="0"/>
                          </a:endParaRPr>
                        </a:p>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6.59</m:t>
                                </m:r>
                              </m:oMath>
                            </m:oMathPara>
                          </a14:m>
                          <a:endParaRPr lang="en-US" sz="12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9.31</m:t>
                                </m:r>
                                <m:r>
                                  <a:rPr lang="en-US" sz="1200" b="0" i="1" smtClean="0">
                                    <a:latin typeface="Cambria Math" panose="02040503050406030204" pitchFamily="18" charset="0"/>
                                  </a:rPr>
                                  <m:t>𝑒</m:t>
                                </m:r>
                                <m:r>
                                  <a:rPr lang="en-US" sz="1200" b="0" i="1" smtClean="0">
                                    <a:latin typeface="Cambria Math" panose="02040503050406030204" pitchFamily="18" charset="0"/>
                                  </a:rPr>
                                  <m:t>−</m:t>
                                </m:r>
                                <m:r>
                                  <a:rPr lang="en-US" sz="1200" b="0" i="0" smtClean="0">
                                    <a:latin typeface="Cambria Math" panose="02040503050406030204" pitchFamily="18" charset="0"/>
                                  </a:rPr>
                                  <m:t>5</m:t>
                                </m:r>
                              </m:oMath>
                            </m:oMathPara>
                          </a14:m>
                          <a:endParaRPr lang="en-US" sz="1200" dirty="0">
                            <a:latin typeface="Times New Roman" panose="02020603050405020304" pitchFamily="18" charset="0"/>
                            <a:cs typeface="Times New Roman" panose="02020603050405020304" pitchFamily="18" charset="0"/>
                          </a:endParaRPr>
                        </a:p>
                        <a:p>
                          <a:pPr algn="ctr"/>
                          <a:endParaRPr lang="en-US" sz="120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3.00</m:t>
                                </m:r>
                              </m:oMath>
                            </m:oMathPara>
                          </a14:m>
                          <a:endParaRPr lang="en-US" sz="1200" dirty="0">
                            <a:latin typeface="Times New Roman" panose="02020603050405020304" pitchFamily="18" charset="0"/>
                            <a:cs typeface="Times New Roman" panose="02020603050405020304" pitchFamily="18" charset="0"/>
                          </a:endParaRPr>
                        </a:p>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cs typeface="+mn-cs"/>
                                  </a:rPr>
                                  <m:t>6.63</m:t>
                                </m:r>
                              </m:oMath>
                            </m:oMathPara>
                          </a14:m>
                          <a:endParaRPr lang="en-US" sz="120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1.81</m:t>
                                </m:r>
                              </m:oMath>
                            </m:oMathPara>
                          </a14:m>
                          <a:endParaRPr lang="en-US" sz="1200" dirty="0">
                            <a:latin typeface="Times New Roman" panose="02020603050405020304" pitchFamily="18" charset="0"/>
                            <a:sym typeface="Symbol" panose="05050102010706020507" pitchFamily="18" charset="2"/>
                          </a:endParaRPr>
                        </a:p>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4.46</m:t>
                                </m:r>
                              </m:oMath>
                            </m:oMathPara>
                          </a14:m>
                          <a:endParaRPr 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88626788"/>
                      </a:ext>
                    </a:extLst>
                  </a:tr>
                </a:tbl>
              </a:graphicData>
            </a:graphic>
          </p:graphicFrame>
        </mc:Choice>
        <mc:Fallback>
          <p:graphicFrame>
            <p:nvGraphicFramePr>
              <p:cNvPr id="4" name="Table 3">
                <a:extLst>
                  <a:ext uri="{FF2B5EF4-FFF2-40B4-BE49-F238E27FC236}">
                    <a16:creationId xmlns:a16="http://schemas.microsoft.com/office/drawing/2014/main" id="{462EDF39-ED07-A80C-5CB6-1BF7EFC25734}"/>
                  </a:ext>
                </a:extLst>
              </p:cNvPr>
              <p:cNvGraphicFramePr>
                <a:graphicFrameLocks noGrp="1"/>
              </p:cNvGraphicFramePr>
              <p:nvPr>
                <p:extLst>
                  <p:ext uri="{D42A27DB-BD31-4B8C-83A1-F6EECF244321}">
                    <p14:modId xmlns:p14="http://schemas.microsoft.com/office/powerpoint/2010/main" val="3930333614"/>
                  </p:ext>
                </p:extLst>
              </p:nvPr>
            </p:nvGraphicFramePr>
            <p:xfrm>
              <a:off x="601133" y="964000"/>
              <a:ext cx="10989734" cy="4717923"/>
            </p:xfrm>
            <a:graphic>
              <a:graphicData uri="http://schemas.openxmlformats.org/drawingml/2006/table">
                <a:tbl>
                  <a:tblPr firstRow="1" bandRow="1">
                    <a:tableStyleId>{5C22544A-7EE6-4342-B048-85BDC9FD1C3A}</a:tableStyleId>
                  </a:tblPr>
                  <a:tblGrid>
                    <a:gridCol w="1569962">
                      <a:extLst>
                        <a:ext uri="{9D8B030D-6E8A-4147-A177-3AD203B41FA5}">
                          <a16:colId xmlns:a16="http://schemas.microsoft.com/office/drawing/2014/main" val="1575494654"/>
                        </a:ext>
                      </a:extLst>
                    </a:gridCol>
                    <a:gridCol w="1569962">
                      <a:extLst>
                        <a:ext uri="{9D8B030D-6E8A-4147-A177-3AD203B41FA5}">
                          <a16:colId xmlns:a16="http://schemas.microsoft.com/office/drawing/2014/main" val="3572584909"/>
                        </a:ext>
                      </a:extLst>
                    </a:gridCol>
                    <a:gridCol w="1569962">
                      <a:extLst>
                        <a:ext uri="{9D8B030D-6E8A-4147-A177-3AD203B41FA5}">
                          <a16:colId xmlns:a16="http://schemas.microsoft.com/office/drawing/2014/main" val="609257337"/>
                        </a:ext>
                      </a:extLst>
                    </a:gridCol>
                    <a:gridCol w="1569962">
                      <a:extLst>
                        <a:ext uri="{9D8B030D-6E8A-4147-A177-3AD203B41FA5}">
                          <a16:colId xmlns:a16="http://schemas.microsoft.com/office/drawing/2014/main" val="1799262848"/>
                        </a:ext>
                      </a:extLst>
                    </a:gridCol>
                    <a:gridCol w="1569962">
                      <a:extLst>
                        <a:ext uri="{9D8B030D-6E8A-4147-A177-3AD203B41FA5}">
                          <a16:colId xmlns:a16="http://schemas.microsoft.com/office/drawing/2014/main" val="431168447"/>
                        </a:ext>
                      </a:extLst>
                    </a:gridCol>
                    <a:gridCol w="1569962">
                      <a:extLst>
                        <a:ext uri="{9D8B030D-6E8A-4147-A177-3AD203B41FA5}">
                          <a16:colId xmlns:a16="http://schemas.microsoft.com/office/drawing/2014/main" val="429998223"/>
                        </a:ext>
                      </a:extLst>
                    </a:gridCol>
                    <a:gridCol w="1569962">
                      <a:extLst>
                        <a:ext uri="{9D8B030D-6E8A-4147-A177-3AD203B41FA5}">
                          <a16:colId xmlns:a16="http://schemas.microsoft.com/office/drawing/2014/main" val="4083833992"/>
                        </a:ext>
                      </a:extLst>
                    </a:gridCol>
                  </a:tblGrid>
                  <a:tr h="1060323">
                    <a:tc>
                      <a:txBody>
                        <a:bodyPr/>
                        <a:lstStyle/>
                        <a:p>
                          <a:endParaRPr lang="en-US" sz="1200" dirty="0">
                            <a:latin typeface="Times New Roman" panose="02020603050405020304" pitchFamily="18" charset="0"/>
                            <a:cs typeface="Times New Roman" panose="02020603050405020304" pitchFamily="18" charset="0"/>
                          </a:endParaRPr>
                        </a:p>
                      </a:txBody>
                      <a:tcPr/>
                    </a:tc>
                    <a:tc>
                      <a:txBody>
                        <a:bodyPr/>
                        <a:lstStyle/>
                        <a:p>
                          <a:endParaRPr lang="en-US"/>
                        </a:p>
                      </a:txBody>
                      <a:tcPr>
                        <a:blipFill>
                          <a:blip r:embed="rId2"/>
                          <a:stretch>
                            <a:fillRect l="-100778" t="-575" r="-503113" b="-346552"/>
                          </a:stretch>
                        </a:blipFill>
                      </a:tcPr>
                    </a:tc>
                    <a:tc>
                      <a:txBody>
                        <a:bodyPr/>
                        <a:lstStyle/>
                        <a:p>
                          <a:endParaRPr lang="en-US"/>
                        </a:p>
                      </a:txBody>
                      <a:tcPr>
                        <a:blipFill>
                          <a:blip r:embed="rId2"/>
                          <a:stretch>
                            <a:fillRect l="-200000" t="-575" r="-401163" b="-346552"/>
                          </a:stretch>
                        </a:blipFill>
                      </a:tcPr>
                    </a:tc>
                    <a:tc>
                      <a:txBody>
                        <a:bodyPr/>
                        <a:lstStyle/>
                        <a:p>
                          <a:endParaRPr lang="en-US"/>
                        </a:p>
                      </a:txBody>
                      <a:tcPr>
                        <a:blipFill>
                          <a:blip r:embed="rId2"/>
                          <a:stretch>
                            <a:fillRect l="-300000" t="-575" r="-301163" b="-346552"/>
                          </a:stretch>
                        </a:blipFill>
                      </a:tcPr>
                    </a:tc>
                    <a:tc>
                      <a:txBody>
                        <a:bodyPr/>
                        <a:lstStyle/>
                        <a:p>
                          <a:endParaRPr lang="en-US"/>
                        </a:p>
                      </a:txBody>
                      <a:tcPr>
                        <a:blipFill>
                          <a:blip r:embed="rId2"/>
                          <a:stretch>
                            <a:fillRect l="-400000" t="-575" r="-201163" b="-346552"/>
                          </a:stretch>
                        </a:blipFill>
                      </a:tcPr>
                    </a:tc>
                    <a:tc>
                      <a:txBody>
                        <a:bodyPr/>
                        <a:lstStyle/>
                        <a:p>
                          <a:endParaRPr lang="en-US"/>
                        </a:p>
                      </a:txBody>
                      <a:tcPr>
                        <a:blipFill>
                          <a:blip r:embed="rId2"/>
                          <a:stretch>
                            <a:fillRect l="-501946" t="-575" r="-101946" b="-346552"/>
                          </a:stretch>
                        </a:blipFill>
                      </a:tcPr>
                    </a:tc>
                    <a:tc>
                      <a:txBody>
                        <a:bodyPr/>
                        <a:lstStyle/>
                        <a:p>
                          <a:endParaRPr lang="en-US"/>
                        </a:p>
                      </a:txBody>
                      <a:tcPr>
                        <a:blipFill>
                          <a:blip r:embed="rId2"/>
                          <a:stretch>
                            <a:fillRect l="-599612" t="-575" r="-1550" b="-346552"/>
                          </a:stretch>
                        </a:blipFill>
                      </a:tcPr>
                    </a:tc>
                    <a:extLst>
                      <a:ext uri="{0D108BD9-81ED-4DB2-BD59-A6C34878D82A}">
                        <a16:rowId xmlns:a16="http://schemas.microsoft.com/office/drawing/2014/main" val="1753545980"/>
                      </a:ext>
                    </a:extLst>
                  </a:tr>
                  <a:tr h="45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Overall</a:t>
                          </a:r>
                        </a:p>
                      </a:txBody>
                      <a:tcPr/>
                    </a:tc>
                    <a:tc>
                      <a:txBody>
                        <a:bodyPr/>
                        <a:lstStyle/>
                        <a:p>
                          <a:endParaRPr lang="en-US"/>
                        </a:p>
                      </a:txBody>
                      <a:tcPr>
                        <a:blipFill>
                          <a:blip r:embed="rId2"/>
                          <a:stretch>
                            <a:fillRect l="-100778" t="-233333" r="-503113" b="-704000"/>
                          </a:stretch>
                        </a:blipFill>
                      </a:tcPr>
                    </a:tc>
                    <a:tc>
                      <a:txBody>
                        <a:bodyPr/>
                        <a:lstStyle/>
                        <a:p>
                          <a:endParaRPr lang="en-US"/>
                        </a:p>
                      </a:txBody>
                      <a:tcPr>
                        <a:blipFill>
                          <a:blip r:embed="rId2"/>
                          <a:stretch>
                            <a:fillRect l="-200000" t="-233333" r="-401163" b="-704000"/>
                          </a:stretch>
                        </a:blipFill>
                      </a:tcPr>
                    </a:tc>
                    <a:tc>
                      <a:txBody>
                        <a:bodyPr/>
                        <a:lstStyle/>
                        <a:p>
                          <a:endParaRPr lang="en-US"/>
                        </a:p>
                      </a:txBody>
                      <a:tcPr>
                        <a:blipFill>
                          <a:blip r:embed="rId2"/>
                          <a:stretch>
                            <a:fillRect l="-300000" t="-233333" r="-301163" b="-704000"/>
                          </a:stretch>
                        </a:blipFill>
                      </a:tcPr>
                    </a:tc>
                    <a:tc>
                      <a:txBody>
                        <a:bodyPr/>
                        <a:lstStyle/>
                        <a:p>
                          <a:endParaRPr lang="en-US"/>
                        </a:p>
                      </a:txBody>
                      <a:tcPr>
                        <a:blipFill>
                          <a:blip r:embed="rId2"/>
                          <a:stretch>
                            <a:fillRect l="-400000" t="-233333" r="-201163" b="-704000"/>
                          </a:stretch>
                        </a:blipFill>
                      </a:tcPr>
                    </a:tc>
                    <a:tc>
                      <a:txBody>
                        <a:bodyPr/>
                        <a:lstStyle/>
                        <a:p>
                          <a:endParaRPr lang="en-US"/>
                        </a:p>
                      </a:txBody>
                      <a:tcPr>
                        <a:blipFill>
                          <a:blip r:embed="rId2"/>
                          <a:stretch>
                            <a:fillRect l="-501946" t="-233333" r="-101946" b="-704000"/>
                          </a:stretch>
                        </a:blipFill>
                      </a:tcPr>
                    </a:tc>
                    <a:tc>
                      <a:txBody>
                        <a:bodyPr/>
                        <a:lstStyle/>
                        <a:p>
                          <a:endParaRPr lang="en-US"/>
                        </a:p>
                      </a:txBody>
                      <a:tcPr>
                        <a:blipFill>
                          <a:blip r:embed="rId2"/>
                          <a:stretch>
                            <a:fillRect l="-599612" t="-233333" r="-1550" b="-704000"/>
                          </a:stretch>
                        </a:blipFill>
                      </a:tcPr>
                    </a:tc>
                    <a:extLst>
                      <a:ext uri="{0D108BD9-81ED-4DB2-BD59-A6C34878D82A}">
                        <a16:rowId xmlns:a16="http://schemas.microsoft.com/office/drawing/2014/main" val="2993555382"/>
                      </a:ext>
                    </a:extLst>
                  </a:tr>
                  <a:tr h="457200">
                    <a:tc>
                      <a:txBody>
                        <a:bodyPr/>
                        <a:lstStyle/>
                        <a:p>
                          <a:r>
                            <a:rPr lang="en-US" sz="1200" dirty="0">
                              <a:latin typeface="Times New Roman" panose="02020603050405020304" pitchFamily="18" charset="0"/>
                              <a:cs typeface="Times New Roman" panose="02020603050405020304" pitchFamily="18" charset="0"/>
                            </a:rPr>
                            <a:t>[0;0;0.1]</a:t>
                          </a:r>
                        </a:p>
                      </a:txBody>
                      <a:tcPr/>
                    </a:tc>
                    <a:tc>
                      <a:txBody>
                        <a:bodyPr/>
                        <a:lstStyle/>
                        <a:p>
                          <a:endParaRPr lang="en-US"/>
                        </a:p>
                      </a:txBody>
                      <a:tcPr>
                        <a:blipFill>
                          <a:blip r:embed="rId2"/>
                          <a:stretch>
                            <a:fillRect l="-100778" t="-333333" r="-503113" b="-604000"/>
                          </a:stretch>
                        </a:blipFill>
                      </a:tcPr>
                    </a:tc>
                    <a:tc>
                      <a:txBody>
                        <a:bodyPr/>
                        <a:lstStyle/>
                        <a:p>
                          <a:endParaRPr lang="en-US"/>
                        </a:p>
                      </a:txBody>
                      <a:tcPr>
                        <a:blipFill>
                          <a:blip r:embed="rId2"/>
                          <a:stretch>
                            <a:fillRect l="-200000" t="-333333" r="-401163" b="-604000"/>
                          </a:stretch>
                        </a:blipFill>
                      </a:tcPr>
                    </a:tc>
                    <a:tc>
                      <a:txBody>
                        <a:bodyPr/>
                        <a:lstStyle/>
                        <a:p>
                          <a:endParaRPr lang="en-US"/>
                        </a:p>
                      </a:txBody>
                      <a:tcPr>
                        <a:blipFill>
                          <a:blip r:embed="rId2"/>
                          <a:stretch>
                            <a:fillRect l="-300000" t="-333333" r="-301163" b="-604000"/>
                          </a:stretch>
                        </a:blipFill>
                      </a:tcPr>
                    </a:tc>
                    <a:tc>
                      <a:txBody>
                        <a:bodyPr/>
                        <a:lstStyle/>
                        <a:p>
                          <a:endParaRPr lang="en-US"/>
                        </a:p>
                      </a:txBody>
                      <a:tcPr>
                        <a:blipFill>
                          <a:blip r:embed="rId2"/>
                          <a:stretch>
                            <a:fillRect l="-400000" t="-333333" r="-201163" b="-604000"/>
                          </a:stretch>
                        </a:blipFill>
                      </a:tcPr>
                    </a:tc>
                    <a:tc>
                      <a:txBody>
                        <a:bodyPr/>
                        <a:lstStyle/>
                        <a:p>
                          <a:endParaRPr lang="en-US"/>
                        </a:p>
                      </a:txBody>
                      <a:tcPr>
                        <a:blipFill>
                          <a:blip r:embed="rId2"/>
                          <a:stretch>
                            <a:fillRect l="-501946" t="-333333" r="-101946" b="-604000"/>
                          </a:stretch>
                        </a:blipFill>
                      </a:tcPr>
                    </a:tc>
                    <a:tc>
                      <a:txBody>
                        <a:bodyPr/>
                        <a:lstStyle/>
                        <a:p>
                          <a:endParaRPr lang="en-US"/>
                        </a:p>
                      </a:txBody>
                      <a:tcPr>
                        <a:blipFill>
                          <a:blip r:embed="rId2"/>
                          <a:stretch>
                            <a:fillRect l="-599612" t="-333333" r="-1550" b="-604000"/>
                          </a:stretch>
                        </a:blipFill>
                      </a:tcPr>
                    </a:tc>
                    <a:extLst>
                      <a:ext uri="{0D108BD9-81ED-4DB2-BD59-A6C34878D82A}">
                        <a16:rowId xmlns:a16="http://schemas.microsoft.com/office/drawing/2014/main" val="4163598970"/>
                      </a:ext>
                    </a:extLst>
                  </a:tr>
                  <a:tr h="45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[0;0;0.15]</a:t>
                          </a:r>
                        </a:p>
                      </a:txBody>
                      <a:tcPr/>
                    </a:tc>
                    <a:tc>
                      <a:txBody>
                        <a:bodyPr/>
                        <a:lstStyle/>
                        <a:p>
                          <a:endParaRPr lang="en-US"/>
                        </a:p>
                      </a:txBody>
                      <a:tcPr>
                        <a:blipFill>
                          <a:blip r:embed="rId2"/>
                          <a:stretch>
                            <a:fillRect l="-100778" t="-433333" r="-503113" b="-504000"/>
                          </a:stretch>
                        </a:blipFill>
                      </a:tcPr>
                    </a:tc>
                    <a:tc>
                      <a:txBody>
                        <a:bodyPr/>
                        <a:lstStyle/>
                        <a:p>
                          <a:endParaRPr lang="en-US"/>
                        </a:p>
                      </a:txBody>
                      <a:tcPr>
                        <a:blipFill>
                          <a:blip r:embed="rId2"/>
                          <a:stretch>
                            <a:fillRect l="-200000" t="-433333" r="-401163" b="-504000"/>
                          </a:stretch>
                        </a:blipFill>
                      </a:tcPr>
                    </a:tc>
                    <a:tc>
                      <a:txBody>
                        <a:bodyPr/>
                        <a:lstStyle/>
                        <a:p>
                          <a:endParaRPr lang="en-US"/>
                        </a:p>
                      </a:txBody>
                      <a:tcPr>
                        <a:blipFill>
                          <a:blip r:embed="rId2"/>
                          <a:stretch>
                            <a:fillRect l="-300000" t="-433333" r="-301163" b="-504000"/>
                          </a:stretch>
                        </a:blipFill>
                      </a:tcPr>
                    </a:tc>
                    <a:tc>
                      <a:txBody>
                        <a:bodyPr/>
                        <a:lstStyle/>
                        <a:p>
                          <a:endParaRPr lang="en-US"/>
                        </a:p>
                      </a:txBody>
                      <a:tcPr>
                        <a:blipFill>
                          <a:blip r:embed="rId2"/>
                          <a:stretch>
                            <a:fillRect l="-400000" t="-433333" r="-201163" b="-504000"/>
                          </a:stretch>
                        </a:blipFill>
                      </a:tcPr>
                    </a:tc>
                    <a:tc>
                      <a:txBody>
                        <a:bodyPr/>
                        <a:lstStyle/>
                        <a:p>
                          <a:endParaRPr lang="en-US"/>
                        </a:p>
                      </a:txBody>
                      <a:tcPr>
                        <a:blipFill>
                          <a:blip r:embed="rId2"/>
                          <a:stretch>
                            <a:fillRect l="-501946" t="-433333" r="-101946" b="-504000"/>
                          </a:stretch>
                        </a:blipFill>
                      </a:tcPr>
                    </a:tc>
                    <a:tc>
                      <a:txBody>
                        <a:bodyPr/>
                        <a:lstStyle/>
                        <a:p>
                          <a:endParaRPr lang="en-US"/>
                        </a:p>
                      </a:txBody>
                      <a:tcPr>
                        <a:blipFill>
                          <a:blip r:embed="rId2"/>
                          <a:stretch>
                            <a:fillRect l="-599612" t="-433333" r="-1550" b="-504000"/>
                          </a:stretch>
                        </a:blipFill>
                      </a:tcPr>
                    </a:tc>
                    <a:extLst>
                      <a:ext uri="{0D108BD9-81ED-4DB2-BD59-A6C34878D82A}">
                        <a16:rowId xmlns:a16="http://schemas.microsoft.com/office/drawing/2014/main" val="1855966326"/>
                      </a:ext>
                    </a:extLst>
                  </a:tr>
                  <a:tr h="45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[0;0;0.20]</a:t>
                          </a:r>
                        </a:p>
                      </a:txBody>
                      <a:tcPr/>
                    </a:tc>
                    <a:tc>
                      <a:txBody>
                        <a:bodyPr/>
                        <a:lstStyle/>
                        <a:p>
                          <a:endParaRPr lang="en-US"/>
                        </a:p>
                      </a:txBody>
                      <a:tcPr>
                        <a:blipFill>
                          <a:blip r:embed="rId2"/>
                          <a:stretch>
                            <a:fillRect l="-100778" t="-526316" r="-503113" b="-397368"/>
                          </a:stretch>
                        </a:blipFill>
                      </a:tcPr>
                    </a:tc>
                    <a:tc>
                      <a:txBody>
                        <a:bodyPr/>
                        <a:lstStyle/>
                        <a:p>
                          <a:endParaRPr lang="en-US"/>
                        </a:p>
                      </a:txBody>
                      <a:tcPr>
                        <a:blipFill>
                          <a:blip r:embed="rId2"/>
                          <a:stretch>
                            <a:fillRect l="-200000" t="-526316" r="-401163" b="-397368"/>
                          </a:stretch>
                        </a:blipFill>
                      </a:tcPr>
                    </a:tc>
                    <a:tc>
                      <a:txBody>
                        <a:bodyPr/>
                        <a:lstStyle/>
                        <a:p>
                          <a:endParaRPr lang="en-US"/>
                        </a:p>
                      </a:txBody>
                      <a:tcPr>
                        <a:blipFill>
                          <a:blip r:embed="rId2"/>
                          <a:stretch>
                            <a:fillRect l="-300000" t="-526316" r="-301163" b="-397368"/>
                          </a:stretch>
                        </a:blipFill>
                      </a:tcPr>
                    </a:tc>
                    <a:tc>
                      <a:txBody>
                        <a:bodyPr/>
                        <a:lstStyle/>
                        <a:p>
                          <a:endParaRPr lang="en-US"/>
                        </a:p>
                      </a:txBody>
                      <a:tcPr>
                        <a:blipFill>
                          <a:blip r:embed="rId2"/>
                          <a:stretch>
                            <a:fillRect l="-400000" t="-526316" r="-201163" b="-397368"/>
                          </a:stretch>
                        </a:blipFill>
                      </a:tcPr>
                    </a:tc>
                    <a:tc>
                      <a:txBody>
                        <a:bodyPr/>
                        <a:lstStyle/>
                        <a:p>
                          <a:endParaRPr lang="en-US"/>
                        </a:p>
                      </a:txBody>
                      <a:tcPr>
                        <a:blipFill>
                          <a:blip r:embed="rId2"/>
                          <a:stretch>
                            <a:fillRect l="-501946" t="-526316" r="-101946" b="-397368"/>
                          </a:stretch>
                        </a:blipFill>
                      </a:tcPr>
                    </a:tc>
                    <a:tc>
                      <a:txBody>
                        <a:bodyPr/>
                        <a:lstStyle/>
                        <a:p>
                          <a:endParaRPr lang="en-US"/>
                        </a:p>
                      </a:txBody>
                      <a:tcPr>
                        <a:blipFill>
                          <a:blip r:embed="rId2"/>
                          <a:stretch>
                            <a:fillRect l="-599612" t="-526316" r="-1550" b="-397368"/>
                          </a:stretch>
                        </a:blipFill>
                      </a:tcPr>
                    </a:tc>
                    <a:extLst>
                      <a:ext uri="{0D108BD9-81ED-4DB2-BD59-A6C34878D82A}">
                        <a16:rowId xmlns:a16="http://schemas.microsoft.com/office/drawing/2014/main" val="433283564"/>
                      </a:ext>
                    </a:extLst>
                  </a:tr>
                  <a:tr h="457200">
                    <a:tc>
                      <a:txBody>
                        <a:bodyPr/>
                        <a:lstStyle/>
                        <a:p>
                          <a:r>
                            <a:rPr lang="en-US" sz="1200" dirty="0">
                              <a:latin typeface="Times New Roman" panose="02020603050405020304" pitchFamily="18" charset="0"/>
                              <a:cs typeface="Times New Roman" panose="02020603050405020304" pitchFamily="18" charset="0"/>
                            </a:rPr>
                            <a:t>[0.05;0;0.15]</a:t>
                          </a:r>
                        </a:p>
                      </a:txBody>
                      <a:tcPr/>
                    </a:tc>
                    <a:tc>
                      <a:txBody>
                        <a:bodyPr/>
                        <a:lstStyle/>
                        <a:p>
                          <a:endParaRPr lang="en-US"/>
                        </a:p>
                      </a:txBody>
                      <a:tcPr>
                        <a:blipFill>
                          <a:blip r:embed="rId2"/>
                          <a:stretch>
                            <a:fillRect l="-100778" t="-634667" r="-503113" b="-302667"/>
                          </a:stretch>
                        </a:blipFill>
                      </a:tcPr>
                    </a:tc>
                    <a:tc>
                      <a:txBody>
                        <a:bodyPr/>
                        <a:lstStyle/>
                        <a:p>
                          <a:endParaRPr lang="en-US"/>
                        </a:p>
                      </a:txBody>
                      <a:tcPr>
                        <a:blipFill>
                          <a:blip r:embed="rId2"/>
                          <a:stretch>
                            <a:fillRect l="-200000" t="-634667" r="-401163" b="-302667"/>
                          </a:stretch>
                        </a:blipFill>
                      </a:tcPr>
                    </a:tc>
                    <a:tc>
                      <a:txBody>
                        <a:bodyPr/>
                        <a:lstStyle/>
                        <a:p>
                          <a:endParaRPr lang="en-US"/>
                        </a:p>
                      </a:txBody>
                      <a:tcPr>
                        <a:blipFill>
                          <a:blip r:embed="rId2"/>
                          <a:stretch>
                            <a:fillRect l="-300000" t="-634667" r="-301163" b="-302667"/>
                          </a:stretch>
                        </a:blipFill>
                      </a:tcPr>
                    </a:tc>
                    <a:tc>
                      <a:txBody>
                        <a:bodyPr/>
                        <a:lstStyle/>
                        <a:p>
                          <a:endParaRPr lang="en-US"/>
                        </a:p>
                      </a:txBody>
                      <a:tcPr>
                        <a:blipFill>
                          <a:blip r:embed="rId2"/>
                          <a:stretch>
                            <a:fillRect l="-400000" t="-634667" r="-201163" b="-302667"/>
                          </a:stretch>
                        </a:blipFill>
                      </a:tcPr>
                    </a:tc>
                    <a:tc>
                      <a:txBody>
                        <a:bodyPr/>
                        <a:lstStyle/>
                        <a:p>
                          <a:endParaRPr lang="en-US"/>
                        </a:p>
                      </a:txBody>
                      <a:tcPr>
                        <a:blipFill>
                          <a:blip r:embed="rId2"/>
                          <a:stretch>
                            <a:fillRect l="-501946" t="-634667" r="-101946" b="-302667"/>
                          </a:stretch>
                        </a:blipFill>
                      </a:tcPr>
                    </a:tc>
                    <a:tc>
                      <a:txBody>
                        <a:bodyPr/>
                        <a:lstStyle/>
                        <a:p>
                          <a:endParaRPr lang="en-US"/>
                        </a:p>
                      </a:txBody>
                      <a:tcPr>
                        <a:blipFill>
                          <a:blip r:embed="rId2"/>
                          <a:stretch>
                            <a:fillRect l="-599612" t="-634667" r="-1550" b="-302667"/>
                          </a:stretch>
                        </a:blipFill>
                      </a:tcPr>
                    </a:tc>
                    <a:extLst>
                      <a:ext uri="{0D108BD9-81ED-4DB2-BD59-A6C34878D82A}">
                        <a16:rowId xmlns:a16="http://schemas.microsoft.com/office/drawing/2014/main" val="2556778402"/>
                      </a:ext>
                    </a:extLst>
                  </a:tr>
                  <a:tr h="45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[0;0.05;0.15]</a:t>
                          </a:r>
                        </a:p>
                      </a:txBody>
                      <a:tcPr/>
                    </a:tc>
                    <a:tc>
                      <a:txBody>
                        <a:bodyPr/>
                        <a:lstStyle/>
                        <a:p>
                          <a:endParaRPr lang="en-US"/>
                        </a:p>
                      </a:txBody>
                      <a:tcPr>
                        <a:blipFill>
                          <a:blip r:embed="rId2"/>
                          <a:stretch>
                            <a:fillRect l="-100778" t="-734667" r="-503113" b="-202667"/>
                          </a:stretch>
                        </a:blipFill>
                      </a:tcPr>
                    </a:tc>
                    <a:tc>
                      <a:txBody>
                        <a:bodyPr/>
                        <a:lstStyle/>
                        <a:p>
                          <a:endParaRPr lang="en-US"/>
                        </a:p>
                      </a:txBody>
                      <a:tcPr>
                        <a:blipFill>
                          <a:blip r:embed="rId2"/>
                          <a:stretch>
                            <a:fillRect l="-200000" t="-734667" r="-401163" b="-202667"/>
                          </a:stretch>
                        </a:blipFill>
                      </a:tcPr>
                    </a:tc>
                    <a:tc>
                      <a:txBody>
                        <a:bodyPr/>
                        <a:lstStyle/>
                        <a:p>
                          <a:endParaRPr lang="en-US"/>
                        </a:p>
                      </a:txBody>
                      <a:tcPr>
                        <a:blipFill>
                          <a:blip r:embed="rId2"/>
                          <a:stretch>
                            <a:fillRect l="-300000" t="-734667" r="-301163" b="-202667"/>
                          </a:stretch>
                        </a:blipFill>
                      </a:tcPr>
                    </a:tc>
                    <a:tc>
                      <a:txBody>
                        <a:bodyPr/>
                        <a:lstStyle/>
                        <a:p>
                          <a:endParaRPr lang="en-US"/>
                        </a:p>
                      </a:txBody>
                      <a:tcPr>
                        <a:blipFill>
                          <a:blip r:embed="rId2"/>
                          <a:stretch>
                            <a:fillRect l="-400000" t="-734667" r="-201163" b="-202667"/>
                          </a:stretch>
                        </a:blipFill>
                      </a:tcPr>
                    </a:tc>
                    <a:tc>
                      <a:txBody>
                        <a:bodyPr/>
                        <a:lstStyle/>
                        <a:p>
                          <a:endParaRPr lang="en-US"/>
                        </a:p>
                      </a:txBody>
                      <a:tcPr>
                        <a:blipFill>
                          <a:blip r:embed="rId2"/>
                          <a:stretch>
                            <a:fillRect l="-501946" t="-734667" r="-101946" b="-202667"/>
                          </a:stretch>
                        </a:blipFill>
                      </a:tcPr>
                    </a:tc>
                    <a:tc>
                      <a:txBody>
                        <a:bodyPr/>
                        <a:lstStyle/>
                        <a:p>
                          <a:endParaRPr lang="en-US"/>
                        </a:p>
                      </a:txBody>
                      <a:tcPr>
                        <a:blipFill>
                          <a:blip r:embed="rId2"/>
                          <a:stretch>
                            <a:fillRect l="-599612" t="-734667" r="-1550" b="-202667"/>
                          </a:stretch>
                        </a:blipFill>
                      </a:tcPr>
                    </a:tc>
                    <a:extLst>
                      <a:ext uri="{0D108BD9-81ED-4DB2-BD59-A6C34878D82A}">
                        <a16:rowId xmlns:a16="http://schemas.microsoft.com/office/drawing/2014/main" val="3208044358"/>
                      </a:ext>
                    </a:extLst>
                  </a:tr>
                  <a:tr h="45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[-0.05;0;0.15]</a:t>
                          </a:r>
                        </a:p>
                      </a:txBody>
                      <a:tcPr/>
                    </a:tc>
                    <a:tc>
                      <a:txBody>
                        <a:bodyPr/>
                        <a:lstStyle/>
                        <a:p>
                          <a:endParaRPr lang="en-US"/>
                        </a:p>
                      </a:txBody>
                      <a:tcPr>
                        <a:blipFill>
                          <a:blip r:embed="rId2"/>
                          <a:stretch>
                            <a:fillRect l="-100778" t="-834667" r="-503113" b="-102667"/>
                          </a:stretch>
                        </a:blipFill>
                      </a:tcPr>
                    </a:tc>
                    <a:tc>
                      <a:txBody>
                        <a:bodyPr/>
                        <a:lstStyle/>
                        <a:p>
                          <a:endParaRPr lang="en-US"/>
                        </a:p>
                      </a:txBody>
                      <a:tcPr>
                        <a:blipFill>
                          <a:blip r:embed="rId2"/>
                          <a:stretch>
                            <a:fillRect l="-200000" t="-834667" r="-401163" b="-102667"/>
                          </a:stretch>
                        </a:blipFill>
                      </a:tcPr>
                    </a:tc>
                    <a:tc>
                      <a:txBody>
                        <a:bodyPr/>
                        <a:lstStyle/>
                        <a:p>
                          <a:endParaRPr lang="en-US"/>
                        </a:p>
                      </a:txBody>
                      <a:tcPr>
                        <a:blipFill>
                          <a:blip r:embed="rId2"/>
                          <a:stretch>
                            <a:fillRect l="-300000" t="-834667" r="-301163" b="-102667"/>
                          </a:stretch>
                        </a:blipFill>
                      </a:tcPr>
                    </a:tc>
                    <a:tc>
                      <a:txBody>
                        <a:bodyPr/>
                        <a:lstStyle/>
                        <a:p>
                          <a:endParaRPr lang="en-US"/>
                        </a:p>
                      </a:txBody>
                      <a:tcPr>
                        <a:blipFill>
                          <a:blip r:embed="rId2"/>
                          <a:stretch>
                            <a:fillRect l="-400000" t="-834667" r="-201163" b="-102667"/>
                          </a:stretch>
                        </a:blipFill>
                      </a:tcPr>
                    </a:tc>
                    <a:tc>
                      <a:txBody>
                        <a:bodyPr/>
                        <a:lstStyle/>
                        <a:p>
                          <a:endParaRPr lang="en-US"/>
                        </a:p>
                      </a:txBody>
                      <a:tcPr>
                        <a:blipFill>
                          <a:blip r:embed="rId2"/>
                          <a:stretch>
                            <a:fillRect l="-501946" t="-834667" r="-101946" b="-102667"/>
                          </a:stretch>
                        </a:blipFill>
                      </a:tcPr>
                    </a:tc>
                    <a:tc>
                      <a:txBody>
                        <a:bodyPr/>
                        <a:lstStyle/>
                        <a:p>
                          <a:endParaRPr lang="en-US"/>
                        </a:p>
                      </a:txBody>
                      <a:tcPr>
                        <a:blipFill>
                          <a:blip r:embed="rId2"/>
                          <a:stretch>
                            <a:fillRect l="-599612" t="-834667" r="-1550" b="-102667"/>
                          </a:stretch>
                        </a:blipFill>
                      </a:tcPr>
                    </a:tc>
                    <a:extLst>
                      <a:ext uri="{0D108BD9-81ED-4DB2-BD59-A6C34878D82A}">
                        <a16:rowId xmlns:a16="http://schemas.microsoft.com/office/drawing/2014/main" val="1825790788"/>
                      </a:ext>
                    </a:extLst>
                  </a:tr>
                  <a:tr h="45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[0;-0.05;0.15]</a:t>
                          </a:r>
                        </a:p>
                      </a:txBody>
                      <a:tcPr/>
                    </a:tc>
                    <a:tc>
                      <a:txBody>
                        <a:bodyPr/>
                        <a:lstStyle/>
                        <a:p>
                          <a:endParaRPr lang="en-US"/>
                        </a:p>
                      </a:txBody>
                      <a:tcPr>
                        <a:blipFill>
                          <a:blip r:embed="rId2"/>
                          <a:stretch>
                            <a:fillRect l="-100778" t="-934667" r="-503113" b="-2667"/>
                          </a:stretch>
                        </a:blipFill>
                      </a:tcPr>
                    </a:tc>
                    <a:tc>
                      <a:txBody>
                        <a:bodyPr/>
                        <a:lstStyle/>
                        <a:p>
                          <a:endParaRPr lang="en-US"/>
                        </a:p>
                      </a:txBody>
                      <a:tcPr>
                        <a:blipFill>
                          <a:blip r:embed="rId2"/>
                          <a:stretch>
                            <a:fillRect l="-200000" t="-934667" r="-401163" b="-2667"/>
                          </a:stretch>
                        </a:blipFill>
                      </a:tcPr>
                    </a:tc>
                    <a:tc>
                      <a:txBody>
                        <a:bodyPr/>
                        <a:lstStyle/>
                        <a:p>
                          <a:endParaRPr lang="en-US"/>
                        </a:p>
                      </a:txBody>
                      <a:tcPr>
                        <a:blipFill>
                          <a:blip r:embed="rId2"/>
                          <a:stretch>
                            <a:fillRect l="-300000" t="-934667" r="-301163" b="-2667"/>
                          </a:stretch>
                        </a:blipFill>
                      </a:tcPr>
                    </a:tc>
                    <a:tc>
                      <a:txBody>
                        <a:bodyPr/>
                        <a:lstStyle/>
                        <a:p>
                          <a:endParaRPr lang="en-US"/>
                        </a:p>
                      </a:txBody>
                      <a:tcPr>
                        <a:blipFill>
                          <a:blip r:embed="rId2"/>
                          <a:stretch>
                            <a:fillRect l="-400000" t="-934667" r="-201163" b="-2667"/>
                          </a:stretch>
                        </a:blipFill>
                      </a:tcPr>
                    </a:tc>
                    <a:tc>
                      <a:txBody>
                        <a:bodyPr/>
                        <a:lstStyle/>
                        <a:p>
                          <a:endParaRPr lang="en-US"/>
                        </a:p>
                      </a:txBody>
                      <a:tcPr>
                        <a:blipFill>
                          <a:blip r:embed="rId2"/>
                          <a:stretch>
                            <a:fillRect l="-501946" t="-934667" r="-101946" b="-2667"/>
                          </a:stretch>
                        </a:blipFill>
                      </a:tcPr>
                    </a:tc>
                    <a:tc>
                      <a:txBody>
                        <a:bodyPr/>
                        <a:lstStyle/>
                        <a:p>
                          <a:endParaRPr lang="en-US"/>
                        </a:p>
                      </a:txBody>
                      <a:tcPr>
                        <a:blipFill>
                          <a:blip r:embed="rId2"/>
                          <a:stretch>
                            <a:fillRect l="-599612" t="-934667" r="-1550" b="-2667"/>
                          </a:stretch>
                        </a:blipFill>
                      </a:tcPr>
                    </a:tc>
                    <a:extLst>
                      <a:ext uri="{0D108BD9-81ED-4DB2-BD59-A6C34878D82A}">
                        <a16:rowId xmlns:a16="http://schemas.microsoft.com/office/drawing/2014/main" val="2688626788"/>
                      </a:ext>
                    </a:extLst>
                  </a:tr>
                </a:tbl>
              </a:graphicData>
            </a:graphic>
          </p:graphicFrame>
        </mc:Fallback>
      </mc:AlternateContent>
      <p:sp>
        <p:nvSpPr>
          <p:cNvPr id="16" name="Slide Number Placeholder 15">
            <a:extLst>
              <a:ext uri="{FF2B5EF4-FFF2-40B4-BE49-F238E27FC236}">
                <a16:creationId xmlns:a16="http://schemas.microsoft.com/office/drawing/2014/main" id="{EBFF422F-73C6-06A6-F5DD-1C6D29A6B35F}"/>
              </a:ext>
            </a:extLst>
          </p:cNvPr>
          <p:cNvSpPr>
            <a:spLocks noGrp="1"/>
          </p:cNvSpPr>
          <p:nvPr>
            <p:ph type="sldNum" sz="quarter" idx="12"/>
          </p:nvPr>
        </p:nvSpPr>
        <p:spPr/>
        <p:txBody>
          <a:bodyPr/>
          <a:lstStyle/>
          <a:p>
            <a:fld id="{843DEEAA-B689-44EB-B24B-F411656F60BB}" type="slidenum">
              <a:rPr lang="en-US" smtClean="0"/>
              <a:t>15</a:t>
            </a:fld>
            <a:endParaRPr lang="en-US" dirty="0"/>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15459344-A52D-2ED1-9284-C471C3EA0442}"/>
                  </a:ext>
                </a:extLst>
              </p:cNvPr>
              <p:cNvSpPr txBox="1"/>
              <p:nvPr/>
            </p:nvSpPr>
            <p:spPr>
              <a:xfrm>
                <a:off x="601133" y="5681923"/>
                <a:ext cx="10989734" cy="95410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For [0;0;0.1], the </a:t>
                </a:r>
                <a14:m>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𝑚𝑒𝑎𝑛</m:t>
                        </m:r>
                        <m:r>
                          <a:rPr lang="en-US" sz="1400" b="0" i="1" smtClean="0">
                            <a:latin typeface="Cambria Math" panose="02040503050406030204" pitchFamily="18" charset="0"/>
                          </a:rPr>
                          <m:t>(</m:t>
                        </m:r>
                        <m:r>
                          <a:rPr lang="en-US" sz="1400" b="0" i="1" smtClean="0">
                            <a:latin typeface="Cambria Math" panose="02040503050406030204" pitchFamily="18" charset="0"/>
                          </a:rPr>
                          <m:t>𝜎</m:t>
                        </m:r>
                      </m:e>
                      <m:sub>
                        <m:r>
                          <a:rPr lang="en-US" sz="1400" b="0" i="1" smtClean="0">
                            <a:latin typeface="Cambria Math" panose="02040503050406030204" pitchFamily="18" charset="0"/>
                          </a:rPr>
                          <m:t>𝑚𝑖𝑛</m:t>
                        </m:r>
                      </m:sub>
                    </m:sSub>
                    <m:r>
                      <a:rPr lang="en-US" sz="1400" b="0" i="1" smtClean="0">
                        <a:latin typeface="Cambria Math" panose="02040503050406030204" pitchFamily="18" charset="0"/>
                      </a:rPr>
                      <m:t>)</m:t>
                    </m:r>
                  </m:oMath>
                </a14:m>
                <a:r>
                  <a:rPr lang="en-US" sz="1400" dirty="0">
                    <a:latin typeface="Times New Roman" panose="02020603050405020304" pitchFamily="18" charset="0"/>
                    <a:cs typeface="Times New Roman" panose="02020603050405020304" pitchFamily="18" charset="0"/>
                  </a:rPr>
                  <a:t> is larger but the error is still bigger in experiment. There are many possible reasons: bias in the sensor reading, non-perfect calibration, etc. Other than this position, all other positions verify the hypothesis that whenever </a:t>
                </a:r>
                <a14:m>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rPr>
                          <m:t>𝑚𝑒𝑎𝑛</m:t>
                        </m:r>
                        <m:r>
                          <a:rPr lang="en-US" sz="1400" i="1">
                            <a:latin typeface="Cambria Math" panose="02040503050406030204" pitchFamily="18" charset="0"/>
                          </a:rPr>
                          <m:t>(</m:t>
                        </m:r>
                        <m:r>
                          <a:rPr lang="en-US" sz="1400" i="1">
                            <a:latin typeface="Cambria Math" panose="02040503050406030204" pitchFamily="18" charset="0"/>
                          </a:rPr>
                          <m:t>𝜎</m:t>
                        </m:r>
                      </m:e>
                      <m:sub>
                        <m:r>
                          <a:rPr lang="en-US" sz="1400" i="1">
                            <a:latin typeface="Cambria Math" panose="02040503050406030204" pitchFamily="18" charset="0"/>
                          </a:rPr>
                          <m:t>𝑚𝑖𝑛</m:t>
                        </m:r>
                      </m:sub>
                    </m:sSub>
                    <m:r>
                      <a:rPr lang="en-US" sz="1400" i="1">
                        <a:latin typeface="Cambria Math" panose="02040503050406030204" pitchFamily="18" charset="0"/>
                      </a:rPr>
                      <m:t>)</m:t>
                    </m:r>
                  </m:oMath>
                </a14:m>
                <a:r>
                  <a:rPr lang="en-US" sz="1400" dirty="0">
                    <a:latin typeface="Times New Roman" panose="02020603050405020304" pitchFamily="18" charset="0"/>
                    <a:cs typeface="Times New Roman" panose="02020603050405020304" pitchFamily="18" charset="0"/>
                  </a:rPr>
                  <a:t> is higher, the algorithm converges better.</a:t>
                </a:r>
              </a:p>
              <a:p>
                <a:endParaRPr lang="en-US" sz="1400" dirty="0">
                  <a:latin typeface="Times New Roman" panose="02020603050405020304" pitchFamily="18" charset="0"/>
                  <a:cs typeface="Times New Roman" panose="02020603050405020304" pitchFamily="18" charset="0"/>
                </a:endParaRPr>
              </a:p>
            </p:txBody>
          </p:sp>
        </mc:Choice>
        <mc:Fallback>
          <p:sp>
            <p:nvSpPr>
              <p:cNvPr id="3" name="TextBox 2">
                <a:extLst>
                  <a:ext uri="{FF2B5EF4-FFF2-40B4-BE49-F238E27FC236}">
                    <a16:creationId xmlns:a16="http://schemas.microsoft.com/office/drawing/2014/main" id="{15459344-A52D-2ED1-9284-C471C3EA0442}"/>
                  </a:ext>
                </a:extLst>
              </p:cNvPr>
              <p:cNvSpPr txBox="1">
                <a:spLocks noRot="1" noChangeAspect="1" noMove="1" noResize="1" noEditPoints="1" noAdjustHandles="1" noChangeArrowheads="1" noChangeShapeType="1" noTextEdit="1"/>
              </p:cNvSpPr>
              <p:nvPr/>
            </p:nvSpPr>
            <p:spPr>
              <a:xfrm>
                <a:off x="601133" y="5681923"/>
                <a:ext cx="10989734" cy="954107"/>
              </a:xfrm>
              <a:prstGeom prst="rect">
                <a:avLst/>
              </a:prstGeom>
              <a:blipFill>
                <a:blip r:embed="rId3"/>
                <a:stretch>
                  <a:fillRect l="-166" t="-1274" r="-111"/>
                </a:stretch>
              </a:blipFill>
            </p:spPr>
            <p:txBody>
              <a:bodyPr/>
              <a:lstStyle/>
              <a:p>
                <a:r>
                  <a:rPr lang="en-US">
                    <a:noFill/>
                  </a:rPr>
                  <a:t> </a:t>
                </a:r>
              </a:p>
            </p:txBody>
          </p:sp>
        </mc:Fallback>
      </mc:AlternateContent>
    </p:spTree>
    <p:extLst>
      <p:ext uri="{BB962C8B-B14F-4D97-AF65-F5344CB8AC3E}">
        <p14:creationId xmlns:p14="http://schemas.microsoft.com/office/powerpoint/2010/main" val="30936405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5199D-76C2-A438-8608-038006686D6E}"/>
              </a:ext>
            </a:extLst>
          </p:cNvPr>
          <p:cNvSpPr>
            <a:spLocks noGrp="1"/>
          </p:cNvSpPr>
          <p:nvPr>
            <p:ph type="title"/>
          </p:nvPr>
        </p:nvSpPr>
        <p:spPr>
          <a:xfrm>
            <a:off x="838200" y="365126"/>
            <a:ext cx="10515600" cy="447674"/>
          </a:xfrm>
        </p:spPr>
        <p:txBody>
          <a:bodyPr>
            <a:normAutofit/>
          </a:bodyPr>
          <a:lstStyle/>
          <a:p>
            <a:r>
              <a:rPr lang="en-US" sz="2400" dirty="0">
                <a:latin typeface="Times New Roman" panose="02020603050405020304" pitchFamily="18" charset="0"/>
                <a:cs typeface="Times New Roman" panose="02020603050405020304" pitchFamily="18" charset="0"/>
              </a:rPr>
              <a:t>Test – projected error – simulation</a:t>
            </a:r>
          </a:p>
        </p:txBody>
      </p:sp>
      <mc:AlternateContent xmlns:mc="http://schemas.openxmlformats.org/markup-compatibility/2006">
        <mc:Choice xmlns:a14="http://schemas.microsoft.com/office/drawing/2010/main" Requires="a14">
          <p:graphicFrame>
            <p:nvGraphicFramePr>
              <p:cNvPr id="4" name="Table 3">
                <a:extLst>
                  <a:ext uri="{FF2B5EF4-FFF2-40B4-BE49-F238E27FC236}">
                    <a16:creationId xmlns:a16="http://schemas.microsoft.com/office/drawing/2014/main" id="{462EDF39-ED07-A80C-5CB6-1BF7EFC25734}"/>
                  </a:ext>
                </a:extLst>
              </p:cNvPr>
              <p:cNvGraphicFramePr>
                <a:graphicFrameLocks noGrp="1"/>
              </p:cNvGraphicFramePr>
              <p:nvPr>
                <p:extLst>
                  <p:ext uri="{D42A27DB-BD31-4B8C-83A1-F6EECF244321}">
                    <p14:modId xmlns:p14="http://schemas.microsoft.com/office/powerpoint/2010/main" val="1901883431"/>
                  </p:ext>
                </p:extLst>
              </p:nvPr>
            </p:nvGraphicFramePr>
            <p:xfrm>
              <a:off x="2171095" y="2098322"/>
              <a:ext cx="7849810" cy="1511968"/>
            </p:xfrm>
            <a:graphic>
              <a:graphicData uri="http://schemas.openxmlformats.org/drawingml/2006/table">
                <a:tbl>
                  <a:tblPr firstRow="1" bandRow="1">
                    <a:tableStyleId>{5C22544A-7EE6-4342-B048-85BDC9FD1C3A}</a:tableStyleId>
                  </a:tblPr>
                  <a:tblGrid>
                    <a:gridCol w="1569962">
                      <a:extLst>
                        <a:ext uri="{9D8B030D-6E8A-4147-A177-3AD203B41FA5}">
                          <a16:colId xmlns:a16="http://schemas.microsoft.com/office/drawing/2014/main" val="3572584909"/>
                        </a:ext>
                      </a:extLst>
                    </a:gridCol>
                    <a:gridCol w="1569962">
                      <a:extLst>
                        <a:ext uri="{9D8B030D-6E8A-4147-A177-3AD203B41FA5}">
                          <a16:colId xmlns:a16="http://schemas.microsoft.com/office/drawing/2014/main" val="609257337"/>
                        </a:ext>
                      </a:extLst>
                    </a:gridCol>
                    <a:gridCol w="1569962">
                      <a:extLst>
                        <a:ext uri="{9D8B030D-6E8A-4147-A177-3AD203B41FA5}">
                          <a16:colId xmlns:a16="http://schemas.microsoft.com/office/drawing/2014/main" val="1799262848"/>
                        </a:ext>
                      </a:extLst>
                    </a:gridCol>
                    <a:gridCol w="1569962">
                      <a:extLst>
                        <a:ext uri="{9D8B030D-6E8A-4147-A177-3AD203B41FA5}">
                          <a16:colId xmlns:a16="http://schemas.microsoft.com/office/drawing/2014/main" val="431168447"/>
                        </a:ext>
                      </a:extLst>
                    </a:gridCol>
                    <a:gridCol w="1569962">
                      <a:extLst>
                        <a:ext uri="{9D8B030D-6E8A-4147-A177-3AD203B41FA5}">
                          <a16:colId xmlns:a16="http://schemas.microsoft.com/office/drawing/2014/main" val="429998223"/>
                        </a:ext>
                      </a:extLst>
                    </a:gridCol>
                  </a:tblGrid>
                  <a:tr h="0">
                    <a:tc>
                      <a:txBody>
                        <a:bodyPr/>
                        <a:lstStyle/>
                        <a:p>
                          <a:pPr algn="ctr"/>
                          <a14:m>
                            <m:oMathPara xmlns:m="http://schemas.openxmlformats.org/officeDocument/2006/math">
                              <m:oMathParaPr>
                                <m:jc m:val="centerGroup"/>
                              </m:oMathParaPr>
                              <m:oMath xmlns:m="http://schemas.openxmlformats.org/officeDocument/2006/math">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𝜎</m:t>
                                    </m:r>
                                  </m:e>
                                  <m:sub>
                                    <m:r>
                                      <a:rPr lang="en-US" sz="1200" b="0" i="1" smtClean="0">
                                        <a:latin typeface="Cambria Math" panose="02040503050406030204" pitchFamily="18" charset="0"/>
                                      </a:rPr>
                                      <m:t>1</m:t>
                                    </m:r>
                                  </m:sub>
                                </m:sSub>
                                <m:r>
                                  <a:rPr lang="en-US" sz="1200" b="0" i="1" smtClean="0">
                                    <a:latin typeface="Cambria Math" panose="02040503050406030204" pitchFamily="18" charset="0"/>
                                  </a:rPr>
                                  <m:t>/</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𝜎</m:t>
                                    </m:r>
                                  </m:e>
                                  <m:sub>
                                    <m:r>
                                      <a:rPr lang="en-US" sz="1200" b="0" i="1" smtClean="0">
                                        <a:latin typeface="Cambria Math" panose="02040503050406030204" pitchFamily="18" charset="0"/>
                                      </a:rPr>
                                      <m:t>1</m:t>
                                    </m:r>
                                  </m:sub>
                                </m:sSub>
                              </m:oMath>
                            </m:oMathPara>
                          </a14:m>
                          <a:endParaRPr lang="en-US" sz="1200" dirty="0">
                            <a:latin typeface="Times New Roman" panose="02020603050405020304" pitchFamily="18" charset="0"/>
                            <a:cs typeface="Times New Roman" panose="02020603050405020304" pitchFamily="18" charset="0"/>
                          </a:endParaRPr>
                        </a:p>
                      </a:txBody>
                      <a:tcPr>
                        <a:solidFill>
                          <a:schemeClr val="accent1"/>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𝜎</m:t>
                                    </m:r>
                                  </m:e>
                                  <m:sub>
                                    <m:r>
                                      <a:rPr lang="en-US" sz="1200" b="0" i="1" smtClean="0">
                                        <a:latin typeface="Cambria Math" panose="02040503050406030204" pitchFamily="18" charset="0"/>
                                      </a:rPr>
                                      <m:t>2</m:t>
                                    </m:r>
                                  </m:sub>
                                </m:sSub>
                                <m:r>
                                  <a:rPr lang="en-US" sz="1200" b="0" i="1" smtClean="0">
                                    <a:latin typeface="Cambria Math" panose="02040503050406030204" pitchFamily="18" charset="0"/>
                                  </a:rPr>
                                  <m:t>/</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𝜎</m:t>
                                    </m:r>
                                  </m:e>
                                  <m:sub>
                                    <m:r>
                                      <a:rPr lang="en-US" sz="1200" b="0" i="1" smtClean="0">
                                        <a:latin typeface="Cambria Math" panose="02040503050406030204" pitchFamily="18" charset="0"/>
                                      </a:rPr>
                                      <m:t>1</m:t>
                                    </m:r>
                                  </m:sub>
                                </m:sSub>
                              </m:oMath>
                            </m:oMathPara>
                          </a14:m>
                          <a:endParaRPr lang="en-US" sz="120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𝜎</m:t>
                                    </m:r>
                                  </m:e>
                                  <m:sub>
                                    <m:r>
                                      <a:rPr lang="en-US" sz="1200" b="0" i="1" smtClean="0">
                                        <a:latin typeface="Cambria Math" panose="02040503050406030204" pitchFamily="18" charset="0"/>
                                      </a:rPr>
                                      <m:t>3</m:t>
                                    </m:r>
                                  </m:sub>
                                </m:sSub>
                                <m:r>
                                  <a:rPr lang="en-US" sz="1200" b="0" i="1" smtClean="0">
                                    <a:latin typeface="Cambria Math" panose="02040503050406030204" pitchFamily="18" charset="0"/>
                                  </a:rPr>
                                  <m:t>/</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𝜎</m:t>
                                    </m:r>
                                  </m:e>
                                  <m:sub>
                                    <m:r>
                                      <a:rPr lang="en-US" sz="1200" b="0" i="1" smtClean="0">
                                        <a:latin typeface="Cambria Math" panose="02040503050406030204" pitchFamily="18" charset="0"/>
                                      </a:rPr>
                                      <m:t>1</m:t>
                                    </m:r>
                                  </m:sub>
                                </m:sSub>
                              </m:oMath>
                            </m:oMathPara>
                          </a14:m>
                          <a:endParaRPr lang="en-US" sz="120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𝜎</m:t>
                                    </m:r>
                                  </m:e>
                                  <m:sub>
                                    <m:r>
                                      <a:rPr lang="en-US" sz="1200" b="0" i="1" smtClean="0">
                                        <a:latin typeface="Cambria Math" panose="02040503050406030204" pitchFamily="18" charset="0"/>
                                      </a:rPr>
                                      <m:t>4</m:t>
                                    </m:r>
                                  </m:sub>
                                </m:sSub>
                                <m:r>
                                  <a:rPr lang="en-US" sz="1200" b="0" i="1" smtClean="0">
                                    <a:latin typeface="Cambria Math" panose="02040503050406030204" pitchFamily="18" charset="0"/>
                                  </a:rPr>
                                  <m:t>/</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𝜎</m:t>
                                    </m:r>
                                  </m:e>
                                  <m:sub>
                                    <m:r>
                                      <a:rPr lang="en-US" sz="1200" b="0" i="1" smtClean="0">
                                        <a:latin typeface="Cambria Math" panose="02040503050406030204" pitchFamily="18" charset="0"/>
                                      </a:rPr>
                                      <m:t>1</m:t>
                                    </m:r>
                                  </m:sub>
                                </m:sSub>
                              </m:oMath>
                            </m:oMathPara>
                          </a14:m>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𝜎</m:t>
                                    </m:r>
                                  </m:e>
                                  <m:sub>
                                    <m:r>
                                      <a:rPr lang="en-US" sz="1200" b="0" i="1" smtClean="0">
                                        <a:latin typeface="Cambria Math" panose="02040503050406030204" pitchFamily="18" charset="0"/>
                                      </a:rPr>
                                      <m:t>5</m:t>
                                    </m:r>
                                  </m:sub>
                                </m:sSub>
                                <m:r>
                                  <a:rPr lang="en-US" sz="1200" b="0" i="1" smtClean="0">
                                    <a:latin typeface="Cambria Math" panose="02040503050406030204" pitchFamily="18" charset="0"/>
                                  </a:rPr>
                                  <m:t>/</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𝜎</m:t>
                                    </m:r>
                                  </m:e>
                                  <m:sub>
                                    <m:r>
                                      <a:rPr lang="en-US" sz="1200" b="0" i="1" smtClean="0">
                                        <a:latin typeface="Cambria Math" panose="02040503050406030204" pitchFamily="18" charset="0"/>
                                      </a:rPr>
                                      <m:t>1</m:t>
                                    </m:r>
                                  </m:sub>
                                </m:sSub>
                              </m:oMath>
                            </m:oMathPara>
                          </a14:m>
                          <a:endParaRPr 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753545980"/>
                      </a:ext>
                    </a:extLst>
                  </a:tr>
                  <a:tr h="327439">
                    <a:tc>
                      <a:txBody>
                        <a:bodyPr/>
                        <a:lstStyle/>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100%</m:t>
                                </m:r>
                              </m:oMath>
                            </m:oMathPara>
                          </a14:m>
                          <a:endParaRPr lang="en-US" sz="120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74%</m:t>
                                </m:r>
                              </m:oMath>
                            </m:oMathPara>
                          </a14:m>
                          <a:endParaRPr lang="en-US"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a:latin typeface="Times New Roman" panose="02020603050405020304" pitchFamily="18" charset="0"/>
                              <a:cs typeface="Times New Roman" panose="02020603050405020304" pitchFamily="18" charset="0"/>
                            </a:rPr>
                            <a:t>51%</a:t>
                          </a:r>
                        </a:p>
                      </a:txBody>
                      <a:tcPr/>
                    </a:tc>
                    <a:tc>
                      <a:txBody>
                        <a:bodyPr/>
                        <a:lstStyle/>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16%</m:t>
                                </m:r>
                              </m:oMath>
                            </m:oMathPara>
                          </a14:m>
                          <a:endParaRPr lang="en-US" sz="120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14%</m:t>
                                </m:r>
                              </m:oMath>
                            </m:oMathPara>
                          </a14:m>
                          <a:endParaRPr 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993555382"/>
                      </a:ext>
                    </a:extLst>
                  </a:tr>
                  <a:tr h="206016">
                    <a:tc>
                      <a:txBody>
                        <a:bodyPr/>
                        <a:lstStyle/>
                        <a:p>
                          <a:pPr algn="ctr"/>
                          <a14:m>
                            <m:oMathPara xmlns:m="http://schemas.openxmlformats.org/officeDocument/2006/math">
                              <m:oMathParaPr>
                                <m:jc m:val="centerGroup"/>
                              </m:oMathParaPr>
                              <m:oMath xmlns:m="http://schemas.openxmlformats.org/officeDocument/2006/math">
                                <m:r>
                                  <a:rPr lang="en-US" sz="1200" b="0" i="1" smtClean="0">
                                    <a:solidFill>
                                      <a:schemeClr val="bg1"/>
                                    </a:solidFill>
                                    <a:latin typeface="Cambria Math" panose="02040503050406030204" pitchFamily="18" charset="0"/>
                                    <a:cs typeface="Times New Roman" panose="02020603050405020304" pitchFamily="18" charset="0"/>
                                  </a:rPr>
                                  <m:t>𝑛𝑜𝑟𝑚</m:t>
                                </m:r>
                                <m:r>
                                  <a:rPr lang="en-US" sz="1200" b="0" i="1" smtClean="0">
                                    <a:solidFill>
                                      <a:schemeClr val="bg1"/>
                                    </a:solidFill>
                                    <a:latin typeface="Cambria Math" panose="02040503050406030204" pitchFamily="18" charset="0"/>
                                    <a:cs typeface="Times New Roman" panose="02020603050405020304" pitchFamily="18" charset="0"/>
                                  </a:rPr>
                                  <m:t>(</m:t>
                                </m:r>
                                <m:r>
                                  <a:rPr lang="en-US" sz="1200" b="0" i="1" smtClean="0">
                                    <a:solidFill>
                                      <a:schemeClr val="bg1"/>
                                    </a:solidFill>
                                    <a:latin typeface="Cambria Math" panose="02040503050406030204" pitchFamily="18" charset="0"/>
                                    <a:cs typeface="Times New Roman" panose="02020603050405020304" pitchFamily="18" charset="0"/>
                                  </a:rPr>
                                  <m:t>𝑒𝑟𝑟𝑜𝑟</m:t>
                                </m:r>
                                <m:r>
                                  <a:rPr lang="en-US" sz="1200" b="0" i="1" smtClean="0">
                                    <a:solidFill>
                                      <a:schemeClr val="bg1"/>
                                    </a:solidFill>
                                    <a:latin typeface="Cambria Math" panose="02040503050406030204" pitchFamily="18" charset="0"/>
                                    <a:cs typeface="Times New Roman" panose="02020603050405020304" pitchFamily="18" charset="0"/>
                                  </a:rPr>
                                  <m:t> </m:t>
                                </m:r>
                                <m:r>
                                  <a:rPr lang="en-US" sz="1200" b="0" i="1" smtClean="0">
                                    <a:solidFill>
                                      <a:schemeClr val="bg1"/>
                                    </a:solidFill>
                                    <a:latin typeface="Cambria Math" panose="02040503050406030204" pitchFamily="18" charset="0"/>
                                    <a:cs typeface="Times New Roman" panose="02020603050405020304" pitchFamily="18" charset="0"/>
                                  </a:rPr>
                                  <m:t>𝑜𝑛</m:t>
                                </m:r>
                                <m:r>
                                  <a:rPr lang="en-US" sz="1200" b="0" i="1" smtClean="0">
                                    <a:solidFill>
                                      <a:schemeClr val="bg1"/>
                                    </a:solidFill>
                                    <a:latin typeface="Cambria Math" panose="02040503050406030204" pitchFamily="18" charset="0"/>
                                    <a:cs typeface="Times New Roman" panose="02020603050405020304" pitchFamily="18" charset="0"/>
                                  </a:rPr>
                                  <m:t> </m:t>
                                </m:r>
                                <m:sSub>
                                  <m:sSubPr>
                                    <m:ctrlPr>
                                      <a:rPr lang="en-US" sz="1200" b="0" i="1" smtClean="0">
                                        <a:solidFill>
                                          <a:schemeClr val="bg1"/>
                                        </a:solidFill>
                                        <a:latin typeface="Cambria Math" panose="02040503050406030204" pitchFamily="18" charset="0"/>
                                        <a:cs typeface="Times New Roman" panose="02020603050405020304" pitchFamily="18" charset="0"/>
                                      </a:rPr>
                                    </m:ctrlPr>
                                  </m:sSubPr>
                                  <m:e>
                                    <m:r>
                                      <a:rPr lang="en-US" sz="1200" b="0" i="1" smtClean="0">
                                        <a:solidFill>
                                          <a:schemeClr val="bg1"/>
                                        </a:solidFill>
                                        <a:latin typeface="Cambria Math" panose="02040503050406030204" pitchFamily="18" charset="0"/>
                                        <a:cs typeface="Times New Roman" panose="02020603050405020304" pitchFamily="18" charset="0"/>
                                      </a:rPr>
                                      <m:t>𝑣</m:t>
                                    </m:r>
                                  </m:e>
                                  <m:sub>
                                    <m:r>
                                      <a:rPr lang="en-US" sz="1200" b="0" i="1" smtClean="0">
                                        <a:solidFill>
                                          <a:schemeClr val="bg1"/>
                                        </a:solidFill>
                                        <a:latin typeface="Cambria Math" panose="02040503050406030204" pitchFamily="18" charset="0"/>
                                        <a:cs typeface="Times New Roman" panose="02020603050405020304" pitchFamily="18" charset="0"/>
                                      </a:rPr>
                                      <m:t>1</m:t>
                                    </m:r>
                                  </m:sub>
                                </m:sSub>
                                <m:r>
                                  <a:rPr lang="en-US" sz="1200" b="0" i="1" smtClean="0">
                                    <a:solidFill>
                                      <a:schemeClr val="bg1"/>
                                    </a:solidFill>
                                    <a:latin typeface="Cambria Math" panose="02040503050406030204" pitchFamily="18" charset="0"/>
                                    <a:cs typeface="Times New Roman" panose="02020603050405020304" pitchFamily="18" charset="0"/>
                                  </a:rPr>
                                  <m:t>)/</m:t>
                                </m:r>
                                <m:r>
                                  <a:rPr lang="en-US" sz="1200" b="0" i="1" smtClean="0">
                                    <a:solidFill>
                                      <a:schemeClr val="bg1"/>
                                    </a:solidFill>
                                    <a:latin typeface="Cambria Math" panose="02040503050406030204" pitchFamily="18" charset="0"/>
                                    <a:cs typeface="Times New Roman" panose="02020603050405020304" pitchFamily="18" charset="0"/>
                                  </a:rPr>
                                  <m:t>𝑛𝑜𝑟𝑚</m:t>
                                </m:r>
                                <m:r>
                                  <a:rPr lang="en-US" sz="1200" b="0" i="1" smtClean="0">
                                    <a:solidFill>
                                      <a:schemeClr val="bg1"/>
                                    </a:solidFill>
                                    <a:latin typeface="Cambria Math" panose="02040503050406030204" pitchFamily="18" charset="0"/>
                                    <a:cs typeface="Times New Roman" panose="02020603050405020304" pitchFamily="18" charset="0"/>
                                  </a:rPr>
                                  <m:t>(</m:t>
                                </m:r>
                                <m:r>
                                  <a:rPr lang="en-US" sz="1200" b="0" i="1" smtClean="0">
                                    <a:solidFill>
                                      <a:schemeClr val="bg1"/>
                                    </a:solidFill>
                                    <a:latin typeface="Cambria Math" panose="02040503050406030204" pitchFamily="18" charset="0"/>
                                    <a:cs typeface="Times New Roman" panose="02020603050405020304" pitchFamily="18" charset="0"/>
                                  </a:rPr>
                                  <m:t>𝑒𝑟𝑟𝑜𝑟</m:t>
                                </m:r>
                                <m:r>
                                  <a:rPr lang="en-US" sz="1200" b="0" i="1" smtClean="0">
                                    <a:solidFill>
                                      <a:schemeClr val="bg1"/>
                                    </a:solidFill>
                                    <a:latin typeface="Cambria Math" panose="02040503050406030204" pitchFamily="18" charset="0"/>
                                    <a:cs typeface="Times New Roman" panose="02020603050405020304" pitchFamily="18" charset="0"/>
                                  </a:rPr>
                                  <m:t>)</m:t>
                                </m:r>
                              </m:oMath>
                            </m:oMathPara>
                          </a14:m>
                          <a:endParaRPr lang="en-US" sz="1200" dirty="0">
                            <a:solidFill>
                              <a:schemeClr val="bg1"/>
                            </a:solidFill>
                            <a:latin typeface="Times New Roman" panose="02020603050405020304" pitchFamily="18" charset="0"/>
                            <a:cs typeface="Times New Roman" panose="02020603050405020304" pitchFamily="18" charset="0"/>
                          </a:endParaRPr>
                        </a:p>
                      </a:txBody>
                      <a:tcPr>
                        <a:solidFill>
                          <a:schemeClr val="accent1"/>
                        </a:solidFill>
                      </a:tcPr>
                    </a:tc>
                    <a:tc>
                      <a:txBody>
                        <a:bodyPr/>
                        <a:lstStyle/>
                        <a:p>
                          <a:pPr algn="ctr"/>
                          <a14:m>
                            <m:oMathPara xmlns:m="http://schemas.openxmlformats.org/officeDocument/2006/math">
                              <m:oMathParaPr>
                                <m:jc m:val="centerGroup"/>
                              </m:oMathParaPr>
                              <m:oMath xmlns:m="http://schemas.openxmlformats.org/officeDocument/2006/math">
                                <m:r>
                                  <a:rPr lang="en-US" sz="1200" b="0" i="1" smtClean="0">
                                    <a:solidFill>
                                      <a:schemeClr val="bg1"/>
                                    </a:solidFill>
                                    <a:latin typeface="Cambria Math" panose="02040503050406030204" pitchFamily="18" charset="0"/>
                                    <a:cs typeface="Times New Roman" panose="02020603050405020304" pitchFamily="18" charset="0"/>
                                  </a:rPr>
                                  <m:t>𝑛𝑜𝑟𝑚</m:t>
                                </m:r>
                                <m:r>
                                  <a:rPr lang="en-US" sz="1200" b="0" i="1" smtClean="0">
                                    <a:solidFill>
                                      <a:schemeClr val="bg1"/>
                                    </a:solidFill>
                                    <a:latin typeface="Cambria Math" panose="02040503050406030204" pitchFamily="18" charset="0"/>
                                    <a:cs typeface="Times New Roman" panose="02020603050405020304" pitchFamily="18" charset="0"/>
                                  </a:rPr>
                                  <m:t>(</m:t>
                                </m:r>
                                <m:r>
                                  <a:rPr lang="en-US" sz="1200" b="0" i="1" smtClean="0">
                                    <a:solidFill>
                                      <a:schemeClr val="bg1"/>
                                    </a:solidFill>
                                    <a:latin typeface="Cambria Math" panose="02040503050406030204" pitchFamily="18" charset="0"/>
                                    <a:cs typeface="Times New Roman" panose="02020603050405020304" pitchFamily="18" charset="0"/>
                                  </a:rPr>
                                  <m:t>𝑒𝑟𝑟𝑜𝑟</m:t>
                                </m:r>
                                <m:r>
                                  <a:rPr lang="en-US" sz="1200" b="0" i="1" smtClean="0">
                                    <a:solidFill>
                                      <a:schemeClr val="bg1"/>
                                    </a:solidFill>
                                    <a:latin typeface="Cambria Math" panose="02040503050406030204" pitchFamily="18" charset="0"/>
                                    <a:cs typeface="Times New Roman" panose="02020603050405020304" pitchFamily="18" charset="0"/>
                                  </a:rPr>
                                  <m:t> </m:t>
                                </m:r>
                                <m:r>
                                  <a:rPr lang="en-US" sz="1200" b="0" i="1" smtClean="0">
                                    <a:solidFill>
                                      <a:schemeClr val="bg1"/>
                                    </a:solidFill>
                                    <a:latin typeface="Cambria Math" panose="02040503050406030204" pitchFamily="18" charset="0"/>
                                    <a:cs typeface="Times New Roman" panose="02020603050405020304" pitchFamily="18" charset="0"/>
                                  </a:rPr>
                                  <m:t>𝑜𝑛</m:t>
                                </m:r>
                                <m:r>
                                  <a:rPr lang="en-US" sz="1200" b="0" i="1" smtClean="0">
                                    <a:solidFill>
                                      <a:schemeClr val="bg1"/>
                                    </a:solidFill>
                                    <a:latin typeface="Cambria Math" panose="02040503050406030204" pitchFamily="18" charset="0"/>
                                    <a:cs typeface="Times New Roman" panose="02020603050405020304" pitchFamily="18" charset="0"/>
                                  </a:rPr>
                                  <m:t> </m:t>
                                </m:r>
                                <m:sSub>
                                  <m:sSubPr>
                                    <m:ctrlPr>
                                      <a:rPr lang="en-US" sz="1200" b="0" i="1" smtClean="0">
                                        <a:solidFill>
                                          <a:schemeClr val="bg1"/>
                                        </a:solidFill>
                                        <a:latin typeface="Cambria Math" panose="02040503050406030204" pitchFamily="18" charset="0"/>
                                        <a:cs typeface="Times New Roman" panose="02020603050405020304" pitchFamily="18" charset="0"/>
                                      </a:rPr>
                                    </m:ctrlPr>
                                  </m:sSubPr>
                                  <m:e>
                                    <m:r>
                                      <a:rPr lang="en-US" sz="1200" b="0" i="1" smtClean="0">
                                        <a:solidFill>
                                          <a:schemeClr val="bg1"/>
                                        </a:solidFill>
                                        <a:latin typeface="Cambria Math" panose="02040503050406030204" pitchFamily="18" charset="0"/>
                                        <a:cs typeface="Times New Roman" panose="02020603050405020304" pitchFamily="18" charset="0"/>
                                      </a:rPr>
                                      <m:t>𝑣</m:t>
                                    </m:r>
                                  </m:e>
                                  <m:sub>
                                    <m:r>
                                      <a:rPr lang="en-US" sz="1200" b="0" i="1" smtClean="0">
                                        <a:solidFill>
                                          <a:schemeClr val="bg1"/>
                                        </a:solidFill>
                                        <a:latin typeface="Cambria Math" panose="02040503050406030204" pitchFamily="18" charset="0"/>
                                        <a:cs typeface="Times New Roman" panose="02020603050405020304" pitchFamily="18" charset="0"/>
                                      </a:rPr>
                                      <m:t>2</m:t>
                                    </m:r>
                                  </m:sub>
                                </m:sSub>
                                <m:r>
                                  <a:rPr lang="en-US" sz="1200" b="0" i="1" smtClean="0">
                                    <a:solidFill>
                                      <a:schemeClr val="bg1"/>
                                    </a:solidFill>
                                    <a:latin typeface="Cambria Math" panose="02040503050406030204" pitchFamily="18" charset="0"/>
                                    <a:cs typeface="Times New Roman" panose="02020603050405020304" pitchFamily="18" charset="0"/>
                                  </a:rPr>
                                  <m:t>)/</m:t>
                                </m:r>
                                <m:r>
                                  <a:rPr lang="en-US" sz="1200" b="0" i="1" smtClean="0">
                                    <a:solidFill>
                                      <a:schemeClr val="bg1"/>
                                    </a:solidFill>
                                    <a:latin typeface="Cambria Math" panose="02040503050406030204" pitchFamily="18" charset="0"/>
                                    <a:cs typeface="Times New Roman" panose="02020603050405020304" pitchFamily="18" charset="0"/>
                                  </a:rPr>
                                  <m:t>𝑛𝑜𝑟𝑚</m:t>
                                </m:r>
                                <m:r>
                                  <a:rPr lang="en-US" sz="1200" b="0" i="1" smtClean="0">
                                    <a:solidFill>
                                      <a:schemeClr val="bg1"/>
                                    </a:solidFill>
                                    <a:latin typeface="Cambria Math" panose="02040503050406030204" pitchFamily="18" charset="0"/>
                                    <a:cs typeface="Times New Roman" panose="02020603050405020304" pitchFamily="18" charset="0"/>
                                  </a:rPr>
                                  <m:t>(</m:t>
                                </m:r>
                                <m:r>
                                  <a:rPr lang="en-US" sz="1200" b="0" i="1" smtClean="0">
                                    <a:solidFill>
                                      <a:schemeClr val="bg1"/>
                                    </a:solidFill>
                                    <a:latin typeface="Cambria Math" panose="02040503050406030204" pitchFamily="18" charset="0"/>
                                    <a:cs typeface="Times New Roman" panose="02020603050405020304" pitchFamily="18" charset="0"/>
                                  </a:rPr>
                                  <m:t>𝑒𝑟𝑟𝑜𝑟</m:t>
                                </m:r>
                                <m:r>
                                  <a:rPr lang="en-US" sz="1200" b="0" i="1" smtClean="0">
                                    <a:solidFill>
                                      <a:schemeClr val="bg1"/>
                                    </a:solidFill>
                                    <a:latin typeface="Cambria Math" panose="02040503050406030204" pitchFamily="18" charset="0"/>
                                    <a:cs typeface="Times New Roman" panose="02020603050405020304" pitchFamily="18" charset="0"/>
                                  </a:rPr>
                                  <m:t>)</m:t>
                                </m:r>
                              </m:oMath>
                            </m:oMathPara>
                          </a14:m>
                          <a:endParaRPr lang="en-US" sz="1200" dirty="0">
                            <a:solidFill>
                              <a:schemeClr val="bg1"/>
                            </a:solidFill>
                            <a:latin typeface="Times New Roman" panose="02020603050405020304" pitchFamily="18" charset="0"/>
                            <a:cs typeface="Times New Roman" panose="02020603050405020304" pitchFamily="18" charset="0"/>
                          </a:endParaRPr>
                        </a:p>
                      </a:txBody>
                      <a:tcPr>
                        <a:solidFill>
                          <a:schemeClr val="accent1"/>
                        </a:solidFill>
                      </a:tcPr>
                    </a:tc>
                    <a:tc>
                      <a:txBody>
                        <a:bodyPr/>
                        <a:lstStyle/>
                        <a:p>
                          <a:pPr algn="ctr"/>
                          <a14:m>
                            <m:oMathPara xmlns:m="http://schemas.openxmlformats.org/officeDocument/2006/math">
                              <m:oMathParaPr>
                                <m:jc m:val="centerGroup"/>
                              </m:oMathParaPr>
                              <m:oMath xmlns:m="http://schemas.openxmlformats.org/officeDocument/2006/math">
                                <m:r>
                                  <a:rPr lang="en-US" sz="1200" b="0" i="1" smtClean="0">
                                    <a:solidFill>
                                      <a:schemeClr val="bg1"/>
                                    </a:solidFill>
                                    <a:latin typeface="Cambria Math" panose="02040503050406030204" pitchFamily="18" charset="0"/>
                                    <a:cs typeface="Times New Roman" panose="02020603050405020304" pitchFamily="18" charset="0"/>
                                  </a:rPr>
                                  <m:t>𝑛𝑜𝑟𝑚</m:t>
                                </m:r>
                                <m:r>
                                  <a:rPr lang="en-US" sz="1200" b="0" i="1" smtClean="0">
                                    <a:solidFill>
                                      <a:schemeClr val="bg1"/>
                                    </a:solidFill>
                                    <a:latin typeface="Cambria Math" panose="02040503050406030204" pitchFamily="18" charset="0"/>
                                    <a:cs typeface="Times New Roman" panose="02020603050405020304" pitchFamily="18" charset="0"/>
                                  </a:rPr>
                                  <m:t>(</m:t>
                                </m:r>
                                <m:r>
                                  <a:rPr lang="en-US" sz="1200" b="0" i="1" smtClean="0">
                                    <a:solidFill>
                                      <a:schemeClr val="bg1"/>
                                    </a:solidFill>
                                    <a:latin typeface="Cambria Math" panose="02040503050406030204" pitchFamily="18" charset="0"/>
                                    <a:cs typeface="Times New Roman" panose="02020603050405020304" pitchFamily="18" charset="0"/>
                                  </a:rPr>
                                  <m:t>𝑒𝑟𝑟𝑜𝑟</m:t>
                                </m:r>
                                <m:r>
                                  <a:rPr lang="en-US" sz="1200" b="0" i="1" smtClean="0">
                                    <a:solidFill>
                                      <a:schemeClr val="bg1"/>
                                    </a:solidFill>
                                    <a:latin typeface="Cambria Math" panose="02040503050406030204" pitchFamily="18" charset="0"/>
                                    <a:cs typeface="Times New Roman" panose="02020603050405020304" pitchFamily="18" charset="0"/>
                                  </a:rPr>
                                  <m:t> </m:t>
                                </m:r>
                                <m:r>
                                  <a:rPr lang="en-US" sz="1200" b="0" i="1" smtClean="0">
                                    <a:solidFill>
                                      <a:schemeClr val="bg1"/>
                                    </a:solidFill>
                                    <a:latin typeface="Cambria Math" panose="02040503050406030204" pitchFamily="18" charset="0"/>
                                    <a:cs typeface="Times New Roman" panose="02020603050405020304" pitchFamily="18" charset="0"/>
                                  </a:rPr>
                                  <m:t>𝑜𝑛</m:t>
                                </m:r>
                                <m:r>
                                  <a:rPr lang="en-US" sz="1200" b="0" i="1" smtClean="0">
                                    <a:solidFill>
                                      <a:schemeClr val="bg1"/>
                                    </a:solidFill>
                                    <a:latin typeface="Cambria Math" panose="02040503050406030204" pitchFamily="18" charset="0"/>
                                    <a:cs typeface="Times New Roman" panose="02020603050405020304" pitchFamily="18" charset="0"/>
                                  </a:rPr>
                                  <m:t> </m:t>
                                </m:r>
                                <m:sSub>
                                  <m:sSubPr>
                                    <m:ctrlPr>
                                      <a:rPr lang="en-US" sz="1200" b="0" i="1" smtClean="0">
                                        <a:solidFill>
                                          <a:schemeClr val="bg1"/>
                                        </a:solidFill>
                                        <a:latin typeface="Cambria Math" panose="02040503050406030204" pitchFamily="18" charset="0"/>
                                        <a:cs typeface="Times New Roman" panose="02020603050405020304" pitchFamily="18" charset="0"/>
                                      </a:rPr>
                                    </m:ctrlPr>
                                  </m:sSubPr>
                                  <m:e>
                                    <m:r>
                                      <a:rPr lang="en-US" sz="1200" b="0" i="1" smtClean="0">
                                        <a:solidFill>
                                          <a:schemeClr val="bg1"/>
                                        </a:solidFill>
                                        <a:latin typeface="Cambria Math" panose="02040503050406030204" pitchFamily="18" charset="0"/>
                                        <a:cs typeface="Times New Roman" panose="02020603050405020304" pitchFamily="18" charset="0"/>
                                      </a:rPr>
                                      <m:t>𝑣</m:t>
                                    </m:r>
                                  </m:e>
                                  <m:sub>
                                    <m:r>
                                      <a:rPr lang="en-US" sz="1200" b="0" i="1" smtClean="0">
                                        <a:solidFill>
                                          <a:schemeClr val="bg1"/>
                                        </a:solidFill>
                                        <a:latin typeface="Cambria Math" panose="02040503050406030204" pitchFamily="18" charset="0"/>
                                        <a:cs typeface="Times New Roman" panose="02020603050405020304" pitchFamily="18" charset="0"/>
                                      </a:rPr>
                                      <m:t>3</m:t>
                                    </m:r>
                                  </m:sub>
                                </m:sSub>
                                <m:r>
                                  <a:rPr lang="en-US" sz="1200" b="0" i="1" smtClean="0">
                                    <a:solidFill>
                                      <a:schemeClr val="bg1"/>
                                    </a:solidFill>
                                    <a:latin typeface="Cambria Math" panose="02040503050406030204" pitchFamily="18" charset="0"/>
                                    <a:cs typeface="Times New Roman" panose="02020603050405020304" pitchFamily="18" charset="0"/>
                                  </a:rPr>
                                  <m:t>)/</m:t>
                                </m:r>
                                <m:r>
                                  <a:rPr lang="en-US" sz="1200" b="0" i="1" smtClean="0">
                                    <a:solidFill>
                                      <a:schemeClr val="bg1"/>
                                    </a:solidFill>
                                    <a:latin typeface="Cambria Math" panose="02040503050406030204" pitchFamily="18" charset="0"/>
                                    <a:cs typeface="Times New Roman" panose="02020603050405020304" pitchFamily="18" charset="0"/>
                                  </a:rPr>
                                  <m:t>𝑛𝑜𝑟𝑚</m:t>
                                </m:r>
                                <m:r>
                                  <a:rPr lang="en-US" sz="1200" b="0" i="1" smtClean="0">
                                    <a:solidFill>
                                      <a:schemeClr val="bg1"/>
                                    </a:solidFill>
                                    <a:latin typeface="Cambria Math" panose="02040503050406030204" pitchFamily="18" charset="0"/>
                                    <a:cs typeface="Times New Roman" panose="02020603050405020304" pitchFamily="18" charset="0"/>
                                  </a:rPr>
                                  <m:t>(</m:t>
                                </m:r>
                                <m:r>
                                  <a:rPr lang="en-US" sz="1200" b="0" i="1" smtClean="0">
                                    <a:solidFill>
                                      <a:schemeClr val="bg1"/>
                                    </a:solidFill>
                                    <a:latin typeface="Cambria Math" panose="02040503050406030204" pitchFamily="18" charset="0"/>
                                    <a:cs typeface="Times New Roman" panose="02020603050405020304" pitchFamily="18" charset="0"/>
                                  </a:rPr>
                                  <m:t>𝑒𝑟𝑟𝑜𝑟</m:t>
                                </m:r>
                                <m:r>
                                  <a:rPr lang="en-US" sz="1200" b="0" i="1" smtClean="0">
                                    <a:solidFill>
                                      <a:schemeClr val="bg1"/>
                                    </a:solidFill>
                                    <a:latin typeface="Cambria Math" panose="02040503050406030204" pitchFamily="18" charset="0"/>
                                    <a:cs typeface="Times New Roman" panose="02020603050405020304" pitchFamily="18" charset="0"/>
                                  </a:rPr>
                                  <m:t>)</m:t>
                                </m:r>
                              </m:oMath>
                            </m:oMathPara>
                          </a14:m>
                          <a:endParaRPr lang="en-US" sz="1200" dirty="0">
                            <a:solidFill>
                              <a:schemeClr val="bg1"/>
                            </a:solidFill>
                            <a:latin typeface="Times New Roman" panose="02020603050405020304" pitchFamily="18" charset="0"/>
                            <a:cs typeface="Times New Roman" panose="02020603050405020304" pitchFamily="18" charset="0"/>
                          </a:endParaRPr>
                        </a:p>
                      </a:txBody>
                      <a:tcPr>
                        <a:solidFill>
                          <a:schemeClr val="accent1"/>
                        </a:solidFill>
                      </a:tcPr>
                    </a:tc>
                    <a:tc>
                      <a:txBody>
                        <a:bodyPr/>
                        <a:lstStyle/>
                        <a:p>
                          <a:pPr algn="ctr"/>
                          <a14:m>
                            <m:oMathPara xmlns:m="http://schemas.openxmlformats.org/officeDocument/2006/math">
                              <m:oMathParaPr>
                                <m:jc m:val="centerGroup"/>
                              </m:oMathParaPr>
                              <m:oMath xmlns:m="http://schemas.openxmlformats.org/officeDocument/2006/math">
                                <m:r>
                                  <a:rPr lang="en-US" sz="1200" b="0" i="1" smtClean="0">
                                    <a:solidFill>
                                      <a:schemeClr val="bg1"/>
                                    </a:solidFill>
                                    <a:latin typeface="Cambria Math" panose="02040503050406030204" pitchFamily="18" charset="0"/>
                                    <a:cs typeface="Times New Roman" panose="02020603050405020304" pitchFamily="18" charset="0"/>
                                  </a:rPr>
                                  <m:t>𝑛𝑜𝑟𝑚</m:t>
                                </m:r>
                                <m:r>
                                  <a:rPr lang="en-US" sz="1200" b="0" i="1" smtClean="0">
                                    <a:solidFill>
                                      <a:schemeClr val="bg1"/>
                                    </a:solidFill>
                                    <a:latin typeface="Cambria Math" panose="02040503050406030204" pitchFamily="18" charset="0"/>
                                    <a:cs typeface="Times New Roman" panose="02020603050405020304" pitchFamily="18" charset="0"/>
                                  </a:rPr>
                                  <m:t>(</m:t>
                                </m:r>
                                <m:r>
                                  <a:rPr lang="en-US" sz="1200" b="0" i="1" smtClean="0">
                                    <a:solidFill>
                                      <a:schemeClr val="bg1"/>
                                    </a:solidFill>
                                    <a:latin typeface="Cambria Math" panose="02040503050406030204" pitchFamily="18" charset="0"/>
                                    <a:cs typeface="Times New Roman" panose="02020603050405020304" pitchFamily="18" charset="0"/>
                                  </a:rPr>
                                  <m:t>𝑒𝑟𝑟𝑜𝑟</m:t>
                                </m:r>
                                <m:r>
                                  <a:rPr lang="en-US" sz="1200" b="0" i="1" smtClean="0">
                                    <a:solidFill>
                                      <a:schemeClr val="bg1"/>
                                    </a:solidFill>
                                    <a:latin typeface="Cambria Math" panose="02040503050406030204" pitchFamily="18" charset="0"/>
                                    <a:cs typeface="Times New Roman" panose="02020603050405020304" pitchFamily="18" charset="0"/>
                                  </a:rPr>
                                  <m:t> </m:t>
                                </m:r>
                                <m:r>
                                  <a:rPr lang="en-US" sz="1200" b="0" i="1" smtClean="0">
                                    <a:solidFill>
                                      <a:schemeClr val="bg1"/>
                                    </a:solidFill>
                                    <a:latin typeface="Cambria Math" panose="02040503050406030204" pitchFamily="18" charset="0"/>
                                    <a:cs typeface="Times New Roman" panose="02020603050405020304" pitchFamily="18" charset="0"/>
                                  </a:rPr>
                                  <m:t>𝑜𝑛</m:t>
                                </m:r>
                                <m:r>
                                  <a:rPr lang="en-US" sz="1200" b="0" i="1" smtClean="0">
                                    <a:solidFill>
                                      <a:schemeClr val="bg1"/>
                                    </a:solidFill>
                                    <a:latin typeface="Cambria Math" panose="02040503050406030204" pitchFamily="18" charset="0"/>
                                    <a:cs typeface="Times New Roman" panose="02020603050405020304" pitchFamily="18" charset="0"/>
                                  </a:rPr>
                                  <m:t> </m:t>
                                </m:r>
                                <m:sSub>
                                  <m:sSubPr>
                                    <m:ctrlPr>
                                      <a:rPr lang="en-US" sz="1200" b="0" i="1" smtClean="0">
                                        <a:solidFill>
                                          <a:schemeClr val="bg1"/>
                                        </a:solidFill>
                                        <a:latin typeface="Cambria Math" panose="02040503050406030204" pitchFamily="18" charset="0"/>
                                        <a:cs typeface="Times New Roman" panose="02020603050405020304" pitchFamily="18" charset="0"/>
                                      </a:rPr>
                                    </m:ctrlPr>
                                  </m:sSubPr>
                                  <m:e>
                                    <m:r>
                                      <a:rPr lang="en-US" sz="1200" b="0" i="1" smtClean="0">
                                        <a:solidFill>
                                          <a:schemeClr val="bg1"/>
                                        </a:solidFill>
                                        <a:latin typeface="Cambria Math" panose="02040503050406030204" pitchFamily="18" charset="0"/>
                                        <a:cs typeface="Times New Roman" panose="02020603050405020304" pitchFamily="18" charset="0"/>
                                      </a:rPr>
                                      <m:t>𝑣</m:t>
                                    </m:r>
                                  </m:e>
                                  <m:sub>
                                    <m:r>
                                      <a:rPr lang="en-US" sz="1200" b="0" i="1" smtClean="0">
                                        <a:solidFill>
                                          <a:schemeClr val="bg1"/>
                                        </a:solidFill>
                                        <a:latin typeface="Cambria Math" panose="02040503050406030204" pitchFamily="18" charset="0"/>
                                        <a:cs typeface="Times New Roman" panose="02020603050405020304" pitchFamily="18" charset="0"/>
                                      </a:rPr>
                                      <m:t>4</m:t>
                                    </m:r>
                                  </m:sub>
                                </m:sSub>
                                <m:r>
                                  <a:rPr lang="en-US" sz="1200" b="0" i="1" smtClean="0">
                                    <a:solidFill>
                                      <a:schemeClr val="bg1"/>
                                    </a:solidFill>
                                    <a:latin typeface="Cambria Math" panose="02040503050406030204" pitchFamily="18" charset="0"/>
                                    <a:cs typeface="Times New Roman" panose="02020603050405020304" pitchFamily="18" charset="0"/>
                                  </a:rPr>
                                  <m:t>)/</m:t>
                                </m:r>
                                <m:r>
                                  <a:rPr lang="en-US" sz="1200" b="0" i="1" smtClean="0">
                                    <a:solidFill>
                                      <a:schemeClr val="bg1"/>
                                    </a:solidFill>
                                    <a:latin typeface="Cambria Math" panose="02040503050406030204" pitchFamily="18" charset="0"/>
                                    <a:cs typeface="Times New Roman" panose="02020603050405020304" pitchFamily="18" charset="0"/>
                                  </a:rPr>
                                  <m:t>𝑛𝑜𝑟𝑚</m:t>
                                </m:r>
                                <m:r>
                                  <a:rPr lang="en-US" sz="1200" b="0" i="1" smtClean="0">
                                    <a:solidFill>
                                      <a:schemeClr val="bg1"/>
                                    </a:solidFill>
                                    <a:latin typeface="Cambria Math" panose="02040503050406030204" pitchFamily="18" charset="0"/>
                                    <a:cs typeface="Times New Roman" panose="02020603050405020304" pitchFamily="18" charset="0"/>
                                  </a:rPr>
                                  <m:t>(</m:t>
                                </m:r>
                                <m:r>
                                  <a:rPr lang="en-US" sz="1200" b="0" i="1" smtClean="0">
                                    <a:solidFill>
                                      <a:schemeClr val="bg1"/>
                                    </a:solidFill>
                                    <a:latin typeface="Cambria Math" panose="02040503050406030204" pitchFamily="18" charset="0"/>
                                    <a:cs typeface="Times New Roman" panose="02020603050405020304" pitchFamily="18" charset="0"/>
                                  </a:rPr>
                                  <m:t>𝑒𝑟𝑟𝑜𝑟</m:t>
                                </m:r>
                                <m:r>
                                  <a:rPr lang="en-US" sz="1200" b="0" i="1" smtClean="0">
                                    <a:solidFill>
                                      <a:schemeClr val="bg1"/>
                                    </a:solidFill>
                                    <a:latin typeface="Cambria Math" panose="02040503050406030204" pitchFamily="18" charset="0"/>
                                    <a:cs typeface="Times New Roman" panose="02020603050405020304" pitchFamily="18" charset="0"/>
                                  </a:rPr>
                                  <m:t>)</m:t>
                                </m:r>
                              </m:oMath>
                            </m:oMathPara>
                          </a14:m>
                          <a:endParaRPr lang="en-US" sz="1200" dirty="0">
                            <a:solidFill>
                              <a:schemeClr val="bg1"/>
                            </a:solidFill>
                            <a:latin typeface="Times New Roman" panose="02020603050405020304" pitchFamily="18" charset="0"/>
                            <a:cs typeface="Times New Roman" panose="02020603050405020304" pitchFamily="18" charset="0"/>
                          </a:endParaRPr>
                        </a:p>
                      </a:txBody>
                      <a:tcPr>
                        <a:solidFill>
                          <a:schemeClr val="accent1"/>
                        </a:solidFill>
                      </a:tcPr>
                    </a:tc>
                    <a:tc>
                      <a:txBody>
                        <a:bodyPr/>
                        <a:lstStyle/>
                        <a:p>
                          <a:pPr algn="ctr"/>
                          <a14:m>
                            <m:oMathPara xmlns:m="http://schemas.openxmlformats.org/officeDocument/2006/math">
                              <m:oMathParaPr>
                                <m:jc m:val="centerGroup"/>
                              </m:oMathParaPr>
                              <m:oMath xmlns:m="http://schemas.openxmlformats.org/officeDocument/2006/math">
                                <m:r>
                                  <a:rPr lang="en-US" sz="1200" b="0" i="1" smtClean="0">
                                    <a:solidFill>
                                      <a:schemeClr val="bg1"/>
                                    </a:solidFill>
                                    <a:latin typeface="Cambria Math" panose="02040503050406030204" pitchFamily="18" charset="0"/>
                                    <a:cs typeface="Times New Roman" panose="02020603050405020304" pitchFamily="18" charset="0"/>
                                  </a:rPr>
                                  <m:t>𝑛𝑜𝑟𝑚</m:t>
                                </m:r>
                                <m:r>
                                  <a:rPr lang="en-US" sz="1200" b="0" i="1" smtClean="0">
                                    <a:solidFill>
                                      <a:schemeClr val="bg1"/>
                                    </a:solidFill>
                                    <a:latin typeface="Cambria Math" panose="02040503050406030204" pitchFamily="18" charset="0"/>
                                    <a:cs typeface="Times New Roman" panose="02020603050405020304" pitchFamily="18" charset="0"/>
                                  </a:rPr>
                                  <m:t>(</m:t>
                                </m:r>
                                <m:r>
                                  <a:rPr lang="en-US" sz="1200" b="0" i="1" smtClean="0">
                                    <a:solidFill>
                                      <a:schemeClr val="bg1"/>
                                    </a:solidFill>
                                    <a:latin typeface="Cambria Math" panose="02040503050406030204" pitchFamily="18" charset="0"/>
                                    <a:cs typeface="Times New Roman" panose="02020603050405020304" pitchFamily="18" charset="0"/>
                                  </a:rPr>
                                  <m:t>𝑒𝑟𝑟𝑜𝑟</m:t>
                                </m:r>
                                <m:r>
                                  <a:rPr lang="en-US" sz="1200" b="0" i="1" smtClean="0">
                                    <a:solidFill>
                                      <a:schemeClr val="bg1"/>
                                    </a:solidFill>
                                    <a:latin typeface="Cambria Math" panose="02040503050406030204" pitchFamily="18" charset="0"/>
                                    <a:cs typeface="Times New Roman" panose="02020603050405020304" pitchFamily="18" charset="0"/>
                                  </a:rPr>
                                  <m:t> </m:t>
                                </m:r>
                                <m:r>
                                  <a:rPr lang="en-US" sz="1200" b="0" i="1" smtClean="0">
                                    <a:solidFill>
                                      <a:schemeClr val="bg1"/>
                                    </a:solidFill>
                                    <a:latin typeface="Cambria Math" panose="02040503050406030204" pitchFamily="18" charset="0"/>
                                    <a:cs typeface="Times New Roman" panose="02020603050405020304" pitchFamily="18" charset="0"/>
                                  </a:rPr>
                                  <m:t>𝑜𝑛</m:t>
                                </m:r>
                                <m:r>
                                  <a:rPr lang="en-US" sz="1200" b="0" i="1" smtClean="0">
                                    <a:solidFill>
                                      <a:schemeClr val="bg1"/>
                                    </a:solidFill>
                                    <a:latin typeface="Cambria Math" panose="02040503050406030204" pitchFamily="18" charset="0"/>
                                    <a:cs typeface="Times New Roman" panose="02020603050405020304" pitchFamily="18" charset="0"/>
                                  </a:rPr>
                                  <m:t> </m:t>
                                </m:r>
                                <m:sSub>
                                  <m:sSubPr>
                                    <m:ctrlPr>
                                      <a:rPr lang="en-US" sz="1200" b="0" i="1" smtClean="0">
                                        <a:solidFill>
                                          <a:schemeClr val="bg1"/>
                                        </a:solidFill>
                                        <a:latin typeface="Cambria Math" panose="02040503050406030204" pitchFamily="18" charset="0"/>
                                        <a:cs typeface="Times New Roman" panose="02020603050405020304" pitchFamily="18" charset="0"/>
                                      </a:rPr>
                                    </m:ctrlPr>
                                  </m:sSubPr>
                                  <m:e>
                                    <m:r>
                                      <a:rPr lang="en-US" sz="1200" b="0" i="1" smtClean="0">
                                        <a:solidFill>
                                          <a:schemeClr val="bg1"/>
                                        </a:solidFill>
                                        <a:latin typeface="Cambria Math" panose="02040503050406030204" pitchFamily="18" charset="0"/>
                                        <a:cs typeface="Times New Roman" panose="02020603050405020304" pitchFamily="18" charset="0"/>
                                      </a:rPr>
                                      <m:t>𝑣</m:t>
                                    </m:r>
                                  </m:e>
                                  <m:sub>
                                    <m:r>
                                      <a:rPr lang="en-US" sz="1200" b="0" i="1" smtClean="0">
                                        <a:solidFill>
                                          <a:schemeClr val="bg1"/>
                                        </a:solidFill>
                                        <a:latin typeface="Cambria Math" panose="02040503050406030204" pitchFamily="18" charset="0"/>
                                        <a:cs typeface="Times New Roman" panose="02020603050405020304" pitchFamily="18" charset="0"/>
                                      </a:rPr>
                                      <m:t>5</m:t>
                                    </m:r>
                                  </m:sub>
                                </m:sSub>
                                <m:r>
                                  <a:rPr lang="en-US" sz="1200" b="0" i="1" smtClean="0">
                                    <a:solidFill>
                                      <a:schemeClr val="bg1"/>
                                    </a:solidFill>
                                    <a:latin typeface="Cambria Math" panose="02040503050406030204" pitchFamily="18" charset="0"/>
                                    <a:cs typeface="Times New Roman" panose="02020603050405020304" pitchFamily="18" charset="0"/>
                                  </a:rPr>
                                  <m:t>)/</m:t>
                                </m:r>
                                <m:r>
                                  <a:rPr lang="en-US" sz="1200" b="0" i="1" smtClean="0">
                                    <a:solidFill>
                                      <a:schemeClr val="bg1"/>
                                    </a:solidFill>
                                    <a:latin typeface="Cambria Math" panose="02040503050406030204" pitchFamily="18" charset="0"/>
                                    <a:cs typeface="Times New Roman" panose="02020603050405020304" pitchFamily="18" charset="0"/>
                                  </a:rPr>
                                  <m:t>𝑛𝑜𝑟𝑚</m:t>
                                </m:r>
                                <m:r>
                                  <a:rPr lang="en-US" sz="1200" b="0" i="1" smtClean="0">
                                    <a:solidFill>
                                      <a:schemeClr val="bg1"/>
                                    </a:solidFill>
                                    <a:latin typeface="Cambria Math" panose="02040503050406030204" pitchFamily="18" charset="0"/>
                                    <a:cs typeface="Times New Roman" panose="02020603050405020304" pitchFamily="18" charset="0"/>
                                  </a:rPr>
                                  <m:t>(</m:t>
                                </m:r>
                                <m:r>
                                  <a:rPr lang="en-US" sz="1200" b="0" i="1" smtClean="0">
                                    <a:solidFill>
                                      <a:schemeClr val="bg1"/>
                                    </a:solidFill>
                                    <a:latin typeface="Cambria Math" panose="02040503050406030204" pitchFamily="18" charset="0"/>
                                    <a:cs typeface="Times New Roman" panose="02020603050405020304" pitchFamily="18" charset="0"/>
                                  </a:rPr>
                                  <m:t>𝑒𝑟𝑟𝑜𝑟</m:t>
                                </m:r>
                                <m:r>
                                  <a:rPr lang="en-US" sz="1200" b="0" i="1" smtClean="0">
                                    <a:solidFill>
                                      <a:schemeClr val="bg1"/>
                                    </a:solidFill>
                                    <a:latin typeface="Cambria Math" panose="02040503050406030204" pitchFamily="18" charset="0"/>
                                    <a:cs typeface="Times New Roman" panose="02020603050405020304" pitchFamily="18" charset="0"/>
                                  </a:rPr>
                                  <m:t>)</m:t>
                                </m:r>
                              </m:oMath>
                            </m:oMathPara>
                          </a14:m>
                          <a:endParaRPr lang="en-US" sz="1200" dirty="0">
                            <a:solidFill>
                              <a:schemeClr val="bg1"/>
                            </a:solidFill>
                            <a:latin typeface="Times New Roman" panose="02020603050405020304" pitchFamily="18" charset="0"/>
                            <a:cs typeface="Times New Roman" panose="02020603050405020304" pitchFamily="18" charset="0"/>
                          </a:endParaRPr>
                        </a:p>
                      </a:txBody>
                      <a:tcPr>
                        <a:solidFill>
                          <a:schemeClr val="accent1"/>
                        </a:solidFill>
                      </a:tcPr>
                    </a:tc>
                    <a:extLst>
                      <a:ext uri="{0D108BD9-81ED-4DB2-BD59-A6C34878D82A}">
                        <a16:rowId xmlns:a16="http://schemas.microsoft.com/office/drawing/2014/main" val="4163598970"/>
                      </a:ext>
                    </a:extLst>
                  </a:tr>
                  <a:tr h="216378">
                    <a:tc>
                      <a:txBody>
                        <a:bodyPr/>
                        <a:lstStyle/>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18%</m:t>
                                </m:r>
                              </m:oMath>
                            </m:oMathPara>
                          </a14:m>
                          <a:endParaRPr lang="en-US" sz="120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15%</m:t>
                                </m:r>
                              </m:oMath>
                            </m:oMathPara>
                          </a14:m>
                          <a:endParaRPr lang="en-US" sz="120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27%</m:t>
                                </m:r>
                              </m:oMath>
                            </m:oMathPara>
                          </a14:m>
                          <a:endParaRPr lang="en-US" sz="12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49%</m:t>
                                </m:r>
                              </m:oMath>
                            </m:oMathPara>
                          </a14:m>
                          <a:endParaRPr lang="en-US" sz="120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62%</m:t>
                                </m:r>
                              </m:oMath>
                            </m:oMathPara>
                          </a14:m>
                          <a:endParaRPr 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855966326"/>
                      </a:ext>
                    </a:extLst>
                  </a:tr>
                </a:tbl>
              </a:graphicData>
            </a:graphic>
          </p:graphicFrame>
        </mc:Choice>
        <mc:Fallback>
          <p:graphicFrame>
            <p:nvGraphicFramePr>
              <p:cNvPr id="4" name="Table 3">
                <a:extLst>
                  <a:ext uri="{FF2B5EF4-FFF2-40B4-BE49-F238E27FC236}">
                    <a16:creationId xmlns:a16="http://schemas.microsoft.com/office/drawing/2014/main" id="{462EDF39-ED07-A80C-5CB6-1BF7EFC25734}"/>
                  </a:ext>
                </a:extLst>
              </p:cNvPr>
              <p:cNvGraphicFramePr>
                <a:graphicFrameLocks noGrp="1"/>
              </p:cNvGraphicFramePr>
              <p:nvPr>
                <p:extLst>
                  <p:ext uri="{D42A27DB-BD31-4B8C-83A1-F6EECF244321}">
                    <p14:modId xmlns:p14="http://schemas.microsoft.com/office/powerpoint/2010/main" val="1901883431"/>
                  </p:ext>
                </p:extLst>
              </p:nvPr>
            </p:nvGraphicFramePr>
            <p:xfrm>
              <a:off x="2171095" y="2098322"/>
              <a:ext cx="7849810" cy="1511968"/>
            </p:xfrm>
            <a:graphic>
              <a:graphicData uri="http://schemas.openxmlformats.org/drawingml/2006/table">
                <a:tbl>
                  <a:tblPr firstRow="1" bandRow="1">
                    <a:tableStyleId>{5C22544A-7EE6-4342-B048-85BDC9FD1C3A}</a:tableStyleId>
                  </a:tblPr>
                  <a:tblGrid>
                    <a:gridCol w="1569962">
                      <a:extLst>
                        <a:ext uri="{9D8B030D-6E8A-4147-A177-3AD203B41FA5}">
                          <a16:colId xmlns:a16="http://schemas.microsoft.com/office/drawing/2014/main" val="3572584909"/>
                        </a:ext>
                      </a:extLst>
                    </a:gridCol>
                    <a:gridCol w="1569962">
                      <a:extLst>
                        <a:ext uri="{9D8B030D-6E8A-4147-A177-3AD203B41FA5}">
                          <a16:colId xmlns:a16="http://schemas.microsoft.com/office/drawing/2014/main" val="609257337"/>
                        </a:ext>
                      </a:extLst>
                    </a:gridCol>
                    <a:gridCol w="1569962">
                      <a:extLst>
                        <a:ext uri="{9D8B030D-6E8A-4147-A177-3AD203B41FA5}">
                          <a16:colId xmlns:a16="http://schemas.microsoft.com/office/drawing/2014/main" val="1799262848"/>
                        </a:ext>
                      </a:extLst>
                    </a:gridCol>
                    <a:gridCol w="1569962">
                      <a:extLst>
                        <a:ext uri="{9D8B030D-6E8A-4147-A177-3AD203B41FA5}">
                          <a16:colId xmlns:a16="http://schemas.microsoft.com/office/drawing/2014/main" val="431168447"/>
                        </a:ext>
                      </a:extLst>
                    </a:gridCol>
                    <a:gridCol w="1569962">
                      <a:extLst>
                        <a:ext uri="{9D8B030D-6E8A-4147-A177-3AD203B41FA5}">
                          <a16:colId xmlns:a16="http://schemas.microsoft.com/office/drawing/2014/main" val="429998223"/>
                        </a:ext>
                      </a:extLst>
                    </a:gridCol>
                  </a:tblGrid>
                  <a:tr h="457200">
                    <a:tc>
                      <a:txBody>
                        <a:bodyPr/>
                        <a:lstStyle/>
                        <a:p>
                          <a:endParaRPr lang="en-US"/>
                        </a:p>
                      </a:txBody>
                      <a:tcPr>
                        <a:blipFill>
                          <a:blip r:embed="rId2"/>
                          <a:stretch>
                            <a:fillRect l="-388" t="-1333" r="-401163" b="-234667"/>
                          </a:stretch>
                        </a:blipFill>
                      </a:tcPr>
                    </a:tc>
                    <a:tc>
                      <a:txBody>
                        <a:bodyPr/>
                        <a:lstStyle/>
                        <a:p>
                          <a:endParaRPr lang="en-US"/>
                        </a:p>
                      </a:txBody>
                      <a:tcPr>
                        <a:blipFill>
                          <a:blip r:embed="rId2"/>
                          <a:stretch>
                            <a:fillRect l="-100778" t="-1333" r="-302724" b="-234667"/>
                          </a:stretch>
                        </a:blipFill>
                      </a:tcPr>
                    </a:tc>
                    <a:tc>
                      <a:txBody>
                        <a:bodyPr/>
                        <a:lstStyle/>
                        <a:p>
                          <a:endParaRPr lang="en-US"/>
                        </a:p>
                      </a:txBody>
                      <a:tcPr>
                        <a:blipFill>
                          <a:blip r:embed="rId2"/>
                          <a:stretch>
                            <a:fillRect l="-200000" t="-1333" r="-201550" b="-234667"/>
                          </a:stretch>
                        </a:blipFill>
                      </a:tcPr>
                    </a:tc>
                    <a:tc>
                      <a:txBody>
                        <a:bodyPr/>
                        <a:lstStyle/>
                        <a:p>
                          <a:endParaRPr lang="en-US"/>
                        </a:p>
                      </a:txBody>
                      <a:tcPr>
                        <a:blipFill>
                          <a:blip r:embed="rId2"/>
                          <a:stretch>
                            <a:fillRect l="-301167" t="-1333" r="-102335" b="-234667"/>
                          </a:stretch>
                        </a:blipFill>
                      </a:tcPr>
                    </a:tc>
                    <a:tc>
                      <a:txBody>
                        <a:bodyPr/>
                        <a:lstStyle/>
                        <a:p>
                          <a:endParaRPr lang="en-US"/>
                        </a:p>
                      </a:txBody>
                      <a:tcPr>
                        <a:blipFill>
                          <a:blip r:embed="rId2"/>
                          <a:stretch>
                            <a:fillRect l="-399612" t="-1333" r="-1938" b="-234667"/>
                          </a:stretch>
                        </a:blipFill>
                      </a:tcPr>
                    </a:tc>
                    <a:extLst>
                      <a:ext uri="{0D108BD9-81ED-4DB2-BD59-A6C34878D82A}">
                        <a16:rowId xmlns:a16="http://schemas.microsoft.com/office/drawing/2014/main" val="1753545980"/>
                      </a:ext>
                    </a:extLst>
                  </a:tr>
                  <a:tr h="327439">
                    <a:tc>
                      <a:txBody>
                        <a:bodyPr/>
                        <a:lstStyle/>
                        <a:p>
                          <a:endParaRPr lang="en-US"/>
                        </a:p>
                      </a:txBody>
                      <a:tcPr>
                        <a:blipFill>
                          <a:blip r:embed="rId2"/>
                          <a:stretch>
                            <a:fillRect l="-388" t="-140741" r="-401163" b="-225926"/>
                          </a:stretch>
                        </a:blipFill>
                      </a:tcPr>
                    </a:tc>
                    <a:tc>
                      <a:txBody>
                        <a:bodyPr/>
                        <a:lstStyle/>
                        <a:p>
                          <a:endParaRPr lang="en-US"/>
                        </a:p>
                      </a:txBody>
                      <a:tcPr>
                        <a:blipFill>
                          <a:blip r:embed="rId2"/>
                          <a:stretch>
                            <a:fillRect l="-100778" t="-140741" r="-302724" b="-225926"/>
                          </a:stretch>
                        </a:blipFill>
                      </a:tcPr>
                    </a:tc>
                    <a:tc>
                      <a:txBody>
                        <a:bodyPr/>
                        <a:lstStyle/>
                        <a:p>
                          <a:pPr algn="ctr"/>
                          <a:r>
                            <a:rPr lang="en-US" sz="1200" dirty="0">
                              <a:latin typeface="Times New Roman" panose="02020603050405020304" pitchFamily="18" charset="0"/>
                              <a:cs typeface="Times New Roman" panose="02020603050405020304" pitchFamily="18" charset="0"/>
                            </a:rPr>
                            <a:t>51%</a:t>
                          </a:r>
                        </a:p>
                      </a:txBody>
                      <a:tcPr/>
                    </a:tc>
                    <a:tc>
                      <a:txBody>
                        <a:bodyPr/>
                        <a:lstStyle/>
                        <a:p>
                          <a:endParaRPr lang="en-US"/>
                        </a:p>
                      </a:txBody>
                      <a:tcPr>
                        <a:blipFill>
                          <a:blip r:embed="rId2"/>
                          <a:stretch>
                            <a:fillRect l="-301167" t="-140741" r="-102335" b="-225926"/>
                          </a:stretch>
                        </a:blipFill>
                      </a:tcPr>
                    </a:tc>
                    <a:tc>
                      <a:txBody>
                        <a:bodyPr/>
                        <a:lstStyle/>
                        <a:p>
                          <a:endParaRPr lang="en-US"/>
                        </a:p>
                      </a:txBody>
                      <a:tcPr>
                        <a:blipFill>
                          <a:blip r:embed="rId2"/>
                          <a:stretch>
                            <a:fillRect l="-399612" t="-140741" r="-1938" b="-225926"/>
                          </a:stretch>
                        </a:blipFill>
                      </a:tcPr>
                    </a:tc>
                    <a:extLst>
                      <a:ext uri="{0D108BD9-81ED-4DB2-BD59-A6C34878D82A}">
                        <a16:rowId xmlns:a16="http://schemas.microsoft.com/office/drawing/2014/main" val="2993555382"/>
                      </a:ext>
                    </a:extLst>
                  </a:tr>
                  <a:tr h="453009">
                    <a:tc>
                      <a:txBody>
                        <a:bodyPr/>
                        <a:lstStyle/>
                        <a:p>
                          <a:endParaRPr lang="en-US"/>
                        </a:p>
                      </a:txBody>
                      <a:tcPr>
                        <a:blipFill>
                          <a:blip r:embed="rId2"/>
                          <a:stretch>
                            <a:fillRect l="-388" t="-173333" r="-401163" b="-62667"/>
                          </a:stretch>
                        </a:blipFill>
                      </a:tcPr>
                    </a:tc>
                    <a:tc>
                      <a:txBody>
                        <a:bodyPr/>
                        <a:lstStyle/>
                        <a:p>
                          <a:endParaRPr lang="en-US"/>
                        </a:p>
                      </a:txBody>
                      <a:tcPr>
                        <a:blipFill>
                          <a:blip r:embed="rId2"/>
                          <a:stretch>
                            <a:fillRect l="-100778" t="-173333" r="-302724" b="-62667"/>
                          </a:stretch>
                        </a:blipFill>
                      </a:tcPr>
                    </a:tc>
                    <a:tc>
                      <a:txBody>
                        <a:bodyPr/>
                        <a:lstStyle/>
                        <a:p>
                          <a:endParaRPr lang="en-US"/>
                        </a:p>
                      </a:txBody>
                      <a:tcPr>
                        <a:blipFill>
                          <a:blip r:embed="rId2"/>
                          <a:stretch>
                            <a:fillRect l="-200000" t="-173333" r="-201550" b="-62667"/>
                          </a:stretch>
                        </a:blipFill>
                      </a:tcPr>
                    </a:tc>
                    <a:tc>
                      <a:txBody>
                        <a:bodyPr/>
                        <a:lstStyle/>
                        <a:p>
                          <a:endParaRPr lang="en-US"/>
                        </a:p>
                      </a:txBody>
                      <a:tcPr>
                        <a:blipFill>
                          <a:blip r:embed="rId2"/>
                          <a:stretch>
                            <a:fillRect l="-301167" t="-173333" r="-102335" b="-62667"/>
                          </a:stretch>
                        </a:blipFill>
                      </a:tcPr>
                    </a:tc>
                    <a:tc>
                      <a:txBody>
                        <a:bodyPr/>
                        <a:lstStyle/>
                        <a:p>
                          <a:endParaRPr lang="en-US"/>
                        </a:p>
                      </a:txBody>
                      <a:tcPr>
                        <a:blipFill>
                          <a:blip r:embed="rId2"/>
                          <a:stretch>
                            <a:fillRect l="-399612" t="-173333" r="-1938" b="-62667"/>
                          </a:stretch>
                        </a:blipFill>
                      </a:tcPr>
                    </a:tc>
                    <a:extLst>
                      <a:ext uri="{0D108BD9-81ED-4DB2-BD59-A6C34878D82A}">
                        <a16:rowId xmlns:a16="http://schemas.microsoft.com/office/drawing/2014/main" val="4163598970"/>
                      </a:ext>
                    </a:extLst>
                  </a:tr>
                  <a:tr h="274320">
                    <a:tc>
                      <a:txBody>
                        <a:bodyPr/>
                        <a:lstStyle/>
                        <a:p>
                          <a:endParaRPr lang="en-US"/>
                        </a:p>
                      </a:txBody>
                      <a:tcPr>
                        <a:blipFill>
                          <a:blip r:embed="rId2"/>
                          <a:stretch>
                            <a:fillRect l="-388" t="-455556" r="-401163" b="-4444"/>
                          </a:stretch>
                        </a:blipFill>
                      </a:tcPr>
                    </a:tc>
                    <a:tc>
                      <a:txBody>
                        <a:bodyPr/>
                        <a:lstStyle/>
                        <a:p>
                          <a:endParaRPr lang="en-US"/>
                        </a:p>
                      </a:txBody>
                      <a:tcPr>
                        <a:blipFill>
                          <a:blip r:embed="rId2"/>
                          <a:stretch>
                            <a:fillRect l="-100778" t="-455556" r="-302724" b="-4444"/>
                          </a:stretch>
                        </a:blipFill>
                      </a:tcPr>
                    </a:tc>
                    <a:tc>
                      <a:txBody>
                        <a:bodyPr/>
                        <a:lstStyle/>
                        <a:p>
                          <a:endParaRPr lang="en-US"/>
                        </a:p>
                      </a:txBody>
                      <a:tcPr>
                        <a:blipFill>
                          <a:blip r:embed="rId2"/>
                          <a:stretch>
                            <a:fillRect l="-200000" t="-455556" r="-201550" b="-4444"/>
                          </a:stretch>
                        </a:blipFill>
                      </a:tcPr>
                    </a:tc>
                    <a:tc>
                      <a:txBody>
                        <a:bodyPr/>
                        <a:lstStyle/>
                        <a:p>
                          <a:endParaRPr lang="en-US"/>
                        </a:p>
                      </a:txBody>
                      <a:tcPr>
                        <a:blipFill>
                          <a:blip r:embed="rId2"/>
                          <a:stretch>
                            <a:fillRect l="-301167" t="-455556" r="-102335" b="-4444"/>
                          </a:stretch>
                        </a:blipFill>
                      </a:tcPr>
                    </a:tc>
                    <a:tc>
                      <a:txBody>
                        <a:bodyPr/>
                        <a:lstStyle/>
                        <a:p>
                          <a:endParaRPr lang="en-US"/>
                        </a:p>
                      </a:txBody>
                      <a:tcPr>
                        <a:blipFill>
                          <a:blip r:embed="rId2"/>
                          <a:stretch>
                            <a:fillRect l="-399612" t="-455556" r="-1938" b="-4444"/>
                          </a:stretch>
                        </a:blipFill>
                      </a:tcPr>
                    </a:tc>
                    <a:extLst>
                      <a:ext uri="{0D108BD9-81ED-4DB2-BD59-A6C34878D82A}">
                        <a16:rowId xmlns:a16="http://schemas.microsoft.com/office/drawing/2014/main" val="1855966326"/>
                      </a:ext>
                    </a:extLst>
                  </a:tr>
                </a:tbl>
              </a:graphicData>
            </a:graphic>
          </p:graphicFrame>
        </mc:Fallback>
      </mc:AlternateContent>
      <p:sp>
        <p:nvSpPr>
          <p:cNvPr id="16" name="Slide Number Placeholder 15">
            <a:extLst>
              <a:ext uri="{FF2B5EF4-FFF2-40B4-BE49-F238E27FC236}">
                <a16:creationId xmlns:a16="http://schemas.microsoft.com/office/drawing/2014/main" id="{EBFF422F-73C6-06A6-F5DD-1C6D29A6B35F}"/>
              </a:ext>
            </a:extLst>
          </p:cNvPr>
          <p:cNvSpPr>
            <a:spLocks noGrp="1"/>
          </p:cNvSpPr>
          <p:nvPr>
            <p:ph type="sldNum" sz="quarter" idx="12"/>
          </p:nvPr>
        </p:nvSpPr>
        <p:spPr/>
        <p:txBody>
          <a:bodyPr/>
          <a:lstStyle/>
          <a:p>
            <a:fld id="{843DEEAA-B689-44EB-B24B-F411656F60BB}" type="slidenum">
              <a:rPr lang="en-US" smtClean="0">
                <a:latin typeface="Times New Roman" panose="02020603050405020304" pitchFamily="18" charset="0"/>
                <a:cs typeface="Times New Roman" panose="02020603050405020304" pitchFamily="18" charset="0"/>
              </a:rPr>
              <a:t>16</a:t>
            </a:fld>
            <a:endParaRPr lang="en-US"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7EF3340F-2D86-DE40-7601-51FF90357DED}"/>
              </a:ext>
            </a:extLst>
          </p:cNvPr>
          <p:cNvSpPr txBox="1"/>
          <p:nvPr/>
        </p:nvSpPr>
        <p:spPr>
          <a:xfrm>
            <a:off x="973667" y="2669640"/>
            <a:ext cx="646331"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5cm:</a:t>
            </a:r>
          </a:p>
        </p:txBody>
      </p:sp>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51FB6FE4-5FAA-7B9C-A30D-9A59E6F4D5E5}"/>
                  </a:ext>
                </a:extLst>
              </p:cNvPr>
              <p:cNvSpPr txBox="1"/>
              <p:nvPr/>
            </p:nvSpPr>
            <p:spPr>
              <a:xfrm>
                <a:off x="1619998" y="1000288"/>
                <a:ext cx="9254066" cy="738664"/>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Hypothesis: the magnetic field change in the direction of the 5</a:t>
                </a:r>
                <a:r>
                  <a:rPr lang="en-US" sz="1400" baseline="30000" dirty="0">
                    <a:latin typeface="Times New Roman" panose="02020603050405020304" pitchFamily="18" charset="0"/>
                    <a:cs typeface="Times New Roman" panose="02020603050405020304" pitchFamily="18" charset="0"/>
                  </a:rPr>
                  <a:t>th</a:t>
                </a:r>
                <a:r>
                  <a:rPr lang="en-US" sz="1400" dirty="0">
                    <a:latin typeface="Times New Roman" panose="02020603050405020304" pitchFamily="18" charset="0"/>
                    <a:cs typeface="Times New Roman" panose="02020603050405020304" pitchFamily="18" charset="0"/>
                  </a:rPr>
                  <a:t> singular value that corresponds to </a:t>
                </a:r>
                <a14:m>
                  <m:oMath xmlns:m="http://schemas.openxmlformats.org/officeDocument/2006/math">
                    <m:sSub>
                      <m:sSubPr>
                        <m:ctrlPr>
                          <a:rPr lang="en-US" sz="1400" b="0" i="1" smtClean="0">
                            <a:latin typeface="Cambria Math" panose="02040503050406030204" pitchFamily="18" charset="0"/>
                            <a:cs typeface="Times New Roman" panose="02020603050405020304" pitchFamily="18" charset="0"/>
                          </a:rPr>
                        </m:ctrlPr>
                      </m:sSubPr>
                      <m:e>
                        <m:r>
                          <a:rPr lang="en-US" sz="1400" b="0" i="1" smtClean="0">
                            <a:latin typeface="Cambria Math" panose="02040503050406030204" pitchFamily="18" charset="0"/>
                            <a:cs typeface="Times New Roman" panose="02020603050405020304" pitchFamily="18" charset="0"/>
                          </a:rPr>
                          <m:t>𝜎</m:t>
                        </m:r>
                      </m:e>
                      <m:sub>
                        <m:r>
                          <a:rPr lang="en-US" sz="1400" b="0" i="1" smtClean="0">
                            <a:latin typeface="Cambria Math" panose="02040503050406030204" pitchFamily="18" charset="0"/>
                            <a:cs typeface="Times New Roman" panose="02020603050405020304" pitchFamily="18" charset="0"/>
                          </a:rPr>
                          <m:t>𝑚𝑖𝑛</m:t>
                        </m:r>
                      </m:sub>
                    </m:sSub>
                  </m:oMath>
                </a14:m>
                <a:r>
                  <a:rPr lang="en-US" sz="1400" dirty="0">
                    <a:latin typeface="Times New Roman" panose="02020603050405020304" pitchFamily="18" charset="0"/>
                    <a:cs typeface="Times New Roman" panose="02020603050405020304" pitchFamily="18" charset="0"/>
                  </a:rPr>
                  <a:t> is the hardest direction to detect. When there is white noise, this is the direction that is hardest to distinguish from noise. As a result, it contributes the most to the error of configuration estimation.</a:t>
                </a:r>
              </a:p>
            </p:txBody>
          </p:sp>
        </mc:Choice>
        <mc:Fallback>
          <p:sp>
            <p:nvSpPr>
              <p:cNvPr id="6" name="TextBox 5">
                <a:extLst>
                  <a:ext uri="{FF2B5EF4-FFF2-40B4-BE49-F238E27FC236}">
                    <a16:creationId xmlns:a16="http://schemas.microsoft.com/office/drawing/2014/main" id="{51FB6FE4-5FAA-7B9C-A30D-9A59E6F4D5E5}"/>
                  </a:ext>
                </a:extLst>
              </p:cNvPr>
              <p:cNvSpPr txBox="1">
                <a:spLocks noRot="1" noChangeAspect="1" noMove="1" noResize="1" noEditPoints="1" noAdjustHandles="1" noChangeArrowheads="1" noChangeShapeType="1" noTextEdit="1"/>
              </p:cNvSpPr>
              <p:nvPr/>
            </p:nvSpPr>
            <p:spPr>
              <a:xfrm>
                <a:off x="1619998" y="1000288"/>
                <a:ext cx="9254066" cy="738664"/>
              </a:xfrm>
              <a:prstGeom prst="rect">
                <a:avLst/>
              </a:prstGeom>
              <a:blipFill>
                <a:blip r:embed="rId3"/>
                <a:stretch>
                  <a:fillRect l="-198" t="-1653" r="-264" b="-8264"/>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graphicFrame>
            <p:nvGraphicFramePr>
              <p:cNvPr id="7" name="Table 6">
                <a:extLst>
                  <a:ext uri="{FF2B5EF4-FFF2-40B4-BE49-F238E27FC236}">
                    <a16:creationId xmlns:a16="http://schemas.microsoft.com/office/drawing/2014/main" id="{DB4B6E94-DC11-267C-39E4-4C7C574ED6E7}"/>
                  </a:ext>
                </a:extLst>
              </p:cNvPr>
              <p:cNvGraphicFramePr>
                <a:graphicFrameLocks noGrp="1"/>
              </p:cNvGraphicFramePr>
              <p:nvPr>
                <p:extLst>
                  <p:ext uri="{D42A27DB-BD31-4B8C-83A1-F6EECF244321}">
                    <p14:modId xmlns:p14="http://schemas.microsoft.com/office/powerpoint/2010/main" val="357951975"/>
                  </p:ext>
                </p:extLst>
              </p:nvPr>
            </p:nvGraphicFramePr>
            <p:xfrm>
              <a:off x="2171095" y="3884846"/>
              <a:ext cx="7849810" cy="1511968"/>
            </p:xfrm>
            <a:graphic>
              <a:graphicData uri="http://schemas.openxmlformats.org/drawingml/2006/table">
                <a:tbl>
                  <a:tblPr firstRow="1" bandRow="1">
                    <a:tableStyleId>{5C22544A-7EE6-4342-B048-85BDC9FD1C3A}</a:tableStyleId>
                  </a:tblPr>
                  <a:tblGrid>
                    <a:gridCol w="1569962">
                      <a:extLst>
                        <a:ext uri="{9D8B030D-6E8A-4147-A177-3AD203B41FA5}">
                          <a16:colId xmlns:a16="http://schemas.microsoft.com/office/drawing/2014/main" val="3572584909"/>
                        </a:ext>
                      </a:extLst>
                    </a:gridCol>
                    <a:gridCol w="1569962">
                      <a:extLst>
                        <a:ext uri="{9D8B030D-6E8A-4147-A177-3AD203B41FA5}">
                          <a16:colId xmlns:a16="http://schemas.microsoft.com/office/drawing/2014/main" val="609257337"/>
                        </a:ext>
                      </a:extLst>
                    </a:gridCol>
                    <a:gridCol w="1569962">
                      <a:extLst>
                        <a:ext uri="{9D8B030D-6E8A-4147-A177-3AD203B41FA5}">
                          <a16:colId xmlns:a16="http://schemas.microsoft.com/office/drawing/2014/main" val="1799262848"/>
                        </a:ext>
                      </a:extLst>
                    </a:gridCol>
                    <a:gridCol w="1569962">
                      <a:extLst>
                        <a:ext uri="{9D8B030D-6E8A-4147-A177-3AD203B41FA5}">
                          <a16:colId xmlns:a16="http://schemas.microsoft.com/office/drawing/2014/main" val="431168447"/>
                        </a:ext>
                      </a:extLst>
                    </a:gridCol>
                    <a:gridCol w="1569962">
                      <a:extLst>
                        <a:ext uri="{9D8B030D-6E8A-4147-A177-3AD203B41FA5}">
                          <a16:colId xmlns:a16="http://schemas.microsoft.com/office/drawing/2014/main" val="429998223"/>
                        </a:ext>
                      </a:extLst>
                    </a:gridCol>
                  </a:tblGrid>
                  <a:tr h="0">
                    <a:tc>
                      <a:txBody>
                        <a:bodyPr/>
                        <a:lstStyle/>
                        <a:p>
                          <a:pPr algn="ctr"/>
                          <a14:m>
                            <m:oMathPara xmlns:m="http://schemas.openxmlformats.org/officeDocument/2006/math">
                              <m:oMathParaPr>
                                <m:jc m:val="centerGroup"/>
                              </m:oMathParaPr>
                              <m:oMath xmlns:m="http://schemas.openxmlformats.org/officeDocument/2006/math">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𝜎</m:t>
                                    </m:r>
                                  </m:e>
                                  <m:sub>
                                    <m:r>
                                      <a:rPr lang="en-US" sz="1200" b="0" i="1" smtClean="0">
                                        <a:latin typeface="Cambria Math" panose="02040503050406030204" pitchFamily="18" charset="0"/>
                                      </a:rPr>
                                      <m:t>1</m:t>
                                    </m:r>
                                  </m:sub>
                                </m:sSub>
                                <m:r>
                                  <a:rPr lang="en-US" sz="1200" b="0" i="1" smtClean="0">
                                    <a:latin typeface="Cambria Math" panose="02040503050406030204" pitchFamily="18" charset="0"/>
                                  </a:rPr>
                                  <m:t>/</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𝜎</m:t>
                                    </m:r>
                                  </m:e>
                                  <m:sub>
                                    <m:r>
                                      <a:rPr lang="en-US" sz="1200" b="0" i="1" smtClean="0">
                                        <a:latin typeface="Cambria Math" panose="02040503050406030204" pitchFamily="18" charset="0"/>
                                      </a:rPr>
                                      <m:t>1</m:t>
                                    </m:r>
                                  </m:sub>
                                </m:sSub>
                              </m:oMath>
                            </m:oMathPara>
                          </a14:m>
                          <a:endParaRPr lang="en-US" sz="1200" dirty="0">
                            <a:latin typeface="Times New Roman" panose="02020603050405020304" pitchFamily="18" charset="0"/>
                            <a:cs typeface="Times New Roman" panose="02020603050405020304" pitchFamily="18" charset="0"/>
                          </a:endParaRPr>
                        </a:p>
                      </a:txBody>
                      <a:tcPr>
                        <a:solidFill>
                          <a:schemeClr val="accent1"/>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𝜎</m:t>
                                    </m:r>
                                  </m:e>
                                  <m:sub>
                                    <m:r>
                                      <a:rPr lang="en-US" sz="1200" b="0" i="1" smtClean="0">
                                        <a:latin typeface="Cambria Math" panose="02040503050406030204" pitchFamily="18" charset="0"/>
                                      </a:rPr>
                                      <m:t>2</m:t>
                                    </m:r>
                                  </m:sub>
                                </m:sSub>
                                <m:r>
                                  <a:rPr lang="en-US" sz="1200" b="0" i="1" smtClean="0">
                                    <a:latin typeface="Cambria Math" panose="02040503050406030204" pitchFamily="18" charset="0"/>
                                  </a:rPr>
                                  <m:t>/</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𝜎</m:t>
                                    </m:r>
                                  </m:e>
                                  <m:sub>
                                    <m:r>
                                      <a:rPr lang="en-US" sz="1200" b="0" i="1" smtClean="0">
                                        <a:latin typeface="Cambria Math" panose="02040503050406030204" pitchFamily="18" charset="0"/>
                                      </a:rPr>
                                      <m:t>1</m:t>
                                    </m:r>
                                  </m:sub>
                                </m:sSub>
                              </m:oMath>
                            </m:oMathPara>
                          </a14:m>
                          <a:endParaRPr lang="en-US" sz="120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𝜎</m:t>
                                    </m:r>
                                  </m:e>
                                  <m:sub>
                                    <m:r>
                                      <a:rPr lang="en-US" sz="1200" b="0" i="1" smtClean="0">
                                        <a:latin typeface="Cambria Math" panose="02040503050406030204" pitchFamily="18" charset="0"/>
                                      </a:rPr>
                                      <m:t>3</m:t>
                                    </m:r>
                                  </m:sub>
                                </m:sSub>
                                <m:r>
                                  <a:rPr lang="en-US" sz="1200" b="0" i="1" smtClean="0">
                                    <a:latin typeface="Cambria Math" panose="02040503050406030204" pitchFamily="18" charset="0"/>
                                  </a:rPr>
                                  <m:t>/</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𝜎</m:t>
                                    </m:r>
                                  </m:e>
                                  <m:sub>
                                    <m:r>
                                      <a:rPr lang="en-US" sz="1200" b="0" i="1" smtClean="0">
                                        <a:latin typeface="Cambria Math" panose="02040503050406030204" pitchFamily="18" charset="0"/>
                                      </a:rPr>
                                      <m:t>1</m:t>
                                    </m:r>
                                  </m:sub>
                                </m:sSub>
                              </m:oMath>
                            </m:oMathPara>
                          </a14:m>
                          <a:endParaRPr lang="en-US" sz="120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𝜎</m:t>
                                    </m:r>
                                  </m:e>
                                  <m:sub>
                                    <m:r>
                                      <a:rPr lang="en-US" sz="1200" b="0" i="1" smtClean="0">
                                        <a:latin typeface="Cambria Math" panose="02040503050406030204" pitchFamily="18" charset="0"/>
                                      </a:rPr>
                                      <m:t>4</m:t>
                                    </m:r>
                                  </m:sub>
                                </m:sSub>
                                <m:r>
                                  <a:rPr lang="en-US" sz="1200" b="0" i="1" smtClean="0">
                                    <a:latin typeface="Cambria Math" panose="02040503050406030204" pitchFamily="18" charset="0"/>
                                  </a:rPr>
                                  <m:t>/</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𝜎</m:t>
                                    </m:r>
                                  </m:e>
                                  <m:sub>
                                    <m:r>
                                      <a:rPr lang="en-US" sz="1200" b="0" i="1" smtClean="0">
                                        <a:latin typeface="Cambria Math" panose="02040503050406030204" pitchFamily="18" charset="0"/>
                                      </a:rPr>
                                      <m:t>1</m:t>
                                    </m:r>
                                  </m:sub>
                                </m:sSub>
                              </m:oMath>
                            </m:oMathPara>
                          </a14:m>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𝜎</m:t>
                                    </m:r>
                                  </m:e>
                                  <m:sub>
                                    <m:r>
                                      <a:rPr lang="en-US" sz="1200" b="0" i="1" smtClean="0">
                                        <a:latin typeface="Cambria Math" panose="02040503050406030204" pitchFamily="18" charset="0"/>
                                      </a:rPr>
                                      <m:t>5</m:t>
                                    </m:r>
                                  </m:sub>
                                </m:sSub>
                                <m:r>
                                  <a:rPr lang="en-US" sz="1200" b="0" i="1" smtClean="0">
                                    <a:latin typeface="Cambria Math" panose="02040503050406030204" pitchFamily="18" charset="0"/>
                                  </a:rPr>
                                  <m:t>/</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𝜎</m:t>
                                    </m:r>
                                  </m:e>
                                  <m:sub>
                                    <m:r>
                                      <a:rPr lang="en-US" sz="1200" b="0" i="1" smtClean="0">
                                        <a:latin typeface="Cambria Math" panose="02040503050406030204" pitchFamily="18" charset="0"/>
                                      </a:rPr>
                                      <m:t>1</m:t>
                                    </m:r>
                                  </m:sub>
                                </m:sSub>
                              </m:oMath>
                            </m:oMathPara>
                          </a14:m>
                          <a:endParaRPr 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753545980"/>
                      </a:ext>
                    </a:extLst>
                  </a:tr>
                  <a:tr h="327439">
                    <a:tc>
                      <a:txBody>
                        <a:bodyPr/>
                        <a:lstStyle/>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100%</m:t>
                                </m:r>
                              </m:oMath>
                            </m:oMathPara>
                          </a14:m>
                          <a:endParaRPr lang="en-US" sz="120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74%</m:t>
                                </m:r>
                              </m:oMath>
                            </m:oMathPara>
                          </a14:m>
                          <a:endParaRPr lang="en-US"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a:latin typeface="Times New Roman" panose="02020603050405020304" pitchFamily="18" charset="0"/>
                              <a:cs typeface="Times New Roman" panose="02020603050405020304" pitchFamily="18" charset="0"/>
                            </a:rPr>
                            <a:t>50%</a:t>
                          </a:r>
                        </a:p>
                      </a:txBody>
                      <a:tcPr/>
                    </a:tc>
                    <a:tc>
                      <a:txBody>
                        <a:bodyPr/>
                        <a:lstStyle/>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16%</m:t>
                                </m:r>
                              </m:oMath>
                            </m:oMathPara>
                          </a14:m>
                          <a:endParaRPr lang="en-US" sz="120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14%</m:t>
                                </m:r>
                              </m:oMath>
                            </m:oMathPara>
                          </a14:m>
                          <a:endParaRPr 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993555382"/>
                      </a:ext>
                    </a:extLst>
                  </a:tr>
                  <a:tr h="206016">
                    <a:tc>
                      <a:txBody>
                        <a:bodyPr/>
                        <a:lstStyle/>
                        <a:p>
                          <a:pPr algn="ctr"/>
                          <a14:m>
                            <m:oMathPara xmlns:m="http://schemas.openxmlformats.org/officeDocument/2006/math">
                              <m:oMathParaPr>
                                <m:jc m:val="centerGroup"/>
                              </m:oMathParaPr>
                              <m:oMath xmlns:m="http://schemas.openxmlformats.org/officeDocument/2006/math">
                                <m:r>
                                  <a:rPr lang="en-US" sz="1200" b="0" i="1" smtClean="0">
                                    <a:solidFill>
                                      <a:schemeClr val="bg1"/>
                                    </a:solidFill>
                                    <a:latin typeface="Cambria Math" panose="02040503050406030204" pitchFamily="18" charset="0"/>
                                    <a:cs typeface="Times New Roman" panose="02020603050405020304" pitchFamily="18" charset="0"/>
                                  </a:rPr>
                                  <m:t>𝑛𝑜𝑟𝑚</m:t>
                                </m:r>
                                <m:r>
                                  <a:rPr lang="en-US" sz="1200" b="0" i="1" smtClean="0">
                                    <a:solidFill>
                                      <a:schemeClr val="bg1"/>
                                    </a:solidFill>
                                    <a:latin typeface="Cambria Math" panose="02040503050406030204" pitchFamily="18" charset="0"/>
                                    <a:cs typeface="Times New Roman" panose="02020603050405020304" pitchFamily="18" charset="0"/>
                                  </a:rPr>
                                  <m:t>(</m:t>
                                </m:r>
                                <m:r>
                                  <a:rPr lang="en-US" sz="1200" b="0" i="1" smtClean="0">
                                    <a:solidFill>
                                      <a:schemeClr val="bg1"/>
                                    </a:solidFill>
                                    <a:latin typeface="Cambria Math" panose="02040503050406030204" pitchFamily="18" charset="0"/>
                                    <a:cs typeface="Times New Roman" panose="02020603050405020304" pitchFamily="18" charset="0"/>
                                  </a:rPr>
                                  <m:t>𝑒𝑟𝑟𝑜𝑟</m:t>
                                </m:r>
                                <m:r>
                                  <a:rPr lang="en-US" sz="1200" b="0" i="1" smtClean="0">
                                    <a:solidFill>
                                      <a:schemeClr val="bg1"/>
                                    </a:solidFill>
                                    <a:latin typeface="Cambria Math" panose="02040503050406030204" pitchFamily="18" charset="0"/>
                                    <a:cs typeface="Times New Roman" panose="02020603050405020304" pitchFamily="18" charset="0"/>
                                  </a:rPr>
                                  <m:t> </m:t>
                                </m:r>
                                <m:r>
                                  <a:rPr lang="en-US" sz="1200" b="0" i="1" smtClean="0">
                                    <a:solidFill>
                                      <a:schemeClr val="bg1"/>
                                    </a:solidFill>
                                    <a:latin typeface="Cambria Math" panose="02040503050406030204" pitchFamily="18" charset="0"/>
                                    <a:cs typeface="Times New Roman" panose="02020603050405020304" pitchFamily="18" charset="0"/>
                                  </a:rPr>
                                  <m:t>𝑜𝑛</m:t>
                                </m:r>
                                <m:r>
                                  <a:rPr lang="en-US" sz="1200" b="0" i="1" smtClean="0">
                                    <a:solidFill>
                                      <a:schemeClr val="bg1"/>
                                    </a:solidFill>
                                    <a:latin typeface="Cambria Math" panose="02040503050406030204" pitchFamily="18" charset="0"/>
                                    <a:cs typeface="Times New Roman" panose="02020603050405020304" pitchFamily="18" charset="0"/>
                                  </a:rPr>
                                  <m:t> </m:t>
                                </m:r>
                                <m:sSub>
                                  <m:sSubPr>
                                    <m:ctrlPr>
                                      <a:rPr lang="en-US" sz="1200" b="0" i="1" smtClean="0">
                                        <a:solidFill>
                                          <a:schemeClr val="bg1"/>
                                        </a:solidFill>
                                        <a:latin typeface="Cambria Math" panose="02040503050406030204" pitchFamily="18" charset="0"/>
                                        <a:cs typeface="Times New Roman" panose="02020603050405020304" pitchFamily="18" charset="0"/>
                                      </a:rPr>
                                    </m:ctrlPr>
                                  </m:sSubPr>
                                  <m:e>
                                    <m:r>
                                      <a:rPr lang="en-US" sz="1200" b="0" i="1" smtClean="0">
                                        <a:solidFill>
                                          <a:schemeClr val="bg1"/>
                                        </a:solidFill>
                                        <a:latin typeface="Cambria Math" panose="02040503050406030204" pitchFamily="18" charset="0"/>
                                        <a:cs typeface="Times New Roman" panose="02020603050405020304" pitchFamily="18" charset="0"/>
                                      </a:rPr>
                                      <m:t>𝑣</m:t>
                                    </m:r>
                                  </m:e>
                                  <m:sub>
                                    <m:r>
                                      <a:rPr lang="en-US" sz="1200" b="0" i="1" smtClean="0">
                                        <a:solidFill>
                                          <a:schemeClr val="bg1"/>
                                        </a:solidFill>
                                        <a:latin typeface="Cambria Math" panose="02040503050406030204" pitchFamily="18" charset="0"/>
                                        <a:cs typeface="Times New Roman" panose="02020603050405020304" pitchFamily="18" charset="0"/>
                                      </a:rPr>
                                      <m:t>1</m:t>
                                    </m:r>
                                  </m:sub>
                                </m:sSub>
                                <m:r>
                                  <a:rPr lang="en-US" sz="1200" b="0" i="1" smtClean="0">
                                    <a:solidFill>
                                      <a:schemeClr val="bg1"/>
                                    </a:solidFill>
                                    <a:latin typeface="Cambria Math" panose="02040503050406030204" pitchFamily="18" charset="0"/>
                                    <a:cs typeface="Times New Roman" panose="02020603050405020304" pitchFamily="18" charset="0"/>
                                  </a:rPr>
                                  <m:t>)/</m:t>
                                </m:r>
                                <m:r>
                                  <a:rPr lang="en-US" sz="1200" b="0" i="1" smtClean="0">
                                    <a:solidFill>
                                      <a:schemeClr val="bg1"/>
                                    </a:solidFill>
                                    <a:latin typeface="Cambria Math" panose="02040503050406030204" pitchFamily="18" charset="0"/>
                                    <a:cs typeface="Times New Roman" panose="02020603050405020304" pitchFamily="18" charset="0"/>
                                  </a:rPr>
                                  <m:t>𝑛𝑜𝑟𝑚</m:t>
                                </m:r>
                                <m:r>
                                  <a:rPr lang="en-US" sz="1200" b="0" i="1" smtClean="0">
                                    <a:solidFill>
                                      <a:schemeClr val="bg1"/>
                                    </a:solidFill>
                                    <a:latin typeface="Cambria Math" panose="02040503050406030204" pitchFamily="18" charset="0"/>
                                    <a:cs typeface="Times New Roman" panose="02020603050405020304" pitchFamily="18" charset="0"/>
                                  </a:rPr>
                                  <m:t>(</m:t>
                                </m:r>
                                <m:r>
                                  <a:rPr lang="en-US" sz="1200" b="0" i="1" smtClean="0">
                                    <a:solidFill>
                                      <a:schemeClr val="bg1"/>
                                    </a:solidFill>
                                    <a:latin typeface="Cambria Math" panose="02040503050406030204" pitchFamily="18" charset="0"/>
                                    <a:cs typeface="Times New Roman" panose="02020603050405020304" pitchFamily="18" charset="0"/>
                                  </a:rPr>
                                  <m:t>𝑒𝑟𝑟𝑜𝑟</m:t>
                                </m:r>
                                <m:r>
                                  <a:rPr lang="en-US" sz="1200" b="0" i="1" smtClean="0">
                                    <a:solidFill>
                                      <a:schemeClr val="bg1"/>
                                    </a:solidFill>
                                    <a:latin typeface="Cambria Math" panose="02040503050406030204" pitchFamily="18" charset="0"/>
                                    <a:cs typeface="Times New Roman" panose="02020603050405020304" pitchFamily="18" charset="0"/>
                                  </a:rPr>
                                  <m:t>)</m:t>
                                </m:r>
                              </m:oMath>
                            </m:oMathPara>
                          </a14:m>
                          <a:endParaRPr lang="en-US" sz="1200" dirty="0">
                            <a:solidFill>
                              <a:schemeClr val="bg1"/>
                            </a:solidFill>
                            <a:latin typeface="Times New Roman" panose="02020603050405020304" pitchFamily="18" charset="0"/>
                            <a:cs typeface="Times New Roman" panose="02020603050405020304" pitchFamily="18" charset="0"/>
                          </a:endParaRPr>
                        </a:p>
                      </a:txBody>
                      <a:tcPr>
                        <a:solidFill>
                          <a:schemeClr val="accent1"/>
                        </a:solidFill>
                      </a:tcPr>
                    </a:tc>
                    <a:tc>
                      <a:txBody>
                        <a:bodyPr/>
                        <a:lstStyle/>
                        <a:p>
                          <a:pPr algn="ctr"/>
                          <a14:m>
                            <m:oMathPara xmlns:m="http://schemas.openxmlformats.org/officeDocument/2006/math">
                              <m:oMathParaPr>
                                <m:jc m:val="centerGroup"/>
                              </m:oMathParaPr>
                              <m:oMath xmlns:m="http://schemas.openxmlformats.org/officeDocument/2006/math">
                                <m:r>
                                  <a:rPr lang="en-US" sz="1200" b="0" i="1" smtClean="0">
                                    <a:solidFill>
                                      <a:schemeClr val="bg1"/>
                                    </a:solidFill>
                                    <a:latin typeface="Cambria Math" panose="02040503050406030204" pitchFamily="18" charset="0"/>
                                    <a:cs typeface="Times New Roman" panose="02020603050405020304" pitchFamily="18" charset="0"/>
                                  </a:rPr>
                                  <m:t>𝑛𝑜𝑟𝑚</m:t>
                                </m:r>
                                <m:r>
                                  <a:rPr lang="en-US" sz="1200" b="0" i="1" smtClean="0">
                                    <a:solidFill>
                                      <a:schemeClr val="bg1"/>
                                    </a:solidFill>
                                    <a:latin typeface="Cambria Math" panose="02040503050406030204" pitchFamily="18" charset="0"/>
                                    <a:cs typeface="Times New Roman" panose="02020603050405020304" pitchFamily="18" charset="0"/>
                                  </a:rPr>
                                  <m:t>(</m:t>
                                </m:r>
                                <m:r>
                                  <a:rPr lang="en-US" sz="1200" b="0" i="1" smtClean="0">
                                    <a:solidFill>
                                      <a:schemeClr val="bg1"/>
                                    </a:solidFill>
                                    <a:latin typeface="Cambria Math" panose="02040503050406030204" pitchFamily="18" charset="0"/>
                                    <a:cs typeface="Times New Roman" panose="02020603050405020304" pitchFamily="18" charset="0"/>
                                  </a:rPr>
                                  <m:t>𝑒𝑟𝑟𝑜𝑟</m:t>
                                </m:r>
                                <m:r>
                                  <a:rPr lang="en-US" sz="1200" b="0" i="1" smtClean="0">
                                    <a:solidFill>
                                      <a:schemeClr val="bg1"/>
                                    </a:solidFill>
                                    <a:latin typeface="Cambria Math" panose="02040503050406030204" pitchFamily="18" charset="0"/>
                                    <a:cs typeface="Times New Roman" panose="02020603050405020304" pitchFamily="18" charset="0"/>
                                  </a:rPr>
                                  <m:t> </m:t>
                                </m:r>
                                <m:r>
                                  <a:rPr lang="en-US" sz="1200" b="0" i="1" smtClean="0">
                                    <a:solidFill>
                                      <a:schemeClr val="bg1"/>
                                    </a:solidFill>
                                    <a:latin typeface="Cambria Math" panose="02040503050406030204" pitchFamily="18" charset="0"/>
                                    <a:cs typeface="Times New Roman" panose="02020603050405020304" pitchFamily="18" charset="0"/>
                                  </a:rPr>
                                  <m:t>𝑜𝑛</m:t>
                                </m:r>
                                <m:r>
                                  <a:rPr lang="en-US" sz="1200" b="0" i="1" smtClean="0">
                                    <a:solidFill>
                                      <a:schemeClr val="bg1"/>
                                    </a:solidFill>
                                    <a:latin typeface="Cambria Math" panose="02040503050406030204" pitchFamily="18" charset="0"/>
                                    <a:cs typeface="Times New Roman" panose="02020603050405020304" pitchFamily="18" charset="0"/>
                                  </a:rPr>
                                  <m:t> </m:t>
                                </m:r>
                                <m:sSub>
                                  <m:sSubPr>
                                    <m:ctrlPr>
                                      <a:rPr lang="en-US" sz="1200" b="0" i="1" smtClean="0">
                                        <a:solidFill>
                                          <a:schemeClr val="bg1"/>
                                        </a:solidFill>
                                        <a:latin typeface="Cambria Math" panose="02040503050406030204" pitchFamily="18" charset="0"/>
                                        <a:cs typeface="Times New Roman" panose="02020603050405020304" pitchFamily="18" charset="0"/>
                                      </a:rPr>
                                    </m:ctrlPr>
                                  </m:sSubPr>
                                  <m:e>
                                    <m:r>
                                      <a:rPr lang="en-US" sz="1200" b="0" i="1" smtClean="0">
                                        <a:solidFill>
                                          <a:schemeClr val="bg1"/>
                                        </a:solidFill>
                                        <a:latin typeface="Cambria Math" panose="02040503050406030204" pitchFamily="18" charset="0"/>
                                        <a:cs typeface="Times New Roman" panose="02020603050405020304" pitchFamily="18" charset="0"/>
                                      </a:rPr>
                                      <m:t>𝑣</m:t>
                                    </m:r>
                                  </m:e>
                                  <m:sub>
                                    <m:r>
                                      <a:rPr lang="en-US" sz="1200" b="0" i="1" smtClean="0">
                                        <a:solidFill>
                                          <a:schemeClr val="bg1"/>
                                        </a:solidFill>
                                        <a:latin typeface="Cambria Math" panose="02040503050406030204" pitchFamily="18" charset="0"/>
                                        <a:cs typeface="Times New Roman" panose="02020603050405020304" pitchFamily="18" charset="0"/>
                                      </a:rPr>
                                      <m:t>2</m:t>
                                    </m:r>
                                  </m:sub>
                                </m:sSub>
                                <m:r>
                                  <a:rPr lang="en-US" sz="1200" b="0" i="1" smtClean="0">
                                    <a:solidFill>
                                      <a:schemeClr val="bg1"/>
                                    </a:solidFill>
                                    <a:latin typeface="Cambria Math" panose="02040503050406030204" pitchFamily="18" charset="0"/>
                                    <a:cs typeface="Times New Roman" panose="02020603050405020304" pitchFamily="18" charset="0"/>
                                  </a:rPr>
                                  <m:t>)/</m:t>
                                </m:r>
                                <m:r>
                                  <a:rPr lang="en-US" sz="1200" b="0" i="1" smtClean="0">
                                    <a:solidFill>
                                      <a:schemeClr val="bg1"/>
                                    </a:solidFill>
                                    <a:latin typeface="Cambria Math" panose="02040503050406030204" pitchFamily="18" charset="0"/>
                                    <a:cs typeface="Times New Roman" panose="02020603050405020304" pitchFamily="18" charset="0"/>
                                  </a:rPr>
                                  <m:t>𝑛𝑜𝑟𝑚</m:t>
                                </m:r>
                                <m:r>
                                  <a:rPr lang="en-US" sz="1200" b="0" i="1" smtClean="0">
                                    <a:solidFill>
                                      <a:schemeClr val="bg1"/>
                                    </a:solidFill>
                                    <a:latin typeface="Cambria Math" panose="02040503050406030204" pitchFamily="18" charset="0"/>
                                    <a:cs typeface="Times New Roman" panose="02020603050405020304" pitchFamily="18" charset="0"/>
                                  </a:rPr>
                                  <m:t>(</m:t>
                                </m:r>
                                <m:r>
                                  <a:rPr lang="en-US" sz="1200" b="0" i="1" smtClean="0">
                                    <a:solidFill>
                                      <a:schemeClr val="bg1"/>
                                    </a:solidFill>
                                    <a:latin typeface="Cambria Math" panose="02040503050406030204" pitchFamily="18" charset="0"/>
                                    <a:cs typeface="Times New Roman" panose="02020603050405020304" pitchFamily="18" charset="0"/>
                                  </a:rPr>
                                  <m:t>𝑒𝑟𝑟𝑜𝑟</m:t>
                                </m:r>
                                <m:r>
                                  <a:rPr lang="en-US" sz="1200" b="0" i="1" smtClean="0">
                                    <a:solidFill>
                                      <a:schemeClr val="bg1"/>
                                    </a:solidFill>
                                    <a:latin typeface="Cambria Math" panose="02040503050406030204" pitchFamily="18" charset="0"/>
                                    <a:cs typeface="Times New Roman" panose="02020603050405020304" pitchFamily="18" charset="0"/>
                                  </a:rPr>
                                  <m:t>)</m:t>
                                </m:r>
                              </m:oMath>
                            </m:oMathPara>
                          </a14:m>
                          <a:endParaRPr lang="en-US" sz="1200" dirty="0">
                            <a:solidFill>
                              <a:schemeClr val="bg1"/>
                            </a:solidFill>
                            <a:latin typeface="Times New Roman" panose="02020603050405020304" pitchFamily="18" charset="0"/>
                            <a:cs typeface="Times New Roman" panose="02020603050405020304" pitchFamily="18" charset="0"/>
                          </a:endParaRPr>
                        </a:p>
                      </a:txBody>
                      <a:tcPr>
                        <a:solidFill>
                          <a:schemeClr val="accent1"/>
                        </a:solidFill>
                      </a:tcPr>
                    </a:tc>
                    <a:tc>
                      <a:txBody>
                        <a:bodyPr/>
                        <a:lstStyle/>
                        <a:p>
                          <a:pPr algn="ctr"/>
                          <a14:m>
                            <m:oMathPara xmlns:m="http://schemas.openxmlformats.org/officeDocument/2006/math">
                              <m:oMathParaPr>
                                <m:jc m:val="centerGroup"/>
                              </m:oMathParaPr>
                              <m:oMath xmlns:m="http://schemas.openxmlformats.org/officeDocument/2006/math">
                                <m:r>
                                  <a:rPr lang="en-US" sz="1200" b="0" i="1" smtClean="0">
                                    <a:solidFill>
                                      <a:schemeClr val="bg1"/>
                                    </a:solidFill>
                                    <a:latin typeface="Cambria Math" panose="02040503050406030204" pitchFamily="18" charset="0"/>
                                    <a:cs typeface="Times New Roman" panose="02020603050405020304" pitchFamily="18" charset="0"/>
                                  </a:rPr>
                                  <m:t>𝑛𝑜𝑟𝑚</m:t>
                                </m:r>
                                <m:r>
                                  <a:rPr lang="en-US" sz="1200" b="0" i="1" smtClean="0">
                                    <a:solidFill>
                                      <a:schemeClr val="bg1"/>
                                    </a:solidFill>
                                    <a:latin typeface="Cambria Math" panose="02040503050406030204" pitchFamily="18" charset="0"/>
                                    <a:cs typeface="Times New Roman" panose="02020603050405020304" pitchFamily="18" charset="0"/>
                                  </a:rPr>
                                  <m:t>(</m:t>
                                </m:r>
                                <m:r>
                                  <a:rPr lang="en-US" sz="1200" b="0" i="1" smtClean="0">
                                    <a:solidFill>
                                      <a:schemeClr val="bg1"/>
                                    </a:solidFill>
                                    <a:latin typeface="Cambria Math" panose="02040503050406030204" pitchFamily="18" charset="0"/>
                                    <a:cs typeface="Times New Roman" panose="02020603050405020304" pitchFamily="18" charset="0"/>
                                  </a:rPr>
                                  <m:t>𝑒𝑟𝑟𝑜𝑟</m:t>
                                </m:r>
                                <m:r>
                                  <a:rPr lang="en-US" sz="1200" b="0" i="1" smtClean="0">
                                    <a:solidFill>
                                      <a:schemeClr val="bg1"/>
                                    </a:solidFill>
                                    <a:latin typeface="Cambria Math" panose="02040503050406030204" pitchFamily="18" charset="0"/>
                                    <a:cs typeface="Times New Roman" panose="02020603050405020304" pitchFamily="18" charset="0"/>
                                  </a:rPr>
                                  <m:t> </m:t>
                                </m:r>
                                <m:r>
                                  <a:rPr lang="en-US" sz="1200" b="0" i="1" smtClean="0">
                                    <a:solidFill>
                                      <a:schemeClr val="bg1"/>
                                    </a:solidFill>
                                    <a:latin typeface="Cambria Math" panose="02040503050406030204" pitchFamily="18" charset="0"/>
                                    <a:cs typeface="Times New Roman" panose="02020603050405020304" pitchFamily="18" charset="0"/>
                                  </a:rPr>
                                  <m:t>𝑜𝑛</m:t>
                                </m:r>
                                <m:r>
                                  <a:rPr lang="en-US" sz="1200" b="0" i="1" smtClean="0">
                                    <a:solidFill>
                                      <a:schemeClr val="bg1"/>
                                    </a:solidFill>
                                    <a:latin typeface="Cambria Math" panose="02040503050406030204" pitchFamily="18" charset="0"/>
                                    <a:cs typeface="Times New Roman" panose="02020603050405020304" pitchFamily="18" charset="0"/>
                                  </a:rPr>
                                  <m:t> </m:t>
                                </m:r>
                                <m:sSub>
                                  <m:sSubPr>
                                    <m:ctrlPr>
                                      <a:rPr lang="en-US" sz="1200" b="0" i="1" smtClean="0">
                                        <a:solidFill>
                                          <a:schemeClr val="bg1"/>
                                        </a:solidFill>
                                        <a:latin typeface="Cambria Math" panose="02040503050406030204" pitchFamily="18" charset="0"/>
                                        <a:cs typeface="Times New Roman" panose="02020603050405020304" pitchFamily="18" charset="0"/>
                                      </a:rPr>
                                    </m:ctrlPr>
                                  </m:sSubPr>
                                  <m:e>
                                    <m:r>
                                      <a:rPr lang="en-US" sz="1200" b="0" i="1" smtClean="0">
                                        <a:solidFill>
                                          <a:schemeClr val="bg1"/>
                                        </a:solidFill>
                                        <a:latin typeface="Cambria Math" panose="02040503050406030204" pitchFamily="18" charset="0"/>
                                        <a:cs typeface="Times New Roman" panose="02020603050405020304" pitchFamily="18" charset="0"/>
                                      </a:rPr>
                                      <m:t>𝑣</m:t>
                                    </m:r>
                                  </m:e>
                                  <m:sub>
                                    <m:r>
                                      <a:rPr lang="en-US" sz="1200" b="0" i="1" smtClean="0">
                                        <a:solidFill>
                                          <a:schemeClr val="bg1"/>
                                        </a:solidFill>
                                        <a:latin typeface="Cambria Math" panose="02040503050406030204" pitchFamily="18" charset="0"/>
                                        <a:cs typeface="Times New Roman" panose="02020603050405020304" pitchFamily="18" charset="0"/>
                                      </a:rPr>
                                      <m:t>3</m:t>
                                    </m:r>
                                  </m:sub>
                                </m:sSub>
                                <m:r>
                                  <a:rPr lang="en-US" sz="1200" b="0" i="1" smtClean="0">
                                    <a:solidFill>
                                      <a:schemeClr val="bg1"/>
                                    </a:solidFill>
                                    <a:latin typeface="Cambria Math" panose="02040503050406030204" pitchFamily="18" charset="0"/>
                                    <a:cs typeface="Times New Roman" panose="02020603050405020304" pitchFamily="18" charset="0"/>
                                  </a:rPr>
                                  <m:t>)/</m:t>
                                </m:r>
                                <m:r>
                                  <a:rPr lang="en-US" sz="1200" b="0" i="1" smtClean="0">
                                    <a:solidFill>
                                      <a:schemeClr val="bg1"/>
                                    </a:solidFill>
                                    <a:latin typeface="Cambria Math" panose="02040503050406030204" pitchFamily="18" charset="0"/>
                                    <a:cs typeface="Times New Roman" panose="02020603050405020304" pitchFamily="18" charset="0"/>
                                  </a:rPr>
                                  <m:t>𝑛𝑜𝑟𝑚</m:t>
                                </m:r>
                                <m:r>
                                  <a:rPr lang="en-US" sz="1200" b="0" i="1" smtClean="0">
                                    <a:solidFill>
                                      <a:schemeClr val="bg1"/>
                                    </a:solidFill>
                                    <a:latin typeface="Cambria Math" panose="02040503050406030204" pitchFamily="18" charset="0"/>
                                    <a:cs typeface="Times New Roman" panose="02020603050405020304" pitchFamily="18" charset="0"/>
                                  </a:rPr>
                                  <m:t>(</m:t>
                                </m:r>
                                <m:r>
                                  <a:rPr lang="en-US" sz="1200" b="0" i="1" smtClean="0">
                                    <a:solidFill>
                                      <a:schemeClr val="bg1"/>
                                    </a:solidFill>
                                    <a:latin typeface="Cambria Math" panose="02040503050406030204" pitchFamily="18" charset="0"/>
                                    <a:cs typeface="Times New Roman" panose="02020603050405020304" pitchFamily="18" charset="0"/>
                                  </a:rPr>
                                  <m:t>𝑒𝑟𝑟𝑜𝑟</m:t>
                                </m:r>
                                <m:r>
                                  <a:rPr lang="en-US" sz="1200" b="0" i="1" smtClean="0">
                                    <a:solidFill>
                                      <a:schemeClr val="bg1"/>
                                    </a:solidFill>
                                    <a:latin typeface="Cambria Math" panose="02040503050406030204" pitchFamily="18" charset="0"/>
                                    <a:cs typeface="Times New Roman" panose="02020603050405020304" pitchFamily="18" charset="0"/>
                                  </a:rPr>
                                  <m:t>)</m:t>
                                </m:r>
                              </m:oMath>
                            </m:oMathPara>
                          </a14:m>
                          <a:endParaRPr lang="en-US" sz="1200" dirty="0">
                            <a:solidFill>
                              <a:schemeClr val="bg1"/>
                            </a:solidFill>
                            <a:latin typeface="Times New Roman" panose="02020603050405020304" pitchFamily="18" charset="0"/>
                            <a:cs typeface="Times New Roman" panose="02020603050405020304" pitchFamily="18" charset="0"/>
                          </a:endParaRPr>
                        </a:p>
                      </a:txBody>
                      <a:tcPr>
                        <a:solidFill>
                          <a:schemeClr val="accent1"/>
                        </a:solidFill>
                      </a:tcPr>
                    </a:tc>
                    <a:tc>
                      <a:txBody>
                        <a:bodyPr/>
                        <a:lstStyle/>
                        <a:p>
                          <a:pPr algn="ctr"/>
                          <a14:m>
                            <m:oMathPara xmlns:m="http://schemas.openxmlformats.org/officeDocument/2006/math">
                              <m:oMathParaPr>
                                <m:jc m:val="centerGroup"/>
                              </m:oMathParaPr>
                              <m:oMath xmlns:m="http://schemas.openxmlformats.org/officeDocument/2006/math">
                                <m:r>
                                  <a:rPr lang="en-US" sz="1200" b="0" i="1" smtClean="0">
                                    <a:solidFill>
                                      <a:schemeClr val="bg1"/>
                                    </a:solidFill>
                                    <a:latin typeface="Cambria Math" panose="02040503050406030204" pitchFamily="18" charset="0"/>
                                    <a:cs typeface="Times New Roman" panose="02020603050405020304" pitchFamily="18" charset="0"/>
                                  </a:rPr>
                                  <m:t>𝑛𝑜𝑟𝑚</m:t>
                                </m:r>
                                <m:r>
                                  <a:rPr lang="en-US" sz="1200" b="0" i="1" smtClean="0">
                                    <a:solidFill>
                                      <a:schemeClr val="bg1"/>
                                    </a:solidFill>
                                    <a:latin typeface="Cambria Math" panose="02040503050406030204" pitchFamily="18" charset="0"/>
                                    <a:cs typeface="Times New Roman" panose="02020603050405020304" pitchFamily="18" charset="0"/>
                                  </a:rPr>
                                  <m:t>(</m:t>
                                </m:r>
                                <m:r>
                                  <a:rPr lang="en-US" sz="1200" b="0" i="1" smtClean="0">
                                    <a:solidFill>
                                      <a:schemeClr val="bg1"/>
                                    </a:solidFill>
                                    <a:latin typeface="Cambria Math" panose="02040503050406030204" pitchFamily="18" charset="0"/>
                                    <a:cs typeface="Times New Roman" panose="02020603050405020304" pitchFamily="18" charset="0"/>
                                  </a:rPr>
                                  <m:t>𝑒𝑟𝑟𝑜𝑟</m:t>
                                </m:r>
                                <m:r>
                                  <a:rPr lang="en-US" sz="1200" b="0" i="1" smtClean="0">
                                    <a:solidFill>
                                      <a:schemeClr val="bg1"/>
                                    </a:solidFill>
                                    <a:latin typeface="Cambria Math" panose="02040503050406030204" pitchFamily="18" charset="0"/>
                                    <a:cs typeface="Times New Roman" panose="02020603050405020304" pitchFamily="18" charset="0"/>
                                  </a:rPr>
                                  <m:t> </m:t>
                                </m:r>
                                <m:r>
                                  <a:rPr lang="en-US" sz="1200" b="0" i="1" smtClean="0">
                                    <a:solidFill>
                                      <a:schemeClr val="bg1"/>
                                    </a:solidFill>
                                    <a:latin typeface="Cambria Math" panose="02040503050406030204" pitchFamily="18" charset="0"/>
                                    <a:cs typeface="Times New Roman" panose="02020603050405020304" pitchFamily="18" charset="0"/>
                                  </a:rPr>
                                  <m:t>𝑜𝑛</m:t>
                                </m:r>
                                <m:r>
                                  <a:rPr lang="en-US" sz="1200" b="0" i="1" smtClean="0">
                                    <a:solidFill>
                                      <a:schemeClr val="bg1"/>
                                    </a:solidFill>
                                    <a:latin typeface="Cambria Math" panose="02040503050406030204" pitchFamily="18" charset="0"/>
                                    <a:cs typeface="Times New Roman" panose="02020603050405020304" pitchFamily="18" charset="0"/>
                                  </a:rPr>
                                  <m:t> </m:t>
                                </m:r>
                                <m:sSub>
                                  <m:sSubPr>
                                    <m:ctrlPr>
                                      <a:rPr lang="en-US" sz="1200" b="0" i="1" smtClean="0">
                                        <a:solidFill>
                                          <a:schemeClr val="bg1"/>
                                        </a:solidFill>
                                        <a:latin typeface="Cambria Math" panose="02040503050406030204" pitchFamily="18" charset="0"/>
                                        <a:cs typeface="Times New Roman" panose="02020603050405020304" pitchFamily="18" charset="0"/>
                                      </a:rPr>
                                    </m:ctrlPr>
                                  </m:sSubPr>
                                  <m:e>
                                    <m:r>
                                      <a:rPr lang="en-US" sz="1200" b="0" i="1" smtClean="0">
                                        <a:solidFill>
                                          <a:schemeClr val="bg1"/>
                                        </a:solidFill>
                                        <a:latin typeface="Cambria Math" panose="02040503050406030204" pitchFamily="18" charset="0"/>
                                        <a:cs typeface="Times New Roman" panose="02020603050405020304" pitchFamily="18" charset="0"/>
                                      </a:rPr>
                                      <m:t>𝑣</m:t>
                                    </m:r>
                                  </m:e>
                                  <m:sub>
                                    <m:r>
                                      <a:rPr lang="en-US" sz="1200" b="0" i="1" smtClean="0">
                                        <a:solidFill>
                                          <a:schemeClr val="bg1"/>
                                        </a:solidFill>
                                        <a:latin typeface="Cambria Math" panose="02040503050406030204" pitchFamily="18" charset="0"/>
                                        <a:cs typeface="Times New Roman" panose="02020603050405020304" pitchFamily="18" charset="0"/>
                                      </a:rPr>
                                      <m:t>4</m:t>
                                    </m:r>
                                  </m:sub>
                                </m:sSub>
                                <m:r>
                                  <a:rPr lang="en-US" sz="1200" b="0" i="1" smtClean="0">
                                    <a:solidFill>
                                      <a:schemeClr val="bg1"/>
                                    </a:solidFill>
                                    <a:latin typeface="Cambria Math" panose="02040503050406030204" pitchFamily="18" charset="0"/>
                                    <a:cs typeface="Times New Roman" panose="02020603050405020304" pitchFamily="18" charset="0"/>
                                  </a:rPr>
                                  <m:t>)/</m:t>
                                </m:r>
                                <m:r>
                                  <a:rPr lang="en-US" sz="1200" b="0" i="1" smtClean="0">
                                    <a:solidFill>
                                      <a:schemeClr val="bg1"/>
                                    </a:solidFill>
                                    <a:latin typeface="Cambria Math" panose="02040503050406030204" pitchFamily="18" charset="0"/>
                                    <a:cs typeface="Times New Roman" panose="02020603050405020304" pitchFamily="18" charset="0"/>
                                  </a:rPr>
                                  <m:t>𝑛𝑜𝑟𝑚</m:t>
                                </m:r>
                                <m:r>
                                  <a:rPr lang="en-US" sz="1200" b="0" i="1" smtClean="0">
                                    <a:solidFill>
                                      <a:schemeClr val="bg1"/>
                                    </a:solidFill>
                                    <a:latin typeface="Cambria Math" panose="02040503050406030204" pitchFamily="18" charset="0"/>
                                    <a:cs typeface="Times New Roman" panose="02020603050405020304" pitchFamily="18" charset="0"/>
                                  </a:rPr>
                                  <m:t>(</m:t>
                                </m:r>
                                <m:r>
                                  <a:rPr lang="en-US" sz="1200" b="0" i="1" smtClean="0">
                                    <a:solidFill>
                                      <a:schemeClr val="bg1"/>
                                    </a:solidFill>
                                    <a:latin typeface="Cambria Math" panose="02040503050406030204" pitchFamily="18" charset="0"/>
                                    <a:cs typeface="Times New Roman" panose="02020603050405020304" pitchFamily="18" charset="0"/>
                                  </a:rPr>
                                  <m:t>𝑒𝑟𝑟𝑜𝑟</m:t>
                                </m:r>
                                <m:r>
                                  <a:rPr lang="en-US" sz="1200" b="0" i="1" smtClean="0">
                                    <a:solidFill>
                                      <a:schemeClr val="bg1"/>
                                    </a:solidFill>
                                    <a:latin typeface="Cambria Math" panose="02040503050406030204" pitchFamily="18" charset="0"/>
                                    <a:cs typeface="Times New Roman" panose="02020603050405020304" pitchFamily="18" charset="0"/>
                                  </a:rPr>
                                  <m:t>)</m:t>
                                </m:r>
                              </m:oMath>
                            </m:oMathPara>
                          </a14:m>
                          <a:endParaRPr lang="en-US" sz="1200" dirty="0">
                            <a:solidFill>
                              <a:schemeClr val="bg1"/>
                            </a:solidFill>
                            <a:latin typeface="Times New Roman" panose="02020603050405020304" pitchFamily="18" charset="0"/>
                            <a:cs typeface="Times New Roman" panose="02020603050405020304" pitchFamily="18" charset="0"/>
                          </a:endParaRPr>
                        </a:p>
                      </a:txBody>
                      <a:tcPr>
                        <a:solidFill>
                          <a:schemeClr val="accent1"/>
                        </a:solidFill>
                      </a:tcPr>
                    </a:tc>
                    <a:tc>
                      <a:txBody>
                        <a:bodyPr/>
                        <a:lstStyle/>
                        <a:p>
                          <a:pPr algn="ctr"/>
                          <a14:m>
                            <m:oMathPara xmlns:m="http://schemas.openxmlformats.org/officeDocument/2006/math">
                              <m:oMathParaPr>
                                <m:jc m:val="centerGroup"/>
                              </m:oMathParaPr>
                              <m:oMath xmlns:m="http://schemas.openxmlformats.org/officeDocument/2006/math">
                                <m:r>
                                  <a:rPr lang="en-US" sz="1200" b="0" i="1" smtClean="0">
                                    <a:solidFill>
                                      <a:schemeClr val="bg1"/>
                                    </a:solidFill>
                                    <a:latin typeface="Cambria Math" panose="02040503050406030204" pitchFamily="18" charset="0"/>
                                    <a:cs typeface="Times New Roman" panose="02020603050405020304" pitchFamily="18" charset="0"/>
                                  </a:rPr>
                                  <m:t>𝑛𝑜𝑟𝑚</m:t>
                                </m:r>
                                <m:r>
                                  <a:rPr lang="en-US" sz="1200" b="0" i="1" smtClean="0">
                                    <a:solidFill>
                                      <a:schemeClr val="bg1"/>
                                    </a:solidFill>
                                    <a:latin typeface="Cambria Math" panose="02040503050406030204" pitchFamily="18" charset="0"/>
                                    <a:cs typeface="Times New Roman" panose="02020603050405020304" pitchFamily="18" charset="0"/>
                                  </a:rPr>
                                  <m:t>(</m:t>
                                </m:r>
                                <m:r>
                                  <a:rPr lang="en-US" sz="1200" b="0" i="1" smtClean="0">
                                    <a:solidFill>
                                      <a:schemeClr val="bg1"/>
                                    </a:solidFill>
                                    <a:latin typeface="Cambria Math" panose="02040503050406030204" pitchFamily="18" charset="0"/>
                                    <a:cs typeface="Times New Roman" panose="02020603050405020304" pitchFamily="18" charset="0"/>
                                  </a:rPr>
                                  <m:t>𝑒𝑟𝑟𝑜𝑟</m:t>
                                </m:r>
                                <m:r>
                                  <a:rPr lang="en-US" sz="1200" b="0" i="1" smtClean="0">
                                    <a:solidFill>
                                      <a:schemeClr val="bg1"/>
                                    </a:solidFill>
                                    <a:latin typeface="Cambria Math" panose="02040503050406030204" pitchFamily="18" charset="0"/>
                                    <a:cs typeface="Times New Roman" panose="02020603050405020304" pitchFamily="18" charset="0"/>
                                  </a:rPr>
                                  <m:t> </m:t>
                                </m:r>
                                <m:r>
                                  <a:rPr lang="en-US" sz="1200" b="0" i="1" smtClean="0">
                                    <a:solidFill>
                                      <a:schemeClr val="bg1"/>
                                    </a:solidFill>
                                    <a:latin typeface="Cambria Math" panose="02040503050406030204" pitchFamily="18" charset="0"/>
                                    <a:cs typeface="Times New Roman" panose="02020603050405020304" pitchFamily="18" charset="0"/>
                                  </a:rPr>
                                  <m:t>𝑜𝑛</m:t>
                                </m:r>
                                <m:r>
                                  <a:rPr lang="en-US" sz="1200" b="0" i="1" smtClean="0">
                                    <a:solidFill>
                                      <a:schemeClr val="bg1"/>
                                    </a:solidFill>
                                    <a:latin typeface="Cambria Math" panose="02040503050406030204" pitchFamily="18" charset="0"/>
                                    <a:cs typeface="Times New Roman" panose="02020603050405020304" pitchFamily="18" charset="0"/>
                                  </a:rPr>
                                  <m:t> </m:t>
                                </m:r>
                                <m:sSub>
                                  <m:sSubPr>
                                    <m:ctrlPr>
                                      <a:rPr lang="en-US" sz="1200" b="0" i="1" smtClean="0">
                                        <a:solidFill>
                                          <a:schemeClr val="bg1"/>
                                        </a:solidFill>
                                        <a:latin typeface="Cambria Math" panose="02040503050406030204" pitchFamily="18" charset="0"/>
                                        <a:cs typeface="Times New Roman" panose="02020603050405020304" pitchFamily="18" charset="0"/>
                                      </a:rPr>
                                    </m:ctrlPr>
                                  </m:sSubPr>
                                  <m:e>
                                    <m:r>
                                      <a:rPr lang="en-US" sz="1200" b="0" i="1" smtClean="0">
                                        <a:solidFill>
                                          <a:schemeClr val="bg1"/>
                                        </a:solidFill>
                                        <a:latin typeface="Cambria Math" panose="02040503050406030204" pitchFamily="18" charset="0"/>
                                        <a:cs typeface="Times New Roman" panose="02020603050405020304" pitchFamily="18" charset="0"/>
                                      </a:rPr>
                                      <m:t>𝑣</m:t>
                                    </m:r>
                                  </m:e>
                                  <m:sub>
                                    <m:r>
                                      <a:rPr lang="en-US" sz="1200" b="0" i="1" smtClean="0">
                                        <a:solidFill>
                                          <a:schemeClr val="bg1"/>
                                        </a:solidFill>
                                        <a:latin typeface="Cambria Math" panose="02040503050406030204" pitchFamily="18" charset="0"/>
                                        <a:cs typeface="Times New Roman" panose="02020603050405020304" pitchFamily="18" charset="0"/>
                                      </a:rPr>
                                      <m:t>5</m:t>
                                    </m:r>
                                  </m:sub>
                                </m:sSub>
                                <m:r>
                                  <a:rPr lang="en-US" sz="1200" b="0" i="1" smtClean="0">
                                    <a:solidFill>
                                      <a:schemeClr val="bg1"/>
                                    </a:solidFill>
                                    <a:latin typeface="Cambria Math" panose="02040503050406030204" pitchFamily="18" charset="0"/>
                                    <a:cs typeface="Times New Roman" panose="02020603050405020304" pitchFamily="18" charset="0"/>
                                  </a:rPr>
                                  <m:t>)/</m:t>
                                </m:r>
                                <m:r>
                                  <a:rPr lang="en-US" sz="1200" b="0" i="1" smtClean="0">
                                    <a:solidFill>
                                      <a:schemeClr val="bg1"/>
                                    </a:solidFill>
                                    <a:latin typeface="Cambria Math" panose="02040503050406030204" pitchFamily="18" charset="0"/>
                                    <a:cs typeface="Times New Roman" panose="02020603050405020304" pitchFamily="18" charset="0"/>
                                  </a:rPr>
                                  <m:t>𝑛𝑜𝑟𝑚</m:t>
                                </m:r>
                                <m:r>
                                  <a:rPr lang="en-US" sz="1200" b="0" i="1" smtClean="0">
                                    <a:solidFill>
                                      <a:schemeClr val="bg1"/>
                                    </a:solidFill>
                                    <a:latin typeface="Cambria Math" panose="02040503050406030204" pitchFamily="18" charset="0"/>
                                    <a:cs typeface="Times New Roman" panose="02020603050405020304" pitchFamily="18" charset="0"/>
                                  </a:rPr>
                                  <m:t>(</m:t>
                                </m:r>
                                <m:r>
                                  <a:rPr lang="en-US" sz="1200" b="0" i="1" smtClean="0">
                                    <a:solidFill>
                                      <a:schemeClr val="bg1"/>
                                    </a:solidFill>
                                    <a:latin typeface="Cambria Math" panose="02040503050406030204" pitchFamily="18" charset="0"/>
                                    <a:cs typeface="Times New Roman" panose="02020603050405020304" pitchFamily="18" charset="0"/>
                                  </a:rPr>
                                  <m:t>𝑒𝑟𝑟𝑜𝑟</m:t>
                                </m:r>
                                <m:r>
                                  <a:rPr lang="en-US" sz="1200" b="0" i="1" smtClean="0">
                                    <a:solidFill>
                                      <a:schemeClr val="bg1"/>
                                    </a:solidFill>
                                    <a:latin typeface="Cambria Math" panose="02040503050406030204" pitchFamily="18" charset="0"/>
                                    <a:cs typeface="Times New Roman" panose="02020603050405020304" pitchFamily="18" charset="0"/>
                                  </a:rPr>
                                  <m:t>)</m:t>
                                </m:r>
                              </m:oMath>
                            </m:oMathPara>
                          </a14:m>
                          <a:endParaRPr lang="en-US" sz="1200" dirty="0">
                            <a:solidFill>
                              <a:schemeClr val="bg1"/>
                            </a:solidFill>
                            <a:latin typeface="Times New Roman" panose="02020603050405020304" pitchFamily="18" charset="0"/>
                            <a:cs typeface="Times New Roman" panose="02020603050405020304" pitchFamily="18" charset="0"/>
                          </a:endParaRPr>
                        </a:p>
                      </a:txBody>
                      <a:tcPr>
                        <a:solidFill>
                          <a:schemeClr val="accent1"/>
                        </a:solidFill>
                      </a:tcPr>
                    </a:tc>
                    <a:extLst>
                      <a:ext uri="{0D108BD9-81ED-4DB2-BD59-A6C34878D82A}">
                        <a16:rowId xmlns:a16="http://schemas.microsoft.com/office/drawing/2014/main" val="4163598970"/>
                      </a:ext>
                    </a:extLst>
                  </a:tr>
                  <a:tr h="216378">
                    <a:tc>
                      <a:txBody>
                        <a:bodyPr/>
                        <a:lstStyle/>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20%</m:t>
                                </m:r>
                              </m:oMath>
                            </m:oMathPara>
                          </a14:m>
                          <a:endParaRPr lang="en-US" sz="120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20%</m:t>
                                </m:r>
                              </m:oMath>
                            </m:oMathPara>
                          </a14:m>
                          <a:endParaRPr lang="en-US" sz="120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31%</m:t>
                                </m:r>
                              </m:oMath>
                            </m:oMathPara>
                          </a14:m>
                          <a:endParaRPr lang="en-US" sz="12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47%</m:t>
                                </m:r>
                              </m:oMath>
                            </m:oMathPara>
                          </a14:m>
                          <a:endParaRPr lang="en-US" sz="120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58%</m:t>
                                </m:r>
                              </m:oMath>
                            </m:oMathPara>
                          </a14:m>
                          <a:endParaRPr 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855966326"/>
                      </a:ext>
                    </a:extLst>
                  </a:tr>
                </a:tbl>
              </a:graphicData>
            </a:graphic>
          </p:graphicFrame>
        </mc:Choice>
        <mc:Fallback>
          <p:graphicFrame>
            <p:nvGraphicFramePr>
              <p:cNvPr id="7" name="Table 6">
                <a:extLst>
                  <a:ext uri="{FF2B5EF4-FFF2-40B4-BE49-F238E27FC236}">
                    <a16:creationId xmlns:a16="http://schemas.microsoft.com/office/drawing/2014/main" id="{DB4B6E94-DC11-267C-39E4-4C7C574ED6E7}"/>
                  </a:ext>
                </a:extLst>
              </p:cNvPr>
              <p:cNvGraphicFramePr>
                <a:graphicFrameLocks noGrp="1"/>
              </p:cNvGraphicFramePr>
              <p:nvPr>
                <p:extLst>
                  <p:ext uri="{D42A27DB-BD31-4B8C-83A1-F6EECF244321}">
                    <p14:modId xmlns:p14="http://schemas.microsoft.com/office/powerpoint/2010/main" val="357951975"/>
                  </p:ext>
                </p:extLst>
              </p:nvPr>
            </p:nvGraphicFramePr>
            <p:xfrm>
              <a:off x="2171095" y="3884846"/>
              <a:ext cx="7849810" cy="1511968"/>
            </p:xfrm>
            <a:graphic>
              <a:graphicData uri="http://schemas.openxmlformats.org/drawingml/2006/table">
                <a:tbl>
                  <a:tblPr firstRow="1" bandRow="1">
                    <a:tableStyleId>{5C22544A-7EE6-4342-B048-85BDC9FD1C3A}</a:tableStyleId>
                  </a:tblPr>
                  <a:tblGrid>
                    <a:gridCol w="1569962">
                      <a:extLst>
                        <a:ext uri="{9D8B030D-6E8A-4147-A177-3AD203B41FA5}">
                          <a16:colId xmlns:a16="http://schemas.microsoft.com/office/drawing/2014/main" val="3572584909"/>
                        </a:ext>
                      </a:extLst>
                    </a:gridCol>
                    <a:gridCol w="1569962">
                      <a:extLst>
                        <a:ext uri="{9D8B030D-6E8A-4147-A177-3AD203B41FA5}">
                          <a16:colId xmlns:a16="http://schemas.microsoft.com/office/drawing/2014/main" val="609257337"/>
                        </a:ext>
                      </a:extLst>
                    </a:gridCol>
                    <a:gridCol w="1569962">
                      <a:extLst>
                        <a:ext uri="{9D8B030D-6E8A-4147-A177-3AD203B41FA5}">
                          <a16:colId xmlns:a16="http://schemas.microsoft.com/office/drawing/2014/main" val="1799262848"/>
                        </a:ext>
                      </a:extLst>
                    </a:gridCol>
                    <a:gridCol w="1569962">
                      <a:extLst>
                        <a:ext uri="{9D8B030D-6E8A-4147-A177-3AD203B41FA5}">
                          <a16:colId xmlns:a16="http://schemas.microsoft.com/office/drawing/2014/main" val="431168447"/>
                        </a:ext>
                      </a:extLst>
                    </a:gridCol>
                    <a:gridCol w="1569962">
                      <a:extLst>
                        <a:ext uri="{9D8B030D-6E8A-4147-A177-3AD203B41FA5}">
                          <a16:colId xmlns:a16="http://schemas.microsoft.com/office/drawing/2014/main" val="429998223"/>
                        </a:ext>
                      </a:extLst>
                    </a:gridCol>
                  </a:tblGrid>
                  <a:tr h="457200">
                    <a:tc>
                      <a:txBody>
                        <a:bodyPr/>
                        <a:lstStyle/>
                        <a:p>
                          <a:endParaRPr lang="en-US"/>
                        </a:p>
                      </a:txBody>
                      <a:tcPr>
                        <a:blipFill>
                          <a:blip r:embed="rId4"/>
                          <a:stretch>
                            <a:fillRect l="-388" t="-1333" r="-401163" b="-234667"/>
                          </a:stretch>
                        </a:blipFill>
                      </a:tcPr>
                    </a:tc>
                    <a:tc>
                      <a:txBody>
                        <a:bodyPr/>
                        <a:lstStyle/>
                        <a:p>
                          <a:endParaRPr lang="en-US"/>
                        </a:p>
                      </a:txBody>
                      <a:tcPr>
                        <a:blipFill>
                          <a:blip r:embed="rId4"/>
                          <a:stretch>
                            <a:fillRect l="-100778" t="-1333" r="-302724" b="-234667"/>
                          </a:stretch>
                        </a:blipFill>
                      </a:tcPr>
                    </a:tc>
                    <a:tc>
                      <a:txBody>
                        <a:bodyPr/>
                        <a:lstStyle/>
                        <a:p>
                          <a:endParaRPr lang="en-US"/>
                        </a:p>
                      </a:txBody>
                      <a:tcPr>
                        <a:blipFill>
                          <a:blip r:embed="rId4"/>
                          <a:stretch>
                            <a:fillRect l="-200000" t="-1333" r="-201550" b="-234667"/>
                          </a:stretch>
                        </a:blipFill>
                      </a:tcPr>
                    </a:tc>
                    <a:tc>
                      <a:txBody>
                        <a:bodyPr/>
                        <a:lstStyle/>
                        <a:p>
                          <a:endParaRPr lang="en-US"/>
                        </a:p>
                      </a:txBody>
                      <a:tcPr>
                        <a:blipFill>
                          <a:blip r:embed="rId4"/>
                          <a:stretch>
                            <a:fillRect l="-301167" t="-1333" r="-102335" b="-234667"/>
                          </a:stretch>
                        </a:blipFill>
                      </a:tcPr>
                    </a:tc>
                    <a:tc>
                      <a:txBody>
                        <a:bodyPr/>
                        <a:lstStyle/>
                        <a:p>
                          <a:endParaRPr lang="en-US"/>
                        </a:p>
                      </a:txBody>
                      <a:tcPr>
                        <a:blipFill>
                          <a:blip r:embed="rId4"/>
                          <a:stretch>
                            <a:fillRect l="-399612" t="-1333" r="-1938" b="-234667"/>
                          </a:stretch>
                        </a:blipFill>
                      </a:tcPr>
                    </a:tc>
                    <a:extLst>
                      <a:ext uri="{0D108BD9-81ED-4DB2-BD59-A6C34878D82A}">
                        <a16:rowId xmlns:a16="http://schemas.microsoft.com/office/drawing/2014/main" val="1753545980"/>
                      </a:ext>
                    </a:extLst>
                  </a:tr>
                  <a:tr h="327439">
                    <a:tc>
                      <a:txBody>
                        <a:bodyPr/>
                        <a:lstStyle/>
                        <a:p>
                          <a:endParaRPr lang="en-US"/>
                        </a:p>
                      </a:txBody>
                      <a:tcPr>
                        <a:blipFill>
                          <a:blip r:embed="rId4"/>
                          <a:stretch>
                            <a:fillRect l="-388" t="-140741" r="-401163" b="-225926"/>
                          </a:stretch>
                        </a:blipFill>
                      </a:tcPr>
                    </a:tc>
                    <a:tc>
                      <a:txBody>
                        <a:bodyPr/>
                        <a:lstStyle/>
                        <a:p>
                          <a:endParaRPr lang="en-US"/>
                        </a:p>
                      </a:txBody>
                      <a:tcPr>
                        <a:blipFill>
                          <a:blip r:embed="rId4"/>
                          <a:stretch>
                            <a:fillRect l="-100778" t="-140741" r="-302724" b="-225926"/>
                          </a:stretch>
                        </a:blipFill>
                      </a:tcPr>
                    </a:tc>
                    <a:tc>
                      <a:txBody>
                        <a:bodyPr/>
                        <a:lstStyle/>
                        <a:p>
                          <a:pPr algn="ctr"/>
                          <a:r>
                            <a:rPr lang="en-US" sz="1200" dirty="0">
                              <a:latin typeface="Times New Roman" panose="02020603050405020304" pitchFamily="18" charset="0"/>
                              <a:cs typeface="Times New Roman" panose="02020603050405020304" pitchFamily="18" charset="0"/>
                            </a:rPr>
                            <a:t>50%</a:t>
                          </a:r>
                        </a:p>
                      </a:txBody>
                      <a:tcPr/>
                    </a:tc>
                    <a:tc>
                      <a:txBody>
                        <a:bodyPr/>
                        <a:lstStyle/>
                        <a:p>
                          <a:endParaRPr lang="en-US"/>
                        </a:p>
                      </a:txBody>
                      <a:tcPr>
                        <a:blipFill>
                          <a:blip r:embed="rId4"/>
                          <a:stretch>
                            <a:fillRect l="-301167" t="-140741" r="-102335" b="-225926"/>
                          </a:stretch>
                        </a:blipFill>
                      </a:tcPr>
                    </a:tc>
                    <a:tc>
                      <a:txBody>
                        <a:bodyPr/>
                        <a:lstStyle/>
                        <a:p>
                          <a:endParaRPr lang="en-US"/>
                        </a:p>
                      </a:txBody>
                      <a:tcPr>
                        <a:blipFill>
                          <a:blip r:embed="rId4"/>
                          <a:stretch>
                            <a:fillRect l="-399612" t="-140741" r="-1938" b="-225926"/>
                          </a:stretch>
                        </a:blipFill>
                      </a:tcPr>
                    </a:tc>
                    <a:extLst>
                      <a:ext uri="{0D108BD9-81ED-4DB2-BD59-A6C34878D82A}">
                        <a16:rowId xmlns:a16="http://schemas.microsoft.com/office/drawing/2014/main" val="2993555382"/>
                      </a:ext>
                    </a:extLst>
                  </a:tr>
                  <a:tr h="453009">
                    <a:tc>
                      <a:txBody>
                        <a:bodyPr/>
                        <a:lstStyle/>
                        <a:p>
                          <a:endParaRPr lang="en-US"/>
                        </a:p>
                      </a:txBody>
                      <a:tcPr>
                        <a:blipFill>
                          <a:blip r:embed="rId4"/>
                          <a:stretch>
                            <a:fillRect l="-388" t="-173333" r="-401163" b="-62667"/>
                          </a:stretch>
                        </a:blipFill>
                      </a:tcPr>
                    </a:tc>
                    <a:tc>
                      <a:txBody>
                        <a:bodyPr/>
                        <a:lstStyle/>
                        <a:p>
                          <a:endParaRPr lang="en-US"/>
                        </a:p>
                      </a:txBody>
                      <a:tcPr>
                        <a:blipFill>
                          <a:blip r:embed="rId4"/>
                          <a:stretch>
                            <a:fillRect l="-100778" t="-173333" r="-302724" b="-62667"/>
                          </a:stretch>
                        </a:blipFill>
                      </a:tcPr>
                    </a:tc>
                    <a:tc>
                      <a:txBody>
                        <a:bodyPr/>
                        <a:lstStyle/>
                        <a:p>
                          <a:endParaRPr lang="en-US"/>
                        </a:p>
                      </a:txBody>
                      <a:tcPr>
                        <a:blipFill>
                          <a:blip r:embed="rId4"/>
                          <a:stretch>
                            <a:fillRect l="-200000" t="-173333" r="-201550" b="-62667"/>
                          </a:stretch>
                        </a:blipFill>
                      </a:tcPr>
                    </a:tc>
                    <a:tc>
                      <a:txBody>
                        <a:bodyPr/>
                        <a:lstStyle/>
                        <a:p>
                          <a:endParaRPr lang="en-US"/>
                        </a:p>
                      </a:txBody>
                      <a:tcPr>
                        <a:blipFill>
                          <a:blip r:embed="rId4"/>
                          <a:stretch>
                            <a:fillRect l="-301167" t="-173333" r="-102335" b="-62667"/>
                          </a:stretch>
                        </a:blipFill>
                      </a:tcPr>
                    </a:tc>
                    <a:tc>
                      <a:txBody>
                        <a:bodyPr/>
                        <a:lstStyle/>
                        <a:p>
                          <a:endParaRPr lang="en-US"/>
                        </a:p>
                      </a:txBody>
                      <a:tcPr>
                        <a:blipFill>
                          <a:blip r:embed="rId4"/>
                          <a:stretch>
                            <a:fillRect l="-399612" t="-173333" r="-1938" b="-62667"/>
                          </a:stretch>
                        </a:blipFill>
                      </a:tcPr>
                    </a:tc>
                    <a:extLst>
                      <a:ext uri="{0D108BD9-81ED-4DB2-BD59-A6C34878D82A}">
                        <a16:rowId xmlns:a16="http://schemas.microsoft.com/office/drawing/2014/main" val="4163598970"/>
                      </a:ext>
                    </a:extLst>
                  </a:tr>
                  <a:tr h="274320">
                    <a:tc>
                      <a:txBody>
                        <a:bodyPr/>
                        <a:lstStyle/>
                        <a:p>
                          <a:endParaRPr lang="en-US"/>
                        </a:p>
                      </a:txBody>
                      <a:tcPr>
                        <a:blipFill>
                          <a:blip r:embed="rId4"/>
                          <a:stretch>
                            <a:fillRect l="-388" t="-455556" r="-401163" b="-4444"/>
                          </a:stretch>
                        </a:blipFill>
                      </a:tcPr>
                    </a:tc>
                    <a:tc>
                      <a:txBody>
                        <a:bodyPr/>
                        <a:lstStyle/>
                        <a:p>
                          <a:endParaRPr lang="en-US"/>
                        </a:p>
                      </a:txBody>
                      <a:tcPr>
                        <a:blipFill>
                          <a:blip r:embed="rId4"/>
                          <a:stretch>
                            <a:fillRect l="-100778" t="-455556" r="-302724" b="-4444"/>
                          </a:stretch>
                        </a:blipFill>
                      </a:tcPr>
                    </a:tc>
                    <a:tc>
                      <a:txBody>
                        <a:bodyPr/>
                        <a:lstStyle/>
                        <a:p>
                          <a:endParaRPr lang="en-US"/>
                        </a:p>
                      </a:txBody>
                      <a:tcPr>
                        <a:blipFill>
                          <a:blip r:embed="rId4"/>
                          <a:stretch>
                            <a:fillRect l="-200000" t="-455556" r="-201550" b="-4444"/>
                          </a:stretch>
                        </a:blipFill>
                      </a:tcPr>
                    </a:tc>
                    <a:tc>
                      <a:txBody>
                        <a:bodyPr/>
                        <a:lstStyle/>
                        <a:p>
                          <a:endParaRPr lang="en-US"/>
                        </a:p>
                      </a:txBody>
                      <a:tcPr>
                        <a:blipFill>
                          <a:blip r:embed="rId4"/>
                          <a:stretch>
                            <a:fillRect l="-301167" t="-455556" r="-102335" b="-4444"/>
                          </a:stretch>
                        </a:blipFill>
                      </a:tcPr>
                    </a:tc>
                    <a:tc>
                      <a:txBody>
                        <a:bodyPr/>
                        <a:lstStyle/>
                        <a:p>
                          <a:endParaRPr lang="en-US"/>
                        </a:p>
                      </a:txBody>
                      <a:tcPr>
                        <a:blipFill>
                          <a:blip r:embed="rId4"/>
                          <a:stretch>
                            <a:fillRect l="-399612" t="-455556" r="-1938" b="-4444"/>
                          </a:stretch>
                        </a:blipFill>
                      </a:tcPr>
                    </a:tc>
                    <a:extLst>
                      <a:ext uri="{0D108BD9-81ED-4DB2-BD59-A6C34878D82A}">
                        <a16:rowId xmlns:a16="http://schemas.microsoft.com/office/drawing/2014/main" val="1855966326"/>
                      </a:ext>
                    </a:extLst>
                  </a:tr>
                </a:tbl>
              </a:graphicData>
            </a:graphic>
          </p:graphicFrame>
        </mc:Fallback>
      </mc:AlternateContent>
      <p:sp>
        <p:nvSpPr>
          <p:cNvPr id="8" name="TextBox 7">
            <a:extLst>
              <a:ext uri="{FF2B5EF4-FFF2-40B4-BE49-F238E27FC236}">
                <a16:creationId xmlns:a16="http://schemas.microsoft.com/office/drawing/2014/main" id="{C4DF3529-C5DD-EE84-7750-A0BDD36BE64B}"/>
              </a:ext>
            </a:extLst>
          </p:cNvPr>
          <p:cNvSpPr txBox="1"/>
          <p:nvPr/>
        </p:nvSpPr>
        <p:spPr>
          <a:xfrm>
            <a:off x="915958" y="4456164"/>
            <a:ext cx="761747"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10cm:</a:t>
            </a:r>
          </a:p>
        </p:txBody>
      </p:sp>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256EB228-1F5A-1559-9EC7-095CD830C0CC}"/>
                  </a:ext>
                </a:extLst>
              </p:cNvPr>
              <p:cNvSpPr txBox="1"/>
              <p:nvPr/>
            </p:nvSpPr>
            <p:spPr>
              <a:xfrm>
                <a:off x="1468967" y="5756185"/>
                <a:ext cx="9254066" cy="738664"/>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The results explain the phenomenon that for one configuration, the larger </a:t>
                </a:r>
                <a14:m>
                  <m:oMath xmlns:m="http://schemas.openxmlformats.org/officeDocument/2006/math">
                    <m:sSub>
                      <m:sSubPr>
                        <m:ctrlPr>
                          <a:rPr lang="en-US" sz="1400" b="0" i="1" smtClean="0">
                            <a:latin typeface="Cambria Math" panose="02040503050406030204" pitchFamily="18" charset="0"/>
                            <a:cs typeface="Times New Roman" panose="02020603050405020304" pitchFamily="18" charset="0"/>
                          </a:rPr>
                        </m:ctrlPr>
                      </m:sSubPr>
                      <m:e>
                        <m:r>
                          <a:rPr lang="en-US" sz="1400" b="0" i="1" smtClean="0">
                            <a:latin typeface="Cambria Math" panose="02040503050406030204" pitchFamily="18" charset="0"/>
                            <a:cs typeface="Times New Roman" panose="02020603050405020304" pitchFamily="18" charset="0"/>
                          </a:rPr>
                          <m:t>𝜎</m:t>
                        </m:r>
                      </m:e>
                      <m:sub>
                        <m:r>
                          <a:rPr lang="en-US" sz="1400" b="0" i="1" smtClean="0">
                            <a:latin typeface="Cambria Math" panose="02040503050406030204" pitchFamily="18" charset="0"/>
                            <a:cs typeface="Times New Roman" panose="02020603050405020304" pitchFamily="18" charset="0"/>
                          </a:rPr>
                          <m:t>𝑚𝑖𝑛</m:t>
                        </m:r>
                      </m:sub>
                    </m:sSub>
                  </m:oMath>
                </a14:m>
                <a:r>
                  <a:rPr lang="en-US" sz="1400" dirty="0">
                    <a:latin typeface="Times New Roman" panose="02020603050405020304" pitchFamily="18" charset="0"/>
                    <a:cs typeface="Times New Roman" panose="02020603050405020304" pitchFamily="18" charset="0"/>
                  </a:rPr>
                  <a:t> is, the closer the algorithm will converge to the ground truth. The singular vectors corresponding to the singular value represent the DOFs. And the magnitude of the singular values indicate how well we can resolve the DOF when there is noise.</a:t>
                </a:r>
              </a:p>
            </p:txBody>
          </p:sp>
        </mc:Choice>
        <mc:Fallback>
          <p:sp>
            <p:nvSpPr>
              <p:cNvPr id="9" name="TextBox 8">
                <a:extLst>
                  <a:ext uri="{FF2B5EF4-FFF2-40B4-BE49-F238E27FC236}">
                    <a16:creationId xmlns:a16="http://schemas.microsoft.com/office/drawing/2014/main" id="{256EB228-1F5A-1559-9EC7-095CD830C0CC}"/>
                  </a:ext>
                </a:extLst>
              </p:cNvPr>
              <p:cNvSpPr txBox="1">
                <a:spLocks noRot="1" noChangeAspect="1" noMove="1" noResize="1" noEditPoints="1" noAdjustHandles="1" noChangeArrowheads="1" noChangeShapeType="1" noTextEdit="1"/>
              </p:cNvSpPr>
              <p:nvPr/>
            </p:nvSpPr>
            <p:spPr>
              <a:xfrm>
                <a:off x="1468967" y="5756185"/>
                <a:ext cx="9254066" cy="738664"/>
              </a:xfrm>
              <a:prstGeom prst="rect">
                <a:avLst/>
              </a:prstGeom>
              <a:blipFill>
                <a:blip r:embed="rId5"/>
                <a:stretch>
                  <a:fillRect l="-198" t="-826" b="-8264"/>
                </a:stretch>
              </a:blipFill>
            </p:spPr>
            <p:txBody>
              <a:bodyPr/>
              <a:lstStyle/>
              <a:p>
                <a:r>
                  <a:rPr lang="en-US">
                    <a:noFill/>
                  </a:rPr>
                  <a:t> </a:t>
                </a:r>
              </a:p>
            </p:txBody>
          </p:sp>
        </mc:Fallback>
      </mc:AlternateContent>
    </p:spTree>
    <p:extLst>
      <p:ext uri="{BB962C8B-B14F-4D97-AF65-F5344CB8AC3E}">
        <p14:creationId xmlns:p14="http://schemas.microsoft.com/office/powerpoint/2010/main" val="15204372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5199D-76C2-A438-8608-038006686D6E}"/>
              </a:ext>
            </a:extLst>
          </p:cNvPr>
          <p:cNvSpPr>
            <a:spLocks noGrp="1"/>
          </p:cNvSpPr>
          <p:nvPr>
            <p:ph type="title"/>
          </p:nvPr>
        </p:nvSpPr>
        <p:spPr>
          <a:xfrm>
            <a:off x="838200" y="365126"/>
            <a:ext cx="10515600" cy="447674"/>
          </a:xfrm>
        </p:spPr>
        <p:txBody>
          <a:bodyPr>
            <a:normAutofit/>
          </a:bodyPr>
          <a:lstStyle/>
          <a:p>
            <a:r>
              <a:rPr lang="en-US" sz="2400" dirty="0">
                <a:latin typeface="Times New Roman" panose="02020603050405020304" pitchFamily="18" charset="0"/>
                <a:cs typeface="Times New Roman" panose="02020603050405020304" pitchFamily="18" charset="0"/>
              </a:rPr>
              <a:t>Test – projected error – experiment results </a:t>
            </a:r>
          </a:p>
        </p:txBody>
      </p:sp>
      <mc:AlternateContent xmlns:mc="http://schemas.openxmlformats.org/markup-compatibility/2006">
        <mc:Choice xmlns:a14="http://schemas.microsoft.com/office/drawing/2010/main" Requires="a14">
          <p:graphicFrame>
            <p:nvGraphicFramePr>
              <p:cNvPr id="4" name="Table 3">
                <a:extLst>
                  <a:ext uri="{FF2B5EF4-FFF2-40B4-BE49-F238E27FC236}">
                    <a16:creationId xmlns:a16="http://schemas.microsoft.com/office/drawing/2014/main" id="{462EDF39-ED07-A80C-5CB6-1BF7EFC25734}"/>
                  </a:ext>
                </a:extLst>
              </p:cNvPr>
              <p:cNvGraphicFramePr>
                <a:graphicFrameLocks noGrp="1"/>
              </p:cNvGraphicFramePr>
              <p:nvPr>
                <p:extLst>
                  <p:ext uri="{D42A27DB-BD31-4B8C-83A1-F6EECF244321}">
                    <p14:modId xmlns:p14="http://schemas.microsoft.com/office/powerpoint/2010/main" val="1234767839"/>
                  </p:ext>
                </p:extLst>
              </p:nvPr>
            </p:nvGraphicFramePr>
            <p:xfrm>
              <a:off x="2171095" y="1186605"/>
              <a:ext cx="7849810" cy="1511968"/>
            </p:xfrm>
            <a:graphic>
              <a:graphicData uri="http://schemas.openxmlformats.org/drawingml/2006/table">
                <a:tbl>
                  <a:tblPr firstRow="1" bandRow="1">
                    <a:tableStyleId>{5C22544A-7EE6-4342-B048-85BDC9FD1C3A}</a:tableStyleId>
                  </a:tblPr>
                  <a:tblGrid>
                    <a:gridCol w="1569962">
                      <a:extLst>
                        <a:ext uri="{9D8B030D-6E8A-4147-A177-3AD203B41FA5}">
                          <a16:colId xmlns:a16="http://schemas.microsoft.com/office/drawing/2014/main" val="3572584909"/>
                        </a:ext>
                      </a:extLst>
                    </a:gridCol>
                    <a:gridCol w="1569962">
                      <a:extLst>
                        <a:ext uri="{9D8B030D-6E8A-4147-A177-3AD203B41FA5}">
                          <a16:colId xmlns:a16="http://schemas.microsoft.com/office/drawing/2014/main" val="609257337"/>
                        </a:ext>
                      </a:extLst>
                    </a:gridCol>
                    <a:gridCol w="1569962">
                      <a:extLst>
                        <a:ext uri="{9D8B030D-6E8A-4147-A177-3AD203B41FA5}">
                          <a16:colId xmlns:a16="http://schemas.microsoft.com/office/drawing/2014/main" val="1799262848"/>
                        </a:ext>
                      </a:extLst>
                    </a:gridCol>
                    <a:gridCol w="1569962">
                      <a:extLst>
                        <a:ext uri="{9D8B030D-6E8A-4147-A177-3AD203B41FA5}">
                          <a16:colId xmlns:a16="http://schemas.microsoft.com/office/drawing/2014/main" val="431168447"/>
                        </a:ext>
                      </a:extLst>
                    </a:gridCol>
                    <a:gridCol w="1569962">
                      <a:extLst>
                        <a:ext uri="{9D8B030D-6E8A-4147-A177-3AD203B41FA5}">
                          <a16:colId xmlns:a16="http://schemas.microsoft.com/office/drawing/2014/main" val="429998223"/>
                        </a:ext>
                      </a:extLst>
                    </a:gridCol>
                  </a:tblGrid>
                  <a:tr h="0">
                    <a:tc>
                      <a:txBody>
                        <a:bodyPr/>
                        <a:lstStyle/>
                        <a:p>
                          <a:pPr algn="ctr"/>
                          <a14:m>
                            <m:oMathPara xmlns:m="http://schemas.openxmlformats.org/officeDocument/2006/math">
                              <m:oMathParaPr>
                                <m:jc m:val="centerGroup"/>
                              </m:oMathParaPr>
                              <m:oMath xmlns:m="http://schemas.openxmlformats.org/officeDocument/2006/math">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𝜎</m:t>
                                    </m:r>
                                  </m:e>
                                  <m:sub>
                                    <m:r>
                                      <a:rPr lang="en-US" sz="1200" b="0" i="1" smtClean="0">
                                        <a:latin typeface="Cambria Math" panose="02040503050406030204" pitchFamily="18" charset="0"/>
                                      </a:rPr>
                                      <m:t>1</m:t>
                                    </m:r>
                                  </m:sub>
                                </m:sSub>
                                <m:r>
                                  <a:rPr lang="en-US" sz="1200" b="0" i="1" smtClean="0">
                                    <a:latin typeface="Cambria Math" panose="02040503050406030204" pitchFamily="18" charset="0"/>
                                  </a:rPr>
                                  <m:t>/</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𝜎</m:t>
                                    </m:r>
                                  </m:e>
                                  <m:sub>
                                    <m:r>
                                      <a:rPr lang="en-US" sz="1200" b="0" i="1" smtClean="0">
                                        <a:latin typeface="Cambria Math" panose="02040503050406030204" pitchFamily="18" charset="0"/>
                                      </a:rPr>
                                      <m:t>1</m:t>
                                    </m:r>
                                  </m:sub>
                                </m:sSub>
                              </m:oMath>
                            </m:oMathPara>
                          </a14:m>
                          <a:endParaRPr lang="en-US" sz="1200" dirty="0">
                            <a:latin typeface="Times New Roman" panose="02020603050405020304" pitchFamily="18" charset="0"/>
                            <a:cs typeface="Times New Roman" panose="02020603050405020304" pitchFamily="18" charset="0"/>
                          </a:endParaRPr>
                        </a:p>
                      </a:txBody>
                      <a:tcPr>
                        <a:solidFill>
                          <a:schemeClr val="accent1"/>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𝜎</m:t>
                                    </m:r>
                                  </m:e>
                                  <m:sub>
                                    <m:r>
                                      <a:rPr lang="en-US" sz="1200" b="0" i="1" smtClean="0">
                                        <a:latin typeface="Cambria Math" panose="02040503050406030204" pitchFamily="18" charset="0"/>
                                      </a:rPr>
                                      <m:t>2</m:t>
                                    </m:r>
                                  </m:sub>
                                </m:sSub>
                                <m:r>
                                  <a:rPr lang="en-US" sz="1200" b="0" i="1" smtClean="0">
                                    <a:latin typeface="Cambria Math" panose="02040503050406030204" pitchFamily="18" charset="0"/>
                                  </a:rPr>
                                  <m:t>/</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𝜎</m:t>
                                    </m:r>
                                  </m:e>
                                  <m:sub>
                                    <m:r>
                                      <a:rPr lang="en-US" sz="1200" b="0" i="1" smtClean="0">
                                        <a:latin typeface="Cambria Math" panose="02040503050406030204" pitchFamily="18" charset="0"/>
                                      </a:rPr>
                                      <m:t>1</m:t>
                                    </m:r>
                                  </m:sub>
                                </m:sSub>
                              </m:oMath>
                            </m:oMathPara>
                          </a14:m>
                          <a:endParaRPr lang="en-US" sz="120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𝜎</m:t>
                                    </m:r>
                                  </m:e>
                                  <m:sub>
                                    <m:r>
                                      <a:rPr lang="en-US" sz="1200" b="0" i="1" smtClean="0">
                                        <a:latin typeface="Cambria Math" panose="02040503050406030204" pitchFamily="18" charset="0"/>
                                      </a:rPr>
                                      <m:t>3</m:t>
                                    </m:r>
                                  </m:sub>
                                </m:sSub>
                                <m:r>
                                  <a:rPr lang="en-US" sz="1200" b="0" i="1" smtClean="0">
                                    <a:latin typeface="Cambria Math" panose="02040503050406030204" pitchFamily="18" charset="0"/>
                                  </a:rPr>
                                  <m:t>/</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𝜎</m:t>
                                    </m:r>
                                  </m:e>
                                  <m:sub>
                                    <m:r>
                                      <a:rPr lang="en-US" sz="1200" b="0" i="1" smtClean="0">
                                        <a:latin typeface="Cambria Math" panose="02040503050406030204" pitchFamily="18" charset="0"/>
                                      </a:rPr>
                                      <m:t>1</m:t>
                                    </m:r>
                                  </m:sub>
                                </m:sSub>
                              </m:oMath>
                            </m:oMathPara>
                          </a14:m>
                          <a:endParaRPr lang="en-US" sz="120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𝜎</m:t>
                                    </m:r>
                                  </m:e>
                                  <m:sub>
                                    <m:r>
                                      <a:rPr lang="en-US" sz="1200" b="0" i="1" smtClean="0">
                                        <a:latin typeface="Cambria Math" panose="02040503050406030204" pitchFamily="18" charset="0"/>
                                      </a:rPr>
                                      <m:t>4</m:t>
                                    </m:r>
                                  </m:sub>
                                </m:sSub>
                                <m:r>
                                  <a:rPr lang="en-US" sz="1200" b="0" i="1" smtClean="0">
                                    <a:latin typeface="Cambria Math" panose="02040503050406030204" pitchFamily="18" charset="0"/>
                                  </a:rPr>
                                  <m:t>/</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𝜎</m:t>
                                    </m:r>
                                  </m:e>
                                  <m:sub>
                                    <m:r>
                                      <a:rPr lang="en-US" sz="1200" b="0" i="1" smtClean="0">
                                        <a:latin typeface="Cambria Math" panose="02040503050406030204" pitchFamily="18" charset="0"/>
                                      </a:rPr>
                                      <m:t>1</m:t>
                                    </m:r>
                                  </m:sub>
                                </m:sSub>
                              </m:oMath>
                            </m:oMathPara>
                          </a14:m>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𝜎</m:t>
                                    </m:r>
                                  </m:e>
                                  <m:sub>
                                    <m:r>
                                      <a:rPr lang="en-US" sz="1200" b="0" i="1" smtClean="0">
                                        <a:latin typeface="Cambria Math" panose="02040503050406030204" pitchFamily="18" charset="0"/>
                                      </a:rPr>
                                      <m:t>5</m:t>
                                    </m:r>
                                  </m:sub>
                                </m:sSub>
                                <m:r>
                                  <a:rPr lang="en-US" sz="1200" b="0" i="1" smtClean="0">
                                    <a:latin typeface="Cambria Math" panose="02040503050406030204" pitchFamily="18" charset="0"/>
                                  </a:rPr>
                                  <m:t>/</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𝜎</m:t>
                                    </m:r>
                                  </m:e>
                                  <m:sub>
                                    <m:r>
                                      <a:rPr lang="en-US" sz="1200" b="0" i="1" smtClean="0">
                                        <a:latin typeface="Cambria Math" panose="02040503050406030204" pitchFamily="18" charset="0"/>
                                      </a:rPr>
                                      <m:t>1</m:t>
                                    </m:r>
                                  </m:sub>
                                </m:sSub>
                              </m:oMath>
                            </m:oMathPara>
                          </a14:m>
                          <a:endParaRPr 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753545980"/>
                      </a:ext>
                    </a:extLst>
                  </a:tr>
                  <a:tr h="327439">
                    <a:tc>
                      <a:txBody>
                        <a:bodyPr/>
                        <a:lstStyle/>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100%</m:t>
                                </m:r>
                              </m:oMath>
                            </m:oMathPara>
                          </a14:m>
                          <a:endParaRPr lang="en-US" sz="120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75%</m:t>
                                </m:r>
                              </m:oMath>
                            </m:oMathPara>
                          </a14:m>
                          <a:endParaRPr lang="en-US"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a:latin typeface="Times New Roman" panose="02020603050405020304" pitchFamily="18" charset="0"/>
                              <a:cs typeface="Times New Roman" panose="02020603050405020304" pitchFamily="18" charset="0"/>
                            </a:rPr>
                            <a:t>61%</a:t>
                          </a:r>
                        </a:p>
                      </a:txBody>
                      <a:tcPr/>
                    </a:tc>
                    <a:tc>
                      <a:txBody>
                        <a:bodyPr/>
                        <a:lstStyle/>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19%</m:t>
                                </m:r>
                              </m:oMath>
                            </m:oMathPara>
                          </a14:m>
                          <a:endParaRPr lang="en-US" sz="120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14%</m:t>
                                </m:r>
                              </m:oMath>
                            </m:oMathPara>
                          </a14:m>
                          <a:endParaRPr 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993555382"/>
                      </a:ext>
                    </a:extLst>
                  </a:tr>
                  <a:tr h="206016">
                    <a:tc>
                      <a:txBody>
                        <a:bodyPr/>
                        <a:lstStyle/>
                        <a:p>
                          <a:pPr algn="ctr"/>
                          <a14:m>
                            <m:oMathPara xmlns:m="http://schemas.openxmlformats.org/officeDocument/2006/math">
                              <m:oMathParaPr>
                                <m:jc m:val="centerGroup"/>
                              </m:oMathParaPr>
                              <m:oMath xmlns:m="http://schemas.openxmlformats.org/officeDocument/2006/math">
                                <m:r>
                                  <a:rPr lang="en-US" sz="1200" b="0" i="1" smtClean="0">
                                    <a:solidFill>
                                      <a:schemeClr val="bg1"/>
                                    </a:solidFill>
                                    <a:latin typeface="Cambria Math" panose="02040503050406030204" pitchFamily="18" charset="0"/>
                                    <a:cs typeface="Times New Roman" panose="02020603050405020304" pitchFamily="18" charset="0"/>
                                  </a:rPr>
                                  <m:t>𝑛𝑜𝑟𝑚</m:t>
                                </m:r>
                                <m:r>
                                  <a:rPr lang="en-US" sz="1200" b="0" i="1" smtClean="0">
                                    <a:solidFill>
                                      <a:schemeClr val="bg1"/>
                                    </a:solidFill>
                                    <a:latin typeface="Cambria Math" panose="02040503050406030204" pitchFamily="18" charset="0"/>
                                    <a:cs typeface="Times New Roman" panose="02020603050405020304" pitchFamily="18" charset="0"/>
                                  </a:rPr>
                                  <m:t>(</m:t>
                                </m:r>
                                <m:r>
                                  <a:rPr lang="en-US" sz="1200" b="0" i="1" smtClean="0">
                                    <a:solidFill>
                                      <a:schemeClr val="bg1"/>
                                    </a:solidFill>
                                    <a:latin typeface="Cambria Math" panose="02040503050406030204" pitchFamily="18" charset="0"/>
                                    <a:cs typeface="Times New Roman" panose="02020603050405020304" pitchFamily="18" charset="0"/>
                                  </a:rPr>
                                  <m:t>𝑒𝑟𝑟𝑜𝑟</m:t>
                                </m:r>
                                <m:r>
                                  <a:rPr lang="en-US" sz="1200" b="0" i="1" smtClean="0">
                                    <a:solidFill>
                                      <a:schemeClr val="bg1"/>
                                    </a:solidFill>
                                    <a:latin typeface="Cambria Math" panose="02040503050406030204" pitchFamily="18" charset="0"/>
                                    <a:cs typeface="Times New Roman" panose="02020603050405020304" pitchFamily="18" charset="0"/>
                                  </a:rPr>
                                  <m:t> </m:t>
                                </m:r>
                                <m:r>
                                  <a:rPr lang="en-US" sz="1200" b="0" i="1" smtClean="0">
                                    <a:solidFill>
                                      <a:schemeClr val="bg1"/>
                                    </a:solidFill>
                                    <a:latin typeface="Cambria Math" panose="02040503050406030204" pitchFamily="18" charset="0"/>
                                    <a:cs typeface="Times New Roman" panose="02020603050405020304" pitchFamily="18" charset="0"/>
                                  </a:rPr>
                                  <m:t>𝑜𝑛</m:t>
                                </m:r>
                                <m:r>
                                  <a:rPr lang="en-US" sz="1200" b="0" i="1" smtClean="0">
                                    <a:solidFill>
                                      <a:schemeClr val="bg1"/>
                                    </a:solidFill>
                                    <a:latin typeface="Cambria Math" panose="02040503050406030204" pitchFamily="18" charset="0"/>
                                    <a:cs typeface="Times New Roman" panose="02020603050405020304" pitchFamily="18" charset="0"/>
                                  </a:rPr>
                                  <m:t> </m:t>
                                </m:r>
                                <m:sSub>
                                  <m:sSubPr>
                                    <m:ctrlPr>
                                      <a:rPr lang="en-US" sz="1200" b="0" i="1" smtClean="0">
                                        <a:solidFill>
                                          <a:schemeClr val="bg1"/>
                                        </a:solidFill>
                                        <a:latin typeface="Cambria Math" panose="02040503050406030204" pitchFamily="18" charset="0"/>
                                        <a:cs typeface="Times New Roman" panose="02020603050405020304" pitchFamily="18" charset="0"/>
                                      </a:rPr>
                                    </m:ctrlPr>
                                  </m:sSubPr>
                                  <m:e>
                                    <m:r>
                                      <a:rPr lang="en-US" sz="1200" b="0" i="1" smtClean="0">
                                        <a:solidFill>
                                          <a:schemeClr val="bg1"/>
                                        </a:solidFill>
                                        <a:latin typeface="Cambria Math" panose="02040503050406030204" pitchFamily="18" charset="0"/>
                                        <a:cs typeface="Times New Roman" panose="02020603050405020304" pitchFamily="18" charset="0"/>
                                      </a:rPr>
                                      <m:t>𝑣</m:t>
                                    </m:r>
                                  </m:e>
                                  <m:sub>
                                    <m:r>
                                      <a:rPr lang="en-US" sz="1200" b="0" i="1" smtClean="0">
                                        <a:solidFill>
                                          <a:schemeClr val="bg1"/>
                                        </a:solidFill>
                                        <a:latin typeface="Cambria Math" panose="02040503050406030204" pitchFamily="18" charset="0"/>
                                        <a:cs typeface="Times New Roman" panose="02020603050405020304" pitchFamily="18" charset="0"/>
                                      </a:rPr>
                                      <m:t>1</m:t>
                                    </m:r>
                                  </m:sub>
                                </m:sSub>
                                <m:r>
                                  <a:rPr lang="en-US" sz="1200" b="0" i="1" smtClean="0">
                                    <a:solidFill>
                                      <a:schemeClr val="bg1"/>
                                    </a:solidFill>
                                    <a:latin typeface="Cambria Math" panose="02040503050406030204" pitchFamily="18" charset="0"/>
                                    <a:cs typeface="Times New Roman" panose="02020603050405020304" pitchFamily="18" charset="0"/>
                                  </a:rPr>
                                  <m:t>)/</m:t>
                                </m:r>
                                <m:r>
                                  <a:rPr lang="en-US" sz="1200" b="0" i="1" smtClean="0">
                                    <a:solidFill>
                                      <a:schemeClr val="bg1"/>
                                    </a:solidFill>
                                    <a:latin typeface="Cambria Math" panose="02040503050406030204" pitchFamily="18" charset="0"/>
                                    <a:cs typeface="Times New Roman" panose="02020603050405020304" pitchFamily="18" charset="0"/>
                                  </a:rPr>
                                  <m:t>𝑛𝑜𝑟𝑚</m:t>
                                </m:r>
                                <m:r>
                                  <a:rPr lang="en-US" sz="1200" b="0" i="1" smtClean="0">
                                    <a:solidFill>
                                      <a:schemeClr val="bg1"/>
                                    </a:solidFill>
                                    <a:latin typeface="Cambria Math" panose="02040503050406030204" pitchFamily="18" charset="0"/>
                                    <a:cs typeface="Times New Roman" panose="02020603050405020304" pitchFamily="18" charset="0"/>
                                  </a:rPr>
                                  <m:t>(</m:t>
                                </m:r>
                                <m:r>
                                  <a:rPr lang="en-US" sz="1200" b="0" i="1" smtClean="0">
                                    <a:solidFill>
                                      <a:schemeClr val="bg1"/>
                                    </a:solidFill>
                                    <a:latin typeface="Cambria Math" panose="02040503050406030204" pitchFamily="18" charset="0"/>
                                    <a:cs typeface="Times New Roman" panose="02020603050405020304" pitchFamily="18" charset="0"/>
                                  </a:rPr>
                                  <m:t>𝑒𝑟𝑟𝑜𝑟</m:t>
                                </m:r>
                                <m:r>
                                  <a:rPr lang="en-US" sz="1200" b="0" i="1" smtClean="0">
                                    <a:solidFill>
                                      <a:schemeClr val="bg1"/>
                                    </a:solidFill>
                                    <a:latin typeface="Cambria Math" panose="02040503050406030204" pitchFamily="18" charset="0"/>
                                    <a:cs typeface="Times New Roman" panose="02020603050405020304" pitchFamily="18" charset="0"/>
                                  </a:rPr>
                                  <m:t>)</m:t>
                                </m:r>
                              </m:oMath>
                            </m:oMathPara>
                          </a14:m>
                          <a:endParaRPr lang="en-US" sz="1200" dirty="0">
                            <a:solidFill>
                              <a:schemeClr val="bg1"/>
                            </a:solidFill>
                            <a:latin typeface="Times New Roman" panose="02020603050405020304" pitchFamily="18" charset="0"/>
                            <a:cs typeface="Times New Roman" panose="02020603050405020304" pitchFamily="18" charset="0"/>
                          </a:endParaRPr>
                        </a:p>
                      </a:txBody>
                      <a:tcPr>
                        <a:solidFill>
                          <a:schemeClr val="accent1"/>
                        </a:solidFill>
                      </a:tcPr>
                    </a:tc>
                    <a:tc>
                      <a:txBody>
                        <a:bodyPr/>
                        <a:lstStyle/>
                        <a:p>
                          <a:pPr algn="ctr"/>
                          <a14:m>
                            <m:oMathPara xmlns:m="http://schemas.openxmlformats.org/officeDocument/2006/math">
                              <m:oMathParaPr>
                                <m:jc m:val="centerGroup"/>
                              </m:oMathParaPr>
                              <m:oMath xmlns:m="http://schemas.openxmlformats.org/officeDocument/2006/math">
                                <m:r>
                                  <a:rPr lang="en-US" sz="1200" b="0" i="1" smtClean="0">
                                    <a:solidFill>
                                      <a:schemeClr val="bg1"/>
                                    </a:solidFill>
                                    <a:latin typeface="Cambria Math" panose="02040503050406030204" pitchFamily="18" charset="0"/>
                                    <a:cs typeface="Times New Roman" panose="02020603050405020304" pitchFamily="18" charset="0"/>
                                  </a:rPr>
                                  <m:t>𝑛𝑜𝑟𝑚</m:t>
                                </m:r>
                                <m:r>
                                  <a:rPr lang="en-US" sz="1200" b="0" i="1" smtClean="0">
                                    <a:solidFill>
                                      <a:schemeClr val="bg1"/>
                                    </a:solidFill>
                                    <a:latin typeface="Cambria Math" panose="02040503050406030204" pitchFamily="18" charset="0"/>
                                    <a:cs typeface="Times New Roman" panose="02020603050405020304" pitchFamily="18" charset="0"/>
                                  </a:rPr>
                                  <m:t>(</m:t>
                                </m:r>
                                <m:r>
                                  <a:rPr lang="en-US" sz="1200" b="0" i="1" smtClean="0">
                                    <a:solidFill>
                                      <a:schemeClr val="bg1"/>
                                    </a:solidFill>
                                    <a:latin typeface="Cambria Math" panose="02040503050406030204" pitchFamily="18" charset="0"/>
                                    <a:cs typeface="Times New Roman" panose="02020603050405020304" pitchFamily="18" charset="0"/>
                                  </a:rPr>
                                  <m:t>𝑒𝑟𝑟𝑜𝑟</m:t>
                                </m:r>
                                <m:r>
                                  <a:rPr lang="en-US" sz="1200" b="0" i="1" smtClean="0">
                                    <a:solidFill>
                                      <a:schemeClr val="bg1"/>
                                    </a:solidFill>
                                    <a:latin typeface="Cambria Math" panose="02040503050406030204" pitchFamily="18" charset="0"/>
                                    <a:cs typeface="Times New Roman" panose="02020603050405020304" pitchFamily="18" charset="0"/>
                                  </a:rPr>
                                  <m:t> </m:t>
                                </m:r>
                                <m:r>
                                  <a:rPr lang="en-US" sz="1200" b="0" i="1" smtClean="0">
                                    <a:solidFill>
                                      <a:schemeClr val="bg1"/>
                                    </a:solidFill>
                                    <a:latin typeface="Cambria Math" panose="02040503050406030204" pitchFamily="18" charset="0"/>
                                    <a:cs typeface="Times New Roman" panose="02020603050405020304" pitchFamily="18" charset="0"/>
                                  </a:rPr>
                                  <m:t>𝑜𝑛</m:t>
                                </m:r>
                                <m:r>
                                  <a:rPr lang="en-US" sz="1200" b="0" i="1" smtClean="0">
                                    <a:solidFill>
                                      <a:schemeClr val="bg1"/>
                                    </a:solidFill>
                                    <a:latin typeface="Cambria Math" panose="02040503050406030204" pitchFamily="18" charset="0"/>
                                    <a:cs typeface="Times New Roman" panose="02020603050405020304" pitchFamily="18" charset="0"/>
                                  </a:rPr>
                                  <m:t> </m:t>
                                </m:r>
                                <m:sSub>
                                  <m:sSubPr>
                                    <m:ctrlPr>
                                      <a:rPr lang="en-US" sz="1200" b="0" i="1" smtClean="0">
                                        <a:solidFill>
                                          <a:schemeClr val="bg1"/>
                                        </a:solidFill>
                                        <a:latin typeface="Cambria Math" panose="02040503050406030204" pitchFamily="18" charset="0"/>
                                        <a:cs typeface="Times New Roman" panose="02020603050405020304" pitchFamily="18" charset="0"/>
                                      </a:rPr>
                                    </m:ctrlPr>
                                  </m:sSubPr>
                                  <m:e>
                                    <m:r>
                                      <a:rPr lang="en-US" sz="1200" b="0" i="1" smtClean="0">
                                        <a:solidFill>
                                          <a:schemeClr val="bg1"/>
                                        </a:solidFill>
                                        <a:latin typeface="Cambria Math" panose="02040503050406030204" pitchFamily="18" charset="0"/>
                                        <a:cs typeface="Times New Roman" panose="02020603050405020304" pitchFamily="18" charset="0"/>
                                      </a:rPr>
                                      <m:t>𝑣</m:t>
                                    </m:r>
                                  </m:e>
                                  <m:sub>
                                    <m:r>
                                      <a:rPr lang="en-US" sz="1200" b="0" i="1" smtClean="0">
                                        <a:solidFill>
                                          <a:schemeClr val="bg1"/>
                                        </a:solidFill>
                                        <a:latin typeface="Cambria Math" panose="02040503050406030204" pitchFamily="18" charset="0"/>
                                        <a:cs typeface="Times New Roman" panose="02020603050405020304" pitchFamily="18" charset="0"/>
                                      </a:rPr>
                                      <m:t>2</m:t>
                                    </m:r>
                                  </m:sub>
                                </m:sSub>
                                <m:r>
                                  <a:rPr lang="en-US" sz="1200" b="0" i="1" smtClean="0">
                                    <a:solidFill>
                                      <a:schemeClr val="bg1"/>
                                    </a:solidFill>
                                    <a:latin typeface="Cambria Math" panose="02040503050406030204" pitchFamily="18" charset="0"/>
                                    <a:cs typeface="Times New Roman" panose="02020603050405020304" pitchFamily="18" charset="0"/>
                                  </a:rPr>
                                  <m:t>)/</m:t>
                                </m:r>
                                <m:r>
                                  <a:rPr lang="en-US" sz="1200" b="0" i="1" smtClean="0">
                                    <a:solidFill>
                                      <a:schemeClr val="bg1"/>
                                    </a:solidFill>
                                    <a:latin typeface="Cambria Math" panose="02040503050406030204" pitchFamily="18" charset="0"/>
                                    <a:cs typeface="Times New Roman" panose="02020603050405020304" pitchFamily="18" charset="0"/>
                                  </a:rPr>
                                  <m:t>𝑛𝑜𝑟𝑚</m:t>
                                </m:r>
                                <m:r>
                                  <a:rPr lang="en-US" sz="1200" b="0" i="1" smtClean="0">
                                    <a:solidFill>
                                      <a:schemeClr val="bg1"/>
                                    </a:solidFill>
                                    <a:latin typeface="Cambria Math" panose="02040503050406030204" pitchFamily="18" charset="0"/>
                                    <a:cs typeface="Times New Roman" panose="02020603050405020304" pitchFamily="18" charset="0"/>
                                  </a:rPr>
                                  <m:t>(</m:t>
                                </m:r>
                                <m:r>
                                  <a:rPr lang="en-US" sz="1200" b="0" i="1" smtClean="0">
                                    <a:solidFill>
                                      <a:schemeClr val="bg1"/>
                                    </a:solidFill>
                                    <a:latin typeface="Cambria Math" panose="02040503050406030204" pitchFamily="18" charset="0"/>
                                    <a:cs typeface="Times New Roman" panose="02020603050405020304" pitchFamily="18" charset="0"/>
                                  </a:rPr>
                                  <m:t>𝑒𝑟𝑟𝑜𝑟</m:t>
                                </m:r>
                                <m:r>
                                  <a:rPr lang="en-US" sz="1200" b="0" i="1" smtClean="0">
                                    <a:solidFill>
                                      <a:schemeClr val="bg1"/>
                                    </a:solidFill>
                                    <a:latin typeface="Cambria Math" panose="02040503050406030204" pitchFamily="18" charset="0"/>
                                    <a:cs typeface="Times New Roman" panose="02020603050405020304" pitchFamily="18" charset="0"/>
                                  </a:rPr>
                                  <m:t>)</m:t>
                                </m:r>
                              </m:oMath>
                            </m:oMathPara>
                          </a14:m>
                          <a:endParaRPr lang="en-US" sz="1200" dirty="0">
                            <a:solidFill>
                              <a:schemeClr val="bg1"/>
                            </a:solidFill>
                            <a:latin typeface="Times New Roman" panose="02020603050405020304" pitchFamily="18" charset="0"/>
                            <a:cs typeface="Times New Roman" panose="02020603050405020304" pitchFamily="18" charset="0"/>
                          </a:endParaRPr>
                        </a:p>
                      </a:txBody>
                      <a:tcPr>
                        <a:solidFill>
                          <a:schemeClr val="accent1"/>
                        </a:solidFill>
                      </a:tcPr>
                    </a:tc>
                    <a:tc>
                      <a:txBody>
                        <a:bodyPr/>
                        <a:lstStyle/>
                        <a:p>
                          <a:pPr algn="ctr"/>
                          <a14:m>
                            <m:oMathPara xmlns:m="http://schemas.openxmlformats.org/officeDocument/2006/math">
                              <m:oMathParaPr>
                                <m:jc m:val="centerGroup"/>
                              </m:oMathParaPr>
                              <m:oMath xmlns:m="http://schemas.openxmlformats.org/officeDocument/2006/math">
                                <m:r>
                                  <a:rPr lang="en-US" sz="1200" b="0" i="1" smtClean="0">
                                    <a:solidFill>
                                      <a:schemeClr val="bg1"/>
                                    </a:solidFill>
                                    <a:latin typeface="Cambria Math" panose="02040503050406030204" pitchFamily="18" charset="0"/>
                                    <a:cs typeface="Times New Roman" panose="02020603050405020304" pitchFamily="18" charset="0"/>
                                  </a:rPr>
                                  <m:t>𝑛𝑜𝑟𝑚</m:t>
                                </m:r>
                                <m:r>
                                  <a:rPr lang="en-US" sz="1200" b="0" i="1" smtClean="0">
                                    <a:solidFill>
                                      <a:schemeClr val="bg1"/>
                                    </a:solidFill>
                                    <a:latin typeface="Cambria Math" panose="02040503050406030204" pitchFamily="18" charset="0"/>
                                    <a:cs typeface="Times New Roman" panose="02020603050405020304" pitchFamily="18" charset="0"/>
                                  </a:rPr>
                                  <m:t>(</m:t>
                                </m:r>
                                <m:r>
                                  <a:rPr lang="en-US" sz="1200" b="0" i="1" smtClean="0">
                                    <a:solidFill>
                                      <a:schemeClr val="bg1"/>
                                    </a:solidFill>
                                    <a:latin typeface="Cambria Math" panose="02040503050406030204" pitchFamily="18" charset="0"/>
                                    <a:cs typeface="Times New Roman" panose="02020603050405020304" pitchFamily="18" charset="0"/>
                                  </a:rPr>
                                  <m:t>𝑒𝑟𝑟𝑜𝑟</m:t>
                                </m:r>
                                <m:r>
                                  <a:rPr lang="en-US" sz="1200" b="0" i="1" smtClean="0">
                                    <a:solidFill>
                                      <a:schemeClr val="bg1"/>
                                    </a:solidFill>
                                    <a:latin typeface="Cambria Math" panose="02040503050406030204" pitchFamily="18" charset="0"/>
                                    <a:cs typeface="Times New Roman" panose="02020603050405020304" pitchFamily="18" charset="0"/>
                                  </a:rPr>
                                  <m:t> </m:t>
                                </m:r>
                                <m:r>
                                  <a:rPr lang="en-US" sz="1200" b="0" i="1" smtClean="0">
                                    <a:solidFill>
                                      <a:schemeClr val="bg1"/>
                                    </a:solidFill>
                                    <a:latin typeface="Cambria Math" panose="02040503050406030204" pitchFamily="18" charset="0"/>
                                    <a:cs typeface="Times New Roman" panose="02020603050405020304" pitchFamily="18" charset="0"/>
                                  </a:rPr>
                                  <m:t>𝑜𝑛</m:t>
                                </m:r>
                                <m:r>
                                  <a:rPr lang="en-US" sz="1200" b="0" i="1" smtClean="0">
                                    <a:solidFill>
                                      <a:schemeClr val="bg1"/>
                                    </a:solidFill>
                                    <a:latin typeface="Cambria Math" panose="02040503050406030204" pitchFamily="18" charset="0"/>
                                    <a:cs typeface="Times New Roman" panose="02020603050405020304" pitchFamily="18" charset="0"/>
                                  </a:rPr>
                                  <m:t> </m:t>
                                </m:r>
                                <m:sSub>
                                  <m:sSubPr>
                                    <m:ctrlPr>
                                      <a:rPr lang="en-US" sz="1200" b="0" i="1" smtClean="0">
                                        <a:solidFill>
                                          <a:schemeClr val="bg1"/>
                                        </a:solidFill>
                                        <a:latin typeface="Cambria Math" panose="02040503050406030204" pitchFamily="18" charset="0"/>
                                        <a:cs typeface="Times New Roman" panose="02020603050405020304" pitchFamily="18" charset="0"/>
                                      </a:rPr>
                                    </m:ctrlPr>
                                  </m:sSubPr>
                                  <m:e>
                                    <m:r>
                                      <a:rPr lang="en-US" sz="1200" b="0" i="1" smtClean="0">
                                        <a:solidFill>
                                          <a:schemeClr val="bg1"/>
                                        </a:solidFill>
                                        <a:latin typeface="Cambria Math" panose="02040503050406030204" pitchFamily="18" charset="0"/>
                                        <a:cs typeface="Times New Roman" panose="02020603050405020304" pitchFamily="18" charset="0"/>
                                      </a:rPr>
                                      <m:t>𝑣</m:t>
                                    </m:r>
                                  </m:e>
                                  <m:sub>
                                    <m:r>
                                      <a:rPr lang="en-US" sz="1200" b="0" i="1" smtClean="0">
                                        <a:solidFill>
                                          <a:schemeClr val="bg1"/>
                                        </a:solidFill>
                                        <a:latin typeface="Cambria Math" panose="02040503050406030204" pitchFamily="18" charset="0"/>
                                        <a:cs typeface="Times New Roman" panose="02020603050405020304" pitchFamily="18" charset="0"/>
                                      </a:rPr>
                                      <m:t>3</m:t>
                                    </m:r>
                                  </m:sub>
                                </m:sSub>
                                <m:r>
                                  <a:rPr lang="en-US" sz="1200" b="0" i="1" smtClean="0">
                                    <a:solidFill>
                                      <a:schemeClr val="bg1"/>
                                    </a:solidFill>
                                    <a:latin typeface="Cambria Math" panose="02040503050406030204" pitchFamily="18" charset="0"/>
                                    <a:cs typeface="Times New Roman" panose="02020603050405020304" pitchFamily="18" charset="0"/>
                                  </a:rPr>
                                  <m:t>)/</m:t>
                                </m:r>
                                <m:r>
                                  <a:rPr lang="en-US" sz="1200" b="0" i="1" smtClean="0">
                                    <a:solidFill>
                                      <a:schemeClr val="bg1"/>
                                    </a:solidFill>
                                    <a:latin typeface="Cambria Math" panose="02040503050406030204" pitchFamily="18" charset="0"/>
                                    <a:cs typeface="Times New Roman" panose="02020603050405020304" pitchFamily="18" charset="0"/>
                                  </a:rPr>
                                  <m:t>𝑛𝑜𝑟𝑚</m:t>
                                </m:r>
                                <m:r>
                                  <a:rPr lang="en-US" sz="1200" b="0" i="1" smtClean="0">
                                    <a:solidFill>
                                      <a:schemeClr val="bg1"/>
                                    </a:solidFill>
                                    <a:latin typeface="Cambria Math" panose="02040503050406030204" pitchFamily="18" charset="0"/>
                                    <a:cs typeface="Times New Roman" panose="02020603050405020304" pitchFamily="18" charset="0"/>
                                  </a:rPr>
                                  <m:t>(</m:t>
                                </m:r>
                                <m:r>
                                  <a:rPr lang="en-US" sz="1200" b="0" i="1" smtClean="0">
                                    <a:solidFill>
                                      <a:schemeClr val="bg1"/>
                                    </a:solidFill>
                                    <a:latin typeface="Cambria Math" panose="02040503050406030204" pitchFamily="18" charset="0"/>
                                    <a:cs typeface="Times New Roman" panose="02020603050405020304" pitchFamily="18" charset="0"/>
                                  </a:rPr>
                                  <m:t>𝑒𝑟𝑟𝑜𝑟</m:t>
                                </m:r>
                                <m:r>
                                  <a:rPr lang="en-US" sz="1200" b="0" i="1" smtClean="0">
                                    <a:solidFill>
                                      <a:schemeClr val="bg1"/>
                                    </a:solidFill>
                                    <a:latin typeface="Cambria Math" panose="02040503050406030204" pitchFamily="18" charset="0"/>
                                    <a:cs typeface="Times New Roman" panose="02020603050405020304" pitchFamily="18" charset="0"/>
                                  </a:rPr>
                                  <m:t>)</m:t>
                                </m:r>
                              </m:oMath>
                            </m:oMathPara>
                          </a14:m>
                          <a:endParaRPr lang="en-US" sz="1200" dirty="0">
                            <a:solidFill>
                              <a:schemeClr val="bg1"/>
                            </a:solidFill>
                            <a:latin typeface="Times New Roman" panose="02020603050405020304" pitchFamily="18" charset="0"/>
                            <a:cs typeface="Times New Roman" panose="02020603050405020304" pitchFamily="18" charset="0"/>
                          </a:endParaRPr>
                        </a:p>
                      </a:txBody>
                      <a:tcPr>
                        <a:solidFill>
                          <a:schemeClr val="accent1"/>
                        </a:solidFill>
                      </a:tcPr>
                    </a:tc>
                    <a:tc>
                      <a:txBody>
                        <a:bodyPr/>
                        <a:lstStyle/>
                        <a:p>
                          <a:pPr algn="ctr"/>
                          <a14:m>
                            <m:oMathPara xmlns:m="http://schemas.openxmlformats.org/officeDocument/2006/math">
                              <m:oMathParaPr>
                                <m:jc m:val="centerGroup"/>
                              </m:oMathParaPr>
                              <m:oMath xmlns:m="http://schemas.openxmlformats.org/officeDocument/2006/math">
                                <m:r>
                                  <a:rPr lang="en-US" sz="1200" b="0" i="1" smtClean="0">
                                    <a:solidFill>
                                      <a:schemeClr val="bg1"/>
                                    </a:solidFill>
                                    <a:latin typeface="Cambria Math" panose="02040503050406030204" pitchFamily="18" charset="0"/>
                                    <a:cs typeface="Times New Roman" panose="02020603050405020304" pitchFamily="18" charset="0"/>
                                  </a:rPr>
                                  <m:t>𝑛𝑜𝑟𝑚</m:t>
                                </m:r>
                                <m:r>
                                  <a:rPr lang="en-US" sz="1200" b="0" i="1" smtClean="0">
                                    <a:solidFill>
                                      <a:schemeClr val="bg1"/>
                                    </a:solidFill>
                                    <a:latin typeface="Cambria Math" panose="02040503050406030204" pitchFamily="18" charset="0"/>
                                    <a:cs typeface="Times New Roman" panose="02020603050405020304" pitchFamily="18" charset="0"/>
                                  </a:rPr>
                                  <m:t>(</m:t>
                                </m:r>
                                <m:r>
                                  <a:rPr lang="en-US" sz="1200" b="0" i="1" smtClean="0">
                                    <a:solidFill>
                                      <a:schemeClr val="bg1"/>
                                    </a:solidFill>
                                    <a:latin typeface="Cambria Math" panose="02040503050406030204" pitchFamily="18" charset="0"/>
                                    <a:cs typeface="Times New Roman" panose="02020603050405020304" pitchFamily="18" charset="0"/>
                                  </a:rPr>
                                  <m:t>𝑒𝑟𝑟𝑜𝑟</m:t>
                                </m:r>
                                <m:r>
                                  <a:rPr lang="en-US" sz="1200" b="0" i="1" smtClean="0">
                                    <a:solidFill>
                                      <a:schemeClr val="bg1"/>
                                    </a:solidFill>
                                    <a:latin typeface="Cambria Math" panose="02040503050406030204" pitchFamily="18" charset="0"/>
                                    <a:cs typeface="Times New Roman" panose="02020603050405020304" pitchFamily="18" charset="0"/>
                                  </a:rPr>
                                  <m:t> </m:t>
                                </m:r>
                                <m:r>
                                  <a:rPr lang="en-US" sz="1200" b="0" i="1" smtClean="0">
                                    <a:solidFill>
                                      <a:schemeClr val="bg1"/>
                                    </a:solidFill>
                                    <a:latin typeface="Cambria Math" panose="02040503050406030204" pitchFamily="18" charset="0"/>
                                    <a:cs typeface="Times New Roman" panose="02020603050405020304" pitchFamily="18" charset="0"/>
                                  </a:rPr>
                                  <m:t>𝑜𝑛</m:t>
                                </m:r>
                                <m:r>
                                  <a:rPr lang="en-US" sz="1200" b="0" i="1" smtClean="0">
                                    <a:solidFill>
                                      <a:schemeClr val="bg1"/>
                                    </a:solidFill>
                                    <a:latin typeface="Cambria Math" panose="02040503050406030204" pitchFamily="18" charset="0"/>
                                    <a:cs typeface="Times New Roman" panose="02020603050405020304" pitchFamily="18" charset="0"/>
                                  </a:rPr>
                                  <m:t> </m:t>
                                </m:r>
                                <m:sSub>
                                  <m:sSubPr>
                                    <m:ctrlPr>
                                      <a:rPr lang="en-US" sz="1200" b="0" i="1" smtClean="0">
                                        <a:solidFill>
                                          <a:schemeClr val="bg1"/>
                                        </a:solidFill>
                                        <a:latin typeface="Cambria Math" panose="02040503050406030204" pitchFamily="18" charset="0"/>
                                        <a:cs typeface="Times New Roman" panose="02020603050405020304" pitchFamily="18" charset="0"/>
                                      </a:rPr>
                                    </m:ctrlPr>
                                  </m:sSubPr>
                                  <m:e>
                                    <m:r>
                                      <a:rPr lang="en-US" sz="1200" b="0" i="1" smtClean="0">
                                        <a:solidFill>
                                          <a:schemeClr val="bg1"/>
                                        </a:solidFill>
                                        <a:latin typeface="Cambria Math" panose="02040503050406030204" pitchFamily="18" charset="0"/>
                                        <a:cs typeface="Times New Roman" panose="02020603050405020304" pitchFamily="18" charset="0"/>
                                      </a:rPr>
                                      <m:t>𝑣</m:t>
                                    </m:r>
                                  </m:e>
                                  <m:sub>
                                    <m:r>
                                      <a:rPr lang="en-US" sz="1200" b="0" i="1" smtClean="0">
                                        <a:solidFill>
                                          <a:schemeClr val="bg1"/>
                                        </a:solidFill>
                                        <a:latin typeface="Cambria Math" panose="02040503050406030204" pitchFamily="18" charset="0"/>
                                        <a:cs typeface="Times New Roman" panose="02020603050405020304" pitchFamily="18" charset="0"/>
                                      </a:rPr>
                                      <m:t>4</m:t>
                                    </m:r>
                                  </m:sub>
                                </m:sSub>
                                <m:r>
                                  <a:rPr lang="en-US" sz="1200" b="0" i="1" smtClean="0">
                                    <a:solidFill>
                                      <a:schemeClr val="bg1"/>
                                    </a:solidFill>
                                    <a:latin typeface="Cambria Math" panose="02040503050406030204" pitchFamily="18" charset="0"/>
                                    <a:cs typeface="Times New Roman" panose="02020603050405020304" pitchFamily="18" charset="0"/>
                                  </a:rPr>
                                  <m:t>)/</m:t>
                                </m:r>
                                <m:r>
                                  <a:rPr lang="en-US" sz="1200" b="0" i="1" smtClean="0">
                                    <a:solidFill>
                                      <a:schemeClr val="bg1"/>
                                    </a:solidFill>
                                    <a:latin typeface="Cambria Math" panose="02040503050406030204" pitchFamily="18" charset="0"/>
                                    <a:cs typeface="Times New Roman" panose="02020603050405020304" pitchFamily="18" charset="0"/>
                                  </a:rPr>
                                  <m:t>𝑛𝑜𝑟𝑚</m:t>
                                </m:r>
                                <m:r>
                                  <a:rPr lang="en-US" sz="1200" b="0" i="1" smtClean="0">
                                    <a:solidFill>
                                      <a:schemeClr val="bg1"/>
                                    </a:solidFill>
                                    <a:latin typeface="Cambria Math" panose="02040503050406030204" pitchFamily="18" charset="0"/>
                                    <a:cs typeface="Times New Roman" panose="02020603050405020304" pitchFamily="18" charset="0"/>
                                  </a:rPr>
                                  <m:t>(</m:t>
                                </m:r>
                                <m:r>
                                  <a:rPr lang="en-US" sz="1200" b="0" i="1" smtClean="0">
                                    <a:solidFill>
                                      <a:schemeClr val="bg1"/>
                                    </a:solidFill>
                                    <a:latin typeface="Cambria Math" panose="02040503050406030204" pitchFamily="18" charset="0"/>
                                    <a:cs typeface="Times New Roman" panose="02020603050405020304" pitchFamily="18" charset="0"/>
                                  </a:rPr>
                                  <m:t>𝑒𝑟𝑟𝑜𝑟</m:t>
                                </m:r>
                                <m:r>
                                  <a:rPr lang="en-US" sz="1200" b="0" i="1" smtClean="0">
                                    <a:solidFill>
                                      <a:schemeClr val="bg1"/>
                                    </a:solidFill>
                                    <a:latin typeface="Cambria Math" panose="02040503050406030204" pitchFamily="18" charset="0"/>
                                    <a:cs typeface="Times New Roman" panose="02020603050405020304" pitchFamily="18" charset="0"/>
                                  </a:rPr>
                                  <m:t>)</m:t>
                                </m:r>
                              </m:oMath>
                            </m:oMathPara>
                          </a14:m>
                          <a:endParaRPr lang="en-US" sz="1200" dirty="0">
                            <a:solidFill>
                              <a:schemeClr val="bg1"/>
                            </a:solidFill>
                            <a:latin typeface="Times New Roman" panose="02020603050405020304" pitchFamily="18" charset="0"/>
                            <a:cs typeface="Times New Roman" panose="02020603050405020304" pitchFamily="18" charset="0"/>
                          </a:endParaRPr>
                        </a:p>
                      </a:txBody>
                      <a:tcPr>
                        <a:solidFill>
                          <a:schemeClr val="accent1"/>
                        </a:solidFill>
                      </a:tcPr>
                    </a:tc>
                    <a:tc>
                      <a:txBody>
                        <a:bodyPr/>
                        <a:lstStyle/>
                        <a:p>
                          <a:pPr algn="ctr"/>
                          <a14:m>
                            <m:oMathPara xmlns:m="http://schemas.openxmlformats.org/officeDocument/2006/math">
                              <m:oMathParaPr>
                                <m:jc m:val="centerGroup"/>
                              </m:oMathParaPr>
                              <m:oMath xmlns:m="http://schemas.openxmlformats.org/officeDocument/2006/math">
                                <m:r>
                                  <a:rPr lang="en-US" sz="1200" b="0" i="1" smtClean="0">
                                    <a:solidFill>
                                      <a:schemeClr val="bg1"/>
                                    </a:solidFill>
                                    <a:latin typeface="Cambria Math" panose="02040503050406030204" pitchFamily="18" charset="0"/>
                                    <a:cs typeface="Times New Roman" panose="02020603050405020304" pitchFamily="18" charset="0"/>
                                  </a:rPr>
                                  <m:t>𝑛𝑜𝑟𝑚</m:t>
                                </m:r>
                                <m:r>
                                  <a:rPr lang="en-US" sz="1200" b="0" i="1" smtClean="0">
                                    <a:solidFill>
                                      <a:schemeClr val="bg1"/>
                                    </a:solidFill>
                                    <a:latin typeface="Cambria Math" panose="02040503050406030204" pitchFamily="18" charset="0"/>
                                    <a:cs typeface="Times New Roman" panose="02020603050405020304" pitchFamily="18" charset="0"/>
                                  </a:rPr>
                                  <m:t>(</m:t>
                                </m:r>
                                <m:r>
                                  <a:rPr lang="en-US" sz="1200" b="0" i="1" smtClean="0">
                                    <a:solidFill>
                                      <a:schemeClr val="bg1"/>
                                    </a:solidFill>
                                    <a:latin typeface="Cambria Math" panose="02040503050406030204" pitchFamily="18" charset="0"/>
                                    <a:cs typeface="Times New Roman" panose="02020603050405020304" pitchFamily="18" charset="0"/>
                                  </a:rPr>
                                  <m:t>𝑒𝑟𝑟𝑜𝑟</m:t>
                                </m:r>
                                <m:r>
                                  <a:rPr lang="en-US" sz="1200" b="0" i="1" smtClean="0">
                                    <a:solidFill>
                                      <a:schemeClr val="bg1"/>
                                    </a:solidFill>
                                    <a:latin typeface="Cambria Math" panose="02040503050406030204" pitchFamily="18" charset="0"/>
                                    <a:cs typeface="Times New Roman" panose="02020603050405020304" pitchFamily="18" charset="0"/>
                                  </a:rPr>
                                  <m:t> </m:t>
                                </m:r>
                                <m:r>
                                  <a:rPr lang="en-US" sz="1200" b="0" i="1" smtClean="0">
                                    <a:solidFill>
                                      <a:schemeClr val="bg1"/>
                                    </a:solidFill>
                                    <a:latin typeface="Cambria Math" panose="02040503050406030204" pitchFamily="18" charset="0"/>
                                    <a:cs typeface="Times New Roman" panose="02020603050405020304" pitchFamily="18" charset="0"/>
                                  </a:rPr>
                                  <m:t>𝑜𝑛</m:t>
                                </m:r>
                                <m:r>
                                  <a:rPr lang="en-US" sz="1200" b="0" i="1" smtClean="0">
                                    <a:solidFill>
                                      <a:schemeClr val="bg1"/>
                                    </a:solidFill>
                                    <a:latin typeface="Cambria Math" panose="02040503050406030204" pitchFamily="18" charset="0"/>
                                    <a:cs typeface="Times New Roman" panose="02020603050405020304" pitchFamily="18" charset="0"/>
                                  </a:rPr>
                                  <m:t> </m:t>
                                </m:r>
                                <m:sSub>
                                  <m:sSubPr>
                                    <m:ctrlPr>
                                      <a:rPr lang="en-US" sz="1200" b="0" i="1" smtClean="0">
                                        <a:solidFill>
                                          <a:schemeClr val="bg1"/>
                                        </a:solidFill>
                                        <a:latin typeface="Cambria Math" panose="02040503050406030204" pitchFamily="18" charset="0"/>
                                        <a:cs typeface="Times New Roman" panose="02020603050405020304" pitchFamily="18" charset="0"/>
                                      </a:rPr>
                                    </m:ctrlPr>
                                  </m:sSubPr>
                                  <m:e>
                                    <m:r>
                                      <a:rPr lang="en-US" sz="1200" b="0" i="1" smtClean="0">
                                        <a:solidFill>
                                          <a:schemeClr val="bg1"/>
                                        </a:solidFill>
                                        <a:latin typeface="Cambria Math" panose="02040503050406030204" pitchFamily="18" charset="0"/>
                                        <a:cs typeface="Times New Roman" panose="02020603050405020304" pitchFamily="18" charset="0"/>
                                      </a:rPr>
                                      <m:t>𝑣</m:t>
                                    </m:r>
                                  </m:e>
                                  <m:sub>
                                    <m:r>
                                      <a:rPr lang="en-US" sz="1200" b="0" i="1" smtClean="0">
                                        <a:solidFill>
                                          <a:schemeClr val="bg1"/>
                                        </a:solidFill>
                                        <a:latin typeface="Cambria Math" panose="02040503050406030204" pitchFamily="18" charset="0"/>
                                        <a:cs typeface="Times New Roman" panose="02020603050405020304" pitchFamily="18" charset="0"/>
                                      </a:rPr>
                                      <m:t>5</m:t>
                                    </m:r>
                                  </m:sub>
                                </m:sSub>
                                <m:r>
                                  <a:rPr lang="en-US" sz="1200" b="0" i="1" smtClean="0">
                                    <a:solidFill>
                                      <a:schemeClr val="bg1"/>
                                    </a:solidFill>
                                    <a:latin typeface="Cambria Math" panose="02040503050406030204" pitchFamily="18" charset="0"/>
                                    <a:cs typeface="Times New Roman" panose="02020603050405020304" pitchFamily="18" charset="0"/>
                                  </a:rPr>
                                  <m:t>)/</m:t>
                                </m:r>
                                <m:r>
                                  <a:rPr lang="en-US" sz="1200" b="0" i="1" smtClean="0">
                                    <a:solidFill>
                                      <a:schemeClr val="bg1"/>
                                    </a:solidFill>
                                    <a:latin typeface="Cambria Math" panose="02040503050406030204" pitchFamily="18" charset="0"/>
                                    <a:cs typeface="Times New Roman" panose="02020603050405020304" pitchFamily="18" charset="0"/>
                                  </a:rPr>
                                  <m:t>𝑛𝑜𝑟𝑚</m:t>
                                </m:r>
                                <m:r>
                                  <a:rPr lang="en-US" sz="1200" b="0" i="1" smtClean="0">
                                    <a:solidFill>
                                      <a:schemeClr val="bg1"/>
                                    </a:solidFill>
                                    <a:latin typeface="Cambria Math" panose="02040503050406030204" pitchFamily="18" charset="0"/>
                                    <a:cs typeface="Times New Roman" panose="02020603050405020304" pitchFamily="18" charset="0"/>
                                  </a:rPr>
                                  <m:t>(</m:t>
                                </m:r>
                                <m:r>
                                  <a:rPr lang="en-US" sz="1200" b="0" i="1" smtClean="0">
                                    <a:solidFill>
                                      <a:schemeClr val="bg1"/>
                                    </a:solidFill>
                                    <a:latin typeface="Cambria Math" panose="02040503050406030204" pitchFamily="18" charset="0"/>
                                    <a:cs typeface="Times New Roman" panose="02020603050405020304" pitchFamily="18" charset="0"/>
                                  </a:rPr>
                                  <m:t>𝑒𝑟𝑟𝑜𝑟</m:t>
                                </m:r>
                                <m:r>
                                  <a:rPr lang="en-US" sz="1200" b="0" i="1" smtClean="0">
                                    <a:solidFill>
                                      <a:schemeClr val="bg1"/>
                                    </a:solidFill>
                                    <a:latin typeface="Cambria Math" panose="02040503050406030204" pitchFamily="18" charset="0"/>
                                    <a:cs typeface="Times New Roman" panose="02020603050405020304" pitchFamily="18" charset="0"/>
                                  </a:rPr>
                                  <m:t>)</m:t>
                                </m:r>
                              </m:oMath>
                            </m:oMathPara>
                          </a14:m>
                          <a:endParaRPr lang="en-US" sz="1200" dirty="0">
                            <a:solidFill>
                              <a:schemeClr val="bg1"/>
                            </a:solidFill>
                            <a:latin typeface="Times New Roman" panose="02020603050405020304" pitchFamily="18" charset="0"/>
                            <a:cs typeface="Times New Roman" panose="02020603050405020304" pitchFamily="18" charset="0"/>
                          </a:endParaRPr>
                        </a:p>
                      </a:txBody>
                      <a:tcPr>
                        <a:solidFill>
                          <a:schemeClr val="accent1"/>
                        </a:solidFill>
                      </a:tcPr>
                    </a:tc>
                    <a:extLst>
                      <a:ext uri="{0D108BD9-81ED-4DB2-BD59-A6C34878D82A}">
                        <a16:rowId xmlns:a16="http://schemas.microsoft.com/office/drawing/2014/main" val="4163598970"/>
                      </a:ext>
                    </a:extLst>
                  </a:tr>
                  <a:tr h="216378">
                    <a:tc>
                      <a:txBody>
                        <a:bodyPr/>
                        <a:lstStyle/>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22%</m:t>
                                </m:r>
                              </m:oMath>
                            </m:oMathPara>
                          </a14:m>
                          <a:endParaRPr lang="en-US" sz="120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25%</m:t>
                                </m:r>
                              </m:oMath>
                            </m:oMathPara>
                          </a14:m>
                          <a:endParaRPr lang="en-US" sz="120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21%</m:t>
                                </m:r>
                              </m:oMath>
                            </m:oMathPara>
                          </a14:m>
                          <a:endParaRPr lang="en-US" sz="12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57%</m:t>
                                </m:r>
                              </m:oMath>
                            </m:oMathPara>
                          </a14:m>
                          <a:endParaRPr lang="en-US" sz="120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52%</m:t>
                                </m:r>
                              </m:oMath>
                            </m:oMathPara>
                          </a14:m>
                          <a:endParaRPr 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855966326"/>
                      </a:ext>
                    </a:extLst>
                  </a:tr>
                </a:tbl>
              </a:graphicData>
            </a:graphic>
          </p:graphicFrame>
        </mc:Choice>
        <mc:Fallback>
          <p:graphicFrame>
            <p:nvGraphicFramePr>
              <p:cNvPr id="4" name="Table 3">
                <a:extLst>
                  <a:ext uri="{FF2B5EF4-FFF2-40B4-BE49-F238E27FC236}">
                    <a16:creationId xmlns:a16="http://schemas.microsoft.com/office/drawing/2014/main" id="{462EDF39-ED07-A80C-5CB6-1BF7EFC25734}"/>
                  </a:ext>
                </a:extLst>
              </p:cNvPr>
              <p:cNvGraphicFramePr>
                <a:graphicFrameLocks noGrp="1"/>
              </p:cNvGraphicFramePr>
              <p:nvPr>
                <p:extLst>
                  <p:ext uri="{D42A27DB-BD31-4B8C-83A1-F6EECF244321}">
                    <p14:modId xmlns:p14="http://schemas.microsoft.com/office/powerpoint/2010/main" val="1234767839"/>
                  </p:ext>
                </p:extLst>
              </p:nvPr>
            </p:nvGraphicFramePr>
            <p:xfrm>
              <a:off x="2171095" y="1186605"/>
              <a:ext cx="7849810" cy="1511968"/>
            </p:xfrm>
            <a:graphic>
              <a:graphicData uri="http://schemas.openxmlformats.org/drawingml/2006/table">
                <a:tbl>
                  <a:tblPr firstRow="1" bandRow="1">
                    <a:tableStyleId>{5C22544A-7EE6-4342-B048-85BDC9FD1C3A}</a:tableStyleId>
                  </a:tblPr>
                  <a:tblGrid>
                    <a:gridCol w="1569962">
                      <a:extLst>
                        <a:ext uri="{9D8B030D-6E8A-4147-A177-3AD203B41FA5}">
                          <a16:colId xmlns:a16="http://schemas.microsoft.com/office/drawing/2014/main" val="3572584909"/>
                        </a:ext>
                      </a:extLst>
                    </a:gridCol>
                    <a:gridCol w="1569962">
                      <a:extLst>
                        <a:ext uri="{9D8B030D-6E8A-4147-A177-3AD203B41FA5}">
                          <a16:colId xmlns:a16="http://schemas.microsoft.com/office/drawing/2014/main" val="609257337"/>
                        </a:ext>
                      </a:extLst>
                    </a:gridCol>
                    <a:gridCol w="1569962">
                      <a:extLst>
                        <a:ext uri="{9D8B030D-6E8A-4147-A177-3AD203B41FA5}">
                          <a16:colId xmlns:a16="http://schemas.microsoft.com/office/drawing/2014/main" val="1799262848"/>
                        </a:ext>
                      </a:extLst>
                    </a:gridCol>
                    <a:gridCol w="1569962">
                      <a:extLst>
                        <a:ext uri="{9D8B030D-6E8A-4147-A177-3AD203B41FA5}">
                          <a16:colId xmlns:a16="http://schemas.microsoft.com/office/drawing/2014/main" val="431168447"/>
                        </a:ext>
                      </a:extLst>
                    </a:gridCol>
                    <a:gridCol w="1569962">
                      <a:extLst>
                        <a:ext uri="{9D8B030D-6E8A-4147-A177-3AD203B41FA5}">
                          <a16:colId xmlns:a16="http://schemas.microsoft.com/office/drawing/2014/main" val="429998223"/>
                        </a:ext>
                      </a:extLst>
                    </a:gridCol>
                  </a:tblGrid>
                  <a:tr h="457200">
                    <a:tc>
                      <a:txBody>
                        <a:bodyPr/>
                        <a:lstStyle/>
                        <a:p>
                          <a:endParaRPr lang="en-US"/>
                        </a:p>
                      </a:txBody>
                      <a:tcPr>
                        <a:blipFill>
                          <a:blip r:embed="rId2"/>
                          <a:stretch>
                            <a:fillRect l="-388" t="-1333" r="-401163" b="-234667"/>
                          </a:stretch>
                        </a:blipFill>
                      </a:tcPr>
                    </a:tc>
                    <a:tc>
                      <a:txBody>
                        <a:bodyPr/>
                        <a:lstStyle/>
                        <a:p>
                          <a:endParaRPr lang="en-US"/>
                        </a:p>
                      </a:txBody>
                      <a:tcPr>
                        <a:blipFill>
                          <a:blip r:embed="rId2"/>
                          <a:stretch>
                            <a:fillRect l="-100778" t="-1333" r="-302724" b="-234667"/>
                          </a:stretch>
                        </a:blipFill>
                      </a:tcPr>
                    </a:tc>
                    <a:tc>
                      <a:txBody>
                        <a:bodyPr/>
                        <a:lstStyle/>
                        <a:p>
                          <a:endParaRPr lang="en-US"/>
                        </a:p>
                      </a:txBody>
                      <a:tcPr>
                        <a:blipFill>
                          <a:blip r:embed="rId2"/>
                          <a:stretch>
                            <a:fillRect l="-200000" t="-1333" r="-201550" b="-234667"/>
                          </a:stretch>
                        </a:blipFill>
                      </a:tcPr>
                    </a:tc>
                    <a:tc>
                      <a:txBody>
                        <a:bodyPr/>
                        <a:lstStyle/>
                        <a:p>
                          <a:endParaRPr lang="en-US"/>
                        </a:p>
                      </a:txBody>
                      <a:tcPr>
                        <a:blipFill>
                          <a:blip r:embed="rId2"/>
                          <a:stretch>
                            <a:fillRect l="-301167" t="-1333" r="-102335" b="-234667"/>
                          </a:stretch>
                        </a:blipFill>
                      </a:tcPr>
                    </a:tc>
                    <a:tc>
                      <a:txBody>
                        <a:bodyPr/>
                        <a:lstStyle/>
                        <a:p>
                          <a:endParaRPr lang="en-US"/>
                        </a:p>
                      </a:txBody>
                      <a:tcPr>
                        <a:blipFill>
                          <a:blip r:embed="rId2"/>
                          <a:stretch>
                            <a:fillRect l="-399612" t="-1333" r="-1938" b="-234667"/>
                          </a:stretch>
                        </a:blipFill>
                      </a:tcPr>
                    </a:tc>
                    <a:extLst>
                      <a:ext uri="{0D108BD9-81ED-4DB2-BD59-A6C34878D82A}">
                        <a16:rowId xmlns:a16="http://schemas.microsoft.com/office/drawing/2014/main" val="1753545980"/>
                      </a:ext>
                    </a:extLst>
                  </a:tr>
                  <a:tr h="327439">
                    <a:tc>
                      <a:txBody>
                        <a:bodyPr/>
                        <a:lstStyle/>
                        <a:p>
                          <a:endParaRPr lang="en-US"/>
                        </a:p>
                      </a:txBody>
                      <a:tcPr>
                        <a:blipFill>
                          <a:blip r:embed="rId2"/>
                          <a:stretch>
                            <a:fillRect l="-388" t="-140741" r="-401163" b="-225926"/>
                          </a:stretch>
                        </a:blipFill>
                      </a:tcPr>
                    </a:tc>
                    <a:tc>
                      <a:txBody>
                        <a:bodyPr/>
                        <a:lstStyle/>
                        <a:p>
                          <a:endParaRPr lang="en-US"/>
                        </a:p>
                      </a:txBody>
                      <a:tcPr>
                        <a:blipFill>
                          <a:blip r:embed="rId2"/>
                          <a:stretch>
                            <a:fillRect l="-100778" t="-140741" r="-302724" b="-225926"/>
                          </a:stretch>
                        </a:blipFill>
                      </a:tcPr>
                    </a:tc>
                    <a:tc>
                      <a:txBody>
                        <a:bodyPr/>
                        <a:lstStyle/>
                        <a:p>
                          <a:pPr algn="ctr"/>
                          <a:r>
                            <a:rPr lang="en-US" sz="1200" dirty="0">
                              <a:latin typeface="Times New Roman" panose="02020603050405020304" pitchFamily="18" charset="0"/>
                              <a:cs typeface="Times New Roman" panose="02020603050405020304" pitchFamily="18" charset="0"/>
                            </a:rPr>
                            <a:t>61%</a:t>
                          </a:r>
                        </a:p>
                      </a:txBody>
                      <a:tcPr/>
                    </a:tc>
                    <a:tc>
                      <a:txBody>
                        <a:bodyPr/>
                        <a:lstStyle/>
                        <a:p>
                          <a:endParaRPr lang="en-US"/>
                        </a:p>
                      </a:txBody>
                      <a:tcPr>
                        <a:blipFill>
                          <a:blip r:embed="rId2"/>
                          <a:stretch>
                            <a:fillRect l="-301167" t="-140741" r="-102335" b="-225926"/>
                          </a:stretch>
                        </a:blipFill>
                      </a:tcPr>
                    </a:tc>
                    <a:tc>
                      <a:txBody>
                        <a:bodyPr/>
                        <a:lstStyle/>
                        <a:p>
                          <a:endParaRPr lang="en-US"/>
                        </a:p>
                      </a:txBody>
                      <a:tcPr>
                        <a:blipFill>
                          <a:blip r:embed="rId2"/>
                          <a:stretch>
                            <a:fillRect l="-399612" t="-140741" r="-1938" b="-225926"/>
                          </a:stretch>
                        </a:blipFill>
                      </a:tcPr>
                    </a:tc>
                    <a:extLst>
                      <a:ext uri="{0D108BD9-81ED-4DB2-BD59-A6C34878D82A}">
                        <a16:rowId xmlns:a16="http://schemas.microsoft.com/office/drawing/2014/main" val="2993555382"/>
                      </a:ext>
                    </a:extLst>
                  </a:tr>
                  <a:tr h="453009">
                    <a:tc>
                      <a:txBody>
                        <a:bodyPr/>
                        <a:lstStyle/>
                        <a:p>
                          <a:endParaRPr lang="en-US"/>
                        </a:p>
                      </a:txBody>
                      <a:tcPr>
                        <a:blipFill>
                          <a:blip r:embed="rId2"/>
                          <a:stretch>
                            <a:fillRect l="-388" t="-173333" r="-401163" b="-62667"/>
                          </a:stretch>
                        </a:blipFill>
                      </a:tcPr>
                    </a:tc>
                    <a:tc>
                      <a:txBody>
                        <a:bodyPr/>
                        <a:lstStyle/>
                        <a:p>
                          <a:endParaRPr lang="en-US"/>
                        </a:p>
                      </a:txBody>
                      <a:tcPr>
                        <a:blipFill>
                          <a:blip r:embed="rId2"/>
                          <a:stretch>
                            <a:fillRect l="-100778" t="-173333" r="-302724" b="-62667"/>
                          </a:stretch>
                        </a:blipFill>
                      </a:tcPr>
                    </a:tc>
                    <a:tc>
                      <a:txBody>
                        <a:bodyPr/>
                        <a:lstStyle/>
                        <a:p>
                          <a:endParaRPr lang="en-US"/>
                        </a:p>
                      </a:txBody>
                      <a:tcPr>
                        <a:blipFill>
                          <a:blip r:embed="rId2"/>
                          <a:stretch>
                            <a:fillRect l="-200000" t="-173333" r="-201550" b="-62667"/>
                          </a:stretch>
                        </a:blipFill>
                      </a:tcPr>
                    </a:tc>
                    <a:tc>
                      <a:txBody>
                        <a:bodyPr/>
                        <a:lstStyle/>
                        <a:p>
                          <a:endParaRPr lang="en-US"/>
                        </a:p>
                      </a:txBody>
                      <a:tcPr>
                        <a:blipFill>
                          <a:blip r:embed="rId2"/>
                          <a:stretch>
                            <a:fillRect l="-301167" t="-173333" r="-102335" b="-62667"/>
                          </a:stretch>
                        </a:blipFill>
                      </a:tcPr>
                    </a:tc>
                    <a:tc>
                      <a:txBody>
                        <a:bodyPr/>
                        <a:lstStyle/>
                        <a:p>
                          <a:endParaRPr lang="en-US"/>
                        </a:p>
                      </a:txBody>
                      <a:tcPr>
                        <a:blipFill>
                          <a:blip r:embed="rId2"/>
                          <a:stretch>
                            <a:fillRect l="-399612" t="-173333" r="-1938" b="-62667"/>
                          </a:stretch>
                        </a:blipFill>
                      </a:tcPr>
                    </a:tc>
                    <a:extLst>
                      <a:ext uri="{0D108BD9-81ED-4DB2-BD59-A6C34878D82A}">
                        <a16:rowId xmlns:a16="http://schemas.microsoft.com/office/drawing/2014/main" val="4163598970"/>
                      </a:ext>
                    </a:extLst>
                  </a:tr>
                  <a:tr h="274320">
                    <a:tc>
                      <a:txBody>
                        <a:bodyPr/>
                        <a:lstStyle/>
                        <a:p>
                          <a:endParaRPr lang="en-US"/>
                        </a:p>
                      </a:txBody>
                      <a:tcPr>
                        <a:blipFill>
                          <a:blip r:embed="rId2"/>
                          <a:stretch>
                            <a:fillRect l="-388" t="-455556" r="-401163" b="-4444"/>
                          </a:stretch>
                        </a:blipFill>
                      </a:tcPr>
                    </a:tc>
                    <a:tc>
                      <a:txBody>
                        <a:bodyPr/>
                        <a:lstStyle/>
                        <a:p>
                          <a:endParaRPr lang="en-US"/>
                        </a:p>
                      </a:txBody>
                      <a:tcPr>
                        <a:blipFill>
                          <a:blip r:embed="rId2"/>
                          <a:stretch>
                            <a:fillRect l="-100778" t="-455556" r="-302724" b="-4444"/>
                          </a:stretch>
                        </a:blipFill>
                      </a:tcPr>
                    </a:tc>
                    <a:tc>
                      <a:txBody>
                        <a:bodyPr/>
                        <a:lstStyle/>
                        <a:p>
                          <a:endParaRPr lang="en-US"/>
                        </a:p>
                      </a:txBody>
                      <a:tcPr>
                        <a:blipFill>
                          <a:blip r:embed="rId2"/>
                          <a:stretch>
                            <a:fillRect l="-200000" t="-455556" r="-201550" b="-4444"/>
                          </a:stretch>
                        </a:blipFill>
                      </a:tcPr>
                    </a:tc>
                    <a:tc>
                      <a:txBody>
                        <a:bodyPr/>
                        <a:lstStyle/>
                        <a:p>
                          <a:endParaRPr lang="en-US"/>
                        </a:p>
                      </a:txBody>
                      <a:tcPr>
                        <a:blipFill>
                          <a:blip r:embed="rId2"/>
                          <a:stretch>
                            <a:fillRect l="-301167" t="-455556" r="-102335" b="-4444"/>
                          </a:stretch>
                        </a:blipFill>
                      </a:tcPr>
                    </a:tc>
                    <a:tc>
                      <a:txBody>
                        <a:bodyPr/>
                        <a:lstStyle/>
                        <a:p>
                          <a:endParaRPr lang="en-US"/>
                        </a:p>
                      </a:txBody>
                      <a:tcPr>
                        <a:blipFill>
                          <a:blip r:embed="rId2"/>
                          <a:stretch>
                            <a:fillRect l="-399612" t="-455556" r="-1938" b="-4444"/>
                          </a:stretch>
                        </a:blipFill>
                      </a:tcPr>
                    </a:tc>
                    <a:extLst>
                      <a:ext uri="{0D108BD9-81ED-4DB2-BD59-A6C34878D82A}">
                        <a16:rowId xmlns:a16="http://schemas.microsoft.com/office/drawing/2014/main" val="1855966326"/>
                      </a:ext>
                    </a:extLst>
                  </a:tr>
                </a:tbl>
              </a:graphicData>
            </a:graphic>
          </p:graphicFrame>
        </mc:Fallback>
      </mc:AlternateContent>
      <p:sp>
        <p:nvSpPr>
          <p:cNvPr id="16" name="Slide Number Placeholder 15">
            <a:extLst>
              <a:ext uri="{FF2B5EF4-FFF2-40B4-BE49-F238E27FC236}">
                <a16:creationId xmlns:a16="http://schemas.microsoft.com/office/drawing/2014/main" id="{EBFF422F-73C6-06A6-F5DD-1C6D29A6B35F}"/>
              </a:ext>
            </a:extLst>
          </p:cNvPr>
          <p:cNvSpPr>
            <a:spLocks noGrp="1"/>
          </p:cNvSpPr>
          <p:nvPr>
            <p:ph type="sldNum" sz="quarter" idx="12"/>
          </p:nvPr>
        </p:nvSpPr>
        <p:spPr/>
        <p:txBody>
          <a:bodyPr/>
          <a:lstStyle/>
          <a:p>
            <a:fld id="{843DEEAA-B689-44EB-B24B-F411656F60BB}" type="slidenum">
              <a:rPr lang="en-US" smtClean="0">
                <a:latin typeface="Times New Roman" panose="02020603050405020304" pitchFamily="18" charset="0"/>
                <a:cs typeface="Times New Roman" panose="02020603050405020304" pitchFamily="18" charset="0"/>
              </a:rPr>
              <a:t>17</a:t>
            </a:fld>
            <a:endParaRPr lang="en-US"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7EF3340F-2D86-DE40-7601-51FF90357DED}"/>
              </a:ext>
            </a:extLst>
          </p:cNvPr>
          <p:cNvSpPr txBox="1"/>
          <p:nvPr/>
        </p:nvSpPr>
        <p:spPr>
          <a:xfrm>
            <a:off x="973665" y="1757923"/>
            <a:ext cx="646331"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5cm:</a:t>
            </a:r>
          </a:p>
        </p:txBody>
      </p:sp>
      <mc:AlternateContent xmlns:mc="http://schemas.openxmlformats.org/markup-compatibility/2006">
        <mc:Choice xmlns:a14="http://schemas.microsoft.com/office/drawing/2010/main" Requires="a14">
          <p:graphicFrame>
            <p:nvGraphicFramePr>
              <p:cNvPr id="7" name="Table 6">
                <a:extLst>
                  <a:ext uri="{FF2B5EF4-FFF2-40B4-BE49-F238E27FC236}">
                    <a16:creationId xmlns:a16="http://schemas.microsoft.com/office/drawing/2014/main" id="{DB4B6E94-DC11-267C-39E4-4C7C574ED6E7}"/>
                  </a:ext>
                </a:extLst>
              </p:cNvPr>
              <p:cNvGraphicFramePr>
                <a:graphicFrameLocks noGrp="1"/>
              </p:cNvGraphicFramePr>
              <p:nvPr>
                <p:extLst>
                  <p:ext uri="{D42A27DB-BD31-4B8C-83A1-F6EECF244321}">
                    <p14:modId xmlns:p14="http://schemas.microsoft.com/office/powerpoint/2010/main" val="2181627100"/>
                  </p:ext>
                </p:extLst>
              </p:nvPr>
            </p:nvGraphicFramePr>
            <p:xfrm>
              <a:off x="2171095" y="3072378"/>
              <a:ext cx="7849810" cy="1511968"/>
            </p:xfrm>
            <a:graphic>
              <a:graphicData uri="http://schemas.openxmlformats.org/drawingml/2006/table">
                <a:tbl>
                  <a:tblPr firstRow="1" bandRow="1">
                    <a:tableStyleId>{5C22544A-7EE6-4342-B048-85BDC9FD1C3A}</a:tableStyleId>
                  </a:tblPr>
                  <a:tblGrid>
                    <a:gridCol w="1569962">
                      <a:extLst>
                        <a:ext uri="{9D8B030D-6E8A-4147-A177-3AD203B41FA5}">
                          <a16:colId xmlns:a16="http://schemas.microsoft.com/office/drawing/2014/main" val="3572584909"/>
                        </a:ext>
                      </a:extLst>
                    </a:gridCol>
                    <a:gridCol w="1569962">
                      <a:extLst>
                        <a:ext uri="{9D8B030D-6E8A-4147-A177-3AD203B41FA5}">
                          <a16:colId xmlns:a16="http://schemas.microsoft.com/office/drawing/2014/main" val="609257337"/>
                        </a:ext>
                      </a:extLst>
                    </a:gridCol>
                    <a:gridCol w="1569962">
                      <a:extLst>
                        <a:ext uri="{9D8B030D-6E8A-4147-A177-3AD203B41FA5}">
                          <a16:colId xmlns:a16="http://schemas.microsoft.com/office/drawing/2014/main" val="1799262848"/>
                        </a:ext>
                      </a:extLst>
                    </a:gridCol>
                    <a:gridCol w="1569962">
                      <a:extLst>
                        <a:ext uri="{9D8B030D-6E8A-4147-A177-3AD203B41FA5}">
                          <a16:colId xmlns:a16="http://schemas.microsoft.com/office/drawing/2014/main" val="431168447"/>
                        </a:ext>
                      </a:extLst>
                    </a:gridCol>
                    <a:gridCol w="1569962">
                      <a:extLst>
                        <a:ext uri="{9D8B030D-6E8A-4147-A177-3AD203B41FA5}">
                          <a16:colId xmlns:a16="http://schemas.microsoft.com/office/drawing/2014/main" val="429998223"/>
                        </a:ext>
                      </a:extLst>
                    </a:gridCol>
                  </a:tblGrid>
                  <a:tr h="0">
                    <a:tc>
                      <a:txBody>
                        <a:bodyPr/>
                        <a:lstStyle/>
                        <a:p>
                          <a:pPr algn="ctr"/>
                          <a14:m>
                            <m:oMathPara xmlns:m="http://schemas.openxmlformats.org/officeDocument/2006/math">
                              <m:oMathParaPr>
                                <m:jc m:val="centerGroup"/>
                              </m:oMathParaPr>
                              <m:oMath xmlns:m="http://schemas.openxmlformats.org/officeDocument/2006/math">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𝜎</m:t>
                                    </m:r>
                                  </m:e>
                                  <m:sub>
                                    <m:r>
                                      <a:rPr lang="en-US" sz="1200" b="0" i="1" smtClean="0">
                                        <a:latin typeface="Cambria Math" panose="02040503050406030204" pitchFamily="18" charset="0"/>
                                      </a:rPr>
                                      <m:t>1</m:t>
                                    </m:r>
                                  </m:sub>
                                </m:sSub>
                                <m:r>
                                  <a:rPr lang="en-US" sz="1200" b="0" i="1" smtClean="0">
                                    <a:latin typeface="Cambria Math" panose="02040503050406030204" pitchFamily="18" charset="0"/>
                                  </a:rPr>
                                  <m:t>/</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𝜎</m:t>
                                    </m:r>
                                  </m:e>
                                  <m:sub>
                                    <m:r>
                                      <a:rPr lang="en-US" sz="1200" b="0" i="1" smtClean="0">
                                        <a:latin typeface="Cambria Math" panose="02040503050406030204" pitchFamily="18" charset="0"/>
                                      </a:rPr>
                                      <m:t>1</m:t>
                                    </m:r>
                                  </m:sub>
                                </m:sSub>
                              </m:oMath>
                            </m:oMathPara>
                          </a14:m>
                          <a:endParaRPr lang="en-US" sz="1200" dirty="0">
                            <a:latin typeface="Times New Roman" panose="02020603050405020304" pitchFamily="18" charset="0"/>
                            <a:cs typeface="Times New Roman" panose="02020603050405020304" pitchFamily="18" charset="0"/>
                          </a:endParaRPr>
                        </a:p>
                      </a:txBody>
                      <a:tcPr>
                        <a:solidFill>
                          <a:schemeClr val="accent1"/>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𝜎</m:t>
                                    </m:r>
                                  </m:e>
                                  <m:sub>
                                    <m:r>
                                      <a:rPr lang="en-US" sz="1200" b="0" i="1" smtClean="0">
                                        <a:latin typeface="Cambria Math" panose="02040503050406030204" pitchFamily="18" charset="0"/>
                                      </a:rPr>
                                      <m:t>2</m:t>
                                    </m:r>
                                  </m:sub>
                                </m:sSub>
                                <m:r>
                                  <a:rPr lang="en-US" sz="1200" b="0" i="1" smtClean="0">
                                    <a:latin typeface="Cambria Math" panose="02040503050406030204" pitchFamily="18" charset="0"/>
                                  </a:rPr>
                                  <m:t>/</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𝜎</m:t>
                                    </m:r>
                                  </m:e>
                                  <m:sub>
                                    <m:r>
                                      <a:rPr lang="en-US" sz="1200" b="0" i="1" smtClean="0">
                                        <a:latin typeface="Cambria Math" panose="02040503050406030204" pitchFamily="18" charset="0"/>
                                      </a:rPr>
                                      <m:t>1</m:t>
                                    </m:r>
                                  </m:sub>
                                </m:sSub>
                              </m:oMath>
                            </m:oMathPara>
                          </a14:m>
                          <a:endParaRPr lang="en-US" sz="120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𝜎</m:t>
                                    </m:r>
                                  </m:e>
                                  <m:sub>
                                    <m:r>
                                      <a:rPr lang="en-US" sz="1200" b="0" i="1" smtClean="0">
                                        <a:latin typeface="Cambria Math" panose="02040503050406030204" pitchFamily="18" charset="0"/>
                                      </a:rPr>
                                      <m:t>3</m:t>
                                    </m:r>
                                  </m:sub>
                                </m:sSub>
                                <m:r>
                                  <a:rPr lang="en-US" sz="1200" b="0" i="1" smtClean="0">
                                    <a:latin typeface="Cambria Math" panose="02040503050406030204" pitchFamily="18" charset="0"/>
                                  </a:rPr>
                                  <m:t>/</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𝜎</m:t>
                                    </m:r>
                                  </m:e>
                                  <m:sub>
                                    <m:r>
                                      <a:rPr lang="en-US" sz="1200" b="0" i="1" smtClean="0">
                                        <a:latin typeface="Cambria Math" panose="02040503050406030204" pitchFamily="18" charset="0"/>
                                      </a:rPr>
                                      <m:t>1</m:t>
                                    </m:r>
                                  </m:sub>
                                </m:sSub>
                              </m:oMath>
                            </m:oMathPara>
                          </a14:m>
                          <a:endParaRPr lang="en-US" sz="120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𝜎</m:t>
                                    </m:r>
                                  </m:e>
                                  <m:sub>
                                    <m:r>
                                      <a:rPr lang="en-US" sz="1200" b="0" i="1" smtClean="0">
                                        <a:latin typeface="Cambria Math" panose="02040503050406030204" pitchFamily="18" charset="0"/>
                                      </a:rPr>
                                      <m:t>4</m:t>
                                    </m:r>
                                  </m:sub>
                                </m:sSub>
                                <m:r>
                                  <a:rPr lang="en-US" sz="1200" b="0" i="1" smtClean="0">
                                    <a:latin typeface="Cambria Math" panose="02040503050406030204" pitchFamily="18" charset="0"/>
                                  </a:rPr>
                                  <m:t>/</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𝜎</m:t>
                                    </m:r>
                                  </m:e>
                                  <m:sub>
                                    <m:r>
                                      <a:rPr lang="en-US" sz="1200" b="0" i="1" smtClean="0">
                                        <a:latin typeface="Cambria Math" panose="02040503050406030204" pitchFamily="18" charset="0"/>
                                      </a:rPr>
                                      <m:t>1</m:t>
                                    </m:r>
                                  </m:sub>
                                </m:sSub>
                              </m:oMath>
                            </m:oMathPara>
                          </a14:m>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𝜎</m:t>
                                    </m:r>
                                  </m:e>
                                  <m:sub>
                                    <m:r>
                                      <a:rPr lang="en-US" sz="1200" b="0" i="1" smtClean="0">
                                        <a:latin typeface="Cambria Math" panose="02040503050406030204" pitchFamily="18" charset="0"/>
                                      </a:rPr>
                                      <m:t>5</m:t>
                                    </m:r>
                                  </m:sub>
                                </m:sSub>
                                <m:r>
                                  <a:rPr lang="en-US" sz="1200" b="0" i="1" smtClean="0">
                                    <a:latin typeface="Cambria Math" panose="02040503050406030204" pitchFamily="18" charset="0"/>
                                  </a:rPr>
                                  <m:t>/</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𝜎</m:t>
                                    </m:r>
                                  </m:e>
                                  <m:sub>
                                    <m:r>
                                      <a:rPr lang="en-US" sz="1200" b="0" i="1" smtClean="0">
                                        <a:latin typeface="Cambria Math" panose="02040503050406030204" pitchFamily="18" charset="0"/>
                                      </a:rPr>
                                      <m:t>1</m:t>
                                    </m:r>
                                  </m:sub>
                                </m:sSub>
                              </m:oMath>
                            </m:oMathPara>
                          </a14:m>
                          <a:endParaRPr 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753545980"/>
                      </a:ext>
                    </a:extLst>
                  </a:tr>
                  <a:tr h="327439">
                    <a:tc>
                      <a:txBody>
                        <a:bodyPr/>
                        <a:lstStyle/>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100%</m:t>
                                </m:r>
                              </m:oMath>
                            </m:oMathPara>
                          </a14:m>
                          <a:endParaRPr lang="en-US" sz="120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72%</m:t>
                                </m:r>
                              </m:oMath>
                            </m:oMathPara>
                          </a14:m>
                          <a:endParaRPr lang="en-US"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a:latin typeface="Times New Roman" panose="02020603050405020304" pitchFamily="18" charset="0"/>
                              <a:cs typeface="Times New Roman" panose="02020603050405020304" pitchFamily="18" charset="0"/>
                            </a:rPr>
                            <a:t>59%</a:t>
                          </a:r>
                        </a:p>
                      </a:txBody>
                      <a:tcPr/>
                    </a:tc>
                    <a:tc>
                      <a:txBody>
                        <a:bodyPr/>
                        <a:lstStyle/>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38%</m:t>
                                </m:r>
                              </m:oMath>
                            </m:oMathPara>
                          </a14:m>
                          <a:endParaRPr lang="en-US" sz="120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29%</m:t>
                                </m:r>
                              </m:oMath>
                            </m:oMathPara>
                          </a14:m>
                          <a:endParaRPr 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993555382"/>
                      </a:ext>
                    </a:extLst>
                  </a:tr>
                  <a:tr h="206016">
                    <a:tc>
                      <a:txBody>
                        <a:bodyPr/>
                        <a:lstStyle/>
                        <a:p>
                          <a:pPr algn="ctr"/>
                          <a14:m>
                            <m:oMathPara xmlns:m="http://schemas.openxmlformats.org/officeDocument/2006/math">
                              <m:oMathParaPr>
                                <m:jc m:val="centerGroup"/>
                              </m:oMathParaPr>
                              <m:oMath xmlns:m="http://schemas.openxmlformats.org/officeDocument/2006/math">
                                <m:r>
                                  <a:rPr lang="en-US" sz="1200" b="0" i="1" smtClean="0">
                                    <a:solidFill>
                                      <a:schemeClr val="bg1"/>
                                    </a:solidFill>
                                    <a:latin typeface="Cambria Math" panose="02040503050406030204" pitchFamily="18" charset="0"/>
                                    <a:cs typeface="Times New Roman" panose="02020603050405020304" pitchFamily="18" charset="0"/>
                                  </a:rPr>
                                  <m:t>𝑛𝑜𝑟𝑚</m:t>
                                </m:r>
                                <m:r>
                                  <a:rPr lang="en-US" sz="1200" b="0" i="1" smtClean="0">
                                    <a:solidFill>
                                      <a:schemeClr val="bg1"/>
                                    </a:solidFill>
                                    <a:latin typeface="Cambria Math" panose="02040503050406030204" pitchFamily="18" charset="0"/>
                                    <a:cs typeface="Times New Roman" panose="02020603050405020304" pitchFamily="18" charset="0"/>
                                  </a:rPr>
                                  <m:t>(</m:t>
                                </m:r>
                                <m:r>
                                  <a:rPr lang="en-US" sz="1200" b="0" i="1" smtClean="0">
                                    <a:solidFill>
                                      <a:schemeClr val="bg1"/>
                                    </a:solidFill>
                                    <a:latin typeface="Cambria Math" panose="02040503050406030204" pitchFamily="18" charset="0"/>
                                    <a:cs typeface="Times New Roman" panose="02020603050405020304" pitchFamily="18" charset="0"/>
                                  </a:rPr>
                                  <m:t>𝑒𝑟𝑟𝑜𝑟</m:t>
                                </m:r>
                                <m:r>
                                  <a:rPr lang="en-US" sz="1200" b="0" i="1" smtClean="0">
                                    <a:solidFill>
                                      <a:schemeClr val="bg1"/>
                                    </a:solidFill>
                                    <a:latin typeface="Cambria Math" panose="02040503050406030204" pitchFamily="18" charset="0"/>
                                    <a:cs typeface="Times New Roman" panose="02020603050405020304" pitchFamily="18" charset="0"/>
                                  </a:rPr>
                                  <m:t> </m:t>
                                </m:r>
                                <m:r>
                                  <a:rPr lang="en-US" sz="1200" b="0" i="1" smtClean="0">
                                    <a:solidFill>
                                      <a:schemeClr val="bg1"/>
                                    </a:solidFill>
                                    <a:latin typeface="Cambria Math" panose="02040503050406030204" pitchFamily="18" charset="0"/>
                                    <a:cs typeface="Times New Roman" panose="02020603050405020304" pitchFamily="18" charset="0"/>
                                  </a:rPr>
                                  <m:t>𝑜𝑛</m:t>
                                </m:r>
                                <m:r>
                                  <a:rPr lang="en-US" sz="1200" b="0" i="1" smtClean="0">
                                    <a:solidFill>
                                      <a:schemeClr val="bg1"/>
                                    </a:solidFill>
                                    <a:latin typeface="Cambria Math" panose="02040503050406030204" pitchFamily="18" charset="0"/>
                                    <a:cs typeface="Times New Roman" panose="02020603050405020304" pitchFamily="18" charset="0"/>
                                  </a:rPr>
                                  <m:t> </m:t>
                                </m:r>
                                <m:sSub>
                                  <m:sSubPr>
                                    <m:ctrlPr>
                                      <a:rPr lang="en-US" sz="1200" b="0" i="1" smtClean="0">
                                        <a:solidFill>
                                          <a:schemeClr val="bg1"/>
                                        </a:solidFill>
                                        <a:latin typeface="Cambria Math" panose="02040503050406030204" pitchFamily="18" charset="0"/>
                                        <a:cs typeface="Times New Roman" panose="02020603050405020304" pitchFamily="18" charset="0"/>
                                      </a:rPr>
                                    </m:ctrlPr>
                                  </m:sSubPr>
                                  <m:e>
                                    <m:r>
                                      <a:rPr lang="en-US" sz="1200" b="0" i="1" smtClean="0">
                                        <a:solidFill>
                                          <a:schemeClr val="bg1"/>
                                        </a:solidFill>
                                        <a:latin typeface="Cambria Math" panose="02040503050406030204" pitchFamily="18" charset="0"/>
                                        <a:cs typeface="Times New Roman" panose="02020603050405020304" pitchFamily="18" charset="0"/>
                                      </a:rPr>
                                      <m:t>𝑣</m:t>
                                    </m:r>
                                  </m:e>
                                  <m:sub>
                                    <m:r>
                                      <a:rPr lang="en-US" sz="1200" b="0" i="1" smtClean="0">
                                        <a:solidFill>
                                          <a:schemeClr val="bg1"/>
                                        </a:solidFill>
                                        <a:latin typeface="Cambria Math" panose="02040503050406030204" pitchFamily="18" charset="0"/>
                                        <a:cs typeface="Times New Roman" panose="02020603050405020304" pitchFamily="18" charset="0"/>
                                      </a:rPr>
                                      <m:t>1</m:t>
                                    </m:r>
                                  </m:sub>
                                </m:sSub>
                                <m:r>
                                  <a:rPr lang="en-US" sz="1200" b="0" i="1" smtClean="0">
                                    <a:solidFill>
                                      <a:schemeClr val="bg1"/>
                                    </a:solidFill>
                                    <a:latin typeface="Cambria Math" panose="02040503050406030204" pitchFamily="18" charset="0"/>
                                    <a:cs typeface="Times New Roman" panose="02020603050405020304" pitchFamily="18" charset="0"/>
                                  </a:rPr>
                                  <m:t>)/</m:t>
                                </m:r>
                                <m:r>
                                  <a:rPr lang="en-US" sz="1200" b="0" i="1" smtClean="0">
                                    <a:solidFill>
                                      <a:schemeClr val="bg1"/>
                                    </a:solidFill>
                                    <a:latin typeface="Cambria Math" panose="02040503050406030204" pitchFamily="18" charset="0"/>
                                    <a:cs typeface="Times New Roman" panose="02020603050405020304" pitchFamily="18" charset="0"/>
                                  </a:rPr>
                                  <m:t>𝑛𝑜𝑟𝑚</m:t>
                                </m:r>
                                <m:r>
                                  <a:rPr lang="en-US" sz="1200" b="0" i="1" smtClean="0">
                                    <a:solidFill>
                                      <a:schemeClr val="bg1"/>
                                    </a:solidFill>
                                    <a:latin typeface="Cambria Math" panose="02040503050406030204" pitchFamily="18" charset="0"/>
                                    <a:cs typeface="Times New Roman" panose="02020603050405020304" pitchFamily="18" charset="0"/>
                                  </a:rPr>
                                  <m:t>(</m:t>
                                </m:r>
                                <m:r>
                                  <a:rPr lang="en-US" sz="1200" b="0" i="1" smtClean="0">
                                    <a:solidFill>
                                      <a:schemeClr val="bg1"/>
                                    </a:solidFill>
                                    <a:latin typeface="Cambria Math" panose="02040503050406030204" pitchFamily="18" charset="0"/>
                                    <a:cs typeface="Times New Roman" panose="02020603050405020304" pitchFamily="18" charset="0"/>
                                  </a:rPr>
                                  <m:t>𝑒𝑟𝑟𝑜𝑟</m:t>
                                </m:r>
                                <m:r>
                                  <a:rPr lang="en-US" sz="1200" b="0" i="1" smtClean="0">
                                    <a:solidFill>
                                      <a:schemeClr val="bg1"/>
                                    </a:solidFill>
                                    <a:latin typeface="Cambria Math" panose="02040503050406030204" pitchFamily="18" charset="0"/>
                                    <a:cs typeface="Times New Roman" panose="02020603050405020304" pitchFamily="18" charset="0"/>
                                  </a:rPr>
                                  <m:t>)</m:t>
                                </m:r>
                              </m:oMath>
                            </m:oMathPara>
                          </a14:m>
                          <a:endParaRPr lang="en-US" sz="1200" dirty="0">
                            <a:solidFill>
                              <a:schemeClr val="bg1"/>
                            </a:solidFill>
                            <a:latin typeface="Times New Roman" panose="02020603050405020304" pitchFamily="18" charset="0"/>
                            <a:cs typeface="Times New Roman" panose="02020603050405020304" pitchFamily="18" charset="0"/>
                          </a:endParaRPr>
                        </a:p>
                      </a:txBody>
                      <a:tcPr>
                        <a:solidFill>
                          <a:schemeClr val="accent1"/>
                        </a:solidFill>
                      </a:tcPr>
                    </a:tc>
                    <a:tc>
                      <a:txBody>
                        <a:bodyPr/>
                        <a:lstStyle/>
                        <a:p>
                          <a:pPr algn="ctr"/>
                          <a14:m>
                            <m:oMathPara xmlns:m="http://schemas.openxmlformats.org/officeDocument/2006/math">
                              <m:oMathParaPr>
                                <m:jc m:val="centerGroup"/>
                              </m:oMathParaPr>
                              <m:oMath xmlns:m="http://schemas.openxmlformats.org/officeDocument/2006/math">
                                <m:r>
                                  <a:rPr lang="en-US" sz="1200" b="0" i="1" smtClean="0">
                                    <a:solidFill>
                                      <a:schemeClr val="bg1"/>
                                    </a:solidFill>
                                    <a:latin typeface="Cambria Math" panose="02040503050406030204" pitchFamily="18" charset="0"/>
                                    <a:cs typeface="Times New Roman" panose="02020603050405020304" pitchFamily="18" charset="0"/>
                                  </a:rPr>
                                  <m:t>𝑛𝑜𝑟𝑚</m:t>
                                </m:r>
                                <m:r>
                                  <a:rPr lang="en-US" sz="1200" b="0" i="1" smtClean="0">
                                    <a:solidFill>
                                      <a:schemeClr val="bg1"/>
                                    </a:solidFill>
                                    <a:latin typeface="Cambria Math" panose="02040503050406030204" pitchFamily="18" charset="0"/>
                                    <a:cs typeface="Times New Roman" panose="02020603050405020304" pitchFamily="18" charset="0"/>
                                  </a:rPr>
                                  <m:t>(</m:t>
                                </m:r>
                                <m:r>
                                  <a:rPr lang="en-US" sz="1200" b="0" i="1" smtClean="0">
                                    <a:solidFill>
                                      <a:schemeClr val="bg1"/>
                                    </a:solidFill>
                                    <a:latin typeface="Cambria Math" panose="02040503050406030204" pitchFamily="18" charset="0"/>
                                    <a:cs typeface="Times New Roman" panose="02020603050405020304" pitchFamily="18" charset="0"/>
                                  </a:rPr>
                                  <m:t>𝑒𝑟𝑟𝑜𝑟</m:t>
                                </m:r>
                                <m:r>
                                  <a:rPr lang="en-US" sz="1200" b="0" i="1" smtClean="0">
                                    <a:solidFill>
                                      <a:schemeClr val="bg1"/>
                                    </a:solidFill>
                                    <a:latin typeface="Cambria Math" panose="02040503050406030204" pitchFamily="18" charset="0"/>
                                    <a:cs typeface="Times New Roman" panose="02020603050405020304" pitchFamily="18" charset="0"/>
                                  </a:rPr>
                                  <m:t> </m:t>
                                </m:r>
                                <m:r>
                                  <a:rPr lang="en-US" sz="1200" b="0" i="1" smtClean="0">
                                    <a:solidFill>
                                      <a:schemeClr val="bg1"/>
                                    </a:solidFill>
                                    <a:latin typeface="Cambria Math" panose="02040503050406030204" pitchFamily="18" charset="0"/>
                                    <a:cs typeface="Times New Roman" panose="02020603050405020304" pitchFamily="18" charset="0"/>
                                  </a:rPr>
                                  <m:t>𝑜𝑛</m:t>
                                </m:r>
                                <m:r>
                                  <a:rPr lang="en-US" sz="1200" b="0" i="1" smtClean="0">
                                    <a:solidFill>
                                      <a:schemeClr val="bg1"/>
                                    </a:solidFill>
                                    <a:latin typeface="Cambria Math" panose="02040503050406030204" pitchFamily="18" charset="0"/>
                                    <a:cs typeface="Times New Roman" panose="02020603050405020304" pitchFamily="18" charset="0"/>
                                  </a:rPr>
                                  <m:t> </m:t>
                                </m:r>
                                <m:sSub>
                                  <m:sSubPr>
                                    <m:ctrlPr>
                                      <a:rPr lang="en-US" sz="1200" b="0" i="1" smtClean="0">
                                        <a:solidFill>
                                          <a:schemeClr val="bg1"/>
                                        </a:solidFill>
                                        <a:latin typeface="Cambria Math" panose="02040503050406030204" pitchFamily="18" charset="0"/>
                                        <a:cs typeface="Times New Roman" panose="02020603050405020304" pitchFamily="18" charset="0"/>
                                      </a:rPr>
                                    </m:ctrlPr>
                                  </m:sSubPr>
                                  <m:e>
                                    <m:r>
                                      <a:rPr lang="en-US" sz="1200" b="0" i="1" smtClean="0">
                                        <a:solidFill>
                                          <a:schemeClr val="bg1"/>
                                        </a:solidFill>
                                        <a:latin typeface="Cambria Math" panose="02040503050406030204" pitchFamily="18" charset="0"/>
                                        <a:cs typeface="Times New Roman" panose="02020603050405020304" pitchFamily="18" charset="0"/>
                                      </a:rPr>
                                      <m:t>𝑣</m:t>
                                    </m:r>
                                  </m:e>
                                  <m:sub>
                                    <m:r>
                                      <a:rPr lang="en-US" sz="1200" b="0" i="1" smtClean="0">
                                        <a:solidFill>
                                          <a:schemeClr val="bg1"/>
                                        </a:solidFill>
                                        <a:latin typeface="Cambria Math" panose="02040503050406030204" pitchFamily="18" charset="0"/>
                                        <a:cs typeface="Times New Roman" panose="02020603050405020304" pitchFamily="18" charset="0"/>
                                      </a:rPr>
                                      <m:t>2</m:t>
                                    </m:r>
                                  </m:sub>
                                </m:sSub>
                                <m:r>
                                  <a:rPr lang="en-US" sz="1200" b="0" i="1" smtClean="0">
                                    <a:solidFill>
                                      <a:schemeClr val="bg1"/>
                                    </a:solidFill>
                                    <a:latin typeface="Cambria Math" panose="02040503050406030204" pitchFamily="18" charset="0"/>
                                    <a:cs typeface="Times New Roman" panose="02020603050405020304" pitchFamily="18" charset="0"/>
                                  </a:rPr>
                                  <m:t>)/</m:t>
                                </m:r>
                                <m:r>
                                  <a:rPr lang="en-US" sz="1200" b="0" i="1" smtClean="0">
                                    <a:solidFill>
                                      <a:schemeClr val="bg1"/>
                                    </a:solidFill>
                                    <a:latin typeface="Cambria Math" panose="02040503050406030204" pitchFamily="18" charset="0"/>
                                    <a:cs typeface="Times New Roman" panose="02020603050405020304" pitchFamily="18" charset="0"/>
                                  </a:rPr>
                                  <m:t>𝑛𝑜𝑟𝑚</m:t>
                                </m:r>
                                <m:r>
                                  <a:rPr lang="en-US" sz="1200" b="0" i="1" smtClean="0">
                                    <a:solidFill>
                                      <a:schemeClr val="bg1"/>
                                    </a:solidFill>
                                    <a:latin typeface="Cambria Math" panose="02040503050406030204" pitchFamily="18" charset="0"/>
                                    <a:cs typeface="Times New Roman" panose="02020603050405020304" pitchFamily="18" charset="0"/>
                                  </a:rPr>
                                  <m:t>(</m:t>
                                </m:r>
                                <m:r>
                                  <a:rPr lang="en-US" sz="1200" b="0" i="1" smtClean="0">
                                    <a:solidFill>
                                      <a:schemeClr val="bg1"/>
                                    </a:solidFill>
                                    <a:latin typeface="Cambria Math" panose="02040503050406030204" pitchFamily="18" charset="0"/>
                                    <a:cs typeface="Times New Roman" panose="02020603050405020304" pitchFamily="18" charset="0"/>
                                  </a:rPr>
                                  <m:t>𝑒𝑟𝑟𝑜𝑟</m:t>
                                </m:r>
                                <m:r>
                                  <a:rPr lang="en-US" sz="1200" b="0" i="1" smtClean="0">
                                    <a:solidFill>
                                      <a:schemeClr val="bg1"/>
                                    </a:solidFill>
                                    <a:latin typeface="Cambria Math" panose="02040503050406030204" pitchFamily="18" charset="0"/>
                                    <a:cs typeface="Times New Roman" panose="02020603050405020304" pitchFamily="18" charset="0"/>
                                  </a:rPr>
                                  <m:t>)</m:t>
                                </m:r>
                              </m:oMath>
                            </m:oMathPara>
                          </a14:m>
                          <a:endParaRPr lang="en-US" sz="1200" dirty="0">
                            <a:solidFill>
                              <a:schemeClr val="bg1"/>
                            </a:solidFill>
                            <a:latin typeface="Times New Roman" panose="02020603050405020304" pitchFamily="18" charset="0"/>
                            <a:cs typeface="Times New Roman" panose="02020603050405020304" pitchFamily="18" charset="0"/>
                          </a:endParaRPr>
                        </a:p>
                      </a:txBody>
                      <a:tcPr>
                        <a:solidFill>
                          <a:schemeClr val="accent1"/>
                        </a:solidFill>
                      </a:tcPr>
                    </a:tc>
                    <a:tc>
                      <a:txBody>
                        <a:bodyPr/>
                        <a:lstStyle/>
                        <a:p>
                          <a:pPr algn="ctr"/>
                          <a14:m>
                            <m:oMathPara xmlns:m="http://schemas.openxmlformats.org/officeDocument/2006/math">
                              <m:oMathParaPr>
                                <m:jc m:val="centerGroup"/>
                              </m:oMathParaPr>
                              <m:oMath xmlns:m="http://schemas.openxmlformats.org/officeDocument/2006/math">
                                <m:r>
                                  <a:rPr lang="en-US" sz="1200" b="0" i="1" smtClean="0">
                                    <a:solidFill>
                                      <a:schemeClr val="bg1"/>
                                    </a:solidFill>
                                    <a:latin typeface="Cambria Math" panose="02040503050406030204" pitchFamily="18" charset="0"/>
                                    <a:cs typeface="Times New Roman" panose="02020603050405020304" pitchFamily="18" charset="0"/>
                                  </a:rPr>
                                  <m:t>𝑛𝑜𝑟𝑚</m:t>
                                </m:r>
                                <m:r>
                                  <a:rPr lang="en-US" sz="1200" b="0" i="1" smtClean="0">
                                    <a:solidFill>
                                      <a:schemeClr val="bg1"/>
                                    </a:solidFill>
                                    <a:latin typeface="Cambria Math" panose="02040503050406030204" pitchFamily="18" charset="0"/>
                                    <a:cs typeface="Times New Roman" panose="02020603050405020304" pitchFamily="18" charset="0"/>
                                  </a:rPr>
                                  <m:t>(</m:t>
                                </m:r>
                                <m:r>
                                  <a:rPr lang="en-US" sz="1200" b="0" i="1" smtClean="0">
                                    <a:solidFill>
                                      <a:schemeClr val="bg1"/>
                                    </a:solidFill>
                                    <a:latin typeface="Cambria Math" panose="02040503050406030204" pitchFamily="18" charset="0"/>
                                    <a:cs typeface="Times New Roman" panose="02020603050405020304" pitchFamily="18" charset="0"/>
                                  </a:rPr>
                                  <m:t>𝑒𝑟𝑟𝑜𝑟</m:t>
                                </m:r>
                                <m:r>
                                  <a:rPr lang="en-US" sz="1200" b="0" i="1" smtClean="0">
                                    <a:solidFill>
                                      <a:schemeClr val="bg1"/>
                                    </a:solidFill>
                                    <a:latin typeface="Cambria Math" panose="02040503050406030204" pitchFamily="18" charset="0"/>
                                    <a:cs typeface="Times New Roman" panose="02020603050405020304" pitchFamily="18" charset="0"/>
                                  </a:rPr>
                                  <m:t> </m:t>
                                </m:r>
                                <m:r>
                                  <a:rPr lang="en-US" sz="1200" b="0" i="1" smtClean="0">
                                    <a:solidFill>
                                      <a:schemeClr val="bg1"/>
                                    </a:solidFill>
                                    <a:latin typeface="Cambria Math" panose="02040503050406030204" pitchFamily="18" charset="0"/>
                                    <a:cs typeface="Times New Roman" panose="02020603050405020304" pitchFamily="18" charset="0"/>
                                  </a:rPr>
                                  <m:t>𝑜𝑛</m:t>
                                </m:r>
                                <m:r>
                                  <a:rPr lang="en-US" sz="1200" b="0" i="1" smtClean="0">
                                    <a:solidFill>
                                      <a:schemeClr val="bg1"/>
                                    </a:solidFill>
                                    <a:latin typeface="Cambria Math" panose="02040503050406030204" pitchFamily="18" charset="0"/>
                                    <a:cs typeface="Times New Roman" panose="02020603050405020304" pitchFamily="18" charset="0"/>
                                  </a:rPr>
                                  <m:t> </m:t>
                                </m:r>
                                <m:sSub>
                                  <m:sSubPr>
                                    <m:ctrlPr>
                                      <a:rPr lang="en-US" sz="1200" b="0" i="1" smtClean="0">
                                        <a:solidFill>
                                          <a:schemeClr val="bg1"/>
                                        </a:solidFill>
                                        <a:latin typeface="Cambria Math" panose="02040503050406030204" pitchFamily="18" charset="0"/>
                                        <a:cs typeface="Times New Roman" panose="02020603050405020304" pitchFamily="18" charset="0"/>
                                      </a:rPr>
                                    </m:ctrlPr>
                                  </m:sSubPr>
                                  <m:e>
                                    <m:r>
                                      <a:rPr lang="en-US" sz="1200" b="0" i="1" smtClean="0">
                                        <a:solidFill>
                                          <a:schemeClr val="bg1"/>
                                        </a:solidFill>
                                        <a:latin typeface="Cambria Math" panose="02040503050406030204" pitchFamily="18" charset="0"/>
                                        <a:cs typeface="Times New Roman" panose="02020603050405020304" pitchFamily="18" charset="0"/>
                                      </a:rPr>
                                      <m:t>𝑣</m:t>
                                    </m:r>
                                  </m:e>
                                  <m:sub>
                                    <m:r>
                                      <a:rPr lang="en-US" sz="1200" b="0" i="1" smtClean="0">
                                        <a:solidFill>
                                          <a:schemeClr val="bg1"/>
                                        </a:solidFill>
                                        <a:latin typeface="Cambria Math" panose="02040503050406030204" pitchFamily="18" charset="0"/>
                                        <a:cs typeface="Times New Roman" panose="02020603050405020304" pitchFamily="18" charset="0"/>
                                      </a:rPr>
                                      <m:t>3</m:t>
                                    </m:r>
                                  </m:sub>
                                </m:sSub>
                                <m:r>
                                  <a:rPr lang="en-US" sz="1200" b="0" i="1" smtClean="0">
                                    <a:solidFill>
                                      <a:schemeClr val="bg1"/>
                                    </a:solidFill>
                                    <a:latin typeface="Cambria Math" panose="02040503050406030204" pitchFamily="18" charset="0"/>
                                    <a:cs typeface="Times New Roman" panose="02020603050405020304" pitchFamily="18" charset="0"/>
                                  </a:rPr>
                                  <m:t>)/</m:t>
                                </m:r>
                                <m:r>
                                  <a:rPr lang="en-US" sz="1200" b="0" i="1" smtClean="0">
                                    <a:solidFill>
                                      <a:schemeClr val="bg1"/>
                                    </a:solidFill>
                                    <a:latin typeface="Cambria Math" panose="02040503050406030204" pitchFamily="18" charset="0"/>
                                    <a:cs typeface="Times New Roman" panose="02020603050405020304" pitchFamily="18" charset="0"/>
                                  </a:rPr>
                                  <m:t>𝑛𝑜𝑟𝑚</m:t>
                                </m:r>
                                <m:r>
                                  <a:rPr lang="en-US" sz="1200" b="0" i="1" smtClean="0">
                                    <a:solidFill>
                                      <a:schemeClr val="bg1"/>
                                    </a:solidFill>
                                    <a:latin typeface="Cambria Math" panose="02040503050406030204" pitchFamily="18" charset="0"/>
                                    <a:cs typeface="Times New Roman" panose="02020603050405020304" pitchFamily="18" charset="0"/>
                                  </a:rPr>
                                  <m:t>(</m:t>
                                </m:r>
                                <m:r>
                                  <a:rPr lang="en-US" sz="1200" b="0" i="1" smtClean="0">
                                    <a:solidFill>
                                      <a:schemeClr val="bg1"/>
                                    </a:solidFill>
                                    <a:latin typeface="Cambria Math" panose="02040503050406030204" pitchFamily="18" charset="0"/>
                                    <a:cs typeface="Times New Roman" panose="02020603050405020304" pitchFamily="18" charset="0"/>
                                  </a:rPr>
                                  <m:t>𝑒𝑟𝑟𝑜𝑟</m:t>
                                </m:r>
                                <m:r>
                                  <a:rPr lang="en-US" sz="1200" b="0" i="1" smtClean="0">
                                    <a:solidFill>
                                      <a:schemeClr val="bg1"/>
                                    </a:solidFill>
                                    <a:latin typeface="Cambria Math" panose="02040503050406030204" pitchFamily="18" charset="0"/>
                                    <a:cs typeface="Times New Roman" panose="02020603050405020304" pitchFamily="18" charset="0"/>
                                  </a:rPr>
                                  <m:t>)</m:t>
                                </m:r>
                              </m:oMath>
                            </m:oMathPara>
                          </a14:m>
                          <a:endParaRPr lang="en-US" sz="1200" dirty="0">
                            <a:solidFill>
                              <a:schemeClr val="bg1"/>
                            </a:solidFill>
                            <a:latin typeface="Times New Roman" panose="02020603050405020304" pitchFamily="18" charset="0"/>
                            <a:cs typeface="Times New Roman" panose="02020603050405020304" pitchFamily="18" charset="0"/>
                          </a:endParaRPr>
                        </a:p>
                      </a:txBody>
                      <a:tcPr>
                        <a:solidFill>
                          <a:schemeClr val="accent1"/>
                        </a:solidFill>
                      </a:tcPr>
                    </a:tc>
                    <a:tc>
                      <a:txBody>
                        <a:bodyPr/>
                        <a:lstStyle/>
                        <a:p>
                          <a:pPr algn="ctr"/>
                          <a14:m>
                            <m:oMathPara xmlns:m="http://schemas.openxmlformats.org/officeDocument/2006/math">
                              <m:oMathParaPr>
                                <m:jc m:val="centerGroup"/>
                              </m:oMathParaPr>
                              <m:oMath xmlns:m="http://schemas.openxmlformats.org/officeDocument/2006/math">
                                <m:r>
                                  <a:rPr lang="en-US" sz="1200" b="0" i="1" smtClean="0">
                                    <a:solidFill>
                                      <a:schemeClr val="bg1"/>
                                    </a:solidFill>
                                    <a:latin typeface="Cambria Math" panose="02040503050406030204" pitchFamily="18" charset="0"/>
                                    <a:cs typeface="Times New Roman" panose="02020603050405020304" pitchFamily="18" charset="0"/>
                                  </a:rPr>
                                  <m:t>𝑛𝑜𝑟𝑚</m:t>
                                </m:r>
                                <m:r>
                                  <a:rPr lang="en-US" sz="1200" b="0" i="1" smtClean="0">
                                    <a:solidFill>
                                      <a:schemeClr val="bg1"/>
                                    </a:solidFill>
                                    <a:latin typeface="Cambria Math" panose="02040503050406030204" pitchFamily="18" charset="0"/>
                                    <a:cs typeface="Times New Roman" panose="02020603050405020304" pitchFamily="18" charset="0"/>
                                  </a:rPr>
                                  <m:t>(</m:t>
                                </m:r>
                                <m:r>
                                  <a:rPr lang="en-US" sz="1200" b="0" i="1" smtClean="0">
                                    <a:solidFill>
                                      <a:schemeClr val="bg1"/>
                                    </a:solidFill>
                                    <a:latin typeface="Cambria Math" panose="02040503050406030204" pitchFamily="18" charset="0"/>
                                    <a:cs typeface="Times New Roman" panose="02020603050405020304" pitchFamily="18" charset="0"/>
                                  </a:rPr>
                                  <m:t>𝑒𝑟𝑟𝑜𝑟</m:t>
                                </m:r>
                                <m:r>
                                  <a:rPr lang="en-US" sz="1200" b="0" i="1" smtClean="0">
                                    <a:solidFill>
                                      <a:schemeClr val="bg1"/>
                                    </a:solidFill>
                                    <a:latin typeface="Cambria Math" panose="02040503050406030204" pitchFamily="18" charset="0"/>
                                    <a:cs typeface="Times New Roman" panose="02020603050405020304" pitchFamily="18" charset="0"/>
                                  </a:rPr>
                                  <m:t> </m:t>
                                </m:r>
                                <m:r>
                                  <a:rPr lang="en-US" sz="1200" b="0" i="1" smtClean="0">
                                    <a:solidFill>
                                      <a:schemeClr val="bg1"/>
                                    </a:solidFill>
                                    <a:latin typeface="Cambria Math" panose="02040503050406030204" pitchFamily="18" charset="0"/>
                                    <a:cs typeface="Times New Roman" panose="02020603050405020304" pitchFamily="18" charset="0"/>
                                  </a:rPr>
                                  <m:t>𝑜𝑛</m:t>
                                </m:r>
                                <m:r>
                                  <a:rPr lang="en-US" sz="1200" b="0" i="1" smtClean="0">
                                    <a:solidFill>
                                      <a:schemeClr val="bg1"/>
                                    </a:solidFill>
                                    <a:latin typeface="Cambria Math" panose="02040503050406030204" pitchFamily="18" charset="0"/>
                                    <a:cs typeface="Times New Roman" panose="02020603050405020304" pitchFamily="18" charset="0"/>
                                  </a:rPr>
                                  <m:t> </m:t>
                                </m:r>
                                <m:sSub>
                                  <m:sSubPr>
                                    <m:ctrlPr>
                                      <a:rPr lang="en-US" sz="1200" b="0" i="1" smtClean="0">
                                        <a:solidFill>
                                          <a:schemeClr val="bg1"/>
                                        </a:solidFill>
                                        <a:latin typeface="Cambria Math" panose="02040503050406030204" pitchFamily="18" charset="0"/>
                                        <a:cs typeface="Times New Roman" panose="02020603050405020304" pitchFamily="18" charset="0"/>
                                      </a:rPr>
                                    </m:ctrlPr>
                                  </m:sSubPr>
                                  <m:e>
                                    <m:r>
                                      <a:rPr lang="en-US" sz="1200" b="0" i="1" smtClean="0">
                                        <a:solidFill>
                                          <a:schemeClr val="bg1"/>
                                        </a:solidFill>
                                        <a:latin typeface="Cambria Math" panose="02040503050406030204" pitchFamily="18" charset="0"/>
                                        <a:cs typeface="Times New Roman" panose="02020603050405020304" pitchFamily="18" charset="0"/>
                                      </a:rPr>
                                      <m:t>𝑣</m:t>
                                    </m:r>
                                  </m:e>
                                  <m:sub>
                                    <m:r>
                                      <a:rPr lang="en-US" sz="1200" b="0" i="1" smtClean="0">
                                        <a:solidFill>
                                          <a:schemeClr val="bg1"/>
                                        </a:solidFill>
                                        <a:latin typeface="Cambria Math" panose="02040503050406030204" pitchFamily="18" charset="0"/>
                                        <a:cs typeface="Times New Roman" panose="02020603050405020304" pitchFamily="18" charset="0"/>
                                      </a:rPr>
                                      <m:t>4</m:t>
                                    </m:r>
                                  </m:sub>
                                </m:sSub>
                                <m:r>
                                  <a:rPr lang="en-US" sz="1200" b="0" i="1" smtClean="0">
                                    <a:solidFill>
                                      <a:schemeClr val="bg1"/>
                                    </a:solidFill>
                                    <a:latin typeface="Cambria Math" panose="02040503050406030204" pitchFamily="18" charset="0"/>
                                    <a:cs typeface="Times New Roman" panose="02020603050405020304" pitchFamily="18" charset="0"/>
                                  </a:rPr>
                                  <m:t>)/</m:t>
                                </m:r>
                                <m:r>
                                  <a:rPr lang="en-US" sz="1200" b="0" i="1" smtClean="0">
                                    <a:solidFill>
                                      <a:schemeClr val="bg1"/>
                                    </a:solidFill>
                                    <a:latin typeface="Cambria Math" panose="02040503050406030204" pitchFamily="18" charset="0"/>
                                    <a:cs typeface="Times New Roman" panose="02020603050405020304" pitchFamily="18" charset="0"/>
                                  </a:rPr>
                                  <m:t>𝑛𝑜𝑟𝑚</m:t>
                                </m:r>
                                <m:r>
                                  <a:rPr lang="en-US" sz="1200" b="0" i="1" smtClean="0">
                                    <a:solidFill>
                                      <a:schemeClr val="bg1"/>
                                    </a:solidFill>
                                    <a:latin typeface="Cambria Math" panose="02040503050406030204" pitchFamily="18" charset="0"/>
                                    <a:cs typeface="Times New Roman" panose="02020603050405020304" pitchFamily="18" charset="0"/>
                                  </a:rPr>
                                  <m:t>(</m:t>
                                </m:r>
                                <m:r>
                                  <a:rPr lang="en-US" sz="1200" b="0" i="1" smtClean="0">
                                    <a:solidFill>
                                      <a:schemeClr val="bg1"/>
                                    </a:solidFill>
                                    <a:latin typeface="Cambria Math" panose="02040503050406030204" pitchFamily="18" charset="0"/>
                                    <a:cs typeface="Times New Roman" panose="02020603050405020304" pitchFamily="18" charset="0"/>
                                  </a:rPr>
                                  <m:t>𝑒𝑟𝑟𝑜𝑟</m:t>
                                </m:r>
                                <m:r>
                                  <a:rPr lang="en-US" sz="1200" b="0" i="1" smtClean="0">
                                    <a:solidFill>
                                      <a:schemeClr val="bg1"/>
                                    </a:solidFill>
                                    <a:latin typeface="Cambria Math" panose="02040503050406030204" pitchFamily="18" charset="0"/>
                                    <a:cs typeface="Times New Roman" panose="02020603050405020304" pitchFamily="18" charset="0"/>
                                  </a:rPr>
                                  <m:t>)</m:t>
                                </m:r>
                              </m:oMath>
                            </m:oMathPara>
                          </a14:m>
                          <a:endParaRPr lang="en-US" sz="1200" dirty="0">
                            <a:solidFill>
                              <a:schemeClr val="bg1"/>
                            </a:solidFill>
                            <a:latin typeface="Times New Roman" panose="02020603050405020304" pitchFamily="18" charset="0"/>
                            <a:cs typeface="Times New Roman" panose="02020603050405020304" pitchFamily="18" charset="0"/>
                          </a:endParaRPr>
                        </a:p>
                      </a:txBody>
                      <a:tcPr>
                        <a:solidFill>
                          <a:schemeClr val="accent1"/>
                        </a:solidFill>
                      </a:tcPr>
                    </a:tc>
                    <a:tc>
                      <a:txBody>
                        <a:bodyPr/>
                        <a:lstStyle/>
                        <a:p>
                          <a:pPr algn="ctr"/>
                          <a14:m>
                            <m:oMathPara xmlns:m="http://schemas.openxmlformats.org/officeDocument/2006/math">
                              <m:oMathParaPr>
                                <m:jc m:val="centerGroup"/>
                              </m:oMathParaPr>
                              <m:oMath xmlns:m="http://schemas.openxmlformats.org/officeDocument/2006/math">
                                <m:r>
                                  <a:rPr lang="en-US" sz="1200" b="0" i="1" smtClean="0">
                                    <a:solidFill>
                                      <a:schemeClr val="bg1"/>
                                    </a:solidFill>
                                    <a:latin typeface="Cambria Math" panose="02040503050406030204" pitchFamily="18" charset="0"/>
                                    <a:cs typeface="Times New Roman" panose="02020603050405020304" pitchFamily="18" charset="0"/>
                                  </a:rPr>
                                  <m:t>𝑛𝑜𝑟𝑚</m:t>
                                </m:r>
                                <m:r>
                                  <a:rPr lang="en-US" sz="1200" b="0" i="1" smtClean="0">
                                    <a:solidFill>
                                      <a:schemeClr val="bg1"/>
                                    </a:solidFill>
                                    <a:latin typeface="Cambria Math" panose="02040503050406030204" pitchFamily="18" charset="0"/>
                                    <a:cs typeface="Times New Roman" panose="02020603050405020304" pitchFamily="18" charset="0"/>
                                  </a:rPr>
                                  <m:t>(</m:t>
                                </m:r>
                                <m:r>
                                  <a:rPr lang="en-US" sz="1200" b="0" i="1" smtClean="0">
                                    <a:solidFill>
                                      <a:schemeClr val="bg1"/>
                                    </a:solidFill>
                                    <a:latin typeface="Cambria Math" panose="02040503050406030204" pitchFamily="18" charset="0"/>
                                    <a:cs typeface="Times New Roman" panose="02020603050405020304" pitchFamily="18" charset="0"/>
                                  </a:rPr>
                                  <m:t>𝑒𝑟𝑟𝑜𝑟</m:t>
                                </m:r>
                                <m:r>
                                  <a:rPr lang="en-US" sz="1200" b="0" i="1" smtClean="0">
                                    <a:solidFill>
                                      <a:schemeClr val="bg1"/>
                                    </a:solidFill>
                                    <a:latin typeface="Cambria Math" panose="02040503050406030204" pitchFamily="18" charset="0"/>
                                    <a:cs typeface="Times New Roman" panose="02020603050405020304" pitchFamily="18" charset="0"/>
                                  </a:rPr>
                                  <m:t> </m:t>
                                </m:r>
                                <m:r>
                                  <a:rPr lang="en-US" sz="1200" b="0" i="1" smtClean="0">
                                    <a:solidFill>
                                      <a:schemeClr val="bg1"/>
                                    </a:solidFill>
                                    <a:latin typeface="Cambria Math" panose="02040503050406030204" pitchFamily="18" charset="0"/>
                                    <a:cs typeface="Times New Roman" panose="02020603050405020304" pitchFamily="18" charset="0"/>
                                  </a:rPr>
                                  <m:t>𝑜𝑛</m:t>
                                </m:r>
                                <m:r>
                                  <a:rPr lang="en-US" sz="1200" b="0" i="1" smtClean="0">
                                    <a:solidFill>
                                      <a:schemeClr val="bg1"/>
                                    </a:solidFill>
                                    <a:latin typeface="Cambria Math" panose="02040503050406030204" pitchFamily="18" charset="0"/>
                                    <a:cs typeface="Times New Roman" panose="02020603050405020304" pitchFamily="18" charset="0"/>
                                  </a:rPr>
                                  <m:t> </m:t>
                                </m:r>
                                <m:sSub>
                                  <m:sSubPr>
                                    <m:ctrlPr>
                                      <a:rPr lang="en-US" sz="1200" b="0" i="1" smtClean="0">
                                        <a:solidFill>
                                          <a:schemeClr val="bg1"/>
                                        </a:solidFill>
                                        <a:latin typeface="Cambria Math" panose="02040503050406030204" pitchFamily="18" charset="0"/>
                                        <a:cs typeface="Times New Roman" panose="02020603050405020304" pitchFamily="18" charset="0"/>
                                      </a:rPr>
                                    </m:ctrlPr>
                                  </m:sSubPr>
                                  <m:e>
                                    <m:r>
                                      <a:rPr lang="en-US" sz="1200" b="0" i="1" smtClean="0">
                                        <a:solidFill>
                                          <a:schemeClr val="bg1"/>
                                        </a:solidFill>
                                        <a:latin typeface="Cambria Math" panose="02040503050406030204" pitchFamily="18" charset="0"/>
                                        <a:cs typeface="Times New Roman" panose="02020603050405020304" pitchFamily="18" charset="0"/>
                                      </a:rPr>
                                      <m:t>𝑣</m:t>
                                    </m:r>
                                  </m:e>
                                  <m:sub>
                                    <m:r>
                                      <a:rPr lang="en-US" sz="1200" b="0" i="1" smtClean="0">
                                        <a:solidFill>
                                          <a:schemeClr val="bg1"/>
                                        </a:solidFill>
                                        <a:latin typeface="Cambria Math" panose="02040503050406030204" pitchFamily="18" charset="0"/>
                                        <a:cs typeface="Times New Roman" panose="02020603050405020304" pitchFamily="18" charset="0"/>
                                      </a:rPr>
                                      <m:t>5</m:t>
                                    </m:r>
                                  </m:sub>
                                </m:sSub>
                                <m:r>
                                  <a:rPr lang="en-US" sz="1200" b="0" i="1" smtClean="0">
                                    <a:solidFill>
                                      <a:schemeClr val="bg1"/>
                                    </a:solidFill>
                                    <a:latin typeface="Cambria Math" panose="02040503050406030204" pitchFamily="18" charset="0"/>
                                    <a:cs typeface="Times New Roman" panose="02020603050405020304" pitchFamily="18" charset="0"/>
                                  </a:rPr>
                                  <m:t>)/</m:t>
                                </m:r>
                                <m:r>
                                  <a:rPr lang="en-US" sz="1200" b="0" i="1" smtClean="0">
                                    <a:solidFill>
                                      <a:schemeClr val="bg1"/>
                                    </a:solidFill>
                                    <a:latin typeface="Cambria Math" panose="02040503050406030204" pitchFamily="18" charset="0"/>
                                    <a:cs typeface="Times New Roman" panose="02020603050405020304" pitchFamily="18" charset="0"/>
                                  </a:rPr>
                                  <m:t>𝑛𝑜𝑟𝑚</m:t>
                                </m:r>
                                <m:r>
                                  <a:rPr lang="en-US" sz="1200" b="0" i="1" smtClean="0">
                                    <a:solidFill>
                                      <a:schemeClr val="bg1"/>
                                    </a:solidFill>
                                    <a:latin typeface="Cambria Math" panose="02040503050406030204" pitchFamily="18" charset="0"/>
                                    <a:cs typeface="Times New Roman" panose="02020603050405020304" pitchFamily="18" charset="0"/>
                                  </a:rPr>
                                  <m:t>(</m:t>
                                </m:r>
                                <m:r>
                                  <a:rPr lang="en-US" sz="1200" b="0" i="1" smtClean="0">
                                    <a:solidFill>
                                      <a:schemeClr val="bg1"/>
                                    </a:solidFill>
                                    <a:latin typeface="Cambria Math" panose="02040503050406030204" pitchFamily="18" charset="0"/>
                                    <a:cs typeface="Times New Roman" panose="02020603050405020304" pitchFamily="18" charset="0"/>
                                  </a:rPr>
                                  <m:t>𝑒𝑟𝑟𝑜𝑟</m:t>
                                </m:r>
                                <m:r>
                                  <a:rPr lang="en-US" sz="1200" b="0" i="1" smtClean="0">
                                    <a:solidFill>
                                      <a:schemeClr val="bg1"/>
                                    </a:solidFill>
                                    <a:latin typeface="Cambria Math" panose="02040503050406030204" pitchFamily="18" charset="0"/>
                                    <a:cs typeface="Times New Roman" panose="02020603050405020304" pitchFamily="18" charset="0"/>
                                  </a:rPr>
                                  <m:t>)</m:t>
                                </m:r>
                              </m:oMath>
                            </m:oMathPara>
                          </a14:m>
                          <a:endParaRPr lang="en-US" sz="1200" dirty="0">
                            <a:solidFill>
                              <a:schemeClr val="bg1"/>
                            </a:solidFill>
                            <a:latin typeface="Times New Roman" panose="02020603050405020304" pitchFamily="18" charset="0"/>
                            <a:cs typeface="Times New Roman" panose="02020603050405020304" pitchFamily="18" charset="0"/>
                          </a:endParaRPr>
                        </a:p>
                      </a:txBody>
                      <a:tcPr>
                        <a:solidFill>
                          <a:schemeClr val="accent1"/>
                        </a:solidFill>
                      </a:tcPr>
                    </a:tc>
                    <a:extLst>
                      <a:ext uri="{0D108BD9-81ED-4DB2-BD59-A6C34878D82A}">
                        <a16:rowId xmlns:a16="http://schemas.microsoft.com/office/drawing/2014/main" val="4163598970"/>
                      </a:ext>
                    </a:extLst>
                  </a:tr>
                  <a:tr h="216378">
                    <a:tc>
                      <a:txBody>
                        <a:bodyPr/>
                        <a:lstStyle/>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24%</m:t>
                                </m:r>
                              </m:oMath>
                            </m:oMathPara>
                          </a14:m>
                          <a:endParaRPr lang="en-US" sz="120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27%</m:t>
                                </m:r>
                              </m:oMath>
                            </m:oMathPara>
                          </a14:m>
                          <a:endParaRPr lang="en-US" sz="120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21%</m:t>
                                </m:r>
                              </m:oMath>
                            </m:oMathPara>
                          </a14:m>
                          <a:endParaRPr lang="en-US" sz="12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51%</m:t>
                                </m:r>
                              </m:oMath>
                            </m:oMathPara>
                          </a14:m>
                          <a:endParaRPr lang="en-US" sz="120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54%</m:t>
                                </m:r>
                              </m:oMath>
                            </m:oMathPara>
                          </a14:m>
                          <a:endParaRPr 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855966326"/>
                      </a:ext>
                    </a:extLst>
                  </a:tr>
                </a:tbl>
              </a:graphicData>
            </a:graphic>
          </p:graphicFrame>
        </mc:Choice>
        <mc:Fallback>
          <p:graphicFrame>
            <p:nvGraphicFramePr>
              <p:cNvPr id="7" name="Table 6">
                <a:extLst>
                  <a:ext uri="{FF2B5EF4-FFF2-40B4-BE49-F238E27FC236}">
                    <a16:creationId xmlns:a16="http://schemas.microsoft.com/office/drawing/2014/main" id="{DB4B6E94-DC11-267C-39E4-4C7C574ED6E7}"/>
                  </a:ext>
                </a:extLst>
              </p:cNvPr>
              <p:cNvGraphicFramePr>
                <a:graphicFrameLocks noGrp="1"/>
              </p:cNvGraphicFramePr>
              <p:nvPr>
                <p:extLst>
                  <p:ext uri="{D42A27DB-BD31-4B8C-83A1-F6EECF244321}">
                    <p14:modId xmlns:p14="http://schemas.microsoft.com/office/powerpoint/2010/main" val="2181627100"/>
                  </p:ext>
                </p:extLst>
              </p:nvPr>
            </p:nvGraphicFramePr>
            <p:xfrm>
              <a:off x="2171095" y="3072378"/>
              <a:ext cx="7849810" cy="1511968"/>
            </p:xfrm>
            <a:graphic>
              <a:graphicData uri="http://schemas.openxmlformats.org/drawingml/2006/table">
                <a:tbl>
                  <a:tblPr firstRow="1" bandRow="1">
                    <a:tableStyleId>{5C22544A-7EE6-4342-B048-85BDC9FD1C3A}</a:tableStyleId>
                  </a:tblPr>
                  <a:tblGrid>
                    <a:gridCol w="1569962">
                      <a:extLst>
                        <a:ext uri="{9D8B030D-6E8A-4147-A177-3AD203B41FA5}">
                          <a16:colId xmlns:a16="http://schemas.microsoft.com/office/drawing/2014/main" val="3572584909"/>
                        </a:ext>
                      </a:extLst>
                    </a:gridCol>
                    <a:gridCol w="1569962">
                      <a:extLst>
                        <a:ext uri="{9D8B030D-6E8A-4147-A177-3AD203B41FA5}">
                          <a16:colId xmlns:a16="http://schemas.microsoft.com/office/drawing/2014/main" val="609257337"/>
                        </a:ext>
                      </a:extLst>
                    </a:gridCol>
                    <a:gridCol w="1569962">
                      <a:extLst>
                        <a:ext uri="{9D8B030D-6E8A-4147-A177-3AD203B41FA5}">
                          <a16:colId xmlns:a16="http://schemas.microsoft.com/office/drawing/2014/main" val="1799262848"/>
                        </a:ext>
                      </a:extLst>
                    </a:gridCol>
                    <a:gridCol w="1569962">
                      <a:extLst>
                        <a:ext uri="{9D8B030D-6E8A-4147-A177-3AD203B41FA5}">
                          <a16:colId xmlns:a16="http://schemas.microsoft.com/office/drawing/2014/main" val="431168447"/>
                        </a:ext>
                      </a:extLst>
                    </a:gridCol>
                    <a:gridCol w="1569962">
                      <a:extLst>
                        <a:ext uri="{9D8B030D-6E8A-4147-A177-3AD203B41FA5}">
                          <a16:colId xmlns:a16="http://schemas.microsoft.com/office/drawing/2014/main" val="429998223"/>
                        </a:ext>
                      </a:extLst>
                    </a:gridCol>
                  </a:tblGrid>
                  <a:tr h="457200">
                    <a:tc>
                      <a:txBody>
                        <a:bodyPr/>
                        <a:lstStyle/>
                        <a:p>
                          <a:endParaRPr lang="en-US"/>
                        </a:p>
                      </a:txBody>
                      <a:tcPr>
                        <a:blipFill>
                          <a:blip r:embed="rId3"/>
                          <a:stretch>
                            <a:fillRect l="-388" t="-1316" r="-401163" b="-231579"/>
                          </a:stretch>
                        </a:blipFill>
                      </a:tcPr>
                    </a:tc>
                    <a:tc>
                      <a:txBody>
                        <a:bodyPr/>
                        <a:lstStyle/>
                        <a:p>
                          <a:endParaRPr lang="en-US"/>
                        </a:p>
                      </a:txBody>
                      <a:tcPr>
                        <a:blipFill>
                          <a:blip r:embed="rId3"/>
                          <a:stretch>
                            <a:fillRect l="-100778" t="-1316" r="-302724" b="-231579"/>
                          </a:stretch>
                        </a:blipFill>
                      </a:tcPr>
                    </a:tc>
                    <a:tc>
                      <a:txBody>
                        <a:bodyPr/>
                        <a:lstStyle/>
                        <a:p>
                          <a:endParaRPr lang="en-US"/>
                        </a:p>
                      </a:txBody>
                      <a:tcPr>
                        <a:blipFill>
                          <a:blip r:embed="rId3"/>
                          <a:stretch>
                            <a:fillRect l="-200000" t="-1316" r="-201550" b="-231579"/>
                          </a:stretch>
                        </a:blipFill>
                      </a:tcPr>
                    </a:tc>
                    <a:tc>
                      <a:txBody>
                        <a:bodyPr/>
                        <a:lstStyle/>
                        <a:p>
                          <a:endParaRPr lang="en-US"/>
                        </a:p>
                      </a:txBody>
                      <a:tcPr>
                        <a:blipFill>
                          <a:blip r:embed="rId3"/>
                          <a:stretch>
                            <a:fillRect l="-301167" t="-1316" r="-102335" b="-231579"/>
                          </a:stretch>
                        </a:blipFill>
                      </a:tcPr>
                    </a:tc>
                    <a:tc>
                      <a:txBody>
                        <a:bodyPr/>
                        <a:lstStyle/>
                        <a:p>
                          <a:endParaRPr lang="en-US"/>
                        </a:p>
                      </a:txBody>
                      <a:tcPr>
                        <a:blipFill>
                          <a:blip r:embed="rId3"/>
                          <a:stretch>
                            <a:fillRect l="-399612" t="-1316" r="-1938" b="-231579"/>
                          </a:stretch>
                        </a:blipFill>
                      </a:tcPr>
                    </a:tc>
                    <a:extLst>
                      <a:ext uri="{0D108BD9-81ED-4DB2-BD59-A6C34878D82A}">
                        <a16:rowId xmlns:a16="http://schemas.microsoft.com/office/drawing/2014/main" val="1753545980"/>
                      </a:ext>
                    </a:extLst>
                  </a:tr>
                  <a:tr h="327439">
                    <a:tc>
                      <a:txBody>
                        <a:bodyPr/>
                        <a:lstStyle/>
                        <a:p>
                          <a:endParaRPr lang="en-US"/>
                        </a:p>
                      </a:txBody>
                      <a:tcPr>
                        <a:blipFill>
                          <a:blip r:embed="rId3"/>
                          <a:stretch>
                            <a:fillRect l="-388" t="-142593" r="-401163" b="-225926"/>
                          </a:stretch>
                        </a:blipFill>
                      </a:tcPr>
                    </a:tc>
                    <a:tc>
                      <a:txBody>
                        <a:bodyPr/>
                        <a:lstStyle/>
                        <a:p>
                          <a:endParaRPr lang="en-US"/>
                        </a:p>
                      </a:txBody>
                      <a:tcPr>
                        <a:blipFill>
                          <a:blip r:embed="rId3"/>
                          <a:stretch>
                            <a:fillRect l="-100778" t="-142593" r="-302724" b="-225926"/>
                          </a:stretch>
                        </a:blipFill>
                      </a:tcPr>
                    </a:tc>
                    <a:tc>
                      <a:txBody>
                        <a:bodyPr/>
                        <a:lstStyle/>
                        <a:p>
                          <a:pPr algn="ctr"/>
                          <a:r>
                            <a:rPr lang="en-US" sz="1200" dirty="0">
                              <a:latin typeface="Times New Roman" panose="02020603050405020304" pitchFamily="18" charset="0"/>
                              <a:cs typeface="Times New Roman" panose="02020603050405020304" pitchFamily="18" charset="0"/>
                            </a:rPr>
                            <a:t>59%</a:t>
                          </a:r>
                        </a:p>
                      </a:txBody>
                      <a:tcPr/>
                    </a:tc>
                    <a:tc>
                      <a:txBody>
                        <a:bodyPr/>
                        <a:lstStyle/>
                        <a:p>
                          <a:endParaRPr lang="en-US"/>
                        </a:p>
                      </a:txBody>
                      <a:tcPr>
                        <a:blipFill>
                          <a:blip r:embed="rId3"/>
                          <a:stretch>
                            <a:fillRect l="-301167" t="-142593" r="-102335" b="-225926"/>
                          </a:stretch>
                        </a:blipFill>
                      </a:tcPr>
                    </a:tc>
                    <a:tc>
                      <a:txBody>
                        <a:bodyPr/>
                        <a:lstStyle/>
                        <a:p>
                          <a:endParaRPr lang="en-US"/>
                        </a:p>
                      </a:txBody>
                      <a:tcPr>
                        <a:blipFill>
                          <a:blip r:embed="rId3"/>
                          <a:stretch>
                            <a:fillRect l="-399612" t="-142593" r="-1938" b="-225926"/>
                          </a:stretch>
                        </a:blipFill>
                      </a:tcPr>
                    </a:tc>
                    <a:extLst>
                      <a:ext uri="{0D108BD9-81ED-4DB2-BD59-A6C34878D82A}">
                        <a16:rowId xmlns:a16="http://schemas.microsoft.com/office/drawing/2014/main" val="2993555382"/>
                      </a:ext>
                    </a:extLst>
                  </a:tr>
                  <a:tr h="453009">
                    <a:tc>
                      <a:txBody>
                        <a:bodyPr/>
                        <a:lstStyle/>
                        <a:p>
                          <a:endParaRPr lang="en-US"/>
                        </a:p>
                      </a:txBody>
                      <a:tcPr>
                        <a:blipFill>
                          <a:blip r:embed="rId3"/>
                          <a:stretch>
                            <a:fillRect l="-388" t="-174667" r="-401163" b="-62667"/>
                          </a:stretch>
                        </a:blipFill>
                      </a:tcPr>
                    </a:tc>
                    <a:tc>
                      <a:txBody>
                        <a:bodyPr/>
                        <a:lstStyle/>
                        <a:p>
                          <a:endParaRPr lang="en-US"/>
                        </a:p>
                      </a:txBody>
                      <a:tcPr>
                        <a:blipFill>
                          <a:blip r:embed="rId3"/>
                          <a:stretch>
                            <a:fillRect l="-100778" t="-174667" r="-302724" b="-62667"/>
                          </a:stretch>
                        </a:blipFill>
                      </a:tcPr>
                    </a:tc>
                    <a:tc>
                      <a:txBody>
                        <a:bodyPr/>
                        <a:lstStyle/>
                        <a:p>
                          <a:endParaRPr lang="en-US"/>
                        </a:p>
                      </a:txBody>
                      <a:tcPr>
                        <a:blipFill>
                          <a:blip r:embed="rId3"/>
                          <a:stretch>
                            <a:fillRect l="-200000" t="-174667" r="-201550" b="-62667"/>
                          </a:stretch>
                        </a:blipFill>
                      </a:tcPr>
                    </a:tc>
                    <a:tc>
                      <a:txBody>
                        <a:bodyPr/>
                        <a:lstStyle/>
                        <a:p>
                          <a:endParaRPr lang="en-US"/>
                        </a:p>
                      </a:txBody>
                      <a:tcPr>
                        <a:blipFill>
                          <a:blip r:embed="rId3"/>
                          <a:stretch>
                            <a:fillRect l="-301167" t="-174667" r="-102335" b="-62667"/>
                          </a:stretch>
                        </a:blipFill>
                      </a:tcPr>
                    </a:tc>
                    <a:tc>
                      <a:txBody>
                        <a:bodyPr/>
                        <a:lstStyle/>
                        <a:p>
                          <a:endParaRPr lang="en-US"/>
                        </a:p>
                      </a:txBody>
                      <a:tcPr>
                        <a:blipFill>
                          <a:blip r:embed="rId3"/>
                          <a:stretch>
                            <a:fillRect l="-399612" t="-174667" r="-1938" b="-62667"/>
                          </a:stretch>
                        </a:blipFill>
                      </a:tcPr>
                    </a:tc>
                    <a:extLst>
                      <a:ext uri="{0D108BD9-81ED-4DB2-BD59-A6C34878D82A}">
                        <a16:rowId xmlns:a16="http://schemas.microsoft.com/office/drawing/2014/main" val="4163598970"/>
                      </a:ext>
                    </a:extLst>
                  </a:tr>
                  <a:tr h="274320">
                    <a:tc>
                      <a:txBody>
                        <a:bodyPr/>
                        <a:lstStyle/>
                        <a:p>
                          <a:endParaRPr lang="en-US"/>
                        </a:p>
                      </a:txBody>
                      <a:tcPr>
                        <a:blipFill>
                          <a:blip r:embed="rId3"/>
                          <a:stretch>
                            <a:fillRect l="-388" t="-457778" r="-401163" b="-4444"/>
                          </a:stretch>
                        </a:blipFill>
                      </a:tcPr>
                    </a:tc>
                    <a:tc>
                      <a:txBody>
                        <a:bodyPr/>
                        <a:lstStyle/>
                        <a:p>
                          <a:endParaRPr lang="en-US"/>
                        </a:p>
                      </a:txBody>
                      <a:tcPr>
                        <a:blipFill>
                          <a:blip r:embed="rId3"/>
                          <a:stretch>
                            <a:fillRect l="-100778" t="-457778" r="-302724" b="-4444"/>
                          </a:stretch>
                        </a:blipFill>
                      </a:tcPr>
                    </a:tc>
                    <a:tc>
                      <a:txBody>
                        <a:bodyPr/>
                        <a:lstStyle/>
                        <a:p>
                          <a:endParaRPr lang="en-US"/>
                        </a:p>
                      </a:txBody>
                      <a:tcPr>
                        <a:blipFill>
                          <a:blip r:embed="rId3"/>
                          <a:stretch>
                            <a:fillRect l="-200000" t="-457778" r="-201550" b="-4444"/>
                          </a:stretch>
                        </a:blipFill>
                      </a:tcPr>
                    </a:tc>
                    <a:tc>
                      <a:txBody>
                        <a:bodyPr/>
                        <a:lstStyle/>
                        <a:p>
                          <a:endParaRPr lang="en-US"/>
                        </a:p>
                      </a:txBody>
                      <a:tcPr>
                        <a:blipFill>
                          <a:blip r:embed="rId3"/>
                          <a:stretch>
                            <a:fillRect l="-301167" t="-457778" r="-102335" b="-4444"/>
                          </a:stretch>
                        </a:blipFill>
                      </a:tcPr>
                    </a:tc>
                    <a:tc>
                      <a:txBody>
                        <a:bodyPr/>
                        <a:lstStyle/>
                        <a:p>
                          <a:endParaRPr lang="en-US"/>
                        </a:p>
                      </a:txBody>
                      <a:tcPr>
                        <a:blipFill>
                          <a:blip r:embed="rId3"/>
                          <a:stretch>
                            <a:fillRect l="-399612" t="-457778" r="-1938" b="-4444"/>
                          </a:stretch>
                        </a:blipFill>
                      </a:tcPr>
                    </a:tc>
                    <a:extLst>
                      <a:ext uri="{0D108BD9-81ED-4DB2-BD59-A6C34878D82A}">
                        <a16:rowId xmlns:a16="http://schemas.microsoft.com/office/drawing/2014/main" val="1855966326"/>
                      </a:ext>
                    </a:extLst>
                  </a:tr>
                </a:tbl>
              </a:graphicData>
            </a:graphic>
          </p:graphicFrame>
        </mc:Fallback>
      </mc:AlternateContent>
      <p:sp>
        <p:nvSpPr>
          <p:cNvPr id="8" name="TextBox 7">
            <a:extLst>
              <a:ext uri="{FF2B5EF4-FFF2-40B4-BE49-F238E27FC236}">
                <a16:creationId xmlns:a16="http://schemas.microsoft.com/office/drawing/2014/main" id="{C4DF3529-C5DD-EE84-7750-A0BDD36BE64B}"/>
              </a:ext>
            </a:extLst>
          </p:cNvPr>
          <p:cNvSpPr txBox="1"/>
          <p:nvPr/>
        </p:nvSpPr>
        <p:spPr>
          <a:xfrm>
            <a:off x="915958" y="3643696"/>
            <a:ext cx="761747"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10cm:</a:t>
            </a:r>
          </a:p>
        </p:txBody>
      </p:sp>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256EB228-1F5A-1559-9EC7-095CD830C0CC}"/>
                  </a:ext>
                </a:extLst>
              </p:cNvPr>
              <p:cNvSpPr txBox="1"/>
              <p:nvPr/>
            </p:nvSpPr>
            <p:spPr>
              <a:xfrm>
                <a:off x="1468967" y="4958151"/>
                <a:ext cx="9254066" cy="95410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We see consistent results for the 10cm configuration. For the 5cm configuration, more error is lying on the vector of </a:t>
                </a:r>
                <a14:m>
                  <m:oMath xmlns:m="http://schemas.openxmlformats.org/officeDocument/2006/math">
                    <m:sSub>
                      <m:sSubPr>
                        <m:ctrlPr>
                          <a:rPr lang="en-US" sz="1400" b="0" i="1" smtClean="0">
                            <a:solidFill>
                              <a:schemeClr val="tx1"/>
                            </a:solidFill>
                            <a:latin typeface="Cambria Math" panose="02040503050406030204" pitchFamily="18" charset="0"/>
                            <a:cs typeface="Times New Roman" panose="02020603050405020304" pitchFamily="18" charset="0"/>
                          </a:rPr>
                        </m:ctrlPr>
                      </m:sSubPr>
                      <m:e>
                        <m:r>
                          <a:rPr lang="en-US" sz="1400" b="0" i="1" smtClean="0">
                            <a:solidFill>
                              <a:schemeClr val="tx1"/>
                            </a:solidFill>
                            <a:latin typeface="Cambria Math" panose="02040503050406030204" pitchFamily="18" charset="0"/>
                            <a:cs typeface="Times New Roman" panose="02020603050405020304" pitchFamily="18" charset="0"/>
                          </a:rPr>
                          <m:t>𝑣</m:t>
                        </m:r>
                      </m:e>
                      <m:sub>
                        <m:r>
                          <a:rPr lang="en-US" sz="1400" b="0" i="1" smtClean="0">
                            <a:solidFill>
                              <a:schemeClr val="tx1"/>
                            </a:solidFill>
                            <a:latin typeface="Cambria Math" panose="02040503050406030204" pitchFamily="18" charset="0"/>
                            <a:cs typeface="Times New Roman" panose="02020603050405020304" pitchFamily="18" charset="0"/>
                          </a:rPr>
                          <m:t>4</m:t>
                        </m:r>
                      </m:sub>
                    </m:sSub>
                  </m:oMath>
                </a14:m>
                <a:r>
                  <a:rPr lang="en-US" sz="1400" dirty="0">
                    <a:latin typeface="Times New Roman" panose="02020603050405020304" pitchFamily="18" charset="0"/>
                    <a:cs typeface="Times New Roman" panose="02020603050405020304" pitchFamily="18" charset="0"/>
                  </a:rPr>
                  <a:t>. The reason for this discrepancy can be: </a:t>
                </a:r>
                <a14:m>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rPr>
                          <m:t>𝜎</m:t>
                        </m:r>
                      </m:e>
                      <m:sub>
                        <m:r>
                          <a:rPr lang="en-US" sz="1400" i="1">
                            <a:latin typeface="Cambria Math" panose="02040503050406030204" pitchFamily="18" charset="0"/>
                          </a:rPr>
                          <m:t>4</m:t>
                        </m:r>
                      </m:sub>
                    </m:sSub>
                  </m:oMath>
                </a14:m>
                <a:r>
                  <a:rPr lang="en-US" sz="1400" dirty="0">
                    <a:latin typeface="Times New Roman" panose="02020603050405020304" pitchFamily="18" charset="0"/>
                    <a:cs typeface="Times New Roman" panose="02020603050405020304" pitchFamily="18" charset="0"/>
                  </a:rPr>
                  <a:t> is close to </a:t>
                </a:r>
                <a14:m>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rPr>
                          <m:t>𝜎</m:t>
                        </m:r>
                      </m:e>
                      <m:sub>
                        <m:r>
                          <a:rPr lang="en-US" sz="1400" b="0" i="1" smtClean="0">
                            <a:latin typeface="Cambria Math" panose="02040503050406030204" pitchFamily="18" charset="0"/>
                          </a:rPr>
                          <m:t>5</m:t>
                        </m:r>
                      </m:sub>
                    </m:sSub>
                  </m:oMath>
                </a14:m>
                <a:r>
                  <a:rPr lang="en-US" sz="1400" dirty="0">
                    <a:latin typeface="Times New Roman" panose="02020603050405020304" pitchFamily="18" charset="0"/>
                    <a:cs typeface="Times New Roman" panose="02020603050405020304" pitchFamily="18" charset="0"/>
                  </a:rPr>
                  <a:t> and there is noise/bias in the collected data. The bias in the data can be caused by non-perfect calibration of the sensors. When we calibrate the sensors, we assume the magnet configuration are accurate and the 3 axes of one sensor are at the same position and the z-axis is perfectly pointing upward.</a:t>
                </a:r>
              </a:p>
            </p:txBody>
          </p:sp>
        </mc:Choice>
        <mc:Fallback>
          <p:sp>
            <p:nvSpPr>
              <p:cNvPr id="9" name="TextBox 8">
                <a:extLst>
                  <a:ext uri="{FF2B5EF4-FFF2-40B4-BE49-F238E27FC236}">
                    <a16:creationId xmlns:a16="http://schemas.microsoft.com/office/drawing/2014/main" id="{256EB228-1F5A-1559-9EC7-095CD830C0CC}"/>
                  </a:ext>
                </a:extLst>
              </p:cNvPr>
              <p:cNvSpPr txBox="1">
                <a:spLocks noRot="1" noChangeAspect="1" noMove="1" noResize="1" noEditPoints="1" noAdjustHandles="1" noChangeArrowheads="1" noChangeShapeType="1" noTextEdit="1"/>
              </p:cNvSpPr>
              <p:nvPr/>
            </p:nvSpPr>
            <p:spPr>
              <a:xfrm>
                <a:off x="1468967" y="4958151"/>
                <a:ext cx="9254066" cy="954107"/>
              </a:xfrm>
              <a:prstGeom prst="rect">
                <a:avLst/>
              </a:prstGeom>
              <a:blipFill>
                <a:blip r:embed="rId4"/>
                <a:stretch>
                  <a:fillRect l="-198" t="-637" b="-5732"/>
                </a:stretch>
              </a:blipFill>
            </p:spPr>
            <p:txBody>
              <a:bodyPr/>
              <a:lstStyle/>
              <a:p>
                <a:r>
                  <a:rPr lang="en-US">
                    <a:noFill/>
                  </a:rPr>
                  <a:t> </a:t>
                </a:r>
              </a:p>
            </p:txBody>
          </p:sp>
        </mc:Fallback>
      </mc:AlternateContent>
    </p:spTree>
    <p:extLst>
      <p:ext uri="{BB962C8B-B14F-4D97-AF65-F5344CB8AC3E}">
        <p14:creationId xmlns:p14="http://schemas.microsoft.com/office/powerpoint/2010/main" val="5901743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5199D-76C2-A438-8608-038006686D6E}"/>
              </a:ext>
            </a:extLst>
          </p:cNvPr>
          <p:cNvSpPr>
            <a:spLocks noGrp="1"/>
          </p:cNvSpPr>
          <p:nvPr>
            <p:ph type="title"/>
          </p:nvPr>
        </p:nvSpPr>
        <p:spPr>
          <a:xfrm>
            <a:off x="838200" y="365126"/>
            <a:ext cx="10515600" cy="447674"/>
          </a:xfrm>
        </p:spPr>
        <p:txBody>
          <a:bodyPr>
            <a:normAutofit/>
          </a:bodyPr>
          <a:lstStyle/>
          <a:p>
            <a:r>
              <a:rPr lang="en-US" sz="2400" dirty="0">
                <a:latin typeface="Times New Roman" panose="02020603050405020304" pitchFamily="18" charset="0"/>
                <a:cs typeface="Times New Roman" panose="02020603050405020304" pitchFamily="18" charset="0"/>
              </a:rPr>
              <a:t>Radius = 5cm, before calibration</a:t>
            </a:r>
          </a:p>
        </p:txBody>
      </p:sp>
      <p:pic>
        <p:nvPicPr>
          <p:cNvPr id="6" name="Graphic 5">
            <a:extLst>
              <a:ext uri="{FF2B5EF4-FFF2-40B4-BE49-F238E27FC236}">
                <a16:creationId xmlns:a16="http://schemas.microsoft.com/office/drawing/2014/main" id="{03321BDF-89D2-59E0-08EA-D3D831D89491}"/>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23611" r="20637"/>
          <a:stretch/>
        </p:blipFill>
        <p:spPr>
          <a:xfrm>
            <a:off x="0" y="1271414"/>
            <a:ext cx="4605339" cy="4315172"/>
          </a:xfrm>
          <a:prstGeom prst="rect">
            <a:avLst/>
          </a:prstGeom>
        </p:spPr>
      </p:pic>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0321CF7A-A580-7392-CBD8-8419D88C20EC}"/>
                  </a:ext>
                </a:extLst>
              </p:cNvPr>
              <p:cNvSpPr txBox="1"/>
              <p:nvPr/>
            </p:nvSpPr>
            <p:spPr>
              <a:xfrm>
                <a:off x="4867365" y="4336224"/>
                <a:ext cx="6750245" cy="36728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𝑝</m:t>
                          </m:r>
                          <m:r>
                            <a:rPr lang="en-US" sz="1400" b="0" i="1" smtClean="0">
                              <a:latin typeface="Cambria Math" panose="02040503050406030204" pitchFamily="18" charset="0"/>
                            </a:rPr>
                            <m:t>=</m:t>
                          </m:r>
                          <m:d>
                            <m:dPr>
                              <m:begChr m:val="["/>
                              <m:endChr m:val="]"/>
                              <m:ctrlPr>
                                <a:rPr lang="en-US" sz="1400" b="0" i="1" smtClean="0">
                                  <a:latin typeface="Cambria Math" panose="02040503050406030204" pitchFamily="18" charset="0"/>
                                </a:rPr>
                              </m:ctrlPr>
                            </m:dPr>
                            <m:e>
                              <m:r>
                                <a:rPr lang="en-US" sz="1400" b="0" i="1" smtClean="0">
                                  <a:latin typeface="Cambria Math" panose="02040503050406030204" pitchFamily="18" charset="0"/>
                                </a:rPr>
                                <m:t>0;0;0.1</m:t>
                              </m:r>
                              <m:r>
                                <a:rPr lang="en-US" sz="1400" b="0" i="1" smtClean="0">
                                  <a:latin typeface="Cambria Math" panose="02040503050406030204" pitchFamily="18" charset="0"/>
                                </a:rPr>
                                <m:t>𝑚</m:t>
                              </m:r>
                            </m:e>
                          </m:d>
                          <m:r>
                            <a:rPr lang="en-US" sz="1400" b="0" i="1" smtClean="0">
                              <a:latin typeface="Cambria Math" panose="02040503050406030204" pitchFamily="18" charset="0"/>
                            </a:rPr>
                            <m:t>, </m:t>
                          </m:r>
                          <m:r>
                            <a:rPr lang="en-US" sz="1400" b="0" i="1" smtClean="0">
                              <a:latin typeface="Cambria Math" panose="02040503050406030204" pitchFamily="18" charset="0"/>
                            </a:rPr>
                            <m:t>𝑀𝑒𝑎𝑛</m:t>
                          </m:r>
                          <m:r>
                            <a:rPr lang="en-US" sz="1400" b="0" i="1" smtClean="0">
                              <a:latin typeface="Cambria Math" panose="02040503050406030204" pitchFamily="18" charset="0"/>
                            </a:rPr>
                            <m:t>(</m:t>
                          </m:r>
                          <m:r>
                            <a:rPr lang="en-US" sz="1400" b="0" i="1" smtClean="0">
                              <a:latin typeface="Cambria Math" panose="02040503050406030204" pitchFamily="18" charset="0"/>
                            </a:rPr>
                            <m:t>𝜎</m:t>
                          </m:r>
                        </m:e>
                        <m:sub>
                          <m:r>
                            <a:rPr lang="en-US" sz="1400" b="0" i="1" smtClean="0">
                              <a:latin typeface="Cambria Math" panose="02040503050406030204" pitchFamily="18" charset="0"/>
                            </a:rPr>
                            <m:t>𝑚𝑒𝑎𝑛</m:t>
                          </m:r>
                        </m:sub>
                      </m:sSub>
                      <m:r>
                        <a:rPr lang="en-US" sz="1400" b="0" i="1" smtClean="0">
                          <a:latin typeface="Cambria Math" panose="02040503050406030204" pitchFamily="18" charset="0"/>
                        </a:rPr>
                        <m:t>)=1.20</m:t>
                      </m:r>
                      <m:r>
                        <a:rPr lang="en-US" sz="1400" b="0" i="1" smtClean="0">
                          <a:latin typeface="Cambria Math" panose="02040503050406030204" pitchFamily="18" charset="0"/>
                        </a:rPr>
                        <m:t>𝑒</m:t>
                      </m:r>
                      <m:r>
                        <a:rPr lang="en-US" sz="1400" b="0" i="1" smtClean="0">
                          <a:latin typeface="Cambria Math" panose="02040503050406030204" pitchFamily="18" charset="0"/>
                        </a:rPr>
                        <m:t>−4</m:t>
                      </m:r>
                      <m:r>
                        <a:rPr lang="en-US" sz="1400" b="0" i="0" smtClean="0">
                          <a:latin typeface="Cambria Math" panose="02040503050406030204" pitchFamily="18" charset="0"/>
                        </a:rPr>
                        <m:t>, </m:t>
                      </m:r>
                      <m:r>
                        <a:rPr lang="en-US" sz="1400" b="0" i="1" smtClean="0">
                          <a:latin typeface="Cambria Math" panose="02040503050406030204" pitchFamily="18" charset="0"/>
                        </a:rPr>
                        <m:t>𝑀𝑒𝑎𝑛</m:t>
                      </m:r>
                      <m:d>
                        <m:dPr>
                          <m:ctrlPr>
                            <a:rPr lang="en-US" sz="1400" b="0" i="1" smtClean="0">
                              <a:latin typeface="Cambria Math" panose="02040503050406030204" pitchFamily="18" charset="0"/>
                            </a:rPr>
                          </m:ctrlPr>
                        </m:dP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𝑒</m:t>
                              </m:r>
                            </m:e>
                            <m:sub>
                              <m:r>
                                <a:rPr lang="en-US" sz="1400" b="0" i="1" smtClean="0">
                                  <a:latin typeface="Cambria Math" panose="02040503050406030204" pitchFamily="18" charset="0"/>
                                </a:rPr>
                                <m:t>𝑝</m:t>
                              </m:r>
                            </m:sub>
                          </m:sSub>
                        </m:e>
                      </m:d>
                      <m:r>
                        <a:rPr lang="en-US" sz="1400" b="0" i="1" smtClean="0">
                          <a:latin typeface="Cambria Math" panose="02040503050406030204" pitchFamily="18" charset="0"/>
                        </a:rPr>
                        <m:t>=5.09</m:t>
                      </m:r>
                      <m:r>
                        <a:rPr lang="en-US" sz="1400" b="0" i="1" smtClean="0">
                          <a:latin typeface="Cambria Math" panose="02040503050406030204" pitchFamily="18" charset="0"/>
                        </a:rPr>
                        <m:t>𝑚𝑚</m:t>
                      </m:r>
                      <m:r>
                        <a:rPr lang="en-US" sz="1400" b="0" i="1" smtClean="0">
                          <a:latin typeface="Cambria Math" panose="02040503050406030204" pitchFamily="18" charset="0"/>
                        </a:rPr>
                        <m:t>, </m:t>
                      </m:r>
                      <m:r>
                        <a:rPr lang="en-US" sz="1400" b="0" i="1" smtClean="0">
                          <a:latin typeface="Cambria Math" panose="02040503050406030204" pitchFamily="18" charset="0"/>
                        </a:rPr>
                        <m:t>𝑀𝑒𝑎𝑛</m:t>
                      </m:r>
                      <m:d>
                        <m:dPr>
                          <m:ctrlPr>
                            <a:rPr lang="en-US" sz="1400" b="0" i="1" smtClean="0">
                              <a:latin typeface="Cambria Math" panose="02040503050406030204" pitchFamily="18" charset="0"/>
                            </a:rPr>
                          </m:ctrlPr>
                        </m:dP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𝑒</m:t>
                              </m:r>
                            </m:e>
                            <m:sub>
                              <m:r>
                                <a:rPr lang="en-US" sz="1400" b="0" i="1" smtClean="0">
                                  <a:latin typeface="Cambria Math" panose="02040503050406030204" pitchFamily="18" charset="0"/>
                                </a:rPr>
                                <m:t>𝑅</m:t>
                              </m:r>
                            </m:sub>
                          </m:sSub>
                        </m:e>
                      </m:d>
                      <m:r>
                        <a:rPr lang="en-US" sz="1400" b="0" i="1" smtClean="0">
                          <a:latin typeface="Cambria Math" panose="02040503050406030204" pitchFamily="18" charset="0"/>
                        </a:rPr>
                        <m:t>=</m:t>
                      </m:r>
                      <m:sSup>
                        <m:sSupPr>
                          <m:ctrlPr>
                            <a:rPr lang="en-US" sz="1400" b="0" i="1" smtClean="0">
                              <a:latin typeface="Cambria Math" panose="02040503050406030204" pitchFamily="18" charset="0"/>
                            </a:rPr>
                          </m:ctrlPr>
                        </m:sSupPr>
                        <m:e>
                          <m:r>
                            <a:rPr lang="en-US" sz="1400" b="0" i="0" smtClean="0">
                              <a:latin typeface="Cambria Math" panose="02040503050406030204" pitchFamily="18" charset="0"/>
                            </a:rPr>
                            <m:t>2.2</m:t>
                          </m:r>
                          <m:r>
                            <a:rPr lang="en-US" sz="1400" b="0" i="1" smtClean="0">
                              <a:latin typeface="Cambria Math" panose="02040503050406030204" pitchFamily="18" charset="0"/>
                            </a:rPr>
                            <m:t>4</m:t>
                          </m:r>
                        </m:e>
                        <m:sup>
                          <m:r>
                            <a:rPr lang="en-US" sz="1400">
                              <a:latin typeface="Cambria Math" panose="02040503050406030204" pitchFamily="18" charset="0"/>
                              <a:sym typeface="Symbol" panose="05050102010706020507" pitchFamily="18" charset="2"/>
                            </a:rPr>
                            <m:t></m:t>
                          </m:r>
                        </m:sup>
                      </m:sSup>
                    </m:oMath>
                  </m:oMathPara>
                </a14:m>
                <a:endParaRPr lang="en-US" sz="1400" dirty="0"/>
              </a:p>
            </p:txBody>
          </p:sp>
        </mc:Choice>
        <mc:Fallback xmlns="">
          <p:sp>
            <p:nvSpPr>
              <p:cNvPr id="7" name="TextBox 6">
                <a:extLst>
                  <a:ext uri="{FF2B5EF4-FFF2-40B4-BE49-F238E27FC236}">
                    <a16:creationId xmlns:a16="http://schemas.microsoft.com/office/drawing/2014/main" id="{0321CF7A-A580-7392-CBD8-8419D88C20EC}"/>
                  </a:ext>
                </a:extLst>
              </p:cNvPr>
              <p:cNvSpPr txBox="1">
                <a:spLocks noRot="1" noChangeAspect="1" noMove="1" noResize="1" noEditPoints="1" noAdjustHandles="1" noChangeArrowheads="1" noChangeShapeType="1" noTextEdit="1"/>
              </p:cNvSpPr>
              <p:nvPr/>
            </p:nvSpPr>
            <p:spPr>
              <a:xfrm>
                <a:off x="4867365" y="4336224"/>
                <a:ext cx="6750245" cy="367280"/>
              </a:xfrm>
              <a:prstGeom prst="rect">
                <a:avLst/>
              </a:prstGeom>
              <a:blipFill>
                <a:blip r:embed="rId4"/>
                <a:stretch>
                  <a:fillRect b="-163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7D1DCFC3-DED0-E415-6F8E-4DFB7B7A2245}"/>
                  </a:ext>
                </a:extLst>
              </p:cNvPr>
              <p:cNvSpPr txBox="1"/>
              <p:nvPr/>
            </p:nvSpPr>
            <p:spPr>
              <a:xfrm>
                <a:off x="4840980" y="4012955"/>
                <a:ext cx="6849632" cy="36728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𝑝</m:t>
                          </m:r>
                          <m:r>
                            <a:rPr lang="en-US" sz="1400" b="0" i="1" smtClean="0">
                              <a:latin typeface="Cambria Math" panose="02040503050406030204" pitchFamily="18" charset="0"/>
                            </a:rPr>
                            <m:t>=</m:t>
                          </m:r>
                          <m:d>
                            <m:dPr>
                              <m:begChr m:val="["/>
                              <m:endChr m:val="]"/>
                              <m:ctrlPr>
                                <a:rPr lang="en-US" sz="1400" b="0" i="1" smtClean="0">
                                  <a:latin typeface="Cambria Math" panose="02040503050406030204" pitchFamily="18" charset="0"/>
                                </a:rPr>
                              </m:ctrlPr>
                            </m:dPr>
                            <m:e>
                              <m:r>
                                <a:rPr lang="en-US" sz="1400" b="0" i="1" smtClean="0">
                                  <a:latin typeface="Cambria Math" panose="02040503050406030204" pitchFamily="18" charset="0"/>
                                </a:rPr>
                                <m:t>0;0;0.15</m:t>
                              </m:r>
                              <m:r>
                                <a:rPr lang="en-US" sz="1400" b="0" i="1" smtClean="0">
                                  <a:latin typeface="Cambria Math" panose="02040503050406030204" pitchFamily="18" charset="0"/>
                                </a:rPr>
                                <m:t>𝑚</m:t>
                              </m:r>
                            </m:e>
                          </m:d>
                          <m:r>
                            <a:rPr lang="en-US" sz="1400" b="0" i="1" smtClean="0">
                              <a:latin typeface="Cambria Math" panose="02040503050406030204" pitchFamily="18" charset="0"/>
                            </a:rPr>
                            <m:t>, </m:t>
                          </m:r>
                          <m:r>
                            <a:rPr lang="en-US" sz="1400" b="0" i="1" smtClean="0">
                              <a:latin typeface="Cambria Math" panose="02040503050406030204" pitchFamily="18" charset="0"/>
                            </a:rPr>
                            <m:t>𝑀𝑒𝑎𝑛</m:t>
                          </m:r>
                          <m:r>
                            <a:rPr lang="en-US" sz="1400" b="0" i="1" smtClean="0">
                              <a:latin typeface="Cambria Math" panose="02040503050406030204" pitchFamily="18" charset="0"/>
                            </a:rPr>
                            <m:t>(</m:t>
                          </m:r>
                          <m:r>
                            <a:rPr lang="en-US" sz="1400" b="0" i="1" smtClean="0">
                              <a:latin typeface="Cambria Math" panose="02040503050406030204" pitchFamily="18" charset="0"/>
                            </a:rPr>
                            <m:t>𝜎</m:t>
                          </m:r>
                        </m:e>
                        <m:sub>
                          <m:r>
                            <a:rPr lang="en-US" sz="1400" b="0" i="1" smtClean="0">
                              <a:latin typeface="Cambria Math" panose="02040503050406030204" pitchFamily="18" charset="0"/>
                            </a:rPr>
                            <m:t>𝑚𝑒𝑎𝑛</m:t>
                          </m:r>
                        </m:sub>
                      </m:sSub>
                      <m:r>
                        <a:rPr lang="en-US" sz="1400" b="0" i="1" smtClean="0">
                          <a:latin typeface="Cambria Math" panose="02040503050406030204" pitchFamily="18" charset="0"/>
                        </a:rPr>
                        <m:t>)=3.11</m:t>
                      </m:r>
                      <m:r>
                        <a:rPr lang="en-US" sz="1400" b="0" i="1" smtClean="0">
                          <a:latin typeface="Cambria Math" panose="02040503050406030204" pitchFamily="18" charset="0"/>
                        </a:rPr>
                        <m:t>𝑒</m:t>
                      </m:r>
                      <m:r>
                        <a:rPr lang="en-US" sz="1400" b="0" i="1" smtClean="0">
                          <a:latin typeface="Cambria Math" panose="02040503050406030204" pitchFamily="18" charset="0"/>
                        </a:rPr>
                        <m:t>−</m:t>
                      </m:r>
                      <m:r>
                        <a:rPr lang="en-US" sz="1400" b="0" i="0" smtClean="0">
                          <a:latin typeface="Cambria Math" panose="02040503050406030204" pitchFamily="18" charset="0"/>
                        </a:rPr>
                        <m:t>5, </m:t>
                      </m:r>
                      <m:r>
                        <a:rPr lang="en-US" sz="1400" b="0" i="1" smtClean="0">
                          <a:latin typeface="Cambria Math" panose="02040503050406030204" pitchFamily="18" charset="0"/>
                        </a:rPr>
                        <m:t>𝑀𝑒𝑎𝑛</m:t>
                      </m:r>
                      <m:d>
                        <m:dPr>
                          <m:ctrlPr>
                            <a:rPr lang="en-US" sz="1400" b="0" i="1" smtClean="0">
                              <a:latin typeface="Cambria Math" panose="02040503050406030204" pitchFamily="18" charset="0"/>
                            </a:rPr>
                          </m:ctrlPr>
                        </m:dP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𝑒</m:t>
                              </m:r>
                            </m:e>
                            <m:sub>
                              <m:r>
                                <a:rPr lang="en-US" sz="1400" b="0" i="1" smtClean="0">
                                  <a:latin typeface="Cambria Math" panose="02040503050406030204" pitchFamily="18" charset="0"/>
                                </a:rPr>
                                <m:t>𝑝</m:t>
                              </m:r>
                            </m:sub>
                          </m:sSub>
                        </m:e>
                      </m:d>
                      <m:r>
                        <a:rPr lang="en-US" sz="1400" b="0" i="1" smtClean="0">
                          <a:latin typeface="Cambria Math" panose="02040503050406030204" pitchFamily="18" charset="0"/>
                        </a:rPr>
                        <m:t>=5.19</m:t>
                      </m:r>
                      <m:r>
                        <a:rPr lang="en-US" sz="1400" b="0" i="1" smtClean="0">
                          <a:latin typeface="Cambria Math" panose="02040503050406030204" pitchFamily="18" charset="0"/>
                        </a:rPr>
                        <m:t>𝑚𝑚</m:t>
                      </m:r>
                      <m:r>
                        <a:rPr lang="en-US" sz="1400" b="0" i="1" smtClean="0">
                          <a:latin typeface="Cambria Math" panose="02040503050406030204" pitchFamily="18" charset="0"/>
                        </a:rPr>
                        <m:t>, </m:t>
                      </m:r>
                      <m:r>
                        <a:rPr lang="en-US" sz="1400" b="0" i="1" smtClean="0">
                          <a:latin typeface="Cambria Math" panose="02040503050406030204" pitchFamily="18" charset="0"/>
                        </a:rPr>
                        <m:t>𝑀𝑒𝑎𝑛</m:t>
                      </m:r>
                      <m:d>
                        <m:dPr>
                          <m:ctrlPr>
                            <a:rPr lang="en-US" sz="1400" b="0" i="1" smtClean="0">
                              <a:latin typeface="Cambria Math" panose="02040503050406030204" pitchFamily="18" charset="0"/>
                            </a:rPr>
                          </m:ctrlPr>
                        </m:dP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𝑒</m:t>
                              </m:r>
                            </m:e>
                            <m:sub>
                              <m:r>
                                <a:rPr lang="en-US" sz="1400" b="0" i="1" smtClean="0">
                                  <a:latin typeface="Cambria Math" panose="02040503050406030204" pitchFamily="18" charset="0"/>
                                </a:rPr>
                                <m:t>𝑅</m:t>
                              </m:r>
                            </m:sub>
                          </m:sSub>
                        </m:e>
                      </m:d>
                      <m:r>
                        <a:rPr lang="en-US" sz="1400" b="0" i="1" smtClean="0">
                          <a:latin typeface="Cambria Math" panose="02040503050406030204" pitchFamily="18" charset="0"/>
                        </a:rPr>
                        <m:t>=</m:t>
                      </m:r>
                      <m:sSup>
                        <m:sSupPr>
                          <m:ctrlPr>
                            <a:rPr lang="en-US" sz="1400" b="0" i="1" smtClean="0">
                              <a:latin typeface="Cambria Math" panose="02040503050406030204" pitchFamily="18" charset="0"/>
                            </a:rPr>
                          </m:ctrlPr>
                        </m:sSupPr>
                        <m:e>
                          <m:r>
                            <a:rPr lang="en-US" sz="1400" b="0" i="0" smtClean="0">
                              <a:latin typeface="Cambria Math" panose="02040503050406030204" pitchFamily="18" charset="0"/>
                            </a:rPr>
                            <m:t>3.20</m:t>
                          </m:r>
                        </m:e>
                        <m:sup>
                          <m:r>
                            <a:rPr lang="en-US" sz="1400">
                              <a:latin typeface="Cambria Math" panose="02040503050406030204" pitchFamily="18" charset="0"/>
                              <a:sym typeface="Symbol" panose="05050102010706020507" pitchFamily="18" charset="2"/>
                            </a:rPr>
                            <m:t></m:t>
                          </m:r>
                        </m:sup>
                      </m:sSup>
                    </m:oMath>
                  </m:oMathPara>
                </a14:m>
                <a:endParaRPr lang="en-US" sz="1400" dirty="0"/>
              </a:p>
            </p:txBody>
          </p:sp>
        </mc:Choice>
        <mc:Fallback xmlns="">
          <p:sp>
            <p:nvSpPr>
              <p:cNvPr id="10" name="TextBox 9">
                <a:extLst>
                  <a:ext uri="{FF2B5EF4-FFF2-40B4-BE49-F238E27FC236}">
                    <a16:creationId xmlns:a16="http://schemas.microsoft.com/office/drawing/2014/main" id="{7D1DCFC3-DED0-E415-6F8E-4DFB7B7A2245}"/>
                  </a:ext>
                </a:extLst>
              </p:cNvPr>
              <p:cNvSpPr txBox="1">
                <a:spLocks noRot="1" noChangeAspect="1" noMove="1" noResize="1" noEditPoints="1" noAdjustHandles="1" noChangeArrowheads="1" noChangeShapeType="1" noTextEdit="1"/>
              </p:cNvSpPr>
              <p:nvPr/>
            </p:nvSpPr>
            <p:spPr>
              <a:xfrm>
                <a:off x="4840980" y="4012955"/>
                <a:ext cx="6849632" cy="367280"/>
              </a:xfrm>
              <a:prstGeom prst="rect">
                <a:avLst/>
              </a:prstGeom>
              <a:blipFill>
                <a:blip r:embed="rId5"/>
                <a:stretch>
                  <a:fillRect b="-163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3423A0A0-9A97-9352-3809-90E09891B5FA}"/>
                  </a:ext>
                </a:extLst>
              </p:cNvPr>
              <p:cNvSpPr txBox="1"/>
              <p:nvPr/>
            </p:nvSpPr>
            <p:spPr>
              <a:xfrm>
                <a:off x="4867365" y="1245290"/>
                <a:ext cx="6849632" cy="36728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𝑝</m:t>
                          </m:r>
                          <m:r>
                            <a:rPr lang="en-US" sz="1400" b="0" i="1" smtClean="0">
                              <a:latin typeface="Cambria Math" panose="02040503050406030204" pitchFamily="18" charset="0"/>
                            </a:rPr>
                            <m:t>=</m:t>
                          </m:r>
                          <m:d>
                            <m:dPr>
                              <m:begChr m:val="["/>
                              <m:endChr m:val="]"/>
                              <m:ctrlPr>
                                <a:rPr lang="en-US" sz="1400" b="0" i="1" smtClean="0">
                                  <a:latin typeface="Cambria Math" panose="02040503050406030204" pitchFamily="18" charset="0"/>
                                </a:rPr>
                              </m:ctrlPr>
                            </m:dPr>
                            <m:e>
                              <m:r>
                                <a:rPr lang="en-US" sz="1400" b="0" i="1" smtClean="0">
                                  <a:latin typeface="Cambria Math" panose="02040503050406030204" pitchFamily="18" charset="0"/>
                                </a:rPr>
                                <m:t>0;0;0.20</m:t>
                              </m:r>
                              <m:r>
                                <a:rPr lang="en-US" sz="1400" b="0" i="1" smtClean="0">
                                  <a:latin typeface="Cambria Math" panose="02040503050406030204" pitchFamily="18" charset="0"/>
                                </a:rPr>
                                <m:t>𝑚</m:t>
                              </m:r>
                            </m:e>
                          </m:d>
                          <m:r>
                            <a:rPr lang="en-US" sz="1400" b="0" i="1" smtClean="0">
                              <a:latin typeface="Cambria Math" panose="02040503050406030204" pitchFamily="18" charset="0"/>
                            </a:rPr>
                            <m:t>, </m:t>
                          </m:r>
                          <m:r>
                            <a:rPr lang="en-US" sz="1400" b="0" i="1" smtClean="0">
                              <a:latin typeface="Cambria Math" panose="02040503050406030204" pitchFamily="18" charset="0"/>
                            </a:rPr>
                            <m:t>𝑀𝑒𝑎𝑛</m:t>
                          </m:r>
                          <m:r>
                            <a:rPr lang="en-US" sz="1400" b="0" i="1" smtClean="0">
                              <a:latin typeface="Cambria Math" panose="02040503050406030204" pitchFamily="18" charset="0"/>
                            </a:rPr>
                            <m:t>(</m:t>
                          </m:r>
                          <m:r>
                            <a:rPr lang="en-US" sz="1400" b="0" i="1" smtClean="0">
                              <a:latin typeface="Cambria Math" panose="02040503050406030204" pitchFamily="18" charset="0"/>
                            </a:rPr>
                            <m:t>𝜎</m:t>
                          </m:r>
                        </m:e>
                        <m:sub>
                          <m:r>
                            <a:rPr lang="en-US" sz="1400" b="0" i="1" smtClean="0">
                              <a:latin typeface="Cambria Math" panose="02040503050406030204" pitchFamily="18" charset="0"/>
                            </a:rPr>
                            <m:t>𝑚𝑒𝑎𝑛</m:t>
                          </m:r>
                        </m:sub>
                      </m:sSub>
                      <m:r>
                        <a:rPr lang="en-US" sz="1400" b="0" i="1" smtClean="0">
                          <a:latin typeface="Cambria Math" panose="02040503050406030204" pitchFamily="18" charset="0"/>
                        </a:rPr>
                        <m:t>)=1.15</m:t>
                      </m:r>
                      <m:r>
                        <a:rPr lang="en-US" sz="1400" b="0" i="1" smtClean="0">
                          <a:latin typeface="Cambria Math" panose="02040503050406030204" pitchFamily="18" charset="0"/>
                        </a:rPr>
                        <m:t>𝑒</m:t>
                      </m:r>
                      <m:r>
                        <a:rPr lang="en-US" sz="1400" b="0" i="1" smtClean="0">
                          <a:latin typeface="Cambria Math" panose="02040503050406030204" pitchFamily="18" charset="0"/>
                        </a:rPr>
                        <m:t>−</m:t>
                      </m:r>
                      <m:r>
                        <a:rPr lang="en-US" sz="1400" b="0" i="0" smtClean="0">
                          <a:latin typeface="Cambria Math" panose="02040503050406030204" pitchFamily="18" charset="0"/>
                        </a:rPr>
                        <m:t>5, </m:t>
                      </m:r>
                      <m:r>
                        <a:rPr lang="en-US" sz="1400" b="0" i="1" smtClean="0">
                          <a:latin typeface="Cambria Math" panose="02040503050406030204" pitchFamily="18" charset="0"/>
                        </a:rPr>
                        <m:t>𝑀𝑒𝑎𝑛</m:t>
                      </m:r>
                      <m:d>
                        <m:dPr>
                          <m:ctrlPr>
                            <a:rPr lang="en-US" sz="1400" b="0" i="1" smtClean="0">
                              <a:latin typeface="Cambria Math" panose="02040503050406030204" pitchFamily="18" charset="0"/>
                            </a:rPr>
                          </m:ctrlPr>
                        </m:dP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𝑒</m:t>
                              </m:r>
                            </m:e>
                            <m:sub>
                              <m:r>
                                <a:rPr lang="en-US" sz="1400" b="0" i="1" smtClean="0">
                                  <a:latin typeface="Cambria Math" panose="02040503050406030204" pitchFamily="18" charset="0"/>
                                </a:rPr>
                                <m:t>𝑝</m:t>
                              </m:r>
                            </m:sub>
                          </m:sSub>
                        </m:e>
                      </m:d>
                      <m:r>
                        <a:rPr lang="en-US" sz="1400" b="0" i="1" smtClean="0">
                          <a:latin typeface="Cambria Math" panose="02040503050406030204" pitchFamily="18" charset="0"/>
                        </a:rPr>
                        <m:t>=7.41</m:t>
                      </m:r>
                      <m:r>
                        <a:rPr lang="en-US" sz="1400" b="0" i="1" smtClean="0">
                          <a:latin typeface="Cambria Math" panose="02040503050406030204" pitchFamily="18" charset="0"/>
                        </a:rPr>
                        <m:t>𝑚𝑚</m:t>
                      </m:r>
                      <m:r>
                        <a:rPr lang="en-US" sz="1400" b="0" i="1" smtClean="0">
                          <a:latin typeface="Cambria Math" panose="02040503050406030204" pitchFamily="18" charset="0"/>
                        </a:rPr>
                        <m:t>, </m:t>
                      </m:r>
                      <m:r>
                        <a:rPr lang="en-US" sz="1400" b="0" i="1" smtClean="0">
                          <a:latin typeface="Cambria Math" panose="02040503050406030204" pitchFamily="18" charset="0"/>
                        </a:rPr>
                        <m:t>𝑀𝑒𝑎𝑛</m:t>
                      </m:r>
                      <m:d>
                        <m:dPr>
                          <m:ctrlPr>
                            <a:rPr lang="en-US" sz="1400" b="0" i="1" smtClean="0">
                              <a:latin typeface="Cambria Math" panose="02040503050406030204" pitchFamily="18" charset="0"/>
                            </a:rPr>
                          </m:ctrlPr>
                        </m:dP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𝑒</m:t>
                              </m:r>
                            </m:e>
                            <m:sub>
                              <m:r>
                                <a:rPr lang="en-US" sz="1400" b="0" i="1" smtClean="0">
                                  <a:latin typeface="Cambria Math" panose="02040503050406030204" pitchFamily="18" charset="0"/>
                                </a:rPr>
                                <m:t>𝑅</m:t>
                              </m:r>
                            </m:sub>
                          </m:sSub>
                        </m:e>
                      </m:d>
                      <m:r>
                        <a:rPr lang="en-US" sz="1400" b="0" i="1" smtClean="0">
                          <a:latin typeface="Cambria Math" panose="02040503050406030204" pitchFamily="18" charset="0"/>
                        </a:rPr>
                        <m:t>=</m:t>
                      </m:r>
                      <m:sSup>
                        <m:sSupPr>
                          <m:ctrlPr>
                            <a:rPr lang="en-US" sz="1400" b="0" i="1" smtClean="0">
                              <a:latin typeface="Cambria Math" panose="02040503050406030204" pitchFamily="18" charset="0"/>
                            </a:rPr>
                          </m:ctrlPr>
                        </m:sSupPr>
                        <m:e>
                          <m:r>
                            <a:rPr lang="en-US" sz="1400" b="0" i="0" smtClean="0">
                              <a:latin typeface="Cambria Math" panose="02040503050406030204" pitchFamily="18" charset="0"/>
                            </a:rPr>
                            <m:t>4.</m:t>
                          </m:r>
                          <m:r>
                            <a:rPr lang="en-US" sz="1400" b="0" i="1" smtClean="0">
                              <a:latin typeface="Cambria Math" panose="02040503050406030204" pitchFamily="18" charset="0"/>
                            </a:rPr>
                            <m:t>52</m:t>
                          </m:r>
                        </m:e>
                        <m:sup>
                          <m:r>
                            <a:rPr lang="en-US" sz="1400">
                              <a:latin typeface="Cambria Math" panose="02040503050406030204" pitchFamily="18" charset="0"/>
                              <a:sym typeface="Symbol" panose="05050102010706020507" pitchFamily="18" charset="2"/>
                            </a:rPr>
                            <m:t></m:t>
                          </m:r>
                        </m:sup>
                      </m:sSup>
                    </m:oMath>
                  </m:oMathPara>
                </a14:m>
                <a:endParaRPr lang="en-US" sz="1400" dirty="0"/>
              </a:p>
            </p:txBody>
          </p:sp>
        </mc:Choice>
        <mc:Fallback xmlns="">
          <p:sp>
            <p:nvSpPr>
              <p:cNvPr id="11" name="TextBox 10">
                <a:extLst>
                  <a:ext uri="{FF2B5EF4-FFF2-40B4-BE49-F238E27FC236}">
                    <a16:creationId xmlns:a16="http://schemas.microsoft.com/office/drawing/2014/main" id="{3423A0A0-9A97-9352-3809-90E09891B5FA}"/>
                  </a:ext>
                </a:extLst>
              </p:cNvPr>
              <p:cNvSpPr txBox="1">
                <a:spLocks noRot="1" noChangeAspect="1" noMove="1" noResize="1" noEditPoints="1" noAdjustHandles="1" noChangeArrowheads="1" noChangeShapeType="1" noTextEdit="1"/>
              </p:cNvSpPr>
              <p:nvPr/>
            </p:nvSpPr>
            <p:spPr>
              <a:xfrm>
                <a:off x="4867365" y="1245290"/>
                <a:ext cx="6849632" cy="367280"/>
              </a:xfrm>
              <a:prstGeom prst="rect">
                <a:avLst/>
              </a:prstGeom>
              <a:blipFill>
                <a:blip r:embed="rId6"/>
                <a:stretch>
                  <a:fillRect b="-163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265C2E01-B1BD-2146-B7E4-F6C22422EF33}"/>
                  </a:ext>
                </a:extLst>
              </p:cNvPr>
              <p:cNvSpPr txBox="1"/>
              <p:nvPr/>
            </p:nvSpPr>
            <p:spPr>
              <a:xfrm>
                <a:off x="4655032" y="3071018"/>
                <a:ext cx="7239033" cy="36728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𝑝</m:t>
                          </m:r>
                          <m:r>
                            <a:rPr lang="en-US" sz="1400" b="0" i="1" smtClean="0">
                              <a:latin typeface="Cambria Math" panose="02040503050406030204" pitchFamily="18" charset="0"/>
                            </a:rPr>
                            <m:t>=</m:t>
                          </m:r>
                          <m:d>
                            <m:dPr>
                              <m:begChr m:val="["/>
                              <m:endChr m:val="]"/>
                              <m:ctrlPr>
                                <a:rPr lang="en-US" sz="1400" b="0" i="1" smtClean="0">
                                  <a:latin typeface="Cambria Math" panose="02040503050406030204" pitchFamily="18" charset="0"/>
                                </a:rPr>
                              </m:ctrlPr>
                            </m:dPr>
                            <m:e>
                              <m:r>
                                <a:rPr lang="en-US" sz="1400" b="0" i="1" smtClean="0">
                                  <a:latin typeface="Cambria Math" panose="02040503050406030204" pitchFamily="18" charset="0"/>
                                </a:rPr>
                                <m:t>0.05</m:t>
                              </m:r>
                              <m:r>
                                <a:rPr lang="en-US" sz="1400" b="0" i="1" smtClean="0">
                                  <a:latin typeface="Cambria Math" panose="02040503050406030204" pitchFamily="18" charset="0"/>
                                </a:rPr>
                                <m:t>𝑚</m:t>
                              </m:r>
                              <m:r>
                                <a:rPr lang="en-US" sz="1400" b="0" i="1" smtClean="0">
                                  <a:latin typeface="Cambria Math" panose="02040503050406030204" pitchFamily="18" charset="0"/>
                                </a:rPr>
                                <m:t>;0;0.15</m:t>
                              </m:r>
                              <m:r>
                                <a:rPr lang="en-US" sz="1400" b="0" i="1" smtClean="0">
                                  <a:latin typeface="Cambria Math" panose="02040503050406030204" pitchFamily="18" charset="0"/>
                                </a:rPr>
                                <m:t>𝑚</m:t>
                              </m:r>
                            </m:e>
                          </m:d>
                          <m:r>
                            <a:rPr lang="en-US" sz="1400" b="0" i="1" smtClean="0">
                              <a:latin typeface="Cambria Math" panose="02040503050406030204" pitchFamily="18" charset="0"/>
                            </a:rPr>
                            <m:t>, </m:t>
                          </m:r>
                          <m:r>
                            <a:rPr lang="en-US" sz="1400" b="0" i="1" smtClean="0">
                              <a:latin typeface="Cambria Math" panose="02040503050406030204" pitchFamily="18" charset="0"/>
                            </a:rPr>
                            <m:t>𝑀𝑒𝑎𝑛</m:t>
                          </m:r>
                          <m:r>
                            <a:rPr lang="en-US" sz="1400" b="0" i="1" smtClean="0">
                              <a:latin typeface="Cambria Math" panose="02040503050406030204" pitchFamily="18" charset="0"/>
                            </a:rPr>
                            <m:t>(</m:t>
                          </m:r>
                          <m:r>
                            <a:rPr lang="en-US" sz="1400" b="0" i="1" smtClean="0">
                              <a:latin typeface="Cambria Math" panose="02040503050406030204" pitchFamily="18" charset="0"/>
                            </a:rPr>
                            <m:t>𝜎</m:t>
                          </m:r>
                        </m:e>
                        <m:sub>
                          <m:r>
                            <a:rPr lang="en-US" sz="1400" b="0" i="1" smtClean="0">
                              <a:latin typeface="Cambria Math" panose="02040503050406030204" pitchFamily="18" charset="0"/>
                            </a:rPr>
                            <m:t>𝑚𝑒𝑎𝑛</m:t>
                          </m:r>
                        </m:sub>
                      </m:sSub>
                      <m:r>
                        <a:rPr lang="en-US" sz="1400" b="0" i="1" smtClean="0">
                          <a:latin typeface="Cambria Math" panose="02040503050406030204" pitchFamily="18" charset="0"/>
                        </a:rPr>
                        <m:t>)=2.77</m:t>
                      </m:r>
                      <m:r>
                        <a:rPr lang="en-US" sz="1400" b="0" i="1" smtClean="0">
                          <a:latin typeface="Cambria Math" panose="02040503050406030204" pitchFamily="18" charset="0"/>
                        </a:rPr>
                        <m:t>𝑒</m:t>
                      </m:r>
                      <m:r>
                        <a:rPr lang="en-US" sz="1400" b="0" i="1" smtClean="0">
                          <a:latin typeface="Cambria Math" panose="02040503050406030204" pitchFamily="18" charset="0"/>
                        </a:rPr>
                        <m:t>−5</m:t>
                      </m:r>
                      <m:r>
                        <a:rPr lang="en-US" sz="1400" b="0" i="0" smtClean="0">
                          <a:latin typeface="Cambria Math" panose="02040503050406030204" pitchFamily="18" charset="0"/>
                        </a:rPr>
                        <m:t>, </m:t>
                      </m:r>
                      <m:r>
                        <a:rPr lang="en-US" sz="1400" b="0" i="1" smtClean="0">
                          <a:latin typeface="Cambria Math" panose="02040503050406030204" pitchFamily="18" charset="0"/>
                        </a:rPr>
                        <m:t>𝑀𝑒𝑎𝑛</m:t>
                      </m:r>
                      <m:d>
                        <m:dPr>
                          <m:ctrlPr>
                            <a:rPr lang="en-US" sz="1400" b="0" i="1" smtClean="0">
                              <a:latin typeface="Cambria Math" panose="02040503050406030204" pitchFamily="18" charset="0"/>
                            </a:rPr>
                          </m:ctrlPr>
                        </m:dP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𝑒</m:t>
                              </m:r>
                            </m:e>
                            <m:sub>
                              <m:r>
                                <a:rPr lang="en-US" sz="1400" b="0" i="1" smtClean="0">
                                  <a:latin typeface="Cambria Math" panose="02040503050406030204" pitchFamily="18" charset="0"/>
                                </a:rPr>
                                <m:t>𝑝</m:t>
                              </m:r>
                            </m:sub>
                          </m:sSub>
                        </m:e>
                      </m:d>
                      <m:r>
                        <a:rPr lang="en-US" sz="1400" b="0" i="1" smtClean="0">
                          <a:latin typeface="Cambria Math" panose="02040503050406030204" pitchFamily="18" charset="0"/>
                        </a:rPr>
                        <m:t>=5.11</m:t>
                      </m:r>
                      <m:r>
                        <a:rPr lang="en-US" sz="1400" b="0" i="1" smtClean="0">
                          <a:latin typeface="Cambria Math" panose="02040503050406030204" pitchFamily="18" charset="0"/>
                        </a:rPr>
                        <m:t>𝑚𝑚</m:t>
                      </m:r>
                      <m:r>
                        <a:rPr lang="en-US" sz="1400" b="0" i="1" smtClean="0">
                          <a:latin typeface="Cambria Math" panose="02040503050406030204" pitchFamily="18" charset="0"/>
                        </a:rPr>
                        <m:t>, </m:t>
                      </m:r>
                      <m:r>
                        <a:rPr lang="en-US" sz="1400" b="0" i="1" smtClean="0">
                          <a:latin typeface="Cambria Math" panose="02040503050406030204" pitchFamily="18" charset="0"/>
                        </a:rPr>
                        <m:t>𝑀𝑒𝑎𝑛</m:t>
                      </m:r>
                      <m:d>
                        <m:dPr>
                          <m:ctrlPr>
                            <a:rPr lang="en-US" sz="1400" b="0" i="1" smtClean="0">
                              <a:latin typeface="Cambria Math" panose="02040503050406030204" pitchFamily="18" charset="0"/>
                            </a:rPr>
                          </m:ctrlPr>
                        </m:dP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𝑒</m:t>
                              </m:r>
                            </m:e>
                            <m:sub>
                              <m:r>
                                <a:rPr lang="en-US" sz="1400" b="0" i="1" smtClean="0">
                                  <a:latin typeface="Cambria Math" panose="02040503050406030204" pitchFamily="18" charset="0"/>
                                </a:rPr>
                                <m:t>𝑅</m:t>
                              </m:r>
                            </m:sub>
                          </m:sSub>
                        </m:e>
                      </m:d>
                      <m:r>
                        <a:rPr lang="en-US" sz="1400" b="0" i="1" smtClean="0">
                          <a:latin typeface="Cambria Math" panose="02040503050406030204" pitchFamily="18" charset="0"/>
                        </a:rPr>
                        <m:t>=</m:t>
                      </m:r>
                      <m:sSup>
                        <m:sSupPr>
                          <m:ctrlPr>
                            <a:rPr lang="en-US" sz="1400" b="0" i="1" smtClean="0">
                              <a:latin typeface="Cambria Math" panose="02040503050406030204" pitchFamily="18" charset="0"/>
                            </a:rPr>
                          </m:ctrlPr>
                        </m:sSupPr>
                        <m:e>
                          <m:r>
                            <a:rPr lang="en-US" sz="1400" b="0" i="0" smtClean="0">
                              <a:latin typeface="Cambria Math" panose="02040503050406030204" pitchFamily="18" charset="0"/>
                            </a:rPr>
                            <m:t>3.</m:t>
                          </m:r>
                          <m:r>
                            <a:rPr lang="en-US" sz="1400" b="0" i="1" smtClean="0">
                              <a:latin typeface="Cambria Math" panose="02040503050406030204" pitchFamily="18" charset="0"/>
                            </a:rPr>
                            <m:t>55</m:t>
                          </m:r>
                        </m:e>
                        <m:sup>
                          <m:r>
                            <a:rPr lang="en-US" sz="1400">
                              <a:latin typeface="Cambria Math" panose="02040503050406030204" pitchFamily="18" charset="0"/>
                              <a:sym typeface="Symbol" panose="05050102010706020507" pitchFamily="18" charset="2"/>
                            </a:rPr>
                            <m:t></m:t>
                          </m:r>
                        </m:sup>
                      </m:sSup>
                    </m:oMath>
                  </m:oMathPara>
                </a14:m>
                <a:endParaRPr lang="en-US" sz="1400" dirty="0"/>
              </a:p>
            </p:txBody>
          </p:sp>
        </mc:Choice>
        <mc:Fallback xmlns="">
          <p:sp>
            <p:nvSpPr>
              <p:cNvPr id="12" name="TextBox 11">
                <a:extLst>
                  <a:ext uri="{FF2B5EF4-FFF2-40B4-BE49-F238E27FC236}">
                    <a16:creationId xmlns:a16="http://schemas.microsoft.com/office/drawing/2014/main" id="{265C2E01-B1BD-2146-B7E4-F6C22422EF33}"/>
                  </a:ext>
                </a:extLst>
              </p:cNvPr>
              <p:cNvSpPr txBox="1">
                <a:spLocks noRot="1" noChangeAspect="1" noMove="1" noResize="1" noEditPoints="1" noAdjustHandles="1" noChangeArrowheads="1" noChangeShapeType="1" noTextEdit="1"/>
              </p:cNvSpPr>
              <p:nvPr/>
            </p:nvSpPr>
            <p:spPr>
              <a:xfrm>
                <a:off x="4655032" y="3071018"/>
                <a:ext cx="7239033" cy="367280"/>
              </a:xfrm>
              <a:prstGeom prst="rect">
                <a:avLst/>
              </a:prstGeom>
              <a:blipFill>
                <a:blip r:embed="rId7"/>
                <a:stretch>
                  <a:fillRect b="-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5DB6A618-112D-0F3C-7E1F-FA2D09A19AE2}"/>
                  </a:ext>
                </a:extLst>
              </p:cNvPr>
              <p:cNvSpPr txBox="1"/>
              <p:nvPr/>
            </p:nvSpPr>
            <p:spPr>
              <a:xfrm>
                <a:off x="4605339" y="2619336"/>
                <a:ext cx="7085273" cy="36728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𝑝</m:t>
                          </m:r>
                          <m:r>
                            <a:rPr lang="en-US" sz="1400" b="0" i="1" smtClean="0">
                              <a:latin typeface="Cambria Math" panose="02040503050406030204" pitchFamily="18" charset="0"/>
                            </a:rPr>
                            <m:t>=</m:t>
                          </m:r>
                          <m:d>
                            <m:dPr>
                              <m:begChr m:val="["/>
                              <m:endChr m:val="]"/>
                              <m:ctrlPr>
                                <a:rPr lang="en-US" sz="1400" b="0" i="1" smtClean="0">
                                  <a:latin typeface="Cambria Math" panose="02040503050406030204" pitchFamily="18" charset="0"/>
                                </a:rPr>
                              </m:ctrlPr>
                            </m:dPr>
                            <m:e>
                              <m:r>
                                <a:rPr lang="en-US" sz="1400" b="0" i="1" smtClean="0">
                                  <a:latin typeface="Cambria Math" panose="02040503050406030204" pitchFamily="18" charset="0"/>
                                </a:rPr>
                                <m:t>0;0.05;0.15</m:t>
                              </m:r>
                              <m:r>
                                <a:rPr lang="en-US" sz="1400" b="0" i="1" smtClean="0">
                                  <a:latin typeface="Cambria Math" panose="02040503050406030204" pitchFamily="18" charset="0"/>
                                </a:rPr>
                                <m:t>𝑚</m:t>
                              </m:r>
                            </m:e>
                          </m:d>
                          <m:r>
                            <a:rPr lang="en-US" sz="1400" b="0" i="1" smtClean="0">
                              <a:latin typeface="Cambria Math" panose="02040503050406030204" pitchFamily="18" charset="0"/>
                            </a:rPr>
                            <m:t>, </m:t>
                          </m:r>
                          <m:r>
                            <a:rPr lang="en-US" sz="1400" b="0" i="1" smtClean="0">
                              <a:latin typeface="Cambria Math" panose="02040503050406030204" pitchFamily="18" charset="0"/>
                            </a:rPr>
                            <m:t>𝑀𝑒𝑎𝑛</m:t>
                          </m:r>
                          <m:r>
                            <a:rPr lang="en-US" sz="1400" b="0" i="1" smtClean="0">
                              <a:latin typeface="Cambria Math" panose="02040503050406030204" pitchFamily="18" charset="0"/>
                            </a:rPr>
                            <m:t>(</m:t>
                          </m:r>
                          <m:r>
                            <a:rPr lang="en-US" sz="1400" b="0" i="1" smtClean="0">
                              <a:latin typeface="Cambria Math" panose="02040503050406030204" pitchFamily="18" charset="0"/>
                            </a:rPr>
                            <m:t>𝜎</m:t>
                          </m:r>
                        </m:e>
                        <m:sub>
                          <m:r>
                            <a:rPr lang="en-US" sz="1400" b="0" i="1" smtClean="0">
                              <a:latin typeface="Cambria Math" panose="02040503050406030204" pitchFamily="18" charset="0"/>
                            </a:rPr>
                            <m:t>𝑚𝑒𝑎𝑛</m:t>
                          </m:r>
                        </m:sub>
                      </m:sSub>
                      <m:r>
                        <a:rPr lang="en-US" sz="1400" b="0" i="1" smtClean="0">
                          <a:latin typeface="Cambria Math" panose="02040503050406030204" pitchFamily="18" charset="0"/>
                        </a:rPr>
                        <m:t>)=2.78</m:t>
                      </m:r>
                      <m:r>
                        <a:rPr lang="en-US" sz="1400" b="0" i="1" smtClean="0">
                          <a:latin typeface="Cambria Math" panose="02040503050406030204" pitchFamily="18" charset="0"/>
                        </a:rPr>
                        <m:t>𝑒</m:t>
                      </m:r>
                      <m:r>
                        <a:rPr lang="en-US" sz="1400" b="0" i="1" smtClean="0">
                          <a:latin typeface="Cambria Math" panose="02040503050406030204" pitchFamily="18" charset="0"/>
                        </a:rPr>
                        <m:t>−5</m:t>
                      </m:r>
                      <m:r>
                        <a:rPr lang="en-US" sz="1400" b="0" i="0" smtClean="0">
                          <a:latin typeface="Cambria Math" panose="02040503050406030204" pitchFamily="18" charset="0"/>
                        </a:rPr>
                        <m:t>, </m:t>
                      </m:r>
                      <m:r>
                        <a:rPr lang="en-US" sz="1400" b="0" i="1" smtClean="0">
                          <a:latin typeface="Cambria Math" panose="02040503050406030204" pitchFamily="18" charset="0"/>
                        </a:rPr>
                        <m:t>𝑀𝑒𝑎𝑛</m:t>
                      </m:r>
                      <m:d>
                        <m:dPr>
                          <m:ctrlPr>
                            <a:rPr lang="en-US" sz="1400" b="0" i="1" smtClean="0">
                              <a:latin typeface="Cambria Math" panose="02040503050406030204" pitchFamily="18" charset="0"/>
                            </a:rPr>
                          </m:ctrlPr>
                        </m:dP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𝑒</m:t>
                              </m:r>
                            </m:e>
                            <m:sub>
                              <m:r>
                                <a:rPr lang="en-US" sz="1400" b="0" i="1" smtClean="0">
                                  <a:latin typeface="Cambria Math" panose="02040503050406030204" pitchFamily="18" charset="0"/>
                                </a:rPr>
                                <m:t>𝑝</m:t>
                              </m:r>
                            </m:sub>
                          </m:sSub>
                        </m:e>
                      </m:d>
                      <m:r>
                        <a:rPr lang="en-US" sz="1400" b="0" i="1" smtClean="0">
                          <a:latin typeface="Cambria Math" panose="02040503050406030204" pitchFamily="18" charset="0"/>
                        </a:rPr>
                        <m:t>=5.68</m:t>
                      </m:r>
                      <m:r>
                        <a:rPr lang="en-US" sz="1400" b="0" i="1" smtClean="0">
                          <a:latin typeface="Cambria Math" panose="02040503050406030204" pitchFamily="18" charset="0"/>
                        </a:rPr>
                        <m:t>𝑚𝑚</m:t>
                      </m:r>
                      <m:r>
                        <a:rPr lang="en-US" sz="1400" b="0" i="1" smtClean="0">
                          <a:latin typeface="Cambria Math" panose="02040503050406030204" pitchFamily="18" charset="0"/>
                        </a:rPr>
                        <m:t>, </m:t>
                      </m:r>
                      <m:r>
                        <a:rPr lang="en-US" sz="1400" b="0" i="1" smtClean="0">
                          <a:latin typeface="Cambria Math" panose="02040503050406030204" pitchFamily="18" charset="0"/>
                        </a:rPr>
                        <m:t>𝑀𝑒𝑎𝑛</m:t>
                      </m:r>
                      <m:d>
                        <m:dPr>
                          <m:ctrlPr>
                            <a:rPr lang="en-US" sz="1400" b="0" i="1" smtClean="0">
                              <a:latin typeface="Cambria Math" panose="02040503050406030204" pitchFamily="18" charset="0"/>
                            </a:rPr>
                          </m:ctrlPr>
                        </m:dP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𝑒</m:t>
                              </m:r>
                            </m:e>
                            <m:sub>
                              <m:r>
                                <a:rPr lang="en-US" sz="1400" b="0" i="1" smtClean="0">
                                  <a:latin typeface="Cambria Math" panose="02040503050406030204" pitchFamily="18" charset="0"/>
                                </a:rPr>
                                <m:t>𝑅</m:t>
                              </m:r>
                            </m:sub>
                          </m:sSub>
                        </m:e>
                      </m:d>
                      <m:r>
                        <a:rPr lang="en-US" sz="1400" b="0" i="1" smtClean="0">
                          <a:latin typeface="Cambria Math" panose="02040503050406030204" pitchFamily="18" charset="0"/>
                        </a:rPr>
                        <m:t>=</m:t>
                      </m:r>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4.36</m:t>
                          </m:r>
                        </m:e>
                        <m:sup>
                          <m:r>
                            <a:rPr lang="en-US" sz="1400">
                              <a:latin typeface="Cambria Math" panose="02040503050406030204" pitchFamily="18" charset="0"/>
                              <a:sym typeface="Symbol" panose="05050102010706020507" pitchFamily="18" charset="2"/>
                            </a:rPr>
                            <m:t></m:t>
                          </m:r>
                        </m:sup>
                      </m:sSup>
                    </m:oMath>
                  </m:oMathPara>
                </a14:m>
                <a:endParaRPr lang="en-US" sz="1400" dirty="0"/>
              </a:p>
            </p:txBody>
          </p:sp>
        </mc:Choice>
        <mc:Fallback xmlns="">
          <p:sp>
            <p:nvSpPr>
              <p:cNvPr id="13" name="TextBox 12">
                <a:extLst>
                  <a:ext uri="{FF2B5EF4-FFF2-40B4-BE49-F238E27FC236}">
                    <a16:creationId xmlns:a16="http://schemas.microsoft.com/office/drawing/2014/main" id="{5DB6A618-112D-0F3C-7E1F-FA2D09A19AE2}"/>
                  </a:ext>
                </a:extLst>
              </p:cNvPr>
              <p:cNvSpPr txBox="1">
                <a:spLocks noRot="1" noChangeAspect="1" noMove="1" noResize="1" noEditPoints="1" noAdjustHandles="1" noChangeArrowheads="1" noChangeShapeType="1" noTextEdit="1"/>
              </p:cNvSpPr>
              <p:nvPr/>
            </p:nvSpPr>
            <p:spPr>
              <a:xfrm>
                <a:off x="4605339" y="2619336"/>
                <a:ext cx="7085273" cy="367280"/>
              </a:xfrm>
              <a:prstGeom prst="rect">
                <a:avLst/>
              </a:prstGeom>
              <a:blipFill>
                <a:blip r:embed="rId8"/>
                <a:stretch>
                  <a:fillRect b="-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3461154B-8D05-94D9-B56D-A7570269BE66}"/>
                  </a:ext>
                </a:extLst>
              </p:cNvPr>
              <p:cNvSpPr txBox="1"/>
              <p:nvPr/>
            </p:nvSpPr>
            <p:spPr>
              <a:xfrm>
                <a:off x="4605339" y="2179296"/>
                <a:ext cx="7373685" cy="36728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𝑝</m:t>
                          </m:r>
                          <m:r>
                            <a:rPr lang="en-US" sz="1400" b="0" i="1" smtClean="0">
                              <a:latin typeface="Cambria Math" panose="02040503050406030204" pitchFamily="18" charset="0"/>
                            </a:rPr>
                            <m:t>=</m:t>
                          </m:r>
                          <m:d>
                            <m:dPr>
                              <m:begChr m:val="["/>
                              <m:endChr m:val="]"/>
                              <m:ctrlPr>
                                <a:rPr lang="en-US" sz="1400" b="0" i="1" smtClean="0">
                                  <a:latin typeface="Cambria Math" panose="02040503050406030204" pitchFamily="18" charset="0"/>
                                </a:rPr>
                              </m:ctrlPr>
                            </m:dPr>
                            <m:e>
                              <m:r>
                                <a:rPr lang="en-US" sz="1400" b="0" i="1" smtClean="0">
                                  <a:latin typeface="Cambria Math" panose="02040503050406030204" pitchFamily="18" charset="0"/>
                                </a:rPr>
                                <m:t>−0.05</m:t>
                              </m:r>
                              <m:r>
                                <a:rPr lang="en-US" sz="1400" b="0" i="1" smtClean="0">
                                  <a:latin typeface="Cambria Math" panose="02040503050406030204" pitchFamily="18" charset="0"/>
                                </a:rPr>
                                <m:t>𝑚</m:t>
                              </m:r>
                              <m:r>
                                <a:rPr lang="en-US" sz="1400" b="0" i="1" smtClean="0">
                                  <a:latin typeface="Cambria Math" panose="02040503050406030204" pitchFamily="18" charset="0"/>
                                </a:rPr>
                                <m:t>;0;0.15</m:t>
                              </m:r>
                              <m:r>
                                <a:rPr lang="en-US" sz="1400" b="0" i="1" smtClean="0">
                                  <a:latin typeface="Cambria Math" panose="02040503050406030204" pitchFamily="18" charset="0"/>
                                </a:rPr>
                                <m:t>𝑚</m:t>
                              </m:r>
                            </m:e>
                          </m:d>
                          <m:r>
                            <a:rPr lang="en-US" sz="1400" b="0" i="1" smtClean="0">
                              <a:latin typeface="Cambria Math" panose="02040503050406030204" pitchFamily="18" charset="0"/>
                            </a:rPr>
                            <m:t>, </m:t>
                          </m:r>
                          <m:r>
                            <a:rPr lang="en-US" sz="1400" b="0" i="1" smtClean="0">
                              <a:latin typeface="Cambria Math" panose="02040503050406030204" pitchFamily="18" charset="0"/>
                            </a:rPr>
                            <m:t>𝑀𝑒𝑎𝑛</m:t>
                          </m:r>
                          <m:r>
                            <a:rPr lang="en-US" sz="1400" b="0" i="1" smtClean="0">
                              <a:latin typeface="Cambria Math" panose="02040503050406030204" pitchFamily="18" charset="0"/>
                            </a:rPr>
                            <m:t>(</m:t>
                          </m:r>
                          <m:r>
                            <a:rPr lang="en-US" sz="1400" b="0" i="1" smtClean="0">
                              <a:latin typeface="Cambria Math" panose="02040503050406030204" pitchFamily="18" charset="0"/>
                            </a:rPr>
                            <m:t>𝜎</m:t>
                          </m:r>
                        </m:e>
                        <m:sub>
                          <m:r>
                            <a:rPr lang="en-US" sz="1400" b="0" i="1" smtClean="0">
                              <a:latin typeface="Cambria Math" panose="02040503050406030204" pitchFamily="18" charset="0"/>
                            </a:rPr>
                            <m:t>𝑚𝑒𝑎𝑛</m:t>
                          </m:r>
                        </m:sub>
                      </m:sSub>
                      <m:r>
                        <a:rPr lang="en-US" sz="1400" b="0" i="1" smtClean="0">
                          <a:latin typeface="Cambria Math" panose="02040503050406030204" pitchFamily="18" charset="0"/>
                        </a:rPr>
                        <m:t>)=2.77</m:t>
                      </m:r>
                      <m:r>
                        <a:rPr lang="en-US" sz="1400" b="0" i="1" smtClean="0">
                          <a:latin typeface="Cambria Math" panose="02040503050406030204" pitchFamily="18" charset="0"/>
                        </a:rPr>
                        <m:t>𝑒</m:t>
                      </m:r>
                      <m:r>
                        <a:rPr lang="en-US" sz="1400" b="0" i="1" smtClean="0">
                          <a:latin typeface="Cambria Math" panose="02040503050406030204" pitchFamily="18" charset="0"/>
                        </a:rPr>
                        <m:t>−5</m:t>
                      </m:r>
                      <m:r>
                        <a:rPr lang="en-US" sz="1400" b="0" i="0" smtClean="0">
                          <a:latin typeface="Cambria Math" panose="02040503050406030204" pitchFamily="18" charset="0"/>
                        </a:rPr>
                        <m:t>, </m:t>
                      </m:r>
                      <m:r>
                        <a:rPr lang="en-US" sz="1400" b="0" i="1" smtClean="0">
                          <a:latin typeface="Cambria Math" panose="02040503050406030204" pitchFamily="18" charset="0"/>
                        </a:rPr>
                        <m:t>𝑀𝑒𝑎𝑛</m:t>
                      </m:r>
                      <m:d>
                        <m:dPr>
                          <m:ctrlPr>
                            <a:rPr lang="en-US" sz="1400" b="0" i="1" smtClean="0">
                              <a:latin typeface="Cambria Math" panose="02040503050406030204" pitchFamily="18" charset="0"/>
                            </a:rPr>
                          </m:ctrlPr>
                        </m:dP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𝑒</m:t>
                              </m:r>
                            </m:e>
                            <m:sub>
                              <m:r>
                                <a:rPr lang="en-US" sz="1400" b="0" i="1" smtClean="0">
                                  <a:latin typeface="Cambria Math" panose="02040503050406030204" pitchFamily="18" charset="0"/>
                                </a:rPr>
                                <m:t>𝑝</m:t>
                              </m:r>
                            </m:sub>
                          </m:sSub>
                        </m:e>
                      </m:d>
                      <m:r>
                        <a:rPr lang="en-US" sz="1400" b="0" i="1" smtClean="0">
                          <a:latin typeface="Cambria Math" panose="02040503050406030204" pitchFamily="18" charset="0"/>
                        </a:rPr>
                        <m:t>=6.11</m:t>
                      </m:r>
                      <m:r>
                        <a:rPr lang="en-US" sz="1400" b="0" i="1" smtClean="0">
                          <a:latin typeface="Cambria Math" panose="02040503050406030204" pitchFamily="18" charset="0"/>
                        </a:rPr>
                        <m:t>𝑚𝑚</m:t>
                      </m:r>
                      <m:r>
                        <a:rPr lang="en-US" sz="1400" b="0" i="1" smtClean="0">
                          <a:latin typeface="Cambria Math" panose="02040503050406030204" pitchFamily="18" charset="0"/>
                        </a:rPr>
                        <m:t>, </m:t>
                      </m:r>
                      <m:r>
                        <a:rPr lang="en-US" sz="1400" b="0" i="1" smtClean="0">
                          <a:latin typeface="Cambria Math" panose="02040503050406030204" pitchFamily="18" charset="0"/>
                        </a:rPr>
                        <m:t>𝑀𝑒𝑎𝑛</m:t>
                      </m:r>
                      <m:d>
                        <m:dPr>
                          <m:ctrlPr>
                            <a:rPr lang="en-US" sz="1400" b="0" i="1" smtClean="0">
                              <a:latin typeface="Cambria Math" panose="02040503050406030204" pitchFamily="18" charset="0"/>
                            </a:rPr>
                          </m:ctrlPr>
                        </m:dP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𝑒</m:t>
                              </m:r>
                            </m:e>
                            <m:sub>
                              <m:r>
                                <a:rPr lang="en-US" sz="1400" b="0" i="1" smtClean="0">
                                  <a:latin typeface="Cambria Math" panose="02040503050406030204" pitchFamily="18" charset="0"/>
                                </a:rPr>
                                <m:t>𝑅</m:t>
                              </m:r>
                            </m:sub>
                          </m:sSub>
                        </m:e>
                      </m:d>
                      <m:r>
                        <a:rPr lang="en-US" sz="1400" b="0" i="1" smtClean="0">
                          <a:latin typeface="Cambria Math" panose="02040503050406030204" pitchFamily="18" charset="0"/>
                        </a:rPr>
                        <m:t>=</m:t>
                      </m:r>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3.83</m:t>
                          </m:r>
                        </m:e>
                        <m:sup>
                          <m:r>
                            <a:rPr lang="en-US" sz="1400">
                              <a:latin typeface="Cambria Math" panose="02040503050406030204" pitchFamily="18" charset="0"/>
                              <a:sym typeface="Symbol" panose="05050102010706020507" pitchFamily="18" charset="2"/>
                            </a:rPr>
                            <m:t></m:t>
                          </m:r>
                        </m:sup>
                      </m:sSup>
                    </m:oMath>
                  </m:oMathPara>
                </a14:m>
                <a:endParaRPr lang="en-US" sz="1400" dirty="0"/>
              </a:p>
            </p:txBody>
          </p:sp>
        </mc:Choice>
        <mc:Fallback xmlns="">
          <p:sp>
            <p:nvSpPr>
              <p:cNvPr id="14" name="TextBox 13">
                <a:extLst>
                  <a:ext uri="{FF2B5EF4-FFF2-40B4-BE49-F238E27FC236}">
                    <a16:creationId xmlns:a16="http://schemas.microsoft.com/office/drawing/2014/main" id="{3461154B-8D05-94D9-B56D-A7570269BE66}"/>
                  </a:ext>
                </a:extLst>
              </p:cNvPr>
              <p:cNvSpPr txBox="1">
                <a:spLocks noRot="1" noChangeAspect="1" noMove="1" noResize="1" noEditPoints="1" noAdjustHandles="1" noChangeArrowheads="1" noChangeShapeType="1" noTextEdit="1"/>
              </p:cNvSpPr>
              <p:nvPr/>
            </p:nvSpPr>
            <p:spPr>
              <a:xfrm>
                <a:off x="4605339" y="2179296"/>
                <a:ext cx="7373685" cy="367280"/>
              </a:xfrm>
              <a:prstGeom prst="rect">
                <a:avLst/>
              </a:prstGeom>
              <a:blipFill>
                <a:blip r:embed="rId9"/>
                <a:stretch>
                  <a:fillRect b="-163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536A2183-A1EC-032E-CB7B-BE7C7C516740}"/>
                  </a:ext>
                </a:extLst>
              </p:cNvPr>
              <p:cNvSpPr txBox="1"/>
              <p:nvPr/>
            </p:nvSpPr>
            <p:spPr>
              <a:xfrm>
                <a:off x="4605339" y="1811054"/>
                <a:ext cx="7373685" cy="36728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𝑝</m:t>
                          </m:r>
                          <m:r>
                            <a:rPr lang="en-US" sz="1400" b="0" i="1" smtClean="0">
                              <a:latin typeface="Cambria Math" panose="02040503050406030204" pitchFamily="18" charset="0"/>
                            </a:rPr>
                            <m:t>=</m:t>
                          </m:r>
                          <m:d>
                            <m:dPr>
                              <m:begChr m:val="["/>
                              <m:endChr m:val="]"/>
                              <m:ctrlPr>
                                <a:rPr lang="en-US" sz="1400" b="0" i="1" smtClean="0">
                                  <a:latin typeface="Cambria Math" panose="02040503050406030204" pitchFamily="18" charset="0"/>
                                </a:rPr>
                              </m:ctrlPr>
                            </m:dPr>
                            <m:e>
                              <m:r>
                                <a:rPr lang="en-US" sz="1400" b="0" i="1" smtClean="0">
                                  <a:latin typeface="Cambria Math" panose="02040503050406030204" pitchFamily="18" charset="0"/>
                                </a:rPr>
                                <m:t>0;−0.05</m:t>
                              </m:r>
                              <m:r>
                                <a:rPr lang="en-US" sz="1400" b="0" i="1" smtClean="0">
                                  <a:latin typeface="Cambria Math" panose="02040503050406030204" pitchFamily="18" charset="0"/>
                                </a:rPr>
                                <m:t>𝑚</m:t>
                              </m:r>
                              <m:r>
                                <a:rPr lang="en-US" sz="1400" b="0" i="1" smtClean="0">
                                  <a:latin typeface="Cambria Math" panose="02040503050406030204" pitchFamily="18" charset="0"/>
                                </a:rPr>
                                <m:t>;0.15</m:t>
                              </m:r>
                              <m:r>
                                <a:rPr lang="en-US" sz="1400" b="0" i="1" smtClean="0">
                                  <a:latin typeface="Cambria Math" panose="02040503050406030204" pitchFamily="18" charset="0"/>
                                </a:rPr>
                                <m:t>𝑚</m:t>
                              </m:r>
                            </m:e>
                          </m:d>
                          <m:r>
                            <a:rPr lang="en-US" sz="1400" b="0" i="1" smtClean="0">
                              <a:latin typeface="Cambria Math" panose="02040503050406030204" pitchFamily="18" charset="0"/>
                            </a:rPr>
                            <m:t>, </m:t>
                          </m:r>
                          <m:r>
                            <a:rPr lang="en-US" sz="1400" b="0" i="1" smtClean="0">
                              <a:latin typeface="Cambria Math" panose="02040503050406030204" pitchFamily="18" charset="0"/>
                            </a:rPr>
                            <m:t>𝑀𝑒𝑎𝑛</m:t>
                          </m:r>
                          <m:r>
                            <a:rPr lang="en-US" sz="1400" b="0" i="1" smtClean="0">
                              <a:latin typeface="Cambria Math" panose="02040503050406030204" pitchFamily="18" charset="0"/>
                            </a:rPr>
                            <m:t>(</m:t>
                          </m:r>
                          <m:r>
                            <a:rPr lang="en-US" sz="1400" b="0" i="1" smtClean="0">
                              <a:latin typeface="Cambria Math" panose="02040503050406030204" pitchFamily="18" charset="0"/>
                            </a:rPr>
                            <m:t>𝜎</m:t>
                          </m:r>
                        </m:e>
                        <m:sub>
                          <m:r>
                            <a:rPr lang="en-US" sz="1400" b="0" i="1" smtClean="0">
                              <a:latin typeface="Cambria Math" panose="02040503050406030204" pitchFamily="18" charset="0"/>
                            </a:rPr>
                            <m:t>𝑚𝑒𝑎𝑛</m:t>
                          </m:r>
                        </m:sub>
                      </m:sSub>
                      <m:r>
                        <a:rPr lang="en-US" sz="1400" b="0" i="1" smtClean="0">
                          <a:latin typeface="Cambria Math" panose="02040503050406030204" pitchFamily="18" charset="0"/>
                        </a:rPr>
                        <m:t>)=2.78</m:t>
                      </m:r>
                      <m:r>
                        <a:rPr lang="en-US" sz="1400" b="0" i="1" smtClean="0">
                          <a:latin typeface="Cambria Math" panose="02040503050406030204" pitchFamily="18" charset="0"/>
                        </a:rPr>
                        <m:t>𝑒</m:t>
                      </m:r>
                      <m:r>
                        <a:rPr lang="en-US" sz="1400" b="0" i="1" smtClean="0">
                          <a:latin typeface="Cambria Math" panose="02040503050406030204" pitchFamily="18" charset="0"/>
                        </a:rPr>
                        <m:t>−5</m:t>
                      </m:r>
                      <m:r>
                        <a:rPr lang="en-US" sz="1400" b="0" i="0" smtClean="0">
                          <a:latin typeface="Cambria Math" panose="02040503050406030204" pitchFamily="18" charset="0"/>
                        </a:rPr>
                        <m:t>, </m:t>
                      </m:r>
                      <m:r>
                        <a:rPr lang="en-US" sz="1400" b="0" i="1" smtClean="0">
                          <a:latin typeface="Cambria Math" panose="02040503050406030204" pitchFamily="18" charset="0"/>
                        </a:rPr>
                        <m:t>𝑀𝑒𝑎𝑛</m:t>
                      </m:r>
                      <m:d>
                        <m:dPr>
                          <m:ctrlPr>
                            <a:rPr lang="en-US" sz="1400" b="0" i="1" smtClean="0">
                              <a:latin typeface="Cambria Math" panose="02040503050406030204" pitchFamily="18" charset="0"/>
                            </a:rPr>
                          </m:ctrlPr>
                        </m:dP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𝑒</m:t>
                              </m:r>
                            </m:e>
                            <m:sub>
                              <m:r>
                                <a:rPr lang="en-US" sz="1400" b="0" i="1" smtClean="0">
                                  <a:latin typeface="Cambria Math" panose="02040503050406030204" pitchFamily="18" charset="0"/>
                                </a:rPr>
                                <m:t>𝑝</m:t>
                              </m:r>
                            </m:sub>
                          </m:sSub>
                        </m:e>
                      </m:d>
                      <m:r>
                        <a:rPr lang="en-US" sz="1400" b="0" i="1" smtClean="0">
                          <a:latin typeface="Cambria Math" panose="02040503050406030204" pitchFamily="18" charset="0"/>
                        </a:rPr>
                        <m:t>=4.56</m:t>
                      </m:r>
                      <m:r>
                        <a:rPr lang="en-US" sz="1400" b="0" i="1" smtClean="0">
                          <a:latin typeface="Cambria Math" panose="02040503050406030204" pitchFamily="18" charset="0"/>
                        </a:rPr>
                        <m:t>𝑚𝑚</m:t>
                      </m:r>
                      <m:r>
                        <a:rPr lang="en-US" sz="1400" b="0" i="1" smtClean="0">
                          <a:latin typeface="Cambria Math" panose="02040503050406030204" pitchFamily="18" charset="0"/>
                        </a:rPr>
                        <m:t>, </m:t>
                      </m:r>
                      <m:r>
                        <a:rPr lang="en-US" sz="1400" b="0" i="1" smtClean="0">
                          <a:latin typeface="Cambria Math" panose="02040503050406030204" pitchFamily="18" charset="0"/>
                        </a:rPr>
                        <m:t>𝑀𝑒𝑎𝑛</m:t>
                      </m:r>
                      <m:d>
                        <m:dPr>
                          <m:ctrlPr>
                            <a:rPr lang="en-US" sz="1400" b="0" i="1" smtClean="0">
                              <a:latin typeface="Cambria Math" panose="02040503050406030204" pitchFamily="18" charset="0"/>
                            </a:rPr>
                          </m:ctrlPr>
                        </m:dP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𝑒</m:t>
                              </m:r>
                            </m:e>
                            <m:sub>
                              <m:r>
                                <a:rPr lang="en-US" sz="1400" b="0" i="1" smtClean="0">
                                  <a:latin typeface="Cambria Math" panose="02040503050406030204" pitchFamily="18" charset="0"/>
                                </a:rPr>
                                <m:t>𝑅</m:t>
                              </m:r>
                            </m:sub>
                          </m:sSub>
                        </m:e>
                      </m:d>
                      <m:r>
                        <a:rPr lang="en-US" sz="1400" b="0" i="1" smtClean="0">
                          <a:latin typeface="Cambria Math" panose="02040503050406030204" pitchFamily="18" charset="0"/>
                        </a:rPr>
                        <m:t>=</m:t>
                      </m:r>
                      <m:sSup>
                        <m:sSupPr>
                          <m:ctrlPr>
                            <a:rPr lang="en-US" sz="1400" b="0" i="1" smtClean="0">
                              <a:latin typeface="Cambria Math" panose="02040503050406030204" pitchFamily="18" charset="0"/>
                            </a:rPr>
                          </m:ctrlPr>
                        </m:sSupPr>
                        <m:e>
                          <m:r>
                            <a:rPr lang="en-US" sz="1400" b="0" i="0" smtClean="0">
                              <a:latin typeface="Cambria Math" panose="02040503050406030204" pitchFamily="18" charset="0"/>
                            </a:rPr>
                            <m:t>3.</m:t>
                          </m:r>
                          <m:r>
                            <a:rPr lang="en-US" sz="1400" b="0" i="1" smtClean="0">
                              <a:latin typeface="Cambria Math" panose="02040503050406030204" pitchFamily="18" charset="0"/>
                            </a:rPr>
                            <m:t>91</m:t>
                          </m:r>
                        </m:e>
                        <m:sup>
                          <m:r>
                            <a:rPr lang="en-US" sz="1400">
                              <a:latin typeface="Cambria Math" panose="02040503050406030204" pitchFamily="18" charset="0"/>
                              <a:sym typeface="Symbol" panose="05050102010706020507" pitchFamily="18" charset="2"/>
                            </a:rPr>
                            <m:t></m:t>
                          </m:r>
                        </m:sup>
                      </m:sSup>
                    </m:oMath>
                  </m:oMathPara>
                </a14:m>
                <a:endParaRPr lang="en-US" sz="1400" dirty="0"/>
              </a:p>
            </p:txBody>
          </p:sp>
        </mc:Choice>
        <mc:Fallback xmlns="">
          <p:sp>
            <p:nvSpPr>
              <p:cNvPr id="15" name="TextBox 14">
                <a:extLst>
                  <a:ext uri="{FF2B5EF4-FFF2-40B4-BE49-F238E27FC236}">
                    <a16:creationId xmlns:a16="http://schemas.microsoft.com/office/drawing/2014/main" id="{536A2183-A1EC-032E-CB7B-BE7C7C516740}"/>
                  </a:ext>
                </a:extLst>
              </p:cNvPr>
              <p:cNvSpPr txBox="1">
                <a:spLocks noRot="1" noChangeAspect="1" noMove="1" noResize="1" noEditPoints="1" noAdjustHandles="1" noChangeArrowheads="1" noChangeShapeType="1" noTextEdit="1"/>
              </p:cNvSpPr>
              <p:nvPr/>
            </p:nvSpPr>
            <p:spPr>
              <a:xfrm>
                <a:off x="4605339" y="1811054"/>
                <a:ext cx="7373685" cy="367280"/>
              </a:xfrm>
              <a:prstGeom prst="rect">
                <a:avLst/>
              </a:prstGeom>
              <a:blipFill>
                <a:blip r:embed="rId10"/>
                <a:stretch>
                  <a:fillRect b="-3333"/>
                </a:stretch>
              </a:blipFill>
            </p:spPr>
            <p:txBody>
              <a:bodyPr/>
              <a:lstStyle/>
              <a:p>
                <a:r>
                  <a:rPr lang="en-US">
                    <a:noFill/>
                  </a:rPr>
                  <a:t> </a:t>
                </a:r>
              </a:p>
            </p:txBody>
          </p:sp>
        </mc:Fallback>
      </mc:AlternateContent>
      <p:sp>
        <p:nvSpPr>
          <p:cNvPr id="16" name="TextBox 15">
            <a:extLst>
              <a:ext uri="{FF2B5EF4-FFF2-40B4-BE49-F238E27FC236}">
                <a16:creationId xmlns:a16="http://schemas.microsoft.com/office/drawing/2014/main" id="{FB499981-D878-DFED-597A-38B546F6E732}"/>
              </a:ext>
            </a:extLst>
          </p:cNvPr>
          <p:cNvSpPr txBox="1"/>
          <p:nvPr/>
        </p:nvSpPr>
        <p:spPr>
          <a:xfrm>
            <a:off x="6603770" y="5502662"/>
            <a:ext cx="184731" cy="307777"/>
          </a:xfrm>
          <a:prstGeom prst="rect">
            <a:avLst/>
          </a:prstGeom>
          <a:noFill/>
        </p:spPr>
        <p:txBody>
          <a:bodyPr wrap="none" rtlCol="0">
            <a:spAutoFit/>
          </a:bodyPr>
          <a:lstStyle/>
          <a:p>
            <a:endParaRPr lang="en-US" sz="1400" dirty="0"/>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B4AFBC0D-C476-3E4D-6C3A-8E3C6A58418D}"/>
                  </a:ext>
                </a:extLst>
              </p:cNvPr>
              <p:cNvSpPr txBox="1"/>
              <p:nvPr/>
            </p:nvSpPr>
            <p:spPr>
              <a:xfrm>
                <a:off x="5194489" y="5472910"/>
                <a:ext cx="6096000" cy="367280"/>
              </a:xfrm>
              <a:prstGeom prst="rect">
                <a:avLst/>
              </a:prstGeom>
              <a:noFill/>
            </p:spPr>
            <p:txBody>
              <a:bodyPr wrap="square">
                <a:spAutoFit/>
              </a:bodyPr>
              <a:lstStyle/>
              <a:p>
                <a:r>
                  <a:rPr lang="en-US" sz="1400" b="0" dirty="0"/>
                  <a:t>Overall: </a:t>
                </a:r>
                <a14:m>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𝑀𝑒𝑎𝑛</m:t>
                        </m:r>
                        <m:r>
                          <a:rPr lang="en-US" sz="1400" b="0" i="1" smtClean="0">
                            <a:latin typeface="Cambria Math" panose="02040503050406030204" pitchFamily="18" charset="0"/>
                          </a:rPr>
                          <m:t>(</m:t>
                        </m:r>
                        <m:r>
                          <a:rPr lang="en-US" sz="1400" b="0" i="1" smtClean="0">
                            <a:latin typeface="Cambria Math" panose="02040503050406030204" pitchFamily="18" charset="0"/>
                          </a:rPr>
                          <m:t>𝜎</m:t>
                        </m:r>
                      </m:e>
                      <m:sub>
                        <m:r>
                          <a:rPr lang="en-US" sz="1400" b="0" i="1" smtClean="0">
                            <a:latin typeface="Cambria Math" panose="02040503050406030204" pitchFamily="18" charset="0"/>
                          </a:rPr>
                          <m:t>𝑚𝑒𝑎𝑛</m:t>
                        </m:r>
                      </m:sub>
                    </m:sSub>
                    <m:r>
                      <a:rPr lang="en-US" sz="1400" b="0" i="1" smtClean="0">
                        <a:latin typeface="Cambria Math" panose="02040503050406030204" pitchFamily="18" charset="0"/>
                      </a:rPr>
                      <m:t>)=3.90</m:t>
                    </m:r>
                    <m:r>
                      <a:rPr lang="en-US" sz="1400" b="0" i="1" smtClean="0">
                        <a:latin typeface="Cambria Math" panose="02040503050406030204" pitchFamily="18" charset="0"/>
                      </a:rPr>
                      <m:t>𝑒</m:t>
                    </m:r>
                    <m:r>
                      <a:rPr lang="en-US" sz="1400" b="0" i="1" smtClean="0">
                        <a:latin typeface="Cambria Math" panose="02040503050406030204" pitchFamily="18" charset="0"/>
                      </a:rPr>
                      <m:t>−</m:t>
                    </m:r>
                    <m:r>
                      <a:rPr lang="en-US" sz="1400" b="0" i="0" smtClean="0">
                        <a:latin typeface="Cambria Math" panose="02040503050406030204" pitchFamily="18" charset="0"/>
                      </a:rPr>
                      <m:t>5,</m:t>
                    </m:r>
                    <m:r>
                      <a:rPr lang="en-US" sz="1400" b="0" i="1" smtClean="0">
                        <a:latin typeface="Cambria Math" panose="02040503050406030204" pitchFamily="18" charset="0"/>
                      </a:rPr>
                      <m:t>𝑀𝑒𝑎𝑛</m:t>
                    </m:r>
                    <m:d>
                      <m:dPr>
                        <m:ctrlPr>
                          <a:rPr lang="en-US" sz="1400" b="0" i="1" smtClean="0">
                            <a:latin typeface="Cambria Math" panose="02040503050406030204" pitchFamily="18" charset="0"/>
                          </a:rPr>
                        </m:ctrlPr>
                      </m:dP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𝑒</m:t>
                            </m:r>
                          </m:e>
                          <m:sub>
                            <m:r>
                              <a:rPr lang="en-US" sz="1400" b="0" i="1" smtClean="0">
                                <a:latin typeface="Cambria Math" panose="02040503050406030204" pitchFamily="18" charset="0"/>
                              </a:rPr>
                              <m:t>𝑝</m:t>
                            </m:r>
                          </m:sub>
                        </m:sSub>
                      </m:e>
                    </m:d>
                    <m:r>
                      <a:rPr lang="en-US" sz="1400" b="0" i="1" smtClean="0">
                        <a:latin typeface="Cambria Math" panose="02040503050406030204" pitchFamily="18" charset="0"/>
                      </a:rPr>
                      <m:t>=5.59</m:t>
                    </m:r>
                    <m:r>
                      <a:rPr lang="en-US" sz="1400" b="0" i="1" smtClean="0">
                        <a:latin typeface="Cambria Math" panose="02040503050406030204" pitchFamily="18" charset="0"/>
                      </a:rPr>
                      <m:t>𝑚𝑚</m:t>
                    </m:r>
                    <m:r>
                      <a:rPr lang="en-US" sz="1400" b="0" i="1" smtClean="0">
                        <a:latin typeface="Cambria Math" panose="02040503050406030204" pitchFamily="18" charset="0"/>
                      </a:rPr>
                      <m:t>, </m:t>
                    </m:r>
                    <m:r>
                      <a:rPr lang="en-US" sz="1400" b="0" i="1" smtClean="0">
                        <a:latin typeface="Cambria Math" panose="02040503050406030204" pitchFamily="18" charset="0"/>
                      </a:rPr>
                      <m:t>𝑀𝑒𝑎𝑛</m:t>
                    </m:r>
                    <m:d>
                      <m:dPr>
                        <m:ctrlPr>
                          <a:rPr lang="en-US" sz="1400" b="0" i="1" smtClean="0">
                            <a:latin typeface="Cambria Math" panose="02040503050406030204" pitchFamily="18" charset="0"/>
                          </a:rPr>
                        </m:ctrlPr>
                      </m:dP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𝑒</m:t>
                            </m:r>
                          </m:e>
                          <m:sub>
                            <m:r>
                              <a:rPr lang="en-US" sz="1400" b="0" i="1" smtClean="0">
                                <a:latin typeface="Cambria Math" panose="02040503050406030204" pitchFamily="18" charset="0"/>
                              </a:rPr>
                              <m:t>𝑅</m:t>
                            </m:r>
                          </m:sub>
                        </m:sSub>
                      </m:e>
                    </m:d>
                    <m:r>
                      <a:rPr lang="en-US" sz="1400" b="0" i="1" smtClean="0">
                        <a:latin typeface="Cambria Math" panose="02040503050406030204" pitchFamily="18" charset="0"/>
                      </a:rPr>
                      <m:t>=</m:t>
                    </m:r>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3.66</m:t>
                        </m:r>
                      </m:e>
                      <m:sup>
                        <m:r>
                          <a:rPr lang="en-US" sz="1400">
                            <a:latin typeface="Cambria Math" panose="02040503050406030204" pitchFamily="18" charset="0"/>
                            <a:sym typeface="Symbol" panose="05050102010706020507" pitchFamily="18" charset="2"/>
                          </a:rPr>
                          <m:t></m:t>
                        </m:r>
                      </m:sup>
                    </m:sSup>
                  </m:oMath>
                </a14:m>
                <a:endParaRPr lang="en-US" sz="1400" dirty="0"/>
              </a:p>
            </p:txBody>
          </p:sp>
        </mc:Choice>
        <mc:Fallback xmlns="">
          <p:sp>
            <p:nvSpPr>
              <p:cNvPr id="18" name="TextBox 17">
                <a:extLst>
                  <a:ext uri="{FF2B5EF4-FFF2-40B4-BE49-F238E27FC236}">
                    <a16:creationId xmlns:a16="http://schemas.microsoft.com/office/drawing/2014/main" id="{B4AFBC0D-C476-3E4D-6C3A-8E3C6A58418D}"/>
                  </a:ext>
                </a:extLst>
              </p:cNvPr>
              <p:cNvSpPr txBox="1">
                <a:spLocks noRot="1" noChangeAspect="1" noMove="1" noResize="1" noEditPoints="1" noAdjustHandles="1" noChangeArrowheads="1" noChangeShapeType="1" noTextEdit="1"/>
              </p:cNvSpPr>
              <p:nvPr/>
            </p:nvSpPr>
            <p:spPr>
              <a:xfrm>
                <a:off x="5194489" y="5472910"/>
                <a:ext cx="6096000" cy="367280"/>
              </a:xfrm>
              <a:prstGeom prst="rect">
                <a:avLst/>
              </a:prstGeom>
              <a:blipFill>
                <a:blip r:embed="rId11"/>
                <a:stretch>
                  <a:fillRect l="-300" b="-13333"/>
                </a:stretch>
              </a:blipFill>
            </p:spPr>
            <p:txBody>
              <a:bodyPr/>
              <a:lstStyle/>
              <a:p>
                <a:r>
                  <a:rPr lang="en-US">
                    <a:noFill/>
                  </a:rPr>
                  <a:t> </a:t>
                </a:r>
              </a:p>
            </p:txBody>
          </p:sp>
        </mc:Fallback>
      </mc:AlternateContent>
      <p:cxnSp>
        <p:nvCxnSpPr>
          <p:cNvPr id="20" name="Straight Arrow Connector 19">
            <a:extLst>
              <a:ext uri="{FF2B5EF4-FFF2-40B4-BE49-F238E27FC236}">
                <a16:creationId xmlns:a16="http://schemas.microsoft.com/office/drawing/2014/main" id="{D0B8AFE1-E4BC-3629-415C-856ABC1DEB23}"/>
              </a:ext>
            </a:extLst>
          </p:cNvPr>
          <p:cNvCxnSpPr>
            <a:cxnSpLocks/>
            <a:endCxn id="7" idx="1"/>
          </p:cNvCxnSpPr>
          <p:nvPr/>
        </p:nvCxnSpPr>
        <p:spPr>
          <a:xfrm>
            <a:off x="2302669" y="3601282"/>
            <a:ext cx="2564696" cy="9185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A0457FB9-8172-84D5-784F-187ADFAE240D}"/>
              </a:ext>
            </a:extLst>
          </p:cNvPr>
          <p:cNvCxnSpPr>
            <a:endCxn id="11" idx="1"/>
          </p:cNvCxnSpPr>
          <p:nvPr/>
        </p:nvCxnSpPr>
        <p:spPr>
          <a:xfrm flipV="1">
            <a:off x="2302669" y="1428930"/>
            <a:ext cx="2564696" cy="12020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E5A5C399-7C1F-87DE-5D40-BC7EAB973764}"/>
              </a:ext>
            </a:extLst>
          </p:cNvPr>
          <p:cNvCxnSpPr>
            <a:cxnSpLocks/>
            <a:endCxn id="10" idx="1"/>
          </p:cNvCxnSpPr>
          <p:nvPr/>
        </p:nvCxnSpPr>
        <p:spPr>
          <a:xfrm>
            <a:off x="2302669" y="3148638"/>
            <a:ext cx="2538311" cy="10479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Slide Number Placeholder 28">
            <a:extLst>
              <a:ext uri="{FF2B5EF4-FFF2-40B4-BE49-F238E27FC236}">
                <a16:creationId xmlns:a16="http://schemas.microsoft.com/office/drawing/2014/main" id="{05857453-2205-6578-FB3E-65BF587B9B6C}"/>
              </a:ext>
            </a:extLst>
          </p:cNvPr>
          <p:cNvSpPr>
            <a:spLocks noGrp="1"/>
          </p:cNvSpPr>
          <p:nvPr>
            <p:ph type="sldNum" sz="quarter" idx="12"/>
          </p:nvPr>
        </p:nvSpPr>
        <p:spPr/>
        <p:txBody>
          <a:bodyPr/>
          <a:lstStyle/>
          <a:p>
            <a:fld id="{843DEEAA-B689-44EB-B24B-F411656F60BB}" type="slidenum">
              <a:rPr lang="en-US" smtClean="0"/>
              <a:t>2</a:t>
            </a:fld>
            <a:endParaRPr lang="en-US"/>
          </a:p>
        </p:txBody>
      </p:sp>
    </p:spTree>
    <p:extLst>
      <p:ext uri="{BB962C8B-B14F-4D97-AF65-F5344CB8AC3E}">
        <p14:creationId xmlns:p14="http://schemas.microsoft.com/office/powerpoint/2010/main" val="11476939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5199D-76C2-A438-8608-038006686D6E}"/>
              </a:ext>
            </a:extLst>
          </p:cNvPr>
          <p:cNvSpPr>
            <a:spLocks noGrp="1"/>
          </p:cNvSpPr>
          <p:nvPr>
            <p:ph type="title"/>
          </p:nvPr>
        </p:nvSpPr>
        <p:spPr>
          <a:xfrm>
            <a:off x="838200" y="365126"/>
            <a:ext cx="10515600" cy="447674"/>
          </a:xfrm>
        </p:spPr>
        <p:txBody>
          <a:bodyPr>
            <a:normAutofit/>
          </a:bodyPr>
          <a:lstStyle/>
          <a:p>
            <a:r>
              <a:rPr lang="en-US" sz="2400" dirty="0">
                <a:latin typeface="Times New Roman" panose="02020603050405020304" pitchFamily="18" charset="0"/>
                <a:cs typeface="Times New Roman" panose="02020603050405020304" pitchFamily="18" charset="0"/>
              </a:rPr>
              <a:t>Radius = 10cm, before calibration</a:t>
            </a:r>
          </a:p>
        </p:txBody>
      </p:sp>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0321CF7A-A580-7392-CBD8-8419D88C20EC}"/>
                  </a:ext>
                </a:extLst>
              </p:cNvPr>
              <p:cNvSpPr txBox="1"/>
              <p:nvPr/>
            </p:nvSpPr>
            <p:spPr>
              <a:xfrm>
                <a:off x="4867365" y="4621154"/>
                <a:ext cx="6750246" cy="367280"/>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𝑝</m:t>
                          </m:r>
                          <m:r>
                            <a:rPr lang="en-US" sz="1400" b="0" i="1" smtClean="0">
                              <a:latin typeface="Cambria Math" panose="02040503050406030204" pitchFamily="18" charset="0"/>
                            </a:rPr>
                            <m:t>=</m:t>
                          </m:r>
                          <m:d>
                            <m:dPr>
                              <m:begChr m:val="["/>
                              <m:endChr m:val="]"/>
                              <m:ctrlPr>
                                <a:rPr lang="en-US" sz="1400" b="0" i="1" smtClean="0">
                                  <a:latin typeface="Cambria Math" panose="02040503050406030204" pitchFamily="18" charset="0"/>
                                </a:rPr>
                              </m:ctrlPr>
                            </m:dPr>
                            <m:e>
                              <m:r>
                                <a:rPr lang="en-US" sz="1400" b="0" i="1" smtClean="0">
                                  <a:latin typeface="Cambria Math" panose="02040503050406030204" pitchFamily="18" charset="0"/>
                                </a:rPr>
                                <m:t>0;0;0.1</m:t>
                              </m:r>
                              <m:r>
                                <a:rPr lang="en-US" sz="1400" b="0" i="1" smtClean="0">
                                  <a:latin typeface="Cambria Math" panose="02040503050406030204" pitchFamily="18" charset="0"/>
                                </a:rPr>
                                <m:t>𝑚</m:t>
                              </m:r>
                            </m:e>
                          </m:d>
                          <m:r>
                            <a:rPr lang="en-US" sz="1400" b="0" i="1" smtClean="0">
                              <a:latin typeface="Cambria Math" panose="02040503050406030204" pitchFamily="18" charset="0"/>
                            </a:rPr>
                            <m:t>, </m:t>
                          </m:r>
                          <m:r>
                            <a:rPr lang="en-US" sz="1400" b="0" i="1" smtClean="0">
                              <a:latin typeface="Cambria Math" panose="02040503050406030204" pitchFamily="18" charset="0"/>
                            </a:rPr>
                            <m:t>𝑀𝑒𝑎𝑛</m:t>
                          </m:r>
                          <m:r>
                            <a:rPr lang="en-US" sz="1400" b="0" i="1" smtClean="0">
                              <a:latin typeface="Cambria Math" panose="02040503050406030204" pitchFamily="18" charset="0"/>
                            </a:rPr>
                            <m:t>(</m:t>
                          </m:r>
                          <m:r>
                            <a:rPr lang="en-US" sz="1400" b="0" i="1" smtClean="0">
                              <a:latin typeface="Cambria Math" panose="02040503050406030204" pitchFamily="18" charset="0"/>
                            </a:rPr>
                            <m:t>𝜎</m:t>
                          </m:r>
                        </m:e>
                        <m:sub>
                          <m:r>
                            <a:rPr lang="en-US" sz="1400" b="0" i="1" smtClean="0">
                              <a:latin typeface="Cambria Math" panose="02040503050406030204" pitchFamily="18" charset="0"/>
                            </a:rPr>
                            <m:t>𝑚𝑒𝑎𝑛</m:t>
                          </m:r>
                        </m:sub>
                      </m:sSub>
                      <m:r>
                        <a:rPr lang="en-US" sz="1400" b="0" i="1" smtClean="0">
                          <a:latin typeface="Cambria Math" panose="02040503050406030204" pitchFamily="18" charset="0"/>
                        </a:rPr>
                        <m:t>)=</m:t>
                      </m:r>
                      <m:r>
                        <a:rPr lang="en-US" sz="1400" i="1">
                          <a:latin typeface="Cambria Math" panose="02040503050406030204" pitchFamily="18" charset="0"/>
                        </a:rPr>
                        <m:t>5.40</m:t>
                      </m:r>
                      <m:r>
                        <a:rPr lang="en-US" sz="1400" i="1">
                          <a:latin typeface="Cambria Math" panose="02040503050406030204" pitchFamily="18" charset="0"/>
                        </a:rPr>
                        <m:t>𝑒</m:t>
                      </m:r>
                      <m:r>
                        <a:rPr lang="en-US" sz="1400" i="1">
                          <a:latin typeface="Cambria Math" panose="02040503050406030204" pitchFamily="18" charset="0"/>
                        </a:rPr>
                        <m:t>−</m:t>
                      </m:r>
                      <m:r>
                        <a:rPr lang="en-US" sz="1400">
                          <a:latin typeface="Cambria Math" panose="02040503050406030204" pitchFamily="18" charset="0"/>
                        </a:rPr>
                        <m:t>5</m:t>
                      </m:r>
                      <m:r>
                        <a:rPr lang="en-US" sz="1400" b="0" i="0" smtClean="0">
                          <a:latin typeface="Cambria Math" panose="02040503050406030204" pitchFamily="18" charset="0"/>
                        </a:rPr>
                        <m:t>, </m:t>
                      </m:r>
                      <m:r>
                        <a:rPr lang="en-US" sz="1400" b="0" i="1" smtClean="0">
                          <a:latin typeface="Cambria Math" panose="02040503050406030204" pitchFamily="18" charset="0"/>
                        </a:rPr>
                        <m:t>𝑀𝑒𝑎𝑛</m:t>
                      </m:r>
                      <m:d>
                        <m:dPr>
                          <m:ctrlPr>
                            <a:rPr lang="en-US" sz="1400" b="0" i="1" smtClean="0">
                              <a:latin typeface="Cambria Math" panose="02040503050406030204" pitchFamily="18" charset="0"/>
                            </a:rPr>
                          </m:ctrlPr>
                        </m:dP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𝑒</m:t>
                              </m:r>
                            </m:e>
                            <m:sub>
                              <m:r>
                                <a:rPr lang="en-US" sz="1400" b="0" i="1" smtClean="0">
                                  <a:latin typeface="Cambria Math" panose="02040503050406030204" pitchFamily="18" charset="0"/>
                                </a:rPr>
                                <m:t>𝑝</m:t>
                              </m:r>
                            </m:sub>
                          </m:sSub>
                        </m:e>
                      </m:d>
                      <m:r>
                        <a:rPr lang="en-US" sz="1400" b="0" i="1" smtClean="0">
                          <a:latin typeface="Cambria Math" panose="02040503050406030204" pitchFamily="18" charset="0"/>
                        </a:rPr>
                        <m:t>=4.30</m:t>
                      </m:r>
                      <m:r>
                        <a:rPr lang="en-US" sz="1400" b="0" i="1" smtClean="0">
                          <a:latin typeface="Cambria Math" panose="02040503050406030204" pitchFamily="18" charset="0"/>
                        </a:rPr>
                        <m:t>𝑚𝑚</m:t>
                      </m:r>
                      <m:r>
                        <a:rPr lang="en-US" sz="1400" b="0" i="1" smtClean="0">
                          <a:latin typeface="Cambria Math" panose="02040503050406030204" pitchFamily="18" charset="0"/>
                        </a:rPr>
                        <m:t>, </m:t>
                      </m:r>
                      <m:r>
                        <a:rPr lang="en-US" sz="1400" b="0" i="1" smtClean="0">
                          <a:latin typeface="Cambria Math" panose="02040503050406030204" pitchFamily="18" charset="0"/>
                        </a:rPr>
                        <m:t>𝑀𝑒𝑎𝑛</m:t>
                      </m:r>
                      <m:d>
                        <m:dPr>
                          <m:ctrlPr>
                            <a:rPr lang="en-US" sz="1400" b="0" i="1" smtClean="0">
                              <a:latin typeface="Cambria Math" panose="02040503050406030204" pitchFamily="18" charset="0"/>
                            </a:rPr>
                          </m:ctrlPr>
                        </m:dP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𝑒</m:t>
                              </m:r>
                            </m:e>
                            <m:sub>
                              <m:r>
                                <a:rPr lang="en-US" sz="1400" b="0" i="1" smtClean="0">
                                  <a:latin typeface="Cambria Math" panose="02040503050406030204" pitchFamily="18" charset="0"/>
                                </a:rPr>
                                <m:t>𝑅</m:t>
                              </m:r>
                            </m:sub>
                          </m:sSub>
                        </m:e>
                      </m:d>
                      <m:r>
                        <a:rPr lang="en-US" sz="1400" b="0" i="1" smtClean="0">
                          <a:latin typeface="Cambria Math" panose="02040503050406030204" pitchFamily="18" charset="0"/>
                        </a:rPr>
                        <m:t>=</m:t>
                      </m:r>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1.77</m:t>
                          </m:r>
                        </m:e>
                        <m:sup>
                          <m:r>
                            <a:rPr lang="en-US" sz="1400">
                              <a:latin typeface="Cambria Math" panose="02040503050406030204" pitchFamily="18" charset="0"/>
                              <a:sym typeface="Symbol" panose="05050102010706020507" pitchFamily="18" charset="2"/>
                            </a:rPr>
                            <m:t></m:t>
                          </m:r>
                        </m:sup>
                      </m:sSup>
                    </m:oMath>
                  </m:oMathPara>
                </a14:m>
                <a:endParaRPr lang="en-US" sz="1400" dirty="0"/>
              </a:p>
            </p:txBody>
          </p:sp>
        </mc:Choice>
        <mc:Fallback>
          <p:sp>
            <p:nvSpPr>
              <p:cNvPr id="7" name="TextBox 6">
                <a:extLst>
                  <a:ext uri="{FF2B5EF4-FFF2-40B4-BE49-F238E27FC236}">
                    <a16:creationId xmlns:a16="http://schemas.microsoft.com/office/drawing/2014/main" id="{0321CF7A-A580-7392-CBD8-8419D88C20EC}"/>
                  </a:ext>
                </a:extLst>
              </p:cNvPr>
              <p:cNvSpPr txBox="1">
                <a:spLocks noRot="1" noChangeAspect="1" noMove="1" noResize="1" noEditPoints="1" noAdjustHandles="1" noChangeArrowheads="1" noChangeShapeType="1" noTextEdit="1"/>
              </p:cNvSpPr>
              <p:nvPr/>
            </p:nvSpPr>
            <p:spPr>
              <a:xfrm>
                <a:off x="4867365" y="4621154"/>
                <a:ext cx="6750246" cy="367280"/>
              </a:xfrm>
              <a:prstGeom prst="rect">
                <a:avLst/>
              </a:prstGeom>
              <a:blipFill>
                <a:blip r:embed="rId2"/>
                <a:stretch>
                  <a:fillRect b="-333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7D1DCFC3-DED0-E415-6F8E-4DFB7B7A2245}"/>
                  </a:ext>
                </a:extLst>
              </p:cNvPr>
              <p:cNvSpPr txBox="1"/>
              <p:nvPr/>
            </p:nvSpPr>
            <p:spPr>
              <a:xfrm>
                <a:off x="4777146" y="4246452"/>
                <a:ext cx="6849632" cy="367280"/>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𝑝</m:t>
                          </m:r>
                          <m:r>
                            <a:rPr lang="en-US" sz="1400" b="0" i="1" smtClean="0">
                              <a:latin typeface="Cambria Math" panose="02040503050406030204" pitchFamily="18" charset="0"/>
                            </a:rPr>
                            <m:t>=</m:t>
                          </m:r>
                          <m:d>
                            <m:dPr>
                              <m:begChr m:val="["/>
                              <m:endChr m:val="]"/>
                              <m:ctrlPr>
                                <a:rPr lang="en-US" sz="1400" b="0" i="1" smtClean="0">
                                  <a:latin typeface="Cambria Math" panose="02040503050406030204" pitchFamily="18" charset="0"/>
                                </a:rPr>
                              </m:ctrlPr>
                            </m:dPr>
                            <m:e>
                              <m:r>
                                <a:rPr lang="en-US" sz="1400" b="0" i="1" smtClean="0">
                                  <a:latin typeface="Cambria Math" panose="02040503050406030204" pitchFamily="18" charset="0"/>
                                </a:rPr>
                                <m:t>0;0;0.15</m:t>
                              </m:r>
                              <m:r>
                                <a:rPr lang="en-US" sz="1400" b="0" i="1" smtClean="0">
                                  <a:latin typeface="Cambria Math" panose="02040503050406030204" pitchFamily="18" charset="0"/>
                                </a:rPr>
                                <m:t>𝑚</m:t>
                              </m:r>
                            </m:e>
                          </m:d>
                          <m:r>
                            <a:rPr lang="en-US" sz="1400" b="0" i="1" smtClean="0">
                              <a:latin typeface="Cambria Math" panose="02040503050406030204" pitchFamily="18" charset="0"/>
                            </a:rPr>
                            <m:t>, </m:t>
                          </m:r>
                          <m:r>
                            <a:rPr lang="en-US" sz="1400" b="0" i="1" smtClean="0">
                              <a:latin typeface="Cambria Math" panose="02040503050406030204" pitchFamily="18" charset="0"/>
                            </a:rPr>
                            <m:t>𝑀𝑒𝑎𝑛</m:t>
                          </m:r>
                          <m:r>
                            <a:rPr lang="en-US" sz="1400" b="0" i="1" smtClean="0">
                              <a:latin typeface="Cambria Math" panose="02040503050406030204" pitchFamily="18" charset="0"/>
                            </a:rPr>
                            <m:t>(</m:t>
                          </m:r>
                          <m:r>
                            <a:rPr lang="en-US" sz="1400" b="0" i="1" smtClean="0">
                              <a:latin typeface="Cambria Math" panose="02040503050406030204" pitchFamily="18" charset="0"/>
                            </a:rPr>
                            <m:t>𝜎</m:t>
                          </m:r>
                        </m:e>
                        <m:sub>
                          <m:r>
                            <a:rPr lang="en-US" sz="1400" b="0" i="1" smtClean="0">
                              <a:latin typeface="Cambria Math" panose="02040503050406030204" pitchFamily="18" charset="0"/>
                            </a:rPr>
                            <m:t>𝑚𝑒𝑎𝑛</m:t>
                          </m:r>
                        </m:sub>
                      </m:sSub>
                      <m:r>
                        <a:rPr lang="en-US" sz="1400" b="0" i="1" smtClean="0">
                          <a:latin typeface="Cambria Math" panose="02040503050406030204" pitchFamily="18" charset="0"/>
                        </a:rPr>
                        <m:t>)=</m:t>
                      </m:r>
                      <m:r>
                        <a:rPr lang="en-US" sz="1400" i="1">
                          <a:latin typeface="Cambria Math" panose="02040503050406030204" pitchFamily="18" charset="0"/>
                        </a:rPr>
                        <m:t>2.11</m:t>
                      </m:r>
                      <m:r>
                        <a:rPr lang="en-US" sz="1400" i="1">
                          <a:latin typeface="Cambria Math" panose="02040503050406030204" pitchFamily="18" charset="0"/>
                        </a:rPr>
                        <m:t>𝑒</m:t>
                      </m:r>
                      <m:r>
                        <a:rPr lang="en-US" sz="1400" i="1">
                          <a:latin typeface="Cambria Math" panose="02040503050406030204" pitchFamily="18" charset="0"/>
                        </a:rPr>
                        <m:t>−</m:t>
                      </m:r>
                      <m:r>
                        <a:rPr lang="en-US" sz="1400">
                          <a:latin typeface="Cambria Math" panose="02040503050406030204" pitchFamily="18" charset="0"/>
                        </a:rPr>
                        <m:t>5</m:t>
                      </m:r>
                      <m:r>
                        <a:rPr lang="en-US" sz="1400" b="0" i="0" smtClean="0">
                          <a:latin typeface="Cambria Math" panose="02040503050406030204" pitchFamily="18" charset="0"/>
                        </a:rPr>
                        <m:t>, </m:t>
                      </m:r>
                      <m:r>
                        <a:rPr lang="en-US" sz="1400" b="0" i="1" smtClean="0">
                          <a:latin typeface="Cambria Math" panose="02040503050406030204" pitchFamily="18" charset="0"/>
                        </a:rPr>
                        <m:t>𝑀𝑒𝑎𝑛</m:t>
                      </m:r>
                      <m:d>
                        <m:dPr>
                          <m:ctrlPr>
                            <a:rPr lang="en-US" sz="1400" b="0" i="1" smtClean="0">
                              <a:latin typeface="Cambria Math" panose="02040503050406030204" pitchFamily="18" charset="0"/>
                            </a:rPr>
                          </m:ctrlPr>
                        </m:dP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𝑒</m:t>
                              </m:r>
                            </m:e>
                            <m:sub>
                              <m:r>
                                <a:rPr lang="en-US" sz="1400" b="0" i="1" smtClean="0">
                                  <a:latin typeface="Cambria Math" panose="02040503050406030204" pitchFamily="18" charset="0"/>
                                </a:rPr>
                                <m:t>𝑝</m:t>
                              </m:r>
                            </m:sub>
                          </m:sSub>
                        </m:e>
                      </m:d>
                      <m:r>
                        <a:rPr lang="en-US" sz="1400" b="0" i="1" smtClean="0">
                          <a:latin typeface="Cambria Math" panose="02040503050406030204" pitchFamily="18" charset="0"/>
                        </a:rPr>
                        <m:t>=4.26</m:t>
                      </m:r>
                      <m:r>
                        <a:rPr lang="en-US" sz="1400" b="0" i="1" smtClean="0">
                          <a:latin typeface="Cambria Math" panose="02040503050406030204" pitchFamily="18" charset="0"/>
                        </a:rPr>
                        <m:t>𝑚𝑚</m:t>
                      </m:r>
                      <m:r>
                        <a:rPr lang="en-US" sz="1400" b="0" i="1" smtClean="0">
                          <a:latin typeface="Cambria Math" panose="02040503050406030204" pitchFamily="18" charset="0"/>
                        </a:rPr>
                        <m:t>, </m:t>
                      </m:r>
                      <m:r>
                        <a:rPr lang="en-US" sz="1400" b="0" i="1" smtClean="0">
                          <a:latin typeface="Cambria Math" panose="02040503050406030204" pitchFamily="18" charset="0"/>
                        </a:rPr>
                        <m:t>𝑀𝑒𝑎𝑛</m:t>
                      </m:r>
                      <m:d>
                        <m:dPr>
                          <m:ctrlPr>
                            <a:rPr lang="en-US" sz="1400" b="0" i="1" smtClean="0">
                              <a:latin typeface="Cambria Math" panose="02040503050406030204" pitchFamily="18" charset="0"/>
                            </a:rPr>
                          </m:ctrlPr>
                        </m:dP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𝑒</m:t>
                              </m:r>
                            </m:e>
                            <m:sub>
                              <m:r>
                                <a:rPr lang="en-US" sz="1400" b="0" i="1" smtClean="0">
                                  <a:latin typeface="Cambria Math" panose="02040503050406030204" pitchFamily="18" charset="0"/>
                                </a:rPr>
                                <m:t>𝑅</m:t>
                              </m:r>
                            </m:sub>
                          </m:sSub>
                        </m:e>
                      </m:d>
                      <m:r>
                        <a:rPr lang="en-US" sz="1400" b="0" i="1" smtClean="0">
                          <a:latin typeface="Cambria Math" panose="02040503050406030204" pitchFamily="18" charset="0"/>
                        </a:rPr>
                        <m:t>=</m:t>
                      </m:r>
                      <m:sSup>
                        <m:sSupPr>
                          <m:ctrlPr>
                            <a:rPr lang="en-US" sz="1400" b="0" i="1" smtClean="0">
                              <a:latin typeface="Cambria Math" panose="02040503050406030204" pitchFamily="18" charset="0"/>
                            </a:rPr>
                          </m:ctrlPr>
                        </m:sSupPr>
                        <m:e>
                          <m:r>
                            <a:rPr lang="en-US" sz="1400" b="0" i="0" smtClean="0">
                              <a:latin typeface="Cambria Math" panose="02040503050406030204" pitchFamily="18" charset="0"/>
                            </a:rPr>
                            <m:t>2.21</m:t>
                          </m:r>
                        </m:e>
                        <m:sup>
                          <m:r>
                            <a:rPr lang="en-US" sz="1400">
                              <a:latin typeface="Cambria Math" panose="02040503050406030204" pitchFamily="18" charset="0"/>
                              <a:sym typeface="Symbol" panose="05050102010706020507" pitchFamily="18" charset="2"/>
                            </a:rPr>
                            <m:t></m:t>
                          </m:r>
                        </m:sup>
                      </m:sSup>
                    </m:oMath>
                  </m:oMathPara>
                </a14:m>
                <a:endParaRPr lang="en-US" sz="1400" dirty="0"/>
              </a:p>
            </p:txBody>
          </p:sp>
        </mc:Choice>
        <mc:Fallback>
          <p:sp>
            <p:nvSpPr>
              <p:cNvPr id="10" name="TextBox 9">
                <a:extLst>
                  <a:ext uri="{FF2B5EF4-FFF2-40B4-BE49-F238E27FC236}">
                    <a16:creationId xmlns:a16="http://schemas.microsoft.com/office/drawing/2014/main" id="{7D1DCFC3-DED0-E415-6F8E-4DFB7B7A2245}"/>
                  </a:ext>
                </a:extLst>
              </p:cNvPr>
              <p:cNvSpPr txBox="1">
                <a:spLocks noRot="1" noChangeAspect="1" noMove="1" noResize="1" noEditPoints="1" noAdjustHandles="1" noChangeArrowheads="1" noChangeShapeType="1" noTextEdit="1"/>
              </p:cNvSpPr>
              <p:nvPr/>
            </p:nvSpPr>
            <p:spPr>
              <a:xfrm>
                <a:off x="4777146" y="4246452"/>
                <a:ext cx="6849632" cy="367280"/>
              </a:xfrm>
              <a:prstGeom prst="rect">
                <a:avLst/>
              </a:prstGeom>
              <a:blipFill>
                <a:blip r:embed="rId3"/>
                <a:stretch>
                  <a:fillRect b="-333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3423A0A0-9A97-9352-3809-90E09891B5FA}"/>
                  </a:ext>
                </a:extLst>
              </p:cNvPr>
              <p:cNvSpPr txBox="1"/>
              <p:nvPr/>
            </p:nvSpPr>
            <p:spPr>
              <a:xfrm>
                <a:off x="4867365" y="1245290"/>
                <a:ext cx="6849632" cy="367280"/>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𝑝</m:t>
                          </m:r>
                          <m:r>
                            <a:rPr lang="en-US" sz="1400" b="0" i="1" smtClean="0">
                              <a:latin typeface="Cambria Math" panose="02040503050406030204" pitchFamily="18" charset="0"/>
                            </a:rPr>
                            <m:t>=</m:t>
                          </m:r>
                          <m:d>
                            <m:dPr>
                              <m:begChr m:val="["/>
                              <m:endChr m:val="]"/>
                              <m:ctrlPr>
                                <a:rPr lang="en-US" sz="1400" b="0" i="1" smtClean="0">
                                  <a:latin typeface="Cambria Math" panose="02040503050406030204" pitchFamily="18" charset="0"/>
                                </a:rPr>
                              </m:ctrlPr>
                            </m:dPr>
                            <m:e>
                              <m:r>
                                <a:rPr lang="en-US" sz="1400" b="0" i="1" smtClean="0">
                                  <a:latin typeface="Cambria Math" panose="02040503050406030204" pitchFamily="18" charset="0"/>
                                </a:rPr>
                                <m:t>0;0;0.20</m:t>
                              </m:r>
                              <m:r>
                                <a:rPr lang="en-US" sz="1400" b="0" i="1" smtClean="0">
                                  <a:latin typeface="Cambria Math" panose="02040503050406030204" pitchFamily="18" charset="0"/>
                                </a:rPr>
                                <m:t>𝑚</m:t>
                              </m:r>
                            </m:e>
                          </m:d>
                          <m:r>
                            <a:rPr lang="en-US" sz="1400" b="0" i="1" smtClean="0">
                              <a:latin typeface="Cambria Math" panose="02040503050406030204" pitchFamily="18" charset="0"/>
                            </a:rPr>
                            <m:t>, </m:t>
                          </m:r>
                          <m:r>
                            <a:rPr lang="en-US" sz="1400" b="0" i="1" smtClean="0">
                              <a:latin typeface="Cambria Math" panose="02040503050406030204" pitchFamily="18" charset="0"/>
                            </a:rPr>
                            <m:t>𝑀𝑒𝑎𝑛</m:t>
                          </m:r>
                          <m:r>
                            <a:rPr lang="en-US" sz="1400" b="0" i="1" smtClean="0">
                              <a:latin typeface="Cambria Math" panose="02040503050406030204" pitchFamily="18" charset="0"/>
                            </a:rPr>
                            <m:t>(</m:t>
                          </m:r>
                          <m:r>
                            <a:rPr lang="en-US" sz="1400" b="0" i="1" smtClean="0">
                              <a:latin typeface="Cambria Math" panose="02040503050406030204" pitchFamily="18" charset="0"/>
                            </a:rPr>
                            <m:t>𝜎</m:t>
                          </m:r>
                        </m:e>
                        <m:sub>
                          <m:r>
                            <a:rPr lang="en-US" sz="1400" b="0" i="1" smtClean="0">
                              <a:latin typeface="Cambria Math" panose="02040503050406030204" pitchFamily="18" charset="0"/>
                            </a:rPr>
                            <m:t>𝑚𝑒𝑎𝑛</m:t>
                          </m:r>
                        </m:sub>
                      </m:sSub>
                      <m:r>
                        <a:rPr lang="en-US" sz="1400" b="0" i="1" smtClean="0">
                          <a:latin typeface="Cambria Math" panose="02040503050406030204" pitchFamily="18" charset="0"/>
                        </a:rPr>
                        <m:t>)=</m:t>
                      </m:r>
                      <m:r>
                        <a:rPr lang="en-US" sz="1400" i="1">
                          <a:latin typeface="Cambria Math" panose="02040503050406030204" pitchFamily="18" charset="0"/>
                        </a:rPr>
                        <m:t>9.31</m:t>
                      </m:r>
                      <m:r>
                        <a:rPr lang="en-US" sz="1400" i="1">
                          <a:latin typeface="Cambria Math" panose="02040503050406030204" pitchFamily="18" charset="0"/>
                        </a:rPr>
                        <m:t>𝑒</m:t>
                      </m:r>
                      <m:r>
                        <a:rPr lang="en-US" sz="1400" i="1">
                          <a:latin typeface="Cambria Math" panose="02040503050406030204" pitchFamily="18" charset="0"/>
                        </a:rPr>
                        <m:t>−</m:t>
                      </m:r>
                      <m:r>
                        <a:rPr lang="en-US" sz="1400">
                          <a:latin typeface="Cambria Math" panose="02040503050406030204" pitchFamily="18" charset="0"/>
                        </a:rPr>
                        <m:t>6</m:t>
                      </m:r>
                      <m:r>
                        <a:rPr lang="en-US" sz="1400" b="0" i="0" smtClean="0">
                          <a:latin typeface="Cambria Math" panose="02040503050406030204" pitchFamily="18" charset="0"/>
                        </a:rPr>
                        <m:t>, </m:t>
                      </m:r>
                      <m:r>
                        <a:rPr lang="en-US" sz="1400" b="0" i="1" smtClean="0">
                          <a:latin typeface="Cambria Math" panose="02040503050406030204" pitchFamily="18" charset="0"/>
                        </a:rPr>
                        <m:t>𝑀𝑒𝑎𝑛</m:t>
                      </m:r>
                      <m:d>
                        <m:dPr>
                          <m:ctrlPr>
                            <a:rPr lang="en-US" sz="1400" b="0" i="1" smtClean="0">
                              <a:latin typeface="Cambria Math" panose="02040503050406030204" pitchFamily="18" charset="0"/>
                            </a:rPr>
                          </m:ctrlPr>
                        </m:dP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𝑒</m:t>
                              </m:r>
                            </m:e>
                            <m:sub>
                              <m:r>
                                <a:rPr lang="en-US" sz="1400" b="0" i="1" smtClean="0">
                                  <a:latin typeface="Cambria Math" panose="02040503050406030204" pitchFamily="18" charset="0"/>
                                </a:rPr>
                                <m:t>𝑝</m:t>
                              </m:r>
                            </m:sub>
                          </m:sSub>
                        </m:e>
                      </m:d>
                      <m:r>
                        <a:rPr lang="en-US" sz="1400" b="0" i="1" smtClean="0">
                          <a:latin typeface="Cambria Math" panose="02040503050406030204" pitchFamily="18" charset="0"/>
                        </a:rPr>
                        <m:t>=5.08</m:t>
                      </m:r>
                      <m:r>
                        <a:rPr lang="en-US" sz="1400" b="0" i="1" smtClean="0">
                          <a:latin typeface="Cambria Math" panose="02040503050406030204" pitchFamily="18" charset="0"/>
                        </a:rPr>
                        <m:t>𝑚𝑚</m:t>
                      </m:r>
                      <m:r>
                        <a:rPr lang="en-US" sz="1400" b="0" i="1" smtClean="0">
                          <a:latin typeface="Cambria Math" panose="02040503050406030204" pitchFamily="18" charset="0"/>
                        </a:rPr>
                        <m:t>, </m:t>
                      </m:r>
                      <m:r>
                        <a:rPr lang="en-US" sz="1400" b="0" i="1" smtClean="0">
                          <a:latin typeface="Cambria Math" panose="02040503050406030204" pitchFamily="18" charset="0"/>
                        </a:rPr>
                        <m:t>𝑀𝑒𝑎𝑛</m:t>
                      </m:r>
                      <m:d>
                        <m:dPr>
                          <m:ctrlPr>
                            <a:rPr lang="en-US" sz="1400" b="0" i="1" smtClean="0">
                              <a:latin typeface="Cambria Math" panose="02040503050406030204" pitchFamily="18" charset="0"/>
                            </a:rPr>
                          </m:ctrlPr>
                        </m:dP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𝑒</m:t>
                              </m:r>
                            </m:e>
                            <m:sub>
                              <m:r>
                                <a:rPr lang="en-US" sz="1400" b="0" i="1" smtClean="0">
                                  <a:latin typeface="Cambria Math" panose="02040503050406030204" pitchFamily="18" charset="0"/>
                                </a:rPr>
                                <m:t>𝑅</m:t>
                              </m:r>
                            </m:sub>
                          </m:sSub>
                        </m:e>
                      </m:d>
                      <m:r>
                        <a:rPr lang="en-US" sz="1400" b="0" i="1" smtClean="0">
                          <a:latin typeface="Cambria Math" panose="02040503050406030204" pitchFamily="18" charset="0"/>
                        </a:rPr>
                        <m:t>=</m:t>
                      </m:r>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2.76</m:t>
                          </m:r>
                        </m:e>
                        <m:sup>
                          <m:r>
                            <a:rPr lang="en-US" sz="1400">
                              <a:latin typeface="Cambria Math" panose="02040503050406030204" pitchFamily="18" charset="0"/>
                              <a:sym typeface="Symbol" panose="05050102010706020507" pitchFamily="18" charset="2"/>
                            </a:rPr>
                            <m:t></m:t>
                          </m:r>
                        </m:sup>
                      </m:sSup>
                    </m:oMath>
                  </m:oMathPara>
                </a14:m>
                <a:endParaRPr lang="en-US" sz="1400" dirty="0"/>
              </a:p>
            </p:txBody>
          </p:sp>
        </mc:Choice>
        <mc:Fallback>
          <p:sp>
            <p:nvSpPr>
              <p:cNvPr id="11" name="TextBox 10">
                <a:extLst>
                  <a:ext uri="{FF2B5EF4-FFF2-40B4-BE49-F238E27FC236}">
                    <a16:creationId xmlns:a16="http://schemas.microsoft.com/office/drawing/2014/main" id="{3423A0A0-9A97-9352-3809-90E09891B5FA}"/>
                  </a:ext>
                </a:extLst>
              </p:cNvPr>
              <p:cNvSpPr txBox="1">
                <a:spLocks noRot="1" noChangeAspect="1" noMove="1" noResize="1" noEditPoints="1" noAdjustHandles="1" noChangeArrowheads="1" noChangeShapeType="1" noTextEdit="1"/>
              </p:cNvSpPr>
              <p:nvPr/>
            </p:nvSpPr>
            <p:spPr>
              <a:xfrm>
                <a:off x="4867365" y="1245290"/>
                <a:ext cx="6849632" cy="367280"/>
              </a:xfrm>
              <a:prstGeom prst="rect">
                <a:avLst/>
              </a:prstGeom>
              <a:blipFill>
                <a:blip r:embed="rId4"/>
                <a:stretch>
                  <a:fillRect b="-1639"/>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265C2E01-B1BD-2146-B7E4-F6C22422EF33}"/>
                  </a:ext>
                </a:extLst>
              </p:cNvPr>
              <p:cNvSpPr txBox="1"/>
              <p:nvPr/>
            </p:nvSpPr>
            <p:spPr>
              <a:xfrm>
                <a:off x="4655032" y="3071018"/>
                <a:ext cx="7315977" cy="367280"/>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𝑝</m:t>
                          </m:r>
                          <m:r>
                            <a:rPr lang="en-US" sz="1400" b="0" i="1" smtClean="0">
                              <a:latin typeface="Cambria Math" panose="02040503050406030204" pitchFamily="18" charset="0"/>
                            </a:rPr>
                            <m:t>=</m:t>
                          </m:r>
                          <m:d>
                            <m:dPr>
                              <m:begChr m:val="["/>
                              <m:endChr m:val="]"/>
                              <m:ctrlPr>
                                <a:rPr lang="en-US" sz="1400" b="0" i="1" smtClean="0">
                                  <a:latin typeface="Cambria Math" panose="02040503050406030204" pitchFamily="18" charset="0"/>
                                </a:rPr>
                              </m:ctrlPr>
                            </m:dPr>
                            <m:e>
                              <m:r>
                                <a:rPr lang="en-US" sz="1400" b="0" i="1" smtClean="0">
                                  <a:latin typeface="Cambria Math" panose="02040503050406030204" pitchFamily="18" charset="0"/>
                                </a:rPr>
                                <m:t>0.05</m:t>
                              </m:r>
                              <m:r>
                                <a:rPr lang="en-US" sz="1400" b="0" i="1" smtClean="0">
                                  <a:latin typeface="Cambria Math" panose="02040503050406030204" pitchFamily="18" charset="0"/>
                                </a:rPr>
                                <m:t>𝑚</m:t>
                              </m:r>
                              <m:r>
                                <a:rPr lang="en-US" sz="1400" b="0" i="1" smtClean="0">
                                  <a:latin typeface="Cambria Math" panose="02040503050406030204" pitchFamily="18" charset="0"/>
                                </a:rPr>
                                <m:t>;0;0.15</m:t>
                              </m:r>
                              <m:r>
                                <a:rPr lang="en-US" sz="1400" b="0" i="1" smtClean="0">
                                  <a:latin typeface="Cambria Math" panose="02040503050406030204" pitchFamily="18" charset="0"/>
                                </a:rPr>
                                <m:t>𝑚</m:t>
                              </m:r>
                            </m:e>
                          </m:d>
                          <m:r>
                            <a:rPr lang="en-US" sz="1400" b="0" i="1" smtClean="0">
                              <a:latin typeface="Cambria Math" panose="02040503050406030204" pitchFamily="18" charset="0"/>
                            </a:rPr>
                            <m:t>, </m:t>
                          </m:r>
                          <m:r>
                            <a:rPr lang="en-US" sz="1400" b="0" i="1" smtClean="0">
                              <a:latin typeface="Cambria Math" panose="02040503050406030204" pitchFamily="18" charset="0"/>
                            </a:rPr>
                            <m:t>𝑀𝑒𝑎𝑛</m:t>
                          </m:r>
                          <m:r>
                            <a:rPr lang="en-US" sz="1400" b="0" i="1" smtClean="0">
                              <a:latin typeface="Cambria Math" panose="02040503050406030204" pitchFamily="18" charset="0"/>
                            </a:rPr>
                            <m:t>(</m:t>
                          </m:r>
                          <m:r>
                            <a:rPr lang="en-US" sz="1400" b="0" i="1" smtClean="0">
                              <a:latin typeface="Cambria Math" panose="02040503050406030204" pitchFamily="18" charset="0"/>
                            </a:rPr>
                            <m:t>𝜎</m:t>
                          </m:r>
                        </m:e>
                        <m:sub>
                          <m:r>
                            <a:rPr lang="en-US" sz="1400" b="0" i="1" smtClean="0">
                              <a:latin typeface="Cambria Math" panose="02040503050406030204" pitchFamily="18" charset="0"/>
                            </a:rPr>
                            <m:t>𝑚𝑒𝑎𝑛</m:t>
                          </m:r>
                        </m:sub>
                      </m:sSub>
                      <m:r>
                        <a:rPr lang="en-US" sz="1400" b="0" i="1" smtClean="0">
                          <a:latin typeface="Cambria Math" panose="02040503050406030204" pitchFamily="18" charset="0"/>
                        </a:rPr>
                        <m:t>)=</m:t>
                      </m:r>
                      <m:r>
                        <a:rPr lang="en-US" sz="1400" i="1">
                          <a:latin typeface="Cambria Math" panose="02040503050406030204" pitchFamily="18" charset="0"/>
                        </a:rPr>
                        <m:t>2.16</m:t>
                      </m:r>
                      <m:r>
                        <a:rPr lang="en-US" sz="1400" i="1">
                          <a:latin typeface="Cambria Math" panose="02040503050406030204" pitchFamily="18" charset="0"/>
                        </a:rPr>
                        <m:t>𝑒</m:t>
                      </m:r>
                      <m:r>
                        <a:rPr lang="en-US" sz="1400" i="1">
                          <a:latin typeface="Cambria Math" panose="02040503050406030204" pitchFamily="18" charset="0"/>
                        </a:rPr>
                        <m:t>−</m:t>
                      </m:r>
                      <m:r>
                        <a:rPr lang="en-US" sz="1400">
                          <a:latin typeface="Cambria Math" panose="02040503050406030204" pitchFamily="18" charset="0"/>
                        </a:rPr>
                        <m:t>5</m:t>
                      </m:r>
                      <m:r>
                        <a:rPr lang="en-US" sz="1400" b="0" i="0" smtClean="0">
                          <a:latin typeface="Cambria Math" panose="02040503050406030204" pitchFamily="18" charset="0"/>
                        </a:rPr>
                        <m:t>, </m:t>
                      </m:r>
                      <m:r>
                        <a:rPr lang="en-US" sz="1400" b="0" i="1" smtClean="0">
                          <a:latin typeface="Cambria Math" panose="02040503050406030204" pitchFamily="18" charset="0"/>
                        </a:rPr>
                        <m:t>𝑀𝑒𝑎𝑛</m:t>
                      </m:r>
                      <m:d>
                        <m:dPr>
                          <m:ctrlPr>
                            <a:rPr lang="en-US" sz="1400" b="0" i="1" smtClean="0">
                              <a:latin typeface="Cambria Math" panose="02040503050406030204" pitchFamily="18" charset="0"/>
                            </a:rPr>
                          </m:ctrlPr>
                        </m:dP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𝑒</m:t>
                              </m:r>
                            </m:e>
                            <m:sub>
                              <m:r>
                                <a:rPr lang="en-US" sz="1400" b="0" i="1" smtClean="0">
                                  <a:latin typeface="Cambria Math" panose="02040503050406030204" pitchFamily="18" charset="0"/>
                                </a:rPr>
                                <m:t>𝑝</m:t>
                              </m:r>
                            </m:sub>
                          </m:sSub>
                        </m:e>
                      </m:d>
                      <m:r>
                        <a:rPr lang="en-US" sz="1400" b="0" i="1" smtClean="0">
                          <a:latin typeface="Cambria Math" panose="02040503050406030204" pitchFamily="18" charset="0"/>
                        </a:rPr>
                        <m:t>=3.44</m:t>
                      </m:r>
                      <m:r>
                        <a:rPr lang="en-US" sz="1400" b="0" i="1" smtClean="0">
                          <a:latin typeface="Cambria Math" panose="02040503050406030204" pitchFamily="18" charset="0"/>
                        </a:rPr>
                        <m:t>𝑚𝑚</m:t>
                      </m:r>
                      <m:r>
                        <a:rPr lang="en-US" sz="1400" b="0" i="1" smtClean="0">
                          <a:latin typeface="Cambria Math" panose="02040503050406030204" pitchFamily="18" charset="0"/>
                        </a:rPr>
                        <m:t>, </m:t>
                      </m:r>
                      <m:r>
                        <a:rPr lang="en-US" sz="1400" b="0" i="1" smtClean="0">
                          <a:latin typeface="Cambria Math" panose="02040503050406030204" pitchFamily="18" charset="0"/>
                        </a:rPr>
                        <m:t>𝑀𝑒𝑎𝑛</m:t>
                      </m:r>
                      <m:d>
                        <m:dPr>
                          <m:ctrlPr>
                            <a:rPr lang="en-US" sz="1400" b="0" i="1" smtClean="0">
                              <a:latin typeface="Cambria Math" panose="02040503050406030204" pitchFamily="18" charset="0"/>
                            </a:rPr>
                          </m:ctrlPr>
                        </m:dP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𝑒</m:t>
                              </m:r>
                            </m:e>
                            <m:sub>
                              <m:r>
                                <a:rPr lang="en-US" sz="1400" b="0" i="1" smtClean="0">
                                  <a:latin typeface="Cambria Math" panose="02040503050406030204" pitchFamily="18" charset="0"/>
                                </a:rPr>
                                <m:t>𝑅</m:t>
                              </m:r>
                            </m:sub>
                          </m:sSub>
                        </m:e>
                      </m:d>
                      <m:r>
                        <a:rPr lang="en-US" sz="1400" b="0" i="1" smtClean="0">
                          <a:latin typeface="Cambria Math" panose="02040503050406030204" pitchFamily="18" charset="0"/>
                        </a:rPr>
                        <m:t>=</m:t>
                      </m:r>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1.80</m:t>
                          </m:r>
                        </m:e>
                        <m:sup>
                          <m:r>
                            <a:rPr lang="en-US" sz="1400">
                              <a:latin typeface="Cambria Math" panose="02040503050406030204" pitchFamily="18" charset="0"/>
                              <a:sym typeface="Symbol" panose="05050102010706020507" pitchFamily="18" charset="2"/>
                            </a:rPr>
                            <m:t></m:t>
                          </m:r>
                        </m:sup>
                      </m:sSup>
                    </m:oMath>
                  </m:oMathPara>
                </a14:m>
                <a:endParaRPr lang="en-US" sz="1400" dirty="0"/>
              </a:p>
            </p:txBody>
          </p:sp>
        </mc:Choice>
        <mc:Fallback>
          <p:sp>
            <p:nvSpPr>
              <p:cNvPr id="12" name="TextBox 11">
                <a:extLst>
                  <a:ext uri="{FF2B5EF4-FFF2-40B4-BE49-F238E27FC236}">
                    <a16:creationId xmlns:a16="http://schemas.microsoft.com/office/drawing/2014/main" id="{265C2E01-B1BD-2146-B7E4-F6C22422EF33}"/>
                  </a:ext>
                </a:extLst>
              </p:cNvPr>
              <p:cNvSpPr txBox="1">
                <a:spLocks noRot="1" noChangeAspect="1" noMove="1" noResize="1" noEditPoints="1" noAdjustHandles="1" noChangeArrowheads="1" noChangeShapeType="1" noTextEdit="1"/>
              </p:cNvSpPr>
              <p:nvPr/>
            </p:nvSpPr>
            <p:spPr>
              <a:xfrm>
                <a:off x="4655032" y="3071018"/>
                <a:ext cx="7315977" cy="367280"/>
              </a:xfrm>
              <a:prstGeom prst="rect">
                <a:avLst/>
              </a:prstGeom>
              <a:blipFill>
                <a:blip r:embed="rId5"/>
                <a:stretch>
                  <a:fillRect b="-333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5DB6A618-112D-0F3C-7E1F-FA2D09A19AE2}"/>
                  </a:ext>
                </a:extLst>
              </p:cNvPr>
              <p:cNvSpPr txBox="1"/>
              <p:nvPr/>
            </p:nvSpPr>
            <p:spPr>
              <a:xfrm>
                <a:off x="4605339" y="2619336"/>
                <a:ext cx="7085273" cy="367280"/>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𝑝</m:t>
                          </m:r>
                          <m:r>
                            <a:rPr lang="en-US" sz="1400" b="0" i="1" smtClean="0">
                              <a:latin typeface="Cambria Math" panose="02040503050406030204" pitchFamily="18" charset="0"/>
                            </a:rPr>
                            <m:t>=</m:t>
                          </m:r>
                          <m:d>
                            <m:dPr>
                              <m:begChr m:val="["/>
                              <m:endChr m:val="]"/>
                              <m:ctrlPr>
                                <a:rPr lang="en-US" sz="1400" b="0" i="1" smtClean="0">
                                  <a:latin typeface="Cambria Math" panose="02040503050406030204" pitchFamily="18" charset="0"/>
                                </a:rPr>
                              </m:ctrlPr>
                            </m:dPr>
                            <m:e>
                              <m:r>
                                <a:rPr lang="en-US" sz="1400" b="0" i="1" smtClean="0">
                                  <a:latin typeface="Cambria Math" panose="02040503050406030204" pitchFamily="18" charset="0"/>
                                </a:rPr>
                                <m:t>0;0.05;0.15</m:t>
                              </m:r>
                              <m:r>
                                <a:rPr lang="en-US" sz="1400" b="0" i="1" smtClean="0">
                                  <a:latin typeface="Cambria Math" panose="02040503050406030204" pitchFamily="18" charset="0"/>
                                </a:rPr>
                                <m:t>𝑚</m:t>
                              </m:r>
                            </m:e>
                          </m:d>
                          <m:r>
                            <a:rPr lang="en-US" sz="1400" b="0" i="1" smtClean="0">
                              <a:latin typeface="Cambria Math" panose="02040503050406030204" pitchFamily="18" charset="0"/>
                            </a:rPr>
                            <m:t>, </m:t>
                          </m:r>
                          <m:r>
                            <a:rPr lang="en-US" sz="1400" b="0" i="1" smtClean="0">
                              <a:latin typeface="Cambria Math" panose="02040503050406030204" pitchFamily="18" charset="0"/>
                            </a:rPr>
                            <m:t>𝑀𝑒𝑎𝑛</m:t>
                          </m:r>
                          <m:r>
                            <a:rPr lang="en-US" sz="1400" b="0" i="1" smtClean="0">
                              <a:latin typeface="Cambria Math" panose="02040503050406030204" pitchFamily="18" charset="0"/>
                            </a:rPr>
                            <m:t>(</m:t>
                          </m:r>
                          <m:r>
                            <a:rPr lang="en-US" sz="1400" b="0" i="1" smtClean="0">
                              <a:latin typeface="Cambria Math" panose="02040503050406030204" pitchFamily="18" charset="0"/>
                            </a:rPr>
                            <m:t>𝜎</m:t>
                          </m:r>
                        </m:e>
                        <m:sub>
                          <m:r>
                            <a:rPr lang="en-US" sz="1400" b="0" i="1" smtClean="0">
                              <a:latin typeface="Cambria Math" panose="02040503050406030204" pitchFamily="18" charset="0"/>
                            </a:rPr>
                            <m:t>𝑚𝑒𝑎𝑛</m:t>
                          </m:r>
                        </m:sub>
                      </m:sSub>
                      <m:r>
                        <a:rPr lang="en-US" sz="1400" b="0" i="1" smtClean="0">
                          <a:latin typeface="Cambria Math" panose="02040503050406030204" pitchFamily="18" charset="0"/>
                        </a:rPr>
                        <m:t>)=</m:t>
                      </m:r>
                      <m:r>
                        <a:rPr lang="en-US" sz="1400" i="1">
                          <a:latin typeface="Cambria Math" panose="02040503050406030204" pitchFamily="18" charset="0"/>
                        </a:rPr>
                        <m:t>2.16</m:t>
                      </m:r>
                      <m:r>
                        <a:rPr lang="en-US" sz="1400" i="1">
                          <a:latin typeface="Cambria Math" panose="02040503050406030204" pitchFamily="18" charset="0"/>
                        </a:rPr>
                        <m:t>𝑒</m:t>
                      </m:r>
                      <m:r>
                        <a:rPr lang="en-US" sz="1400" i="1">
                          <a:latin typeface="Cambria Math" panose="02040503050406030204" pitchFamily="18" charset="0"/>
                        </a:rPr>
                        <m:t>−</m:t>
                      </m:r>
                      <m:r>
                        <a:rPr lang="en-US" sz="1400">
                          <a:latin typeface="Cambria Math" panose="02040503050406030204" pitchFamily="18" charset="0"/>
                        </a:rPr>
                        <m:t>5</m:t>
                      </m:r>
                      <m:r>
                        <a:rPr lang="en-US" sz="1400" b="0" i="0" smtClean="0">
                          <a:latin typeface="Cambria Math" panose="02040503050406030204" pitchFamily="18" charset="0"/>
                        </a:rPr>
                        <m:t>, </m:t>
                      </m:r>
                      <m:r>
                        <a:rPr lang="en-US" sz="1400" b="0" i="1" smtClean="0">
                          <a:latin typeface="Cambria Math" panose="02040503050406030204" pitchFamily="18" charset="0"/>
                        </a:rPr>
                        <m:t>𝑀𝑒𝑎𝑛</m:t>
                      </m:r>
                      <m:d>
                        <m:dPr>
                          <m:ctrlPr>
                            <a:rPr lang="en-US" sz="1400" b="0" i="1" smtClean="0">
                              <a:latin typeface="Cambria Math" panose="02040503050406030204" pitchFamily="18" charset="0"/>
                            </a:rPr>
                          </m:ctrlPr>
                        </m:dP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𝑒</m:t>
                              </m:r>
                            </m:e>
                            <m:sub>
                              <m:r>
                                <a:rPr lang="en-US" sz="1400" b="0" i="1" smtClean="0">
                                  <a:latin typeface="Cambria Math" panose="02040503050406030204" pitchFamily="18" charset="0"/>
                                </a:rPr>
                                <m:t>𝑝</m:t>
                              </m:r>
                            </m:sub>
                          </m:sSub>
                        </m:e>
                      </m:d>
                      <m:r>
                        <a:rPr lang="en-US" sz="1400" b="0" i="1" smtClean="0">
                          <a:latin typeface="Cambria Math" panose="02040503050406030204" pitchFamily="18" charset="0"/>
                        </a:rPr>
                        <m:t>=4.11</m:t>
                      </m:r>
                      <m:r>
                        <a:rPr lang="en-US" sz="1400" b="0" i="1" smtClean="0">
                          <a:latin typeface="Cambria Math" panose="02040503050406030204" pitchFamily="18" charset="0"/>
                        </a:rPr>
                        <m:t>𝑚𝑚</m:t>
                      </m:r>
                      <m:r>
                        <a:rPr lang="en-US" sz="1400" b="0" i="1" smtClean="0">
                          <a:latin typeface="Cambria Math" panose="02040503050406030204" pitchFamily="18" charset="0"/>
                        </a:rPr>
                        <m:t>, </m:t>
                      </m:r>
                      <m:r>
                        <a:rPr lang="en-US" sz="1400" b="0" i="1" smtClean="0">
                          <a:latin typeface="Cambria Math" panose="02040503050406030204" pitchFamily="18" charset="0"/>
                        </a:rPr>
                        <m:t>𝑀𝑒𝑎𝑛</m:t>
                      </m:r>
                      <m:d>
                        <m:dPr>
                          <m:ctrlPr>
                            <a:rPr lang="en-US" sz="1400" b="0" i="1" smtClean="0">
                              <a:latin typeface="Cambria Math" panose="02040503050406030204" pitchFamily="18" charset="0"/>
                            </a:rPr>
                          </m:ctrlPr>
                        </m:dP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𝑒</m:t>
                              </m:r>
                            </m:e>
                            <m:sub>
                              <m:r>
                                <a:rPr lang="en-US" sz="1400" b="0" i="1" smtClean="0">
                                  <a:latin typeface="Cambria Math" panose="02040503050406030204" pitchFamily="18" charset="0"/>
                                </a:rPr>
                                <m:t>𝑅</m:t>
                              </m:r>
                            </m:sub>
                          </m:sSub>
                        </m:e>
                      </m:d>
                      <m:r>
                        <a:rPr lang="en-US" sz="1400" b="0" i="1" smtClean="0">
                          <a:latin typeface="Cambria Math" panose="02040503050406030204" pitchFamily="18" charset="0"/>
                        </a:rPr>
                        <m:t>=</m:t>
                      </m:r>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2.66</m:t>
                          </m:r>
                        </m:e>
                        <m:sup>
                          <m:r>
                            <a:rPr lang="en-US" sz="1400">
                              <a:latin typeface="Cambria Math" panose="02040503050406030204" pitchFamily="18" charset="0"/>
                              <a:sym typeface="Symbol" panose="05050102010706020507" pitchFamily="18" charset="2"/>
                            </a:rPr>
                            <m:t></m:t>
                          </m:r>
                        </m:sup>
                      </m:sSup>
                    </m:oMath>
                  </m:oMathPara>
                </a14:m>
                <a:endParaRPr lang="en-US" sz="1400" dirty="0"/>
              </a:p>
            </p:txBody>
          </p:sp>
        </mc:Choice>
        <mc:Fallback>
          <p:sp>
            <p:nvSpPr>
              <p:cNvPr id="13" name="TextBox 12">
                <a:extLst>
                  <a:ext uri="{FF2B5EF4-FFF2-40B4-BE49-F238E27FC236}">
                    <a16:creationId xmlns:a16="http://schemas.microsoft.com/office/drawing/2014/main" id="{5DB6A618-112D-0F3C-7E1F-FA2D09A19AE2}"/>
                  </a:ext>
                </a:extLst>
              </p:cNvPr>
              <p:cNvSpPr txBox="1">
                <a:spLocks noRot="1" noChangeAspect="1" noMove="1" noResize="1" noEditPoints="1" noAdjustHandles="1" noChangeArrowheads="1" noChangeShapeType="1" noTextEdit="1"/>
              </p:cNvSpPr>
              <p:nvPr/>
            </p:nvSpPr>
            <p:spPr>
              <a:xfrm>
                <a:off x="4605339" y="2619336"/>
                <a:ext cx="7085273" cy="367280"/>
              </a:xfrm>
              <a:prstGeom prst="rect">
                <a:avLst/>
              </a:prstGeom>
              <a:blipFill>
                <a:blip r:embed="rId6"/>
                <a:stretch>
                  <a:fillRect b="-333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4" name="TextBox 13">
                <a:extLst>
                  <a:ext uri="{FF2B5EF4-FFF2-40B4-BE49-F238E27FC236}">
                    <a16:creationId xmlns:a16="http://schemas.microsoft.com/office/drawing/2014/main" id="{3461154B-8D05-94D9-B56D-A7570269BE66}"/>
                  </a:ext>
                </a:extLst>
              </p:cNvPr>
              <p:cNvSpPr txBox="1"/>
              <p:nvPr/>
            </p:nvSpPr>
            <p:spPr>
              <a:xfrm>
                <a:off x="4605339" y="2179296"/>
                <a:ext cx="7373685" cy="367280"/>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𝑝</m:t>
                          </m:r>
                          <m:r>
                            <a:rPr lang="en-US" sz="1400" b="0" i="1" smtClean="0">
                              <a:latin typeface="Cambria Math" panose="02040503050406030204" pitchFamily="18" charset="0"/>
                            </a:rPr>
                            <m:t>=</m:t>
                          </m:r>
                          <m:d>
                            <m:dPr>
                              <m:begChr m:val="["/>
                              <m:endChr m:val="]"/>
                              <m:ctrlPr>
                                <a:rPr lang="en-US" sz="1400" b="0" i="1" smtClean="0">
                                  <a:latin typeface="Cambria Math" panose="02040503050406030204" pitchFamily="18" charset="0"/>
                                </a:rPr>
                              </m:ctrlPr>
                            </m:dPr>
                            <m:e>
                              <m:r>
                                <a:rPr lang="en-US" sz="1400" b="0" i="1" smtClean="0">
                                  <a:latin typeface="Cambria Math" panose="02040503050406030204" pitchFamily="18" charset="0"/>
                                </a:rPr>
                                <m:t>−0.05</m:t>
                              </m:r>
                              <m:r>
                                <a:rPr lang="en-US" sz="1400" b="0" i="1" smtClean="0">
                                  <a:latin typeface="Cambria Math" panose="02040503050406030204" pitchFamily="18" charset="0"/>
                                </a:rPr>
                                <m:t>𝑚</m:t>
                              </m:r>
                              <m:r>
                                <a:rPr lang="en-US" sz="1400" b="0" i="1" smtClean="0">
                                  <a:latin typeface="Cambria Math" panose="02040503050406030204" pitchFamily="18" charset="0"/>
                                </a:rPr>
                                <m:t>;0;0.15</m:t>
                              </m:r>
                              <m:r>
                                <a:rPr lang="en-US" sz="1400" b="0" i="1" smtClean="0">
                                  <a:latin typeface="Cambria Math" panose="02040503050406030204" pitchFamily="18" charset="0"/>
                                </a:rPr>
                                <m:t>𝑚</m:t>
                              </m:r>
                            </m:e>
                          </m:d>
                          <m:r>
                            <a:rPr lang="en-US" sz="1400" b="0" i="1" smtClean="0">
                              <a:latin typeface="Cambria Math" panose="02040503050406030204" pitchFamily="18" charset="0"/>
                            </a:rPr>
                            <m:t>, </m:t>
                          </m:r>
                          <m:r>
                            <a:rPr lang="en-US" sz="1400" b="0" i="1" smtClean="0">
                              <a:latin typeface="Cambria Math" panose="02040503050406030204" pitchFamily="18" charset="0"/>
                            </a:rPr>
                            <m:t>𝑀𝑒𝑎𝑛</m:t>
                          </m:r>
                          <m:r>
                            <a:rPr lang="en-US" sz="1400" b="0" i="1" smtClean="0">
                              <a:latin typeface="Cambria Math" panose="02040503050406030204" pitchFamily="18" charset="0"/>
                            </a:rPr>
                            <m:t>(</m:t>
                          </m:r>
                          <m:r>
                            <a:rPr lang="en-US" sz="1400" b="0" i="1" smtClean="0">
                              <a:latin typeface="Cambria Math" panose="02040503050406030204" pitchFamily="18" charset="0"/>
                            </a:rPr>
                            <m:t>𝜎</m:t>
                          </m:r>
                        </m:e>
                        <m:sub>
                          <m:r>
                            <a:rPr lang="en-US" sz="1400" b="0" i="1" smtClean="0">
                              <a:latin typeface="Cambria Math" panose="02040503050406030204" pitchFamily="18" charset="0"/>
                            </a:rPr>
                            <m:t>𝑚𝑒𝑎𝑛</m:t>
                          </m:r>
                        </m:sub>
                      </m:sSub>
                      <m:r>
                        <a:rPr lang="en-US" sz="1400" b="0" i="1" smtClean="0">
                          <a:latin typeface="Cambria Math" panose="02040503050406030204" pitchFamily="18" charset="0"/>
                        </a:rPr>
                        <m:t>)=</m:t>
                      </m:r>
                      <m:r>
                        <a:rPr lang="en-US" sz="1400" i="1">
                          <a:latin typeface="Cambria Math" panose="02040503050406030204" pitchFamily="18" charset="0"/>
                        </a:rPr>
                        <m:t>2.16</m:t>
                      </m:r>
                      <m:r>
                        <a:rPr lang="en-US" sz="1400" i="1">
                          <a:latin typeface="Cambria Math" panose="02040503050406030204" pitchFamily="18" charset="0"/>
                        </a:rPr>
                        <m:t>𝑒</m:t>
                      </m:r>
                      <m:r>
                        <a:rPr lang="en-US" sz="1400" i="1">
                          <a:latin typeface="Cambria Math" panose="02040503050406030204" pitchFamily="18" charset="0"/>
                        </a:rPr>
                        <m:t>−</m:t>
                      </m:r>
                      <m:r>
                        <a:rPr lang="en-US" sz="1400">
                          <a:latin typeface="Cambria Math" panose="02040503050406030204" pitchFamily="18" charset="0"/>
                        </a:rPr>
                        <m:t>5</m:t>
                      </m:r>
                      <m:r>
                        <a:rPr lang="en-US" sz="1400" b="0" i="0" smtClean="0">
                          <a:latin typeface="Cambria Math" panose="02040503050406030204" pitchFamily="18" charset="0"/>
                        </a:rPr>
                        <m:t>, </m:t>
                      </m:r>
                      <m:r>
                        <a:rPr lang="en-US" sz="1400" b="0" i="1" smtClean="0">
                          <a:latin typeface="Cambria Math" panose="02040503050406030204" pitchFamily="18" charset="0"/>
                        </a:rPr>
                        <m:t>𝑀𝑒𝑎𝑛</m:t>
                      </m:r>
                      <m:d>
                        <m:dPr>
                          <m:ctrlPr>
                            <a:rPr lang="en-US" sz="1400" b="0" i="1" smtClean="0">
                              <a:latin typeface="Cambria Math" panose="02040503050406030204" pitchFamily="18" charset="0"/>
                            </a:rPr>
                          </m:ctrlPr>
                        </m:dP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𝑒</m:t>
                              </m:r>
                            </m:e>
                            <m:sub>
                              <m:r>
                                <a:rPr lang="en-US" sz="1400" b="0" i="1" smtClean="0">
                                  <a:latin typeface="Cambria Math" panose="02040503050406030204" pitchFamily="18" charset="0"/>
                                </a:rPr>
                                <m:t>𝑝</m:t>
                              </m:r>
                            </m:sub>
                          </m:sSub>
                        </m:e>
                      </m:d>
                      <m:r>
                        <a:rPr lang="en-US" sz="1400" b="0" i="1" smtClean="0">
                          <a:latin typeface="Cambria Math" panose="02040503050406030204" pitchFamily="18" charset="0"/>
                        </a:rPr>
                        <m:t>=4.63</m:t>
                      </m:r>
                      <m:r>
                        <a:rPr lang="en-US" sz="1400" b="0" i="1" smtClean="0">
                          <a:latin typeface="Cambria Math" panose="02040503050406030204" pitchFamily="18" charset="0"/>
                        </a:rPr>
                        <m:t>𝑚𝑚</m:t>
                      </m:r>
                      <m:r>
                        <a:rPr lang="en-US" sz="1400" b="0" i="1" smtClean="0">
                          <a:latin typeface="Cambria Math" panose="02040503050406030204" pitchFamily="18" charset="0"/>
                        </a:rPr>
                        <m:t>, </m:t>
                      </m:r>
                      <m:r>
                        <a:rPr lang="en-US" sz="1400" b="0" i="1" smtClean="0">
                          <a:latin typeface="Cambria Math" panose="02040503050406030204" pitchFamily="18" charset="0"/>
                        </a:rPr>
                        <m:t>𝑀𝑒𝑎𝑛</m:t>
                      </m:r>
                      <m:d>
                        <m:dPr>
                          <m:ctrlPr>
                            <a:rPr lang="en-US" sz="1400" b="0" i="1" smtClean="0">
                              <a:latin typeface="Cambria Math" panose="02040503050406030204" pitchFamily="18" charset="0"/>
                            </a:rPr>
                          </m:ctrlPr>
                        </m:dP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𝑒</m:t>
                              </m:r>
                            </m:e>
                            <m:sub>
                              <m:r>
                                <a:rPr lang="en-US" sz="1400" b="0" i="1" smtClean="0">
                                  <a:latin typeface="Cambria Math" panose="02040503050406030204" pitchFamily="18" charset="0"/>
                                </a:rPr>
                                <m:t>𝑅</m:t>
                              </m:r>
                            </m:sub>
                          </m:sSub>
                        </m:e>
                      </m:d>
                      <m:r>
                        <a:rPr lang="en-US" sz="1400" b="0" i="1" smtClean="0">
                          <a:latin typeface="Cambria Math" panose="02040503050406030204" pitchFamily="18" charset="0"/>
                        </a:rPr>
                        <m:t>=</m:t>
                      </m:r>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1.79</m:t>
                          </m:r>
                        </m:e>
                        <m:sup>
                          <m:r>
                            <a:rPr lang="en-US" sz="1400">
                              <a:latin typeface="Cambria Math" panose="02040503050406030204" pitchFamily="18" charset="0"/>
                              <a:sym typeface="Symbol" panose="05050102010706020507" pitchFamily="18" charset="2"/>
                            </a:rPr>
                            <m:t></m:t>
                          </m:r>
                        </m:sup>
                      </m:sSup>
                    </m:oMath>
                  </m:oMathPara>
                </a14:m>
                <a:endParaRPr lang="en-US" sz="1400" dirty="0"/>
              </a:p>
            </p:txBody>
          </p:sp>
        </mc:Choice>
        <mc:Fallback>
          <p:sp>
            <p:nvSpPr>
              <p:cNvPr id="14" name="TextBox 13">
                <a:extLst>
                  <a:ext uri="{FF2B5EF4-FFF2-40B4-BE49-F238E27FC236}">
                    <a16:creationId xmlns:a16="http://schemas.microsoft.com/office/drawing/2014/main" id="{3461154B-8D05-94D9-B56D-A7570269BE66}"/>
                  </a:ext>
                </a:extLst>
              </p:cNvPr>
              <p:cNvSpPr txBox="1">
                <a:spLocks noRot="1" noChangeAspect="1" noMove="1" noResize="1" noEditPoints="1" noAdjustHandles="1" noChangeArrowheads="1" noChangeShapeType="1" noTextEdit="1"/>
              </p:cNvSpPr>
              <p:nvPr/>
            </p:nvSpPr>
            <p:spPr>
              <a:xfrm>
                <a:off x="4605339" y="2179296"/>
                <a:ext cx="7373685" cy="367280"/>
              </a:xfrm>
              <a:prstGeom prst="rect">
                <a:avLst/>
              </a:prstGeom>
              <a:blipFill>
                <a:blip r:embed="rId7"/>
                <a:stretch>
                  <a:fillRect b="-1639"/>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5" name="TextBox 14">
                <a:extLst>
                  <a:ext uri="{FF2B5EF4-FFF2-40B4-BE49-F238E27FC236}">
                    <a16:creationId xmlns:a16="http://schemas.microsoft.com/office/drawing/2014/main" id="{536A2183-A1EC-032E-CB7B-BE7C7C516740}"/>
                  </a:ext>
                </a:extLst>
              </p:cNvPr>
              <p:cNvSpPr txBox="1"/>
              <p:nvPr/>
            </p:nvSpPr>
            <p:spPr>
              <a:xfrm>
                <a:off x="4605339" y="1811054"/>
                <a:ext cx="7373685" cy="367280"/>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𝑝</m:t>
                          </m:r>
                          <m:r>
                            <a:rPr lang="en-US" sz="1400" b="0" i="1" smtClean="0">
                              <a:latin typeface="Cambria Math" panose="02040503050406030204" pitchFamily="18" charset="0"/>
                            </a:rPr>
                            <m:t>=</m:t>
                          </m:r>
                          <m:d>
                            <m:dPr>
                              <m:begChr m:val="["/>
                              <m:endChr m:val="]"/>
                              <m:ctrlPr>
                                <a:rPr lang="en-US" sz="1400" b="0" i="1" smtClean="0">
                                  <a:latin typeface="Cambria Math" panose="02040503050406030204" pitchFamily="18" charset="0"/>
                                </a:rPr>
                              </m:ctrlPr>
                            </m:dPr>
                            <m:e>
                              <m:r>
                                <a:rPr lang="en-US" sz="1400" b="0" i="1" smtClean="0">
                                  <a:latin typeface="Cambria Math" panose="02040503050406030204" pitchFamily="18" charset="0"/>
                                </a:rPr>
                                <m:t>0;−0.05</m:t>
                              </m:r>
                              <m:r>
                                <a:rPr lang="en-US" sz="1400" b="0" i="1" smtClean="0">
                                  <a:latin typeface="Cambria Math" panose="02040503050406030204" pitchFamily="18" charset="0"/>
                                </a:rPr>
                                <m:t>𝑚</m:t>
                              </m:r>
                              <m:r>
                                <a:rPr lang="en-US" sz="1400" b="0" i="1" smtClean="0">
                                  <a:latin typeface="Cambria Math" panose="02040503050406030204" pitchFamily="18" charset="0"/>
                                </a:rPr>
                                <m:t>;0.15</m:t>
                              </m:r>
                              <m:r>
                                <a:rPr lang="en-US" sz="1400" b="0" i="1" smtClean="0">
                                  <a:latin typeface="Cambria Math" panose="02040503050406030204" pitchFamily="18" charset="0"/>
                                </a:rPr>
                                <m:t>𝑚</m:t>
                              </m:r>
                            </m:e>
                          </m:d>
                          <m:r>
                            <a:rPr lang="en-US" sz="1400" b="0" i="1" smtClean="0">
                              <a:latin typeface="Cambria Math" panose="02040503050406030204" pitchFamily="18" charset="0"/>
                            </a:rPr>
                            <m:t>, </m:t>
                          </m:r>
                          <m:r>
                            <a:rPr lang="en-US" sz="1400" b="0" i="1" smtClean="0">
                              <a:latin typeface="Cambria Math" panose="02040503050406030204" pitchFamily="18" charset="0"/>
                            </a:rPr>
                            <m:t>𝑀𝑒𝑎𝑛</m:t>
                          </m:r>
                          <m:r>
                            <a:rPr lang="en-US" sz="1400" b="0" i="1" smtClean="0">
                              <a:latin typeface="Cambria Math" panose="02040503050406030204" pitchFamily="18" charset="0"/>
                            </a:rPr>
                            <m:t>(</m:t>
                          </m:r>
                          <m:r>
                            <a:rPr lang="en-US" sz="1400" b="0" i="1" smtClean="0">
                              <a:latin typeface="Cambria Math" panose="02040503050406030204" pitchFamily="18" charset="0"/>
                            </a:rPr>
                            <m:t>𝜎</m:t>
                          </m:r>
                        </m:e>
                        <m:sub>
                          <m:r>
                            <a:rPr lang="en-US" sz="1400" b="0" i="1" smtClean="0">
                              <a:latin typeface="Cambria Math" panose="02040503050406030204" pitchFamily="18" charset="0"/>
                            </a:rPr>
                            <m:t>𝑚𝑒𝑎𝑛</m:t>
                          </m:r>
                        </m:sub>
                      </m:sSub>
                      <m:r>
                        <a:rPr lang="en-US" sz="1400" b="0" i="1" smtClean="0">
                          <a:latin typeface="Cambria Math" panose="02040503050406030204" pitchFamily="18" charset="0"/>
                        </a:rPr>
                        <m:t>)=</m:t>
                      </m:r>
                      <m:r>
                        <a:rPr lang="en-US" sz="1400" i="1">
                          <a:latin typeface="Cambria Math" panose="02040503050406030204" pitchFamily="18" charset="0"/>
                        </a:rPr>
                        <m:t>2.16</m:t>
                      </m:r>
                      <m:r>
                        <a:rPr lang="en-US" sz="1400" i="1">
                          <a:latin typeface="Cambria Math" panose="02040503050406030204" pitchFamily="18" charset="0"/>
                        </a:rPr>
                        <m:t>𝑒</m:t>
                      </m:r>
                      <m:r>
                        <a:rPr lang="en-US" sz="1400" i="1">
                          <a:latin typeface="Cambria Math" panose="02040503050406030204" pitchFamily="18" charset="0"/>
                        </a:rPr>
                        <m:t>−</m:t>
                      </m:r>
                      <m:r>
                        <a:rPr lang="en-US" sz="1400">
                          <a:latin typeface="Cambria Math" panose="02040503050406030204" pitchFamily="18" charset="0"/>
                        </a:rPr>
                        <m:t>5</m:t>
                      </m:r>
                      <m:r>
                        <a:rPr lang="en-US" sz="1400" b="0" i="0" smtClean="0">
                          <a:latin typeface="Cambria Math" panose="02040503050406030204" pitchFamily="18" charset="0"/>
                        </a:rPr>
                        <m:t>, </m:t>
                      </m:r>
                      <m:r>
                        <a:rPr lang="en-US" sz="1400" b="0" i="1" smtClean="0">
                          <a:latin typeface="Cambria Math" panose="02040503050406030204" pitchFamily="18" charset="0"/>
                        </a:rPr>
                        <m:t>𝑀𝑒𝑎𝑛</m:t>
                      </m:r>
                      <m:d>
                        <m:dPr>
                          <m:ctrlPr>
                            <a:rPr lang="en-US" sz="1400" b="0" i="1" smtClean="0">
                              <a:latin typeface="Cambria Math" panose="02040503050406030204" pitchFamily="18" charset="0"/>
                            </a:rPr>
                          </m:ctrlPr>
                        </m:dP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𝑒</m:t>
                              </m:r>
                            </m:e>
                            <m:sub>
                              <m:r>
                                <a:rPr lang="en-US" sz="1400" b="0" i="1" smtClean="0">
                                  <a:latin typeface="Cambria Math" panose="02040503050406030204" pitchFamily="18" charset="0"/>
                                </a:rPr>
                                <m:t>𝑝</m:t>
                              </m:r>
                            </m:sub>
                          </m:sSub>
                        </m:e>
                      </m:d>
                      <m:r>
                        <a:rPr lang="en-US" sz="1400" b="0" i="1" smtClean="0">
                          <a:latin typeface="Cambria Math" panose="02040503050406030204" pitchFamily="18" charset="0"/>
                        </a:rPr>
                        <m:t>=3.94</m:t>
                      </m:r>
                      <m:r>
                        <a:rPr lang="en-US" sz="1400" b="0" i="1" smtClean="0">
                          <a:latin typeface="Cambria Math" panose="02040503050406030204" pitchFamily="18" charset="0"/>
                        </a:rPr>
                        <m:t>𝑚𝑚</m:t>
                      </m:r>
                      <m:r>
                        <a:rPr lang="en-US" sz="1400" b="0" i="1" smtClean="0">
                          <a:latin typeface="Cambria Math" panose="02040503050406030204" pitchFamily="18" charset="0"/>
                        </a:rPr>
                        <m:t>, </m:t>
                      </m:r>
                      <m:r>
                        <a:rPr lang="en-US" sz="1400" b="0" i="1" smtClean="0">
                          <a:latin typeface="Cambria Math" panose="02040503050406030204" pitchFamily="18" charset="0"/>
                        </a:rPr>
                        <m:t>𝑀𝑒𝑎𝑛</m:t>
                      </m:r>
                      <m:d>
                        <m:dPr>
                          <m:ctrlPr>
                            <a:rPr lang="en-US" sz="1400" b="0" i="1" smtClean="0">
                              <a:latin typeface="Cambria Math" panose="02040503050406030204" pitchFamily="18" charset="0"/>
                            </a:rPr>
                          </m:ctrlPr>
                        </m:dP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𝑒</m:t>
                              </m:r>
                            </m:e>
                            <m:sub>
                              <m:r>
                                <a:rPr lang="en-US" sz="1400" b="0" i="1" smtClean="0">
                                  <a:latin typeface="Cambria Math" panose="02040503050406030204" pitchFamily="18" charset="0"/>
                                </a:rPr>
                                <m:t>𝑅</m:t>
                              </m:r>
                            </m:sub>
                          </m:sSub>
                        </m:e>
                      </m:d>
                      <m:r>
                        <a:rPr lang="en-US" sz="1400" b="0" i="1" smtClean="0">
                          <a:latin typeface="Cambria Math" panose="02040503050406030204" pitchFamily="18" charset="0"/>
                        </a:rPr>
                        <m:t>=</m:t>
                      </m:r>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2.15</m:t>
                          </m:r>
                        </m:e>
                        <m:sup>
                          <m:r>
                            <a:rPr lang="en-US" sz="1400">
                              <a:latin typeface="Cambria Math" panose="02040503050406030204" pitchFamily="18" charset="0"/>
                              <a:sym typeface="Symbol" panose="05050102010706020507" pitchFamily="18" charset="2"/>
                            </a:rPr>
                            <m:t></m:t>
                          </m:r>
                        </m:sup>
                      </m:sSup>
                    </m:oMath>
                  </m:oMathPara>
                </a14:m>
                <a:endParaRPr lang="en-US" sz="1400" dirty="0"/>
              </a:p>
            </p:txBody>
          </p:sp>
        </mc:Choice>
        <mc:Fallback>
          <p:sp>
            <p:nvSpPr>
              <p:cNvPr id="15" name="TextBox 14">
                <a:extLst>
                  <a:ext uri="{FF2B5EF4-FFF2-40B4-BE49-F238E27FC236}">
                    <a16:creationId xmlns:a16="http://schemas.microsoft.com/office/drawing/2014/main" id="{536A2183-A1EC-032E-CB7B-BE7C7C516740}"/>
                  </a:ext>
                </a:extLst>
              </p:cNvPr>
              <p:cNvSpPr txBox="1">
                <a:spLocks noRot="1" noChangeAspect="1" noMove="1" noResize="1" noEditPoints="1" noAdjustHandles="1" noChangeArrowheads="1" noChangeShapeType="1" noTextEdit="1"/>
              </p:cNvSpPr>
              <p:nvPr/>
            </p:nvSpPr>
            <p:spPr>
              <a:xfrm>
                <a:off x="4605339" y="1811054"/>
                <a:ext cx="7373685" cy="367280"/>
              </a:xfrm>
              <a:prstGeom prst="rect">
                <a:avLst/>
              </a:prstGeom>
              <a:blipFill>
                <a:blip r:embed="rId8"/>
                <a:stretch>
                  <a:fillRect b="-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60A4A87F-4EA0-621B-9DD8-0647A16FB663}"/>
                  </a:ext>
                </a:extLst>
              </p:cNvPr>
              <p:cNvSpPr txBox="1"/>
              <p:nvPr/>
            </p:nvSpPr>
            <p:spPr>
              <a:xfrm>
                <a:off x="5099975" y="5429070"/>
                <a:ext cx="6313092" cy="582724"/>
              </a:xfrm>
              <a:prstGeom prst="rect">
                <a:avLst/>
              </a:prstGeom>
              <a:noFill/>
            </p:spPr>
            <p:txBody>
              <a:bodyPr wrap="square">
                <a:spAutoFit/>
              </a:bodyPr>
              <a:lstStyle/>
              <a:p>
                <a:r>
                  <a:rPr lang="en-US" sz="1400" b="0" dirty="0">
                    <a:latin typeface="Times New Roman" panose="02020603050405020304" pitchFamily="18" charset="0"/>
                    <a:cs typeface="Times New Roman" panose="02020603050405020304" pitchFamily="18" charset="0"/>
                  </a:rPr>
                  <a:t>Overall: </a:t>
                </a:r>
                <a14:m>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𝑀𝑒𝑎𝑛</m:t>
                        </m:r>
                        <m:r>
                          <a:rPr lang="en-US" sz="1400" b="0" i="1" smtClean="0">
                            <a:latin typeface="Cambria Math" panose="02040503050406030204" pitchFamily="18" charset="0"/>
                          </a:rPr>
                          <m:t>(</m:t>
                        </m:r>
                        <m:r>
                          <a:rPr lang="en-US" sz="1400" b="0" i="1" smtClean="0">
                            <a:latin typeface="Cambria Math" panose="02040503050406030204" pitchFamily="18" charset="0"/>
                          </a:rPr>
                          <m:t>𝜎</m:t>
                        </m:r>
                      </m:e>
                      <m:sub>
                        <m:r>
                          <a:rPr lang="en-US" sz="1400" b="0" i="1" smtClean="0">
                            <a:latin typeface="Cambria Math" panose="02040503050406030204" pitchFamily="18" charset="0"/>
                          </a:rPr>
                          <m:t>𝑚𝑒𝑎𝑛</m:t>
                        </m:r>
                      </m:sub>
                    </m:sSub>
                    <m:r>
                      <a:rPr lang="en-US" sz="1400" b="0" i="1" smtClean="0">
                        <a:latin typeface="Cambria Math" panose="02040503050406030204" pitchFamily="18" charset="0"/>
                      </a:rPr>
                      <m:t>)=2.44</m:t>
                    </m:r>
                    <m:r>
                      <a:rPr lang="en-US" sz="1400" b="0" i="1" smtClean="0">
                        <a:latin typeface="Cambria Math" panose="02040503050406030204" pitchFamily="18" charset="0"/>
                      </a:rPr>
                      <m:t>𝑒</m:t>
                    </m:r>
                    <m:r>
                      <a:rPr lang="en-US" sz="1400" b="0" i="1" smtClean="0">
                        <a:latin typeface="Cambria Math" panose="02040503050406030204" pitchFamily="18" charset="0"/>
                      </a:rPr>
                      <m:t>−</m:t>
                    </m:r>
                    <m:r>
                      <a:rPr lang="en-US" sz="1400" b="0" i="0" smtClean="0">
                        <a:latin typeface="Cambria Math" panose="02040503050406030204" pitchFamily="18" charset="0"/>
                      </a:rPr>
                      <m:t>5,</m:t>
                    </m:r>
                    <m:r>
                      <a:rPr lang="en-US" sz="1400" b="0" i="1" smtClean="0">
                        <a:latin typeface="Cambria Math" panose="02040503050406030204" pitchFamily="18" charset="0"/>
                      </a:rPr>
                      <m:t>𝑀𝑒𝑎𝑛</m:t>
                    </m:r>
                    <m:d>
                      <m:dPr>
                        <m:ctrlPr>
                          <a:rPr lang="en-US" sz="1400" b="0" i="1" smtClean="0">
                            <a:latin typeface="Cambria Math" panose="02040503050406030204" pitchFamily="18" charset="0"/>
                          </a:rPr>
                        </m:ctrlPr>
                      </m:dP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𝑒</m:t>
                            </m:r>
                          </m:e>
                          <m:sub>
                            <m:r>
                              <a:rPr lang="en-US" sz="1400" b="0" i="1" smtClean="0">
                                <a:latin typeface="Cambria Math" panose="02040503050406030204" pitchFamily="18" charset="0"/>
                              </a:rPr>
                              <m:t>𝑝</m:t>
                            </m:r>
                          </m:sub>
                        </m:sSub>
                      </m:e>
                    </m:d>
                    <m:r>
                      <a:rPr lang="en-US" sz="1400" b="0" i="1" smtClean="0">
                        <a:latin typeface="Cambria Math" panose="02040503050406030204" pitchFamily="18" charset="0"/>
                      </a:rPr>
                      <m:t>=4.25</m:t>
                    </m:r>
                    <m:r>
                      <a:rPr lang="en-US" sz="1400" b="0" i="1" smtClean="0">
                        <a:latin typeface="Cambria Math" panose="02040503050406030204" pitchFamily="18" charset="0"/>
                      </a:rPr>
                      <m:t>𝑚𝑚</m:t>
                    </m:r>
                    <m:r>
                      <a:rPr lang="en-US" sz="1400" b="0" i="1" smtClean="0">
                        <a:latin typeface="Cambria Math" panose="02040503050406030204" pitchFamily="18" charset="0"/>
                      </a:rPr>
                      <m:t>, </m:t>
                    </m:r>
                    <m:r>
                      <a:rPr lang="en-US" sz="1400" b="0" i="1" smtClean="0">
                        <a:latin typeface="Cambria Math" panose="02040503050406030204" pitchFamily="18" charset="0"/>
                      </a:rPr>
                      <m:t>𝑀𝑒𝑎𝑛</m:t>
                    </m:r>
                    <m:d>
                      <m:dPr>
                        <m:ctrlPr>
                          <a:rPr lang="en-US" sz="1400" b="0" i="1" smtClean="0">
                            <a:latin typeface="Cambria Math" panose="02040503050406030204" pitchFamily="18" charset="0"/>
                          </a:rPr>
                        </m:ctrlPr>
                      </m:dP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𝑒</m:t>
                            </m:r>
                          </m:e>
                          <m:sub>
                            <m:r>
                              <a:rPr lang="en-US" sz="1400" b="0" i="1" smtClean="0">
                                <a:latin typeface="Cambria Math" panose="02040503050406030204" pitchFamily="18" charset="0"/>
                              </a:rPr>
                              <m:t>𝑅</m:t>
                            </m:r>
                          </m:sub>
                        </m:sSub>
                      </m:e>
                    </m:d>
                    <m:r>
                      <a:rPr lang="en-US" sz="1400" b="0" i="1" smtClean="0">
                        <a:latin typeface="Cambria Math" panose="02040503050406030204" pitchFamily="18" charset="0"/>
                      </a:rPr>
                      <m:t>=</m:t>
                    </m:r>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2.16</m:t>
                        </m:r>
                      </m:e>
                      <m:sup>
                        <m:r>
                          <a:rPr lang="en-US" sz="1400">
                            <a:latin typeface="Cambria Math" panose="02040503050406030204" pitchFamily="18" charset="0"/>
                            <a:sym typeface="Symbol" panose="05050102010706020507" pitchFamily="18" charset="2"/>
                          </a:rPr>
                          <m:t></m:t>
                        </m:r>
                      </m:sup>
                    </m:sSup>
                  </m:oMath>
                </a14:m>
                <a:endParaRPr lang="en-US" sz="1400" dirty="0"/>
              </a:p>
              <a:p>
                <a:r>
                  <a:rPr lang="en-US" sz="1400" dirty="0">
                    <a:latin typeface="Times New Roman" panose="02020603050405020304" pitchFamily="18" charset="0"/>
                    <a:cs typeface="Times New Roman" panose="02020603050405020304" pitchFamily="18" charset="0"/>
                  </a:rPr>
                  <a:t>Even though </a:t>
                </a:r>
                <a14:m>
                  <m:oMath xmlns:m="http://schemas.openxmlformats.org/officeDocument/2006/math">
                    <m:r>
                      <a:rPr lang="en-US" sz="1400" b="0" i="1" smtClean="0">
                        <a:latin typeface="Cambria Math" panose="02040503050406030204" pitchFamily="18" charset="0"/>
                      </a:rPr>
                      <m:t>𝜎</m:t>
                    </m:r>
                  </m:oMath>
                </a14:m>
                <a:r>
                  <a:rPr lang="en-US" sz="1400" dirty="0">
                    <a:latin typeface="Times New Roman" panose="02020603050405020304" pitchFamily="18" charset="0"/>
                    <a:cs typeface="Times New Roman" panose="02020603050405020304" pitchFamily="18" charset="0"/>
                  </a:rPr>
                  <a:t> is smaller compared to the 5cm circle, </a:t>
                </a:r>
                <a14:m>
                  <m:oMath xmlns:m="http://schemas.openxmlformats.org/officeDocument/2006/math">
                    <m:r>
                      <a:rPr lang="en-US" sz="1400" b="0" i="1" smtClean="0">
                        <a:latin typeface="Cambria Math" panose="02040503050406030204" pitchFamily="18" charset="0"/>
                      </a:rPr>
                      <m:t>3.90</m:t>
                    </m:r>
                    <m:r>
                      <a:rPr lang="en-US" sz="1400" b="0" i="1" smtClean="0">
                        <a:latin typeface="Cambria Math" panose="02040503050406030204" pitchFamily="18" charset="0"/>
                      </a:rPr>
                      <m:t>𝑒</m:t>
                    </m:r>
                    <m:r>
                      <a:rPr lang="en-US" sz="1400" b="0" i="1" smtClean="0">
                        <a:latin typeface="Cambria Math" panose="02040503050406030204" pitchFamily="18" charset="0"/>
                      </a:rPr>
                      <m:t>−</m:t>
                    </m:r>
                    <m:r>
                      <a:rPr lang="en-US" sz="1400" b="0" i="0" smtClean="0">
                        <a:latin typeface="Cambria Math" panose="02040503050406030204" pitchFamily="18" charset="0"/>
                      </a:rPr>
                      <m:t>5</m:t>
                    </m:r>
                  </m:oMath>
                </a14:m>
                <a:r>
                  <a:rPr lang="en-US" sz="1400" dirty="0">
                    <a:latin typeface="Times New Roman" panose="02020603050405020304" pitchFamily="18" charset="0"/>
                    <a:cs typeface="Times New Roman" panose="02020603050405020304" pitchFamily="18" charset="0"/>
                  </a:rPr>
                  <a:t>, the error is smaller.</a:t>
                </a:r>
              </a:p>
            </p:txBody>
          </p:sp>
        </mc:Choice>
        <mc:Fallback xmlns="">
          <p:sp>
            <p:nvSpPr>
              <p:cNvPr id="3" name="TextBox 2">
                <a:extLst>
                  <a:ext uri="{FF2B5EF4-FFF2-40B4-BE49-F238E27FC236}">
                    <a16:creationId xmlns:a16="http://schemas.microsoft.com/office/drawing/2014/main" id="{60A4A87F-4EA0-621B-9DD8-0647A16FB663}"/>
                  </a:ext>
                </a:extLst>
              </p:cNvPr>
              <p:cNvSpPr txBox="1">
                <a:spLocks noRot="1" noChangeAspect="1" noMove="1" noResize="1" noEditPoints="1" noAdjustHandles="1" noChangeArrowheads="1" noChangeShapeType="1" noTextEdit="1"/>
              </p:cNvSpPr>
              <p:nvPr/>
            </p:nvSpPr>
            <p:spPr>
              <a:xfrm>
                <a:off x="5099975" y="5429070"/>
                <a:ext cx="6313092" cy="582724"/>
              </a:xfrm>
              <a:prstGeom prst="rect">
                <a:avLst/>
              </a:prstGeom>
              <a:blipFill>
                <a:blip r:embed="rId9"/>
                <a:stretch>
                  <a:fillRect l="-290" b="-10526"/>
                </a:stretch>
              </a:blipFill>
            </p:spPr>
            <p:txBody>
              <a:bodyPr/>
              <a:lstStyle/>
              <a:p>
                <a:r>
                  <a:rPr lang="en-US">
                    <a:noFill/>
                  </a:rPr>
                  <a:t> </a:t>
                </a:r>
              </a:p>
            </p:txBody>
          </p:sp>
        </mc:Fallback>
      </mc:AlternateContent>
      <p:pic>
        <p:nvPicPr>
          <p:cNvPr id="5" name="Graphic 4">
            <a:extLst>
              <a:ext uri="{FF2B5EF4-FFF2-40B4-BE49-F238E27FC236}">
                <a16:creationId xmlns:a16="http://schemas.microsoft.com/office/drawing/2014/main" id="{780A383D-F6FF-5435-AD45-1C59DBB22F35}"/>
              </a:ext>
            </a:extLst>
          </p:cNvPr>
          <p:cNvPicPr>
            <a:picLocks noChangeAspect="1"/>
          </p:cNvPicPr>
          <p:nvPr/>
        </p:nvPicPr>
        <p:blipFill rotWithShape="1">
          <a:blip r:embed="rId10">
            <a:extLst>
              <a:ext uri="{96DAC541-7B7A-43D3-8B79-37D633B846F1}">
                <asvg:svgBlip xmlns:asvg="http://schemas.microsoft.com/office/drawing/2016/SVG/main" r:embed="rId11"/>
              </a:ext>
            </a:extLst>
          </a:blip>
          <a:srcRect l="25025" r="23194"/>
          <a:stretch/>
        </p:blipFill>
        <p:spPr>
          <a:xfrm>
            <a:off x="0" y="1154167"/>
            <a:ext cx="4509692" cy="4549665"/>
          </a:xfrm>
          <a:prstGeom prst="rect">
            <a:avLst/>
          </a:prstGeom>
        </p:spPr>
      </p:pic>
      <p:cxnSp>
        <p:nvCxnSpPr>
          <p:cNvPr id="9" name="Straight Arrow Connector 8">
            <a:extLst>
              <a:ext uri="{FF2B5EF4-FFF2-40B4-BE49-F238E27FC236}">
                <a16:creationId xmlns:a16="http://schemas.microsoft.com/office/drawing/2014/main" id="{25433032-7E8D-0E1C-F624-68223B961ED8}"/>
              </a:ext>
            </a:extLst>
          </p:cNvPr>
          <p:cNvCxnSpPr>
            <a:cxnSpLocks/>
            <a:endCxn id="7" idx="1"/>
          </p:cNvCxnSpPr>
          <p:nvPr/>
        </p:nvCxnSpPr>
        <p:spPr>
          <a:xfrm>
            <a:off x="2370667" y="3616628"/>
            <a:ext cx="2496698" cy="11881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B3B77E86-577E-C025-0DE2-B8C773A26A29}"/>
              </a:ext>
            </a:extLst>
          </p:cNvPr>
          <p:cNvCxnSpPr>
            <a:cxnSpLocks/>
            <a:endCxn id="10" idx="1"/>
          </p:cNvCxnSpPr>
          <p:nvPr/>
        </p:nvCxnSpPr>
        <p:spPr>
          <a:xfrm>
            <a:off x="2370667" y="3176588"/>
            <a:ext cx="2406479" cy="12535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A29C14B7-8AE8-A1AE-FE2B-009EF0587BFA}"/>
              </a:ext>
            </a:extLst>
          </p:cNvPr>
          <p:cNvCxnSpPr>
            <a:endCxn id="11" idx="1"/>
          </p:cNvCxnSpPr>
          <p:nvPr/>
        </p:nvCxnSpPr>
        <p:spPr>
          <a:xfrm flipV="1">
            <a:off x="2370667" y="1428930"/>
            <a:ext cx="2496698" cy="11904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Slide Number Placeholder 23">
            <a:extLst>
              <a:ext uri="{FF2B5EF4-FFF2-40B4-BE49-F238E27FC236}">
                <a16:creationId xmlns:a16="http://schemas.microsoft.com/office/drawing/2014/main" id="{825978A4-6877-C67E-6391-1947DA807A39}"/>
              </a:ext>
            </a:extLst>
          </p:cNvPr>
          <p:cNvSpPr>
            <a:spLocks noGrp="1"/>
          </p:cNvSpPr>
          <p:nvPr>
            <p:ph type="sldNum" sz="quarter" idx="12"/>
          </p:nvPr>
        </p:nvSpPr>
        <p:spPr/>
        <p:txBody>
          <a:bodyPr/>
          <a:lstStyle/>
          <a:p>
            <a:fld id="{843DEEAA-B689-44EB-B24B-F411656F60BB}" type="slidenum">
              <a:rPr lang="en-US" smtClean="0"/>
              <a:t>3</a:t>
            </a:fld>
            <a:endParaRPr lang="en-US"/>
          </a:p>
        </p:txBody>
      </p:sp>
    </p:spTree>
    <p:extLst>
      <p:ext uri="{BB962C8B-B14F-4D97-AF65-F5344CB8AC3E}">
        <p14:creationId xmlns:p14="http://schemas.microsoft.com/office/powerpoint/2010/main" val="9813811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5199D-76C2-A438-8608-038006686D6E}"/>
              </a:ext>
            </a:extLst>
          </p:cNvPr>
          <p:cNvSpPr>
            <a:spLocks noGrp="1"/>
          </p:cNvSpPr>
          <p:nvPr>
            <p:ph type="title"/>
          </p:nvPr>
        </p:nvSpPr>
        <p:spPr>
          <a:xfrm>
            <a:off x="838200" y="365126"/>
            <a:ext cx="10515600" cy="447674"/>
          </a:xfrm>
        </p:spPr>
        <p:txBody>
          <a:bodyPr>
            <a:normAutofit/>
          </a:bodyPr>
          <a:lstStyle/>
          <a:p>
            <a:r>
              <a:rPr lang="en-US" sz="2400" dirty="0">
                <a:latin typeface="Times New Roman" panose="02020603050405020304" pitchFamily="18" charset="0"/>
                <a:cs typeface="Times New Roman" panose="02020603050405020304" pitchFamily="18" charset="0"/>
              </a:rPr>
              <a:t>Calibration</a:t>
            </a:r>
          </a:p>
        </p:txBody>
      </p:sp>
      <p:sp>
        <p:nvSpPr>
          <p:cNvPr id="24" name="Slide Number Placeholder 23">
            <a:extLst>
              <a:ext uri="{FF2B5EF4-FFF2-40B4-BE49-F238E27FC236}">
                <a16:creationId xmlns:a16="http://schemas.microsoft.com/office/drawing/2014/main" id="{825978A4-6877-C67E-6391-1947DA807A39}"/>
              </a:ext>
            </a:extLst>
          </p:cNvPr>
          <p:cNvSpPr>
            <a:spLocks noGrp="1"/>
          </p:cNvSpPr>
          <p:nvPr>
            <p:ph type="sldNum" sz="quarter" idx="12"/>
          </p:nvPr>
        </p:nvSpPr>
        <p:spPr/>
        <p:txBody>
          <a:bodyPr/>
          <a:lstStyle/>
          <a:p>
            <a:fld id="{843DEEAA-B689-44EB-B24B-F411656F60BB}" type="slidenum">
              <a:rPr lang="en-US" smtClean="0"/>
              <a:t>4</a:t>
            </a:fld>
            <a:endParaRPr lang="en-US"/>
          </a:p>
        </p:txBody>
      </p: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AEDA9A79-D713-FD78-A9CF-179223AA5D19}"/>
                  </a:ext>
                </a:extLst>
              </p:cNvPr>
              <p:cNvSpPr txBox="1"/>
              <p:nvPr/>
            </p:nvSpPr>
            <p:spPr>
              <a:xfrm>
                <a:off x="1189566" y="999067"/>
                <a:ext cx="9812867" cy="4847737"/>
              </a:xfrm>
              <a:prstGeom prst="rect">
                <a:avLst/>
              </a:prstGeom>
              <a:noFill/>
            </p:spPr>
            <p:txBody>
              <a:bodyPr wrap="square" rtlCol="0">
                <a:spAutoFit/>
              </a:bodyPr>
              <a:lstStyle/>
              <a:p>
                <a:r>
                  <a:rPr lang="en-US" dirty="0">
                    <a:latin typeface="Cambria Math" panose="02040503050406030204" pitchFamily="18" charset="0"/>
                  </a:rPr>
                  <a:t>Assumptions: </a:t>
                </a:r>
              </a:p>
              <a:p>
                <a:pPr marL="285750" indent="-285750">
                  <a:buFont typeface="Arial" panose="020B0604020202020204" pitchFamily="34" charset="0"/>
                  <a:buChar char="•"/>
                </a:pPr>
                <a:r>
                  <a:rPr lang="en-US" dirty="0">
                    <a:latin typeface="Cambria Math" panose="02040503050406030204" pitchFamily="18" charset="0"/>
                  </a:rPr>
                  <a:t>3 axes of one sensor are at the same position. </a:t>
                </a:r>
              </a:p>
              <a:p>
                <a:pPr marL="285750" indent="-285750">
                  <a:buFont typeface="Arial" panose="020B0604020202020204" pitchFamily="34" charset="0"/>
                  <a:buChar char="•"/>
                </a:pPr>
                <a:r>
                  <a:rPr lang="en-US" dirty="0">
                    <a:latin typeface="Cambria Math" panose="02040503050406030204" pitchFamily="18" charset="0"/>
                  </a:rPr>
                  <a:t>Sensor’s orientation are assumed to be known as identity(aligned with the world frame). </a:t>
                </a:r>
              </a:p>
              <a:p>
                <a:pPr marL="285750" indent="-285750">
                  <a:buFont typeface="Arial" panose="020B0604020202020204" pitchFamily="34" charset="0"/>
                  <a:buChar char="•"/>
                </a:pPr>
                <a:r>
                  <a:rPr lang="en-US" dirty="0">
                    <a:latin typeface="Cambria Math" panose="02040503050406030204" pitchFamily="18" charset="0"/>
                  </a:rPr>
                  <a:t>The magnet configurations are assumed to be accurate.</a:t>
                </a:r>
                <a:endParaRPr lang="en-US" b="0" dirty="0">
                  <a:latin typeface="Cambria Math" panose="02040503050406030204" pitchFamily="18" charset="0"/>
                </a:endParaRPr>
              </a:p>
              <a:p>
                <a:endParaRPr lang="en-US" i="1" dirty="0">
                  <a:latin typeface="Cambria Math" panose="02040503050406030204" pitchFamily="18" charset="0"/>
                </a:endParaRPr>
              </a:p>
              <a:p>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𝐵</m:t>
                        </m:r>
                      </m:e>
                      <m:sup>
                        <m:r>
                          <a:rPr lang="en-US" b="0" i="1" smtClean="0">
                            <a:latin typeface="Cambria Math" panose="02040503050406030204" pitchFamily="18" charset="0"/>
                          </a:rPr>
                          <m:t>∗</m:t>
                        </m:r>
                      </m:sup>
                    </m:sSup>
                    <m:r>
                      <a:rPr lang="en-US" b="0" i="1" smtClean="0">
                        <a:latin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ℝ</m:t>
                        </m:r>
                      </m:e>
                      <m:sup>
                        <m:r>
                          <a:rPr lang="en-US" b="0" i="1" smtClean="0">
                            <a:latin typeface="Cambria Math" panose="02040503050406030204" pitchFamily="18" charset="0"/>
                            <a:ea typeface="Cambria Math" panose="02040503050406030204" pitchFamily="18" charset="0"/>
                          </a:rPr>
                          <m:t>2688</m:t>
                        </m:r>
                      </m:sup>
                    </m:sSup>
                  </m:oMath>
                </a14:m>
                <a:r>
                  <a:rPr lang="en-US" dirty="0">
                    <a:latin typeface="Times New Roman" panose="02020603050405020304" pitchFamily="18" charset="0"/>
                    <a:cs typeface="Times New Roman" panose="02020603050405020304" pitchFamily="18" charset="0"/>
                  </a:rPr>
                  <a:t>: Vectorized magnetic field measurements for 224 configuration. Each configuration corresponds to 12 measurements (4 3-axis sensors).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𝐵</m:t>
                        </m:r>
                      </m:e>
                      <m:sup>
                        <m:r>
                          <a:rPr lang="en-US" i="1">
                            <a:latin typeface="Cambria Math" panose="02040503050406030204" pitchFamily="18" charset="0"/>
                          </a:rPr>
                          <m:t>∗</m:t>
                        </m:r>
                      </m:sup>
                    </m:sSup>
                  </m:oMath>
                </a14:m>
                <a:r>
                  <a:rPr lang="en-US" dirty="0">
                    <a:latin typeface="Times New Roman" panose="02020603050405020304" pitchFamily="18" charset="0"/>
                    <a:cs typeface="Times New Roman" panose="02020603050405020304" pitchFamily="18" charset="0"/>
                  </a:rPr>
                  <a:t> has dimension of 224*12=2688.</a:t>
                </a:r>
              </a:p>
              <a:p>
                <a:endParaRPr lang="en-US" dirty="0">
                  <a:latin typeface="Times New Roman" panose="02020603050405020304" pitchFamily="18" charset="0"/>
                  <a:cs typeface="Times New Roman" panose="02020603050405020304" pitchFamily="18" charset="0"/>
                </a:endParaRPr>
              </a:p>
              <a:p>
                <a:pPr/>
                <a14:m>
                  <m:oMath xmlns:m="http://schemas.openxmlformats.org/officeDocument/2006/math">
                    <m:acc>
                      <m:accPr>
                        <m:chr m:val="̂"/>
                        <m:ctrlPr>
                          <a:rPr lang="en-US" i="1" smtClean="0">
                            <a:latin typeface="Cambria Math" panose="02040503050406030204" pitchFamily="18" charset="0"/>
                            <a:cs typeface="Times New Roman" panose="02020603050405020304" pitchFamily="18" charset="0"/>
                          </a:rPr>
                        </m:ctrlPr>
                      </m:accPr>
                      <m:e>
                        <m:r>
                          <a:rPr lang="en-US" b="0" i="1" smtClean="0">
                            <a:latin typeface="Cambria Math" panose="02040503050406030204" pitchFamily="18" charset="0"/>
                            <a:cs typeface="Times New Roman" panose="02020603050405020304" pitchFamily="18" charset="0"/>
                          </a:rPr>
                          <m:t>𝐵</m:t>
                        </m:r>
                      </m:e>
                    </m:acc>
                    <m:d>
                      <m:dPr>
                        <m:ctrlPr>
                          <a:rPr lang="en-US" b="0" i="1" smtClean="0">
                            <a:latin typeface="Cambria Math" panose="02040503050406030204" pitchFamily="18" charset="0"/>
                            <a:cs typeface="Times New Roman" panose="02020603050405020304" pitchFamily="18" charset="0"/>
                          </a:rPr>
                        </m:ctrlPr>
                      </m:dPr>
                      <m:e>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𝑝</m:t>
                            </m:r>
                          </m:e>
                          <m:sub>
                            <m:r>
                              <a:rPr lang="en-US" b="0" i="1" smtClean="0">
                                <a:latin typeface="Cambria Math" panose="02040503050406030204" pitchFamily="18" charset="0"/>
                                <a:cs typeface="Times New Roman" panose="02020603050405020304" pitchFamily="18" charset="0"/>
                              </a:rPr>
                              <m:t>𝑠</m:t>
                            </m:r>
                          </m:sub>
                        </m:sSub>
                      </m:e>
                    </m:d>
                    <m:r>
                      <a:rPr lang="en-US" b="0" i="1" smtClean="0">
                        <a:latin typeface="Cambria Math" panose="02040503050406030204" pitchFamily="18" charset="0"/>
                        <a:cs typeface="Times New Roman" panose="02020603050405020304" pitchFamily="18" charset="0"/>
                      </a:rPr>
                      <m:t>∈</m:t>
                    </m:r>
                    <m:sSup>
                      <m:sSupPr>
                        <m:ctrlPr>
                          <a:rPr lang="en-US" i="1" smtClean="0">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ℝ</m:t>
                        </m:r>
                      </m:e>
                      <m:sup>
                        <m:r>
                          <a:rPr lang="en-US" i="1">
                            <a:latin typeface="Cambria Math" panose="02040503050406030204" pitchFamily="18" charset="0"/>
                            <a:ea typeface="Cambria Math" panose="02040503050406030204" pitchFamily="18" charset="0"/>
                          </a:rPr>
                          <m:t>2688</m:t>
                        </m:r>
                      </m:sup>
                    </m:sSup>
                  </m:oMath>
                </a14:m>
                <a:r>
                  <a:rPr lang="en-US" dirty="0">
                    <a:latin typeface="Times New Roman" panose="02020603050405020304" pitchFamily="18" charset="0"/>
                    <a:cs typeface="Times New Roman" panose="02020603050405020304" pitchFamily="18" charset="0"/>
                  </a:rPr>
                  <a:t>: Estimated magnetic field measurements when the 4 sensors are placed at </a:t>
                </a:r>
                <a14:m>
                  <m:oMath xmlns:m="http://schemas.openxmlformats.org/officeDocument/2006/math">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𝑝</m:t>
                        </m:r>
                      </m:e>
                      <m:sub>
                        <m:r>
                          <a:rPr lang="en-US" b="0" i="1" smtClean="0">
                            <a:latin typeface="Cambria Math" panose="02040503050406030204" pitchFamily="18" charset="0"/>
                            <a:cs typeface="Times New Roman" panose="02020603050405020304" pitchFamily="18" charset="0"/>
                          </a:rPr>
                          <m:t>𝑠</m:t>
                        </m:r>
                      </m:sub>
                    </m:sSub>
                  </m:oMath>
                </a14:m>
                <a:r>
                  <a:rPr lang="en-US" dirty="0">
                    <a:latin typeface="Times New Roman" panose="02020603050405020304" pitchFamily="18" charset="0"/>
                    <a:cs typeface="Times New Roman" panose="02020603050405020304" pitchFamily="18" charset="0"/>
                  </a:rPr>
                  <a:t>.</a:t>
                </a:r>
              </a:p>
              <a:p>
                <a:pPr/>
                <a:endParaRPr lang="en-US" dirty="0">
                  <a:latin typeface="Times New Roman" panose="02020603050405020304" pitchFamily="18" charset="0"/>
                  <a:cs typeface="Times New Roman" panose="02020603050405020304" pitchFamily="18" charset="0"/>
                </a:endParaRPr>
              </a:p>
              <a:p>
                <a:pPr/>
                <a14:m>
                  <m:oMath xmlns:m="http://schemas.openxmlformats.org/officeDocument/2006/math">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𝑝</m:t>
                        </m:r>
                      </m:e>
                      <m:sub>
                        <m:r>
                          <a:rPr lang="en-US" b="0" i="1" smtClean="0">
                            <a:latin typeface="Cambria Math" panose="02040503050406030204" pitchFamily="18" charset="0"/>
                            <a:cs typeface="Times New Roman" panose="02020603050405020304" pitchFamily="18" charset="0"/>
                          </a:rPr>
                          <m:t>𝑠</m:t>
                        </m:r>
                      </m:sub>
                    </m:sSub>
                    <m:r>
                      <a:rPr lang="en-US" b="0" i="1" smtClean="0">
                        <a:latin typeface="Cambria Math" panose="02040503050406030204" pitchFamily="18" charset="0"/>
                        <a:cs typeface="Times New Roman" panose="020206030504050203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ℝ</m:t>
                        </m:r>
                      </m:e>
                      <m:sup>
                        <m:r>
                          <a:rPr lang="en-US" b="0" i="1" smtClean="0">
                            <a:latin typeface="Cambria Math" panose="02040503050406030204" pitchFamily="18" charset="0"/>
                            <a:ea typeface="Cambria Math" panose="02040503050406030204" pitchFamily="18" charset="0"/>
                          </a:rPr>
                          <m:t>3∗4</m:t>
                        </m:r>
                      </m:sup>
                    </m:sSup>
                  </m:oMath>
                </a14:m>
                <a:r>
                  <a:rPr lang="en-US" dirty="0">
                    <a:latin typeface="Times New Roman" panose="02020603050405020304" pitchFamily="18" charset="0"/>
                    <a:cs typeface="Times New Roman" panose="02020603050405020304" pitchFamily="18" charset="0"/>
                  </a:rPr>
                  <a:t>: Each column corresponds to the (</a:t>
                </a:r>
                <a:r>
                  <a:rPr lang="en-US" dirty="0" err="1">
                    <a:latin typeface="Times New Roman" panose="02020603050405020304" pitchFamily="18" charset="0"/>
                    <a:cs typeface="Times New Roman" panose="02020603050405020304" pitchFamily="18" charset="0"/>
                  </a:rPr>
                  <a:t>x,y,z</a:t>
                </a:r>
                <a:r>
                  <a:rPr lang="en-US" dirty="0">
                    <a:latin typeface="Times New Roman" panose="02020603050405020304" pitchFamily="18" charset="0"/>
                    <a:cs typeface="Times New Roman" panose="02020603050405020304" pitchFamily="18" charset="0"/>
                  </a:rPr>
                  <a:t>) coordinate to one sensor.</a:t>
                </a:r>
              </a:p>
              <a:p>
                <a:pPr/>
                <a:endParaRPr lang="en-US" dirty="0">
                  <a:latin typeface="Times New Roman" panose="02020603050405020304" pitchFamily="18" charset="0"/>
                  <a:cs typeface="Times New Roman" panose="02020603050405020304" pitchFamily="18" charset="0"/>
                </a:endParaRPr>
              </a:p>
              <a:p>
                <a:pPr/>
                <a:r>
                  <a:rPr lang="en-US" dirty="0">
                    <a:latin typeface="Times New Roman" panose="02020603050405020304" pitchFamily="18" charset="0"/>
                    <a:cs typeface="Times New Roman" panose="02020603050405020304" pitchFamily="18" charset="0"/>
                  </a:rPr>
                  <a:t>The calibration procedure is to find the optimal </a:t>
                </a:r>
                <a14:m>
                  <m:oMath xmlns:m="http://schemas.openxmlformats.org/officeDocument/2006/math">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𝑝</m:t>
                        </m:r>
                      </m:e>
                      <m:sub>
                        <m:r>
                          <a:rPr lang="en-US" b="0" i="1" smtClean="0">
                            <a:latin typeface="Cambria Math" panose="02040503050406030204" pitchFamily="18" charset="0"/>
                            <a:cs typeface="Times New Roman" panose="02020603050405020304" pitchFamily="18" charset="0"/>
                          </a:rPr>
                          <m:t>𝑠</m:t>
                        </m:r>
                      </m:sub>
                    </m:sSub>
                  </m:oMath>
                </a14:m>
                <a:r>
                  <a:rPr lang="en-US" dirty="0">
                    <a:latin typeface="Times New Roman" panose="02020603050405020304" pitchFamily="18" charset="0"/>
                    <a:cs typeface="Times New Roman" panose="02020603050405020304" pitchFamily="18" charset="0"/>
                  </a:rPr>
                  <a:t>, such that the discrepancy between the measurements and estimation is minimized:</a:t>
                </a:r>
              </a:p>
              <a:p>
                <a:pPr/>
                <a14:m>
                  <m:oMathPara xmlns:m="http://schemas.openxmlformats.org/officeDocument/2006/math">
                    <m:oMathParaPr>
                      <m:jc m:val="center"/>
                    </m:oMathParaPr>
                    <m:oMath xmlns:m="http://schemas.openxmlformats.org/officeDocument/2006/math">
                      <m:sSub>
                        <m:sSubPr>
                          <m:ctrlPr>
                            <a:rPr lang="en-US"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𝑚𝑖𝑛</m:t>
                          </m:r>
                        </m:e>
                        <m:sub>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𝑝</m:t>
                              </m:r>
                            </m:e>
                            <m:sub>
                              <m:r>
                                <a:rPr lang="en-US" i="1">
                                  <a:latin typeface="Cambria Math" panose="02040503050406030204" pitchFamily="18" charset="0"/>
                                  <a:cs typeface="Times New Roman" panose="02020603050405020304" pitchFamily="18" charset="0"/>
                                </a:rPr>
                                <m:t>𝑠</m:t>
                              </m:r>
                            </m:sub>
                          </m:sSub>
                        </m:sub>
                      </m:sSub>
                      <m:r>
                        <a:rPr lang="en-US" b="0" i="1" smtClean="0">
                          <a:latin typeface="Cambria Math" panose="02040503050406030204" pitchFamily="18" charset="0"/>
                          <a:cs typeface="Times New Roman" panose="02020603050405020304" pitchFamily="18" charset="0"/>
                        </a:rPr>
                        <m:t> |</m:t>
                      </m:r>
                      <m:sSup>
                        <m:sSupPr>
                          <m:ctrlPr>
                            <a:rPr lang="en-US" i="1">
                              <a:latin typeface="Cambria Math" panose="02040503050406030204" pitchFamily="18" charset="0"/>
                            </a:rPr>
                          </m:ctrlPr>
                        </m:sSupPr>
                        <m:e>
                          <m:r>
                            <a:rPr lang="en-US" i="1">
                              <a:latin typeface="Cambria Math" panose="02040503050406030204" pitchFamily="18" charset="0"/>
                            </a:rPr>
                            <m:t>𝐵</m:t>
                          </m:r>
                        </m:e>
                        <m:sup>
                          <m:r>
                            <a:rPr lang="en-US" i="1">
                              <a:latin typeface="Cambria Math" panose="02040503050406030204" pitchFamily="18" charset="0"/>
                            </a:rPr>
                            <m:t>∗</m:t>
                          </m:r>
                        </m:sup>
                      </m:sSup>
                      <m:r>
                        <a:rPr lang="en-US" b="0" i="1" smtClean="0">
                          <a:latin typeface="Cambria Math" panose="02040503050406030204" pitchFamily="18" charset="0"/>
                        </a:rPr>
                        <m:t>−</m:t>
                      </m:r>
                      <m:acc>
                        <m:accPr>
                          <m:chr m:val="̂"/>
                          <m:ctrlPr>
                            <a:rPr lang="en-US" i="1">
                              <a:latin typeface="Cambria Math" panose="02040503050406030204" pitchFamily="18" charset="0"/>
                              <a:cs typeface="Times New Roman" panose="02020603050405020304" pitchFamily="18" charset="0"/>
                            </a:rPr>
                          </m:ctrlPr>
                        </m:accPr>
                        <m:e>
                          <m:r>
                            <a:rPr lang="en-US" i="1">
                              <a:latin typeface="Cambria Math" panose="02040503050406030204" pitchFamily="18" charset="0"/>
                              <a:cs typeface="Times New Roman" panose="02020603050405020304" pitchFamily="18" charset="0"/>
                            </a:rPr>
                            <m:t>𝐵</m:t>
                          </m:r>
                        </m:e>
                      </m:acc>
                      <m:d>
                        <m:dPr>
                          <m:ctrlPr>
                            <a:rPr lang="en-US" i="1">
                              <a:latin typeface="Cambria Math" panose="02040503050406030204" pitchFamily="18" charset="0"/>
                              <a:cs typeface="Times New Roman" panose="02020603050405020304" pitchFamily="18" charset="0"/>
                            </a:rPr>
                          </m:ctrlPr>
                        </m:dPr>
                        <m:e>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𝑝</m:t>
                              </m:r>
                            </m:e>
                            <m:sub>
                              <m:r>
                                <a:rPr lang="en-US" i="1">
                                  <a:latin typeface="Cambria Math" panose="02040503050406030204" pitchFamily="18" charset="0"/>
                                  <a:cs typeface="Times New Roman" panose="02020603050405020304" pitchFamily="18" charset="0"/>
                                </a:rPr>
                                <m:t>𝑠</m:t>
                              </m:r>
                            </m:sub>
                          </m:sSub>
                        </m:e>
                      </m:d>
                      <m:r>
                        <a:rPr lang="en-US" b="0" i="1" smtClean="0">
                          <a:latin typeface="Cambria Math" panose="02040503050406030204" pitchFamily="18" charset="0"/>
                          <a:cs typeface="Times New Roman" panose="02020603050405020304" pitchFamily="18" charset="0"/>
                        </a:rPr>
                        <m:t>|</m:t>
                      </m:r>
                    </m:oMath>
                  </m:oMathPara>
                </a14:m>
                <a:endParaRPr lang="en-US" dirty="0">
                  <a:latin typeface="Times New Roman" panose="02020603050405020304" pitchFamily="18" charset="0"/>
                  <a:cs typeface="Times New Roman" panose="02020603050405020304" pitchFamily="18" charset="0"/>
                </a:endParaRPr>
              </a:p>
              <a:p>
                <a:pPr/>
                <a:endParaRPr lang="en-US" dirty="0">
                  <a:latin typeface="Times New Roman" panose="02020603050405020304" pitchFamily="18" charset="0"/>
                  <a:cs typeface="Times New Roman" panose="02020603050405020304" pitchFamily="18" charset="0"/>
                </a:endParaRPr>
              </a:p>
              <a:p>
                <a:pPr/>
                <a:endParaRPr lang="en-US" dirty="0">
                  <a:latin typeface="Times New Roman" panose="02020603050405020304" pitchFamily="18" charset="0"/>
                  <a:cs typeface="Times New Roman" panose="02020603050405020304" pitchFamily="18" charset="0"/>
                </a:endParaRPr>
              </a:p>
            </p:txBody>
          </p:sp>
        </mc:Choice>
        <mc:Fallback>
          <p:sp>
            <p:nvSpPr>
              <p:cNvPr id="4" name="TextBox 3">
                <a:extLst>
                  <a:ext uri="{FF2B5EF4-FFF2-40B4-BE49-F238E27FC236}">
                    <a16:creationId xmlns:a16="http://schemas.microsoft.com/office/drawing/2014/main" id="{AEDA9A79-D713-FD78-A9CF-179223AA5D19}"/>
                  </a:ext>
                </a:extLst>
              </p:cNvPr>
              <p:cNvSpPr txBox="1">
                <a:spLocks noRot="1" noChangeAspect="1" noMove="1" noResize="1" noEditPoints="1" noAdjustHandles="1" noChangeArrowheads="1" noChangeShapeType="1" noTextEdit="1"/>
              </p:cNvSpPr>
              <p:nvPr/>
            </p:nvSpPr>
            <p:spPr>
              <a:xfrm>
                <a:off x="1189566" y="999067"/>
                <a:ext cx="9812867" cy="4847737"/>
              </a:xfrm>
              <a:prstGeom prst="rect">
                <a:avLst/>
              </a:prstGeom>
              <a:blipFill>
                <a:blip r:embed="rId2"/>
                <a:stretch>
                  <a:fillRect l="-497" t="-881" r="-186"/>
                </a:stretch>
              </a:blipFill>
            </p:spPr>
            <p:txBody>
              <a:bodyPr/>
              <a:lstStyle/>
              <a:p>
                <a:r>
                  <a:rPr lang="en-US">
                    <a:noFill/>
                  </a:rPr>
                  <a:t> </a:t>
                </a:r>
              </a:p>
            </p:txBody>
          </p:sp>
        </mc:Fallback>
      </mc:AlternateContent>
    </p:spTree>
    <p:extLst>
      <p:ext uri="{BB962C8B-B14F-4D97-AF65-F5344CB8AC3E}">
        <p14:creationId xmlns:p14="http://schemas.microsoft.com/office/powerpoint/2010/main" val="15339791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5199D-76C2-A438-8608-038006686D6E}"/>
              </a:ext>
            </a:extLst>
          </p:cNvPr>
          <p:cNvSpPr>
            <a:spLocks noGrp="1"/>
          </p:cNvSpPr>
          <p:nvPr>
            <p:ph type="title"/>
          </p:nvPr>
        </p:nvSpPr>
        <p:spPr>
          <a:xfrm>
            <a:off x="838200" y="365126"/>
            <a:ext cx="10515600" cy="447674"/>
          </a:xfrm>
        </p:spPr>
        <p:txBody>
          <a:bodyPr>
            <a:normAutofit/>
          </a:bodyPr>
          <a:lstStyle/>
          <a:p>
            <a:r>
              <a:rPr lang="en-US" sz="2400" dirty="0">
                <a:latin typeface="Times New Roman" panose="02020603050405020304" pitchFamily="18" charset="0"/>
                <a:cs typeface="Times New Roman" panose="02020603050405020304" pitchFamily="18" charset="0"/>
              </a:rPr>
              <a:t>Calibration result</a:t>
            </a:r>
          </a:p>
        </p:txBody>
      </p:sp>
      <p:sp>
        <p:nvSpPr>
          <p:cNvPr id="24" name="Slide Number Placeholder 23">
            <a:extLst>
              <a:ext uri="{FF2B5EF4-FFF2-40B4-BE49-F238E27FC236}">
                <a16:creationId xmlns:a16="http://schemas.microsoft.com/office/drawing/2014/main" id="{825978A4-6877-C67E-6391-1947DA807A39}"/>
              </a:ext>
            </a:extLst>
          </p:cNvPr>
          <p:cNvSpPr>
            <a:spLocks noGrp="1"/>
          </p:cNvSpPr>
          <p:nvPr>
            <p:ph type="sldNum" sz="quarter" idx="12"/>
          </p:nvPr>
        </p:nvSpPr>
        <p:spPr/>
        <p:txBody>
          <a:bodyPr/>
          <a:lstStyle/>
          <a:p>
            <a:fld id="{843DEEAA-B689-44EB-B24B-F411656F60BB}" type="slidenum">
              <a:rPr lang="en-US" smtClean="0"/>
              <a:t>5</a:t>
            </a:fld>
            <a:endParaRPr lang="en-US"/>
          </a:p>
        </p:txBody>
      </p:sp>
      <p:pic>
        <p:nvPicPr>
          <p:cNvPr id="8" name="Picture 7">
            <a:extLst>
              <a:ext uri="{FF2B5EF4-FFF2-40B4-BE49-F238E27FC236}">
                <a16:creationId xmlns:a16="http://schemas.microsoft.com/office/drawing/2014/main" id="{13A8BF66-B28B-8820-F607-5A9775D777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28665" y="4465832"/>
            <a:ext cx="3105583" cy="676369"/>
          </a:xfrm>
          <a:prstGeom prst="rect">
            <a:avLst/>
          </a:prstGeom>
        </p:spPr>
      </p:pic>
      <mc:AlternateContent xmlns:mc="http://schemas.openxmlformats.org/markup-compatibility/2006">
        <mc:Choice xmlns:a14="http://schemas.microsoft.com/office/drawing/2010/main" Requires="a14">
          <p:sp>
            <p:nvSpPr>
              <p:cNvPr id="17" name="TextBox 16">
                <a:extLst>
                  <a:ext uri="{FF2B5EF4-FFF2-40B4-BE49-F238E27FC236}">
                    <a16:creationId xmlns:a16="http://schemas.microsoft.com/office/drawing/2014/main" id="{81510D7C-348E-8A1E-BBF9-4C5FD0F5798D}"/>
                  </a:ext>
                </a:extLst>
              </p:cNvPr>
              <p:cNvSpPr txBox="1"/>
              <p:nvPr/>
            </p:nvSpPr>
            <p:spPr>
              <a:xfrm>
                <a:off x="1601456" y="4606686"/>
                <a:ext cx="6096000" cy="39466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cs typeface="Times New Roman" panose="02020603050405020304" pitchFamily="18" charset="0"/>
                            </a:rPr>
                          </m:ctrlPr>
                        </m:sSubSupPr>
                        <m:e>
                          <m:r>
                            <a:rPr lang="en-US" i="1">
                              <a:latin typeface="Cambria Math" panose="02040503050406030204" pitchFamily="18" charset="0"/>
                              <a:cs typeface="Times New Roman" panose="02020603050405020304" pitchFamily="18" charset="0"/>
                            </a:rPr>
                            <m:t>𝑝</m:t>
                          </m:r>
                        </m:e>
                        <m:sub>
                          <m:sSub>
                            <m:sSubPr>
                              <m:ctrlPr>
                                <a:rPr lang="en-US" b="0" i="1" smtClean="0">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𝑠</m:t>
                              </m:r>
                            </m:e>
                            <m:sub>
                              <m:r>
                                <a:rPr lang="en-US" b="0" i="1" smtClean="0">
                                  <a:latin typeface="Cambria Math" panose="02040503050406030204" pitchFamily="18" charset="0"/>
                                  <a:cs typeface="Times New Roman" panose="02020603050405020304" pitchFamily="18" charset="0"/>
                                </a:rPr>
                                <m:t>10</m:t>
                              </m:r>
                              <m:r>
                                <a:rPr lang="en-US" b="0" i="1" smtClean="0">
                                  <a:latin typeface="Cambria Math" panose="02040503050406030204" pitchFamily="18" charset="0"/>
                                  <a:cs typeface="Times New Roman" panose="02020603050405020304" pitchFamily="18" charset="0"/>
                                </a:rPr>
                                <m:t>𝑐𝑚</m:t>
                              </m:r>
                            </m:sub>
                          </m:sSub>
                        </m:sub>
                        <m:sup>
                          <m:r>
                            <a:rPr lang="en-US" b="0" i="1" smtClean="0">
                              <a:latin typeface="Cambria Math" panose="02040503050406030204" pitchFamily="18" charset="0"/>
                              <a:cs typeface="Times New Roman" panose="02020603050405020304" pitchFamily="18" charset="0"/>
                            </a:rPr>
                            <m:t>∗</m:t>
                          </m:r>
                        </m:sup>
                      </m:sSubSup>
                      <m:r>
                        <a:rPr lang="en-US" b="0" i="1" smtClean="0">
                          <a:latin typeface="Cambria Math" panose="02040503050406030204" pitchFamily="18" charset="0"/>
                          <a:cs typeface="Times New Roman" panose="02020603050405020304" pitchFamily="18" charset="0"/>
                        </a:rPr>
                        <m:t>=</m:t>
                      </m:r>
                    </m:oMath>
                  </m:oMathPara>
                </a14:m>
                <a:endParaRPr lang="en-US" dirty="0"/>
              </a:p>
            </p:txBody>
          </p:sp>
        </mc:Choice>
        <mc:Fallback>
          <p:sp>
            <p:nvSpPr>
              <p:cNvPr id="17" name="TextBox 16">
                <a:extLst>
                  <a:ext uri="{FF2B5EF4-FFF2-40B4-BE49-F238E27FC236}">
                    <a16:creationId xmlns:a16="http://schemas.microsoft.com/office/drawing/2014/main" id="{81510D7C-348E-8A1E-BBF9-4C5FD0F5798D}"/>
                  </a:ext>
                </a:extLst>
              </p:cNvPr>
              <p:cNvSpPr txBox="1">
                <a:spLocks noRot="1" noChangeAspect="1" noMove="1" noResize="1" noEditPoints="1" noAdjustHandles="1" noChangeArrowheads="1" noChangeShapeType="1" noTextEdit="1"/>
              </p:cNvSpPr>
              <p:nvPr/>
            </p:nvSpPr>
            <p:spPr>
              <a:xfrm>
                <a:off x="1601456" y="4606686"/>
                <a:ext cx="6096000" cy="394660"/>
              </a:xfrm>
              <a:prstGeom prst="rect">
                <a:avLst/>
              </a:prstGeom>
              <a:blipFill>
                <a:blip r:embed="rId3"/>
                <a:stretch>
                  <a:fillRect b="-156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9" name="TextBox 18">
                <a:extLst>
                  <a:ext uri="{FF2B5EF4-FFF2-40B4-BE49-F238E27FC236}">
                    <a16:creationId xmlns:a16="http://schemas.microsoft.com/office/drawing/2014/main" id="{0B3137AF-FE13-D6AC-8C8D-56E936597E5A}"/>
                  </a:ext>
                </a:extLst>
              </p:cNvPr>
              <p:cNvSpPr txBox="1"/>
              <p:nvPr/>
            </p:nvSpPr>
            <p:spPr>
              <a:xfrm>
                <a:off x="3585218" y="5137857"/>
                <a:ext cx="4649030" cy="404983"/>
              </a:xfrm>
              <a:prstGeom prst="rect">
                <a:avLst/>
              </a:prstGeom>
              <a:noFill/>
            </p:spPr>
            <p:txBody>
              <a:bodyPr wrap="none" rtlCol="0">
                <a:spAutoFit/>
              </a:bodyPr>
              <a:lstStyle/>
              <a:p>
                <a:pPr/>
                <a14:m>
                  <m:oMathPara xmlns:m="http://schemas.openxmlformats.org/officeDocument/2006/math">
                    <m:oMathParaPr>
                      <m:jc m:val="center"/>
                    </m:oMathParaPr>
                    <m:oMath xmlns:m="http://schemas.openxmlformats.org/officeDocument/2006/math">
                      <m:r>
                        <a:rPr lang="en-US" b="0" i="1" smtClean="0">
                          <a:latin typeface="Cambria Math" panose="02040503050406030204" pitchFamily="18" charset="0"/>
                          <a:cs typeface="Times New Roman" panose="02020603050405020304" pitchFamily="18" charset="0"/>
                        </a:rPr>
                        <m:t>𝑚𝑒𝑎𝑛</m:t>
                      </m:r>
                      <m:d>
                        <m:dPr>
                          <m:ctrlPr>
                            <a:rPr lang="en-US" b="0" i="1" smtClean="0">
                              <a:latin typeface="Cambria Math" panose="02040503050406030204" pitchFamily="18" charset="0"/>
                              <a:cs typeface="Times New Roman" panose="02020603050405020304" pitchFamily="18" charset="0"/>
                            </a:rPr>
                          </m:ctrlPr>
                        </m:dPr>
                        <m:e>
                          <m:d>
                            <m:dPr>
                              <m:begChr m:val="|"/>
                              <m:endChr m:val="|"/>
                              <m:ctrlPr>
                                <a:rPr lang="en-US" b="0" i="1" smtClean="0">
                                  <a:latin typeface="Cambria Math" panose="02040503050406030204" pitchFamily="18" charset="0"/>
                                  <a:cs typeface="Times New Roman" panose="020206030504050203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𝐵</m:t>
                                  </m:r>
                                </m:e>
                                <m:sup>
                                  <m:r>
                                    <a:rPr lang="en-US" i="1">
                                      <a:latin typeface="Cambria Math" panose="02040503050406030204" pitchFamily="18" charset="0"/>
                                    </a:rPr>
                                    <m:t>∗</m:t>
                                  </m:r>
                                </m:sup>
                              </m:sSup>
                              <m:r>
                                <a:rPr lang="en-US" b="0" i="1" smtClean="0">
                                  <a:latin typeface="Cambria Math" panose="02040503050406030204" pitchFamily="18" charset="0"/>
                                </a:rPr>
                                <m:t>−</m:t>
                              </m:r>
                              <m:acc>
                                <m:accPr>
                                  <m:chr m:val="̂"/>
                                  <m:ctrlPr>
                                    <a:rPr lang="en-US" i="1">
                                      <a:latin typeface="Cambria Math" panose="02040503050406030204" pitchFamily="18" charset="0"/>
                                      <a:cs typeface="Times New Roman" panose="02020603050405020304" pitchFamily="18" charset="0"/>
                                    </a:rPr>
                                  </m:ctrlPr>
                                </m:accPr>
                                <m:e>
                                  <m:r>
                                    <a:rPr lang="en-US" i="1">
                                      <a:latin typeface="Cambria Math" panose="02040503050406030204" pitchFamily="18" charset="0"/>
                                      <a:cs typeface="Times New Roman" panose="02020603050405020304" pitchFamily="18" charset="0"/>
                                    </a:rPr>
                                    <m:t>𝐵</m:t>
                                  </m:r>
                                </m:e>
                              </m:acc>
                              <m:d>
                                <m:dPr>
                                  <m:ctrlPr>
                                    <a:rPr lang="en-US" i="1">
                                      <a:latin typeface="Cambria Math" panose="02040503050406030204" pitchFamily="18" charset="0"/>
                                      <a:cs typeface="Times New Roman" panose="02020603050405020304" pitchFamily="18" charset="0"/>
                                    </a:rPr>
                                  </m:ctrlPr>
                                </m:dPr>
                                <m:e>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𝑝</m:t>
                                      </m:r>
                                    </m:e>
                                    <m:sub>
                                      <m:r>
                                        <a:rPr lang="en-US" i="1">
                                          <a:latin typeface="Cambria Math" panose="02040503050406030204" pitchFamily="18" charset="0"/>
                                          <a:cs typeface="Times New Roman" panose="02020603050405020304" pitchFamily="18" charset="0"/>
                                        </a:rPr>
                                        <m:t>𝑠</m:t>
                                      </m:r>
                                    </m:sub>
                                  </m:sSub>
                                </m:e>
                              </m:d>
                            </m:e>
                          </m:d>
                        </m:e>
                      </m:d>
                      <m:r>
                        <a:rPr lang="en-US" b="0" i="1" smtClean="0">
                          <a:latin typeface="Cambria Math" panose="02040503050406030204" pitchFamily="18" charset="0"/>
                          <a:cs typeface="Times New Roman" panose="02020603050405020304" pitchFamily="18" charset="0"/>
                        </a:rPr>
                        <m:t>: 0.3447</m:t>
                      </m:r>
                      <m:r>
                        <a:rPr lang="en-US" i="1">
                          <a:latin typeface="Cambria Math" panose="02040503050406030204" pitchFamily="18" charset="0"/>
                          <a:ea typeface="Cambria Math" panose="02040503050406030204" pitchFamily="18" charset="0"/>
                          <a:cs typeface="Times New Roman" panose="02020603050405020304" pitchFamily="18" charset="0"/>
                        </a:rPr>
                        <m:t>𝜇</m:t>
                      </m:r>
                      <m:r>
                        <a:rPr lang="en-US" i="1">
                          <a:latin typeface="Cambria Math" panose="02040503050406030204" pitchFamily="18" charset="0"/>
                          <a:ea typeface="Cambria Math" panose="02040503050406030204" pitchFamily="18" charset="0"/>
                          <a:cs typeface="Times New Roman" panose="02020603050405020304" pitchFamily="18" charset="0"/>
                        </a:rPr>
                        <m:t>𝑇</m:t>
                      </m:r>
                      <m:r>
                        <a:rPr lang="en-US" i="1">
                          <a:latin typeface="Cambria Math" panose="02040503050406030204" pitchFamily="18" charset="0"/>
                          <a:ea typeface="Cambria Math" panose="02040503050406030204" pitchFamily="18" charset="0"/>
                          <a:cs typeface="Times New Roman" panose="02020603050405020304" pitchFamily="18" charset="0"/>
                        </a:rPr>
                        <m:t>→0.2232</m:t>
                      </m:r>
                      <m:r>
                        <a:rPr lang="en-US" i="1">
                          <a:latin typeface="Cambria Math" panose="02040503050406030204" pitchFamily="18" charset="0"/>
                          <a:ea typeface="Cambria Math" panose="02040503050406030204" pitchFamily="18" charset="0"/>
                          <a:cs typeface="Times New Roman" panose="02020603050405020304" pitchFamily="18" charset="0"/>
                        </a:rPr>
                        <m:t>𝜇</m:t>
                      </m:r>
                      <m:r>
                        <a:rPr lang="en-US" i="1">
                          <a:latin typeface="Cambria Math" panose="02040503050406030204" pitchFamily="18" charset="0"/>
                          <a:ea typeface="Cambria Math" panose="02040503050406030204" pitchFamily="18" charset="0"/>
                          <a:cs typeface="Times New Roman" panose="02020603050405020304" pitchFamily="18" charset="0"/>
                        </a:rPr>
                        <m:t>𝑇</m:t>
                      </m:r>
                    </m:oMath>
                  </m:oMathPara>
                </a14:m>
                <a:endParaRPr lang="en-US" dirty="0">
                  <a:latin typeface="Times New Roman" panose="02020603050405020304" pitchFamily="18" charset="0"/>
                  <a:cs typeface="Times New Roman" panose="02020603050405020304" pitchFamily="18" charset="0"/>
                </a:endParaRPr>
              </a:p>
            </p:txBody>
          </p:sp>
        </mc:Choice>
        <mc:Fallback>
          <p:sp>
            <p:nvSpPr>
              <p:cNvPr id="19" name="TextBox 18">
                <a:extLst>
                  <a:ext uri="{FF2B5EF4-FFF2-40B4-BE49-F238E27FC236}">
                    <a16:creationId xmlns:a16="http://schemas.microsoft.com/office/drawing/2014/main" id="{0B3137AF-FE13-D6AC-8C8D-56E936597E5A}"/>
                  </a:ext>
                </a:extLst>
              </p:cNvPr>
              <p:cNvSpPr txBox="1">
                <a:spLocks noRot="1" noChangeAspect="1" noMove="1" noResize="1" noEditPoints="1" noAdjustHandles="1" noChangeArrowheads="1" noChangeShapeType="1" noTextEdit="1"/>
              </p:cNvSpPr>
              <p:nvPr/>
            </p:nvSpPr>
            <p:spPr>
              <a:xfrm>
                <a:off x="3585218" y="5137857"/>
                <a:ext cx="4649030" cy="404983"/>
              </a:xfrm>
              <a:prstGeom prst="rect">
                <a:avLst/>
              </a:prstGeom>
              <a:blipFill>
                <a:blip r:embed="rId4"/>
                <a:stretch>
                  <a:fillRect b="-6061"/>
                </a:stretch>
              </a:blipFill>
            </p:spPr>
            <p:txBody>
              <a:bodyPr/>
              <a:lstStyle/>
              <a:p>
                <a:r>
                  <a:rPr lang="en-US">
                    <a:noFill/>
                  </a:rPr>
                  <a:t> </a:t>
                </a:r>
              </a:p>
            </p:txBody>
          </p:sp>
        </mc:Fallback>
      </mc:AlternateContent>
      <p:pic>
        <p:nvPicPr>
          <p:cNvPr id="7" name="Picture 6">
            <a:extLst>
              <a:ext uri="{FF2B5EF4-FFF2-40B4-BE49-F238E27FC236}">
                <a16:creationId xmlns:a16="http://schemas.microsoft.com/office/drawing/2014/main" id="{6969BF86-BFA9-A834-D630-725BE8153511}"/>
              </a:ext>
            </a:extLst>
          </p:cNvPr>
          <p:cNvPicPr>
            <a:picLocks noChangeAspect="1"/>
          </p:cNvPicPr>
          <p:nvPr/>
        </p:nvPicPr>
        <p:blipFill>
          <a:blip r:embed="rId5"/>
          <a:stretch>
            <a:fillRect/>
          </a:stretch>
        </p:blipFill>
        <p:spPr>
          <a:xfrm>
            <a:off x="5128665" y="1626309"/>
            <a:ext cx="3000794" cy="600159"/>
          </a:xfrm>
          <a:prstGeom prst="rect">
            <a:avLst/>
          </a:prstGeom>
        </p:spPr>
      </p:pic>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7303DB71-7917-2FC4-1A22-23A39356E384}"/>
                  </a:ext>
                </a:extLst>
              </p:cNvPr>
              <p:cNvSpPr txBox="1"/>
              <p:nvPr/>
            </p:nvSpPr>
            <p:spPr>
              <a:xfrm>
                <a:off x="1601456" y="1653828"/>
                <a:ext cx="6096000" cy="39466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cs typeface="Times New Roman" panose="02020603050405020304" pitchFamily="18" charset="0"/>
                            </a:rPr>
                          </m:ctrlPr>
                        </m:sSubSupPr>
                        <m:e>
                          <m:r>
                            <a:rPr lang="en-US" i="1">
                              <a:latin typeface="Cambria Math" panose="02040503050406030204" pitchFamily="18" charset="0"/>
                              <a:cs typeface="Times New Roman" panose="02020603050405020304" pitchFamily="18" charset="0"/>
                            </a:rPr>
                            <m:t>𝑝</m:t>
                          </m:r>
                        </m:e>
                        <m:sub>
                          <m:sSub>
                            <m:sSubPr>
                              <m:ctrlPr>
                                <a:rPr lang="en-US" b="0" i="1" smtClean="0">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𝑠</m:t>
                              </m:r>
                            </m:e>
                            <m:sub>
                              <m:r>
                                <a:rPr lang="en-US" b="0" i="1" smtClean="0">
                                  <a:latin typeface="Cambria Math" panose="02040503050406030204" pitchFamily="18" charset="0"/>
                                  <a:cs typeface="Times New Roman" panose="02020603050405020304" pitchFamily="18" charset="0"/>
                                </a:rPr>
                                <m:t>5</m:t>
                              </m:r>
                              <m:r>
                                <a:rPr lang="en-US" b="0" i="1" smtClean="0">
                                  <a:latin typeface="Cambria Math" panose="02040503050406030204" pitchFamily="18" charset="0"/>
                                  <a:cs typeface="Times New Roman" panose="02020603050405020304" pitchFamily="18" charset="0"/>
                                </a:rPr>
                                <m:t>𝑐𝑚</m:t>
                              </m:r>
                            </m:sub>
                          </m:sSub>
                        </m:sub>
                        <m:sup>
                          <m:r>
                            <a:rPr lang="en-US" b="0" i="1" smtClean="0">
                              <a:latin typeface="Cambria Math" panose="02040503050406030204" pitchFamily="18" charset="0"/>
                              <a:cs typeface="Times New Roman" panose="02020603050405020304" pitchFamily="18" charset="0"/>
                            </a:rPr>
                            <m:t>∗</m:t>
                          </m:r>
                        </m:sup>
                      </m:sSubSup>
                      <m:r>
                        <a:rPr lang="en-US" b="0" i="1" smtClean="0">
                          <a:latin typeface="Cambria Math" panose="02040503050406030204" pitchFamily="18" charset="0"/>
                          <a:cs typeface="Times New Roman" panose="02020603050405020304" pitchFamily="18" charset="0"/>
                        </a:rPr>
                        <m:t>=</m:t>
                      </m:r>
                    </m:oMath>
                  </m:oMathPara>
                </a14:m>
                <a:endParaRPr lang="en-US" dirty="0"/>
              </a:p>
            </p:txBody>
          </p:sp>
        </mc:Choice>
        <mc:Fallback>
          <p:sp>
            <p:nvSpPr>
              <p:cNvPr id="9" name="TextBox 8">
                <a:extLst>
                  <a:ext uri="{FF2B5EF4-FFF2-40B4-BE49-F238E27FC236}">
                    <a16:creationId xmlns:a16="http://schemas.microsoft.com/office/drawing/2014/main" id="{7303DB71-7917-2FC4-1A22-23A39356E384}"/>
                  </a:ext>
                </a:extLst>
              </p:cNvPr>
              <p:cNvSpPr txBox="1">
                <a:spLocks noRot="1" noChangeAspect="1" noMove="1" noResize="1" noEditPoints="1" noAdjustHandles="1" noChangeArrowheads="1" noChangeShapeType="1" noTextEdit="1"/>
              </p:cNvSpPr>
              <p:nvPr/>
            </p:nvSpPr>
            <p:spPr>
              <a:xfrm>
                <a:off x="1601456" y="1653828"/>
                <a:ext cx="6096000" cy="394660"/>
              </a:xfrm>
              <a:prstGeom prst="rect">
                <a:avLst/>
              </a:prstGeom>
              <a:blipFill>
                <a:blip r:embed="rId6"/>
                <a:stretch>
                  <a:fillRect b="-1538"/>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DF82EB79-87C4-8267-B7C2-626B156D7D92}"/>
                  </a:ext>
                </a:extLst>
              </p:cNvPr>
              <p:cNvSpPr txBox="1"/>
              <p:nvPr/>
            </p:nvSpPr>
            <p:spPr>
              <a:xfrm>
                <a:off x="3771485" y="2220949"/>
                <a:ext cx="4649030" cy="404983"/>
              </a:xfrm>
              <a:prstGeom prst="rect">
                <a:avLst/>
              </a:prstGeom>
              <a:noFill/>
            </p:spPr>
            <p:txBody>
              <a:bodyPr wrap="none" rtlCol="0">
                <a:spAutoFit/>
              </a:bodyPr>
              <a:lstStyle/>
              <a:p>
                <a:pPr/>
                <a14:m>
                  <m:oMathPara xmlns:m="http://schemas.openxmlformats.org/officeDocument/2006/math">
                    <m:oMathParaPr>
                      <m:jc m:val="center"/>
                    </m:oMathParaPr>
                    <m:oMath xmlns:m="http://schemas.openxmlformats.org/officeDocument/2006/math">
                      <m:r>
                        <a:rPr lang="en-US" b="0" i="1" smtClean="0">
                          <a:latin typeface="Cambria Math" panose="02040503050406030204" pitchFamily="18" charset="0"/>
                          <a:cs typeface="Times New Roman" panose="02020603050405020304" pitchFamily="18" charset="0"/>
                        </a:rPr>
                        <m:t>𝑚𝑒𝑎𝑛</m:t>
                      </m:r>
                      <m:d>
                        <m:dPr>
                          <m:ctrlPr>
                            <a:rPr lang="en-US" b="0" i="1" smtClean="0">
                              <a:latin typeface="Cambria Math" panose="02040503050406030204" pitchFamily="18" charset="0"/>
                              <a:cs typeface="Times New Roman" panose="02020603050405020304" pitchFamily="18" charset="0"/>
                            </a:rPr>
                          </m:ctrlPr>
                        </m:dPr>
                        <m:e>
                          <m:d>
                            <m:dPr>
                              <m:begChr m:val="|"/>
                              <m:endChr m:val="|"/>
                              <m:ctrlPr>
                                <a:rPr lang="en-US" b="0" i="1" smtClean="0">
                                  <a:latin typeface="Cambria Math" panose="02040503050406030204" pitchFamily="18" charset="0"/>
                                  <a:cs typeface="Times New Roman" panose="020206030504050203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𝐵</m:t>
                                  </m:r>
                                </m:e>
                                <m:sup>
                                  <m:r>
                                    <a:rPr lang="en-US" i="1">
                                      <a:latin typeface="Cambria Math" panose="02040503050406030204" pitchFamily="18" charset="0"/>
                                    </a:rPr>
                                    <m:t>∗</m:t>
                                  </m:r>
                                </m:sup>
                              </m:sSup>
                              <m:r>
                                <a:rPr lang="en-US" b="0" i="1" smtClean="0">
                                  <a:latin typeface="Cambria Math" panose="02040503050406030204" pitchFamily="18" charset="0"/>
                                </a:rPr>
                                <m:t>−</m:t>
                              </m:r>
                              <m:acc>
                                <m:accPr>
                                  <m:chr m:val="̂"/>
                                  <m:ctrlPr>
                                    <a:rPr lang="en-US" i="1">
                                      <a:latin typeface="Cambria Math" panose="02040503050406030204" pitchFamily="18" charset="0"/>
                                      <a:cs typeface="Times New Roman" panose="02020603050405020304" pitchFamily="18" charset="0"/>
                                    </a:rPr>
                                  </m:ctrlPr>
                                </m:accPr>
                                <m:e>
                                  <m:r>
                                    <a:rPr lang="en-US" i="1">
                                      <a:latin typeface="Cambria Math" panose="02040503050406030204" pitchFamily="18" charset="0"/>
                                      <a:cs typeface="Times New Roman" panose="02020603050405020304" pitchFamily="18" charset="0"/>
                                    </a:rPr>
                                    <m:t>𝐵</m:t>
                                  </m:r>
                                </m:e>
                              </m:acc>
                              <m:d>
                                <m:dPr>
                                  <m:ctrlPr>
                                    <a:rPr lang="en-US" i="1">
                                      <a:latin typeface="Cambria Math" panose="02040503050406030204" pitchFamily="18" charset="0"/>
                                      <a:cs typeface="Times New Roman" panose="02020603050405020304" pitchFamily="18" charset="0"/>
                                    </a:rPr>
                                  </m:ctrlPr>
                                </m:dPr>
                                <m:e>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𝑝</m:t>
                                      </m:r>
                                    </m:e>
                                    <m:sub>
                                      <m:r>
                                        <a:rPr lang="en-US" i="1">
                                          <a:latin typeface="Cambria Math" panose="02040503050406030204" pitchFamily="18" charset="0"/>
                                          <a:cs typeface="Times New Roman" panose="02020603050405020304" pitchFamily="18" charset="0"/>
                                        </a:rPr>
                                        <m:t>𝑠</m:t>
                                      </m:r>
                                    </m:sub>
                                  </m:sSub>
                                </m:e>
                              </m:d>
                            </m:e>
                          </m:d>
                        </m:e>
                      </m:d>
                      <m:r>
                        <a:rPr lang="en-US" b="0" i="1" smtClean="0">
                          <a:latin typeface="Cambria Math" panose="02040503050406030204" pitchFamily="18" charset="0"/>
                          <a:cs typeface="Times New Roman" panose="02020603050405020304" pitchFamily="18" charset="0"/>
                        </a:rPr>
                        <m:t>: 0.6075</m:t>
                      </m:r>
                      <m:r>
                        <a:rPr lang="en-US" i="1">
                          <a:latin typeface="Cambria Math" panose="02040503050406030204" pitchFamily="18" charset="0"/>
                          <a:ea typeface="Cambria Math" panose="02040503050406030204" pitchFamily="18" charset="0"/>
                          <a:cs typeface="Times New Roman" panose="02020603050405020304" pitchFamily="18" charset="0"/>
                        </a:rPr>
                        <m:t>𝜇</m:t>
                      </m:r>
                      <m:r>
                        <a:rPr lang="en-US" i="1">
                          <a:latin typeface="Cambria Math" panose="02040503050406030204" pitchFamily="18" charset="0"/>
                          <a:ea typeface="Cambria Math" panose="02040503050406030204" pitchFamily="18" charset="0"/>
                          <a:cs typeface="Times New Roman" panose="02020603050405020304" pitchFamily="18" charset="0"/>
                        </a:rPr>
                        <m:t>𝑇</m:t>
                      </m:r>
                      <m:r>
                        <a:rPr lang="en-US" i="1">
                          <a:latin typeface="Cambria Math" panose="02040503050406030204" pitchFamily="18" charset="0"/>
                          <a:ea typeface="Cambria Math" panose="02040503050406030204" pitchFamily="18" charset="0"/>
                          <a:cs typeface="Times New Roman" panose="02020603050405020304" pitchFamily="18" charset="0"/>
                        </a:rPr>
                        <m:t>→0.3563</m:t>
                      </m:r>
                      <m:r>
                        <a:rPr lang="en-US" i="1">
                          <a:latin typeface="Cambria Math" panose="02040503050406030204" pitchFamily="18" charset="0"/>
                          <a:ea typeface="Cambria Math" panose="02040503050406030204" pitchFamily="18" charset="0"/>
                          <a:cs typeface="Times New Roman" panose="02020603050405020304" pitchFamily="18" charset="0"/>
                        </a:rPr>
                        <m:t>𝜇</m:t>
                      </m:r>
                      <m:r>
                        <a:rPr lang="en-US" i="1">
                          <a:latin typeface="Cambria Math" panose="02040503050406030204" pitchFamily="18" charset="0"/>
                          <a:ea typeface="Cambria Math" panose="02040503050406030204" pitchFamily="18" charset="0"/>
                          <a:cs typeface="Times New Roman" panose="02020603050405020304" pitchFamily="18" charset="0"/>
                        </a:rPr>
                        <m:t>𝑇</m:t>
                      </m:r>
                    </m:oMath>
                  </m:oMathPara>
                </a14:m>
                <a:endParaRPr lang="en-US" dirty="0">
                  <a:latin typeface="Times New Roman" panose="02020603050405020304" pitchFamily="18" charset="0"/>
                  <a:cs typeface="Times New Roman" panose="02020603050405020304" pitchFamily="18" charset="0"/>
                </a:endParaRPr>
              </a:p>
            </p:txBody>
          </p:sp>
        </mc:Choice>
        <mc:Fallback>
          <p:sp>
            <p:nvSpPr>
              <p:cNvPr id="10" name="TextBox 9">
                <a:extLst>
                  <a:ext uri="{FF2B5EF4-FFF2-40B4-BE49-F238E27FC236}">
                    <a16:creationId xmlns:a16="http://schemas.microsoft.com/office/drawing/2014/main" id="{DF82EB79-87C4-8267-B7C2-626B156D7D92}"/>
                  </a:ext>
                </a:extLst>
              </p:cNvPr>
              <p:cNvSpPr txBox="1">
                <a:spLocks noRot="1" noChangeAspect="1" noMove="1" noResize="1" noEditPoints="1" noAdjustHandles="1" noChangeArrowheads="1" noChangeShapeType="1" noTextEdit="1"/>
              </p:cNvSpPr>
              <p:nvPr/>
            </p:nvSpPr>
            <p:spPr>
              <a:xfrm>
                <a:off x="3771485" y="2220949"/>
                <a:ext cx="4649030" cy="404983"/>
              </a:xfrm>
              <a:prstGeom prst="rect">
                <a:avLst/>
              </a:prstGeom>
              <a:blipFill>
                <a:blip r:embed="rId7"/>
                <a:stretch>
                  <a:fillRect b="-5970"/>
                </a:stretch>
              </a:blipFill>
            </p:spPr>
            <p:txBody>
              <a:bodyPr/>
              <a:lstStyle/>
              <a:p>
                <a:r>
                  <a:rPr lang="en-US">
                    <a:noFill/>
                  </a:rPr>
                  <a:t> </a:t>
                </a:r>
              </a:p>
            </p:txBody>
          </p:sp>
        </mc:Fallback>
      </mc:AlternateContent>
      <p:sp>
        <p:nvSpPr>
          <p:cNvPr id="11" name="TextBox 10">
            <a:extLst>
              <a:ext uri="{FF2B5EF4-FFF2-40B4-BE49-F238E27FC236}">
                <a16:creationId xmlns:a16="http://schemas.microsoft.com/office/drawing/2014/main" id="{472F119D-FA8F-EB1E-B690-0FC2EFEBBB62}"/>
              </a:ext>
            </a:extLst>
          </p:cNvPr>
          <p:cNvSpPr txBox="1"/>
          <p:nvPr/>
        </p:nvSpPr>
        <p:spPr>
          <a:xfrm>
            <a:off x="1744133" y="1972733"/>
            <a:ext cx="646331"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5cm:</a:t>
            </a:r>
          </a:p>
        </p:txBody>
      </p:sp>
      <p:sp>
        <p:nvSpPr>
          <p:cNvPr id="12" name="TextBox 11">
            <a:extLst>
              <a:ext uri="{FF2B5EF4-FFF2-40B4-BE49-F238E27FC236}">
                <a16:creationId xmlns:a16="http://schemas.microsoft.com/office/drawing/2014/main" id="{6DAD837B-B126-43D4-2E69-858E4FC41AA5}"/>
              </a:ext>
            </a:extLst>
          </p:cNvPr>
          <p:cNvSpPr txBox="1"/>
          <p:nvPr/>
        </p:nvSpPr>
        <p:spPr>
          <a:xfrm>
            <a:off x="1744133" y="4953191"/>
            <a:ext cx="763351"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10cm:</a:t>
            </a:r>
          </a:p>
        </p:txBody>
      </p:sp>
    </p:spTree>
    <p:extLst>
      <p:ext uri="{BB962C8B-B14F-4D97-AF65-F5344CB8AC3E}">
        <p14:creationId xmlns:p14="http://schemas.microsoft.com/office/powerpoint/2010/main" val="6505406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5199D-76C2-A438-8608-038006686D6E}"/>
              </a:ext>
            </a:extLst>
          </p:cNvPr>
          <p:cNvSpPr>
            <a:spLocks noGrp="1"/>
          </p:cNvSpPr>
          <p:nvPr>
            <p:ph type="title"/>
          </p:nvPr>
        </p:nvSpPr>
        <p:spPr>
          <a:xfrm>
            <a:off x="838200" y="365126"/>
            <a:ext cx="10515600" cy="447674"/>
          </a:xfrm>
        </p:spPr>
        <p:txBody>
          <a:bodyPr>
            <a:normAutofit/>
          </a:bodyPr>
          <a:lstStyle/>
          <a:p>
            <a:r>
              <a:rPr lang="en-US" sz="2400" dirty="0">
                <a:latin typeface="Times New Roman" panose="02020603050405020304" pitchFamily="18" charset="0"/>
                <a:cs typeface="Times New Roman" panose="02020603050405020304" pitchFamily="18" charset="0"/>
              </a:rPr>
              <a:t>Comparison</a:t>
            </a:r>
          </a:p>
        </p:txBody>
      </p:sp>
      <mc:AlternateContent xmlns:mc="http://schemas.openxmlformats.org/markup-compatibility/2006">
        <mc:Choice xmlns:a14="http://schemas.microsoft.com/office/drawing/2010/main" Requires="a14">
          <p:graphicFrame>
            <p:nvGraphicFramePr>
              <p:cNvPr id="4" name="Table 3">
                <a:extLst>
                  <a:ext uri="{FF2B5EF4-FFF2-40B4-BE49-F238E27FC236}">
                    <a16:creationId xmlns:a16="http://schemas.microsoft.com/office/drawing/2014/main" id="{462EDF39-ED07-A80C-5CB6-1BF7EFC25734}"/>
                  </a:ext>
                </a:extLst>
              </p:cNvPr>
              <p:cNvGraphicFramePr>
                <a:graphicFrameLocks noGrp="1"/>
              </p:cNvGraphicFramePr>
              <p:nvPr>
                <p:extLst>
                  <p:ext uri="{D42A27DB-BD31-4B8C-83A1-F6EECF244321}">
                    <p14:modId xmlns:p14="http://schemas.microsoft.com/office/powerpoint/2010/main" val="2177199817"/>
                  </p:ext>
                </p:extLst>
              </p:nvPr>
            </p:nvGraphicFramePr>
            <p:xfrm>
              <a:off x="592746" y="1116399"/>
              <a:ext cx="10989734" cy="5036307"/>
            </p:xfrm>
            <a:graphic>
              <a:graphicData uri="http://schemas.openxmlformats.org/drawingml/2006/table">
                <a:tbl>
                  <a:tblPr firstRow="1" bandRow="1">
                    <a:tableStyleId>{5C22544A-7EE6-4342-B048-85BDC9FD1C3A}</a:tableStyleId>
                  </a:tblPr>
                  <a:tblGrid>
                    <a:gridCol w="1569962">
                      <a:extLst>
                        <a:ext uri="{9D8B030D-6E8A-4147-A177-3AD203B41FA5}">
                          <a16:colId xmlns:a16="http://schemas.microsoft.com/office/drawing/2014/main" val="1575494654"/>
                        </a:ext>
                      </a:extLst>
                    </a:gridCol>
                    <a:gridCol w="1569962">
                      <a:extLst>
                        <a:ext uri="{9D8B030D-6E8A-4147-A177-3AD203B41FA5}">
                          <a16:colId xmlns:a16="http://schemas.microsoft.com/office/drawing/2014/main" val="3572584909"/>
                        </a:ext>
                      </a:extLst>
                    </a:gridCol>
                    <a:gridCol w="1569962">
                      <a:extLst>
                        <a:ext uri="{9D8B030D-6E8A-4147-A177-3AD203B41FA5}">
                          <a16:colId xmlns:a16="http://schemas.microsoft.com/office/drawing/2014/main" val="609257337"/>
                        </a:ext>
                      </a:extLst>
                    </a:gridCol>
                    <a:gridCol w="1569962">
                      <a:extLst>
                        <a:ext uri="{9D8B030D-6E8A-4147-A177-3AD203B41FA5}">
                          <a16:colId xmlns:a16="http://schemas.microsoft.com/office/drawing/2014/main" val="1799262848"/>
                        </a:ext>
                      </a:extLst>
                    </a:gridCol>
                    <a:gridCol w="1569962">
                      <a:extLst>
                        <a:ext uri="{9D8B030D-6E8A-4147-A177-3AD203B41FA5}">
                          <a16:colId xmlns:a16="http://schemas.microsoft.com/office/drawing/2014/main" val="431168447"/>
                        </a:ext>
                      </a:extLst>
                    </a:gridCol>
                    <a:gridCol w="1569962">
                      <a:extLst>
                        <a:ext uri="{9D8B030D-6E8A-4147-A177-3AD203B41FA5}">
                          <a16:colId xmlns:a16="http://schemas.microsoft.com/office/drawing/2014/main" val="429998223"/>
                        </a:ext>
                      </a:extLst>
                    </a:gridCol>
                    <a:gridCol w="1569962">
                      <a:extLst>
                        <a:ext uri="{9D8B030D-6E8A-4147-A177-3AD203B41FA5}">
                          <a16:colId xmlns:a16="http://schemas.microsoft.com/office/drawing/2014/main" val="4083833992"/>
                        </a:ext>
                      </a:extLst>
                    </a:gridCol>
                  </a:tblGrid>
                  <a:tr h="745570">
                    <a:tc>
                      <a:txBody>
                        <a:bodyPr/>
                        <a:lstStyle/>
                        <a:p>
                          <a:endParaRPr lang="en-US" sz="120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𝑀𝑒𝑎𝑛</m:t>
                                    </m:r>
                                    <m:r>
                                      <a:rPr lang="en-US" sz="1200" b="0" i="1" smtClean="0">
                                        <a:latin typeface="Cambria Math" panose="02040503050406030204" pitchFamily="18" charset="0"/>
                                      </a:rPr>
                                      <m:t>(</m:t>
                                    </m:r>
                                    <m:r>
                                      <a:rPr lang="en-US" sz="1200" b="0" i="1" smtClean="0">
                                        <a:latin typeface="Cambria Math" panose="02040503050406030204" pitchFamily="18" charset="0"/>
                                      </a:rPr>
                                      <m:t>𝜎</m:t>
                                    </m:r>
                                  </m:e>
                                  <m:sub>
                                    <m:r>
                                      <a:rPr lang="en-US" sz="1200" b="0" i="1" smtClean="0">
                                        <a:latin typeface="Cambria Math" panose="02040503050406030204" pitchFamily="18" charset="0"/>
                                      </a:rPr>
                                      <m:t>𝑚𝑒𝑎𝑛</m:t>
                                    </m:r>
                                  </m:sub>
                                </m:sSub>
                                <m:r>
                                  <a:rPr lang="en-US" sz="1200" b="0" i="1" smtClean="0">
                                    <a:latin typeface="Cambria Math" panose="02040503050406030204" pitchFamily="18" charset="0"/>
                                  </a:rPr>
                                  <m:t>)</m:t>
                                </m:r>
                              </m:oMath>
                            </m:oMathPara>
                          </a14:m>
                          <a:endParaRPr lang="en-US" sz="1200" dirty="0">
                            <a:latin typeface="Times New Roman" panose="02020603050405020304" pitchFamily="18" charset="0"/>
                            <a:cs typeface="Times New Roman" panose="02020603050405020304" pitchFamily="18" charset="0"/>
                          </a:endParaRPr>
                        </a:p>
                        <a:p>
                          <a:pPr algn="ctr"/>
                          <a:r>
                            <a:rPr lang="en-US" sz="1200" dirty="0">
                              <a:latin typeface="Times New Roman" panose="02020603050405020304" pitchFamily="18" charset="0"/>
                              <a:cs typeface="Times New Roman" panose="02020603050405020304" pitchFamily="18" charset="0"/>
                            </a:rPr>
                            <a:t>5cm</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before/after </a:t>
                          </a:r>
                          <a:r>
                            <a:rPr lang="en-US" sz="1200" dirty="0" err="1">
                              <a:latin typeface="Times New Roman" panose="02020603050405020304" pitchFamily="18" charset="0"/>
                              <a:cs typeface="Times New Roman" panose="02020603050405020304" pitchFamily="18" charset="0"/>
                            </a:rPr>
                            <a:t>cali</a:t>
                          </a:r>
                          <a:r>
                            <a:rPr lang="en-US" sz="1200" dirty="0">
                              <a:latin typeface="Times New Roman" panose="02020603050405020304" pitchFamily="18" charset="0"/>
                              <a:cs typeface="Times New Roman" panose="02020603050405020304" pitchFamily="18" charset="0"/>
                            </a:rPr>
                            <a:t>.</a:t>
                          </a:r>
                        </a:p>
                      </a:txBody>
                      <a:tcPr/>
                    </a:tc>
                    <a:tc>
                      <a:txBody>
                        <a:bodyPr/>
                        <a:lstStyle/>
                        <a:p>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𝑀𝑒𝑎𝑛</m:t>
                                </m:r>
                                <m:d>
                                  <m:dPr>
                                    <m:ctrlPr>
                                      <a:rPr lang="en-US" sz="1200" b="0" i="1" smtClean="0">
                                        <a:latin typeface="Cambria Math" panose="02040503050406030204" pitchFamily="18" charset="0"/>
                                      </a:rPr>
                                    </m:ctrlPr>
                                  </m:dPr>
                                  <m:e>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𝑒</m:t>
                                        </m:r>
                                      </m:e>
                                      <m:sub>
                                        <m:r>
                                          <a:rPr lang="en-US" sz="1200" b="0" i="1" smtClean="0">
                                            <a:latin typeface="Cambria Math" panose="02040503050406030204" pitchFamily="18" charset="0"/>
                                          </a:rPr>
                                          <m:t>𝑝</m:t>
                                        </m:r>
                                      </m:sub>
                                    </m:sSub>
                                  </m:e>
                                </m:d>
                              </m:oMath>
                            </m:oMathPara>
                          </a14:m>
                          <a:endParaRPr lang="en-US" sz="1200" dirty="0">
                            <a:latin typeface="Times New Roman" panose="020206030504050203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𝑀𝑎𝑥</m:t>
                                </m:r>
                                <m:d>
                                  <m:dPr>
                                    <m:ctrlPr>
                                      <a:rPr lang="en-US" sz="1200" b="0" i="1" smtClean="0">
                                        <a:latin typeface="Cambria Math" panose="02040503050406030204" pitchFamily="18" charset="0"/>
                                      </a:rPr>
                                    </m:ctrlPr>
                                  </m:dPr>
                                  <m:e>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𝑒</m:t>
                                        </m:r>
                                      </m:e>
                                      <m:sub>
                                        <m:r>
                                          <a:rPr lang="en-US" sz="1200" b="0" i="1" smtClean="0">
                                            <a:latin typeface="Cambria Math" panose="02040503050406030204" pitchFamily="18" charset="0"/>
                                          </a:rPr>
                                          <m:t>𝑝</m:t>
                                        </m:r>
                                      </m:sub>
                                    </m:sSub>
                                  </m:e>
                                </m:d>
                              </m:oMath>
                            </m:oMathPara>
                          </a14:m>
                          <a:endParaRPr lang="en-US" sz="1200" dirty="0">
                            <a:latin typeface="Times New Roman" panose="02020603050405020304" pitchFamily="18" charset="0"/>
                            <a:cs typeface="Times New Roman" panose="02020603050405020304" pitchFamily="18" charset="0"/>
                          </a:endParaRPr>
                        </a:p>
                        <a:p>
                          <a:pPr algn="ctr"/>
                          <a:r>
                            <a:rPr lang="en-US" sz="1200" dirty="0">
                              <a:latin typeface="Times New Roman" panose="02020603050405020304" pitchFamily="18" charset="0"/>
                              <a:cs typeface="Times New Roman" panose="02020603050405020304" pitchFamily="18" charset="0"/>
                            </a:rPr>
                            <a:t>5cm</a:t>
                          </a:r>
                        </a:p>
                        <a:p>
                          <a:pPr algn="ctr"/>
                          <a:r>
                            <a:rPr lang="en-US" sz="1200" dirty="0">
                              <a:latin typeface="Times New Roman" panose="02020603050405020304" pitchFamily="18" charset="0"/>
                              <a:cs typeface="Times New Roman" panose="02020603050405020304" pitchFamily="18" charset="0"/>
                            </a:rPr>
                            <a:t>before/after </a:t>
                          </a:r>
                          <a:r>
                            <a:rPr lang="en-US" sz="1200" dirty="0" err="1">
                              <a:latin typeface="Times New Roman" panose="02020603050405020304" pitchFamily="18" charset="0"/>
                              <a:cs typeface="Times New Roman" panose="02020603050405020304" pitchFamily="18" charset="0"/>
                            </a:rPr>
                            <a:t>cali</a:t>
                          </a:r>
                          <a:r>
                            <a:rPr lang="en-US" sz="1200" dirty="0">
                              <a:latin typeface="Times New Roman" panose="02020603050405020304" pitchFamily="18" charset="0"/>
                              <a:cs typeface="Times New Roman" panose="02020603050405020304" pitchFamily="18" charset="0"/>
                            </a:rPr>
                            <a:t>.</a:t>
                          </a:r>
                        </a:p>
                        <a:p>
                          <a:pPr algn="ctr"/>
                          <a:r>
                            <a:rPr lang="en-US" sz="1200" dirty="0">
                              <a:latin typeface="Times New Roman" panose="02020603050405020304" pitchFamily="18" charset="0"/>
                              <a:cs typeface="Times New Roman" panose="02020603050405020304" pitchFamily="18" charset="0"/>
                            </a:rPr>
                            <a:t>(</a:t>
                          </a:r>
                          <a14:m>
                            <m:oMath xmlns:m="http://schemas.openxmlformats.org/officeDocument/2006/math">
                              <m:r>
                                <a:rPr lang="en-US" sz="1200" b="1" i="1" smtClean="0">
                                  <a:latin typeface="Cambria Math" panose="02040503050406030204" pitchFamily="18" charset="0"/>
                                  <a:cs typeface="Times New Roman" panose="02020603050405020304" pitchFamily="18" charset="0"/>
                                </a:rPr>
                                <m:t>𝒎𝒎</m:t>
                              </m:r>
                            </m:oMath>
                          </a14:m>
                          <a:r>
                            <a:rPr lang="en-US" sz="1200" dirty="0">
                              <a:latin typeface="Times New Roman" panose="02020603050405020304" pitchFamily="18" charset="0"/>
                              <a:cs typeface="Times New Roman" panose="02020603050405020304" pitchFamily="18" charset="0"/>
                            </a:rPr>
                            <a:t>)</a:t>
                          </a:r>
                        </a:p>
                      </a:txBody>
                      <a:tcPr/>
                    </a:tc>
                    <a:tc>
                      <a:txBody>
                        <a:bodyPr/>
                        <a:lstStyle/>
                        <a:p>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𝑀𝑒𝑎𝑛</m:t>
                                </m:r>
                                <m:d>
                                  <m:dPr>
                                    <m:ctrlPr>
                                      <a:rPr lang="en-US" sz="1200" b="0" i="1" smtClean="0">
                                        <a:latin typeface="Cambria Math" panose="02040503050406030204" pitchFamily="18" charset="0"/>
                                      </a:rPr>
                                    </m:ctrlPr>
                                  </m:dPr>
                                  <m:e>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𝑒</m:t>
                                        </m:r>
                                      </m:e>
                                      <m:sub>
                                        <m:r>
                                          <a:rPr lang="en-US" sz="1200" b="0" i="1" smtClean="0">
                                            <a:latin typeface="Cambria Math" panose="02040503050406030204" pitchFamily="18" charset="0"/>
                                          </a:rPr>
                                          <m:t>𝑅</m:t>
                                        </m:r>
                                      </m:sub>
                                    </m:sSub>
                                  </m:e>
                                </m:d>
                              </m:oMath>
                            </m:oMathPara>
                          </a14:m>
                          <a:endParaRPr lang="en-US" sz="1200"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𝑀𝑎𝑥</m:t>
                                </m:r>
                                <m:d>
                                  <m:dPr>
                                    <m:ctrlPr>
                                      <a:rPr lang="en-US" sz="1200" b="0" i="1" smtClean="0">
                                        <a:latin typeface="Cambria Math" panose="02040503050406030204" pitchFamily="18" charset="0"/>
                                      </a:rPr>
                                    </m:ctrlPr>
                                  </m:dPr>
                                  <m:e>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𝑒</m:t>
                                        </m:r>
                                      </m:e>
                                      <m:sub>
                                        <m:r>
                                          <a:rPr lang="en-US" sz="1200" b="0" i="1" smtClean="0">
                                            <a:latin typeface="Cambria Math" panose="02040503050406030204" pitchFamily="18" charset="0"/>
                                          </a:rPr>
                                          <m:t>𝑅</m:t>
                                        </m:r>
                                      </m:sub>
                                    </m:sSub>
                                  </m:e>
                                </m:d>
                              </m:oMath>
                            </m:oMathPara>
                          </a14:m>
                          <a:endParaRPr lang="en-US" sz="1200" dirty="0">
                            <a:latin typeface="Times New Roman" panose="02020603050405020304" pitchFamily="18" charset="0"/>
                            <a:cs typeface="Times New Roman" panose="02020603050405020304" pitchFamily="18" charset="0"/>
                          </a:endParaRPr>
                        </a:p>
                        <a:p>
                          <a:pPr algn="ctr"/>
                          <a:r>
                            <a:rPr lang="en-US" sz="1200" dirty="0">
                              <a:latin typeface="Times New Roman" panose="02020603050405020304" pitchFamily="18" charset="0"/>
                              <a:cs typeface="Times New Roman" panose="02020603050405020304" pitchFamily="18" charset="0"/>
                            </a:rPr>
                            <a:t>5cm</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before/after </a:t>
                          </a:r>
                          <a:r>
                            <a:rPr lang="en-US" sz="1200" dirty="0" err="1">
                              <a:latin typeface="Times New Roman" panose="02020603050405020304" pitchFamily="18" charset="0"/>
                              <a:cs typeface="Times New Roman" panose="02020603050405020304" pitchFamily="18" charset="0"/>
                            </a:rPr>
                            <a:t>cali</a:t>
                          </a:r>
                          <a:r>
                            <a:rPr lang="en-US" sz="1200" dirty="0">
                              <a:latin typeface="Times New Roman" panose="02020603050405020304" pitchFamily="18" charset="0"/>
                              <a:cs typeface="Times New Roman" panose="02020603050405020304" pitchFamily="18" charset="0"/>
                            </a:rPr>
                            <a:t>.</a:t>
                          </a:r>
                        </a:p>
                        <a:p>
                          <a:pPr algn="ctr"/>
                          <a:r>
                            <a:rPr lang="en-US" sz="1200" dirty="0">
                              <a:latin typeface="Times New Roman" panose="02020603050405020304" pitchFamily="18" charset="0"/>
                              <a:cs typeface="Times New Roman" panose="02020603050405020304" pitchFamily="18" charset="0"/>
                            </a:rPr>
                            <a:t>(</a:t>
                          </a:r>
                          <a14:m>
                            <m:oMath xmlns:m="http://schemas.openxmlformats.org/officeDocument/2006/math">
                              <m:r>
                                <a:rPr lang="en-US" sz="1200" b="1" i="1" smtClean="0">
                                  <a:latin typeface="Cambria Math" panose="02040503050406030204" pitchFamily="18" charset="0"/>
                                  <a:cs typeface="Times New Roman" panose="02020603050405020304" pitchFamily="18" charset="0"/>
                                </a:rPr>
                                <m:t>𝒅𝒆𝒈</m:t>
                              </m:r>
                            </m:oMath>
                          </a14:m>
                          <a:r>
                            <a:rPr lang="en-US" sz="1200" dirty="0">
                              <a:latin typeface="Times New Roman" panose="02020603050405020304" pitchFamily="18" charset="0"/>
                              <a:cs typeface="Times New Roman" panose="02020603050405020304" pitchFamily="18" charset="0"/>
                            </a:rPr>
                            <a:t>)</a:t>
                          </a: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𝑀𝑒𝑎𝑛</m:t>
                                    </m:r>
                                    <m:r>
                                      <a:rPr lang="en-US" sz="1200" b="0" i="1" smtClean="0">
                                        <a:latin typeface="Cambria Math" panose="02040503050406030204" pitchFamily="18" charset="0"/>
                                      </a:rPr>
                                      <m:t>(</m:t>
                                    </m:r>
                                    <m:r>
                                      <a:rPr lang="en-US" sz="1200" b="0" i="1" smtClean="0">
                                        <a:latin typeface="Cambria Math" panose="02040503050406030204" pitchFamily="18" charset="0"/>
                                      </a:rPr>
                                      <m:t>𝜎</m:t>
                                    </m:r>
                                  </m:e>
                                  <m:sub>
                                    <m:r>
                                      <a:rPr lang="en-US" sz="1200" b="0" i="1" smtClean="0">
                                        <a:latin typeface="Cambria Math" panose="02040503050406030204" pitchFamily="18" charset="0"/>
                                      </a:rPr>
                                      <m:t>𝑚𝑒𝑎𝑛</m:t>
                                    </m:r>
                                  </m:sub>
                                </m:sSub>
                                <m:r>
                                  <a:rPr lang="en-US" sz="1200" b="0" i="1" smtClean="0">
                                    <a:latin typeface="Cambria Math" panose="02040503050406030204" pitchFamily="18" charset="0"/>
                                  </a:rPr>
                                  <m:t>)</m:t>
                                </m:r>
                              </m:oMath>
                            </m:oMathPara>
                          </a14:m>
                          <a:endParaRPr lang="en-US" sz="1200" dirty="0">
                            <a:latin typeface="Times New Roman" panose="02020603050405020304" pitchFamily="18" charset="0"/>
                            <a:cs typeface="Times New Roman" panose="02020603050405020304" pitchFamily="18" charset="0"/>
                          </a:endParaRPr>
                        </a:p>
                        <a:p>
                          <a:pPr algn="ctr"/>
                          <a:r>
                            <a:rPr lang="en-US" sz="1200" dirty="0">
                              <a:latin typeface="Times New Roman" panose="02020603050405020304" pitchFamily="18" charset="0"/>
                              <a:cs typeface="Times New Roman" panose="02020603050405020304" pitchFamily="18" charset="0"/>
                            </a:rPr>
                            <a:t>10cm</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before/after </a:t>
                          </a:r>
                          <a:r>
                            <a:rPr lang="en-US" sz="1200" dirty="0" err="1">
                              <a:latin typeface="Times New Roman" panose="02020603050405020304" pitchFamily="18" charset="0"/>
                              <a:cs typeface="Times New Roman" panose="02020603050405020304" pitchFamily="18" charset="0"/>
                            </a:rPr>
                            <a:t>cali</a:t>
                          </a:r>
                          <a:r>
                            <a:rPr lang="en-US" sz="1200" dirty="0">
                              <a:latin typeface="Times New Roman" panose="02020603050405020304" pitchFamily="18" charset="0"/>
                              <a:cs typeface="Times New Roman" panose="02020603050405020304" pitchFamily="18" charset="0"/>
                            </a:rPr>
                            <a:t>.</a:t>
                          </a:r>
                        </a:p>
                        <a:p>
                          <a:endParaRPr lang="en-US" sz="12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𝑀𝑒𝑎𝑛</m:t>
                                </m:r>
                                <m:d>
                                  <m:dPr>
                                    <m:ctrlPr>
                                      <a:rPr lang="en-US" sz="1200" b="0" i="1" smtClean="0">
                                        <a:latin typeface="Cambria Math" panose="02040503050406030204" pitchFamily="18" charset="0"/>
                                      </a:rPr>
                                    </m:ctrlPr>
                                  </m:dPr>
                                  <m:e>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𝑒</m:t>
                                        </m:r>
                                      </m:e>
                                      <m:sub>
                                        <m:r>
                                          <a:rPr lang="en-US" sz="1200" b="0" i="1" smtClean="0">
                                            <a:latin typeface="Cambria Math" panose="02040503050406030204" pitchFamily="18" charset="0"/>
                                          </a:rPr>
                                          <m:t>𝑝</m:t>
                                        </m:r>
                                      </m:sub>
                                    </m:sSub>
                                  </m:e>
                                </m:d>
                              </m:oMath>
                            </m:oMathPara>
                          </a14:m>
                          <a:endParaRPr lang="en-US" sz="1200"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𝑀𝑎𝑥</m:t>
                                </m:r>
                                <m:d>
                                  <m:dPr>
                                    <m:ctrlPr>
                                      <a:rPr lang="en-US" sz="1200" b="0" i="1" smtClean="0">
                                        <a:latin typeface="Cambria Math" panose="02040503050406030204" pitchFamily="18" charset="0"/>
                                      </a:rPr>
                                    </m:ctrlPr>
                                  </m:dPr>
                                  <m:e>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𝑒</m:t>
                                        </m:r>
                                      </m:e>
                                      <m:sub>
                                        <m:r>
                                          <a:rPr lang="en-US" sz="1200" b="0" i="1" smtClean="0">
                                            <a:latin typeface="Cambria Math" panose="02040503050406030204" pitchFamily="18" charset="0"/>
                                          </a:rPr>
                                          <m:t>𝑝</m:t>
                                        </m:r>
                                      </m:sub>
                                    </m:sSub>
                                  </m:e>
                                </m:d>
                              </m:oMath>
                            </m:oMathPara>
                          </a14:m>
                          <a:endParaRPr lang="en-US" sz="1200" dirty="0">
                            <a:latin typeface="Times New Roman" panose="02020603050405020304" pitchFamily="18" charset="0"/>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10cm</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before/after </a:t>
                          </a:r>
                          <a:r>
                            <a:rPr lang="en-US" sz="1200" dirty="0" err="1">
                              <a:latin typeface="Times New Roman" panose="02020603050405020304" pitchFamily="18" charset="0"/>
                              <a:cs typeface="Times New Roman" panose="02020603050405020304" pitchFamily="18" charset="0"/>
                            </a:rPr>
                            <a:t>cali</a:t>
                          </a:r>
                          <a:r>
                            <a:rPr lang="en-US" sz="1200" dirty="0">
                              <a:latin typeface="Times New Roman" panose="02020603050405020304" pitchFamily="18" charset="0"/>
                              <a:cs typeface="Times New Roman" panose="02020603050405020304" pitchFamily="18" charset="0"/>
                            </a:rPr>
                            <a:t>.</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a:t>
                          </a:r>
                          <a14:m>
                            <m:oMath xmlns:m="http://schemas.openxmlformats.org/officeDocument/2006/math">
                              <m:r>
                                <a:rPr lang="en-US" sz="1200" b="1" i="1" smtClean="0">
                                  <a:latin typeface="Cambria Math" panose="02040503050406030204" pitchFamily="18" charset="0"/>
                                  <a:cs typeface="Times New Roman" panose="02020603050405020304" pitchFamily="18" charset="0"/>
                                </a:rPr>
                                <m:t>𝒅𝒆𝒈</m:t>
                              </m:r>
                            </m:oMath>
                          </a14:m>
                          <a:r>
                            <a:rPr lang="en-US" sz="1200" dirty="0">
                              <a:latin typeface="Times New Roman" panose="02020603050405020304" pitchFamily="18" charset="0"/>
                              <a:cs typeface="Times New Roman" panose="02020603050405020304" pitchFamily="18" charset="0"/>
                            </a:rPr>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𝑀𝑒𝑎𝑛</m:t>
                                </m:r>
                                <m:d>
                                  <m:dPr>
                                    <m:ctrlPr>
                                      <a:rPr lang="en-US" sz="1200" b="0" i="1" smtClean="0">
                                        <a:latin typeface="Cambria Math" panose="02040503050406030204" pitchFamily="18" charset="0"/>
                                      </a:rPr>
                                    </m:ctrlPr>
                                  </m:dPr>
                                  <m:e>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𝑒</m:t>
                                        </m:r>
                                      </m:e>
                                      <m:sub>
                                        <m:r>
                                          <a:rPr lang="en-US" sz="1200" b="0" i="1" smtClean="0">
                                            <a:latin typeface="Cambria Math" panose="02040503050406030204" pitchFamily="18" charset="0"/>
                                          </a:rPr>
                                          <m:t>𝑅</m:t>
                                        </m:r>
                                      </m:sub>
                                    </m:sSub>
                                  </m:e>
                                </m:d>
                              </m:oMath>
                            </m:oMathPara>
                          </a14:m>
                          <a:endParaRPr lang="en-US" sz="1200"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𝑀𝑎𝑥</m:t>
                                </m:r>
                                <m:d>
                                  <m:dPr>
                                    <m:ctrlPr>
                                      <a:rPr lang="en-US" sz="1200" b="0" i="1" smtClean="0">
                                        <a:latin typeface="Cambria Math" panose="02040503050406030204" pitchFamily="18" charset="0"/>
                                      </a:rPr>
                                    </m:ctrlPr>
                                  </m:dPr>
                                  <m:e>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𝑒</m:t>
                                        </m:r>
                                      </m:e>
                                      <m:sub>
                                        <m:r>
                                          <a:rPr lang="en-US" sz="1200" b="0" i="1" smtClean="0">
                                            <a:latin typeface="Cambria Math" panose="02040503050406030204" pitchFamily="18" charset="0"/>
                                          </a:rPr>
                                          <m:t>𝑅</m:t>
                                        </m:r>
                                      </m:sub>
                                    </m:sSub>
                                  </m:e>
                                </m:d>
                              </m:oMath>
                            </m:oMathPara>
                          </a14:m>
                          <a:endParaRPr lang="en-US" sz="1200" dirty="0">
                            <a:latin typeface="Times New Roman" panose="02020603050405020304" pitchFamily="18" charset="0"/>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10cm</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before/after </a:t>
                          </a:r>
                          <a:r>
                            <a:rPr lang="en-US" sz="1200" dirty="0" err="1">
                              <a:latin typeface="Times New Roman" panose="02020603050405020304" pitchFamily="18" charset="0"/>
                              <a:cs typeface="Times New Roman" panose="02020603050405020304" pitchFamily="18" charset="0"/>
                            </a:rPr>
                            <a:t>cali</a:t>
                          </a:r>
                          <a:r>
                            <a:rPr lang="en-US" sz="1200" dirty="0">
                              <a:latin typeface="Times New Roman" panose="02020603050405020304" pitchFamily="18" charset="0"/>
                              <a:cs typeface="Times New Roman" panose="02020603050405020304" pitchFamily="18" charset="0"/>
                            </a:rPr>
                            <a:t>.</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a:t>
                          </a:r>
                          <a14:m>
                            <m:oMath xmlns:m="http://schemas.openxmlformats.org/officeDocument/2006/math">
                              <m:r>
                                <a:rPr lang="en-US" sz="1200" b="1" i="1" smtClean="0">
                                  <a:latin typeface="Cambria Math" panose="02040503050406030204" pitchFamily="18" charset="0"/>
                                  <a:cs typeface="Times New Roman" panose="02020603050405020304" pitchFamily="18" charset="0"/>
                                </a:rPr>
                                <m:t>𝒅𝒆𝒈</m:t>
                              </m:r>
                            </m:oMath>
                          </a14:m>
                          <a:r>
                            <a:rPr lang="en-US" sz="1200" dirty="0">
                              <a:latin typeface="Times New Roman" panose="02020603050405020304" pitchFamily="18" charset="0"/>
                              <a:cs typeface="Times New Roman" panose="02020603050405020304" pitchFamily="18" charset="0"/>
                            </a:rPr>
                            <a:t>)</a:t>
                          </a:r>
                        </a:p>
                      </a:txBody>
                      <a:tcPr/>
                    </a:tc>
                    <a:extLst>
                      <a:ext uri="{0D108BD9-81ED-4DB2-BD59-A6C34878D82A}">
                        <a16:rowId xmlns:a16="http://schemas.microsoft.com/office/drawing/2014/main" val="1753545980"/>
                      </a:ext>
                    </a:extLst>
                  </a:tr>
                  <a:tr h="53629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Overall</a:t>
                          </a:r>
                        </a:p>
                      </a:txBody>
                      <a:tcPr/>
                    </a:tc>
                    <a:tc>
                      <a:txBody>
                        <a:bodyPr/>
                        <a:lstStyle/>
                        <a:p>
                          <a:pPr algn="ctr"/>
                          <a14:m>
                            <m:oMath xmlns:m="http://schemas.openxmlformats.org/officeDocument/2006/math">
                              <m:r>
                                <a:rPr lang="en-US" sz="1200" b="0" i="1" smtClean="0">
                                  <a:latin typeface="Cambria Math" panose="02040503050406030204" pitchFamily="18" charset="0"/>
                                </a:rPr>
                                <m:t>3.90</m:t>
                              </m:r>
                              <m:r>
                                <a:rPr lang="en-US" sz="1200" b="0" i="1" smtClean="0">
                                  <a:latin typeface="Cambria Math" panose="02040503050406030204" pitchFamily="18" charset="0"/>
                                </a:rPr>
                                <m:t>𝑒</m:t>
                              </m:r>
                              <m:r>
                                <a:rPr lang="en-US" sz="1200" b="0" i="1" smtClean="0">
                                  <a:latin typeface="Cambria Math" panose="02040503050406030204" pitchFamily="18" charset="0"/>
                                </a:rPr>
                                <m:t>−5</m:t>
                              </m:r>
                            </m:oMath>
                          </a14:m>
                          <a:r>
                            <a:rPr lang="en-US" sz="1200" dirty="0">
                              <a:latin typeface="Times New Roman" panose="02020603050405020304" pitchFamily="18" charset="0"/>
                              <a:cs typeface="Times New Roman" panose="02020603050405020304" pitchFamily="18" charset="0"/>
                            </a:rPr>
                            <a:t>/</a:t>
                          </a:r>
                          <a14:m>
                            <m:oMath xmlns:m="http://schemas.openxmlformats.org/officeDocument/2006/math">
                              <m:r>
                                <a:rPr lang="en-US" sz="1200" b="0" i="1" smtClean="0">
                                  <a:latin typeface="Cambria Math" panose="02040503050406030204" pitchFamily="18" charset="0"/>
                                  <a:cs typeface="+mn-cs"/>
                                </a:rPr>
                                <m:t>4.12</m:t>
                              </m:r>
                              <m:r>
                                <a:rPr lang="en-US" sz="1200" b="0" i="1" smtClean="0">
                                  <a:latin typeface="Cambria Math" panose="02040503050406030204" pitchFamily="18" charset="0"/>
                                </a:rPr>
                                <m:t>𝑒</m:t>
                              </m:r>
                              <m:r>
                                <a:rPr lang="en-US" sz="1200" b="0" i="1" smtClean="0">
                                  <a:latin typeface="Cambria Math" panose="02040503050406030204" pitchFamily="18" charset="0"/>
                                </a:rPr>
                                <m:t>−5</m:t>
                              </m:r>
                            </m:oMath>
                          </a14:m>
                          <a:endParaRPr lang="en-US" sz="1200" dirty="0">
                            <a:latin typeface="Times New Roman" panose="02020603050405020304" pitchFamily="18" charset="0"/>
                            <a:cs typeface="Times New Roman" panose="02020603050405020304" pitchFamily="18" charset="0"/>
                          </a:endParaRPr>
                        </a:p>
                      </a:txBody>
                      <a:tcPr/>
                    </a:tc>
                    <a:tc>
                      <a:txBody>
                        <a:bodyPr/>
                        <a:lstStyle/>
                        <a:p>
                          <a:pPr algn="ctr"/>
                          <a14:m>
                            <m:oMath xmlns:m="http://schemas.openxmlformats.org/officeDocument/2006/math">
                              <m:r>
                                <a:rPr lang="en-US" sz="1200" b="0" i="1" smtClean="0">
                                  <a:latin typeface="Cambria Math" panose="02040503050406030204" pitchFamily="18" charset="0"/>
                                </a:rPr>
                                <m:t>5.59</m:t>
                              </m:r>
                            </m:oMath>
                          </a14:m>
                          <a:r>
                            <a:rPr lang="en-US" sz="1200" dirty="0">
                              <a:latin typeface="Times New Roman" panose="02020603050405020304" pitchFamily="18" charset="0"/>
                              <a:cs typeface="Times New Roman" panose="02020603050405020304" pitchFamily="18" charset="0"/>
                            </a:rPr>
                            <a:t>/</a:t>
                          </a:r>
                          <a14:m>
                            <m:oMath xmlns:m="http://schemas.openxmlformats.org/officeDocument/2006/math">
                              <m:r>
                                <a:rPr lang="en-US" sz="1200" b="0" i="1" smtClean="0">
                                  <a:latin typeface="Cambria Math" panose="02040503050406030204" pitchFamily="18" charset="0"/>
                                </a:rPr>
                                <m:t>3.77</m:t>
                              </m:r>
                            </m:oMath>
                          </a14:m>
                          <a:endParaRPr lang="en-US" sz="1200" dirty="0">
                            <a:latin typeface="Times New Roman" panose="02020603050405020304" pitchFamily="18" charset="0"/>
                            <a:cs typeface="Times New Roman" panose="02020603050405020304" pitchFamily="18" charset="0"/>
                          </a:endParaRPr>
                        </a:p>
                        <a:p>
                          <a:pPr algn="ctr"/>
                          <a14:m>
                            <m:oMath xmlns:m="http://schemas.openxmlformats.org/officeDocument/2006/math">
                              <m:r>
                                <a:rPr lang="en-US" sz="1200" b="0" i="1" smtClean="0">
                                  <a:latin typeface="Cambria Math" panose="02040503050406030204" pitchFamily="18" charset="0"/>
                                </a:rPr>
                                <m:t>20.40</m:t>
                              </m:r>
                            </m:oMath>
                          </a14:m>
                          <a:r>
                            <a:rPr lang="en-US" sz="1200" dirty="0">
                              <a:latin typeface="Times New Roman" panose="02020603050405020304" pitchFamily="18" charset="0"/>
                              <a:cs typeface="Times New Roman" panose="02020603050405020304" pitchFamily="18" charset="0"/>
                            </a:rPr>
                            <a:t>/</a:t>
                          </a:r>
                          <a14:m>
                            <m:oMath xmlns:m="http://schemas.openxmlformats.org/officeDocument/2006/math">
                              <m:r>
                                <a:rPr lang="en-US" sz="1200" b="0" i="1" smtClean="0">
                                  <a:latin typeface="Cambria Math" panose="02040503050406030204" pitchFamily="18" charset="0"/>
                                  <a:cs typeface="+mn-cs"/>
                                </a:rPr>
                                <m:t>14.98</m:t>
                              </m:r>
                            </m:oMath>
                          </a14:m>
                          <a:endParaRPr lang="en-US" sz="1200" dirty="0">
                            <a:latin typeface="Times New Roman" panose="02020603050405020304" pitchFamily="18" charset="0"/>
                            <a:cs typeface="Times New Roman" panose="02020603050405020304" pitchFamily="18" charset="0"/>
                          </a:endParaRPr>
                        </a:p>
                      </a:txBody>
                      <a:tcPr/>
                    </a:tc>
                    <a:tc>
                      <a:txBody>
                        <a:bodyPr/>
                        <a:lstStyle/>
                        <a:p>
                          <a:pPr algn="ctr"/>
                          <a14:m>
                            <m:oMath xmlns:m="http://schemas.openxmlformats.org/officeDocument/2006/math">
                              <m:r>
                                <a:rPr lang="en-US" sz="1200" b="0" i="1" smtClean="0">
                                  <a:latin typeface="Cambria Math" panose="02040503050406030204" pitchFamily="18" charset="0"/>
                                </a:rPr>
                                <m:t>3.66</m:t>
                              </m:r>
                            </m:oMath>
                          </a14:m>
                          <a:r>
                            <a:rPr lang="en-US" sz="1200" dirty="0">
                              <a:latin typeface="Times New Roman" panose="02020603050405020304" pitchFamily="18" charset="0"/>
                              <a:cs typeface="Times New Roman" panose="02020603050405020304" pitchFamily="18" charset="0"/>
                            </a:rPr>
                            <a:t>/2.62</a:t>
                          </a:r>
                        </a:p>
                        <a:p>
                          <a:pPr algn="ctr"/>
                          <a14:m>
                            <m:oMath xmlns:m="http://schemas.openxmlformats.org/officeDocument/2006/math">
                              <m:r>
                                <a:rPr lang="en-US" sz="1200" b="0" i="1" smtClean="0">
                                  <a:latin typeface="Cambria Math" panose="02040503050406030204" pitchFamily="18" charset="0"/>
                                </a:rPr>
                                <m:t>22.3</m:t>
                              </m:r>
                            </m:oMath>
                          </a14:m>
                          <a:r>
                            <a:rPr lang="en-US" sz="1200" dirty="0">
                              <a:latin typeface="Times New Roman" panose="02020603050405020304" pitchFamily="18" charset="0"/>
                              <a:cs typeface="Times New Roman" panose="02020603050405020304" pitchFamily="18" charset="0"/>
                            </a:rPr>
                            <a:t>/</a:t>
                          </a:r>
                          <a14:m>
                            <m:oMath xmlns:m="http://schemas.openxmlformats.org/officeDocument/2006/math">
                              <m:r>
                                <a:rPr lang="en-US" sz="1200" b="0" i="1" smtClean="0">
                                  <a:latin typeface="Cambria Math" panose="02040503050406030204" pitchFamily="18" charset="0"/>
                                </a:rPr>
                                <m:t>15.79</m:t>
                              </m:r>
                            </m:oMath>
                          </a14:m>
                          <a:endParaRPr lang="en-US" sz="1200" dirty="0">
                            <a:latin typeface="Times New Roman" panose="02020603050405020304" pitchFamily="18" charset="0"/>
                            <a:cs typeface="Times New Roman" panose="02020603050405020304" pitchFamily="18" charset="0"/>
                          </a:endParaRPr>
                        </a:p>
                      </a:txBody>
                      <a:tcPr/>
                    </a:tc>
                    <a:tc>
                      <a:txBody>
                        <a:bodyPr/>
                        <a:lstStyle/>
                        <a:p>
                          <a:pPr algn="ctr"/>
                          <a14:m>
                            <m:oMath xmlns:m="http://schemas.openxmlformats.org/officeDocument/2006/math">
                              <m:r>
                                <a:rPr lang="en-US" sz="1200" b="0" i="1" smtClean="0">
                                  <a:latin typeface="Cambria Math" panose="02040503050406030204" pitchFamily="18" charset="0"/>
                                </a:rPr>
                                <m:t>2.44</m:t>
                              </m:r>
                              <m:r>
                                <a:rPr lang="en-US" sz="1200" b="0" i="1" smtClean="0">
                                  <a:latin typeface="Cambria Math" panose="02040503050406030204" pitchFamily="18" charset="0"/>
                                </a:rPr>
                                <m:t>𝑒</m:t>
                              </m:r>
                              <m:r>
                                <a:rPr lang="en-US" sz="1200" b="0" i="1" smtClean="0">
                                  <a:latin typeface="Cambria Math" panose="02040503050406030204" pitchFamily="18" charset="0"/>
                                </a:rPr>
                                <m:t>−</m:t>
                              </m:r>
                              <m:r>
                                <a:rPr lang="en-US" sz="1200" b="0" i="0" smtClean="0">
                                  <a:latin typeface="Cambria Math" panose="02040503050406030204" pitchFamily="18" charset="0"/>
                                </a:rPr>
                                <m:t>5</m:t>
                              </m:r>
                            </m:oMath>
                          </a14:m>
                          <a:r>
                            <a:rPr lang="en-US" sz="1200" dirty="0">
                              <a:latin typeface="Times New Roman" panose="02020603050405020304" pitchFamily="18" charset="0"/>
                              <a:cs typeface="Times New Roman" panose="02020603050405020304" pitchFamily="18" charset="0"/>
                            </a:rPr>
                            <a:t>/</a:t>
                          </a:r>
                          <a14:m>
                            <m:oMath xmlns:m="http://schemas.openxmlformats.org/officeDocument/2006/math">
                              <m:r>
                                <a:rPr lang="en-US" sz="1200" b="0" i="1" smtClean="0">
                                  <a:latin typeface="Cambria Math" panose="02040503050406030204" pitchFamily="18" charset="0"/>
                                </a:rPr>
                                <m:t>2.47</m:t>
                              </m:r>
                              <m:r>
                                <a:rPr lang="en-US" sz="1200" b="0" i="1" smtClean="0">
                                  <a:latin typeface="Cambria Math" panose="02040503050406030204" pitchFamily="18" charset="0"/>
                                </a:rPr>
                                <m:t>𝑒</m:t>
                              </m:r>
                              <m:r>
                                <a:rPr lang="en-US" sz="1200" b="0" i="1" smtClean="0">
                                  <a:latin typeface="Cambria Math" panose="02040503050406030204" pitchFamily="18" charset="0"/>
                                </a:rPr>
                                <m:t>−</m:t>
                              </m:r>
                              <m:r>
                                <a:rPr lang="en-US" sz="1200" b="0" i="0" smtClean="0">
                                  <a:latin typeface="Cambria Math" panose="02040503050406030204" pitchFamily="18" charset="0"/>
                                </a:rPr>
                                <m:t>5</m:t>
                              </m:r>
                            </m:oMath>
                          </a14:m>
                          <a:endParaRPr lang="en-US" sz="1200" dirty="0">
                            <a:latin typeface="Times New Roman" panose="02020603050405020304" pitchFamily="18" charset="0"/>
                            <a:cs typeface="Times New Roman" panose="02020603050405020304" pitchFamily="18" charset="0"/>
                          </a:endParaRPr>
                        </a:p>
                      </a:txBody>
                      <a:tcPr/>
                    </a:tc>
                    <a:tc>
                      <a:txBody>
                        <a:bodyPr/>
                        <a:lstStyle/>
                        <a:p>
                          <a:pPr algn="ctr"/>
                          <a14:m>
                            <m:oMath xmlns:m="http://schemas.openxmlformats.org/officeDocument/2006/math">
                              <m:r>
                                <a:rPr lang="en-US" sz="1200" b="0" i="1" smtClean="0">
                                  <a:latin typeface="Cambria Math" panose="02040503050406030204" pitchFamily="18" charset="0"/>
                                </a:rPr>
                                <m:t>4.25</m:t>
                              </m:r>
                            </m:oMath>
                          </a14:m>
                          <a:r>
                            <a:rPr lang="en-US" sz="1200" dirty="0">
                              <a:latin typeface="Times New Roman" panose="02020603050405020304" pitchFamily="18" charset="0"/>
                              <a:cs typeface="Times New Roman" panose="02020603050405020304" pitchFamily="18" charset="0"/>
                            </a:rPr>
                            <a:t>/</a:t>
                          </a:r>
                          <a14:m>
                            <m:oMath xmlns:m="http://schemas.openxmlformats.org/officeDocument/2006/math">
                              <m:r>
                                <a:rPr lang="en-US" sz="1200" b="0" i="1" smtClean="0">
                                  <a:latin typeface="Cambria Math" panose="02040503050406030204" pitchFamily="18" charset="0"/>
                                </a:rPr>
                                <m:t>2.74</m:t>
                              </m:r>
                            </m:oMath>
                          </a14:m>
                          <a:endParaRPr lang="en-US" sz="1200" dirty="0">
                            <a:latin typeface="Times New Roman" panose="02020603050405020304" pitchFamily="18" charset="0"/>
                            <a:cs typeface="Times New Roman" panose="02020603050405020304" pitchFamily="18" charset="0"/>
                          </a:endParaRPr>
                        </a:p>
                        <a:p>
                          <a:pPr algn="ctr"/>
                          <a14:m>
                            <m:oMath xmlns:m="http://schemas.openxmlformats.org/officeDocument/2006/math">
                              <m:r>
                                <a:rPr lang="en-US" sz="1200" b="0" i="1" smtClean="0">
                                  <a:latin typeface="Cambria Math" panose="02040503050406030204" pitchFamily="18" charset="0"/>
                                </a:rPr>
                                <m:t>14.95</m:t>
                              </m:r>
                            </m:oMath>
                          </a14:m>
                          <a:r>
                            <a:rPr lang="en-US" sz="1200" dirty="0">
                              <a:latin typeface="Times New Roman" panose="02020603050405020304" pitchFamily="18" charset="0"/>
                              <a:cs typeface="Times New Roman" panose="02020603050405020304" pitchFamily="18" charset="0"/>
                            </a:rPr>
                            <a:t>/</a:t>
                          </a:r>
                          <a14:m>
                            <m:oMath xmlns:m="http://schemas.openxmlformats.org/officeDocument/2006/math">
                              <m:r>
                                <a:rPr lang="en-US" sz="1200" b="0" i="1" smtClean="0">
                                  <a:latin typeface="Cambria Math" panose="02040503050406030204" pitchFamily="18" charset="0"/>
                                  <a:cs typeface="+mn-cs"/>
                                </a:rPr>
                                <m:t>13.46</m:t>
                              </m:r>
                            </m:oMath>
                          </a14:m>
                          <a:endParaRPr lang="en-US" sz="1200" dirty="0">
                            <a:latin typeface="Times New Roman" panose="02020603050405020304" pitchFamily="18" charset="0"/>
                            <a:cs typeface="Times New Roman" panose="02020603050405020304" pitchFamily="18" charset="0"/>
                          </a:endParaRPr>
                        </a:p>
                      </a:txBody>
                      <a:tcPr/>
                    </a:tc>
                    <a:tc>
                      <a:txBody>
                        <a:bodyPr/>
                        <a:lstStyle/>
                        <a:p>
                          <a:pPr algn="ctr"/>
                          <a14:m>
                            <m:oMath xmlns:m="http://schemas.openxmlformats.org/officeDocument/2006/math">
                              <m:r>
                                <a:rPr lang="en-US" sz="1200" b="0" i="1" smtClean="0">
                                  <a:latin typeface="Cambria Math" panose="02040503050406030204" pitchFamily="18" charset="0"/>
                                </a:rPr>
                                <m:t>2.16</m:t>
                              </m:r>
                            </m:oMath>
                          </a14:m>
                          <a:r>
                            <a:rPr lang="en-US" sz="1200" dirty="0">
                              <a:latin typeface="Times New Roman" panose="02020603050405020304" pitchFamily="18" charset="0"/>
                              <a:cs typeface="Times New Roman" panose="02020603050405020304" pitchFamily="18" charset="0"/>
                            </a:rPr>
                            <a:t>/</a:t>
                          </a:r>
                          <a14:m>
                            <m:oMath xmlns:m="http://schemas.openxmlformats.org/officeDocument/2006/math">
                              <m:r>
                                <a:rPr lang="en-US" sz="1200" b="0" i="1" smtClean="0">
                                  <a:latin typeface="Cambria Math" panose="02040503050406030204" pitchFamily="18" charset="0"/>
                                </a:rPr>
                                <m:t>1.68</m:t>
                              </m:r>
                            </m:oMath>
                          </a14:m>
                          <a:endParaRPr lang="en-US" sz="1200" dirty="0">
                            <a:latin typeface="Times New Roman" panose="02020603050405020304" pitchFamily="18" charset="0"/>
                            <a:cs typeface="Times New Roman" panose="02020603050405020304" pitchFamily="18" charset="0"/>
                          </a:endParaRPr>
                        </a:p>
                        <a:p>
                          <a:pPr algn="ctr"/>
                          <a14:m>
                            <m:oMath xmlns:m="http://schemas.openxmlformats.org/officeDocument/2006/math">
                              <m:r>
                                <a:rPr lang="en-US" sz="1200" b="0" i="1" smtClean="0">
                                  <a:latin typeface="Cambria Math" panose="02040503050406030204" pitchFamily="18" charset="0"/>
                                </a:rPr>
                                <m:t>14.24</m:t>
                              </m:r>
                            </m:oMath>
                          </a14:m>
                          <a:r>
                            <a:rPr lang="en-US" sz="1200" dirty="0">
                              <a:latin typeface="Times New Roman" panose="02020603050405020304" pitchFamily="18" charset="0"/>
                              <a:cs typeface="Times New Roman" panose="02020603050405020304" pitchFamily="18" charset="0"/>
                            </a:rPr>
                            <a:t>/</a:t>
                          </a:r>
                          <a14:m>
                            <m:oMath xmlns:m="http://schemas.openxmlformats.org/officeDocument/2006/math">
                              <m:r>
                                <a:rPr lang="en-US" sz="1200" b="0" i="1" smtClean="0">
                                  <a:latin typeface="Cambria Math" panose="02040503050406030204" pitchFamily="18" charset="0"/>
                                </a:rPr>
                                <m:t>12.66</m:t>
                              </m:r>
                            </m:oMath>
                          </a14:m>
                          <a:endParaRPr 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993555382"/>
                      </a:ext>
                    </a:extLst>
                  </a:tr>
                  <a:tr h="471076">
                    <a:tc>
                      <a:txBody>
                        <a:bodyPr/>
                        <a:lstStyle/>
                        <a:p>
                          <a:r>
                            <a:rPr lang="en-US" sz="1200" dirty="0">
                              <a:latin typeface="Times New Roman" panose="02020603050405020304" pitchFamily="18" charset="0"/>
                              <a:cs typeface="Times New Roman" panose="02020603050405020304" pitchFamily="18" charset="0"/>
                            </a:rPr>
                            <a:t>[0;0;0.1]</a:t>
                          </a:r>
                        </a:p>
                      </a:txBody>
                      <a:tcPr/>
                    </a:tc>
                    <a:tc>
                      <a:txBody>
                        <a:bodyPr/>
                        <a:lstStyle/>
                        <a:p>
                          <a:pPr algn="ctr"/>
                          <a14:m>
                            <m:oMath xmlns:m="http://schemas.openxmlformats.org/officeDocument/2006/math">
                              <m:r>
                                <a:rPr lang="en-US" sz="1200" b="0" i="1" smtClean="0">
                                  <a:latin typeface="Cambria Math" panose="02040503050406030204" pitchFamily="18" charset="0"/>
                                </a:rPr>
                                <m:t>1.20</m:t>
                              </m:r>
                              <m:r>
                                <a:rPr lang="en-US" sz="1200" b="0" i="1" smtClean="0">
                                  <a:latin typeface="Cambria Math" panose="02040503050406030204" pitchFamily="18" charset="0"/>
                                </a:rPr>
                                <m:t>𝑒</m:t>
                              </m:r>
                              <m:r>
                                <a:rPr lang="en-US" sz="1200" b="0" i="1" smtClean="0">
                                  <a:latin typeface="Cambria Math" panose="02040503050406030204" pitchFamily="18" charset="0"/>
                                </a:rPr>
                                <m:t>−4</m:t>
                              </m:r>
                            </m:oMath>
                          </a14:m>
                          <a:r>
                            <a:rPr lang="en-US" sz="1200" dirty="0">
                              <a:latin typeface="Times New Roman" panose="02020603050405020304" pitchFamily="18" charset="0"/>
                              <a:cs typeface="Times New Roman" panose="02020603050405020304" pitchFamily="18" charset="0"/>
                            </a:rPr>
                            <a:t>/</a:t>
                          </a:r>
                          <a14:m>
                            <m:oMath xmlns:m="http://schemas.openxmlformats.org/officeDocument/2006/math">
                              <m:r>
                                <a:rPr lang="en-US" sz="1200" b="0" i="1" smtClean="0">
                                  <a:latin typeface="Cambria Math" panose="02040503050406030204" pitchFamily="18" charset="0"/>
                                  <a:cs typeface="+mn-cs"/>
                                </a:rPr>
                                <m:t>1.2</m:t>
                              </m:r>
                              <m:r>
                                <a:rPr lang="en-US" sz="1200" b="0" i="1" smtClean="0">
                                  <a:latin typeface="Cambria Math" panose="02040503050406030204" pitchFamily="18" charset="0"/>
                                </a:rPr>
                                <m:t>7</m:t>
                              </m:r>
                              <m:r>
                                <a:rPr lang="en-US" sz="1200" b="0" i="1" smtClean="0">
                                  <a:latin typeface="Cambria Math" panose="02040503050406030204" pitchFamily="18" charset="0"/>
                                </a:rPr>
                                <m:t>𝑒</m:t>
                              </m:r>
                              <m:r>
                                <a:rPr lang="en-US" sz="1200" b="0" i="1" smtClean="0">
                                  <a:latin typeface="Cambria Math" panose="02040503050406030204" pitchFamily="18" charset="0"/>
                                </a:rPr>
                                <m:t>−4</m:t>
                              </m:r>
                            </m:oMath>
                          </a14:m>
                          <a:endParaRPr lang="en-US" sz="1200" dirty="0">
                            <a:latin typeface="Times New Roman" panose="02020603050405020304" pitchFamily="18" charset="0"/>
                            <a:cs typeface="Times New Roman" panose="02020603050405020304" pitchFamily="18" charset="0"/>
                          </a:endParaRPr>
                        </a:p>
                      </a:txBody>
                      <a:tcPr/>
                    </a:tc>
                    <a:tc>
                      <a:txBody>
                        <a:bodyPr/>
                        <a:lstStyle/>
                        <a:p>
                          <a:pPr algn="ctr"/>
                          <a14:m>
                            <m:oMath xmlns:m="http://schemas.openxmlformats.org/officeDocument/2006/math">
                              <m:r>
                                <a:rPr lang="en-US" sz="1200" b="0" i="1" smtClean="0">
                                  <a:latin typeface="Cambria Math" panose="02040503050406030204" pitchFamily="18" charset="0"/>
                                </a:rPr>
                                <m:t>5.08</m:t>
                              </m:r>
                            </m:oMath>
                          </a14:m>
                          <a:r>
                            <a:rPr lang="en-US" sz="1200" dirty="0">
                              <a:latin typeface="Times New Roman" panose="02020603050405020304" pitchFamily="18" charset="0"/>
                              <a:cs typeface="Times New Roman" panose="02020603050405020304" pitchFamily="18" charset="0"/>
                            </a:rPr>
                            <a:t>/</a:t>
                          </a:r>
                          <a14:m>
                            <m:oMath xmlns:m="http://schemas.openxmlformats.org/officeDocument/2006/math">
                              <m:r>
                                <a:rPr lang="en-US" sz="1200" b="0" i="1" smtClean="0">
                                  <a:latin typeface="Cambria Math" panose="02040503050406030204" pitchFamily="18" charset="0"/>
                                </a:rPr>
                                <m:t>1.90</m:t>
                              </m:r>
                            </m:oMath>
                          </a14:m>
                          <a:endParaRPr lang="en-US" sz="1200" dirty="0">
                            <a:latin typeface="Times New Roman" panose="02020603050405020304" pitchFamily="18" charset="0"/>
                            <a:cs typeface="Times New Roman" panose="02020603050405020304" pitchFamily="18" charset="0"/>
                          </a:endParaRPr>
                        </a:p>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7.83/4.03</m:t>
                                </m:r>
                              </m:oMath>
                            </m:oMathPara>
                          </a14:m>
                          <a:endParaRPr lang="en-US" sz="1200" dirty="0">
                            <a:latin typeface="Times New Roman" panose="02020603050405020304" pitchFamily="18" charset="0"/>
                            <a:cs typeface="Times New Roman" panose="02020603050405020304" pitchFamily="18" charset="0"/>
                          </a:endParaRPr>
                        </a:p>
                      </a:txBody>
                      <a:tcPr/>
                    </a:tc>
                    <a:tc>
                      <a:txBody>
                        <a:bodyPr/>
                        <a:lstStyle/>
                        <a:p>
                          <a:pPr algn="ctr"/>
                          <a14:m>
                            <m:oMath xmlns:m="http://schemas.openxmlformats.org/officeDocument/2006/math">
                              <m:r>
                                <a:rPr lang="en-US" sz="1200" b="0" i="1" smtClean="0">
                                  <a:latin typeface="Cambria Math" panose="02040503050406030204" pitchFamily="18" charset="0"/>
                                </a:rPr>
                                <m:t>2.24</m:t>
                              </m:r>
                            </m:oMath>
                          </a14:m>
                          <a:r>
                            <a:rPr lang="en-US" sz="1200" dirty="0">
                              <a:latin typeface="Times New Roman" panose="02020603050405020304" pitchFamily="18" charset="0"/>
                              <a:cs typeface="Times New Roman" panose="02020603050405020304" pitchFamily="18" charset="0"/>
                            </a:rPr>
                            <a:t>/</a:t>
                          </a:r>
                          <a14:m>
                            <m:oMath xmlns:m="http://schemas.openxmlformats.org/officeDocument/2006/math">
                              <m:r>
                                <a:rPr lang="en-US" sz="1200" b="0" i="1" smtClean="0">
                                  <a:latin typeface="Cambria Math" panose="02040503050406030204" pitchFamily="18" charset="0"/>
                                </a:rPr>
                                <m:t>1.39</m:t>
                              </m:r>
                            </m:oMath>
                          </a14:m>
                          <a:endParaRPr lang="en-US" sz="1200" dirty="0">
                            <a:latin typeface="Times New Roman" panose="02020603050405020304" pitchFamily="18" charset="0"/>
                            <a:cs typeface="Times New Roman" panose="02020603050405020304" pitchFamily="18" charset="0"/>
                          </a:endParaRPr>
                        </a:p>
                        <a:p>
                          <a:pPr algn="ctr"/>
                          <a14:m>
                            <m:oMath xmlns:m="http://schemas.openxmlformats.org/officeDocument/2006/math">
                              <m:r>
                                <a:rPr lang="en-US" sz="1200" b="0" i="1" smtClean="0">
                                  <a:latin typeface="Cambria Math" panose="02040503050406030204" pitchFamily="18" charset="0"/>
                                </a:rPr>
                                <m:t>6.46</m:t>
                              </m:r>
                            </m:oMath>
                          </a14:m>
                          <a:r>
                            <a:rPr lang="en-US" sz="1200" dirty="0">
                              <a:latin typeface="Times New Roman" panose="02020603050405020304" pitchFamily="18" charset="0"/>
                              <a:cs typeface="Times New Roman" panose="02020603050405020304" pitchFamily="18" charset="0"/>
                            </a:rPr>
                            <a:t>/</a:t>
                          </a:r>
                          <a14:m>
                            <m:oMath xmlns:m="http://schemas.openxmlformats.org/officeDocument/2006/math">
                              <m:r>
                                <a:rPr lang="en-US" sz="1200" b="0" i="1" smtClean="0">
                                  <a:latin typeface="Cambria Math" panose="02040503050406030204" pitchFamily="18" charset="0"/>
                                </a:rPr>
                                <m:t>3.19</m:t>
                              </m:r>
                            </m:oMath>
                          </a14:m>
                          <a:endParaRPr lang="en-US" sz="1200" dirty="0">
                            <a:latin typeface="Times New Roman" panose="02020603050405020304" pitchFamily="18" charset="0"/>
                            <a:cs typeface="Times New Roman" panose="02020603050405020304" pitchFamily="18" charset="0"/>
                          </a:endParaRPr>
                        </a:p>
                      </a:txBody>
                      <a:tcPr/>
                    </a:tc>
                    <a:tc>
                      <a:txBody>
                        <a:bodyPr/>
                        <a:lstStyle/>
                        <a:p>
                          <a:pPr algn="ctr"/>
                          <a14:m>
                            <m:oMath xmlns:m="http://schemas.openxmlformats.org/officeDocument/2006/math">
                              <m:r>
                                <a:rPr lang="en-US" sz="1200" b="0" i="1" smtClean="0">
                                  <a:latin typeface="Cambria Math" panose="02040503050406030204" pitchFamily="18" charset="0"/>
                                </a:rPr>
                                <m:t>5.40</m:t>
                              </m:r>
                              <m:r>
                                <a:rPr lang="en-US" sz="1200" b="0" i="1" smtClean="0">
                                  <a:latin typeface="Cambria Math" panose="02040503050406030204" pitchFamily="18" charset="0"/>
                                </a:rPr>
                                <m:t>𝑒</m:t>
                              </m:r>
                              <m:r>
                                <a:rPr lang="en-US" sz="1200" b="0" i="1" smtClean="0">
                                  <a:latin typeface="Cambria Math" panose="02040503050406030204" pitchFamily="18" charset="0"/>
                                </a:rPr>
                                <m:t>−</m:t>
                              </m:r>
                              <m:r>
                                <a:rPr lang="en-US" sz="1200" b="0" i="0" smtClean="0">
                                  <a:latin typeface="Cambria Math" panose="02040503050406030204" pitchFamily="18" charset="0"/>
                                </a:rPr>
                                <m:t>5</m:t>
                              </m:r>
                            </m:oMath>
                          </a14:m>
                          <a:r>
                            <a:rPr lang="en-US" sz="1200" dirty="0">
                              <a:latin typeface="Times New Roman" panose="02020603050405020304" pitchFamily="18" charset="0"/>
                              <a:cs typeface="Times New Roman" panose="02020603050405020304" pitchFamily="18" charset="0"/>
                            </a:rPr>
                            <a:t>/</a:t>
                          </a:r>
                          <a14:m>
                            <m:oMath xmlns:m="http://schemas.openxmlformats.org/officeDocument/2006/math">
                              <m:r>
                                <a:rPr lang="en-US" sz="1200" b="0" i="1" smtClean="0">
                                  <a:latin typeface="Cambria Math" panose="02040503050406030204" pitchFamily="18" charset="0"/>
                                </a:rPr>
                                <m:t>5.42</m:t>
                              </m:r>
                              <m:r>
                                <a:rPr lang="en-US" sz="1200" b="0" i="1" smtClean="0">
                                  <a:latin typeface="Cambria Math" panose="02040503050406030204" pitchFamily="18" charset="0"/>
                                </a:rPr>
                                <m:t>𝑒</m:t>
                              </m:r>
                              <m:r>
                                <a:rPr lang="en-US" sz="1200" b="0" i="1" smtClean="0">
                                  <a:latin typeface="Cambria Math" panose="02040503050406030204" pitchFamily="18" charset="0"/>
                                </a:rPr>
                                <m:t>−</m:t>
                              </m:r>
                              <m:r>
                                <a:rPr lang="en-US" sz="1200" b="0" i="0" smtClean="0">
                                  <a:latin typeface="Cambria Math" panose="02040503050406030204" pitchFamily="18" charset="0"/>
                                </a:rPr>
                                <m:t>5</m:t>
                              </m:r>
                            </m:oMath>
                          </a14:m>
                          <a:endParaRPr lang="en-US" sz="1200" dirty="0">
                            <a:latin typeface="Times New Roman" panose="02020603050405020304" pitchFamily="18" charset="0"/>
                            <a:cs typeface="Times New Roman" panose="02020603050405020304" pitchFamily="18" charset="0"/>
                          </a:endParaRPr>
                        </a:p>
                      </a:txBody>
                      <a:tcPr/>
                    </a:tc>
                    <a:tc>
                      <a:txBody>
                        <a:bodyPr/>
                        <a:lstStyle/>
                        <a:p>
                          <a:pPr algn="ctr"/>
                          <a14:m>
                            <m:oMath xmlns:m="http://schemas.openxmlformats.org/officeDocument/2006/math">
                              <m:r>
                                <a:rPr lang="en-US" sz="1200" b="0" i="1" smtClean="0">
                                  <a:latin typeface="Cambria Math" panose="02040503050406030204" pitchFamily="18" charset="0"/>
                                </a:rPr>
                                <m:t>4.30</m:t>
                              </m:r>
                            </m:oMath>
                          </a14:m>
                          <a:r>
                            <a:rPr lang="en-US" sz="1200" dirty="0">
                              <a:latin typeface="Times New Roman" panose="02020603050405020304" pitchFamily="18" charset="0"/>
                              <a:cs typeface="Times New Roman" panose="02020603050405020304" pitchFamily="18" charset="0"/>
                            </a:rPr>
                            <a:t>/</a:t>
                          </a:r>
                          <a14:m>
                            <m:oMath xmlns:m="http://schemas.openxmlformats.org/officeDocument/2006/math">
                              <m:r>
                                <a:rPr lang="en-US" sz="1200" b="0" i="0" smtClean="0">
                                  <a:latin typeface="Cambria Math" panose="02040503050406030204" pitchFamily="18" charset="0"/>
                                </a:rPr>
                                <m:t>1.27</m:t>
                              </m:r>
                            </m:oMath>
                          </a14:m>
                          <a:endParaRPr lang="en-US" sz="1200" dirty="0">
                            <a:latin typeface="Times New Roman" panose="02020603050405020304" pitchFamily="18" charset="0"/>
                            <a:cs typeface="Times New Roman" panose="02020603050405020304" pitchFamily="18" charset="0"/>
                          </a:endParaRPr>
                        </a:p>
                        <a:p>
                          <a:pPr algn="ctr"/>
                          <a14:m>
                            <m:oMath xmlns:m="http://schemas.openxmlformats.org/officeDocument/2006/math">
                              <m:r>
                                <a:rPr lang="en-US" sz="1200" b="0" i="1" smtClean="0">
                                  <a:latin typeface="Cambria Math" panose="02040503050406030204" pitchFamily="18" charset="0"/>
                                </a:rPr>
                                <m:t>5.15</m:t>
                              </m:r>
                            </m:oMath>
                          </a14:m>
                          <a:r>
                            <a:rPr lang="en-US" sz="1200" dirty="0">
                              <a:latin typeface="Times New Roman" panose="02020603050405020304" pitchFamily="18" charset="0"/>
                              <a:cs typeface="Times New Roman" panose="02020603050405020304" pitchFamily="18" charset="0"/>
                            </a:rPr>
                            <a:t>/</a:t>
                          </a:r>
                          <a14:m>
                            <m:oMath xmlns:m="http://schemas.openxmlformats.org/officeDocument/2006/math">
                              <m:r>
                                <a:rPr lang="en-US" sz="1200" b="0" i="1" smtClean="0">
                                  <a:latin typeface="Cambria Math" panose="02040503050406030204" pitchFamily="18" charset="0"/>
                                  <a:cs typeface="+mn-cs"/>
                                </a:rPr>
                                <m:t>2.59</m:t>
                              </m:r>
                            </m:oMath>
                          </a14:m>
                          <a:endParaRPr lang="en-US" sz="1200" dirty="0">
                            <a:latin typeface="Times New Roman" panose="02020603050405020304" pitchFamily="18" charset="0"/>
                            <a:cs typeface="Times New Roman" panose="02020603050405020304" pitchFamily="18" charset="0"/>
                          </a:endParaRPr>
                        </a:p>
                      </a:txBody>
                      <a:tcPr/>
                    </a:tc>
                    <a:tc>
                      <a:txBody>
                        <a:bodyPr/>
                        <a:lstStyle/>
                        <a:p>
                          <a:pPr algn="ctr"/>
                          <a14:m>
                            <m:oMath xmlns:m="http://schemas.openxmlformats.org/officeDocument/2006/math">
                              <m:r>
                                <a:rPr lang="en-US" sz="1200" b="0" i="1" smtClean="0">
                                  <a:latin typeface="Cambria Math" panose="02040503050406030204" pitchFamily="18" charset="0"/>
                                </a:rPr>
                                <m:t>1.77</m:t>
                              </m:r>
                            </m:oMath>
                          </a14:m>
                          <a:r>
                            <a:rPr lang="en-US" sz="1200" dirty="0">
                              <a:latin typeface="Times New Roman" panose="02020603050405020304" pitchFamily="18" charset="0"/>
                              <a:cs typeface="Times New Roman" panose="02020603050405020304" pitchFamily="18" charset="0"/>
                            </a:rPr>
                            <a:t>/</a:t>
                          </a:r>
                          <a14:m>
                            <m:oMath xmlns:m="http://schemas.openxmlformats.org/officeDocument/2006/math">
                              <m:r>
                                <a:rPr lang="en-US" sz="1200" b="0" i="1" smtClean="0">
                                  <a:latin typeface="Cambria Math" panose="02040503050406030204" pitchFamily="18" charset="0"/>
                                </a:rPr>
                                <m:t>1.33</m:t>
                              </m:r>
                            </m:oMath>
                          </a14:m>
                          <a:endParaRPr lang="en-US" sz="1200" dirty="0">
                            <a:latin typeface="Times New Roman" panose="02020603050405020304" pitchFamily="18" charset="0"/>
                            <a:sym typeface="Symbol" panose="05050102010706020507" pitchFamily="18" charset="2"/>
                          </a:endParaRPr>
                        </a:p>
                        <a:p>
                          <a:pPr algn="ctr"/>
                          <a14:m>
                            <m:oMath xmlns:m="http://schemas.openxmlformats.org/officeDocument/2006/math">
                              <m:r>
                                <a:rPr lang="en-US" sz="1200" b="0" i="1" smtClean="0">
                                  <a:latin typeface="Cambria Math" panose="02040503050406030204" pitchFamily="18" charset="0"/>
                                </a:rPr>
                                <m:t>5.82</m:t>
                              </m:r>
                            </m:oMath>
                          </a14:m>
                          <a:r>
                            <a:rPr lang="en-US" sz="1200" dirty="0">
                              <a:latin typeface="Times New Roman" panose="02020603050405020304" pitchFamily="18" charset="0"/>
                              <a:cs typeface="Times New Roman" panose="02020603050405020304" pitchFamily="18" charset="0"/>
                            </a:rPr>
                            <a:t>/</a:t>
                          </a:r>
                          <a14:m>
                            <m:oMath xmlns:m="http://schemas.openxmlformats.org/officeDocument/2006/math">
                              <m:r>
                                <a:rPr lang="en-US" sz="1200" b="0" i="1" smtClean="0">
                                  <a:latin typeface="Cambria Math" panose="02040503050406030204" pitchFamily="18" charset="0"/>
                                </a:rPr>
                                <m:t>2.78</m:t>
                              </m:r>
                            </m:oMath>
                          </a14:m>
                          <a:endParaRPr 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163598970"/>
                      </a:ext>
                    </a:extLst>
                  </a:tr>
                  <a:tr h="49476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[0;0;0.15]</a:t>
                          </a:r>
                        </a:p>
                      </a:txBody>
                      <a:tcPr/>
                    </a:tc>
                    <a:tc>
                      <a:txBody>
                        <a:bodyPr/>
                        <a:lstStyle/>
                        <a:p>
                          <a:pPr algn="ctr"/>
                          <a14:m>
                            <m:oMath xmlns:m="http://schemas.openxmlformats.org/officeDocument/2006/math">
                              <m:r>
                                <a:rPr lang="en-US" sz="1200" b="0" i="1" smtClean="0">
                                  <a:latin typeface="Cambria Math" panose="02040503050406030204" pitchFamily="18" charset="0"/>
                                </a:rPr>
                                <m:t>3.11</m:t>
                              </m:r>
                              <m:r>
                                <a:rPr lang="en-US" sz="1200" b="0" i="1" smtClean="0">
                                  <a:latin typeface="Cambria Math" panose="02040503050406030204" pitchFamily="18" charset="0"/>
                                </a:rPr>
                                <m:t>𝑒</m:t>
                              </m:r>
                              <m:r>
                                <a:rPr lang="en-US" sz="1200" b="0" i="1" smtClean="0">
                                  <a:latin typeface="Cambria Math" panose="02040503050406030204" pitchFamily="18" charset="0"/>
                                </a:rPr>
                                <m:t>−</m:t>
                              </m:r>
                              <m:r>
                                <a:rPr lang="en-US" sz="1200" b="0" i="0" smtClean="0">
                                  <a:latin typeface="Cambria Math" panose="02040503050406030204" pitchFamily="18" charset="0"/>
                                </a:rPr>
                                <m:t>5</m:t>
                              </m:r>
                            </m:oMath>
                          </a14:m>
                          <a:r>
                            <a:rPr lang="en-US" sz="1200" dirty="0">
                              <a:latin typeface="Times New Roman" panose="02020603050405020304" pitchFamily="18" charset="0"/>
                              <a:cs typeface="Times New Roman" panose="02020603050405020304" pitchFamily="18" charset="0"/>
                            </a:rPr>
                            <a:t>/</a:t>
                          </a:r>
                          <a14:m>
                            <m:oMath xmlns:m="http://schemas.openxmlformats.org/officeDocument/2006/math">
                              <m:r>
                                <a:rPr lang="en-US" sz="1200" b="0" i="1" smtClean="0">
                                  <a:latin typeface="Cambria Math" panose="02040503050406030204" pitchFamily="18" charset="0"/>
                                  <a:cs typeface="+mn-cs"/>
                                </a:rPr>
                                <m:t>3.26</m:t>
                              </m:r>
                              <m:r>
                                <a:rPr lang="en-US" sz="1200" b="0" i="1" smtClean="0">
                                  <a:latin typeface="Cambria Math" panose="02040503050406030204" pitchFamily="18" charset="0"/>
                                </a:rPr>
                                <m:t>𝑒</m:t>
                              </m:r>
                              <m:r>
                                <a:rPr lang="en-US" sz="1200" b="0" i="1" smtClean="0">
                                  <a:latin typeface="Cambria Math" panose="02040503050406030204" pitchFamily="18" charset="0"/>
                                </a:rPr>
                                <m:t>−5</m:t>
                              </m:r>
                            </m:oMath>
                          </a14:m>
                          <a:endParaRPr lang="en-US" sz="1200" dirty="0">
                            <a:latin typeface="Times New Roman" panose="02020603050405020304" pitchFamily="18" charset="0"/>
                            <a:cs typeface="Times New Roman" panose="02020603050405020304" pitchFamily="18" charset="0"/>
                          </a:endParaRPr>
                        </a:p>
                      </a:txBody>
                      <a:tcPr/>
                    </a:tc>
                    <a:tc>
                      <a:txBody>
                        <a:bodyPr/>
                        <a:lstStyle/>
                        <a:p>
                          <a:pPr algn="ctr"/>
                          <a14:m>
                            <m:oMath xmlns:m="http://schemas.openxmlformats.org/officeDocument/2006/math">
                              <m:r>
                                <a:rPr lang="en-US" sz="1200" b="0" i="1" smtClean="0">
                                  <a:latin typeface="Cambria Math" panose="02040503050406030204" pitchFamily="18" charset="0"/>
                                </a:rPr>
                                <m:t>5.19</m:t>
                              </m:r>
                            </m:oMath>
                          </a14:m>
                          <a:r>
                            <a:rPr lang="en-US" sz="1200" dirty="0">
                              <a:latin typeface="Times New Roman" panose="02020603050405020304" pitchFamily="18" charset="0"/>
                              <a:cs typeface="Times New Roman" panose="02020603050405020304" pitchFamily="18" charset="0"/>
                            </a:rPr>
                            <a:t>/</a:t>
                          </a:r>
                          <a14:m>
                            <m:oMath xmlns:m="http://schemas.openxmlformats.org/officeDocument/2006/math">
                              <m:r>
                                <a:rPr lang="en-US" sz="1200" b="0" i="1" smtClean="0">
                                  <a:latin typeface="Cambria Math" panose="02040503050406030204" pitchFamily="18" charset="0"/>
                                </a:rPr>
                                <m:t>2.91</m:t>
                              </m:r>
                            </m:oMath>
                          </a14:m>
                          <a:endParaRPr lang="en-US" sz="1200" dirty="0">
                            <a:latin typeface="Times New Roman" panose="02020603050405020304" pitchFamily="18" charset="0"/>
                            <a:cs typeface="Times New Roman" panose="02020603050405020304" pitchFamily="18" charset="0"/>
                          </a:endParaRPr>
                        </a:p>
                        <a:p>
                          <a:pPr algn="ctr"/>
                          <a14:m>
                            <m:oMath xmlns:m="http://schemas.openxmlformats.org/officeDocument/2006/math">
                              <m:r>
                                <a:rPr lang="en-US" sz="1200" b="0" i="1" smtClean="0">
                                  <a:latin typeface="Cambria Math" panose="02040503050406030204" pitchFamily="18" charset="0"/>
                                </a:rPr>
                                <m:t>9.31</m:t>
                              </m:r>
                            </m:oMath>
                          </a14:m>
                          <a:r>
                            <a:rPr lang="en-US" sz="1200" dirty="0">
                              <a:latin typeface="Times New Roman" panose="02020603050405020304" pitchFamily="18" charset="0"/>
                              <a:cs typeface="Times New Roman" panose="02020603050405020304" pitchFamily="18" charset="0"/>
                            </a:rPr>
                            <a:t>/</a:t>
                          </a:r>
                          <a14:m>
                            <m:oMath xmlns:m="http://schemas.openxmlformats.org/officeDocument/2006/math">
                              <m:r>
                                <a:rPr lang="en-US" sz="1200" b="0" i="1" smtClean="0">
                                  <a:latin typeface="Cambria Math" panose="02040503050406030204" pitchFamily="18" charset="0"/>
                                  <a:cs typeface="+mn-cs"/>
                                </a:rPr>
                                <m:t>8.35</m:t>
                              </m:r>
                            </m:oMath>
                          </a14:m>
                          <a:endParaRPr lang="en-US" sz="1200" dirty="0">
                            <a:latin typeface="Times New Roman" panose="02020603050405020304" pitchFamily="18" charset="0"/>
                            <a:cs typeface="Times New Roman" panose="02020603050405020304" pitchFamily="18" charset="0"/>
                          </a:endParaRPr>
                        </a:p>
                      </a:txBody>
                      <a:tcPr/>
                    </a:tc>
                    <a:tc>
                      <a:txBody>
                        <a:bodyPr/>
                        <a:lstStyle/>
                        <a:p>
                          <a:pPr algn="ctr"/>
                          <a14:m>
                            <m:oMath xmlns:m="http://schemas.openxmlformats.org/officeDocument/2006/math">
                              <m:r>
                                <a:rPr lang="en-US" sz="1200" b="0" i="1" smtClean="0">
                                  <a:latin typeface="Cambria Math" panose="02040503050406030204" pitchFamily="18" charset="0"/>
                                </a:rPr>
                                <m:t>3.20</m:t>
                              </m:r>
                            </m:oMath>
                          </a14:m>
                          <a:r>
                            <a:rPr lang="en-US" sz="1200" dirty="0">
                              <a:latin typeface="Times New Roman" panose="02020603050405020304" pitchFamily="18" charset="0"/>
                              <a:cs typeface="Times New Roman" panose="02020603050405020304" pitchFamily="18" charset="0"/>
                            </a:rPr>
                            <a:t>/</a:t>
                          </a:r>
                          <a14:m>
                            <m:oMath xmlns:m="http://schemas.openxmlformats.org/officeDocument/2006/math">
                              <m:r>
                                <a:rPr lang="en-US" sz="1200" b="0" i="1" smtClean="0">
                                  <a:latin typeface="Cambria Math" panose="02040503050406030204" pitchFamily="18" charset="0"/>
                                </a:rPr>
                                <m:t>2.06</m:t>
                              </m:r>
                            </m:oMath>
                          </a14:m>
                          <a:endParaRPr lang="en-US" sz="1200" dirty="0">
                            <a:latin typeface="Times New Roman" panose="02020603050405020304" pitchFamily="18" charset="0"/>
                            <a:sym typeface="Symbol" panose="05050102010706020507" pitchFamily="18" charset="2"/>
                          </a:endParaRPr>
                        </a:p>
                        <a:p>
                          <a:pPr algn="ctr"/>
                          <a14:m>
                            <m:oMath xmlns:m="http://schemas.openxmlformats.org/officeDocument/2006/math">
                              <m:r>
                                <a:rPr lang="en-US" sz="1200" b="0" i="1" smtClean="0">
                                  <a:latin typeface="Cambria Math" panose="02040503050406030204" pitchFamily="18" charset="0"/>
                                </a:rPr>
                                <m:t>8.01</m:t>
                              </m:r>
                            </m:oMath>
                          </a14:m>
                          <a:r>
                            <a:rPr lang="en-US" sz="1200" dirty="0">
                              <a:latin typeface="Times New Roman" panose="02020603050405020304" pitchFamily="18" charset="0"/>
                              <a:cs typeface="Times New Roman" panose="02020603050405020304" pitchFamily="18" charset="0"/>
                            </a:rPr>
                            <a:t>/</a:t>
                          </a:r>
                          <a14:m>
                            <m:oMath xmlns:m="http://schemas.openxmlformats.org/officeDocument/2006/math">
                              <m:r>
                                <a:rPr lang="en-US" sz="1200" b="0" i="1" smtClean="0">
                                  <a:latin typeface="Cambria Math" panose="02040503050406030204" pitchFamily="18" charset="0"/>
                                </a:rPr>
                                <m:t>6.34</m:t>
                              </m:r>
                            </m:oMath>
                          </a14:m>
                          <a:endParaRPr lang="en-US" sz="12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sz="1200" b="0" i="1" smtClean="0">
                                  <a:latin typeface="Cambria Math" panose="02040503050406030204" pitchFamily="18" charset="0"/>
                                </a:rPr>
                                <m:t>2.11</m:t>
                              </m:r>
                              <m:r>
                                <a:rPr lang="en-US" sz="1200" b="0" i="1" smtClean="0">
                                  <a:latin typeface="Cambria Math" panose="02040503050406030204" pitchFamily="18" charset="0"/>
                                </a:rPr>
                                <m:t>𝑒</m:t>
                              </m:r>
                              <m:r>
                                <a:rPr lang="en-US" sz="1200" b="0" i="1" smtClean="0">
                                  <a:latin typeface="Cambria Math" panose="02040503050406030204" pitchFamily="18" charset="0"/>
                                </a:rPr>
                                <m:t>−</m:t>
                              </m:r>
                              <m:r>
                                <a:rPr lang="en-US" sz="1200" b="0" i="0" smtClean="0">
                                  <a:latin typeface="Cambria Math" panose="02040503050406030204" pitchFamily="18" charset="0"/>
                                </a:rPr>
                                <m:t>5</m:t>
                              </m:r>
                            </m:oMath>
                          </a14:m>
                          <a:r>
                            <a:rPr lang="en-US" sz="1200" dirty="0">
                              <a:latin typeface="Times New Roman" panose="02020603050405020304" pitchFamily="18" charset="0"/>
                              <a:cs typeface="Times New Roman" panose="02020603050405020304" pitchFamily="18" charset="0"/>
                            </a:rPr>
                            <a:t>/</a:t>
                          </a:r>
                          <a14:m>
                            <m:oMath xmlns:m="http://schemas.openxmlformats.org/officeDocument/2006/math">
                              <m:r>
                                <a:rPr lang="en-US" sz="1200" b="0" i="1" smtClean="0">
                                  <a:latin typeface="Cambria Math" panose="02040503050406030204" pitchFamily="18" charset="0"/>
                                </a:rPr>
                                <m:t>2.14</m:t>
                              </m:r>
                              <m:r>
                                <a:rPr lang="en-US" sz="1200" b="0" i="1" smtClean="0">
                                  <a:latin typeface="Cambria Math" panose="02040503050406030204" pitchFamily="18" charset="0"/>
                                </a:rPr>
                                <m:t>𝑒</m:t>
                              </m:r>
                              <m:r>
                                <a:rPr lang="en-US" sz="1200" b="0" i="1" smtClean="0">
                                  <a:latin typeface="Cambria Math" panose="02040503050406030204" pitchFamily="18" charset="0"/>
                                </a:rPr>
                                <m:t>−</m:t>
                              </m:r>
                              <m:r>
                                <a:rPr lang="en-US" sz="1200" b="0" i="0" smtClean="0">
                                  <a:latin typeface="Cambria Math" panose="02040503050406030204" pitchFamily="18" charset="0"/>
                                </a:rPr>
                                <m:t>5</m:t>
                              </m:r>
                            </m:oMath>
                          </a14:m>
                          <a:endParaRPr lang="en-US" sz="1200" dirty="0">
                            <a:latin typeface="Times New Roman" panose="02020603050405020304" pitchFamily="18" charset="0"/>
                            <a:cs typeface="Times New Roman" panose="02020603050405020304" pitchFamily="18" charset="0"/>
                          </a:endParaRPr>
                        </a:p>
                        <a:p>
                          <a:pPr algn="ctr"/>
                          <a:endParaRPr lang="en-US" sz="1200" dirty="0">
                            <a:latin typeface="Times New Roman" panose="02020603050405020304" pitchFamily="18" charset="0"/>
                            <a:cs typeface="Times New Roman" panose="02020603050405020304" pitchFamily="18" charset="0"/>
                          </a:endParaRPr>
                        </a:p>
                      </a:txBody>
                      <a:tcPr/>
                    </a:tc>
                    <a:tc>
                      <a:txBody>
                        <a:bodyPr/>
                        <a:lstStyle/>
                        <a:p>
                          <a:pPr algn="ctr"/>
                          <a14:m>
                            <m:oMath xmlns:m="http://schemas.openxmlformats.org/officeDocument/2006/math">
                              <m:r>
                                <a:rPr lang="en-US" sz="1200" b="0" i="1" smtClean="0">
                                  <a:latin typeface="Cambria Math" panose="02040503050406030204" pitchFamily="18" charset="0"/>
                                </a:rPr>
                                <m:t>4.26</m:t>
                              </m:r>
                            </m:oMath>
                          </a14:m>
                          <a:r>
                            <a:rPr lang="en-US" sz="1200" dirty="0">
                              <a:latin typeface="Times New Roman" panose="02020603050405020304" pitchFamily="18" charset="0"/>
                              <a:cs typeface="Times New Roman" panose="02020603050405020304" pitchFamily="18" charset="0"/>
                            </a:rPr>
                            <a:t>/</a:t>
                          </a:r>
                          <a14:m>
                            <m:oMath xmlns:m="http://schemas.openxmlformats.org/officeDocument/2006/math">
                              <m:r>
                                <a:rPr lang="en-US" sz="1200" b="0" i="1" smtClean="0">
                                  <a:latin typeface="Cambria Math" panose="02040503050406030204" pitchFamily="18" charset="0"/>
                                </a:rPr>
                                <m:t>2.01</m:t>
                              </m:r>
                            </m:oMath>
                          </a14:m>
                          <a:endParaRPr lang="en-US" sz="1200" dirty="0">
                            <a:latin typeface="Times New Roman" panose="02020603050405020304" pitchFamily="18" charset="0"/>
                            <a:cs typeface="Times New Roman" panose="02020603050405020304" pitchFamily="18" charset="0"/>
                          </a:endParaRPr>
                        </a:p>
                        <a:p>
                          <a:pPr algn="ctr"/>
                          <a14:m>
                            <m:oMath xmlns:m="http://schemas.openxmlformats.org/officeDocument/2006/math">
                              <m:r>
                                <a:rPr lang="en-US" sz="1200" b="0" i="1" smtClean="0">
                                  <a:latin typeface="Cambria Math" panose="02040503050406030204" pitchFamily="18" charset="0"/>
                                </a:rPr>
                                <m:t>9.69</m:t>
                              </m:r>
                            </m:oMath>
                          </a14:m>
                          <a:r>
                            <a:rPr lang="en-US" sz="1200" dirty="0">
                              <a:latin typeface="Times New Roman" panose="02020603050405020304" pitchFamily="18" charset="0"/>
                              <a:cs typeface="Times New Roman" panose="02020603050405020304" pitchFamily="18" charset="0"/>
                            </a:rPr>
                            <a:t>/</a:t>
                          </a:r>
                          <a14:m>
                            <m:oMath xmlns:m="http://schemas.openxmlformats.org/officeDocument/2006/math">
                              <m:r>
                                <a:rPr lang="en-US" sz="1200" b="0" i="1" smtClean="0">
                                  <a:latin typeface="Cambria Math" panose="02040503050406030204" pitchFamily="18" charset="0"/>
                                </a:rPr>
                                <m:t>5.31</m:t>
                              </m:r>
                            </m:oMath>
                          </a14:m>
                          <a:endParaRPr lang="en-US" sz="1200" dirty="0">
                            <a:latin typeface="Times New Roman" panose="02020603050405020304" pitchFamily="18" charset="0"/>
                            <a:cs typeface="Times New Roman" panose="02020603050405020304" pitchFamily="18" charset="0"/>
                          </a:endParaRPr>
                        </a:p>
                      </a:txBody>
                      <a:tcPr/>
                    </a:tc>
                    <a:tc>
                      <a:txBody>
                        <a:bodyPr/>
                        <a:lstStyle/>
                        <a:p>
                          <a:pPr algn="ctr"/>
                          <a14:m>
                            <m:oMath xmlns:m="http://schemas.openxmlformats.org/officeDocument/2006/math">
                              <m:r>
                                <a:rPr lang="en-US" sz="1200" b="0" i="1" smtClean="0">
                                  <a:latin typeface="Cambria Math" panose="02040503050406030204" pitchFamily="18" charset="0"/>
                                </a:rPr>
                                <m:t>2.21</m:t>
                              </m:r>
                            </m:oMath>
                          </a14:m>
                          <a:r>
                            <a:rPr lang="en-US" sz="1200" dirty="0">
                              <a:latin typeface="Times New Roman" panose="02020603050405020304" pitchFamily="18" charset="0"/>
                              <a:cs typeface="Times New Roman" panose="02020603050405020304" pitchFamily="18" charset="0"/>
                            </a:rPr>
                            <a:t>/</a:t>
                          </a:r>
                          <a14:m>
                            <m:oMath xmlns:m="http://schemas.openxmlformats.org/officeDocument/2006/math">
                              <m:r>
                                <a:rPr lang="en-US" sz="1200" b="0" i="1" smtClean="0">
                                  <a:latin typeface="Cambria Math" panose="02040503050406030204" pitchFamily="18" charset="0"/>
                                </a:rPr>
                                <m:t>1.47</m:t>
                              </m:r>
                            </m:oMath>
                          </a14:m>
                          <a:endParaRPr lang="en-US" sz="1200" dirty="0">
                            <a:latin typeface="Times New Roman" panose="02020603050405020304" pitchFamily="18" charset="0"/>
                            <a:sym typeface="Symbol" panose="05050102010706020507" pitchFamily="18" charset="2"/>
                          </a:endParaRPr>
                        </a:p>
                        <a:p>
                          <a:pPr algn="ctr"/>
                          <a14:m>
                            <m:oMath xmlns:m="http://schemas.openxmlformats.org/officeDocument/2006/math">
                              <m:r>
                                <a:rPr lang="en-US" sz="1200" b="0" i="1" smtClean="0">
                                  <a:latin typeface="Cambria Math" panose="02040503050406030204" pitchFamily="18" charset="0"/>
                                </a:rPr>
                                <m:t>9.79</m:t>
                              </m:r>
                            </m:oMath>
                          </a14:m>
                          <a:r>
                            <a:rPr lang="en-US" sz="1200" dirty="0">
                              <a:latin typeface="Times New Roman" panose="02020603050405020304" pitchFamily="18" charset="0"/>
                              <a:cs typeface="Times New Roman" panose="02020603050405020304" pitchFamily="18" charset="0"/>
                            </a:rPr>
                            <a:t>/</a:t>
                          </a:r>
                          <a14:m>
                            <m:oMath xmlns:m="http://schemas.openxmlformats.org/officeDocument/2006/math">
                              <m:r>
                                <a:rPr lang="en-US" sz="1200" b="0" i="1" smtClean="0">
                                  <a:latin typeface="Cambria Math" panose="02040503050406030204" pitchFamily="18" charset="0"/>
                                </a:rPr>
                                <m:t>6.57</m:t>
                              </m:r>
                            </m:oMath>
                          </a14:m>
                          <a:endParaRPr 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855966326"/>
                      </a:ext>
                    </a:extLst>
                  </a:tr>
                  <a:tr h="49476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[0;0;0.20]</a:t>
                          </a:r>
                        </a:p>
                      </a:txBody>
                      <a:tcPr/>
                    </a:tc>
                    <a:tc>
                      <a:txBody>
                        <a:bodyPr/>
                        <a:lstStyle/>
                        <a:p>
                          <a:pPr algn="ctr"/>
                          <a14:m>
                            <m:oMath xmlns:m="http://schemas.openxmlformats.org/officeDocument/2006/math">
                              <m:r>
                                <a:rPr lang="en-US" sz="1200" b="0" i="1" smtClean="0">
                                  <a:latin typeface="Cambria Math" panose="02040503050406030204" pitchFamily="18" charset="0"/>
                                </a:rPr>
                                <m:t>1.15</m:t>
                              </m:r>
                              <m:r>
                                <a:rPr lang="en-US" sz="1200" b="0" i="1" smtClean="0">
                                  <a:latin typeface="Cambria Math" panose="02040503050406030204" pitchFamily="18" charset="0"/>
                                </a:rPr>
                                <m:t>𝑒</m:t>
                              </m:r>
                              <m:r>
                                <a:rPr lang="en-US" sz="1200" b="0" i="1" smtClean="0">
                                  <a:latin typeface="Cambria Math" panose="02040503050406030204" pitchFamily="18" charset="0"/>
                                </a:rPr>
                                <m:t>−</m:t>
                              </m:r>
                              <m:r>
                                <a:rPr lang="en-US" sz="1200" b="0" i="0" smtClean="0">
                                  <a:latin typeface="Cambria Math" panose="02040503050406030204" pitchFamily="18" charset="0"/>
                                </a:rPr>
                                <m:t>5</m:t>
                              </m:r>
                            </m:oMath>
                          </a14:m>
                          <a:r>
                            <a:rPr lang="en-US" sz="1200" dirty="0">
                              <a:latin typeface="Times New Roman" panose="02020603050405020304" pitchFamily="18" charset="0"/>
                              <a:cs typeface="Times New Roman" panose="02020603050405020304" pitchFamily="18" charset="0"/>
                            </a:rPr>
                            <a:t>/</a:t>
                          </a:r>
                          <a14:m>
                            <m:oMath xmlns:m="http://schemas.openxmlformats.org/officeDocument/2006/math">
                              <m:r>
                                <a:rPr lang="en-US" sz="1200" b="0" i="1" smtClean="0">
                                  <a:latin typeface="Cambria Math" panose="02040503050406030204" pitchFamily="18" charset="0"/>
                                  <a:cs typeface="+mn-cs"/>
                                </a:rPr>
                                <m:t>1.18</m:t>
                              </m:r>
                              <m:r>
                                <a:rPr lang="en-US" sz="1200" b="0" i="1" smtClean="0">
                                  <a:latin typeface="Cambria Math" panose="02040503050406030204" pitchFamily="18" charset="0"/>
                                </a:rPr>
                                <m:t>𝑒</m:t>
                              </m:r>
                              <m:r>
                                <a:rPr lang="en-US" sz="1200" b="0" i="1" smtClean="0">
                                  <a:latin typeface="Cambria Math" panose="02040503050406030204" pitchFamily="18" charset="0"/>
                                </a:rPr>
                                <m:t>−5</m:t>
                              </m:r>
                            </m:oMath>
                          </a14:m>
                          <a:endParaRPr lang="en-US" sz="1200" dirty="0">
                            <a:latin typeface="Times New Roman" panose="02020603050405020304" pitchFamily="18" charset="0"/>
                            <a:cs typeface="Times New Roman" panose="02020603050405020304" pitchFamily="18" charset="0"/>
                          </a:endParaRPr>
                        </a:p>
                      </a:txBody>
                      <a:tcPr/>
                    </a:tc>
                    <a:tc>
                      <a:txBody>
                        <a:bodyPr/>
                        <a:lstStyle/>
                        <a:p>
                          <a:pPr algn="ctr"/>
                          <a14:m>
                            <m:oMath xmlns:m="http://schemas.openxmlformats.org/officeDocument/2006/math">
                              <m:r>
                                <a:rPr lang="en-US" sz="1200" b="0" i="1" smtClean="0">
                                  <a:latin typeface="Cambria Math" panose="02040503050406030204" pitchFamily="18" charset="0"/>
                                </a:rPr>
                                <m:t>7.41</m:t>
                              </m:r>
                            </m:oMath>
                          </a14:m>
                          <a:r>
                            <a:rPr lang="en-US" sz="1200" dirty="0">
                              <a:latin typeface="Times New Roman" panose="02020603050405020304" pitchFamily="18" charset="0"/>
                              <a:cs typeface="Times New Roman" panose="02020603050405020304" pitchFamily="18" charset="0"/>
                            </a:rPr>
                            <a:t>/</a:t>
                          </a:r>
                          <a14:m>
                            <m:oMath xmlns:m="http://schemas.openxmlformats.org/officeDocument/2006/math">
                              <m:r>
                                <a:rPr lang="en-US" sz="1200" b="0" i="1" smtClean="0">
                                  <a:latin typeface="Cambria Math" panose="02040503050406030204" pitchFamily="18" charset="0"/>
                                </a:rPr>
                                <m:t>5.61</m:t>
                              </m:r>
                            </m:oMath>
                          </a14:m>
                          <a:endParaRPr lang="en-US" sz="1200" dirty="0">
                            <a:latin typeface="Times New Roman" panose="02020603050405020304" pitchFamily="18" charset="0"/>
                            <a:cs typeface="Times New Roman" panose="02020603050405020304" pitchFamily="18" charset="0"/>
                          </a:endParaRPr>
                        </a:p>
                        <a:p>
                          <a:pPr algn="ctr"/>
                          <a14:m>
                            <m:oMath xmlns:m="http://schemas.openxmlformats.org/officeDocument/2006/math">
                              <m:r>
                                <a:rPr lang="en-US" sz="1200" b="0" i="1" smtClean="0">
                                  <a:latin typeface="Cambria Math" panose="02040503050406030204" pitchFamily="18" charset="0"/>
                                </a:rPr>
                                <m:t>16.38</m:t>
                              </m:r>
                            </m:oMath>
                          </a14:m>
                          <a:r>
                            <a:rPr lang="en-US" sz="1200" dirty="0">
                              <a:latin typeface="Times New Roman" panose="02020603050405020304" pitchFamily="18" charset="0"/>
                              <a:cs typeface="Times New Roman" panose="02020603050405020304" pitchFamily="18" charset="0"/>
                            </a:rPr>
                            <a:t>/</a:t>
                          </a:r>
                          <a14:m>
                            <m:oMath xmlns:m="http://schemas.openxmlformats.org/officeDocument/2006/math">
                              <m:r>
                                <a:rPr lang="en-US" sz="1200" b="0" i="1" smtClean="0">
                                  <a:latin typeface="Cambria Math" panose="02040503050406030204" pitchFamily="18" charset="0"/>
                                  <a:cs typeface="+mn-cs"/>
                                </a:rPr>
                                <m:t>14.98</m:t>
                              </m:r>
                            </m:oMath>
                          </a14:m>
                          <a:endParaRPr lang="en-US" sz="1200" dirty="0">
                            <a:latin typeface="Times New Roman" panose="02020603050405020304" pitchFamily="18" charset="0"/>
                            <a:cs typeface="Times New Roman" panose="02020603050405020304" pitchFamily="18" charset="0"/>
                          </a:endParaRPr>
                        </a:p>
                      </a:txBody>
                      <a:tcPr/>
                    </a:tc>
                    <a:tc>
                      <a:txBody>
                        <a:bodyPr/>
                        <a:lstStyle/>
                        <a:p>
                          <a:pPr algn="ctr"/>
                          <a14:m>
                            <m:oMath xmlns:m="http://schemas.openxmlformats.org/officeDocument/2006/math">
                              <m:r>
                                <a:rPr lang="en-US" sz="1200" b="0" i="1" smtClean="0">
                                  <a:latin typeface="Cambria Math" panose="02040503050406030204" pitchFamily="18" charset="0"/>
                                </a:rPr>
                                <m:t>4.52</m:t>
                              </m:r>
                            </m:oMath>
                          </a14:m>
                          <a:r>
                            <a:rPr lang="en-US" sz="1200" dirty="0">
                              <a:latin typeface="Times New Roman" panose="02020603050405020304" pitchFamily="18" charset="0"/>
                              <a:cs typeface="Times New Roman" panose="02020603050405020304" pitchFamily="18" charset="0"/>
                            </a:rPr>
                            <a:t>/</a:t>
                          </a:r>
                          <a14:m>
                            <m:oMath xmlns:m="http://schemas.openxmlformats.org/officeDocument/2006/math">
                              <m:r>
                                <a:rPr lang="en-US" sz="1200" b="0" i="1" smtClean="0">
                                  <a:latin typeface="Cambria Math" panose="02040503050406030204" pitchFamily="18" charset="0"/>
                                </a:rPr>
                                <m:t>3.23</m:t>
                              </m:r>
                            </m:oMath>
                          </a14:m>
                          <a:endParaRPr lang="en-US" sz="1200" dirty="0">
                            <a:latin typeface="Times New Roman" panose="02020603050405020304" pitchFamily="18" charset="0"/>
                            <a:cs typeface="Times New Roman" panose="02020603050405020304" pitchFamily="18" charset="0"/>
                          </a:endParaRPr>
                        </a:p>
                        <a:p>
                          <a:pPr algn="ctr"/>
                          <a14:m>
                            <m:oMath xmlns:m="http://schemas.openxmlformats.org/officeDocument/2006/math">
                              <m:r>
                                <a:rPr lang="en-US" sz="1200" b="0" i="1" smtClean="0">
                                  <a:latin typeface="Cambria Math" panose="02040503050406030204" pitchFamily="18" charset="0"/>
                                </a:rPr>
                                <m:t>14.22</m:t>
                              </m:r>
                            </m:oMath>
                          </a14:m>
                          <a:r>
                            <a:rPr lang="en-US" sz="1200" dirty="0">
                              <a:latin typeface="Times New Roman" panose="02020603050405020304" pitchFamily="18" charset="0"/>
                              <a:cs typeface="Times New Roman" panose="02020603050405020304" pitchFamily="18" charset="0"/>
                            </a:rPr>
                            <a:t>/</a:t>
                          </a:r>
                          <a14:m>
                            <m:oMath xmlns:m="http://schemas.openxmlformats.org/officeDocument/2006/math">
                              <m:r>
                                <a:rPr lang="en-US" sz="1200" b="0" i="1" smtClean="0">
                                  <a:latin typeface="Cambria Math" panose="02040503050406030204" pitchFamily="18" charset="0"/>
                                </a:rPr>
                                <m:t>9.57</m:t>
                              </m:r>
                            </m:oMath>
                          </a14:m>
                          <a:endParaRPr lang="en-US" sz="12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sz="1200" b="0" i="1" smtClean="0">
                                  <a:latin typeface="Cambria Math" panose="02040503050406030204" pitchFamily="18" charset="0"/>
                                </a:rPr>
                                <m:t>9.31</m:t>
                              </m:r>
                              <m:r>
                                <a:rPr lang="en-US" sz="1200" b="0" i="1" smtClean="0">
                                  <a:latin typeface="Cambria Math" panose="02040503050406030204" pitchFamily="18" charset="0"/>
                                </a:rPr>
                                <m:t>𝑒</m:t>
                              </m:r>
                              <m:r>
                                <a:rPr lang="en-US" sz="1200" b="0" i="1" smtClean="0">
                                  <a:latin typeface="Cambria Math" panose="02040503050406030204" pitchFamily="18" charset="0"/>
                                </a:rPr>
                                <m:t>−</m:t>
                              </m:r>
                              <m:r>
                                <a:rPr lang="en-US" sz="1200" b="0" i="0" smtClean="0">
                                  <a:latin typeface="Cambria Math" panose="02040503050406030204" pitchFamily="18" charset="0"/>
                                </a:rPr>
                                <m:t>6</m:t>
                              </m:r>
                            </m:oMath>
                          </a14:m>
                          <a:r>
                            <a:rPr lang="en-US" sz="1200" dirty="0">
                              <a:latin typeface="Times New Roman" panose="02020603050405020304" pitchFamily="18" charset="0"/>
                              <a:cs typeface="Times New Roman" panose="02020603050405020304" pitchFamily="18" charset="0"/>
                            </a:rPr>
                            <a:t>/</a:t>
                          </a:r>
                          <a14:m>
                            <m:oMath xmlns:m="http://schemas.openxmlformats.org/officeDocument/2006/math">
                              <m:r>
                                <a:rPr lang="en-US" sz="1200" b="0" i="1" smtClean="0">
                                  <a:latin typeface="Cambria Math" panose="02040503050406030204" pitchFamily="18" charset="0"/>
                                  <a:cs typeface="+mn-cs"/>
                                </a:rPr>
                                <m:t>9</m:t>
                              </m:r>
                              <m:r>
                                <a:rPr lang="en-US" sz="1200" b="0" i="1" smtClean="0">
                                  <a:latin typeface="Cambria Math" panose="02040503050406030204" pitchFamily="18" charset="0"/>
                                </a:rPr>
                                <m:t>.44</m:t>
                              </m:r>
                              <m:r>
                                <a:rPr lang="en-US" sz="1200" b="0" i="1" smtClean="0">
                                  <a:latin typeface="Cambria Math" panose="02040503050406030204" pitchFamily="18" charset="0"/>
                                </a:rPr>
                                <m:t>𝑒</m:t>
                              </m:r>
                              <m:r>
                                <a:rPr lang="en-US" sz="1200" b="0" i="1" smtClean="0">
                                  <a:latin typeface="Cambria Math" panose="02040503050406030204" pitchFamily="18" charset="0"/>
                                </a:rPr>
                                <m:t>−</m:t>
                              </m:r>
                              <m:r>
                                <a:rPr lang="en-US" sz="1200" b="0" i="0" smtClean="0">
                                  <a:latin typeface="Cambria Math" panose="02040503050406030204" pitchFamily="18" charset="0"/>
                                </a:rPr>
                                <m:t>5</m:t>
                              </m:r>
                            </m:oMath>
                          </a14:m>
                          <a:endParaRPr lang="en-US" sz="1200" dirty="0">
                            <a:latin typeface="Times New Roman" panose="02020603050405020304" pitchFamily="18" charset="0"/>
                            <a:cs typeface="Times New Roman" panose="02020603050405020304" pitchFamily="18" charset="0"/>
                          </a:endParaRPr>
                        </a:p>
                        <a:p>
                          <a:pPr algn="ctr"/>
                          <a:endParaRPr lang="en-US" sz="1200" dirty="0">
                            <a:latin typeface="Times New Roman" panose="02020603050405020304" pitchFamily="18" charset="0"/>
                            <a:cs typeface="Times New Roman" panose="02020603050405020304" pitchFamily="18" charset="0"/>
                          </a:endParaRPr>
                        </a:p>
                      </a:txBody>
                      <a:tcPr/>
                    </a:tc>
                    <a:tc>
                      <a:txBody>
                        <a:bodyPr/>
                        <a:lstStyle/>
                        <a:p>
                          <a:pPr algn="ctr"/>
                          <a14:m>
                            <m:oMath xmlns:m="http://schemas.openxmlformats.org/officeDocument/2006/math">
                              <m:r>
                                <a:rPr lang="en-US" sz="1200" b="0" i="1" smtClean="0">
                                  <a:latin typeface="Cambria Math" panose="02040503050406030204" pitchFamily="18" charset="0"/>
                                </a:rPr>
                                <m:t>5.08</m:t>
                              </m:r>
                            </m:oMath>
                          </a14:m>
                          <a:r>
                            <a:rPr lang="en-US" sz="1200" dirty="0">
                              <a:latin typeface="Times New Roman" panose="02020603050405020304" pitchFamily="18" charset="0"/>
                              <a:cs typeface="Times New Roman" panose="02020603050405020304" pitchFamily="18" charset="0"/>
                            </a:rPr>
                            <a:t>/</a:t>
                          </a:r>
                          <a14:m>
                            <m:oMath xmlns:m="http://schemas.openxmlformats.org/officeDocument/2006/math">
                              <m:r>
                                <a:rPr lang="en-US" sz="1200" b="0" i="1" smtClean="0">
                                  <a:latin typeface="Cambria Math" panose="02040503050406030204" pitchFamily="18" charset="0"/>
                                </a:rPr>
                                <m:t>4.22</m:t>
                              </m:r>
                            </m:oMath>
                          </a14:m>
                          <a:endParaRPr lang="en-US" sz="1200" dirty="0">
                            <a:latin typeface="Times New Roman" panose="02020603050405020304" pitchFamily="18" charset="0"/>
                            <a:cs typeface="Times New Roman" panose="02020603050405020304" pitchFamily="18" charset="0"/>
                          </a:endParaRPr>
                        </a:p>
                        <a:p>
                          <a:pPr algn="ctr"/>
                          <a14:m>
                            <m:oMath xmlns:m="http://schemas.openxmlformats.org/officeDocument/2006/math">
                              <m:r>
                                <a:rPr lang="en-US" sz="1200" b="0" i="1" smtClean="0">
                                  <a:latin typeface="Cambria Math" panose="02040503050406030204" pitchFamily="18" charset="0"/>
                                </a:rPr>
                                <m:t>14.95</m:t>
                              </m:r>
                            </m:oMath>
                          </a14:m>
                          <a:r>
                            <a:rPr lang="en-US" sz="1200" dirty="0">
                              <a:latin typeface="Times New Roman" panose="02020603050405020304" pitchFamily="18" charset="0"/>
                              <a:cs typeface="Times New Roman" panose="02020603050405020304" pitchFamily="18" charset="0"/>
                            </a:rPr>
                            <a:t>/</a:t>
                          </a:r>
                          <a14:m>
                            <m:oMath xmlns:m="http://schemas.openxmlformats.org/officeDocument/2006/math">
                              <m:r>
                                <a:rPr lang="en-US" sz="1200" b="0" i="1" smtClean="0">
                                  <a:latin typeface="Cambria Math" panose="02040503050406030204" pitchFamily="18" charset="0"/>
                                  <a:cs typeface="+mn-cs"/>
                                </a:rPr>
                                <m:t>13.46</m:t>
                              </m:r>
                            </m:oMath>
                          </a14:m>
                          <a:endParaRPr lang="en-US" sz="1200" dirty="0">
                            <a:latin typeface="Times New Roman" panose="02020603050405020304" pitchFamily="18" charset="0"/>
                            <a:cs typeface="Times New Roman" panose="02020603050405020304" pitchFamily="18" charset="0"/>
                          </a:endParaRPr>
                        </a:p>
                      </a:txBody>
                      <a:tcPr/>
                    </a:tc>
                    <a:tc>
                      <a:txBody>
                        <a:bodyPr/>
                        <a:lstStyle/>
                        <a:p>
                          <a:pPr algn="ctr"/>
                          <a14:m>
                            <m:oMath xmlns:m="http://schemas.openxmlformats.org/officeDocument/2006/math">
                              <m:r>
                                <a:rPr lang="en-US" sz="1200" b="0" i="1" smtClean="0">
                                  <a:latin typeface="Cambria Math" panose="02040503050406030204" pitchFamily="18" charset="0"/>
                                </a:rPr>
                                <m:t>2.76</m:t>
                              </m:r>
                            </m:oMath>
                          </a14:m>
                          <a:r>
                            <a:rPr lang="en-US" sz="1200" dirty="0">
                              <a:latin typeface="Times New Roman" panose="02020603050405020304" pitchFamily="18" charset="0"/>
                              <a:cs typeface="Times New Roman" panose="02020603050405020304" pitchFamily="18" charset="0"/>
                            </a:rPr>
                            <a:t>/</a:t>
                          </a:r>
                          <a14:m>
                            <m:oMath xmlns:m="http://schemas.openxmlformats.org/officeDocument/2006/math">
                              <m:r>
                                <a:rPr lang="en-US" sz="1200" b="0" i="1" smtClean="0">
                                  <a:latin typeface="Cambria Math" panose="02040503050406030204" pitchFamily="18" charset="0"/>
                                </a:rPr>
                                <m:t>2.57</m:t>
                              </m:r>
                            </m:oMath>
                          </a14:m>
                          <a:endParaRPr lang="en-US" sz="1200" dirty="0">
                            <a:latin typeface="Times New Roman" panose="02020603050405020304" pitchFamily="18" charset="0"/>
                            <a:sym typeface="Symbol" panose="05050102010706020507" pitchFamily="18" charset="2"/>
                          </a:endParaRPr>
                        </a:p>
                        <a:p>
                          <a:pPr algn="ctr"/>
                          <a14:m>
                            <m:oMath xmlns:m="http://schemas.openxmlformats.org/officeDocument/2006/math">
                              <m:r>
                                <a:rPr lang="en-US" sz="1200" b="0" i="1" smtClean="0">
                                  <a:latin typeface="Cambria Math" panose="02040503050406030204" pitchFamily="18" charset="0"/>
                                </a:rPr>
                                <m:t>13.46</m:t>
                              </m:r>
                            </m:oMath>
                          </a14:m>
                          <a:r>
                            <a:rPr lang="en-US" sz="1200" dirty="0">
                              <a:latin typeface="Times New Roman" panose="02020603050405020304" pitchFamily="18" charset="0"/>
                              <a:cs typeface="Times New Roman" panose="02020603050405020304" pitchFamily="18" charset="0"/>
                            </a:rPr>
                            <a:t>/</a:t>
                          </a:r>
                          <a14:m>
                            <m:oMath xmlns:m="http://schemas.openxmlformats.org/officeDocument/2006/math">
                              <m:r>
                                <a:rPr lang="en-US" sz="1200" b="0" i="1" smtClean="0">
                                  <a:latin typeface="Cambria Math" panose="02040503050406030204" pitchFamily="18" charset="0"/>
                                </a:rPr>
                                <m:t>12.66</m:t>
                              </m:r>
                            </m:oMath>
                          </a14:m>
                          <a:endParaRPr 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33283564"/>
                      </a:ext>
                    </a:extLst>
                  </a:tr>
                  <a:tr h="494769">
                    <a:tc>
                      <a:txBody>
                        <a:bodyPr/>
                        <a:lstStyle/>
                        <a:p>
                          <a:r>
                            <a:rPr lang="en-US" sz="1200" dirty="0">
                              <a:latin typeface="Times New Roman" panose="02020603050405020304" pitchFamily="18" charset="0"/>
                              <a:cs typeface="Times New Roman" panose="02020603050405020304" pitchFamily="18" charset="0"/>
                            </a:rPr>
                            <a:t>[0.05;0;0.15]</a:t>
                          </a:r>
                        </a:p>
                      </a:txBody>
                      <a:tcPr/>
                    </a:tc>
                    <a:tc>
                      <a:txBody>
                        <a:bodyPr/>
                        <a:lstStyle/>
                        <a:p>
                          <a:pPr algn="ctr"/>
                          <a14:m>
                            <m:oMath xmlns:m="http://schemas.openxmlformats.org/officeDocument/2006/math">
                              <m:r>
                                <a:rPr lang="en-US" sz="1200" b="0" i="1" smtClean="0">
                                  <a:latin typeface="Cambria Math" panose="02040503050406030204" pitchFamily="18" charset="0"/>
                                </a:rPr>
                                <m:t>2.77</m:t>
                              </m:r>
                              <m:r>
                                <a:rPr lang="en-US" sz="1200" b="0" i="1" smtClean="0">
                                  <a:latin typeface="Cambria Math" panose="02040503050406030204" pitchFamily="18" charset="0"/>
                                </a:rPr>
                                <m:t>𝑒</m:t>
                              </m:r>
                              <m:r>
                                <a:rPr lang="en-US" sz="1200" b="0" i="1" smtClean="0">
                                  <a:latin typeface="Cambria Math" panose="02040503050406030204" pitchFamily="18" charset="0"/>
                                </a:rPr>
                                <m:t>−5</m:t>
                              </m:r>
                            </m:oMath>
                          </a14:m>
                          <a:r>
                            <a:rPr lang="en-US" sz="1200" dirty="0">
                              <a:latin typeface="Times New Roman" panose="02020603050405020304" pitchFamily="18" charset="0"/>
                              <a:cs typeface="Times New Roman" panose="02020603050405020304" pitchFamily="18" charset="0"/>
                            </a:rPr>
                            <a:t>/</a:t>
                          </a:r>
                          <a14:m>
                            <m:oMath xmlns:m="http://schemas.openxmlformats.org/officeDocument/2006/math">
                              <m:r>
                                <a:rPr lang="en-US" sz="1200" b="0" i="1" smtClean="0">
                                  <a:latin typeface="Cambria Math" panose="02040503050406030204" pitchFamily="18" charset="0"/>
                                </a:rPr>
                                <m:t>2.84</m:t>
                              </m:r>
                              <m:r>
                                <a:rPr lang="en-US" sz="1200" b="0" i="1" smtClean="0">
                                  <a:latin typeface="Cambria Math" panose="02040503050406030204" pitchFamily="18" charset="0"/>
                                </a:rPr>
                                <m:t>𝑒</m:t>
                              </m:r>
                              <m:r>
                                <a:rPr lang="en-US" sz="1200" b="0" i="1" smtClean="0">
                                  <a:latin typeface="Cambria Math" panose="02040503050406030204" pitchFamily="18" charset="0"/>
                                </a:rPr>
                                <m:t>−5</m:t>
                              </m:r>
                            </m:oMath>
                          </a14:m>
                          <a:endParaRPr lang="en-US" sz="1200" dirty="0">
                            <a:latin typeface="Times New Roman" panose="02020603050405020304" pitchFamily="18" charset="0"/>
                            <a:cs typeface="Times New Roman" panose="02020603050405020304" pitchFamily="18" charset="0"/>
                          </a:endParaRPr>
                        </a:p>
                      </a:txBody>
                      <a:tcPr/>
                    </a:tc>
                    <a:tc>
                      <a:txBody>
                        <a:bodyPr/>
                        <a:lstStyle/>
                        <a:p>
                          <a:pPr algn="ctr"/>
                          <a14:m>
                            <m:oMath xmlns:m="http://schemas.openxmlformats.org/officeDocument/2006/math">
                              <m:r>
                                <a:rPr lang="en-US" sz="1200" b="0" i="1" smtClean="0">
                                  <a:latin typeface="Cambria Math" panose="02040503050406030204" pitchFamily="18" charset="0"/>
                                </a:rPr>
                                <m:t>5.11</m:t>
                              </m:r>
                            </m:oMath>
                          </a14:m>
                          <a:r>
                            <a:rPr lang="en-US" sz="1200" dirty="0">
                              <a:latin typeface="Times New Roman" panose="02020603050405020304" pitchFamily="18" charset="0"/>
                              <a:cs typeface="Times New Roman" panose="02020603050405020304" pitchFamily="18" charset="0"/>
                            </a:rPr>
                            <a:t>/</a:t>
                          </a:r>
                          <a14:m>
                            <m:oMath xmlns:m="http://schemas.openxmlformats.org/officeDocument/2006/math">
                              <m:r>
                                <a:rPr lang="en-US" sz="1200" b="0" i="1" smtClean="0">
                                  <a:latin typeface="Cambria Math" panose="02040503050406030204" pitchFamily="18" charset="0"/>
                                </a:rPr>
                                <m:t>4.32</m:t>
                              </m:r>
                            </m:oMath>
                          </a14:m>
                          <a:endParaRPr lang="en-US" sz="1200" dirty="0">
                            <a:latin typeface="Times New Roman" panose="02020603050405020304" pitchFamily="18" charset="0"/>
                            <a:cs typeface="Times New Roman" panose="02020603050405020304" pitchFamily="18" charset="0"/>
                          </a:endParaRPr>
                        </a:p>
                        <a:p>
                          <a:pPr algn="ctr"/>
                          <a14:m>
                            <m:oMath xmlns:m="http://schemas.openxmlformats.org/officeDocument/2006/math">
                              <m:r>
                                <a:rPr lang="en-US" sz="1200" b="0" i="1" smtClean="0">
                                  <a:latin typeface="Cambria Math" panose="02040503050406030204" pitchFamily="18" charset="0"/>
                                </a:rPr>
                                <m:t>16.24</m:t>
                              </m:r>
                            </m:oMath>
                          </a14:m>
                          <a:r>
                            <a:rPr lang="en-US" sz="1200" dirty="0">
                              <a:latin typeface="Times New Roman" panose="02020603050405020304" pitchFamily="18" charset="0"/>
                              <a:cs typeface="Times New Roman" panose="02020603050405020304" pitchFamily="18" charset="0"/>
                            </a:rPr>
                            <a:t>/</a:t>
                          </a:r>
                          <a14:m>
                            <m:oMath xmlns:m="http://schemas.openxmlformats.org/officeDocument/2006/math">
                              <m:r>
                                <a:rPr lang="en-US" sz="1200" b="0" i="1" smtClean="0">
                                  <a:latin typeface="Cambria Math" panose="02040503050406030204" pitchFamily="18" charset="0"/>
                                  <a:cs typeface="+mn-cs"/>
                                </a:rPr>
                                <m:t>11.07</m:t>
                              </m:r>
                            </m:oMath>
                          </a14:m>
                          <a:endParaRPr lang="en-US" sz="1200" dirty="0">
                            <a:latin typeface="Times New Roman" panose="02020603050405020304" pitchFamily="18" charset="0"/>
                            <a:cs typeface="Times New Roman" panose="02020603050405020304" pitchFamily="18" charset="0"/>
                          </a:endParaRPr>
                        </a:p>
                      </a:txBody>
                      <a:tcPr/>
                    </a:tc>
                    <a:tc>
                      <a:txBody>
                        <a:bodyPr/>
                        <a:lstStyle/>
                        <a:p>
                          <a:pPr algn="ctr"/>
                          <a14:m>
                            <m:oMath xmlns:m="http://schemas.openxmlformats.org/officeDocument/2006/math">
                              <m:r>
                                <a:rPr lang="en-US" sz="1200" b="0" i="1" smtClean="0">
                                  <a:latin typeface="Cambria Math" panose="02040503050406030204" pitchFamily="18" charset="0"/>
                                </a:rPr>
                                <m:t>3.55</m:t>
                              </m:r>
                            </m:oMath>
                          </a14:m>
                          <a:r>
                            <a:rPr lang="en-US" sz="1200" dirty="0">
                              <a:latin typeface="Times New Roman" panose="02020603050405020304" pitchFamily="18" charset="0"/>
                              <a:cs typeface="Times New Roman" panose="02020603050405020304" pitchFamily="18" charset="0"/>
                            </a:rPr>
                            <a:t>/</a:t>
                          </a:r>
                          <a14:m>
                            <m:oMath xmlns:m="http://schemas.openxmlformats.org/officeDocument/2006/math">
                              <m:r>
                                <a:rPr lang="en-US" sz="1200" b="0" i="1" smtClean="0">
                                  <a:latin typeface="Cambria Math" panose="02040503050406030204" pitchFamily="18" charset="0"/>
                                </a:rPr>
                                <m:t>2.90</m:t>
                              </m:r>
                            </m:oMath>
                          </a14:m>
                          <a:endParaRPr lang="en-US" sz="1200" dirty="0">
                            <a:latin typeface="Times New Roman" panose="02020603050405020304" pitchFamily="18" charset="0"/>
                            <a:cs typeface="Times New Roman" panose="02020603050405020304" pitchFamily="18" charset="0"/>
                          </a:endParaRPr>
                        </a:p>
                        <a:p>
                          <a:pPr algn="ctr"/>
                          <a14:m>
                            <m:oMath xmlns:m="http://schemas.openxmlformats.org/officeDocument/2006/math">
                              <m:r>
                                <a:rPr lang="en-US" sz="1200" b="0" i="1" smtClean="0">
                                  <a:latin typeface="Cambria Math" panose="02040503050406030204" pitchFamily="18" charset="0"/>
                                </a:rPr>
                                <m:t>13.89</m:t>
                              </m:r>
                            </m:oMath>
                          </a14:m>
                          <a:r>
                            <a:rPr lang="en-US" sz="1200" dirty="0">
                              <a:latin typeface="Times New Roman" panose="02020603050405020304" pitchFamily="18" charset="0"/>
                              <a:cs typeface="Times New Roman" panose="02020603050405020304" pitchFamily="18" charset="0"/>
                            </a:rPr>
                            <a:t>/</a:t>
                          </a:r>
                          <a14:m>
                            <m:oMath xmlns:m="http://schemas.openxmlformats.org/officeDocument/2006/math">
                              <m:r>
                                <a:rPr lang="en-US" sz="1200" b="0" i="1" smtClean="0">
                                  <a:latin typeface="Cambria Math" panose="02040503050406030204" pitchFamily="18" charset="0"/>
                                </a:rPr>
                                <m:t>12.15</m:t>
                              </m:r>
                            </m:oMath>
                          </a14:m>
                          <a:endParaRPr lang="en-US" sz="12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sz="1200" b="0" i="1" smtClean="0">
                                  <a:latin typeface="Cambria Math" panose="02040503050406030204" pitchFamily="18" charset="0"/>
                                </a:rPr>
                                <m:t>2.16</m:t>
                              </m:r>
                              <m:r>
                                <a:rPr lang="en-US" sz="1200" b="0" i="1" smtClean="0">
                                  <a:latin typeface="Cambria Math" panose="02040503050406030204" pitchFamily="18" charset="0"/>
                                </a:rPr>
                                <m:t>𝑒</m:t>
                              </m:r>
                              <m:r>
                                <a:rPr lang="en-US" sz="1200" b="0" i="1" smtClean="0">
                                  <a:latin typeface="Cambria Math" panose="02040503050406030204" pitchFamily="18" charset="0"/>
                                </a:rPr>
                                <m:t>−</m:t>
                              </m:r>
                              <m:r>
                                <a:rPr lang="en-US" sz="1200" b="0" i="0" smtClean="0">
                                  <a:latin typeface="Cambria Math" panose="02040503050406030204" pitchFamily="18" charset="0"/>
                                </a:rPr>
                                <m:t>5</m:t>
                              </m:r>
                            </m:oMath>
                          </a14:m>
                          <a:r>
                            <a:rPr lang="en-US" sz="1200" dirty="0">
                              <a:latin typeface="Times New Roman" panose="02020603050405020304" pitchFamily="18" charset="0"/>
                              <a:cs typeface="Times New Roman" panose="02020603050405020304" pitchFamily="18" charset="0"/>
                            </a:rPr>
                            <a:t>/</a:t>
                          </a:r>
                          <a14:m>
                            <m:oMath xmlns:m="http://schemas.openxmlformats.org/officeDocument/2006/math">
                              <m:r>
                                <a:rPr lang="en-US" sz="1200" b="0" i="1" smtClean="0">
                                  <a:latin typeface="Cambria Math" panose="02040503050406030204" pitchFamily="18" charset="0"/>
                                </a:rPr>
                                <m:t>2.17</m:t>
                              </m:r>
                              <m:r>
                                <a:rPr lang="en-US" sz="1200" b="0" i="1" smtClean="0">
                                  <a:latin typeface="Cambria Math" panose="02040503050406030204" pitchFamily="18" charset="0"/>
                                </a:rPr>
                                <m:t>𝑒</m:t>
                              </m:r>
                              <m:r>
                                <a:rPr lang="en-US" sz="1200" b="0" i="1" smtClean="0">
                                  <a:latin typeface="Cambria Math" panose="02040503050406030204" pitchFamily="18" charset="0"/>
                                </a:rPr>
                                <m:t>−</m:t>
                              </m:r>
                              <m:r>
                                <a:rPr lang="en-US" sz="1200" b="0" i="0" smtClean="0">
                                  <a:latin typeface="Cambria Math" panose="02040503050406030204" pitchFamily="18" charset="0"/>
                                </a:rPr>
                                <m:t>5</m:t>
                              </m:r>
                            </m:oMath>
                          </a14:m>
                          <a:endParaRPr lang="en-US" sz="1200" dirty="0">
                            <a:latin typeface="Times New Roman" panose="02020603050405020304" pitchFamily="18" charset="0"/>
                            <a:cs typeface="Times New Roman" panose="02020603050405020304" pitchFamily="18" charset="0"/>
                          </a:endParaRPr>
                        </a:p>
                        <a:p>
                          <a:pPr algn="ctr"/>
                          <a:endParaRPr lang="en-US" sz="1200" dirty="0">
                            <a:latin typeface="Times New Roman" panose="02020603050405020304" pitchFamily="18" charset="0"/>
                            <a:cs typeface="Times New Roman" panose="02020603050405020304" pitchFamily="18" charset="0"/>
                          </a:endParaRPr>
                        </a:p>
                      </a:txBody>
                      <a:tcPr/>
                    </a:tc>
                    <a:tc>
                      <a:txBody>
                        <a:bodyPr/>
                        <a:lstStyle/>
                        <a:p>
                          <a:pPr algn="ctr"/>
                          <a14:m>
                            <m:oMath xmlns:m="http://schemas.openxmlformats.org/officeDocument/2006/math">
                              <m:r>
                                <a:rPr lang="en-US" sz="1200" b="0" i="1" smtClean="0">
                                  <a:latin typeface="Cambria Math" panose="02040503050406030204" pitchFamily="18" charset="0"/>
                                </a:rPr>
                                <m:t>3.44</m:t>
                              </m:r>
                            </m:oMath>
                          </a14:m>
                          <a:r>
                            <a:rPr lang="en-US" sz="1200" dirty="0">
                              <a:latin typeface="Times New Roman" panose="02020603050405020304" pitchFamily="18" charset="0"/>
                              <a:cs typeface="Times New Roman" panose="02020603050405020304" pitchFamily="18" charset="0"/>
                            </a:rPr>
                            <a:t>/</a:t>
                          </a:r>
                          <a14:m>
                            <m:oMath xmlns:m="http://schemas.openxmlformats.org/officeDocument/2006/math">
                              <m:r>
                                <a:rPr lang="en-US" sz="1200" b="0" i="1" smtClean="0">
                                  <a:latin typeface="Cambria Math" panose="02040503050406030204" pitchFamily="18" charset="0"/>
                                </a:rPr>
                                <m:t>2.66</m:t>
                              </m:r>
                            </m:oMath>
                          </a14:m>
                          <a:endParaRPr lang="en-US" sz="1200" dirty="0">
                            <a:latin typeface="Times New Roman" panose="02020603050405020304" pitchFamily="18" charset="0"/>
                            <a:cs typeface="Times New Roman" panose="02020603050405020304" pitchFamily="18" charset="0"/>
                          </a:endParaRPr>
                        </a:p>
                        <a:p>
                          <a:pPr algn="ctr"/>
                          <a14:m>
                            <m:oMath xmlns:m="http://schemas.openxmlformats.org/officeDocument/2006/math">
                              <m:r>
                                <a:rPr lang="en-US" sz="1200" b="0" i="1" smtClean="0">
                                  <a:latin typeface="Cambria Math" panose="02040503050406030204" pitchFamily="18" charset="0"/>
                                </a:rPr>
                                <m:t>10.20</m:t>
                              </m:r>
                            </m:oMath>
                          </a14:m>
                          <a:r>
                            <a:rPr lang="en-US" sz="1200" dirty="0">
                              <a:latin typeface="Times New Roman" panose="02020603050405020304" pitchFamily="18" charset="0"/>
                              <a:cs typeface="Times New Roman" panose="02020603050405020304" pitchFamily="18" charset="0"/>
                            </a:rPr>
                            <a:t>/</a:t>
                          </a:r>
                          <a14:m>
                            <m:oMath xmlns:m="http://schemas.openxmlformats.org/officeDocument/2006/math">
                              <m:r>
                                <a:rPr lang="en-US" sz="1200" b="0" i="1" smtClean="0">
                                  <a:latin typeface="Cambria Math" panose="02040503050406030204" pitchFamily="18" charset="0"/>
                                  <a:cs typeface="+mn-cs"/>
                                </a:rPr>
                                <m:t>7.05</m:t>
                              </m:r>
                            </m:oMath>
                          </a14:m>
                          <a:endParaRPr lang="en-US" sz="1200" dirty="0">
                            <a:latin typeface="Times New Roman" panose="02020603050405020304" pitchFamily="18" charset="0"/>
                            <a:cs typeface="Times New Roman" panose="02020603050405020304" pitchFamily="18" charset="0"/>
                          </a:endParaRPr>
                        </a:p>
                      </a:txBody>
                      <a:tcPr/>
                    </a:tc>
                    <a:tc>
                      <a:txBody>
                        <a:bodyPr/>
                        <a:lstStyle/>
                        <a:p>
                          <a:pPr algn="ctr"/>
                          <a14:m>
                            <m:oMath xmlns:m="http://schemas.openxmlformats.org/officeDocument/2006/math">
                              <m:r>
                                <a:rPr lang="en-US" sz="1200" b="0" i="1" smtClean="0">
                                  <a:latin typeface="Cambria Math" panose="02040503050406030204" pitchFamily="18" charset="0"/>
                                </a:rPr>
                                <m:t>1.80</m:t>
                              </m:r>
                            </m:oMath>
                          </a14:m>
                          <a:r>
                            <a:rPr lang="en-US" sz="1200" dirty="0">
                              <a:latin typeface="Times New Roman" panose="02020603050405020304" pitchFamily="18" charset="0"/>
                              <a:cs typeface="Times New Roman" panose="02020603050405020304" pitchFamily="18" charset="0"/>
                            </a:rPr>
                            <a:t>/</a:t>
                          </a:r>
                          <a14:m>
                            <m:oMath xmlns:m="http://schemas.openxmlformats.org/officeDocument/2006/math">
                              <m:r>
                                <a:rPr lang="en-US" sz="1200" b="0" i="1" smtClean="0">
                                  <a:latin typeface="Cambria Math" panose="02040503050406030204" pitchFamily="18" charset="0"/>
                                </a:rPr>
                                <m:t>1.55</m:t>
                              </m:r>
                            </m:oMath>
                          </a14:m>
                          <a:endParaRPr lang="en-US" sz="1200" dirty="0">
                            <a:latin typeface="Times New Roman" panose="02020603050405020304" pitchFamily="18" charset="0"/>
                            <a:cs typeface="Times New Roman" panose="02020603050405020304" pitchFamily="18" charset="0"/>
                          </a:endParaRPr>
                        </a:p>
                        <a:p>
                          <a:pPr algn="ctr"/>
                          <a14:m>
                            <m:oMath xmlns:m="http://schemas.openxmlformats.org/officeDocument/2006/math">
                              <m:r>
                                <a:rPr lang="en-US" sz="1200" b="0" i="1" smtClean="0">
                                  <a:latin typeface="Cambria Math" panose="02040503050406030204" pitchFamily="18" charset="0"/>
                                </a:rPr>
                                <m:t>6.85</m:t>
                              </m:r>
                            </m:oMath>
                          </a14:m>
                          <a:r>
                            <a:rPr lang="en-US" sz="1200" dirty="0">
                              <a:latin typeface="Times New Roman" panose="02020603050405020304" pitchFamily="18" charset="0"/>
                              <a:cs typeface="Times New Roman" panose="02020603050405020304" pitchFamily="18" charset="0"/>
                            </a:rPr>
                            <a:t>/</a:t>
                          </a:r>
                          <a14:m>
                            <m:oMath xmlns:m="http://schemas.openxmlformats.org/officeDocument/2006/math">
                              <m:r>
                                <a:rPr lang="en-US" sz="1200" b="0" i="1" smtClean="0">
                                  <a:latin typeface="Cambria Math" panose="02040503050406030204" pitchFamily="18" charset="0"/>
                                </a:rPr>
                                <m:t>6.39</m:t>
                              </m:r>
                            </m:oMath>
                          </a14:m>
                          <a:endParaRPr 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56778402"/>
                      </a:ext>
                    </a:extLst>
                  </a:tr>
                  <a:tr h="49476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[0;0.05;0.15]</a:t>
                          </a:r>
                        </a:p>
                      </a:txBody>
                      <a:tcPr/>
                    </a:tc>
                    <a:tc>
                      <a:txBody>
                        <a:bodyPr/>
                        <a:lstStyle/>
                        <a:p>
                          <a:pPr algn="ctr"/>
                          <a14:m>
                            <m:oMath xmlns:m="http://schemas.openxmlformats.org/officeDocument/2006/math">
                              <m:r>
                                <a:rPr lang="en-US" sz="1200" b="0" i="1" smtClean="0">
                                  <a:latin typeface="Cambria Math" panose="02040503050406030204" pitchFamily="18" charset="0"/>
                                </a:rPr>
                                <m:t>2.78</m:t>
                              </m:r>
                              <m:r>
                                <a:rPr lang="en-US" sz="1200" b="0" i="1" smtClean="0">
                                  <a:latin typeface="Cambria Math" panose="02040503050406030204" pitchFamily="18" charset="0"/>
                                </a:rPr>
                                <m:t>𝑒</m:t>
                              </m:r>
                              <m:r>
                                <a:rPr lang="en-US" sz="1200" b="0" i="1" smtClean="0">
                                  <a:latin typeface="Cambria Math" panose="02040503050406030204" pitchFamily="18" charset="0"/>
                                </a:rPr>
                                <m:t>−5</m:t>
                              </m:r>
                            </m:oMath>
                          </a14:m>
                          <a:r>
                            <a:rPr lang="en-US" sz="1200" dirty="0">
                              <a:latin typeface="Times New Roman" panose="02020603050405020304" pitchFamily="18" charset="0"/>
                              <a:cs typeface="Times New Roman" panose="02020603050405020304" pitchFamily="18" charset="0"/>
                            </a:rPr>
                            <a:t>/</a:t>
                          </a:r>
                          <a14:m>
                            <m:oMath xmlns:m="http://schemas.openxmlformats.org/officeDocument/2006/math">
                              <m:r>
                                <a:rPr lang="en-US" sz="1200" b="0" i="1" smtClean="0">
                                  <a:latin typeface="Cambria Math" panose="02040503050406030204" pitchFamily="18" charset="0"/>
                                </a:rPr>
                                <m:t>2.94</m:t>
                              </m:r>
                              <m:r>
                                <a:rPr lang="en-US" sz="1200" b="0" i="1" smtClean="0">
                                  <a:latin typeface="Cambria Math" panose="02040503050406030204" pitchFamily="18" charset="0"/>
                                </a:rPr>
                                <m:t>𝑒</m:t>
                              </m:r>
                              <m:r>
                                <a:rPr lang="en-US" sz="1200" b="0" i="1" smtClean="0">
                                  <a:latin typeface="Cambria Math" panose="02040503050406030204" pitchFamily="18" charset="0"/>
                                </a:rPr>
                                <m:t>−5</m:t>
                              </m:r>
                            </m:oMath>
                          </a14:m>
                          <a:endParaRPr lang="en-US" sz="1200" dirty="0">
                            <a:latin typeface="Times New Roman" panose="02020603050405020304" pitchFamily="18" charset="0"/>
                            <a:cs typeface="Times New Roman" panose="02020603050405020304" pitchFamily="18" charset="0"/>
                          </a:endParaRPr>
                        </a:p>
                      </a:txBody>
                      <a:tcPr/>
                    </a:tc>
                    <a:tc>
                      <a:txBody>
                        <a:bodyPr/>
                        <a:lstStyle/>
                        <a:p>
                          <a:pPr algn="ctr"/>
                          <a14:m>
                            <m:oMath xmlns:m="http://schemas.openxmlformats.org/officeDocument/2006/math">
                              <m:r>
                                <a:rPr lang="en-US" sz="1200" b="0" i="1" smtClean="0">
                                  <a:latin typeface="Cambria Math" panose="02040503050406030204" pitchFamily="18" charset="0"/>
                                </a:rPr>
                                <m:t>5.68</m:t>
                              </m:r>
                            </m:oMath>
                          </a14:m>
                          <a:r>
                            <a:rPr lang="en-US" sz="1200" dirty="0">
                              <a:latin typeface="Times New Roman" panose="02020603050405020304" pitchFamily="18" charset="0"/>
                              <a:cs typeface="Times New Roman" panose="02020603050405020304" pitchFamily="18" charset="0"/>
                            </a:rPr>
                            <a:t>/</a:t>
                          </a:r>
                          <a14:m>
                            <m:oMath xmlns:m="http://schemas.openxmlformats.org/officeDocument/2006/math">
                              <m:r>
                                <a:rPr lang="en-US" sz="1200" b="0" i="1" smtClean="0">
                                  <a:latin typeface="Cambria Math" panose="02040503050406030204" pitchFamily="18" charset="0"/>
                                </a:rPr>
                                <m:t>4.49</m:t>
                              </m:r>
                            </m:oMath>
                          </a14:m>
                          <a:endParaRPr lang="en-US" sz="1200" dirty="0">
                            <a:latin typeface="Times New Roman" panose="02020603050405020304" pitchFamily="18" charset="0"/>
                            <a:cs typeface="Times New Roman" panose="02020603050405020304" pitchFamily="18" charset="0"/>
                          </a:endParaRPr>
                        </a:p>
                        <a:p>
                          <a:pPr algn="ctr"/>
                          <a14:m>
                            <m:oMath xmlns:m="http://schemas.openxmlformats.org/officeDocument/2006/math">
                              <m:r>
                                <a:rPr lang="en-US" sz="1200" b="0" i="1" smtClean="0">
                                  <a:latin typeface="Cambria Math" panose="02040503050406030204" pitchFamily="18" charset="0"/>
                                </a:rPr>
                                <m:t>20.40</m:t>
                              </m:r>
                            </m:oMath>
                          </a14:m>
                          <a:r>
                            <a:rPr lang="en-US" sz="1200" dirty="0">
                              <a:latin typeface="Times New Roman" panose="02020603050405020304" pitchFamily="18" charset="0"/>
                              <a:cs typeface="Times New Roman" panose="02020603050405020304" pitchFamily="18" charset="0"/>
                            </a:rPr>
                            <a:t>/</a:t>
                          </a:r>
                          <a14:m>
                            <m:oMath xmlns:m="http://schemas.openxmlformats.org/officeDocument/2006/math">
                              <m:r>
                                <a:rPr lang="en-US" sz="1200" b="0" i="1" smtClean="0">
                                  <a:latin typeface="Cambria Math" panose="02040503050406030204" pitchFamily="18" charset="0"/>
                                  <a:cs typeface="+mn-cs"/>
                                </a:rPr>
                                <m:t>10.80</m:t>
                              </m:r>
                            </m:oMath>
                          </a14:m>
                          <a:endParaRPr lang="en-US" sz="1200" dirty="0">
                            <a:latin typeface="Times New Roman" panose="02020603050405020304" pitchFamily="18" charset="0"/>
                            <a:cs typeface="Times New Roman" panose="02020603050405020304" pitchFamily="18" charset="0"/>
                          </a:endParaRPr>
                        </a:p>
                      </a:txBody>
                      <a:tcPr/>
                    </a:tc>
                    <a:tc>
                      <a:txBody>
                        <a:bodyPr/>
                        <a:lstStyle/>
                        <a:p>
                          <a:pPr algn="ctr"/>
                          <a14:m>
                            <m:oMath xmlns:m="http://schemas.openxmlformats.org/officeDocument/2006/math">
                              <m:r>
                                <a:rPr lang="en-US" sz="1200" b="0" i="1" smtClean="0">
                                  <a:latin typeface="Cambria Math" panose="02040503050406030204" pitchFamily="18" charset="0"/>
                                  <a:cs typeface="Times New Roman" panose="02020603050405020304" pitchFamily="18" charset="0"/>
                                </a:rPr>
                                <m:t>4.36</m:t>
                              </m:r>
                            </m:oMath>
                          </a14:m>
                          <a:r>
                            <a:rPr lang="en-US" sz="1200" dirty="0">
                              <a:latin typeface="Times New Roman" panose="02020603050405020304" pitchFamily="18" charset="0"/>
                              <a:cs typeface="Times New Roman" panose="02020603050405020304" pitchFamily="18" charset="0"/>
                            </a:rPr>
                            <a:t>/</a:t>
                          </a:r>
                          <a14:m>
                            <m:oMath xmlns:m="http://schemas.openxmlformats.org/officeDocument/2006/math">
                              <m:r>
                                <a:rPr lang="en-US" sz="1200" b="0" i="1" smtClean="0">
                                  <a:latin typeface="Cambria Math" panose="02040503050406030204" pitchFamily="18" charset="0"/>
                                </a:rPr>
                                <m:t>3.45</m:t>
                              </m:r>
                            </m:oMath>
                          </a14:m>
                          <a:endParaRPr lang="en-US" sz="1200" dirty="0">
                            <a:latin typeface="Times New Roman" panose="02020603050405020304" pitchFamily="18" charset="0"/>
                            <a:sym typeface="Symbol" panose="05050102010706020507" pitchFamily="18" charset="2"/>
                          </a:endParaRPr>
                        </a:p>
                        <a:p>
                          <a:pPr algn="ctr"/>
                          <a14:m>
                            <m:oMath xmlns:m="http://schemas.openxmlformats.org/officeDocument/2006/math">
                              <m:r>
                                <a:rPr lang="en-US" sz="1200" b="0" i="1" smtClean="0">
                                  <a:latin typeface="Cambria Math" panose="02040503050406030204" pitchFamily="18" charset="0"/>
                                </a:rPr>
                                <m:t>22.33</m:t>
                              </m:r>
                            </m:oMath>
                          </a14:m>
                          <a:r>
                            <a:rPr lang="en-US" sz="1200" dirty="0">
                              <a:latin typeface="Times New Roman" panose="02020603050405020304" pitchFamily="18" charset="0"/>
                              <a:cs typeface="Times New Roman" panose="02020603050405020304" pitchFamily="18" charset="0"/>
                            </a:rPr>
                            <a:t>/</a:t>
                          </a:r>
                          <a14:m>
                            <m:oMath xmlns:m="http://schemas.openxmlformats.org/officeDocument/2006/math">
                              <m:r>
                                <a:rPr lang="en-US" sz="1200" b="0" i="1" smtClean="0">
                                  <a:latin typeface="Cambria Math" panose="02040503050406030204" pitchFamily="18" charset="0"/>
                                </a:rPr>
                                <m:t>13.16</m:t>
                              </m:r>
                            </m:oMath>
                          </a14:m>
                          <a:endParaRPr lang="en-US" sz="12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sz="1200" b="0" i="1" smtClean="0">
                                  <a:latin typeface="Cambria Math" panose="02040503050406030204" pitchFamily="18" charset="0"/>
                                </a:rPr>
                                <m:t>2.16</m:t>
                              </m:r>
                              <m:r>
                                <a:rPr lang="en-US" sz="1200" b="0" i="1" smtClean="0">
                                  <a:latin typeface="Cambria Math" panose="02040503050406030204" pitchFamily="18" charset="0"/>
                                </a:rPr>
                                <m:t>𝑒</m:t>
                              </m:r>
                              <m:r>
                                <a:rPr lang="en-US" sz="1200" b="0" i="1" smtClean="0">
                                  <a:latin typeface="Cambria Math" panose="02040503050406030204" pitchFamily="18" charset="0"/>
                                </a:rPr>
                                <m:t>−</m:t>
                              </m:r>
                              <m:r>
                                <a:rPr lang="en-US" sz="1200" b="0" i="0" smtClean="0">
                                  <a:latin typeface="Cambria Math" panose="02040503050406030204" pitchFamily="18" charset="0"/>
                                </a:rPr>
                                <m:t>5</m:t>
                              </m:r>
                            </m:oMath>
                          </a14:m>
                          <a:r>
                            <a:rPr lang="en-US" sz="1200" dirty="0">
                              <a:latin typeface="Times New Roman" panose="02020603050405020304" pitchFamily="18" charset="0"/>
                              <a:cs typeface="Times New Roman" panose="02020603050405020304" pitchFamily="18" charset="0"/>
                            </a:rPr>
                            <a:t>/</a:t>
                          </a:r>
                          <a14:m>
                            <m:oMath xmlns:m="http://schemas.openxmlformats.org/officeDocument/2006/math">
                              <m:r>
                                <a:rPr lang="en-US" sz="1200" b="0" i="1" smtClean="0">
                                  <a:latin typeface="Cambria Math" panose="02040503050406030204" pitchFamily="18" charset="0"/>
                                </a:rPr>
                                <m:t>2.23</m:t>
                              </m:r>
                              <m:r>
                                <a:rPr lang="en-US" sz="1200" b="0" i="1" smtClean="0">
                                  <a:latin typeface="Cambria Math" panose="02040503050406030204" pitchFamily="18" charset="0"/>
                                </a:rPr>
                                <m:t>𝑒</m:t>
                              </m:r>
                              <m:r>
                                <a:rPr lang="en-US" sz="1200" b="0" i="1" smtClean="0">
                                  <a:latin typeface="Cambria Math" panose="02040503050406030204" pitchFamily="18" charset="0"/>
                                </a:rPr>
                                <m:t>−</m:t>
                              </m:r>
                              <m:r>
                                <a:rPr lang="en-US" sz="1200" b="0" i="0" smtClean="0">
                                  <a:latin typeface="Cambria Math" panose="02040503050406030204" pitchFamily="18" charset="0"/>
                                </a:rPr>
                                <m:t>5</m:t>
                              </m:r>
                            </m:oMath>
                          </a14:m>
                          <a:endParaRPr lang="en-US" sz="1200" dirty="0">
                            <a:latin typeface="Times New Roman" panose="02020603050405020304" pitchFamily="18" charset="0"/>
                            <a:cs typeface="Times New Roman" panose="02020603050405020304" pitchFamily="18" charset="0"/>
                          </a:endParaRPr>
                        </a:p>
                        <a:p>
                          <a:pPr algn="ctr"/>
                          <a:endParaRPr lang="en-US" sz="1200" dirty="0">
                            <a:latin typeface="Times New Roman" panose="02020603050405020304" pitchFamily="18" charset="0"/>
                            <a:cs typeface="Times New Roman" panose="02020603050405020304" pitchFamily="18" charset="0"/>
                          </a:endParaRPr>
                        </a:p>
                      </a:txBody>
                      <a:tcPr/>
                    </a:tc>
                    <a:tc>
                      <a:txBody>
                        <a:bodyPr/>
                        <a:lstStyle/>
                        <a:p>
                          <a:pPr algn="ctr"/>
                          <a14:m>
                            <m:oMath xmlns:m="http://schemas.openxmlformats.org/officeDocument/2006/math">
                              <m:r>
                                <a:rPr lang="en-US" sz="1200" b="0" i="1" smtClean="0">
                                  <a:latin typeface="Cambria Math" panose="02040503050406030204" pitchFamily="18" charset="0"/>
                                </a:rPr>
                                <m:t>4.11</m:t>
                              </m:r>
                            </m:oMath>
                          </a14:m>
                          <a:r>
                            <a:rPr lang="en-US" sz="1200" dirty="0">
                              <a:latin typeface="Times New Roman" panose="02020603050405020304" pitchFamily="18" charset="0"/>
                              <a:cs typeface="Times New Roman" panose="02020603050405020304" pitchFamily="18" charset="0"/>
                            </a:rPr>
                            <a:t>/</a:t>
                          </a:r>
                          <a14:m>
                            <m:oMath xmlns:m="http://schemas.openxmlformats.org/officeDocument/2006/math">
                              <m:r>
                                <a:rPr lang="en-US" sz="1200" b="0" i="1" smtClean="0">
                                  <a:latin typeface="Cambria Math" panose="02040503050406030204" pitchFamily="18" charset="0"/>
                                </a:rPr>
                                <m:t>3.44</m:t>
                              </m:r>
                            </m:oMath>
                          </a14:m>
                          <a:endParaRPr lang="en-US" sz="1200" b="0" dirty="0">
                            <a:latin typeface="Times New Roman" panose="02020603050405020304" pitchFamily="18" charset="0"/>
                          </a:endParaRPr>
                        </a:p>
                        <a:p>
                          <a:pPr algn="ctr"/>
                          <a14:m>
                            <m:oMath xmlns:m="http://schemas.openxmlformats.org/officeDocument/2006/math">
                              <m:r>
                                <a:rPr lang="en-US" sz="1200" b="0" i="1" smtClean="0">
                                  <a:latin typeface="Cambria Math" panose="02040503050406030204" pitchFamily="18" charset="0"/>
                                </a:rPr>
                                <m:t>14.32</m:t>
                              </m:r>
                            </m:oMath>
                          </a14:m>
                          <a:r>
                            <a:rPr lang="en-US" sz="1200" dirty="0">
                              <a:latin typeface="Times New Roman" panose="02020603050405020304" pitchFamily="18" charset="0"/>
                              <a:cs typeface="Times New Roman" panose="02020603050405020304" pitchFamily="18" charset="0"/>
                            </a:rPr>
                            <a:t>/</a:t>
                          </a:r>
                          <a14:m>
                            <m:oMath xmlns:m="http://schemas.openxmlformats.org/officeDocument/2006/math">
                              <m:r>
                                <a:rPr lang="en-US" sz="1200" b="0" i="1" smtClean="0">
                                  <a:latin typeface="Cambria Math" panose="02040503050406030204" pitchFamily="18" charset="0"/>
                                  <a:cs typeface="+mn-cs"/>
                                </a:rPr>
                                <m:t>11.16</m:t>
                              </m:r>
                            </m:oMath>
                          </a14:m>
                          <a:endParaRPr lang="en-US" sz="1200" dirty="0">
                            <a:latin typeface="Times New Roman" panose="02020603050405020304" pitchFamily="18" charset="0"/>
                            <a:cs typeface="Times New Roman" panose="02020603050405020304" pitchFamily="18" charset="0"/>
                          </a:endParaRPr>
                        </a:p>
                      </a:txBody>
                      <a:tcPr/>
                    </a:tc>
                    <a:tc>
                      <a:txBody>
                        <a:bodyPr/>
                        <a:lstStyle/>
                        <a:p>
                          <a:pPr algn="ctr"/>
                          <a14:m>
                            <m:oMath xmlns:m="http://schemas.openxmlformats.org/officeDocument/2006/math">
                              <m:r>
                                <a:rPr lang="en-US" sz="1200" b="0" i="1" smtClean="0">
                                  <a:latin typeface="Cambria Math" panose="02040503050406030204" pitchFamily="18" charset="0"/>
                                </a:rPr>
                                <m:t>2.66</m:t>
                              </m:r>
                            </m:oMath>
                          </a14:m>
                          <a:r>
                            <a:rPr lang="en-US" sz="1200" dirty="0">
                              <a:latin typeface="Times New Roman" panose="02020603050405020304" pitchFamily="18" charset="0"/>
                              <a:cs typeface="Times New Roman" panose="02020603050405020304" pitchFamily="18" charset="0"/>
                            </a:rPr>
                            <a:t>/</a:t>
                          </a:r>
                          <a14:m>
                            <m:oMath xmlns:m="http://schemas.openxmlformats.org/officeDocument/2006/math">
                              <m:r>
                                <a:rPr lang="en-US" sz="1200" b="0" i="1" smtClean="0">
                                  <a:latin typeface="Cambria Math" panose="02040503050406030204" pitchFamily="18" charset="0"/>
                                </a:rPr>
                                <m:t>1.72</m:t>
                              </m:r>
                            </m:oMath>
                          </a14:m>
                          <a:endParaRPr lang="en-US" sz="1200" dirty="0">
                            <a:latin typeface="Times New Roman" panose="02020603050405020304" pitchFamily="18" charset="0"/>
                            <a:sym typeface="Symbol" panose="05050102010706020507" pitchFamily="18" charset="2"/>
                          </a:endParaRPr>
                        </a:p>
                        <a:p>
                          <a:pPr algn="ctr"/>
                          <a14:m>
                            <m:oMath xmlns:m="http://schemas.openxmlformats.org/officeDocument/2006/math">
                              <m:r>
                                <a:rPr lang="en-US" sz="1200" b="0" i="1" smtClean="0">
                                  <a:latin typeface="Cambria Math" panose="02040503050406030204" pitchFamily="18" charset="0"/>
                                </a:rPr>
                                <m:t>14.24</m:t>
                              </m:r>
                            </m:oMath>
                          </a14:m>
                          <a:r>
                            <a:rPr lang="en-US" sz="1200" dirty="0">
                              <a:latin typeface="Times New Roman" panose="02020603050405020304" pitchFamily="18" charset="0"/>
                              <a:cs typeface="Times New Roman" panose="02020603050405020304" pitchFamily="18" charset="0"/>
                            </a:rPr>
                            <a:t>/</a:t>
                          </a:r>
                          <a14:m>
                            <m:oMath xmlns:m="http://schemas.openxmlformats.org/officeDocument/2006/math">
                              <m:r>
                                <a:rPr lang="en-US" sz="1200" b="0" i="1" smtClean="0">
                                  <a:latin typeface="Cambria Math" panose="02040503050406030204" pitchFamily="18" charset="0"/>
                                </a:rPr>
                                <m:t>10.27</m:t>
                              </m:r>
                            </m:oMath>
                          </a14:m>
                          <a:endParaRPr 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208044358"/>
                      </a:ext>
                    </a:extLst>
                  </a:tr>
                  <a:tr h="49476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[-0.05;0;0.15]</a:t>
                          </a:r>
                        </a:p>
                      </a:txBody>
                      <a:tcPr/>
                    </a:tc>
                    <a:tc>
                      <a:txBody>
                        <a:bodyPr/>
                        <a:lstStyle/>
                        <a:p>
                          <a:pPr algn="ctr"/>
                          <a14:m>
                            <m:oMath xmlns:m="http://schemas.openxmlformats.org/officeDocument/2006/math">
                              <m:r>
                                <a:rPr lang="en-US" sz="1200" b="0" i="1" smtClean="0">
                                  <a:latin typeface="Cambria Math" panose="02040503050406030204" pitchFamily="18" charset="0"/>
                                </a:rPr>
                                <m:t>2.77</m:t>
                              </m:r>
                              <m:r>
                                <a:rPr lang="en-US" sz="1200" b="0" i="1" smtClean="0">
                                  <a:latin typeface="Cambria Math" panose="02040503050406030204" pitchFamily="18" charset="0"/>
                                </a:rPr>
                                <m:t>𝑒</m:t>
                              </m:r>
                              <m:r>
                                <a:rPr lang="en-US" sz="1200" b="0" i="1" smtClean="0">
                                  <a:latin typeface="Cambria Math" panose="02040503050406030204" pitchFamily="18" charset="0"/>
                                </a:rPr>
                                <m:t>−5</m:t>
                              </m:r>
                            </m:oMath>
                          </a14:m>
                          <a:r>
                            <a:rPr lang="en-US" sz="1200" dirty="0">
                              <a:latin typeface="Times New Roman" panose="02020603050405020304" pitchFamily="18" charset="0"/>
                              <a:cs typeface="Times New Roman" panose="02020603050405020304" pitchFamily="18" charset="0"/>
                            </a:rPr>
                            <a:t>/</a:t>
                          </a:r>
                          <a14:m>
                            <m:oMath xmlns:m="http://schemas.openxmlformats.org/officeDocument/2006/math">
                              <m:r>
                                <a:rPr lang="en-US" sz="1200" b="0" i="1" smtClean="0">
                                  <a:latin typeface="Cambria Math" panose="02040503050406030204" pitchFamily="18" charset="0"/>
                                </a:rPr>
                                <m:t>2.97</m:t>
                              </m:r>
                              <m:r>
                                <a:rPr lang="en-US" sz="1200" b="0" i="1" smtClean="0">
                                  <a:latin typeface="Cambria Math" panose="02040503050406030204" pitchFamily="18" charset="0"/>
                                </a:rPr>
                                <m:t>𝑒</m:t>
                              </m:r>
                              <m:r>
                                <a:rPr lang="en-US" sz="1200" b="0" i="1" smtClean="0">
                                  <a:latin typeface="Cambria Math" panose="02040503050406030204" pitchFamily="18" charset="0"/>
                                </a:rPr>
                                <m:t>−5</m:t>
                              </m:r>
                            </m:oMath>
                          </a14:m>
                          <a:endParaRPr lang="en-US" sz="1200" dirty="0">
                            <a:latin typeface="Times New Roman" panose="02020603050405020304" pitchFamily="18" charset="0"/>
                            <a:cs typeface="Times New Roman" panose="02020603050405020304" pitchFamily="18" charset="0"/>
                          </a:endParaRPr>
                        </a:p>
                      </a:txBody>
                      <a:tcPr/>
                    </a:tc>
                    <a:tc>
                      <a:txBody>
                        <a:bodyPr/>
                        <a:lstStyle/>
                        <a:p>
                          <a:pPr algn="ctr"/>
                          <a14:m>
                            <m:oMath xmlns:m="http://schemas.openxmlformats.org/officeDocument/2006/math">
                              <m:r>
                                <a:rPr lang="en-US" sz="1200" b="0" i="1" smtClean="0">
                                  <a:latin typeface="Cambria Math" panose="02040503050406030204" pitchFamily="18" charset="0"/>
                                </a:rPr>
                                <m:t>6.11</m:t>
                              </m:r>
                            </m:oMath>
                          </a14:m>
                          <a:r>
                            <a:rPr lang="en-US" sz="1200" dirty="0">
                              <a:latin typeface="Times New Roman" panose="02020603050405020304" pitchFamily="18" charset="0"/>
                              <a:cs typeface="Times New Roman" panose="02020603050405020304" pitchFamily="18" charset="0"/>
                            </a:rPr>
                            <a:t>/</a:t>
                          </a:r>
                          <a14:m>
                            <m:oMath xmlns:m="http://schemas.openxmlformats.org/officeDocument/2006/math">
                              <m:r>
                                <a:rPr lang="en-US" sz="1200" b="0" i="1" smtClean="0">
                                  <a:latin typeface="Cambria Math" panose="02040503050406030204" pitchFamily="18" charset="0"/>
                                </a:rPr>
                                <m:t>3.50</m:t>
                              </m:r>
                            </m:oMath>
                          </a14:m>
                          <a:endParaRPr lang="en-US" sz="1200" dirty="0">
                            <a:latin typeface="Times New Roman" panose="02020603050405020304" pitchFamily="18" charset="0"/>
                            <a:cs typeface="Times New Roman" panose="02020603050405020304" pitchFamily="18" charset="0"/>
                          </a:endParaRPr>
                        </a:p>
                        <a:p>
                          <a:pPr algn="ctr"/>
                          <a14:m>
                            <m:oMath xmlns:m="http://schemas.openxmlformats.org/officeDocument/2006/math">
                              <m:r>
                                <a:rPr lang="en-US" sz="1200" b="0" i="1" smtClean="0">
                                  <a:latin typeface="Cambria Math" panose="02040503050406030204" pitchFamily="18" charset="0"/>
                                </a:rPr>
                                <m:t>16.19</m:t>
                              </m:r>
                            </m:oMath>
                          </a14:m>
                          <a:r>
                            <a:rPr lang="en-US" sz="1200" dirty="0">
                              <a:latin typeface="Times New Roman" panose="02020603050405020304" pitchFamily="18" charset="0"/>
                              <a:cs typeface="Times New Roman" panose="02020603050405020304" pitchFamily="18" charset="0"/>
                            </a:rPr>
                            <a:t>/</a:t>
                          </a:r>
                          <a14:m>
                            <m:oMath xmlns:m="http://schemas.openxmlformats.org/officeDocument/2006/math">
                              <m:r>
                                <a:rPr lang="en-US" sz="1200" b="0" i="1" smtClean="0">
                                  <a:latin typeface="Cambria Math" panose="02040503050406030204" pitchFamily="18" charset="0"/>
                                  <a:cs typeface="+mn-cs"/>
                                </a:rPr>
                                <m:t>14.79</m:t>
                              </m:r>
                            </m:oMath>
                          </a14:m>
                          <a:endParaRPr lang="en-US" sz="1200" dirty="0">
                            <a:latin typeface="Times New Roman" panose="02020603050405020304" pitchFamily="18" charset="0"/>
                            <a:cs typeface="Times New Roman" panose="02020603050405020304" pitchFamily="18" charset="0"/>
                          </a:endParaRPr>
                        </a:p>
                      </a:txBody>
                      <a:tcPr/>
                    </a:tc>
                    <a:tc>
                      <a:txBody>
                        <a:bodyPr/>
                        <a:lstStyle/>
                        <a:p>
                          <a:pPr algn="ctr"/>
                          <a14:m>
                            <m:oMath xmlns:m="http://schemas.openxmlformats.org/officeDocument/2006/math">
                              <m:r>
                                <a:rPr lang="en-US" sz="1200" b="0" i="1" smtClean="0">
                                  <a:latin typeface="Cambria Math" panose="02040503050406030204" pitchFamily="18" charset="0"/>
                                </a:rPr>
                                <m:t>3.83</m:t>
                              </m:r>
                            </m:oMath>
                          </a14:m>
                          <a:r>
                            <a:rPr lang="en-US" sz="1200" dirty="0">
                              <a:latin typeface="Times New Roman" panose="02020603050405020304" pitchFamily="18" charset="0"/>
                              <a:cs typeface="Times New Roman" panose="02020603050405020304" pitchFamily="18" charset="0"/>
                            </a:rPr>
                            <a:t>/</a:t>
                          </a:r>
                          <a14:m>
                            <m:oMath xmlns:m="http://schemas.openxmlformats.org/officeDocument/2006/math">
                              <m:r>
                                <a:rPr lang="en-US" sz="1200" b="0" i="1" smtClean="0">
                                  <a:latin typeface="Cambria Math" panose="02040503050406030204" pitchFamily="18" charset="0"/>
                                </a:rPr>
                                <m:t>2.66</m:t>
                              </m:r>
                            </m:oMath>
                          </a14:m>
                          <a:endParaRPr lang="en-US" sz="1200" dirty="0">
                            <a:latin typeface="Times New Roman" panose="02020603050405020304" pitchFamily="18" charset="0"/>
                            <a:sym typeface="Symbol" panose="05050102010706020507" pitchFamily="18" charset="2"/>
                          </a:endParaRPr>
                        </a:p>
                        <a:p>
                          <a:pPr algn="ctr"/>
                          <a14:m>
                            <m:oMath xmlns:m="http://schemas.openxmlformats.org/officeDocument/2006/math">
                              <m:r>
                                <a:rPr lang="en-US" sz="1200" b="0" i="1" smtClean="0">
                                  <a:latin typeface="Cambria Math" panose="02040503050406030204" pitchFamily="18" charset="0"/>
                                </a:rPr>
                                <m:t>19.82</m:t>
                              </m:r>
                            </m:oMath>
                          </a14:m>
                          <a:r>
                            <a:rPr lang="en-US" sz="1200" dirty="0">
                              <a:latin typeface="Times New Roman" panose="02020603050405020304" pitchFamily="18" charset="0"/>
                              <a:sym typeface="Symbol" panose="05050102010706020507" pitchFamily="18" charset="2"/>
                            </a:rPr>
                            <a:t>/</a:t>
                          </a:r>
                          <a14:m>
                            <m:oMath xmlns:m="http://schemas.openxmlformats.org/officeDocument/2006/math">
                              <m:r>
                                <a:rPr lang="en-US" sz="1200" b="0" i="1" smtClean="0">
                                  <a:latin typeface="Cambria Math" panose="02040503050406030204" pitchFamily="18" charset="0"/>
                                </a:rPr>
                                <m:t>15.79</m:t>
                              </m:r>
                            </m:oMath>
                          </a14:m>
                          <a:endParaRPr lang="en-US" sz="1200" dirty="0">
                            <a:latin typeface="Times New Roman" panose="02020603050405020304" pitchFamily="18" charset="0"/>
                            <a:sym typeface="Symbol" panose="05050102010706020507" pitchFamily="18" charset="2"/>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sz="1200" b="0" i="1" smtClean="0">
                                  <a:latin typeface="Cambria Math" panose="02040503050406030204" pitchFamily="18" charset="0"/>
                                </a:rPr>
                                <m:t>2.16</m:t>
                              </m:r>
                              <m:r>
                                <a:rPr lang="en-US" sz="1200" b="0" i="1" smtClean="0">
                                  <a:latin typeface="Cambria Math" panose="02040503050406030204" pitchFamily="18" charset="0"/>
                                </a:rPr>
                                <m:t>𝑒</m:t>
                              </m:r>
                              <m:r>
                                <a:rPr lang="en-US" sz="1200" b="0" i="1" smtClean="0">
                                  <a:latin typeface="Cambria Math" panose="02040503050406030204" pitchFamily="18" charset="0"/>
                                </a:rPr>
                                <m:t>−</m:t>
                              </m:r>
                              <m:r>
                                <a:rPr lang="en-US" sz="1200" b="0" i="0" smtClean="0">
                                  <a:latin typeface="Cambria Math" panose="02040503050406030204" pitchFamily="18" charset="0"/>
                                </a:rPr>
                                <m:t>5</m:t>
                              </m:r>
                            </m:oMath>
                          </a14:m>
                          <a:r>
                            <a:rPr lang="en-US" sz="1200" dirty="0">
                              <a:latin typeface="Times New Roman" panose="02020603050405020304" pitchFamily="18" charset="0"/>
                              <a:cs typeface="Times New Roman" panose="02020603050405020304" pitchFamily="18" charset="0"/>
                            </a:rPr>
                            <a:t>/</a:t>
                          </a:r>
                          <a14:m>
                            <m:oMath xmlns:m="http://schemas.openxmlformats.org/officeDocument/2006/math">
                              <m:r>
                                <a:rPr lang="en-US" sz="1200" b="0" i="1" smtClean="0">
                                  <a:latin typeface="Cambria Math" panose="02040503050406030204" pitchFamily="18" charset="0"/>
                                </a:rPr>
                                <m:t>2.22</m:t>
                              </m:r>
                              <m:r>
                                <a:rPr lang="en-US" sz="1200" b="0" i="1" smtClean="0">
                                  <a:latin typeface="Cambria Math" panose="02040503050406030204" pitchFamily="18" charset="0"/>
                                </a:rPr>
                                <m:t>𝑒</m:t>
                              </m:r>
                              <m:r>
                                <a:rPr lang="en-US" sz="1200" b="0" i="1" smtClean="0">
                                  <a:latin typeface="Cambria Math" panose="02040503050406030204" pitchFamily="18" charset="0"/>
                                </a:rPr>
                                <m:t>−</m:t>
                              </m:r>
                              <m:r>
                                <a:rPr lang="en-US" sz="1200" b="0" i="0" smtClean="0">
                                  <a:latin typeface="Cambria Math" panose="02040503050406030204" pitchFamily="18" charset="0"/>
                                </a:rPr>
                                <m:t>5</m:t>
                              </m:r>
                            </m:oMath>
                          </a14:m>
                          <a:endParaRPr lang="en-US" sz="1200" dirty="0">
                            <a:latin typeface="Times New Roman" panose="02020603050405020304" pitchFamily="18" charset="0"/>
                            <a:cs typeface="Times New Roman" panose="02020603050405020304" pitchFamily="18" charset="0"/>
                          </a:endParaRPr>
                        </a:p>
                        <a:p>
                          <a:pPr algn="ctr"/>
                          <a:endParaRPr lang="en-US" sz="1200" dirty="0">
                            <a:latin typeface="Times New Roman" panose="02020603050405020304" pitchFamily="18" charset="0"/>
                            <a:cs typeface="Times New Roman" panose="02020603050405020304" pitchFamily="18" charset="0"/>
                          </a:endParaRPr>
                        </a:p>
                      </a:txBody>
                      <a:tcPr/>
                    </a:tc>
                    <a:tc>
                      <a:txBody>
                        <a:bodyPr/>
                        <a:lstStyle/>
                        <a:p>
                          <a:pPr algn="ctr"/>
                          <a14:m>
                            <m:oMath xmlns:m="http://schemas.openxmlformats.org/officeDocument/2006/math">
                              <m:r>
                                <a:rPr lang="en-US" sz="1200" b="0" i="1" smtClean="0">
                                  <a:latin typeface="Cambria Math" panose="02040503050406030204" pitchFamily="18" charset="0"/>
                                </a:rPr>
                                <m:t>4.63</m:t>
                              </m:r>
                            </m:oMath>
                          </a14:m>
                          <a:r>
                            <a:rPr lang="en-US" sz="1200" dirty="0">
                              <a:latin typeface="Times New Roman" panose="02020603050405020304" pitchFamily="18" charset="0"/>
                              <a:cs typeface="Times New Roman" panose="02020603050405020304" pitchFamily="18" charset="0"/>
                            </a:rPr>
                            <a:t>/</a:t>
                          </a:r>
                          <a14:m>
                            <m:oMath xmlns:m="http://schemas.openxmlformats.org/officeDocument/2006/math">
                              <m:r>
                                <a:rPr lang="en-US" sz="1200" b="0" i="1" smtClean="0">
                                  <a:latin typeface="Cambria Math" panose="02040503050406030204" pitchFamily="18" charset="0"/>
                                </a:rPr>
                                <m:t>2.55</m:t>
                              </m:r>
                            </m:oMath>
                          </a14:m>
                          <a:endParaRPr lang="en-US" sz="1200" dirty="0">
                            <a:latin typeface="Times New Roman" panose="02020603050405020304" pitchFamily="18" charset="0"/>
                            <a:cs typeface="Times New Roman" panose="02020603050405020304" pitchFamily="18" charset="0"/>
                          </a:endParaRPr>
                        </a:p>
                        <a:p>
                          <a:pPr algn="ctr"/>
                          <a14:m>
                            <m:oMath xmlns:m="http://schemas.openxmlformats.org/officeDocument/2006/math">
                              <m:r>
                                <a:rPr lang="en-US" sz="1200" b="0" i="1" smtClean="0">
                                  <a:latin typeface="Cambria Math" panose="02040503050406030204" pitchFamily="18" charset="0"/>
                                </a:rPr>
                                <m:t>7.40</m:t>
                              </m:r>
                            </m:oMath>
                          </a14:m>
                          <a:r>
                            <a:rPr lang="en-US" sz="1200" dirty="0">
                              <a:latin typeface="Times New Roman" panose="02020603050405020304" pitchFamily="18" charset="0"/>
                              <a:cs typeface="Times New Roman" panose="02020603050405020304" pitchFamily="18" charset="0"/>
                            </a:rPr>
                            <a:t>/</a:t>
                          </a:r>
                          <a14:m>
                            <m:oMath xmlns:m="http://schemas.openxmlformats.org/officeDocument/2006/math">
                              <m:r>
                                <a:rPr lang="en-US" sz="1200" b="0" i="1" smtClean="0">
                                  <a:latin typeface="Cambria Math" panose="02040503050406030204" pitchFamily="18" charset="0"/>
                                  <a:cs typeface="+mn-cs"/>
                                </a:rPr>
                                <m:t>4.64</m:t>
                              </m:r>
                            </m:oMath>
                          </a14:m>
                          <a:endParaRPr lang="en-US" sz="1200" dirty="0">
                            <a:latin typeface="Times New Roman" panose="02020603050405020304" pitchFamily="18" charset="0"/>
                            <a:cs typeface="Times New Roman" panose="02020603050405020304" pitchFamily="18" charset="0"/>
                          </a:endParaRPr>
                        </a:p>
                      </a:txBody>
                      <a:tcPr/>
                    </a:tc>
                    <a:tc>
                      <a:txBody>
                        <a:bodyPr/>
                        <a:lstStyle/>
                        <a:p>
                          <a:pPr algn="ctr"/>
                          <a14:m>
                            <m:oMath xmlns:m="http://schemas.openxmlformats.org/officeDocument/2006/math">
                              <m:sSup>
                                <m:sSupPr>
                                  <m:ctrlPr>
                                    <a:rPr lang="en-US" sz="1200" b="0" i="1" smtClean="0">
                                      <a:latin typeface="Cambria Math" panose="02040503050406030204" pitchFamily="18" charset="0"/>
                                    </a:rPr>
                                  </m:ctrlPr>
                                </m:sSupPr>
                                <m:e>
                                  <m:r>
                                    <a:rPr lang="en-US" sz="1200" b="0" i="1" smtClean="0">
                                      <a:latin typeface="Cambria Math" panose="02040503050406030204" pitchFamily="18" charset="0"/>
                                    </a:rPr>
                                    <m:t>1.79</m:t>
                                  </m:r>
                                </m:e>
                                <m:sup>
                                  <m:r>
                                    <a:rPr lang="en-US" sz="1200">
                                      <a:latin typeface="Cambria Math" panose="02040503050406030204" pitchFamily="18" charset="0"/>
                                      <a:sym typeface="Symbol" panose="05050102010706020507" pitchFamily="18" charset="2"/>
                                    </a:rPr>
                                    <m:t></m:t>
                                  </m:r>
                                </m:sup>
                              </m:sSup>
                            </m:oMath>
                          </a14:m>
                          <a:r>
                            <a:rPr lang="en-US" sz="1200" dirty="0">
                              <a:latin typeface="Times New Roman" panose="02020603050405020304" pitchFamily="18" charset="0"/>
                              <a:cs typeface="Times New Roman" panose="02020603050405020304" pitchFamily="18" charset="0"/>
                            </a:rPr>
                            <a:t>/</a:t>
                          </a:r>
                          <a14:m>
                            <m:oMath xmlns:m="http://schemas.openxmlformats.org/officeDocument/2006/math">
                              <m:r>
                                <a:rPr lang="en-US" sz="1200" b="0" i="1" smtClean="0">
                                  <a:latin typeface="Cambria Math" panose="02040503050406030204" pitchFamily="18" charset="0"/>
                                </a:rPr>
                                <m:t>1.30</m:t>
                              </m:r>
                            </m:oMath>
                          </a14:m>
                          <a:endParaRPr lang="en-US" sz="1200" dirty="0">
                            <a:latin typeface="Times New Roman" panose="02020603050405020304" pitchFamily="18" charset="0"/>
                            <a:sym typeface="Symbol" panose="05050102010706020507" pitchFamily="18" charset="2"/>
                          </a:endParaRPr>
                        </a:p>
                        <a:p>
                          <a:pPr algn="ctr"/>
                          <a14:m>
                            <m:oMath xmlns:m="http://schemas.openxmlformats.org/officeDocument/2006/math">
                              <m:r>
                                <a:rPr lang="en-US" sz="1200" b="0" i="1" smtClean="0">
                                  <a:latin typeface="Cambria Math" panose="02040503050406030204" pitchFamily="18" charset="0"/>
                                </a:rPr>
                                <m:t>6.83</m:t>
                              </m:r>
                            </m:oMath>
                          </a14:m>
                          <a:r>
                            <a:rPr lang="en-US" sz="1200" dirty="0">
                              <a:latin typeface="Times New Roman" panose="02020603050405020304" pitchFamily="18" charset="0"/>
                              <a:cs typeface="Times New Roman" panose="02020603050405020304" pitchFamily="18" charset="0"/>
                            </a:rPr>
                            <a:t>/</a:t>
                          </a:r>
                          <a14:m>
                            <m:oMath xmlns:m="http://schemas.openxmlformats.org/officeDocument/2006/math">
                              <m:r>
                                <a:rPr lang="en-US" sz="1200" b="0" i="1" smtClean="0">
                                  <a:latin typeface="Cambria Math" panose="02040503050406030204" pitchFamily="18" charset="0"/>
                                </a:rPr>
                                <m:t>4.64</m:t>
                              </m:r>
                            </m:oMath>
                          </a14:m>
                          <a:endParaRPr 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825790788"/>
                      </a:ext>
                    </a:extLst>
                  </a:tr>
                  <a:tr h="49476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[0;-0.05;0.15]</a:t>
                          </a:r>
                        </a:p>
                      </a:txBody>
                      <a:tcPr/>
                    </a:tc>
                    <a:tc>
                      <a:txBody>
                        <a:bodyPr/>
                        <a:lstStyle/>
                        <a:p>
                          <a:pPr algn="ctr"/>
                          <a14:m>
                            <m:oMath xmlns:m="http://schemas.openxmlformats.org/officeDocument/2006/math">
                              <m:r>
                                <a:rPr lang="en-US" sz="1200" b="0" i="1" smtClean="0">
                                  <a:latin typeface="Cambria Math" panose="02040503050406030204" pitchFamily="18" charset="0"/>
                                </a:rPr>
                                <m:t>2.78</m:t>
                              </m:r>
                              <m:r>
                                <a:rPr lang="en-US" sz="1200" b="0" i="1" smtClean="0">
                                  <a:latin typeface="Cambria Math" panose="02040503050406030204" pitchFamily="18" charset="0"/>
                                </a:rPr>
                                <m:t>𝑒</m:t>
                              </m:r>
                              <m:r>
                                <a:rPr lang="en-US" sz="1200" b="0" i="1" smtClean="0">
                                  <a:latin typeface="Cambria Math" panose="02040503050406030204" pitchFamily="18" charset="0"/>
                                </a:rPr>
                                <m:t>−5</m:t>
                              </m:r>
                            </m:oMath>
                          </a14:m>
                          <a:r>
                            <a:rPr lang="en-US" sz="1200" dirty="0">
                              <a:latin typeface="Times New Roman" panose="02020603050405020304" pitchFamily="18" charset="0"/>
                              <a:cs typeface="Times New Roman" panose="02020603050405020304" pitchFamily="18" charset="0"/>
                            </a:rPr>
                            <a:t>/</a:t>
                          </a:r>
                          <a14:m>
                            <m:oMath xmlns:m="http://schemas.openxmlformats.org/officeDocument/2006/math">
                              <m:r>
                                <a:rPr lang="en-US" sz="1200" b="0" i="1" smtClean="0">
                                  <a:latin typeface="Cambria Math" panose="02040503050406030204" pitchFamily="18" charset="0"/>
                                </a:rPr>
                                <m:t>2.89</m:t>
                              </m:r>
                              <m:r>
                                <a:rPr lang="en-US" sz="1200" b="0" i="1" smtClean="0">
                                  <a:latin typeface="Cambria Math" panose="02040503050406030204" pitchFamily="18" charset="0"/>
                                </a:rPr>
                                <m:t>𝑒</m:t>
                              </m:r>
                              <m:r>
                                <a:rPr lang="en-US" sz="1200" b="0" i="1" smtClean="0">
                                  <a:latin typeface="Cambria Math" panose="02040503050406030204" pitchFamily="18" charset="0"/>
                                </a:rPr>
                                <m:t>−5</m:t>
                              </m:r>
                            </m:oMath>
                          </a14:m>
                          <a:endParaRPr lang="en-US" sz="1200" dirty="0">
                            <a:latin typeface="Times New Roman" panose="02020603050405020304" pitchFamily="18" charset="0"/>
                            <a:cs typeface="Times New Roman" panose="02020603050405020304" pitchFamily="18" charset="0"/>
                          </a:endParaRPr>
                        </a:p>
                      </a:txBody>
                      <a:tcPr/>
                    </a:tc>
                    <a:tc>
                      <a:txBody>
                        <a:bodyPr/>
                        <a:lstStyle/>
                        <a:p>
                          <a:pPr algn="ctr"/>
                          <a14:m>
                            <m:oMath xmlns:m="http://schemas.openxmlformats.org/officeDocument/2006/math">
                              <m:r>
                                <a:rPr lang="en-US" sz="1200" b="0" i="1" smtClean="0">
                                  <a:latin typeface="Cambria Math" panose="02040503050406030204" pitchFamily="18" charset="0"/>
                                </a:rPr>
                                <m:t>3.94</m:t>
                              </m:r>
                            </m:oMath>
                          </a14:m>
                          <a:r>
                            <a:rPr lang="en-US" sz="1200" dirty="0">
                              <a:latin typeface="Times New Roman" panose="02020603050405020304" pitchFamily="18" charset="0"/>
                              <a:cs typeface="Times New Roman" panose="02020603050405020304" pitchFamily="18" charset="0"/>
                            </a:rPr>
                            <a:t>/</a:t>
                          </a:r>
                          <a14:m>
                            <m:oMath xmlns:m="http://schemas.openxmlformats.org/officeDocument/2006/math">
                              <m:r>
                                <a:rPr lang="en-US" sz="1200" b="0" i="1" smtClean="0">
                                  <a:latin typeface="Cambria Math" panose="02040503050406030204" pitchFamily="18" charset="0"/>
                                </a:rPr>
                                <m:t>3.70</m:t>
                              </m:r>
                            </m:oMath>
                          </a14:m>
                          <a:endParaRPr lang="en-US" sz="1200" b="0" dirty="0">
                            <a:latin typeface="Times New Roman" panose="02020603050405020304" pitchFamily="18" charset="0"/>
                          </a:endParaRPr>
                        </a:p>
                        <a:p>
                          <a:pPr algn="ctr"/>
                          <a14:m>
                            <m:oMath xmlns:m="http://schemas.openxmlformats.org/officeDocument/2006/math">
                              <m:r>
                                <a:rPr lang="en-US" sz="1200" b="0" i="1" smtClean="0">
                                  <a:latin typeface="Cambria Math" panose="02040503050406030204" pitchFamily="18" charset="0"/>
                                </a:rPr>
                                <m:t>7.88</m:t>
                              </m:r>
                            </m:oMath>
                          </a14:m>
                          <a:r>
                            <a:rPr lang="en-US" sz="1200" dirty="0">
                              <a:latin typeface="Times New Roman" panose="02020603050405020304" pitchFamily="18" charset="0"/>
                              <a:cs typeface="Times New Roman" panose="02020603050405020304" pitchFamily="18" charset="0"/>
                            </a:rPr>
                            <a:t>/</a:t>
                          </a:r>
                          <a14:m>
                            <m:oMath xmlns:m="http://schemas.openxmlformats.org/officeDocument/2006/math">
                              <m:r>
                                <a:rPr lang="en-US" sz="1200" b="0" i="1" smtClean="0">
                                  <a:latin typeface="Cambria Math" panose="02040503050406030204" pitchFamily="18" charset="0"/>
                                  <a:cs typeface="+mn-cs"/>
                                </a:rPr>
                                <m:t>7.60</m:t>
                              </m:r>
                            </m:oMath>
                          </a14:m>
                          <a:endParaRPr lang="en-US" sz="1200" dirty="0">
                            <a:latin typeface="Times New Roman" panose="02020603050405020304" pitchFamily="18" charset="0"/>
                            <a:cs typeface="Times New Roman" panose="02020603050405020304" pitchFamily="18" charset="0"/>
                          </a:endParaRPr>
                        </a:p>
                      </a:txBody>
                      <a:tcPr/>
                    </a:tc>
                    <a:tc>
                      <a:txBody>
                        <a:bodyPr/>
                        <a:lstStyle/>
                        <a:p>
                          <a:pPr algn="ctr"/>
                          <a14:m>
                            <m:oMath xmlns:m="http://schemas.openxmlformats.org/officeDocument/2006/math">
                              <m:r>
                                <a:rPr lang="en-US" sz="1200" b="0" i="1" smtClean="0">
                                  <a:latin typeface="Cambria Math" panose="02040503050406030204" pitchFamily="18" charset="0"/>
                                </a:rPr>
                                <m:t>2.15</m:t>
                              </m:r>
                            </m:oMath>
                          </a14:m>
                          <a:r>
                            <a:rPr lang="en-US" sz="1200" dirty="0">
                              <a:latin typeface="Times New Roman" panose="02020603050405020304" pitchFamily="18" charset="0"/>
                              <a:cs typeface="Times New Roman" panose="02020603050405020304" pitchFamily="18" charset="0"/>
                            </a:rPr>
                            <a:t>/</a:t>
                          </a:r>
                          <a14:m>
                            <m:oMath xmlns:m="http://schemas.openxmlformats.org/officeDocument/2006/math">
                              <m:r>
                                <a:rPr lang="en-US" sz="1200" b="0" i="1" smtClean="0">
                                  <a:latin typeface="Cambria Math" panose="02040503050406030204" pitchFamily="18" charset="0"/>
                                </a:rPr>
                                <m:t>2.69</m:t>
                              </m:r>
                            </m:oMath>
                          </a14:m>
                          <a:endParaRPr lang="en-US" sz="1200" dirty="0">
                            <a:latin typeface="Times New Roman" panose="02020603050405020304" pitchFamily="18" charset="0"/>
                            <a:cs typeface="Times New Roman" panose="02020603050405020304" pitchFamily="18" charset="0"/>
                          </a:endParaRPr>
                        </a:p>
                        <a:p>
                          <a:pPr algn="ctr"/>
                          <a14:m>
                            <m:oMath xmlns:m="http://schemas.openxmlformats.org/officeDocument/2006/math">
                              <m:r>
                                <a:rPr lang="en-US" sz="1200" b="0" i="1" smtClean="0">
                                  <a:latin typeface="Cambria Math" panose="02040503050406030204" pitchFamily="18" charset="0"/>
                                </a:rPr>
                                <m:t>10.04</m:t>
                              </m:r>
                            </m:oMath>
                          </a14:m>
                          <a:r>
                            <a:rPr lang="en-US" sz="1200" dirty="0">
                              <a:latin typeface="Times New Roman" panose="02020603050405020304" pitchFamily="18" charset="0"/>
                              <a:cs typeface="Times New Roman" panose="02020603050405020304" pitchFamily="18" charset="0"/>
                            </a:rPr>
                            <a:t>/</a:t>
                          </a:r>
                          <a14:m>
                            <m:oMath xmlns:m="http://schemas.openxmlformats.org/officeDocument/2006/math">
                              <m:r>
                                <a:rPr lang="en-US" sz="1200" b="0" i="1" smtClean="0">
                                  <a:latin typeface="Cambria Math" panose="02040503050406030204" pitchFamily="18" charset="0"/>
                                </a:rPr>
                                <m:t>6.59</m:t>
                              </m:r>
                            </m:oMath>
                          </a14:m>
                          <a:endParaRPr lang="en-US" sz="12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sz="1200" b="0" i="1" smtClean="0">
                                  <a:latin typeface="Cambria Math" panose="02040503050406030204" pitchFamily="18" charset="0"/>
                                </a:rPr>
                                <m:t>2.16</m:t>
                              </m:r>
                              <m:r>
                                <a:rPr lang="en-US" sz="1200" b="0" i="1" smtClean="0">
                                  <a:latin typeface="Cambria Math" panose="02040503050406030204" pitchFamily="18" charset="0"/>
                                </a:rPr>
                                <m:t>𝑒</m:t>
                              </m:r>
                              <m:r>
                                <a:rPr lang="en-US" sz="1200" b="0" i="1" smtClean="0">
                                  <a:latin typeface="Cambria Math" panose="02040503050406030204" pitchFamily="18" charset="0"/>
                                </a:rPr>
                                <m:t>−</m:t>
                              </m:r>
                              <m:r>
                                <a:rPr lang="en-US" sz="1200" b="0" i="0" smtClean="0">
                                  <a:latin typeface="Cambria Math" panose="02040503050406030204" pitchFamily="18" charset="0"/>
                                </a:rPr>
                                <m:t>5</m:t>
                              </m:r>
                            </m:oMath>
                          </a14:m>
                          <a:r>
                            <a:rPr lang="en-US" sz="1200" dirty="0">
                              <a:latin typeface="Times New Roman" panose="02020603050405020304" pitchFamily="18" charset="0"/>
                              <a:cs typeface="Times New Roman" panose="02020603050405020304" pitchFamily="18" charset="0"/>
                            </a:rPr>
                            <a:t>/</a:t>
                          </a:r>
                          <a14:m>
                            <m:oMath xmlns:m="http://schemas.openxmlformats.org/officeDocument/2006/math">
                              <m:r>
                                <a:rPr lang="en-US" sz="1200" b="0" i="1" smtClean="0">
                                  <a:latin typeface="Cambria Math" panose="02040503050406030204" pitchFamily="18" charset="0"/>
                                </a:rPr>
                                <m:t>2.16</m:t>
                              </m:r>
                              <m:r>
                                <a:rPr lang="en-US" sz="1200" b="0" i="1" smtClean="0">
                                  <a:latin typeface="Cambria Math" panose="02040503050406030204" pitchFamily="18" charset="0"/>
                                </a:rPr>
                                <m:t>𝑒</m:t>
                              </m:r>
                              <m:r>
                                <a:rPr lang="en-US" sz="1200" b="0" i="1" smtClean="0">
                                  <a:latin typeface="Cambria Math" panose="02040503050406030204" pitchFamily="18" charset="0"/>
                                </a:rPr>
                                <m:t>−</m:t>
                              </m:r>
                              <m:r>
                                <a:rPr lang="en-US" sz="1200" b="0" i="0" smtClean="0">
                                  <a:latin typeface="Cambria Math" panose="02040503050406030204" pitchFamily="18" charset="0"/>
                                </a:rPr>
                                <m:t>5</m:t>
                              </m:r>
                            </m:oMath>
                          </a14:m>
                          <a:endParaRPr lang="en-US" sz="1200" dirty="0">
                            <a:latin typeface="Times New Roman" panose="02020603050405020304" pitchFamily="18" charset="0"/>
                            <a:cs typeface="Times New Roman" panose="02020603050405020304" pitchFamily="18" charset="0"/>
                          </a:endParaRPr>
                        </a:p>
                        <a:p>
                          <a:pPr algn="ctr"/>
                          <a:endParaRPr lang="en-US" sz="1200" dirty="0">
                            <a:latin typeface="Times New Roman" panose="02020603050405020304" pitchFamily="18" charset="0"/>
                            <a:cs typeface="Times New Roman" panose="02020603050405020304" pitchFamily="18" charset="0"/>
                          </a:endParaRPr>
                        </a:p>
                      </a:txBody>
                      <a:tcPr/>
                    </a:tc>
                    <a:tc>
                      <a:txBody>
                        <a:bodyPr/>
                        <a:lstStyle/>
                        <a:p>
                          <a:pPr algn="ctr"/>
                          <a14:m>
                            <m:oMath xmlns:m="http://schemas.openxmlformats.org/officeDocument/2006/math">
                              <m:r>
                                <a:rPr lang="en-US" sz="1200" b="0" i="1" smtClean="0">
                                  <a:latin typeface="Cambria Math" panose="02040503050406030204" pitchFamily="18" charset="0"/>
                                </a:rPr>
                                <m:t>3.94</m:t>
                              </m:r>
                            </m:oMath>
                          </a14:m>
                          <a:r>
                            <a:rPr lang="en-US" sz="1200" dirty="0">
                              <a:latin typeface="Times New Roman" panose="02020603050405020304" pitchFamily="18" charset="0"/>
                              <a:cs typeface="Times New Roman" panose="02020603050405020304" pitchFamily="18" charset="0"/>
                            </a:rPr>
                            <a:t>/</a:t>
                          </a:r>
                          <a14:m>
                            <m:oMath xmlns:m="http://schemas.openxmlformats.org/officeDocument/2006/math">
                              <m:r>
                                <a:rPr lang="en-US" sz="1200" b="0" i="1" smtClean="0">
                                  <a:latin typeface="Cambria Math" panose="02040503050406030204" pitchFamily="18" charset="0"/>
                                </a:rPr>
                                <m:t>3.00</m:t>
                              </m:r>
                            </m:oMath>
                          </a14:m>
                          <a:endParaRPr lang="en-US" sz="1200" dirty="0">
                            <a:latin typeface="Times New Roman" panose="02020603050405020304" pitchFamily="18" charset="0"/>
                            <a:cs typeface="Times New Roman" panose="02020603050405020304" pitchFamily="18" charset="0"/>
                          </a:endParaRPr>
                        </a:p>
                        <a:p>
                          <a:pPr algn="ctr"/>
                          <a14:m>
                            <m:oMath xmlns:m="http://schemas.openxmlformats.org/officeDocument/2006/math">
                              <m:r>
                                <a:rPr lang="en-US" sz="1200" b="0" i="1" smtClean="0">
                                  <a:latin typeface="Cambria Math" panose="02040503050406030204" pitchFamily="18" charset="0"/>
                                </a:rPr>
                                <m:t>9.23</m:t>
                              </m:r>
                            </m:oMath>
                          </a14:m>
                          <a:r>
                            <a:rPr lang="en-US" sz="1200" dirty="0">
                              <a:latin typeface="Times New Roman" panose="02020603050405020304" pitchFamily="18" charset="0"/>
                              <a:cs typeface="Times New Roman" panose="02020603050405020304" pitchFamily="18" charset="0"/>
                            </a:rPr>
                            <a:t>/</a:t>
                          </a:r>
                          <a14:m>
                            <m:oMath xmlns:m="http://schemas.openxmlformats.org/officeDocument/2006/math">
                              <m:r>
                                <a:rPr lang="en-US" sz="1200" b="0" i="1" smtClean="0">
                                  <a:latin typeface="Cambria Math" panose="02040503050406030204" pitchFamily="18" charset="0"/>
                                  <a:cs typeface="+mn-cs"/>
                                </a:rPr>
                                <m:t>6.63</m:t>
                              </m:r>
                            </m:oMath>
                          </a14:m>
                          <a:endParaRPr lang="en-US" sz="1200" dirty="0">
                            <a:latin typeface="Times New Roman" panose="02020603050405020304" pitchFamily="18" charset="0"/>
                            <a:cs typeface="Times New Roman" panose="02020603050405020304" pitchFamily="18" charset="0"/>
                          </a:endParaRPr>
                        </a:p>
                      </a:txBody>
                      <a:tcPr/>
                    </a:tc>
                    <a:tc>
                      <a:txBody>
                        <a:bodyPr/>
                        <a:lstStyle/>
                        <a:p>
                          <a:pPr algn="ctr"/>
                          <a14:m>
                            <m:oMath xmlns:m="http://schemas.openxmlformats.org/officeDocument/2006/math">
                              <m:r>
                                <a:rPr lang="en-US" sz="1200" b="0" i="1" smtClean="0">
                                  <a:latin typeface="Cambria Math" panose="02040503050406030204" pitchFamily="18" charset="0"/>
                                </a:rPr>
                                <m:t>2.15</m:t>
                              </m:r>
                            </m:oMath>
                          </a14:m>
                          <a:r>
                            <a:rPr lang="en-US" sz="1200" dirty="0">
                              <a:latin typeface="Times New Roman" panose="02020603050405020304" pitchFamily="18" charset="0"/>
                              <a:cs typeface="Times New Roman" panose="02020603050405020304" pitchFamily="18" charset="0"/>
                            </a:rPr>
                            <a:t>/</a:t>
                          </a:r>
                          <a14:m>
                            <m:oMath xmlns:m="http://schemas.openxmlformats.org/officeDocument/2006/math">
                              <m:r>
                                <a:rPr lang="en-US" sz="1200" b="0" i="1" smtClean="0">
                                  <a:latin typeface="Cambria Math" panose="02040503050406030204" pitchFamily="18" charset="0"/>
                                </a:rPr>
                                <m:t>1.81</m:t>
                              </m:r>
                            </m:oMath>
                          </a14:m>
                          <a:endParaRPr lang="en-US" sz="1200" dirty="0">
                            <a:latin typeface="Times New Roman" panose="02020603050405020304" pitchFamily="18" charset="0"/>
                            <a:sym typeface="Symbol" panose="05050102010706020507" pitchFamily="18" charset="2"/>
                          </a:endParaRPr>
                        </a:p>
                        <a:p>
                          <a:pPr algn="ctr"/>
                          <a14:m>
                            <m:oMath xmlns:m="http://schemas.openxmlformats.org/officeDocument/2006/math">
                              <m:r>
                                <a:rPr lang="en-US" sz="1200" b="0" i="1" smtClean="0">
                                  <a:latin typeface="Cambria Math" panose="02040503050406030204" pitchFamily="18" charset="0"/>
                                </a:rPr>
                                <m:t>6.15</m:t>
                              </m:r>
                            </m:oMath>
                          </a14:m>
                          <a:r>
                            <a:rPr lang="en-US" sz="1200" dirty="0">
                              <a:latin typeface="Times New Roman" panose="02020603050405020304" pitchFamily="18" charset="0"/>
                              <a:cs typeface="Times New Roman" panose="02020603050405020304" pitchFamily="18" charset="0"/>
                            </a:rPr>
                            <a:t>/</a:t>
                          </a:r>
                          <a14:m>
                            <m:oMath xmlns:m="http://schemas.openxmlformats.org/officeDocument/2006/math">
                              <m:r>
                                <a:rPr lang="en-US" sz="1200" b="0" i="1" smtClean="0">
                                  <a:latin typeface="Cambria Math" panose="02040503050406030204" pitchFamily="18" charset="0"/>
                                </a:rPr>
                                <m:t>4.46</m:t>
                              </m:r>
                            </m:oMath>
                          </a14:m>
                          <a:endParaRPr 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88626788"/>
                      </a:ext>
                    </a:extLst>
                  </a:tr>
                </a:tbl>
              </a:graphicData>
            </a:graphic>
          </p:graphicFrame>
        </mc:Choice>
        <mc:Fallback>
          <p:graphicFrame>
            <p:nvGraphicFramePr>
              <p:cNvPr id="4" name="Table 3">
                <a:extLst>
                  <a:ext uri="{FF2B5EF4-FFF2-40B4-BE49-F238E27FC236}">
                    <a16:creationId xmlns:a16="http://schemas.microsoft.com/office/drawing/2014/main" id="{462EDF39-ED07-A80C-5CB6-1BF7EFC25734}"/>
                  </a:ext>
                </a:extLst>
              </p:cNvPr>
              <p:cNvGraphicFramePr>
                <a:graphicFrameLocks noGrp="1"/>
              </p:cNvGraphicFramePr>
              <p:nvPr>
                <p:extLst>
                  <p:ext uri="{D42A27DB-BD31-4B8C-83A1-F6EECF244321}">
                    <p14:modId xmlns:p14="http://schemas.microsoft.com/office/powerpoint/2010/main" val="2177199817"/>
                  </p:ext>
                </p:extLst>
              </p:nvPr>
            </p:nvGraphicFramePr>
            <p:xfrm>
              <a:off x="592746" y="1116399"/>
              <a:ext cx="10989734" cy="5036307"/>
            </p:xfrm>
            <a:graphic>
              <a:graphicData uri="http://schemas.openxmlformats.org/drawingml/2006/table">
                <a:tbl>
                  <a:tblPr firstRow="1" bandRow="1">
                    <a:tableStyleId>{5C22544A-7EE6-4342-B048-85BDC9FD1C3A}</a:tableStyleId>
                  </a:tblPr>
                  <a:tblGrid>
                    <a:gridCol w="1569962">
                      <a:extLst>
                        <a:ext uri="{9D8B030D-6E8A-4147-A177-3AD203B41FA5}">
                          <a16:colId xmlns:a16="http://schemas.microsoft.com/office/drawing/2014/main" val="1575494654"/>
                        </a:ext>
                      </a:extLst>
                    </a:gridCol>
                    <a:gridCol w="1569962">
                      <a:extLst>
                        <a:ext uri="{9D8B030D-6E8A-4147-A177-3AD203B41FA5}">
                          <a16:colId xmlns:a16="http://schemas.microsoft.com/office/drawing/2014/main" val="3572584909"/>
                        </a:ext>
                      </a:extLst>
                    </a:gridCol>
                    <a:gridCol w="1569962">
                      <a:extLst>
                        <a:ext uri="{9D8B030D-6E8A-4147-A177-3AD203B41FA5}">
                          <a16:colId xmlns:a16="http://schemas.microsoft.com/office/drawing/2014/main" val="609257337"/>
                        </a:ext>
                      </a:extLst>
                    </a:gridCol>
                    <a:gridCol w="1569962">
                      <a:extLst>
                        <a:ext uri="{9D8B030D-6E8A-4147-A177-3AD203B41FA5}">
                          <a16:colId xmlns:a16="http://schemas.microsoft.com/office/drawing/2014/main" val="1799262848"/>
                        </a:ext>
                      </a:extLst>
                    </a:gridCol>
                    <a:gridCol w="1569962">
                      <a:extLst>
                        <a:ext uri="{9D8B030D-6E8A-4147-A177-3AD203B41FA5}">
                          <a16:colId xmlns:a16="http://schemas.microsoft.com/office/drawing/2014/main" val="431168447"/>
                        </a:ext>
                      </a:extLst>
                    </a:gridCol>
                    <a:gridCol w="1569962">
                      <a:extLst>
                        <a:ext uri="{9D8B030D-6E8A-4147-A177-3AD203B41FA5}">
                          <a16:colId xmlns:a16="http://schemas.microsoft.com/office/drawing/2014/main" val="429998223"/>
                        </a:ext>
                      </a:extLst>
                    </a:gridCol>
                    <a:gridCol w="1569962">
                      <a:extLst>
                        <a:ext uri="{9D8B030D-6E8A-4147-A177-3AD203B41FA5}">
                          <a16:colId xmlns:a16="http://schemas.microsoft.com/office/drawing/2014/main" val="4083833992"/>
                        </a:ext>
                      </a:extLst>
                    </a:gridCol>
                  </a:tblGrid>
                  <a:tr h="1060323">
                    <a:tc>
                      <a:txBody>
                        <a:bodyPr/>
                        <a:lstStyle/>
                        <a:p>
                          <a:endParaRPr lang="en-US" sz="1200" dirty="0">
                            <a:latin typeface="Times New Roman" panose="02020603050405020304" pitchFamily="18" charset="0"/>
                            <a:cs typeface="Times New Roman" panose="02020603050405020304" pitchFamily="18" charset="0"/>
                          </a:endParaRPr>
                        </a:p>
                      </a:txBody>
                      <a:tcPr/>
                    </a:tc>
                    <a:tc>
                      <a:txBody>
                        <a:bodyPr/>
                        <a:lstStyle/>
                        <a:p>
                          <a:endParaRPr lang="en-US"/>
                        </a:p>
                      </a:txBody>
                      <a:tcPr>
                        <a:blipFill>
                          <a:blip r:embed="rId2"/>
                          <a:stretch>
                            <a:fillRect l="-100778" t="-575" r="-503113" b="-376437"/>
                          </a:stretch>
                        </a:blipFill>
                      </a:tcPr>
                    </a:tc>
                    <a:tc>
                      <a:txBody>
                        <a:bodyPr/>
                        <a:lstStyle/>
                        <a:p>
                          <a:endParaRPr lang="en-US"/>
                        </a:p>
                      </a:txBody>
                      <a:tcPr>
                        <a:blipFill>
                          <a:blip r:embed="rId2"/>
                          <a:stretch>
                            <a:fillRect l="-200000" t="-575" r="-401163" b="-376437"/>
                          </a:stretch>
                        </a:blipFill>
                      </a:tcPr>
                    </a:tc>
                    <a:tc>
                      <a:txBody>
                        <a:bodyPr/>
                        <a:lstStyle/>
                        <a:p>
                          <a:endParaRPr lang="en-US"/>
                        </a:p>
                      </a:txBody>
                      <a:tcPr>
                        <a:blipFill>
                          <a:blip r:embed="rId2"/>
                          <a:stretch>
                            <a:fillRect l="-300000" t="-575" r="-301163" b="-376437"/>
                          </a:stretch>
                        </a:blipFill>
                      </a:tcPr>
                    </a:tc>
                    <a:tc>
                      <a:txBody>
                        <a:bodyPr/>
                        <a:lstStyle/>
                        <a:p>
                          <a:endParaRPr lang="en-US"/>
                        </a:p>
                      </a:txBody>
                      <a:tcPr>
                        <a:blipFill>
                          <a:blip r:embed="rId2"/>
                          <a:stretch>
                            <a:fillRect l="-400000" t="-575" r="-201163" b="-376437"/>
                          </a:stretch>
                        </a:blipFill>
                      </a:tcPr>
                    </a:tc>
                    <a:tc>
                      <a:txBody>
                        <a:bodyPr/>
                        <a:lstStyle/>
                        <a:p>
                          <a:endParaRPr lang="en-US"/>
                        </a:p>
                      </a:txBody>
                      <a:tcPr>
                        <a:blipFill>
                          <a:blip r:embed="rId2"/>
                          <a:stretch>
                            <a:fillRect l="-501946" t="-575" r="-101946" b="-376437"/>
                          </a:stretch>
                        </a:blipFill>
                      </a:tcPr>
                    </a:tc>
                    <a:tc>
                      <a:txBody>
                        <a:bodyPr/>
                        <a:lstStyle/>
                        <a:p>
                          <a:endParaRPr lang="en-US"/>
                        </a:p>
                      </a:txBody>
                      <a:tcPr>
                        <a:blipFill>
                          <a:blip r:embed="rId2"/>
                          <a:stretch>
                            <a:fillRect l="-599612" t="-575" r="-1550" b="-376437"/>
                          </a:stretch>
                        </a:blipFill>
                      </a:tcPr>
                    </a:tc>
                    <a:extLst>
                      <a:ext uri="{0D108BD9-81ED-4DB2-BD59-A6C34878D82A}">
                        <a16:rowId xmlns:a16="http://schemas.microsoft.com/office/drawing/2014/main" val="1753545980"/>
                      </a:ext>
                    </a:extLst>
                  </a:tr>
                  <a:tr h="53629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Overall</a:t>
                          </a:r>
                        </a:p>
                      </a:txBody>
                      <a:tcPr/>
                    </a:tc>
                    <a:tc>
                      <a:txBody>
                        <a:bodyPr/>
                        <a:lstStyle/>
                        <a:p>
                          <a:endParaRPr lang="en-US"/>
                        </a:p>
                      </a:txBody>
                      <a:tcPr>
                        <a:blipFill>
                          <a:blip r:embed="rId2"/>
                          <a:stretch>
                            <a:fillRect l="-100778" t="-198864" r="-503113" b="-644318"/>
                          </a:stretch>
                        </a:blipFill>
                      </a:tcPr>
                    </a:tc>
                    <a:tc>
                      <a:txBody>
                        <a:bodyPr/>
                        <a:lstStyle/>
                        <a:p>
                          <a:endParaRPr lang="en-US"/>
                        </a:p>
                      </a:txBody>
                      <a:tcPr>
                        <a:blipFill>
                          <a:blip r:embed="rId2"/>
                          <a:stretch>
                            <a:fillRect l="-200000" t="-198864" r="-401163" b="-644318"/>
                          </a:stretch>
                        </a:blipFill>
                      </a:tcPr>
                    </a:tc>
                    <a:tc>
                      <a:txBody>
                        <a:bodyPr/>
                        <a:lstStyle/>
                        <a:p>
                          <a:endParaRPr lang="en-US"/>
                        </a:p>
                      </a:txBody>
                      <a:tcPr>
                        <a:blipFill>
                          <a:blip r:embed="rId2"/>
                          <a:stretch>
                            <a:fillRect l="-300000" t="-198864" r="-301163" b="-644318"/>
                          </a:stretch>
                        </a:blipFill>
                      </a:tcPr>
                    </a:tc>
                    <a:tc>
                      <a:txBody>
                        <a:bodyPr/>
                        <a:lstStyle/>
                        <a:p>
                          <a:endParaRPr lang="en-US"/>
                        </a:p>
                      </a:txBody>
                      <a:tcPr>
                        <a:blipFill>
                          <a:blip r:embed="rId2"/>
                          <a:stretch>
                            <a:fillRect l="-400000" t="-198864" r="-201163" b="-644318"/>
                          </a:stretch>
                        </a:blipFill>
                      </a:tcPr>
                    </a:tc>
                    <a:tc>
                      <a:txBody>
                        <a:bodyPr/>
                        <a:lstStyle/>
                        <a:p>
                          <a:endParaRPr lang="en-US"/>
                        </a:p>
                      </a:txBody>
                      <a:tcPr>
                        <a:blipFill>
                          <a:blip r:embed="rId2"/>
                          <a:stretch>
                            <a:fillRect l="-501946" t="-198864" r="-101946" b="-644318"/>
                          </a:stretch>
                        </a:blipFill>
                      </a:tcPr>
                    </a:tc>
                    <a:tc>
                      <a:txBody>
                        <a:bodyPr/>
                        <a:lstStyle/>
                        <a:p>
                          <a:endParaRPr lang="en-US"/>
                        </a:p>
                      </a:txBody>
                      <a:tcPr>
                        <a:blipFill>
                          <a:blip r:embed="rId2"/>
                          <a:stretch>
                            <a:fillRect l="-599612" t="-198864" r="-1550" b="-644318"/>
                          </a:stretch>
                        </a:blipFill>
                      </a:tcPr>
                    </a:tc>
                    <a:extLst>
                      <a:ext uri="{0D108BD9-81ED-4DB2-BD59-A6C34878D82A}">
                        <a16:rowId xmlns:a16="http://schemas.microsoft.com/office/drawing/2014/main" val="2993555382"/>
                      </a:ext>
                    </a:extLst>
                  </a:tr>
                  <a:tr h="471076">
                    <a:tc>
                      <a:txBody>
                        <a:bodyPr/>
                        <a:lstStyle/>
                        <a:p>
                          <a:r>
                            <a:rPr lang="en-US" sz="1200" dirty="0">
                              <a:latin typeface="Times New Roman" panose="02020603050405020304" pitchFamily="18" charset="0"/>
                              <a:cs typeface="Times New Roman" panose="02020603050405020304" pitchFamily="18" charset="0"/>
                            </a:rPr>
                            <a:t>[0;0;0.1]</a:t>
                          </a:r>
                        </a:p>
                      </a:txBody>
                      <a:tcPr/>
                    </a:tc>
                    <a:tc>
                      <a:txBody>
                        <a:bodyPr/>
                        <a:lstStyle/>
                        <a:p>
                          <a:endParaRPr lang="en-US"/>
                        </a:p>
                      </a:txBody>
                      <a:tcPr>
                        <a:blipFill>
                          <a:blip r:embed="rId2"/>
                          <a:stretch>
                            <a:fillRect l="-100778" t="-337179" r="-503113" b="-626923"/>
                          </a:stretch>
                        </a:blipFill>
                      </a:tcPr>
                    </a:tc>
                    <a:tc>
                      <a:txBody>
                        <a:bodyPr/>
                        <a:lstStyle/>
                        <a:p>
                          <a:endParaRPr lang="en-US"/>
                        </a:p>
                      </a:txBody>
                      <a:tcPr>
                        <a:blipFill>
                          <a:blip r:embed="rId2"/>
                          <a:stretch>
                            <a:fillRect l="-200000" t="-337179" r="-401163" b="-626923"/>
                          </a:stretch>
                        </a:blipFill>
                      </a:tcPr>
                    </a:tc>
                    <a:tc>
                      <a:txBody>
                        <a:bodyPr/>
                        <a:lstStyle/>
                        <a:p>
                          <a:endParaRPr lang="en-US"/>
                        </a:p>
                      </a:txBody>
                      <a:tcPr>
                        <a:blipFill>
                          <a:blip r:embed="rId2"/>
                          <a:stretch>
                            <a:fillRect l="-300000" t="-337179" r="-301163" b="-626923"/>
                          </a:stretch>
                        </a:blipFill>
                      </a:tcPr>
                    </a:tc>
                    <a:tc>
                      <a:txBody>
                        <a:bodyPr/>
                        <a:lstStyle/>
                        <a:p>
                          <a:endParaRPr lang="en-US"/>
                        </a:p>
                      </a:txBody>
                      <a:tcPr>
                        <a:blipFill>
                          <a:blip r:embed="rId2"/>
                          <a:stretch>
                            <a:fillRect l="-400000" t="-337179" r="-201163" b="-626923"/>
                          </a:stretch>
                        </a:blipFill>
                      </a:tcPr>
                    </a:tc>
                    <a:tc>
                      <a:txBody>
                        <a:bodyPr/>
                        <a:lstStyle/>
                        <a:p>
                          <a:endParaRPr lang="en-US"/>
                        </a:p>
                      </a:txBody>
                      <a:tcPr>
                        <a:blipFill>
                          <a:blip r:embed="rId2"/>
                          <a:stretch>
                            <a:fillRect l="-501946" t="-337179" r="-101946" b="-626923"/>
                          </a:stretch>
                        </a:blipFill>
                      </a:tcPr>
                    </a:tc>
                    <a:tc>
                      <a:txBody>
                        <a:bodyPr/>
                        <a:lstStyle/>
                        <a:p>
                          <a:endParaRPr lang="en-US"/>
                        </a:p>
                      </a:txBody>
                      <a:tcPr>
                        <a:blipFill>
                          <a:blip r:embed="rId2"/>
                          <a:stretch>
                            <a:fillRect l="-599612" t="-337179" r="-1550" b="-626923"/>
                          </a:stretch>
                        </a:blipFill>
                      </a:tcPr>
                    </a:tc>
                    <a:extLst>
                      <a:ext uri="{0D108BD9-81ED-4DB2-BD59-A6C34878D82A}">
                        <a16:rowId xmlns:a16="http://schemas.microsoft.com/office/drawing/2014/main" val="4163598970"/>
                      </a:ext>
                    </a:extLst>
                  </a:tr>
                  <a:tr h="49476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[0;0;0.15]</a:t>
                          </a:r>
                        </a:p>
                      </a:txBody>
                      <a:tcPr/>
                    </a:tc>
                    <a:tc>
                      <a:txBody>
                        <a:bodyPr/>
                        <a:lstStyle/>
                        <a:p>
                          <a:endParaRPr lang="en-US"/>
                        </a:p>
                      </a:txBody>
                      <a:tcPr>
                        <a:blipFill>
                          <a:blip r:embed="rId2"/>
                          <a:stretch>
                            <a:fillRect l="-100778" t="-420988" r="-503113" b="-503704"/>
                          </a:stretch>
                        </a:blipFill>
                      </a:tcPr>
                    </a:tc>
                    <a:tc>
                      <a:txBody>
                        <a:bodyPr/>
                        <a:lstStyle/>
                        <a:p>
                          <a:endParaRPr lang="en-US"/>
                        </a:p>
                      </a:txBody>
                      <a:tcPr>
                        <a:blipFill>
                          <a:blip r:embed="rId2"/>
                          <a:stretch>
                            <a:fillRect l="-200000" t="-420988" r="-401163" b="-503704"/>
                          </a:stretch>
                        </a:blipFill>
                      </a:tcPr>
                    </a:tc>
                    <a:tc>
                      <a:txBody>
                        <a:bodyPr/>
                        <a:lstStyle/>
                        <a:p>
                          <a:endParaRPr lang="en-US"/>
                        </a:p>
                      </a:txBody>
                      <a:tcPr>
                        <a:blipFill>
                          <a:blip r:embed="rId2"/>
                          <a:stretch>
                            <a:fillRect l="-300000" t="-420988" r="-301163" b="-503704"/>
                          </a:stretch>
                        </a:blipFill>
                      </a:tcPr>
                    </a:tc>
                    <a:tc>
                      <a:txBody>
                        <a:bodyPr/>
                        <a:lstStyle/>
                        <a:p>
                          <a:endParaRPr lang="en-US"/>
                        </a:p>
                      </a:txBody>
                      <a:tcPr>
                        <a:blipFill>
                          <a:blip r:embed="rId2"/>
                          <a:stretch>
                            <a:fillRect l="-400000" t="-420988" r="-201163" b="-503704"/>
                          </a:stretch>
                        </a:blipFill>
                      </a:tcPr>
                    </a:tc>
                    <a:tc>
                      <a:txBody>
                        <a:bodyPr/>
                        <a:lstStyle/>
                        <a:p>
                          <a:endParaRPr lang="en-US"/>
                        </a:p>
                      </a:txBody>
                      <a:tcPr>
                        <a:blipFill>
                          <a:blip r:embed="rId2"/>
                          <a:stretch>
                            <a:fillRect l="-501946" t="-420988" r="-101946" b="-503704"/>
                          </a:stretch>
                        </a:blipFill>
                      </a:tcPr>
                    </a:tc>
                    <a:tc>
                      <a:txBody>
                        <a:bodyPr/>
                        <a:lstStyle/>
                        <a:p>
                          <a:endParaRPr lang="en-US"/>
                        </a:p>
                      </a:txBody>
                      <a:tcPr>
                        <a:blipFill>
                          <a:blip r:embed="rId2"/>
                          <a:stretch>
                            <a:fillRect l="-599612" t="-420988" r="-1550" b="-503704"/>
                          </a:stretch>
                        </a:blipFill>
                      </a:tcPr>
                    </a:tc>
                    <a:extLst>
                      <a:ext uri="{0D108BD9-81ED-4DB2-BD59-A6C34878D82A}">
                        <a16:rowId xmlns:a16="http://schemas.microsoft.com/office/drawing/2014/main" val="1855966326"/>
                      </a:ext>
                    </a:extLst>
                  </a:tr>
                  <a:tr h="49476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[0;0;0.20]</a:t>
                          </a:r>
                        </a:p>
                      </a:txBody>
                      <a:tcPr/>
                    </a:tc>
                    <a:tc>
                      <a:txBody>
                        <a:bodyPr/>
                        <a:lstStyle/>
                        <a:p>
                          <a:endParaRPr lang="en-US"/>
                        </a:p>
                      </a:txBody>
                      <a:tcPr>
                        <a:blipFill>
                          <a:blip r:embed="rId2"/>
                          <a:stretch>
                            <a:fillRect l="-100778" t="-520988" r="-503113" b="-403704"/>
                          </a:stretch>
                        </a:blipFill>
                      </a:tcPr>
                    </a:tc>
                    <a:tc>
                      <a:txBody>
                        <a:bodyPr/>
                        <a:lstStyle/>
                        <a:p>
                          <a:endParaRPr lang="en-US"/>
                        </a:p>
                      </a:txBody>
                      <a:tcPr>
                        <a:blipFill>
                          <a:blip r:embed="rId2"/>
                          <a:stretch>
                            <a:fillRect l="-200000" t="-520988" r="-401163" b="-403704"/>
                          </a:stretch>
                        </a:blipFill>
                      </a:tcPr>
                    </a:tc>
                    <a:tc>
                      <a:txBody>
                        <a:bodyPr/>
                        <a:lstStyle/>
                        <a:p>
                          <a:endParaRPr lang="en-US"/>
                        </a:p>
                      </a:txBody>
                      <a:tcPr>
                        <a:blipFill>
                          <a:blip r:embed="rId2"/>
                          <a:stretch>
                            <a:fillRect l="-300000" t="-520988" r="-301163" b="-403704"/>
                          </a:stretch>
                        </a:blipFill>
                      </a:tcPr>
                    </a:tc>
                    <a:tc>
                      <a:txBody>
                        <a:bodyPr/>
                        <a:lstStyle/>
                        <a:p>
                          <a:endParaRPr lang="en-US"/>
                        </a:p>
                      </a:txBody>
                      <a:tcPr>
                        <a:blipFill>
                          <a:blip r:embed="rId2"/>
                          <a:stretch>
                            <a:fillRect l="-400000" t="-520988" r="-201163" b="-403704"/>
                          </a:stretch>
                        </a:blipFill>
                      </a:tcPr>
                    </a:tc>
                    <a:tc>
                      <a:txBody>
                        <a:bodyPr/>
                        <a:lstStyle/>
                        <a:p>
                          <a:endParaRPr lang="en-US"/>
                        </a:p>
                      </a:txBody>
                      <a:tcPr>
                        <a:blipFill>
                          <a:blip r:embed="rId2"/>
                          <a:stretch>
                            <a:fillRect l="-501946" t="-520988" r="-101946" b="-403704"/>
                          </a:stretch>
                        </a:blipFill>
                      </a:tcPr>
                    </a:tc>
                    <a:tc>
                      <a:txBody>
                        <a:bodyPr/>
                        <a:lstStyle/>
                        <a:p>
                          <a:endParaRPr lang="en-US"/>
                        </a:p>
                      </a:txBody>
                      <a:tcPr>
                        <a:blipFill>
                          <a:blip r:embed="rId2"/>
                          <a:stretch>
                            <a:fillRect l="-599612" t="-520988" r="-1550" b="-403704"/>
                          </a:stretch>
                        </a:blipFill>
                      </a:tcPr>
                    </a:tc>
                    <a:extLst>
                      <a:ext uri="{0D108BD9-81ED-4DB2-BD59-A6C34878D82A}">
                        <a16:rowId xmlns:a16="http://schemas.microsoft.com/office/drawing/2014/main" val="433283564"/>
                      </a:ext>
                    </a:extLst>
                  </a:tr>
                  <a:tr h="494769">
                    <a:tc>
                      <a:txBody>
                        <a:bodyPr/>
                        <a:lstStyle/>
                        <a:p>
                          <a:r>
                            <a:rPr lang="en-US" sz="1200" dirty="0">
                              <a:latin typeface="Times New Roman" panose="02020603050405020304" pitchFamily="18" charset="0"/>
                              <a:cs typeface="Times New Roman" panose="02020603050405020304" pitchFamily="18" charset="0"/>
                            </a:rPr>
                            <a:t>[0.05;0;0.15]</a:t>
                          </a:r>
                        </a:p>
                      </a:txBody>
                      <a:tcPr/>
                    </a:tc>
                    <a:tc>
                      <a:txBody>
                        <a:bodyPr/>
                        <a:lstStyle/>
                        <a:p>
                          <a:endParaRPr lang="en-US"/>
                        </a:p>
                      </a:txBody>
                      <a:tcPr>
                        <a:blipFill>
                          <a:blip r:embed="rId2"/>
                          <a:stretch>
                            <a:fillRect l="-100778" t="-620988" r="-503113" b="-303704"/>
                          </a:stretch>
                        </a:blipFill>
                      </a:tcPr>
                    </a:tc>
                    <a:tc>
                      <a:txBody>
                        <a:bodyPr/>
                        <a:lstStyle/>
                        <a:p>
                          <a:endParaRPr lang="en-US"/>
                        </a:p>
                      </a:txBody>
                      <a:tcPr>
                        <a:blipFill>
                          <a:blip r:embed="rId2"/>
                          <a:stretch>
                            <a:fillRect l="-200000" t="-620988" r="-401163" b="-303704"/>
                          </a:stretch>
                        </a:blipFill>
                      </a:tcPr>
                    </a:tc>
                    <a:tc>
                      <a:txBody>
                        <a:bodyPr/>
                        <a:lstStyle/>
                        <a:p>
                          <a:endParaRPr lang="en-US"/>
                        </a:p>
                      </a:txBody>
                      <a:tcPr>
                        <a:blipFill>
                          <a:blip r:embed="rId2"/>
                          <a:stretch>
                            <a:fillRect l="-300000" t="-620988" r="-301163" b="-303704"/>
                          </a:stretch>
                        </a:blipFill>
                      </a:tcPr>
                    </a:tc>
                    <a:tc>
                      <a:txBody>
                        <a:bodyPr/>
                        <a:lstStyle/>
                        <a:p>
                          <a:endParaRPr lang="en-US"/>
                        </a:p>
                      </a:txBody>
                      <a:tcPr>
                        <a:blipFill>
                          <a:blip r:embed="rId2"/>
                          <a:stretch>
                            <a:fillRect l="-400000" t="-620988" r="-201163" b="-303704"/>
                          </a:stretch>
                        </a:blipFill>
                      </a:tcPr>
                    </a:tc>
                    <a:tc>
                      <a:txBody>
                        <a:bodyPr/>
                        <a:lstStyle/>
                        <a:p>
                          <a:endParaRPr lang="en-US"/>
                        </a:p>
                      </a:txBody>
                      <a:tcPr>
                        <a:blipFill>
                          <a:blip r:embed="rId2"/>
                          <a:stretch>
                            <a:fillRect l="-501946" t="-620988" r="-101946" b="-303704"/>
                          </a:stretch>
                        </a:blipFill>
                      </a:tcPr>
                    </a:tc>
                    <a:tc>
                      <a:txBody>
                        <a:bodyPr/>
                        <a:lstStyle/>
                        <a:p>
                          <a:endParaRPr lang="en-US"/>
                        </a:p>
                      </a:txBody>
                      <a:tcPr>
                        <a:blipFill>
                          <a:blip r:embed="rId2"/>
                          <a:stretch>
                            <a:fillRect l="-599612" t="-620988" r="-1550" b="-303704"/>
                          </a:stretch>
                        </a:blipFill>
                      </a:tcPr>
                    </a:tc>
                    <a:extLst>
                      <a:ext uri="{0D108BD9-81ED-4DB2-BD59-A6C34878D82A}">
                        <a16:rowId xmlns:a16="http://schemas.microsoft.com/office/drawing/2014/main" val="2556778402"/>
                      </a:ext>
                    </a:extLst>
                  </a:tr>
                  <a:tr h="49476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[0;0.05;0.15]</a:t>
                          </a:r>
                        </a:p>
                      </a:txBody>
                      <a:tcPr/>
                    </a:tc>
                    <a:tc>
                      <a:txBody>
                        <a:bodyPr/>
                        <a:lstStyle/>
                        <a:p>
                          <a:endParaRPr lang="en-US"/>
                        </a:p>
                      </a:txBody>
                      <a:tcPr>
                        <a:blipFill>
                          <a:blip r:embed="rId2"/>
                          <a:stretch>
                            <a:fillRect l="-100778" t="-712195" r="-503113" b="-200000"/>
                          </a:stretch>
                        </a:blipFill>
                      </a:tcPr>
                    </a:tc>
                    <a:tc>
                      <a:txBody>
                        <a:bodyPr/>
                        <a:lstStyle/>
                        <a:p>
                          <a:endParaRPr lang="en-US"/>
                        </a:p>
                      </a:txBody>
                      <a:tcPr>
                        <a:blipFill>
                          <a:blip r:embed="rId2"/>
                          <a:stretch>
                            <a:fillRect l="-200000" t="-712195" r="-401163" b="-200000"/>
                          </a:stretch>
                        </a:blipFill>
                      </a:tcPr>
                    </a:tc>
                    <a:tc>
                      <a:txBody>
                        <a:bodyPr/>
                        <a:lstStyle/>
                        <a:p>
                          <a:endParaRPr lang="en-US"/>
                        </a:p>
                      </a:txBody>
                      <a:tcPr>
                        <a:blipFill>
                          <a:blip r:embed="rId2"/>
                          <a:stretch>
                            <a:fillRect l="-300000" t="-712195" r="-301163" b="-200000"/>
                          </a:stretch>
                        </a:blipFill>
                      </a:tcPr>
                    </a:tc>
                    <a:tc>
                      <a:txBody>
                        <a:bodyPr/>
                        <a:lstStyle/>
                        <a:p>
                          <a:endParaRPr lang="en-US"/>
                        </a:p>
                      </a:txBody>
                      <a:tcPr>
                        <a:blipFill>
                          <a:blip r:embed="rId2"/>
                          <a:stretch>
                            <a:fillRect l="-400000" t="-712195" r="-201163" b="-200000"/>
                          </a:stretch>
                        </a:blipFill>
                      </a:tcPr>
                    </a:tc>
                    <a:tc>
                      <a:txBody>
                        <a:bodyPr/>
                        <a:lstStyle/>
                        <a:p>
                          <a:endParaRPr lang="en-US"/>
                        </a:p>
                      </a:txBody>
                      <a:tcPr>
                        <a:blipFill>
                          <a:blip r:embed="rId2"/>
                          <a:stretch>
                            <a:fillRect l="-501946" t="-712195" r="-101946" b="-200000"/>
                          </a:stretch>
                        </a:blipFill>
                      </a:tcPr>
                    </a:tc>
                    <a:tc>
                      <a:txBody>
                        <a:bodyPr/>
                        <a:lstStyle/>
                        <a:p>
                          <a:endParaRPr lang="en-US"/>
                        </a:p>
                      </a:txBody>
                      <a:tcPr>
                        <a:blipFill>
                          <a:blip r:embed="rId2"/>
                          <a:stretch>
                            <a:fillRect l="-599612" t="-712195" r="-1550" b="-200000"/>
                          </a:stretch>
                        </a:blipFill>
                      </a:tcPr>
                    </a:tc>
                    <a:extLst>
                      <a:ext uri="{0D108BD9-81ED-4DB2-BD59-A6C34878D82A}">
                        <a16:rowId xmlns:a16="http://schemas.microsoft.com/office/drawing/2014/main" val="3208044358"/>
                      </a:ext>
                    </a:extLst>
                  </a:tr>
                  <a:tr h="49476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[-0.05;0;0.15]</a:t>
                          </a:r>
                        </a:p>
                      </a:txBody>
                      <a:tcPr/>
                    </a:tc>
                    <a:tc>
                      <a:txBody>
                        <a:bodyPr/>
                        <a:lstStyle/>
                        <a:p>
                          <a:endParaRPr lang="en-US"/>
                        </a:p>
                      </a:txBody>
                      <a:tcPr>
                        <a:blipFill>
                          <a:blip r:embed="rId2"/>
                          <a:stretch>
                            <a:fillRect l="-100778" t="-822222" r="-503113" b="-102469"/>
                          </a:stretch>
                        </a:blipFill>
                      </a:tcPr>
                    </a:tc>
                    <a:tc>
                      <a:txBody>
                        <a:bodyPr/>
                        <a:lstStyle/>
                        <a:p>
                          <a:endParaRPr lang="en-US"/>
                        </a:p>
                      </a:txBody>
                      <a:tcPr>
                        <a:blipFill>
                          <a:blip r:embed="rId2"/>
                          <a:stretch>
                            <a:fillRect l="-200000" t="-822222" r="-401163" b="-102469"/>
                          </a:stretch>
                        </a:blipFill>
                      </a:tcPr>
                    </a:tc>
                    <a:tc>
                      <a:txBody>
                        <a:bodyPr/>
                        <a:lstStyle/>
                        <a:p>
                          <a:endParaRPr lang="en-US"/>
                        </a:p>
                      </a:txBody>
                      <a:tcPr>
                        <a:blipFill>
                          <a:blip r:embed="rId2"/>
                          <a:stretch>
                            <a:fillRect l="-300000" t="-822222" r="-301163" b="-102469"/>
                          </a:stretch>
                        </a:blipFill>
                      </a:tcPr>
                    </a:tc>
                    <a:tc>
                      <a:txBody>
                        <a:bodyPr/>
                        <a:lstStyle/>
                        <a:p>
                          <a:endParaRPr lang="en-US"/>
                        </a:p>
                      </a:txBody>
                      <a:tcPr>
                        <a:blipFill>
                          <a:blip r:embed="rId2"/>
                          <a:stretch>
                            <a:fillRect l="-400000" t="-822222" r="-201163" b="-102469"/>
                          </a:stretch>
                        </a:blipFill>
                      </a:tcPr>
                    </a:tc>
                    <a:tc>
                      <a:txBody>
                        <a:bodyPr/>
                        <a:lstStyle/>
                        <a:p>
                          <a:endParaRPr lang="en-US"/>
                        </a:p>
                      </a:txBody>
                      <a:tcPr>
                        <a:blipFill>
                          <a:blip r:embed="rId2"/>
                          <a:stretch>
                            <a:fillRect l="-501946" t="-822222" r="-101946" b="-102469"/>
                          </a:stretch>
                        </a:blipFill>
                      </a:tcPr>
                    </a:tc>
                    <a:tc>
                      <a:txBody>
                        <a:bodyPr/>
                        <a:lstStyle/>
                        <a:p>
                          <a:endParaRPr lang="en-US"/>
                        </a:p>
                      </a:txBody>
                      <a:tcPr>
                        <a:blipFill>
                          <a:blip r:embed="rId2"/>
                          <a:stretch>
                            <a:fillRect l="-599612" t="-822222" r="-1550" b="-102469"/>
                          </a:stretch>
                        </a:blipFill>
                      </a:tcPr>
                    </a:tc>
                    <a:extLst>
                      <a:ext uri="{0D108BD9-81ED-4DB2-BD59-A6C34878D82A}">
                        <a16:rowId xmlns:a16="http://schemas.microsoft.com/office/drawing/2014/main" val="1825790788"/>
                      </a:ext>
                    </a:extLst>
                  </a:tr>
                  <a:tr h="49476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[0;-0.05;0.15]</a:t>
                          </a:r>
                        </a:p>
                      </a:txBody>
                      <a:tcPr/>
                    </a:tc>
                    <a:tc>
                      <a:txBody>
                        <a:bodyPr/>
                        <a:lstStyle/>
                        <a:p>
                          <a:endParaRPr lang="en-US"/>
                        </a:p>
                      </a:txBody>
                      <a:tcPr>
                        <a:blipFill>
                          <a:blip r:embed="rId2"/>
                          <a:stretch>
                            <a:fillRect l="-100778" t="-922222" r="-503113" b="-2469"/>
                          </a:stretch>
                        </a:blipFill>
                      </a:tcPr>
                    </a:tc>
                    <a:tc>
                      <a:txBody>
                        <a:bodyPr/>
                        <a:lstStyle/>
                        <a:p>
                          <a:endParaRPr lang="en-US"/>
                        </a:p>
                      </a:txBody>
                      <a:tcPr>
                        <a:blipFill>
                          <a:blip r:embed="rId2"/>
                          <a:stretch>
                            <a:fillRect l="-200000" t="-922222" r="-401163" b="-2469"/>
                          </a:stretch>
                        </a:blipFill>
                      </a:tcPr>
                    </a:tc>
                    <a:tc>
                      <a:txBody>
                        <a:bodyPr/>
                        <a:lstStyle/>
                        <a:p>
                          <a:endParaRPr lang="en-US"/>
                        </a:p>
                      </a:txBody>
                      <a:tcPr>
                        <a:blipFill>
                          <a:blip r:embed="rId2"/>
                          <a:stretch>
                            <a:fillRect l="-300000" t="-922222" r="-301163" b="-2469"/>
                          </a:stretch>
                        </a:blipFill>
                      </a:tcPr>
                    </a:tc>
                    <a:tc>
                      <a:txBody>
                        <a:bodyPr/>
                        <a:lstStyle/>
                        <a:p>
                          <a:endParaRPr lang="en-US"/>
                        </a:p>
                      </a:txBody>
                      <a:tcPr>
                        <a:blipFill>
                          <a:blip r:embed="rId2"/>
                          <a:stretch>
                            <a:fillRect l="-400000" t="-922222" r="-201163" b="-2469"/>
                          </a:stretch>
                        </a:blipFill>
                      </a:tcPr>
                    </a:tc>
                    <a:tc>
                      <a:txBody>
                        <a:bodyPr/>
                        <a:lstStyle/>
                        <a:p>
                          <a:endParaRPr lang="en-US"/>
                        </a:p>
                      </a:txBody>
                      <a:tcPr>
                        <a:blipFill>
                          <a:blip r:embed="rId2"/>
                          <a:stretch>
                            <a:fillRect l="-501946" t="-922222" r="-101946" b="-2469"/>
                          </a:stretch>
                        </a:blipFill>
                      </a:tcPr>
                    </a:tc>
                    <a:tc>
                      <a:txBody>
                        <a:bodyPr/>
                        <a:lstStyle/>
                        <a:p>
                          <a:endParaRPr lang="en-US"/>
                        </a:p>
                      </a:txBody>
                      <a:tcPr>
                        <a:blipFill>
                          <a:blip r:embed="rId2"/>
                          <a:stretch>
                            <a:fillRect l="-599612" t="-922222" r="-1550" b="-2469"/>
                          </a:stretch>
                        </a:blipFill>
                      </a:tcPr>
                    </a:tc>
                    <a:extLst>
                      <a:ext uri="{0D108BD9-81ED-4DB2-BD59-A6C34878D82A}">
                        <a16:rowId xmlns:a16="http://schemas.microsoft.com/office/drawing/2014/main" val="2688626788"/>
                      </a:ext>
                    </a:extLst>
                  </a:tr>
                </a:tbl>
              </a:graphicData>
            </a:graphic>
          </p:graphicFrame>
        </mc:Fallback>
      </mc:AlternateContent>
      <p:sp>
        <p:nvSpPr>
          <p:cNvPr id="16" name="Slide Number Placeholder 15">
            <a:extLst>
              <a:ext uri="{FF2B5EF4-FFF2-40B4-BE49-F238E27FC236}">
                <a16:creationId xmlns:a16="http://schemas.microsoft.com/office/drawing/2014/main" id="{EBFF422F-73C6-06A6-F5DD-1C6D29A6B35F}"/>
              </a:ext>
            </a:extLst>
          </p:cNvPr>
          <p:cNvSpPr>
            <a:spLocks noGrp="1"/>
          </p:cNvSpPr>
          <p:nvPr>
            <p:ph type="sldNum" sz="quarter" idx="12"/>
          </p:nvPr>
        </p:nvSpPr>
        <p:spPr/>
        <p:txBody>
          <a:bodyPr/>
          <a:lstStyle/>
          <a:p>
            <a:fld id="{843DEEAA-B689-44EB-B24B-F411656F60BB}" type="slidenum">
              <a:rPr lang="en-US" smtClean="0"/>
              <a:t>6</a:t>
            </a:fld>
            <a:endParaRPr lang="en-US" dirty="0"/>
          </a:p>
        </p:txBody>
      </p:sp>
    </p:spTree>
    <p:extLst>
      <p:ext uri="{BB962C8B-B14F-4D97-AF65-F5344CB8AC3E}">
        <p14:creationId xmlns:p14="http://schemas.microsoft.com/office/powerpoint/2010/main" val="9604762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5199D-76C2-A438-8608-038006686D6E}"/>
              </a:ext>
            </a:extLst>
          </p:cNvPr>
          <p:cNvSpPr>
            <a:spLocks noGrp="1"/>
          </p:cNvSpPr>
          <p:nvPr>
            <p:ph type="title"/>
          </p:nvPr>
        </p:nvSpPr>
        <p:spPr>
          <a:xfrm>
            <a:off x="838200" y="365126"/>
            <a:ext cx="10515600" cy="447674"/>
          </a:xfrm>
        </p:spPr>
        <p:txBody>
          <a:bodyPr>
            <a:normAutofit/>
          </a:bodyPr>
          <a:lstStyle/>
          <a:p>
            <a:r>
              <a:rPr lang="en-US" sz="2400" dirty="0">
                <a:latin typeface="Times New Roman" panose="02020603050405020304" pitchFamily="18" charset="0"/>
                <a:cs typeface="Times New Roman" panose="02020603050405020304" pitchFamily="18" charset="0"/>
              </a:rPr>
              <a:t>Comparison</a:t>
            </a:r>
          </a:p>
        </p:txBody>
      </p:sp>
      <p:sp>
        <p:nvSpPr>
          <p:cNvPr id="16" name="Slide Number Placeholder 15">
            <a:extLst>
              <a:ext uri="{FF2B5EF4-FFF2-40B4-BE49-F238E27FC236}">
                <a16:creationId xmlns:a16="http://schemas.microsoft.com/office/drawing/2014/main" id="{EBFF422F-73C6-06A6-F5DD-1C6D29A6B35F}"/>
              </a:ext>
            </a:extLst>
          </p:cNvPr>
          <p:cNvSpPr>
            <a:spLocks noGrp="1"/>
          </p:cNvSpPr>
          <p:nvPr>
            <p:ph type="sldNum" sz="quarter" idx="12"/>
          </p:nvPr>
        </p:nvSpPr>
        <p:spPr/>
        <p:txBody>
          <a:bodyPr/>
          <a:lstStyle/>
          <a:p>
            <a:fld id="{843DEEAA-B689-44EB-B24B-F411656F60BB}" type="slidenum">
              <a:rPr lang="en-US" smtClean="0"/>
              <a:t>7</a:t>
            </a:fld>
            <a:endParaRPr lang="en-US" dirty="0"/>
          </a:p>
        </p:txBody>
      </p:sp>
      <p:sp>
        <p:nvSpPr>
          <p:cNvPr id="3" name="TextBox 2">
            <a:extLst>
              <a:ext uri="{FF2B5EF4-FFF2-40B4-BE49-F238E27FC236}">
                <a16:creationId xmlns:a16="http://schemas.microsoft.com/office/drawing/2014/main" id="{C8360B53-4770-189A-D0D1-0B75DEF7E3D6}"/>
              </a:ext>
            </a:extLst>
          </p:cNvPr>
          <p:cNvSpPr txBox="1"/>
          <p:nvPr/>
        </p:nvSpPr>
        <p:spPr>
          <a:xfrm>
            <a:off x="1202187" y="812800"/>
            <a:ext cx="9787626" cy="738664"/>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For all the configurations, the singular value is higher for the 5cm circle than that for the 10cm circle, the hypothesis suggests the error after convergence would be smaller for a 5cm circle. But the experiment shows that the error is higher for a 5cm circle, with or without calibration. </a:t>
            </a:r>
          </a:p>
        </p:txBody>
      </p:sp>
    </p:spTree>
    <p:extLst>
      <p:ext uri="{BB962C8B-B14F-4D97-AF65-F5344CB8AC3E}">
        <p14:creationId xmlns:p14="http://schemas.microsoft.com/office/powerpoint/2010/main" val="1313878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5199D-76C2-A438-8608-038006686D6E}"/>
              </a:ext>
            </a:extLst>
          </p:cNvPr>
          <p:cNvSpPr>
            <a:spLocks noGrp="1"/>
          </p:cNvSpPr>
          <p:nvPr>
            <p:ph type="title"/>
          </p:nvPr>
        </p:nvSpPr>
        <p:spPr>
          <a:xfrm>
            <a:off x="838200" y="365126"/>
            <a:ext cx="10515600" cy="447674"/>
          </a:xfrm>
        </p:spPr>
        <p:txBody>
          <a:bodyPr>
            <a:normAutofit/>
          </a:bodyPr>
          <a:lstStyle/>
          <a:p>
            <a:r>
              <a:rPr lang="en-US" sz="2400" dirty="0">
                <a:latin typeface="Times New Roman" panose="02020603050405020304" pitchFamily="18" charset="0"/>
                <a:cs typeface="Times New Roman" panose="02020603050405020304" pitchFamily="18" charset="0"/>
              </a:rPr>
              <a:t>“Convergence ball” test</a:t>
            </a:r>
          </a:p>
        </p:txBody>
      </p:sp>
      <p:sp>
        <p:nvSpPr>
          <p:cNvPr id="3" name="TextBox 2">
            <a:extLst>
              <a:ext uri="{FF2B5EF4-FFF2-40B4-BE49-F238E27FC236}">
                <a16:creationId xmlns:a16="http://schemas.microsoft.com/office/drawing/2014/main" id="{F2449C9B-DE0D-BEA0-FD7C-39304EA04E94}"/>
              </a:ext>
            </a:extLst>
          </p:cNvPr>
          <p:cNvSpPr txBox="1"/>
          <p:nvPr/>
        </p:nvSpPr>
        <p:spPr>
          <a:xfrm>
            <a:off x="1024467" y="1219200"/>
            <a:ext cx="10112235" cy="3970318"/>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Hypothesis: starting from different initial guess, the configuration with higher singular value will converge to a smaller “sphere” that is closer to the ground truth.</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But</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Observation: As long as the algorithm converges, it converges to the same optima no matter where the initial guess is.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Hypothesis changes: given multiple noisy measurement, starting the initial guess at the ground truth configuration to ensure convergence, the error after convergence is smaller for the config that has a higher singular value.</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10 noisy measurements are taken for each configuration. The 10 errors are averaged for each configuration and the errors for all configurations are averaged to get the overall performance.</a:t>
            </a:r>
          </a:p>
        </p:txBody>
      </p:sp>
      <p:sp>
        <p:nvSpPr>
          <p:cNvPr id="6" name="Slide Number Placeholder 5">
            <a:extLst>
              <a:ext uri="{FF2B5EF4-FFF2-40B4-BE49-F238E27FC236}">
                <a16:creationId xmlns:a16="http://schemas.microsoft.com/office/drawing/2014/main" id="{9F9582A7-43F0-2236-99AA-C53B00C10559}"/>
              </a:ext>
            </a:extLst>
          </p:cNvPr>
          <p:cNvSpPr>
            <a:spLocks noGrp="1"/>
          </p:cNvSpPr>
          <p:nvPr>
            <p:ph type="sldNum" sz="quarter" idx="12"/>
          </p:nvPr>
        </p:nvSpPr>
        <p:spPr/>
        <p:txBody>
          <a:bodyPr/>
          <a:lstStyle/>
          <a:p>
            <a:fld id="{843DEEAA-B689-44EB-B24B-F411656F60BB}" type="slidenum">
              <a:rPr lang="en-US" smtClean="0"/>
              <a:t>8</a:t>
            </a:fld>
            <a:endParaRPr lang="en-US"/>
          </a:p>
        </p:txBody>
      </p:sp>
    </p:spTree>
    <p:extLst>
      <p:ext uri="{BB962C8B-B14F-4D97-AF65-F5344CB8AC3E}">
        <p14:creationId xmlns:p14="http://schemas.microsoft.com/office/powerpoint/2010/main" val="27744357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5199D-76C2-A438-8608-038006686D6E}"/>
              </a:ext>
            </a:extLst>
          </p:cNvPr>
          <p:cNvSpPr>
            <a:spLocks noGrp="1"/>
          </p:cNvSpPr>
          <p:nvPr>
            <p:ph type="title"/>
          </p:nvPr>
        </p:nvSpPr>
        <p:spPr>
          <a:xfrm>
            <a:off x="838200" y="365126"/>
            <a:ext cx="10515600" cy="447674"/>
          </a:xfrm>
        </p:spPr>
        <p:txBody>
          <a:bodyPr>
            <a:normAutofit/>
          </a:bodyPr>
          <a:lstStyle/>
          <a:p>
            <a:r>
              <a:rPr lang="en-US" sz="2400" dirty="0">
                <a:latin typeface="Times New Roman" panose="02020603050405020304" pitchFamily="18" charset="0"/>
                <a:cs typeface="Times New Roman" panose="02020603050405020304" pitchFamily="18" charset="0"/>
              </a:rPr>
              <a:t>“Convergence ball” test</a:t>
            </a:r>
          </a:p>
        </p:txBody>
      </p:sp>
      <p:sp>
        <p:nvSpPr>
          <p:cNvPr id="3" name="TextBox 2">
            <a:extLst>
              <a:ext uri="{FF2B5EF4-FFF2-40B4-BE49-F238E27FC236}">
                <a16:creationId xmlns:a16="http://schemas.microsoft.com/office/drawing/2014/main" id="{F2449C9B-DE0D-BEA0-FD7C-39304EA04E94}"/>
              </a:ext>
            </a:extLst>
          </p:cNvPr>
          <p:cNvSpPr txBox="1"/>
          <p:nvPr/>
        </p:nvSpPr>
        <p:spPr>
          <a:xfrm>
            <a:off x="1024466" y="2400300"/>
            <a:ext cx="10112235" cy="92333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The result is very close to the one on page 4. In face, running the algorithm for 10 different noisy measurements is essentially equivalent to taking the average of 10 noisy measurements and then run the algorithm. Still, the configuration with larger singular value has larger error.</a:t>
            </a:r>
          </a:p>
        </p:txBody>
      </p:sp>
      <mc:AlternateContent xmlns:mc="http://schemas.openxmlformats.org/markup-compatibility/2006">
        <mc:Choice xmlns:a14="http://schemas.microsoft.com/office/drawing/2010/main" Requires="a14">
          <p:graphicFrame>
            <p:nvGraphicFramePr>
              <p:cNvPr id="4" name="Table 3">
                <a:extLst>
                  <a:ext uri="{FF2B5EF4-FFF2-40B4-BE49-F238E27FC236}">
                    <a16:creationId xmlns:a16="http://schemas.microsoft.com/office/drawing/2014/main" id="{CFC4C191-599D-AEA6-0768-A5C1D13F0824}"/>
                  </a:ext>
                </a:extLst>
              </p:cNvPr>
              <p:cNvGraphicFramePr>
                <a:graphicFrameLocks noGrp="1"/>
              </p:cNvGraphicFramePr>
              <p:nvPr>
                <p:extLst>
                  <p:ext uri="{D42A27DB-BD31-4B8C-83A1-F6EECF244321}">
                    <p14:modId xmlns:p14="http://schemas.microsoft.com/office/powerpoint/2010/main" val="3610877998"/>
                  </p:ext>
                </p:extLst>
              </p:nvPr>
            </p:nvGraphicFramePr>
            <p:xfrm>
              <a:off x="872068" y="1069594"/>
              <a:ext cx="10447864" cy="1105599"/>
            </p:xfrm>
            <a:graphic>
              <a:graphicData uri="http://schemas.openxmlformats.org/drawingml/2006/table">
                <a:tbl>
                  <a:tblPr firstRow="1" bandRow="1">
                    <a:tableStyleId>{5C22544A-7EE6-4342-B048-85BDC9FD1C3A}</a:tableStyleId>
                  </a:tblPr>
                  <a:tblGrid>
                    <a:gridCol w="1492552">
                      <a:extLst>
                        <a:ext uri="{9D8B030D-6E8A-4147-A177-3AD203B41FA5}">
                          <a16:colId xmlns:a16="http://schemas.microsoft.com/office/drawing/2014/main" val="1458754500"/>
                        </a:ext>
                      </a:extLst>
                    </a:gridCol>
                    <a:gridCol w="1492552">
                      <a:extLst>
                        <a:ext uri="{9D8B030D-6E8A-4147-A177-3AD203B41FA5}">
                          <a16:colId xmlns:a16="http://schemas.microsoft.com/office/drawing/2014/main" val="2938145352"/>
                        </a:ext>
                      </a:extLst>
                    </a:gridCol>
                    <a:gridCol w="1492552">
                      <a:extLst>
                        <a:ext uri="{9D8B030D-6E8A-4147-A177-3AD203B41FA5}">
                          <a16:colId xmlns:a16="http://schemas.microsoft.com/office/drawing/2014/main" val="786029156"/>
                        </a:ext>
                      </a:extLst>
                    </a:gridCol>
                    <a:gridCol w="1492552">
                      <a:extLst>
                        <a:ext uri="{9D8B030D-6E8A-4147-A177-3AD203B41FA5}">
                          <a16:colId xmlns:a16="http://schemas.microsoft.com/office/drawing/2014/main" val="2086023039"/>
                        </a:ext>
                      </a:extLst>
                    </a:gridCol>
                    <a:gridCol w="1492552">
                      <a:extLst>
                        <a:ext uri="{9D8B030D-6E8A-4147-A177-3AD203B41FA5}">
                          <a16:colId xmlns:a16="http://schemas.microsoft.com/office/drawing/2014/main" val="3779028656"/>
                        </a:ext>
                      </a:extLst>
                    </a:gridCol>
                    <a:gridCol w="1492552">
                      <a:extLst>
                        <a:ext uri="{9D8B030D-6E8A-4147-A177-3AD203B41FA5}">
                          <a16:colId xmlns:a16="http://schemas.microsoft.com/office/drawing/2014/main" val="2321871558"/>
                        </a:ext>
                      </a:extLst>
                    </a:gridCol>
                    <a:gridCol w="1492552">
                      <a:extLst>
                        <a:ext uri="{9D8B030D-6E8A-4147-A177-3AD203B41FA5}">
                          <a16:colId xmlns:a16="http://schemas.microsoft.com/office/drawing/2014/main" val="2889578099"/>
                        </a:ext>
                      </a:extLst>
                    </a:gridCol>
                  </a:tblGrid>
                  <a:tr h="516012">
                    <a:tc>
                      <a:txBody>
                        <a:bodyPr/>
                        <a:lstStyle/>
                        <a:p>
                          <a:endParaRPr lang="en-US" sz="140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𝑀𝑒𝑎𝑛</m:t>
                                    </m:r>
                                    <m:r>
                                      <a:rPr lang="en-US" sz="1400" b="0" i="1" smtClean="0">
                                        <a:latin typeface="Cambria Math" panose="02040503050406030204" pitchFamily="18" charset="0"/>
                                      </a:rPr>
                                      <m:t>(</m:t>
                                    </m:r>
                                    <m:r>
                                      <a:rPr lang="en-US" sz="1400" b="0" i="1" smtClean="0">
                                        <a:latin typeface="Cambria Math" panose="02040503050406030204" pitchFamily="18" charset="0"/>
                                      </a:rPr>
                                      <m:t>𝜎</m:t>
                                    </m:r>
                                  </m:e>
                                  <m:sub>
                                    <m:r>
                                      <a:rPr lang="en-US" sz="1400" b="0" i="1" smtClean="0">
                                        <a:latin typeface="Cambria Math" panose="02040503050406030204" pitchFamily="18" charset="0"/>
                                      </a:rPr>
                                      <m:t>𝑚𝑒𝑎𝑛</m:t>
                                    </m:r>
                                  </m:sub>
                                </m:sSub>
                                <m:r>
                                  <a:rPr lang="en-US" sz="1400" b="0" i="1" smtClean="0">
                                    <a:latin typeface="Cambria Math" panose="02040503050406030204" pitchFamily="18" charset="0"/>
                                  </a:rPr>
                                  <m:t>)</m:t>
                                </m:r>
                              </m:oMath>
                            </m:oMathPara>
                          </a14:m>
                          <a:endParaRPr lang="en-US" sz="1400" dirty="0">
                            <a:latin typeface="Times New Roman" panose="02020603050405020304" pitchFamily="18" charset="0"/>
                            <a:cs typeface="Times New Roman" panose="02020603050405020304" pitchFamily="18" charset="0"/>
                          </a:endParaRPr>
                        </a:p>
                        <a:p>
                          <a:pPr algn="ctr"/>
                          <a:r>
                            <a:rPr lang="en-US" sz="1400" dirty="0">
                              <a:latin typeface="Times New Roman" panose="02020603050405020304" pitchFamily="18" charset="0"/>
                              <a:cs typeface="Times New Roman" panose="02020603050405020304" pitchFamily="18" charset="0"/>
                            </a:rPr>
                            <a:t>5cm</a:t>
                          </a:r>
                        </a:p>
                      </a:txBody>
                      <a:tcPr/>
                    </a:tc>
                    <a:tc>
                      <a:txBody>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𝑀𝑒𝑎𝑛</m:t>
                                </m:r>
                                <m:d>
                                  <m:dPr>
                                    <m:ctrlPr>
                                      <a:rPr lang="en-US" sz="1400" b="0" i="1" smtClean="0">
                                        <a:latin typeface="Cambria Math" panose="02040503050406030204" pitchFamily="18" charset="0"/>
                                      </a:rPr>
                                    </m:ctrlPr>
                                  </m:dP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𝑒</m:t>
                                        </m:r>
                                      </m:e>
                                      <m:sub>
                                        <m:r>
                                          <a:rPr lang="en-US" sz="1400" b="0" i="1" smtClean="0">
                                            <a:latin typeface="Cambria Math" panose="02040503050406030204" pitchFamily="18" charset="0"/>
                                          </a:rPr>
                                          <m:t>𝑝</m:t>
                                        </m:r>
                                      </m:sub>
                                    </m:sSub>
                                  </m:e>
                                </m:d>
                              </m:oMath>
                            </m:oMathPara>
                          </a14:m>
                          <a:endParaRPr lang="en-US" sz="1400" dirty="0">
                            <a:latin typeface="Times New Roman" panose="02020603050405020304" pitchFamily="18" charset="0"/>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5cm</a:t>
                          </a:r>
                        </a:p>
                        <a:p>
                          <a:pPr/>
                          <a:endParaRPr lang="en-US" sz="1400" dirty="0">
                            <a:latin typeface="Times New Roman" panose="02020603050405020304" pitchFamily="18" charset="0"/>
                            <a:cs typeface="Times New Roman" panose="02020603050405020304" pitchFamily="18" charset="0"/>
                          </a:endParaRPr>
                        </a:p>
                      </a:txBody>
                      <a:tcPr/>
                    </a:tc>
                    <a:tc>
                      <a:txBody>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𝑀𝑒𝑎𝑛</m:t>
                                </m:r>
                                <m:d>
                                  <m:dPr>
                                    <m:ctrlPr>
                                      <a:rPr lang="en-US" sz="1400" b="0" i="1" smtClean="0">
                                        <a:latin typeface="Cambria Math" panose="02040503050406030204" pitchFamily="18" charset="0"/>
                                      </a:rPr>
                                    </m:ctrlPr>
                                  </m:dP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𝑒</m:t>
                                        </m:r>
                                      </m:e>
                                      <m:sub>
                                        <m:r>
                                          <a:rPr lang="en-US" sz="1400" b="0" i="1" smtClean="0">
                                            <a:latin typeface="Cambria Math" panose="02040503050406030204" pitchFamily="18" charset="0"/>
                                          </a:rPr>
                                          <m:t>𝑅</m:t>
                                        </m:r>
                                      </m:sub>
                                    </m:sSub>
                                  </m:e>
                                </m:d>
                              </m:oMath>
                            </m:oMathPara>
                          </a14:m>
                          <a:endParaRPr lang="en-US" sz="1400" dirty="0">
                            <a:latin typeface="Times New Roman" panose="02020603050405020304" pitchFamily="18" charset="0"/>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5cm</a:t>
                          </a:r>
                        </a:p>
                        <a:p>
                          <a:pPr/>
                          <a:endParaRPr lang="en-US" sz="140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𝑀𝑒𝑎𝑛</m:t>
                                    </m:r>
                                    <m:r>
                                      <a:rPr lang="en-US" sz="1400" b="0" i="1" smtClean="0">
                                        <a:latin typeface="Cambria Math" panose="02040503050406030204" pitchFamily="18" charset="0"/>
                                      </a:rPr>
                                      <m:t>(</m:t>
                                    </m:r>
                                    <m:r>
                                      <a:rPr lang="en-US" sz="1400" b="0" i="1" smtClean="0">
                                        <a:latin typeface="Cambria Math" panose="02040503050406030204" pitchFamily="18" charset="0"/>
                                      </a:rPr>
                                      <m:t>𝜎</m:t>
                                    </m:r>
                                  </m:e>
                                  <m:sub>
                                    <m:r>
                                      <a:rPr lang="en-US" sz="1400" b="0" i="1" smtClean="0">
                                        <a:latin typeface="Cambria Math" panose="02040503050406030204" pitchFamily="18" charset="0"/>
                                      </a:rPr>
                                      <m:t>𝑚𝑒𝑎𝑛</m:t>
                                    </m:r>
                                  </m:sub>
                                </m:sSub>
                                <m:r>
                                  <a:rPr lang="en-US" sz="1400" b="0" i="1" smtClean="0">
                                    <a:latin typeface="Cambria Math" panose="02040503050406030204" pitchFamily="18" charset="0"/>
                                  </a:rPr>
                                  <m:t>)</m:t>
                                </m:r>
                              </m:oMath>
                            </m:oMathPara>
                          </a14:m>
                          <a:endParaRPr lang="en-US" sz="1400" dirty="0">
                            <a:latin typeface="Times New Roman" panose="02020603050405020304" pitchFamily="18" charset="0"/>
                            <a:cs typeface="Times New Roman" panose="02020603050405020304" pitchFamily="18" charset="0"/>
                          </a:endParaRPr>
                        </a:p>
                        <a:p>
                          <a:pPr algn="ctr"/>
                          <a:r>
                            <a:rPr lang="en-US" sz="1400" dirty="0">
                              <a:latin typeface="Times New Roman" panose="02020603050405020304" pitchFamily="18" charset="0"/>
                              <a:cs typeface="Times New Roman" panose="02020603050405020304" pitchFamily="18" charset="0"/>
                            </a:rPr>
                            <a:t>10cm</a:t>
                          </a:r>
                        </a:p>
                        <a:p>
                          <a:endParaRPr lang="en-US" sz="14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𝑀𝑒𝑎𝑛</m:t>
                                </m:r>
                                <m:d>
                                  <m:dPr>
                                    <m:ctrlPr>
                                      <a:rPr lang="en-US" sz="1400" b="0" i="1" smtClean="0">
                                        <a:latin typeface="Cambria Math" panose="02040503050406030204" pitchFamily="18" charset="0"/>
                                      </a:rPr>
                                    </m:ctrlPr>
                                  </m:dP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𝑒</m:t>
                                        </m:r>
                                      </m:e>
                                      <m:sub>
                                        <m:r>
                                          <a:rPr lang="en-US" sz="1400" b="0" i="1" smtClean="0">
                                            <a:latin typeface="Cambria Math" panose="02040503050406030204" pitchFamily="18" charset="0"/>
                                          </a:rPr>
                                          <m:t>𝑝</m:t>
                                        </m:r>
                                      </m:sub>
                                    </m:sSub>
                                  </m:e>
                                </m:d>
                              </m:oMath>
                            </m:oMathPara>
                          </a14:m>
                          <a:endParaRPr lang="en-US" sz="1400" dirty="0">
                            <a:latin typeface="Times New Roman" panose="02020603050405020304" pitchFamily="18" charset="0"/>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10cm</a:t>
                          </a:r>
                        </a:p>
                        <a:p>
                          <a:endParaRPr lang="en-US" sz="14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𝑀𝑒𝑎𝑛</m:t>
                                </m:r>
                                <m:d>
                                  <m:dPr>
                                    <m:ctrlPr>
                                      <a:rPr lang="en-US" sz="1400" b="0" i="1" smtClean="0">
                                        <a:latin typeface="Cambria Math" panose="02040503050406030204" pitchFamily="18" charset="0"/>
                                      </a:rPr>
                                    </m:ctrlPr>
                                  </m:dP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𝑒</m:t>
                                        </m:r>
                                      </m:e>
                                      <m:sub>
                                        <m:r>
                                          <a:rPr lang="en-US" sz="1400" b="0" i="1" smtClean="0">
                                            <a:latin typeface="Cambria Math" panose="02040503050406030204" pitchFamily="18" charset="0"/>
                                          </a:rPr>
                                          <m:t>𝑅</m:t>
                                        </m:r>
                                      </m:sub>
                                    </m:sSub>
                                  </m:e>
                                </m:d>
                              </m:oMath>
                            </m:oMathPara>
                          </a14:m>
                          <a:endParaRPr lang="en-US" sz="1400" dirty="0">
                            <a:latin typeface="Times New Roman" panose="02020603050405020304" pitchFamily="18" charset="0"/>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10cm</a:t>
                          </a:r>
                        </a:p>
                        <a:p>
                          <a:endParaRPr 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696915175"/>
                      </a:ext>
                    </a:extLst>
                  </a:tr>
                  <a:tr h="24152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Overall</a:t>
                          </a:r>
                        </a:p>
                      </a:txBody>
                      <a:tcPr/>
                    </a:tc>
                    <a:tc>
                      <a:txBody>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3.90</m:t>
                                </m:r>
                                <m:r>
                                  <a:rPr lang="en-US" sz="1400" b="0" i="1" smtClean="0">
                                    <a:latin typeface="Cambria Math" panose="02040503050406030204" pitchFamily="18" charset="0"/>
                                  </a:rPr>
                                  <m:t>𝑒</m:t>
                                </m:r>
                                <m:r>
                                  <a:rPr lang="en-US" sz="1400" b="0" i="1" smtClean="0">
                                    <a:latin typeface="Cambria Math" panose="02040503050406030204" pitchFamily="18" charset="0"/>
                                  </a:rPr>
                                  <m:t>−</m:t>
                                </m:r>
                                <m:r>
                                  <a:rPr lang="en-US" sz="1400" b="0" i="0" smtClean="0">
                                    <a:latin typeface="Cambria Math" panose="02040503050406030204" pitchFamily="18" charset="0"/>
                                  </a:rPr>
                                  <m:t>5</m:t>
                                </m:r>
                              </m:oMath>
                            </m:oMathPara>
                          </a14:m>
                          <a:endParaRPr lang="en-US" sz="1400" dirty="0">
                            <a:latin typeface="Times New Roman" panose="02020603050405020304" pitchFamily="18" charset="0"/>
                            <a:cs typeface="Times New Roman" panose="02020603050405020304" pitchFamily="18" charset="0"/>
                          </a:endParaRPr>
                        </a:p>
                      </a:txBody>
                      <a:tcPr/>
                    </a:tc>
                    <a:tc>
                      <a:txBody>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5.60</m:t>
                                </m:r>
                                <m:r>
                                  <a:rPr lang="en-US" sz="1400" b="0" i="1" smtClean="0">
                                    <a:latin typeface="Cambria Math" panose="02040503050406030204" pitchFamily="18" charset="0"/>
                                  </a:rPr>
                                  <m:t>𝑚𝑚</m:t>
                                </m:r>
                              </m:oMath>
                            </m:oMathPara>
                          </a14:m>
                          <a:endParaRPr lang="en-US" sz="1400" dirty="0">
                            <a:latin typeface="Times New Roman" panose="02020603050405020304" pitchFamily="18" charset="0"/>
                            <a:cs typeface="Times New Roman" panose="02020603050405020304" pitchFamily="18" charset="0"/>
                          </a:endParaRPr>
                        </a:p>
                      </a:txBody>
                      <a:tcPr/>
                    </a:tc>
                    <a:tc>
                      <a:txBody>
                        <a:bodyPr/>
                        <a:lstStyle/>
                        <a:p>
                          <a:pPr/>
                          <a14:m>
                            <m:oMathPara xmlns:m="http://schemas.openxmlformats.org/officeDocument/2006/math">
                              <m:oMathParaPr>
                                <m:jc m:val="centerGroup"/>
                              </m:oMathParaPr>
                              <m:oMath xmlns:m="http://schemas.openxmlformats.org/officeDocument/2006/math">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3.67</m:t>
                                    </m:r>
                                  </m:e>
                                  <m:sup>
                                    <m:r>
                                      <a:rPr lang="en-US" sz="1400">
                                        <a:latin typeface="Cambria Math" panose="02040503050406030204" pitchFamily="18" charset="0"/>
                                        <a:sym typeface="Symbol" panose="05050102010706020507" pitchFamily="18" charset="2"/>
                                      </a:rPr>
                                      <m:t></m:t>
                                    </m:r>
                                  </m:sup>
                                </m:sSup>
                              </m:oMath>
                            </m:oMathPara>
                          </a14:m>
                          <a:endParaRPr lang="en-US" sz="1400" dirty="0">
                            <a:latin typeface="Times New Roman" panose="02020603050405020304" pitchFamily="18" charset="0"/>
                            <a:cs typeface="Times New Roman" panose="02020603050405020304" pitchFamily="18" charset="0"/>
                          </a:endParaRPr>
                        </a:p>
                      </a:txBody>
                      <a:tcPr/>
                    </a:tc>
                    <a:tc>
                      <a:txBody>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2.44</m:t>
                                </m:r>
                                <m:r>
                                  <a:rPr lang="en-US" sz="1400" b="0" i="1" smtClean="0">
                                    <a:latin typeface="Cambria Math" panose="02040503050406030204" pitchFamily="18" charset="0"/>
                                  </a:rPr>
                                  <m:t>𝑒</m:t>
                                </m:r>
                                <m:r>
                                  <a:rPr lang="en-US" sz="1400" b="0" i="1" smtClean="0">
                                    <a:latin typeface="Cambria Math" panose="02040503050406030204" pitchFamily="18" charset="0"/>
                                  </a:rPr>
                                  <m:t>−</m:t>
                                </m:r>
                                <m:r>
                                  <a:rPr lang="en-US" sz="1400" b="0" i="0" smtClean="0">
                                    <a:latin typeface="Cambria Math" panose="02040503050406030204" pitchFamily="18" charset="0"/>
                                  </a:rPr>
                                  <m:t>5</m:t>
                                </m:r>
                              </m:oMath>
                            </m:oMathPara>
                          </a14:m>
                          <a:endParaRPr lang="en-US" sz="1400" dirty="0">
                            <a:latin typeface="Times New Roman" panose="02020603050405020304" pitchFamily="18" charset="0"/>
                            <a:cs typeface="Times New Roman" panose="02020603050405020304" pitchFamily="18" charset="0"/>
                          </a:endParaRPr>
                        </a:p>
                      </a:txBody>
                      <a:tcPr/>
                    </a:tc>
                    <a:tc>
                      <a:txBody>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4.26</m:t>
                                </m:r>
                                <m:r>
                                  <a:rPr lang="en-US" sz="1400" b="0" i="1" smtClean="0">
                                    <a:latin typeface="Cambria Math" panose="02040503050406030204" pitchFamily="18" charset="0"/>
                                  </a:rPr>
                                  <m:t>𝑚𝑚</m:t>
                                </m:r>
                              </m:oMath>
                            </m:oMathPara>
                          </a14:m>
                          <a:endParaRPr lang="en-US" sz="1400" dirty="0">
                            <a:latin typeface="Times New Roman" panose="02020603050405020304" pitchFamily="18" charset="0"/>
                            <a:cs typeface="Times New Roman" panose="02020603050405020304" pitchFamily="18" charset="0"/>
                          </a:endParaRPr>
                        </a:p>
                      </a:txBody>
                      <a:tcPr/>
                    </a:tc>
                    <a:tc>
                      <a:txBody>
                        <a:bodyPr/>
                        <a:lstStyle/>
                        <a:p>
                          <a:pPr/>
                          <a14:m>
                            <m:oMathPara xmlns:m="http://schemas.openxmlformats.org/officeDocument/2006/math">
                              <m:oMathParaPr>
                                <m:jc m:val="centerGroup"/>
                              </m:oMathParaPr>
                              <m:oMath xmlns:m="http://schemas.openxmlformats.org/officeDocument/2006/math">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2.18</m:t>
                                    </m:r>
                                  </m:e>
                                  <m:sup>
                                    <m:r>
                                      <a:rPr lang="en-US" sz="1400">
                                        <a:latin typeface="Cambria Math" panose="02040503050406030204" pitchFamily="18" charset="0"/>
                                        <a:sym typeface="Symbol" panose="05050102010706020507" pitchFamily="18" charset="2"/>
                                      </a:rPr>
                                      <m:t></m:t>
                                    </m:r>
                                  </m:sup>
                                </m:sSup>
                              </m:oMath>
                            </m:oMathPara>
                          </a14:m>
                          <a:endParaRPr 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904112928"/>
                      </a:ext>
                    </a:extLst>
                  </a:tr>
                </a:tbl>
              </a:graphicData>
            </a:graphic>
          </p:graphicFrame>
        </mc:Choice>
        <mc:Fallback>
          <p:graphicFrame>
            <p:nvGraphicFramePr>
              <p:cNvPr id="4" name="Table 3">
                <a:extLst>
                  <a:ext uri="{FF2B5EF4-FFF2-40B4-BE49-F238E27FC236}">
                    <a16:creationId xmlns:a16="http://schemas.microsoft.com/office/drawing/2014/main" id="{CFC4C191-599D-AEA6-0768-A5C1D13F0824}"/>
                  </a:ext>
                </a:extLst>
              </p:cNvPr>
              <p:cNvGraphicFramePr>
                <a:graphicFrameLocks noGrp="1"/>
              </p:cNvGraphicFramePr>
              <p:nvPr>
                <p:extLst>
                  <p:ext uri="{D42A27DB-BD31-4B8C-83A1-F6EECF244321}">
                    <p14:modId xmlns:p14="http://schemas.microsoft.com/office/powerpoint/2010/main" val="3610877998"/>
                  </p:ext>
                </p:extLst>
              </p:nvPr>
            </p:nvGraphicFramePr>
            <p:xfrm>
              <a:off x="872068" y="1069594"/>
              <a:ext cx="10447864" cy="1105599"/>
            </p:xfrm>
            <a:graphic>
              <a:graphicData uri="http://schemas.openxmlformats.org/drawingml/2006/table">
                <a:tbl>
                  <a:tblPr firstRow="1" bandRow="1">
                    <a:tableStyleId>{5C22544A-7EE6-4342-B048-85BDC9FD1C3A}</a:tableStyleId>
                  </a:tblPr>
                  <a:tblGrid>
                    <a:gridCol w="1492552">
                      <a:extLst>
                        <a:ext uri="{9D8B030D-6E8A-4147-A177-3AD203B41FA5}">
                          <a16:colId xmlns:a16="http://schemas.microsoft.com/office/drawing/2014/main" val="1458754500"/>
                        </a:ext>
                      </a:extLst>
                    </a:gridCol>
                    <a:gridCol w="1492552">
                      <a:extLst>
                        <a:ext uri="{9D8B030D-6E8A-4147-A177-3AD203B41FA5}">
                          <a16:colId xmlns:a16="http://schemas.microsoft.com/office/drawing/2014/main" val="2938145352"/>
                        </a:ext>
                      </a:extLst>
                    </a:gridCol>
                    <a:gridCol w="1492552">
                      <a:extLst>
                        <a:ext uri="{9D8B030D-6E8A-4147-A177-3AD203B41FA5}">
                          <a16:colId xmlns:a16="http://schemas.microsoft.com/office/drawing/2014/main" val="786029156"/>
                        </a:ext>
                      </a:extLst>
                    </a:gridCol>
                    <a:gridCol w="1492552">
                      <a:extLst>
                        <a:ext uri="{9D8B030D-6E8A-4147-A177-3AD203B41FA5}">
                          <a16:colId xmlns:a16="http://schemas.microsoft.com/office/drawing/2014/main" val="2086023039"/>
                        </a:ext>
                      </a:extLst>
                    </a:gridCol>
                    <a:gridCol w="1492552">
                      <a:extLst>
                        <a:ext uri="{9D8B030D-6E8A-4147-A177-3AD203B41FA5}">
                          <a16:colId xmlns:a16="http://schemas.microsoft.com/office/drawing/2014/main" val="3779028656"/>
                        </a:ext>
                      </a:extLst>
                    </a:gridCol>
                    <a:gridCol w="1492552">
                      <a:extLst>
                        <a:ext uri="{9D8B030D-6E8A-4147-A177-3AD203B41FA5}">
                          <a16:colId xmlns:a16="http://schemas.microsoft.com/office/drawing/2014/main" val="2321871558"/>
                        </a:ext>
                      </a:extLst>
                    </a:gridCol>
                    <a:gridCol w="1492552">
                      <a:extLst>
                        <a:ext uri="{9D8B030D-6E8A-4147-A177-3AD203B41FA5}">
                          <a16:colId xmlns:a16="http://schemas.microsoft.com/office/drawing/2014/main" val="2889578099"/>
                        </a:ext>
                      </a:extLst>
                    </a:gridCol>
                  </a:tblGrid>
                  <a:tr h="763207">
                    <a:tc>
                      <a:txBody>
                        <a:bodyPr/>
                        <a:lstStyle/>
                        <a:p>
                          <a:endParaRPr lang="en-US" sz="1400" dirty="0">
                            <a:latin typeface="Times New Roman" panose="02020603050405020304" pitchFamily="18" charset="0"/>
                            <a:cs typeface="Times New Roman" panose="02020603050405020304" pitchFamily="18" charset="0"/>
                          </a:endParaRPr>
                        </a:p>
                      </a:txBody>
                      <a:tcPr/>
                    </a:tc>
                    <a:tc>
                      <a:txBody>
                        <a:bodyPr/>
                        <a:lstStyle/>
                        <a:p>
                          <a:endParaRPr lang="en-US"/>
                        </a:p>
                      </a:txBody>
                      <a:tcPr>
                        <a:blipFill>
                          <a:blip r:embed="rId2"/>
                          <a:stretch>
                            <a:fillRect l="-100408" t="-794" r="-501633" b="-47619"/>
                          </a:stretch>
                        </a:blipFill>
                      </a:tcPr>
                    </a:tc>
                    <a:tc>
                      <a:txBody>
                        <a:bodyPr/>
                        <a:lstStyle/>
                        <a:p>
                          <a:endParaRPr lang="en-US"/>
                        </a:p>
                      </a:txBody>
                      <a:tcPr>
                        <a:blipFill>
                          <a:blip r:embed="rId2"/>
                          <a:stretch>
                            <a:fillRect l="-200408" t="-794" r="-401633" b="-47619"/>
                          </a:stretch>
                        </a:blipFill>
                      </a:tcPr>
                    </a:tc>
                    <a:tc>
                      <a:txBody>
                        <a:bodyPr/>
                        <a:lstStyle/>
                        <a:p>
                          <a:endParaRPr lang="en-US"/>
                        </a:p>
                      </a:txBody>
                      <a:tcPr>
                        <a:blipFill>
                          <a:blip r:embed="rId2"/>
                          <a:stretch>
                            <a:fillRect l="-301639" t="-794" r="-303279" b="-47619"/>
                          </a:stretch>
                        </a:blipFill>
                      </a:tcPr>
                    </a:tc>
                    <a:tc>
                      <a:txBody>
                        <a:bodyPr/>
                        <a:lstStyle/>
                        <a:p>
                          <a:endParaRPr lang="en-US"/>
                        </a:p>
                      </a:txBody>
                      <a:tcPr>
                        <a:blipFill>
                          <a:blip r:embed="rId2"/>
                          <a:stretch>
                            <a:fillRect l="-400000" t="-794" r="-202041" b="-47619"/>
                          </a:stretch>
                        </a:blipFill>
                      </a:tcPr>
                    </a:tc>
                    <a:tc>
                      <a:txBody>
                        <a:bodyPr/>
                        <a:lstStyle/>
                        <a:p>
                          <a:endParaRPr lang="en-US"/>
                        </a:p>
                      </a:txBody>
                      <a:tcPr>
                        <a:blipFill>
                          <a:blip r:embed="rId2"/>
                          <a:stretch>
                            <a:fillRect l="-500000" t="-794" r="-102041" b="-47619"/>
                          </a:stretch>
                        </a:blipFill>
                      </a:tcPr>
                    </a:tc>
                    <a:tc>
                      <a:txBody>
                        <a:bodyPr/>
                        <a:lstStyle/>
                        <a:p>
                          <a:endParaRPr lang="en-US"/>
                        </a:p>
                      </a:txBody>
                      <a:tcPr>
                        <a:blipFill>
                          <a:blip r:embed="rId2"/>
                          <a:stretch>
                            <a:fillRect l="-600000" t="-794" r="-2041" b="-47619"/>
                          </a:stretch>
                        </a:blipFill>
                      </a:tcPr>
                    </a:tc>
                    <a:extLst>
                      <a:ext uri="{0D108BD9-81ED-4DB2-BD59-A6C34878D82A}">
                        <a16:rowId xmlns:a16="http://schemas.microsoft.com/office/drawing/2014/main" val="1696915175"/>
                      </a:ext>
                    </a:extLst>
                  </a:tr>
                  <a:tr h="34239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Overall</a:t>
                          </a:r>
                        </a:p>
                      </a:txBody>
                      <a:tcPr/>
                    </a:tc>
                    <a:tc>
                      <a:txBody>
                        <a:bodyPr/>
                        <a:lstStyle/>
                        <a:p>
                          <a:endParaRPr lang="en-US"/>
                        </a:p>
                      </a:txBody>
                      <a:tcPr>
                        <a:blipFill>
                          <a:blip r:embed="rId2"/>
                          <a:stretch>
                            <a:fillRect l="-100408" t="-226786" r="-501633" b="-7143"/>
                          </a:stretch>
                        </a:blipFill>
                      </a:tcPr>
                    </a:tc>
                    <a:tc>
                      <a:txBody>
                        <a:bodyPr/>
                        <a:lstStyle/>
                        <a:p>
                          <a:endParaRPr lang="en-US"/>
                        </a:p>
                      </a:txBody>
                      <a:tcPr>
                        <a:blipFill>
                          <a:blip r:embed="rId2"/>
                          <a:stretch>
                            <a:fillRect l="-200408" t="-226786" r="-401633" b="-7143"/>
                          </a:stretch>
                        </a:blipFill>
                      </a:tcPr>
                    </a:tc>
                    <a:tc>
                      <a:txBody>
                        <a:bodyPr/>
                        <a:lstStyle/>
                        <a:p>
                          <a:endParaRPr lang="en-US"/>
                        </a:p>
                      </a:txBody>
                      <a:tcPr>
                        <a:blipFill>
                          <a:blip r:embed="rId2"/>
                          <a:stretch>
                            <a:fillRect l="-301639" t="-226786" r="-303279" b="-7143"/>
                          </a:stretch>
                        </a:blipFill>
                      </a:tcPr>
                    </a:tc>
                    <a:tc>
                      <a:txBody>
                        <a:bodyPr/>
                        <a:lstStyle/>
                        <a:p>
                          <a:endParaRPr lang="en-US"/>
                        </a:p>
                      </a:txBody>
                      <a:tcPr>
                        <a:blipFill>
                          <a:blip r:embed="rId2"/>
                          <a:stretch>
                            <a:fillRect l="-400000" t="-226786" r="-202041" b="-7143"/>
                          </a:stretch>
                        </a:blipFill>
                      </a:tcPr>
                    </a:tc>
                    <a:tc>
                      <a:txBody>
                        <a:bodyPr/>
                        <a:lstStyle/>
                        <a:p>
                          <a:endParaRPr lang="en-US"/>
                        </a:p>
                      </a:txBody>
                      <a:tcPr>
                        <a:blipFill>
                          <a:blip r:embed="rId2"/>
                          <a:stretch>
                            <a:fillRect l="-500000" t="-226786" r="-102041" b="-7143"/>
                          </a:stretch>
                        </a:blipFill>
                      </a:tcPr>
                    </a:tc>
                    <a:tc>
                      <a:txBody>
                        <a:bodyPr/>
                        <a:lstStyle/>
                        <a:p>
                          <a:endParaRPr lang="en-US"/>
                        </a:p>
                      </a:txBody>
                      <a:tcPr>
                        <a:blipFill>
                          <a:blip r:embed="rId2"/>
                          <a:stretch>
                            <a:fillRect l="-600000" t="-226786" r="-2041" b="-7143"/>
                          </a:stretch>
                        </a:blipFill>
                      </a:tcPr>
                    </a:tc>
                    <a:extLst>
                      <a:ext uri="{0D108BD9-81ED-4DB2-BD59-A6C34878D82A}">
                        <a16:rowId xmlns:a16="http://schemas.microsoft.com/office/drawing/2014/main" val="2904112928"/>
                      </a:ext>
                    </a:extLst>
                  </a:tr>
                </a:tbl>
              </a:graphicData>
            </a:graphic>
          </p:graphicFrame>
        </mc:Fallback>
      </mc:AlternateContent>
      <p:sp>
        <p:nvSpPr>
          <p:cNvPr id="6" name="Slide Number Placeholder 5">
            <a:extLst>
              <a:ext uri="{FF2B5EF4-FFF2-40B4-BE49-F238E27FC236}">
                <a16:creationId xmlns:a16="http://schemas.microsoft.com/office/drawing/2014/main" id="{4C304ECA-F7D3-E0E2-1F47-1AFA0301BE48}"/>
              </a:ext>
            </a:extLst>
          </p:cNvPr>
          <p:cNvSpPr>
            <a:spLocks noGrp="1"/>
          </p:cNvSpPr>
          <p:nvPr>
            <p:ph type="sldNum" sz="quarter" idx="12"/>
          </p:nvPr>
        </p:nvSpPr>
        <p:spPr/>
        <p:txBody>
          <a:bodyPr/>
          <a:lstStyle/>
          <a:p>
            <a:fld id="{843DEEAA-B689-44EB-B24B-F411656F60BB}" type="slidenum">
              <a:rPr lang="en-US" smtClean="0"/>
              <a:t>9</a:t>
            </a:fld>
            <a:endParaRPr lang="en-US"/>
          </a:p>
        </p:txBody>
      </p:sp>
    </p:spTree>
    <p:extLst>
      <p:ext uri="{BB962C8B-B14F-4D97-AF65-F5344CB8AC3E}">
        <p14:creationId xmlns:p14="http://schemas.microsoft.com/office/powerpoint/2010/main" val="32397314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5989</TotalTime>
  <Words>2891</Words>
  <Application>Microsoft Office PowerPoint</Application>
  <PresentationFormat>Widescreen</PresentationFormat>
  <Paragraphs>645</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Calibri Light</vt:lpstr>
      <vt:lpstr>Cambria Math</vt:lpstr>
      <vt:lpstr>Times New Roman</vt:lpstr>
      <vt:lpstr>Office Theme</vt:lpstr>
      <vt:lpstr>Hypothesis and test configuration</vt:lpstr>
      <vt:lpstr>Radius = 5cm, before calibration</vt:lpstr>
      <vt:lpstr>Radius = 10cm, before calibration</vt:lpstr>
      <vt:lpstr>Calibration</vt:lpstr>
      <vt:lpstr>Calibration result</vt:lpstr>
      <vt:lpstr>Comparison</vt:lpstr>
      <vt:lpstr>Comparison</vt:lpstr>
      <vt:lpstr>“Convergence ball” test</vt:lpstr>
      <vt:lpstr>“Convergence ball” test</vt:lpstr>
      <vt:lpstr>Simulation</vt:lpstr>
      <vt:lpstr>Simulation</vt:lpstr>
      <vt:lpstr>σ_min instead of σ_mean </vt:lpstr>
      <vt:lpstr>Comparison - mean(σ_min)  in simulation</vt:lpstr>
      <vt:lpstr>Comparison - mean(σ_min)  in simulation</vt:lpstr>
      <vt:lpstr>Comparison - experiment</vt:lpstr>
      <vt:lpstr>Test – projected error – simulation</vt:lpstr>
      <vt:lpstr>Test – projected error – experiment results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Lin, Xiaowei</dc:creator>
  <cp:lastModifiedBy>Lin, Xiaowei</cp:lastModifiedBy>
  <cp:revision>88</cp:revision>
  <dcterms:created xsi:type="dcterms:W3CDTF">2024-09-23T14:52:31Z</dcterms:created>
  <dcterms:modified xsi:type="dcterms:W3CDTF">2024-09-27T20:10:49Z</dcterms:modified>
</cp:coreProperties>
</file>