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7" r:id="rId8"/>
    <p:sldId id="268" r:id="rId9"/>
    <p:sldId id="269" r:id="rId10"/>
    <p:sldId id="270" r:id="rId11"/>
    <p:sldId id="271" r:id="rId12"/>
    <p:sldId id="272" r:id="rId13"/>
    <p:sldId id="262" r:id="rId14"/>
    <p:sldId id="263" r:id="rId15"/>
    <p:sldId id="264" r:id="rId16"/>
    <p:sldId id="265" r:id="rId17"/>
    <p:sldId id="266" r:id="rId18"/>
    <p:sldId id="277" r:id="rId19"/>
    <p:sldId id="278" r:id="rId20"/>
    <p:sldId id="279" r:id="rId21"/>
    <p:sldId id="280" r:id="rId22"/>
    <p:sldId id="282" r:id="rId23"/>
    <p:sldId id="283" r:id="rId24"/>
    <p:sldId id="284" r:id="rId25"/>
    <p:sldId id="274" r:id="rId26"/>
    <p:sldId id="27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57" autoAdjust="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8AC5B-2870-4E66-BB79-AB293D1B3077}"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29A09-5B12-4323-9995-18B9BAA10361}" type="slidenum">
              <a:rPr lang="en-US" smtClean="0"/>
              <a:t>‹#›</a:t>
            </a:fld>
            <a:endParaRPr lang="en-US"/>
          </a:p>
        </p:txBody>
      </p:sp>
    </p:spTree>
    <p:extLst>
      <p:ext uri="{BB962C8B-B14F-4D97-AF65-F5344CB8AC3E}">
        <p14:creationId xmlns:p14="http://schemas.microsoft.com/office/powerpoint/2010/main" val="73110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 magnet configuration is position at (0;0;0) and orienting upward.</a:t>
            </a:r>
          </a:p>
        </p:txBody>
      </p:sp>
      <p:sp>
        <p:nvSpPr>
          <p:cNvPr id="4" name="Slide Number Placeholder 3"/>
          <p:cNvSpPr>
            <a:spLocks noGrp="1"/>
          </p:cNvSpPr>
          <p:nvPr>
            <p:ph type="sldNum" sz="quarter" idx="5"/>
          </p:nvPr>
        </p:nvSpPr>
        <p:spPr/>
        <p:txBody>
          <a:bodyPr/>
          <a:lstStyle/>
          <a:p>
            <a:fld id="{76029A09-5B12-4323-9995-18B9BAA10361}" type="slidenum">
              <a:rPr lang="en-US" smtClean="0"/>
              <a:t>1</a:t>
            </a:fld>
            <a:endParaRPr lang="en-US"/>
          </a:p>
        </p:txBody>
      </p:sp>
    </p:spTree>
    <p:extLst>
      <p:ext uri="{BB962C8B-B14F-4D97-AF65-F5344CB8AC3E}">
        <p14:creationId xmlns:p14="http://schemas.microsoft.com/office/powerpoint/2010/main" val="3370221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029A09-5B12-4323-9995-18B9BAA10361}" type="slidenum">
              <a:rPr lang="en-US" smtClean="0"/>
              <a:t>23</a:t>
            </a:fld>
            <a:endParaRPr lang="en-US"/>
          </a:p>
        </p:txBody>
      </p:sp>
    </p:spTree>
    <p:extLst>
      <p:ext uri="{BB962C8B-B14F-4D97-AF65-F5344CB8AC3E}">
        <p14:creationId xmlns:p14="http://schemas.microsoft.com/office/powerpoint/2010/main" val="2360905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equation is the magnetic field generated by a magnetic dipole. The dipole’s direction is represented by 3 angles, which are redundant. The second equation is its corresponding </a:t>
            </a:r>
            <a:r>
              <a:rPr lang="en-US" dirty="0" err="1"/>
              <a:t>jacobian</a:t>
            </a:r>
            <a:r>
              <a:rPr lang="en-US" dirty="0"/>
              <a:t>.</a:t>
            </a:r>
          </a:p>
        </p:txBody>
      </p:sp>
      <p:sp>
        <p:nvSpPr>
          <p:cNvPr id="4" name="Slide Number Placeholder 3"/>
          <p:cNvSpPr>
            <a:spLocks noGrp="1"/>
          </p:cNvSpPr>
          <p:nvPr>
            <p:ph type="sldNum" sz="quarter" idx="5"/>
          </p:nvPr>
        </p:nvSpPr>
        <p:spPr/>
        <p:txBody>
          <a:bodyPr/>
          <a:lstStyle/>
          <a:p>
            <a:fld id="{76029A09-5B12-4323-9995-18B9BAA10361}" type="slidenum">
              <a:rPr lang="en-US" smtClean="0"/>
              <a:t>25</a:t>
            </a:fld>
            <a:endParaRPr lang="en-US"/>
          </a:p>
        </p:txBody>
      </p:sp>
    </p:spTree>
    <p:extLst>
      <p:ext uri="{BB962C8B-B14F-4D97-AF65-F5344CB8AC3E}">
        <p14:creationId xmlns:p14="http://schemas.microsoft.com/office/powerpoint/2010/main" val="125845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pareto front contains the results that optimizes only one objective.</a:t>
            </a:r>
          </a:p>
        </p:txBody>
      </p:sp>
      <p:sp>
        <p:nvSpPr>
          <p:cNvPr id="4" name="Slide Number Placeholder 3"/>
          <p:cNvSpPr>
            <a:spLocks noGrp="1"/>
          </p:cNvSpPr>
          <p:nvPr>
            <p:ph type="sldNum" sz="quarter" idx="5"/>
          </p:nvPr>
        </p:nvSpPr>
        <p:spPr/>
        <p:txBody>
          <a:bodyPr/>
          <a:lstStyle/>
          <a:p>
            <a:fld id="{76029A09-5B12-4323-9995-18B9BAA10361}" type="slidenum">
              <a:rPr lang="en-US" smtClean="0"/>
              <a:t>3</a:t>
            </a:fld>
            <a:endParaRPr lang="en-US"/>
          </a:p>
        </p:txBody>
      </p:sp>
    </p:spTree>
    <p:extLst>
      <p:ext uri="{BB962C8B-B14F-4D97-AF65-F5344CB8AC3E}">
        <p14:creationId xmlns:p14="http://schemas.microsoft.com/office/powerpoint/2010/main" val="406355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two objectives are not competing. They can be simultaneously maximize. The optimization gives one solution.</a:t>
            </a:r>
          </a:p>
        </p:txBody>
      </p:sp>
      <p:sp>
        <p:nvSpPr>
          <p:cNvPr id="4" name="Slide Number Placeholder 3"/>
          <p:cNvSpPr>
            <a:spLocks noGrp="1"/>
          </p:cNvSpPr>
          <p:nvPr>
            <p:ph type="sldNum" sz="quarter" idx="5"/>
          </p:nvPr>
        </p:nvSpPr>
        <p:spPr/>
        <p:txBody>
          <a:bodyPr/>
          <a:lstStyle/>
          <a:p>
            <a:fld id="{76029A09-5B12-4323-9995-18B9BAA10361}" type="slidenum">
              <a:rPr lang="en-US" smtClean="0"/>
              <a:t>4</a:t>
            </a:fld>
            <a:endParaRPr lang="en-US"/>
          </a:p>
        </p:txBody>
      </p:sp>
    </p:spTree>
    <p:extLst>
      <p:ext uri="{BB962C8B-B14F-4D97-AF65-F5344CB8AC3E}">
        <p14:creationId xmlns:p14="http://schemas.microsoft.com/office/powerpoint/2010/main" val="1599516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rcond</a:t>
            </a:r>
            <a:r>
              <a:rPr lang="en-US" dirty="0"/>
              <a:t> increases first than decreases. The edge of this pareto front is the result for 4, where only the minimum singular values are optimized. The right plot is the left plot projected on X-Y plane.</a:t>
            </a:r>
          </a:p>
        </p:txBody>
      </p:sp>
      <p:sp>
        <p:nvSpPr>
          <p:cNvPr id="4" name="Slide Number Placeholder 3"/>
          <p:cNvSpPr>
            <a:spLocks noGrp="1"/>
          </p:cNvSpPr>
          <p:nvPr>
            <p:ph type="sldNum" sz="quarter" idx="5"/>
          </p:nvPr>
        </p:nvSpPr>
        <p:spPr/>
        <p:txBody>
          <a:bodyPr/>
          <a:lstStyle/>
          <a:p>
            <a:fld id="{76029A09-5B12-4323-9995-18B9BAA10361}" type="slidenum">
              <a:rPr lang="en-US" smtClean="0"/>
              <a:t>5</a:t>
            </a:fld>
            <a:endParaRPr lang="en-US"/>
          </a:p>
        </p:txBody>
      </p:sp>
    </p:spTree>
    <p:extLst>
      <p:ext uri="{BB962C8B-B14F-4D97-AF65-F5344CB8AC3E}">
        <p14:creationId xmlns:p14="http://schemas.microsoft.com/office/powerpoint/2010/main" val="2758942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029A09-5B12-4323-9995-18B9BAA10361}" type="slidenum">
              <a:rPr lang="en-US" smtClean="0"/>
              <a:t>6</a:t>
            </a:fld>
            <a:endParaRPr lang="en-US"/>
          </a:p>
        </p:txBody>
      </p:sp>
    </p:spTree>
    <p:extLst>
      <p:ext uri="{BB962C8B-B14F-4D97-AF65-F5344CB8AC3E}">
        <p14:creationId xmlns:p14="http://schemas.microsoft.com/office/powerpoint/2010/main" val="241056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 magnet configuration are position at (0,0,0) and 3 orientations like a coordinate axis.</a:t>
            </a:r>
          </a:p>
        </p:txBody>
      </p:sp>
      <p:sp>
        <p:nvSpPr>
          <p:cNvPr id="4" name="Slide Number Placeholder 3"/>
          <p:cNvSpPr>
            <a:spLocks noGrp="1"/>
          </p:cNvSpPr>
          <p:nvPr>
            <p:ph type="sldNum" sz="quarter" idx="5"/>
          </p:nvPr>
        </p:nvSpPr>
        <p:spPr/>
        <p:txBody>
          <a:bodyPr/>
          <a:lstStyle/>
          <a:p>
            <a:fld id="{76029A09-5B12-4323-9995-18B9BAA10361}" type="slidenum">
              <a:rPr lang="en-US" smtClean="0"/>
              <a:t>7</a:t>
            </a:fld>
            <a:endParaRPr lang="en-US"/>
          </a:p>
        </p:txBody>
      </p:sp>
    </p:spTree>
    <p:extLst>
      <p:ext uri="{BB962C8B-B14F-4D97-AF65-F5344CB8AC3E}">
        <p14:creationId xmlns:p14="http://schemas.microsoft.com/office/powerpoint/2010/main" val="147555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029A09-5B12-4323-9995-18B9BAA10361}" type="slidenum">
              <a:rPr lang="en-US" smtClean="0"/>
              <a:t>10</a:t>
            </a:fld>
            <a:endParaRPr lang="en-US"/>
          </a:p>
        </p:txBody>
      </p:sp>
    </p:spTree>
    <p:extLst>
      <p:ext uri="{BB962C8B-B14F-4D97-AF65-F5344CB8AC3E}">
        <p14:creationId xmlns:p14="http://schemas.microsoft.com/office/powerpoint/2010/main" val="309283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029A09-5B12-4323-9995-18B9BAA10361}" type="slidenum">
              <a:rPr lang="en-US" smtClean="0"/>
              <a:t>11</a:t>
            </a:fld>
            <a:endParaRPr lang="en-US"/>
          </a:p>
        </p:txBody>
      </p:sp>
    </p:spTree>
    <p:extLst>
      <p:ext uri="{BB962C8B-B14F-4D97-AF65-F5344CB8AC3E}">
        <p14:creationId xmlns:p14="http://schemas.microsoft.com/office/powerpoint/2010/main" val="1261768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for 4 is also part of the result for 5. The </a:t>
            </a:r>
            <a:r>
              <a:rPr lang="en-US" dirty="0" err="1"/>
              <a:t>rcond</a:t>
            </a:r>
            <a:r>
              <a:rPr lang="en-US" dirty="0"/>
              <a:t> keeps increasing along the trajectory.</a:t>
            </a:r>
          </a:p>
        </p:txBody>
      </p:sp>
      <p:sp>
        <p:nvSpPr>
          <p:cNvPr id="4" name="Slide Number Placeholder 3"/>
          <p:cNvSpPr>
            <a:spLocks noGrp="1"/>
          </p:cNvSpPr>
          <p:nvPr>
            <p:ph type="sldNum" sz="quarter" idx="5"/>
          </p:nvPr>
        </p:nvSpPr>
        <p:spPr/>
        <p:txBody>
          <a:bodyPr/>
          <a:lstStyle/>
          <a:p>
            <a:fld id="{76029A09-5B12-4323-9995-18B9BAA10361}" type="slidenum">
              <a:rPr lang="en-US" smtClean="0"/>
              <a:t>12</a:t>
            </a:fld>
            <a:endParaRPr lang="en-US"/>
          </a:p>
        </p:txBody>
      </p:sp>
    </p:spTree>
    <p:extLst>
      <p:ext uri="{BB962C8B-B14F-4D97-AF65-F5344CB8AC3E}">
        <p14:creationId xmlns:p14="http://schemas.microsoft.com/office/powerpoint/2010/main" val="506431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941F-D144-92B3-F941-41BCA01A4B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33A70F-A15C-1640-F870-B71429D34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F10A7-42A3-ED2A-5C17-7EF15EBAF7B2}"/>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5" name="Footer Placeholder 4">
            <a:extLst>
              <a:ext uri="{FF2B5EF4-FFF2-40B4-BE49-F238E27FC236}">
                <a16:creationId xmlns:a16="http://schemas.microsoft.com/office/drawing/2014/main" id="{2B66584F-56A7-2574-A3E3-82E4C8837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BEEA5-64FB-B5B1-FB5C-445E31BF3D03}"/>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123426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235C-BA88-D85E-13CD-0624FB9B18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E332DE-A78F-80EC-0854-A3D4AEB237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1AB99-289C-FBA0-3DEF-A6CD93D9D10F}"/>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5" name="Footer Placeholder 4">
            <a:extLst>
              <a:ext uri="{FF2B5EF4-FFF2-40B4-BE49-F238E27FC236}">
                <a16:creationId xmlns:a16="http://schemas.microsoft.com/office/drawing/2014/main" id="{71F05CA0-9B53-305E-188F-78D3CAE6D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BA2D2-361F-4C04-51FF-A147CB971C24}"/>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222217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C7D323-512C-8228-47CF-99433D2482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D0F2F-BDB5-CA60-70A0-FB6176EF1F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D666A-9DEF-A373-DDBF-446C5D7AD349}"/>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5" name="Footer Placeholder 4">
            <a:extLst>
              <a:ext uri="{FF2B5EF4-FFF2-40B4-BE49-F238E27FC236}">
                <a16:creationId xmlns:a16="http://schemas.microsoft.com/office/drawing/2014/main" id="{3638199E-E185-EB6C-0F7D-0CF03DAC4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30F4D-2984-B72A-4ABD-A22148ED3EF7}"/>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292379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435D-1FA8-3D69-BE5B-BE4DB1F75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2B22E-F486-17CD-102F-E4C6336FB8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81C4E-FCF2-FD65-7014-E7D53C75C94C}"/>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5" name="Footer Placeholder 4">
            <a:extLst>
              <a:ext uri="{FF2B5EF4-FFF2-40B4-BE49-F238E27FC236}">
                <a16:creationId xmlns:a16="http://schemas.microsoft.com/office/drawing/2014/main" id="{90968EE2-F0A5-5C8B-3E57-08E4CAC8A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BB509-8554-91B4-8E40-FB659D6E4178}"/>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78109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9E92-6052-0D3D-1759-58CD3793B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1ADEE5-BAA5-40B3-5B88-40517E87C7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9F4CF-8873-5D2C-7D22-3A0EC6C60E94}"/>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5" name="Footer Placeholder 4">
            <a:extLst>
              <a:ext uri="{FF2B5EF4-FFF2-40B4-BE49-F238E27FC236}">
                <a16:creationId xmlns:a16="http://schemas.microsoft.com/office/drawing/2014/main" id="{15B78C6F-F7C9-77F5-5B52-F9DA78064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7959A-6F75-6B65-6F98-EFD3290C6795}"/>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113878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2F19-BCC3-FDA2-2433-ED098FAD41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5D6C3E-8036-DC27-AC96-C0FC152398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9BE0C-4C09-009E-A31B-7101192F44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3F53A3-A6EA-C0EF-C664-916CB2E316E1}"/>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6" name="Footer Placeholder 5">
            <a:extLst>
              <a:ext uri="{FF2B5EF4-FFF2-40B4-BE49-F238E27FC236}">
                <a16:creationId xmlns:a16="http://schemas.microsoft.com/office/drawing/2014/main" id="{A26B8CD1-AD13-D5B2-EA28-B8CD0571E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845A6-6288-60A6-4A36-02FA044BC163}"/>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1853544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153A-55C4-E86C-CC94-E84AD49D57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CD3962-441D-61E6-0AB9-E5F0D2576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9F09D-AE0C-27FF-3A70-19295E6A78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B69E18-721A-F94A-D46D-CE0BD3DFB1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280C0-990D-37B5-7548-4FA85FCD7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5E3166-2EEC-5137-79C0-83C9140264CF}"/>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8" name="Footer Placeholder 7">
            <a:extLst>
              <a:ext uri="{FF2B5EF4-FFF2-40B4-BE49-F238E27FC236}">
                <a16:creationId xmlns:a16="http://schemas.microsoft.com/office/drawing/2014/main" id="{289F11CB-F20A-7507-1929-AC36D5E7E4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B6028A-4A09-9F2D-8B93-F44EA59B6AC5}"/>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117870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B32A-7DA7-5449-0D86-AAEBA07829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269F7-956E-E046-7EA4-F5182B365130}"/>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4" name="Footer Placeholder 3">
            <a:extLst>
              <a:ext uri="{FF2B5EF4-FFF2-40B4-BE49-F238E27FC236}">
                <a16:creationId xmlns:a16="http://schemas.microsoft.com/office/drawing/2014/main" id="{D0799B54-A936-D5BD-4734-383E909411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BC522B-A57A-0098-B7DF-AE0C6582B145}"/>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117674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5FBA50-15F7-FE82-BF69-1EBE74EEE6A8}"/>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3" name="Footer Placeholder 2">
            <a:extLst>
              <a:ext uri="{FF2B5EF4-FFF2-40B4-BE49-F238E27FC236}">
                <a16:creationId xmlns:a16="http://schemas.microsoft.com/office/drawing/2014/main" id="{45B19AA0-294D-8BA4-19DD-1FE7A34173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C89A7-D061-B427-6B00-6E820176EE2A}"/>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362201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0F20-0EB0-55D3-882B-AC89B9334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9001AD-D6F3-BD10-9F86-8C3EAC9B4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C17DF0-E725-E1BF-0A29-4322128C2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8B0A0-CE0B-8DAE-9CD3-7B49BF95AF54}"/>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6" name="Footer Placeholder 5">
            <a:extLst>
              <a:ext uri="{FF2B5EF4-FFF2-40B4-BE49-F238E27FC236}">
                <a16:creationId xmlns:a16="http://schemas.microsoft.com/office/drawing/2014/main" id="{0F12D0B5-5C55-7E9A-E612-18EC2358A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E3052-A656-AD55-A260-61DF54CF7BDB}"/>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15982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3059-BB27-ABF2-3042-8EDAB61C4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141B97-1B9D-0A93-26D0-B21F55994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D06C7C-6AFB-503C-ADE7-7C1186DA5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3310E-E944-1846-C7AD-B7506FD3ED9B}"/>
              </a:ext>
            </a:extLst>
          </p:cNvPr>
          <p:cNvSpPr>
            <a:spLocks noGrp="1"/>
          </p:cNvSpPr>
          <p:nvPr>
            <p:ph type="dt" sz="half" idx="10"/>
          </p:nvPr>
        </p:nvSpPr>
        <p:spPr/>
        <p:txBody>
          <a:bodyPr/>
          <a:lstStyle/>
          <a:p>
            <a:fld id="{4392085E-61D5-454E-8AAD-9614E8F58B67}" type="datetimeFigureOut">
              <a:rPr lang="en-US" smtClean="0"/>
              <a:t>6/25/2024</a:t>
            </a:fld>
            <a:endParaRPr lang="en-US"/>
          </a:p>
        </p:txBody>
      </p:sp>
      <p:sp>
        <p:nvSpPr>
          <p:cNvPr id="6" name="Footer Placeholder 5">
            <a:extLst>
              <a:ext uri="{FF2B5EF4-FFF2-40B4-BE49-F238E27FC236}">
                <a16:creationId xmlns:a16="http://schemas.microsoft.com/office/drawing/2014/main" id="{FB862AAD-79AE-F113-588D-4522C9FCA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95A89-3B60-3E5D-0EAC-AC6DD3839C8A}"/>
              </a:ext>
            </a:extLst>
          </p:cNvPr>
          <p:cNvSpPr>
            <a:spLocks noGrp="1"/>
          </p:cNvSpPr>
          <p:nvPr>
            <p:ph type="sldNum" sz="quarter" idx="12"/>
          </p:nvPr>
        </p:nvSpPr>
        <p:spPr/>
        <p:txBody>
          <a:bodyPr/>
          <a:lstStyle/>
          <a:p>
            <a:fld id="{A611FD9C-9E03-43DC-83AB-F63160B5212A}" type="slidenum">
              <a:rPr lang="en-US" smtClean="0"/>
              <a:t>‹#›</a:t>
            </a:fld>
            <a:endParaRPr lang="en-US"/>
          </a:p>
        </p:txBody>
      </p:sp>
    </p:spTree>
    <p:extLst>
      <p:ext uri="{BB962C8B-B14F-4D97-AF65-F5344CB8AC3E}">
        <p14:creationId xmlns:p14="http://schemas.microsoft.com/office/powerpoint/2010/main" val="336431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44ABE-F700-9124-74D2-2F7E98C68D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4A8A05-9A9A-6AAA-783B-9F3684264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DD2C-A39B-32F9-BB74-CBBB104BED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2085E-61D5-454E-8AAD-9614E8F58B67}" type="datetimeFigureOut">
              <a:rPr lang="en-US" smtClean="0"/>
              <a:t>6/25/2024</a:t>
            </a:fld>
            <a:endParaRPr lang="en-US"/>
          </a:p>
        </p:txBody>
      </p:sp>
      <p:sp>
        <p:nvSpPr>
          <p:cNvPr id="5" name="Footer Placeholder 4">
            <a:extLst>
              <a:ext uri="{FF2B5EF4-FFF2-40B4-BE49-F238E27FC236}">
                <a16:creationId xmlns:a16="http://schemas.microsoft.com/office/drawing/2014/main" id="{02EB63C2-4247-A250-3F65-71A34BF31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9E1368-7111-EE5B-C0C6-081171191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1FD9C-9E03-43DC-83AB-F63160B5212A}" type="slidenum">
              <a:rPr lang="en-US" smtClean="0"/>
              <a:t>‹#›</a:t>
            </a:fld>
            <a:endParaRPr lang="en-US"/>
          </a:p>
        </p:txBody>
      </p:sp>
    </p:spTree>
    <p:extLst>
      <p:ext uri="{BB962C8B-B14F-4D97-AF65-F5344CB8AC3E}">
        <p14:creationId xmlns:p14="http://schemas.microsoft.com/office/powerpoint/2010/main" val="295795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jpg"/><Relationship Id="rId7" Type="http://schemas.openxmlformats.org/officeDocument/2006/relationships/image" Target="../media/image20.png"/><Relationship Id="rId2"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Results comparison: </a:t>
            </a:r>
            <a:r>
              <a:rPr kumimoji="0" lang="en-US" sz="2600" b="0" i="0" u="none" strike="noStrike" kern="1200" cap="none" spc="0" normalizeH="0" baseline="0" noProof="0" dirty="0">
                <a:ln>
                  <a:noFill/>
                </a:ln>
                <a:solidFill>
                  <a:srgbClr val="FF0000"/>
                </a:solidFill>
                <a:effectLst/>
                <a:uLnTx/>
                <a:uFillTx/>
                <a:latin typeface="Arial"/>
                <a:ea typeface="+mj-ea"/>
                <a:cs typeface="+mj-cs"/>
              </a:rPr>
              <a:t>1 magnet configuration, 4 3-axis sensors</a:t>
            </a:r>
          </a:p>
        </p:txBody>
      </p:sp>
      <p:sp>
        <p:nvSpPr>
          <p:cNvPr id="8" name="Content Placeholder 2">
            <a:extLst>
              <a:ext uri="{FF2B5EF4-FFF2-40B4-BE49-F238E27FC236}">
                <a16:creationId xmlns:a16="http://schemas.microsoft.com/office/drawing/2014/main" id="{F5F77274-A616-4DA9-DAAC-A060EBAF9C3B}"/>
              </a:ext>
            </a:extLst>
          </p:cNvPr>
          <p:cNvSpPr txBox="1">
            <a:spLocks/>
          </p:cNvSpPr>
          <p:nvPr/>
        </p:nvSpPr>
        <p:spPr>
          <a:xfrm>
            <a:off x="731837" y="1412875"/>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minimum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Jo]</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 + minimum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Jp,Jo</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(2 objectives)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minimum singular values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respectively (2 objectives)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 + minimum singular values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(3 objectives)</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a:t>
            </a:fld>
            <a:endParaRPr lang="de-CH">
              <a:solidFill>
                <a:prstClr val="black"/>
              </a:solidFill>
              <a:latin typeface="Arial"/>
            </a:endParaRPr>
          </a:p>
        </p:txBody>
      </p:sp>
    </p:spTree>
    <p:extLst>
      <p:ext uri="{BB962C8B-B14F-4D97-AF65-F5344CB8AC3E}">
        <p14:creationId xmlns:p14="http://schemas.microsoft.com/office/powerpoint/2010/main" val="1349721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Results comparison: 3 magnet configuration, 4 3-axis sensors</a:t>
            </a:r>
          </a:p>
        </p:txBody>
      </p:sp>
      <p:sp>
        <p:nvSpPr>
          <p:cNvPr id="8" name="Content Placeholder 2">
            <a:extLst>
              <a:ext uri="{FF2B5EF4-FFF2-40B4-BE49-F238E27FC236}">
                <a16:creationId xmlns:a16="http://schemas.microsoft.com/office/drawing/2014/main" id="{F5F77274-A616-4DA9-DAAC-A060EBAF9C3B}"/>
              </a:ext>
            </a:extLst>
          </p:cNvPr>
          <p:cNvSpPr txBox="1">
            <a:spLocks/>
          </p:cNvSpPr>
          <p:nvPr/>
        </p:nvSpPr>
        <p:spPr>
          <a:xfrm>
            <a:off x="731837" y="1412875"/>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startAt="3"/>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Maximize the min reciprocal condition number + min minimum singular value of J = [</a:t>
            </a:r>
            <a:r>
              <a:rPr kumimoji="0" lang="en-US" b="0" i="0" u="none" strike="noStrike" kern="1200" cap="none" spc="0" normalizeH="0" baseline="0" noProof="0" dirty="0" err="1">
                <a:ln>
                  <a:noFill/>
                </a:ln>
                <a:solidFill>
                  <a:sysClr val="windowText" lastClr="000000"/>
                </a:solidFill>
                <a:effectLst/>
                <a:uLnTx/>
                <a:uFillTx/>
                <a:latin typeface="Arial"/>
                <a:ea typeface="+mn-ea"/>
                <a:cs typeface="+mn-cs"/>
              </a:rPr>
              <a:t>Jp,Jo</a:t>
            </a:r>
            <a:r>
              <a:rPr kumimoji="0" lang="en-US" b="0" i="0" u="none" strike="noStrike" kern="1200" cap="none" spc="0" normalizeH="0" baseline="0" noProof="0" dirty="0">
                <a:ln>
                  <a:noFill/>
                </a:ln>
                <a:solidFill>
                  <a:sysClr val="windowText" lastClr="000000"/>
                </a:solidFill>
                <a:effectLst/>
                <a:uLnTx/>
                <a:uFillTx/>
                <a:latin typeface="Arial"/>
                <a:ea typeface="+mn-ea"/>
                <a:cs typeface="+mn-cs"/>
              </a:rPr>
              <a:t>] (2 objectives)</a:t>
            </a:r>
          </a:p>
          <a:p>
            <a:pPr lvl="1">
              <a:spcBef>
                <a:spcPts val="1000"/>
              </a:spcBef>
              <a:buFont typeface="Arial" panose="020B0604020202020204" pitchFamily="34" charset="0"/>
              <a:buChar char="•"/>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a:buAutoNum type="arabicPeriod" startAt="3"/>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10</a:t>
            </a:fld>
            <a:endParaRPr lang="de-CH">
              <a:solidFill>
                <a:prstClr val="black"/>
              </a:solidFill>
              <a:latin typeface="Arial"/>
            </a:endParaRPr>
          </a:p>
        </p:txBody>
      </p:sp>
      <p:pic>
        <p:nvPicPr>
          <p:cNvPr id="3" name="Picture 2">
            <a:extLst>
              <a:ext uri="{FF2B5EF4-FFF2-40B4-BE49-F238E27FC236}">
                <a16:creationId xmlns:a16="http://schemas.microsoft.com/office/drawing/2014/main" id="{16CC3BE3-A465-2E6E-3BCC-8A02D89F3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37" y="2854375"/>
            <a:ext cx="3881900" cy="2911425"/>
          </a:xfrm>
          <a:prstGeom prst="rect">
            <a:avLst/>
          </a:prstGeom>
        </p:spPr>
      </p:pic>
      <p:pic>
        <p:nvPicPr>
          <p:cNvPr id="2" name="Picture 1">
            <a:extLst>
              <a:ext uri="{FF2B5EF4-FFF2-40B4-BE49-F238E27FC236}">
                <a16:creationId xmlns:a16="http://schemas.microsoft.com/office/drawing/2014/main" id="{004377FB-CC8D-D67A-ED47-B90C21559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6573" y="2870757"/>
            <a:ext cx="3838213" cy="2878660"/>
          </a:xfrm>
          <a:prstGeom prst="rect">
            <a:avLst/>
          </a:prstGeom>
        </p:spPr>
      </p:pic>
      <p:sp>
        <p:nvSpPr>
          <p:cNvPr id="16" name="TextBox 15">
            <a:extLst>
              <a:ext uri="{FF2B5EF4-FFF2-40B4-BE49-F238E27FC236}">
                <a16:creationId xmlns:a16="http://schemas.microsoft.com/office/drawing/2014/main" id="{2D1DC696-3232-BDCE-17B2-F332BFA34E2D}"/>
              </a:ext>
            </a:extLst>
          </p:cNvPr>
          <p:cNvSpPr txBox="1"/>
          <p:nvPr/>
        </p:nvSpPr>
        <p:spPr>
          <a:xfrm>
            <a:off x="5162389" y="3568209"/>
            <a:ext cx="174553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Compared to 1 config solution. </a:t>
            </a:r>
          </a:p>
        </p:txBody>
      </p:sp>
      <p:sp>
        <p:nvSpPr>
          <p:cNvPr id="5" name="TextBox 4">
            <a:extLst>
              <a:ext uri="{FF2B5EF4-FFF2-40B4-BE49-F238E27FC236}">
                <a16:creationId xmlns:a16="http://schemas.microsoft.com/office/drawing/2014/main" id="{D4C4EE78-1F2C-1895-3155-C66E01878446}"/>
              </a:ext>
            </a:extLst>
          </p:cNvPr>
          <p:cNvSpPr txBox="1"/>
          <p:nvPr/>
        </p:nvSpPr>
        <p:spPr>
          <a:xfrm>
            <a:off x="3047999" y="5781637"/>
            <a:ext cx="60960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Because the min reciprocal condition number and min minimum singular values happen to be at the “upward” configuration. The results are the same.</a:t>
            </a:r>
            <a:endParaRPr lang="en-US" dirty="0"/>
          </a:p>
        </p:txBody>
      </p:sp>
      <p:sp>
        <p:nvSpPr>
          <p:cNvPr id="6" name="TextBox 5">
            <a:extLst>
              <a:ext uri="{FF2B5EF4-FFF2-40B4-BE49-F238E27FC236}">
                <a16:creationId xmlns:a16="http://schemas.microsoft.com/office/drawing/2014/main" id="{7C8AF64F-26C2-5850-4993-8AEEB6E62481}"/>
              </a:ext>
            </a:extLst>
          </p:cNvPr>
          <p:cNvSpPr txBox="1"/>
          <p:nvPr/>
        </p:nvSpPr>
        <p:spPr>
          <a:xfrm>
            <a:off x="8449784" y="2300649"/>
            <a:ext cx="185178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 config solution</a:t>
            </a:r>
          </a:p>
        </p:txBody>
      </p:sp>
    </p:spTree>
    <p:extLst>
      <p:ext uri="{BB962C8B-B14F-4D97-AF65-F5344CB8AC3E}">
        <p14:creationId xmlns:p14="http://schemas.microsoft.com/office/powerpoint/2010/main" val="52440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Results comparison: 3 magnet configuration, 4 3-axis sensors</a:t>
            </a:r>
          </a:p>
        </p:txBody>
      </p:sp>
      <p:sp>
        <p:nvSpPr>
          <p:cNvPr id="8" name="Content Placeholder 2">
            <a:extLst>
              <a:ext uri="{FF2B5EF4-FFF2-40B4-BE49-F238E27FC236}">
                <a16:creationId xmlns:a16="http://schemas.microsoft.com/office/drawing/2014/main" id="{F5F77274-A616-4DA9-DAAC-A060EBAF9C3B}"/>
              </a:ext>
            </a:extLst>
          </p:cNvPr>
          <p:cNvSpPr txBox="1">
            <a:spLocks/>
          </p:cNvSpPr>
          <p:nvPr/>
        </p:nvSpPr>
        <p:spPr>
          <a:xfrm>
            <a:off x="731837" y="1412875"/>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1000"/>
              </a:spcBef>
              <a:spcAft>
                <a:spcPts val="0"/>
              </a:spcAft>
              <a:buClrTx/>
              <a:buSzTx/>
              <a:buFont typeface="+mj-lt"/>
              <a:buAutoNum type="arabicPeriod" startAt="4"/>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 minimum singular values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respectively (2 objectives)</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11</a:t>
            </a:fld>
            <a:endParaRPr lang="de-CH">
              <a:solidFill>
                <a:prstClr val="black"/>
              </a:solidFill>
              <a:latin typeface="Arial"/>
            </a:endParaRPr>
          </a:p>
        </p:txBody>
      </p:sp>
      <p:pic>
        <p:nvPicPr>
          <p:cNvPr id="3" name="Picture 2">
            <a:extLst>
              <a:ext uri="{FF2B5EF4-FFF2-40B4-BE49-F238E27FC236}">
                <a16:creationId xmlns:a16="http://schemas.microsoft.com/office/drawing/2014/main" id="{260055C1-F264-0973-9CBC-5D8CB7FBD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37" y="2651126"/>
            <a:ext cx="3725332" cy="2793999"/>
          </a:xfrm>
          <a:prstGeom prst="rect">
            <a:avLst/>
          </a:prstGeom>
        </p:spPr>
      </p:pic>
      <p:sp>
        <p:nvSpPr>
          <p:cNvPr id="4" name="TextBox 3">
            <a:extLst>
              <a:ext uri="{FF2B5EF4-FFF2-40B4-BE49-F238E27FC236}">
                <a16:creationId xmlns:a16="http://schemas.microsoft.com/office/drawing/2014/main" id="{520F82D1-5530-8A2B-8BCA-D12C30A8DC8A}"/>
              </a:ext>
            </a:extLst>
          </p:cNvPr>
          <p:cNvSpPr txBox="1"/>
          <p:nvPr/>
        </p:nvSpPr>
        <p:spPr>
          <a:xfrm>
            <a:off x="4875893" y="3431219"/>
            <a:ext cx="2440211"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Compared to 1 config solution. The two objectives become competing in the 3 configurations case.</a:t>
            </a:r>
          </a:p>
        </p:txBody>
      </p:sp>
      <p:sp>
        <p:nvSpPr>
          <p:cNvPr id="6" name="TextBox 5">
            <a:extLst>
              <a:ext uri="{FF2B5EF4-FFF2-40B4-BE49-F238E27FC236}">
                <a16:creationId xmlns:a16="http://schemas.microsoft.com/office/drawing/2014/main" id="{8608D16E-9E39-17E8-D966-021E47F9E06F}"/>
              </a:ext>
            </a:extLst>
          </p:cNvPr>
          <p:cNvSpPr txBox="1"/>
          <p:nvPr/>
        </p:nvSpPr>
        <p:spPr>
          <a:xfrm>
            <a:off x="7048605" y="3039859"/>
            <a:ext cx="6257289" cy="1426031"/>
          </a:xfrm>
          <a:prstGeom prst="rect">
            <a:avLst/>
          </a:prstGeom>
          <a:noFill/>
        </p:spPr>
        <p:txBody>
          <a:bodyPr wrap="square">
            <a:spAutoFit/>
          </a:bodyPr>
          <a:lstStyle/>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ysClr val="windowText" lastClr="000000"/>
                </a:solidFill>
                <a:effectLst/>
                <a:uLnTx/>
                <a:uFillTx/>
                <a:latin typeface="Arial"/>
                <a:ea typeface="+mn-ea"/>
                <a:cs typeface="+mn-cs"/>
              </a:rPr>
              <a:t>The optimization push the sensors to the origin</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ysClr val="windowText" lastClr="000000"/>
                </a:solidFill>
                <a:effectLst/>
                <a:uLnTx/>
                <a:uFillTx/>
                <a:latin typeface="Arial"/>
                <a:ea typeface="+mn-ea"/>
                <a:cs typeface="+mn-cs"/>
              </a:rPr>
              <a:t>Reciprocal condition number: ~0</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ysClr val="windowText" lastClr="000000"/>
                </a:solidFill>
                <a:effectLst/>
                <a:uLnTx/>
                <a:uFillTx/>
                <a:latin typeface="Arial"/>
                <a:ea typeface="+mn-ea"/>
                <a:cs typeface="+mn-cs"/>
              </a:rPr>
              <a:t>Minimum singular value of J: ~0</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ysClr val="windowText" lastClr="000000"/>
                </a:solidFill>
                <a:effectLst/>
                <a:uLnTx/>
                <a:uFillTx/>
                <a:latin typeface="Arial"/>
                <a:ea typeface="+mn-ea"/>
                <a:cs typeface="+mn-cs"/>
              </a:rPr>
              <a:t>Minimum singular value of </a:t>
            </a:r>
            <a:r>
              <a:rPr kumimoji="0" lang="en-US" sz="14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400" b="0" i="0" u="none" strike="noStrike" kern="1200" cap="none" spc="0" normalizeH="0" baseline="0" noProof="0" dirty="0">
                <a:ln>
                  <a:noFill/>
                </a:ln>
                <a:solidFill>
                  <a:sysClr val="windowText" lastClr="000000"/>
                </a:solidFill>
                <a:effectLst/>
                <a:uLnTx/>
                <a:uFillTx/>
                <a:latin typeface="Arial"/>
                <a:ea typeface="+mn-ea"/>
                <a:cs typeface="+mn-cs"/>
              </a:rPr>
              <a:t>: 6.6e-6</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ysClr val="windowText" lastClr="000000"/>
                </a:solidFill>
                <a:effectLst/>
                <a:uLnTx/>
                <a:uFillTx/>
                <a:latin typeface="Arial"/>
                <a:ea typeface="+mn-ea"/>
                <a:cs typeface="+mn-cs"/>
              </a:rPr>
              <a:t>Minimum singular value of Jo: 4.4e-6</a:t>
            </a:r>
          </a:p>
        </p:txBody>
      </p:sp>
      <p:sp>
        <p:nvSpPr>
          <p:cNvPr id="2" name="TextBox 1">
            <a:extLst>
              <a:ext uri="{FF2B5EF4-FFF2-40B4-BE49-F238E27FC236}">
                <a16:creationId xmlns:a16="http://schemas.microsoft.com/office/drawing/2014/main" id="{2A1EA504-D94E-2693-256E-417960AACC91}"/>
              </a:ext>
            </a:extLst>
          </p:cNvPr>
          <p:cNvSpPr txBox="1"/>
          <p:nvPr/>
        </p:nvSpPr>
        <p:spPr>
          <a:xfrm>
            <a:off x="9251354" y="2466460"/>
            <a:ext cx="185178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 config solution</a:t>
            </a:r>
          </a:p>
        </p:txBody>
      </p:sp>
    </p:spTree>
    <p:extLst>
      <p:ext uri="{BB962C8B-B14F-4D97-AF65-F5344CB8AC3E}">
        <p14:creationId xmlns:p14="http://schemas.microsoft.com/office/powerpoint/2010/main" val="265191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Results comparison: 3 magnet configuration, 4 3-axis sensors</a:t>
            </a:r>
          </a:p>
        </p:txBody>
      </p:sp>
      <p:sp>
        <p:nvSpPr>
          <p:cNvPr id="8" name="Content Placeholder 2">
            <a:extLst>
              <a:ext uri="{FF2B5EF4-FFF2-40B4-BE49-F238E27FC236}">
                <a16:creationId xmlns:a16="http://schemas.microsoft.com/office/drawing/2014/main" id="{F5F77274-A616-4DA9-DAAC-A060EBAF9C3B}"/>
              </a:ext>
            </a:extLst>
          </p:cNvPr>
          <p:cNvSpPr txBox="1">
            <a:spLocks/>
          </p:cNvSpPr>
          <p:nvPr/>
        </p:nvSpPr>
        <p:spPr>
          <a:xfrm>
            <a:off x="731837" y="1412875"/>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1000"/>
              </a:spcBef>
              <a:spcAft>
                <a:spcPts val="0"/>
              </a:spcAft>
              <a:buClrTx/>
              <a:buSzTx/>
              <a:buFont typeface="+mj-lt"/>
              <a:buAutoNum type="arabicPeriod" startAt="5"/>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 reciprocal condition number + min minimum singular values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(3 objectives)</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12</a:t>
            </a:fld>
            <a:endParaRPr lang="de-CH">
              <a:solidFill>
                <a:prstClr val="black"/>
              </a:solidFill>
              <a:latin typeface="Arial"/>
            </a:endParaRPr>
          </a:p>
        </p:txBody>
      </p:sp>
      <p:sp>
        <p:nvSpPr>
          <p:cNvPr id="4" name="TextBox 3">
            <a:extLst>
              <a:ext uri="{FF2B5EF4-FFF2-40B4-BE49-F238E27FC236}">
                <a16:creationId xmlns:a16="http://schemas.microsoft.com/office/drawing/2014/main" id="{520F82D1-5530-8A2B-8BCA-D12C30A8DC8A}"/>
              </a:ext>
            </a:extLst>
          </p:cNvPr>
          <p:cNvSpPr txBox="1"/>
          <p:nvPr/>
        </p:nvSpPr>
        <p:spPr>
          <a:xfrm>
            <a:off x="4900800" y="3568209"/>
            <a:ext cx="239039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Compared to 1 config</a:t>
            </a:r>
          </a:p>
        </p:txBody>
      </p:sp>
      <p:pic>
        <p:nvPicPr>
          <p:cNvPr id="5" name="Picture 4">
            <a:extLst>
              <a:ext uri="{FF2B5EF4-FFF2-40B4-BE49-F238E27FC236}">
                <a16:creationId xmlns:a16="http://schemas.microsoft.com/office/drawing/2014/main" id="{200C6364-9C34-ECBC-5325-A8BDE04E8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12" y="2028787"/>
            <a:ext cx="3048000" cy="2286000"/>
          </a:xfrm>
          <a:prstGeom prst="rect">
            <a:avLst/>
          </a:prstGeom>
        </p:spPr>
      </p:pic>
      <p:pic>
        <p:nvPicPr>
          <p:cNvPr id="9" name="Picture 8">
            <a:extLst>
              <a:ext uri="{FF2B5EF4-FFF2-40B4-BE49-F238E27FC236}">
                <a16:creationId xmlns:a16="http://schemas.microsoft.com/office/drawing/2014/main" id="{4190F46E-3EE8-F6D8-6305-FA36A22A7C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587" y="2475949"/>
            <a:ext cx="3897575" cy="2923181"/>
          </a:xfrm>
          <a:prstGeom prst="rect">
            <a:avLst/>
          </a:prstGeom>
        </p:spPr>
      </p:pic>
      <p:pic>
        <p:nvPicPr>
          <p:cNvPr id="13" name="Picture 12">
            <a:extLst>
              <a:ext uri="{FF2B5EF4-FFF2-40B4-BE49-F238E27FC236}">
                <a16:creationId xmlns:a16="http://schemas.microsoft.com/office/drawing/2014/main" id="{6158BF77-7FAF-3A69-2A7E-01EB9DC5E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9211" y="4571999"/>
            <a:ext cx="3048001" cy="2286001"/>
          </a:xfrm>
          <a:prstGeom prst="rect">
            <a:avLst/>
          </a:prstGeom>
        </p:spPr>
      </p:pic>
      <p:sp>
        <p:nvSpPr>
          <p:cNvPr id="14" name="Rectangle 13">
            <a:extLst>
              <a:ext uri="{FF2B5EF4-FFF2-40B4-BE49-F238E27FC236}">
                <a16:creationId xmlns:a16="http://schemas.microsoft.com/office/drawing/2014/main" id="{794F44D3-59F9-FA38-4903-EC7C8FB9BF85}"/>
              </a:ext>
            </a:extLst>
          </p:cNvPr>
          <p:cNvSpPr/>
          <p:nvPr/>
        </p:nvSpPr>
        <p:spPr>
          <a:xfrm>
            <a:off x="1465082" y="4761945"/>
            <a:ext cx="2011680" cy="543559"/>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sp>
        <p:nvSpPr>
          <p:cNvPr id="15" name="Rectangle 14">
            <a:extLst>
              <a:ext uri="{FF2B5EF4-FFF2-40B4-BE49-F238E27FC236}">
                <a16:creationId xmlns:a16="http://schemas.microsoft.com/office/drawing/2014/main" id="{94FB450B-F643-D071-3DA4-1143DFA77B3D}"/>
              </a:ext>
            </a:extLst>
          </p:cNvPr>
          <p:cNvSpPr/>
          <p:nvPr/>
        </p:nvSpPr>
        <p:spPr>
          <a:xfrm>
            <a:off x="4564119" y="4567311"/>
            <a:ext cx="1240403" cy="770099"/>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6" name="TextBox 15">
            <a:extLst>
              <a:ext uri="{FF2B5EF4-FFF2-40B4-BE49-F238E27FC236}">
                <a16:creationId xmlns:a16="http://schemas.microsoft.com/office/drawing/2014/main" id="{5F391C87-3810-DC8E-BF04-5A41457A1FD0}"/>
              </a:ext>
            </a:extLst>
          </p:cNvPr>
          <p:cNvSpPr txBox="1"/>
          <p:nvPr/>
        </p:nvSpPr>
        <p:spPr>
          <a:xfrm>
            <a:off x="4502082" y="4767694"/>
            <a:ext cx="1364476" cy="369332"/>
          </a:xfrm>
          <a:prstGeom prst="rect">
            <a:avLst/>
          </a:prstGeom>
          <a:noFill/>
        </p:spPr>
        <p:txBody>
          <a:bodyPr wrap="square" rtlCol="0">
            <a:spAutoFit/>
          </a:bodyPr>
          <a:lstStyle/>
          <a:p>
            <a:r>
              <a:rPr lang="en-US" dirty="0">
                <a:solidFill>
                  <a:prstClr val="black"/>
                </a:solidFill>
                <a:latin typeface="Arial"/>
              </a:rPr>
              <a:t>Result for 4</a:t>
            </a:r>
          </a:p>
        </p:txBody>
      </p:sp>
      <p:cxnSp>
        <p:nvCxnSpPr>
          <p:cNvPr id="17" name="Straight Arrow Connector 16">
            <a:extLst>
              <a:ext uri="{FF2B5EF4-FFF2-40B4-BE49-F238E27FC236}">
                <a16:creationId xmlns:a16="http://schemas.microsoft.com/office/drawing/2014/main" id="{D7649705-35BC-3C24-5831-6174F961C3F1}"/>
              </a:ext>
            </a:extLst>
          </p:cNvPr>
          <p:cNvCxnSpPr>
            <a:cxnSpLocks/>
            <a:stCxn id="14" idx="3"/>
            <a:endCxn id="16" idx="1"/>
          </p:cNvCxnSpPr>
          <p:nvPr/>
        </p:nvCxnSpPr>
        <p:spPr>
          <a:xfrm flipV="1">
            <a:off x="3476762" y="4952360"/>
            <a:ext cx="1025320" cy="81365"/>
          </a:xfrm>
          <a:prstGeom prst="straightConnector1">
            <a:avLst/>
          </a:prstGeom>
          <a:noFill/>
          <a:ln w="57150" cap="flat" cmpd="sng" algn="ctr">
            <a:solidFill>
              <a:srgbClr val="FF0000"/>
            </a:solidFill>
            <a:prstDash val="solid"/>
            <a:miter lim="800000"/>
            <a:tailEnd type="triangle"/>
          </a:ln>
          <a:effectLst/>
        </p:spPr>
      </p:cxnSp>
      <p:sp>
        <p:nvSpPr>
          <p:cNvPr id="2" name="TextBox 1">
            <a:extLst>
              <a:ext uri="{FF2B5EF4-FFF2-40B4-BE49-F238E27FC236}">
                <a16:creationId xmlns:a16="http://schemas.microsoft.com/office/drawing/2014/main" id="{D1641AA4-B236-DEBB-9D00-768C7C89903E}"/>
              </a:ext>
            </a:extLst>
          </p:cNvPr>
          <p:cNvSpPr txBox="1"/>
          <p:nvPr/>
        </p:nvSpPr>
        <p:spPr>
          <a:xfrm>
            <a:off x="8585479" y="2106617"/>
            <a:ext cx="185178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 config solution</a:t>
            </a:r>
          </a:p>
        </p:txBody>
      </p:sp>
      <p:sp>
        <p:nvSpPr>
          <p:cNvPr id="3" name="TextBox 2">
            <a:extLst>
              <a:ext uri="{FF2B5EF4-FFF2-40B4-BE49-F238E27FC236}">
                <a16:creationId xmlns:a16="http://schemas.microsoft.com/office/drawing/2014/main" id="{2A0FC2F8-B454-B974-0197-BD67681E25D4}"/>
              </a:ext>
            </a:extLst>
          </p:cNvPr>
          <p:cNvSpPr txBox="1"/>
          <p:nvPr/>
        </p:nvSpPr>
        <p:spPr>
          <a:xfrm>
            <a:off x="1591290" y="4314787"/>
            <a:ext cx="175926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Projected on X-Y plane</a:t>
            </a:r>
          </a:p>
        </p:txBody>
      </p:sp>
    </p:spTree>
    <p:extLst>
      <p:ext uri="{BB962C8B-B14F-4D97-AF65-F5344CB8AC3E}">
        <p14:creationId xmlns:p14="http://schemas.microsoft.com/office/powerpoint/2010/main" val="280625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64A058F-3D81-F829-1BCB-3AC7EFD4CB32}"/>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ysClr val="windowText" lastClr="000000"/>
                </a:solidFill>
                <a:effectLst/>
                <a:uLnTx/>
                <a:uFillTx/>
                <a:latin typeface="Arial"/>
                <a:ea typeface="+mj-ea"/>
                <a:cs typeface="+mj-cs"/>
              </a:rPr>
              <a:t>Results comparison: 1 magnet configuration, 12 1-axis sensors</a:t>
            </a:r>
            <a:endParaRPr kumimoji="0" lang="en-US" sz="2600" b="0" i="0" u="none" strike="noStrike" kern="1200" cap="none" spc="0" normalizeH="0" baseline="0" noProof="0" dirty="0">
              <a:ln>
                <a:noFill/>
              </a:ln>
              <a:solidFill>
                <a:sysClr val="windowText" lastClr="000000"/>
              </a:solidFill>
              <a:effectLst/>
              <a:uLnTx/>
              <a:uFillTx/>
              <a:latin typeface="Arial"/>
              <a:ea typeface="+mj-ea"/>
              <a:cs typeface="+mj-cs"/>
            </a:endParaRPr>
          </a:p>
        </p:txBody>
      </p:sp>
      <p:sp>
        <p:nvSpPr>
          <p:cNvPr id="10" name="Content Placeholder 2">
            <a:extLst>
              <a:ext uri="{FF2B5EF4-FFF2-40B4-BE49-F238E27FC236}">
                <a16:creationId xmlns:a16="http://schemas.microsoft.com/office/drawing/2014/main" id="{F327F0A1-94FC-8A63-8A67-74CB2913289D}"/>
              </a:ext>
            </a:extLst>
          </p:cNvPr>
          <p:cNvSpPr txBox="1">
            <a:spLocks/>
          </p:cNvSpPr>
          <p:nvPr/>
        </p:nvSpPr>
        <p:spPr>
          <a:xfrm>
            <a:off x="731837" y="1412875"/>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minimum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Jo]</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 + minimum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Jp,Jo</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(2 objectives)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minimum singular values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respectively (2 objectives)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 + minimum singular values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(3 objectives)</a:t>
            </a:r>
          </a:p>
        </p:txBody>
      </p:sp>
      <p:sp>
        <p:nvSpPr>
          <p:cNvPr id="11" name="Date Placeholder 3">
            <a:extLst>
              <a:ext uri="{FF2B5EF4-FFF2-40B4-BE49-F238E27FC236}">
                <a16:creationId xmlns:a16="http://schemas.microsoft.com/office/drawing/2014/main" id="{FAA5FDB2-7244-621B-DC29-E0D9B9C24D53}"/>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3" name="Slide Number Placeholder 5">
            <a:extLst>
              <a:ext uri="{FF2B5EF4-FFF2-40B4-BE49-F238E27FC236}">
                <a16:creationId xmlns:a16="http://schemas.microsoft.com/office/drawing/2014/main" id="{DCBD06D5-1551-218C-306D-2D80299673B5}"/>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13</a:t>
            </a:fld>
            <a:endParaRPr lang="de-CH">
              <a:solidFill>
                <a:prstClr val="black"/>
              </a:solidFill>
              <a:latin typeface="Arial"/>
            </a:endParaRPr>
          </a:p>
        </p:txBody>
      </p:sp>
    </p:spTree>
    <p:extLst>
      <p:ext uri="{BB962C8B-B14F-4D97-AF65-F5344CB8AC3E}">
        <p14:creationId xmlns:p14="http://schemas.microsoft.com/office/powerpoint/2010/main" val="134660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64A058F-3D81-F829-1BCB-3AC7EFD4CB32}"/>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ysClr val="windowText" lastClr="000000"/>
                </a:solidFill>
                <a:effectLst/>
                <a:uLnTx/>
                <a:uFillTx/>
                <a:latin typeface="Arial"/>
                <a:ea typeface="+mj-ea"/>
                <a:cs typeface="+mj-cs"/>
              </a:rPr>
              <a:t>Results comparison: 1 magnet configuration, 12 1-axis sensors</a:t>
            </a:r>
            <a:endParaRPr kumimoji="0" lang="en-US" sz="2600" b="0" i="0" u="none" strike="noStrike" kern="1200" cap="none" spc="0" normalizeH="0" baseline="0" noProof="0" dirty="0">
              <a:ln>
                <a:noFill/>
              </a:ln>
              <a:solidFill>
                <a:sysClr val="windowText" lastClr="000000"/>
              </a:solidFill>
              <a:effectLst/>
              <a:uLnTx/>
              <a:uFillTx/>
              <a:latin typeface="Arial"/>
              <a:ea typeface="+mj-ea"/>
              <a:cs typeface="+mj-cs"/>
            </a:endParaRPr>
          </a:p>
        </p:txBody>
      </p:sp>
      <p:sp>
        <p:nvSpPr>
          <p:cNvPr id="10" name="Content Placeholder 2">
            <a:extLst>
              <a:ext uri="{FF2B5EF4-FFF2-40B4-BE49-F238E27FC236}">
                <a16:creationId xmlns:a16="http://schemas.microsoft.com/office/drawing/2014/main" id="{F327F0A1-94FC-8A63-8A67-74CB2913289D}"/>
              </a:ext>
            </a:extLst>
          </p:cNvPr>
          <p:cNvSpPr txBox="1">
            <a:spLocks/>
          </p:cNvSpPr>
          <p:nvPr/>
        </p:nvSpPr>
        <p:spPr>
          <a:xfrm>
            <a:off x="731837" y="1412875"/>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a:t>
            </a:r>
          </a:p>
          <a:p>
            <a:pPr lvl="1">
              <a:spcBef>
                <a:spcPts val="1000"/>
              </a:spcBef>
              <a:buFont typeface="Arial" panose="020B0604020202020204" pitchFamily="34" charset="0"/>
              <a:buChar char="•"/>
            </a:pPr>
            <a:r>
              <a:rPr lang="en-US" dirty="0">
                <a:solidFill>
                  <a:sysClr val="windowText" lastClr="000000"/>
                </a:solidFill>
                <a:latin typeface="Arial"/>
              </a:rPr>
              <a:t>Reciprocal condition number = 0.4894</a:t>
            </a:r>
          </a:p>
          <a:p>
            <a:pPr lvl="1">
              <a:spcBef>
                <a:spcPts val="1000"/>
              </a:spcBef>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Minimum singular value of J = </a:t>
            </a:r>
            <a:r>
              <a:rPr lang="en-US" dirty="0">
                <a:solidFill>
                  <a:sysClr val="windowText" lastClr="000000"/>
                </a:solidFill>
                <a:latin typeface="Arial"/>
              </a:rPr>
              <a:t>[</a:t>
            </a:r>
            <a:r>
              <a:rPr lang="en-US" dirty="0" err="1">
                <a:solidFill>
                  <a:sysClr val="windowText" lastClr="000000"/>
                </a:solidFill>
                <a:latin typeface="Arial"/>
              </a:rPr>
              <a:t>Jp</a:t>
            </a:r>
            <a:r>
              <a:rPr lang="en-US" dirty="0">
                <a:solidFill>
                  <a:sysClr val="windowText" lastClr="000000"/>
                </a:solidFill>
                <a:latin typeface="Arial"/>
              </a:rPr>
              <a:t>, Jo] = 5.3e-7</a:t>
            </a:r>
          </a:p>
          <a:p>
            <a:pPr lvl="1">
              <a:spcBef>
                <a:spcPts val="1000"/>
              </a:spcBef>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Minimum singular value of J</a:t>
            </a:r>
            <a:r>
              <a:rPr lang="en-US" dirty="0">
                <a:solidFill>
                  <a:sysClr val="windowText" lastClr="000000"/>
                </a:solidFill>
                <a:latin typeface="Arial"/>
              </a:rPr>
              <a:t>p = 7.4e-7</a:t>
            </a:r>
          </a:p>
          <a:p>
            <a:pPr lvl="1">
              <a:spcBef>
                <a:spcPts val="1000"/>
              </a:spcBef>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Minimum singular value of Jo = 9.2e-7</a:t>
            </a:r>
          </a:p>
          <a:p>
            <a:r>
              <a:rPr lang="en-US" dirty="0">
                <a:solidFill>
                  <a:sysClr val="windowText" lastClr="000000"/>
                </a:solidFill>
                <a:latin typeface="Arial"/>
              </a:rPr>
              <a:t>Maximize the minimum singular value of J = [</a:t>
            </a:r>
            <a:r>
              <a:rPr lang="en-US" dirty="0" err="1">
                <a:solidFill>
                  <a:sysClr val="windowText" lastClr="000000"/>
                </a:solidFill>
                <a:latin typeface="Arial"/>
              </a:rPr>
              <a:t>Jp</a:t>
            </a:r>
            <a:r>
              <a:rPr lang="en-US" dirty="0">
                <a:solidFill>
                  <a:sysClr val="windowText" lastClr="000000"/>
                </a:solidFill>
                <a:latin typeface="Arial"/>
              </a:rPr>
              <a:t>, Jo]</a:t>
            </a:r>
          </a:p>
          <a:p>
            <a:pPr lvl="1">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Reciprocal condition number = 0.1380</a:t>
            </a:r>
          </a:p>
          <a:p>
            <a:pPr lvl="1">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Minimum singular value of J = [</a:t>
            </a:r>
            <a:r>
              <a:rPr kumimoji="0" lang="en-US"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b="0" i="0" u="none" strike="noStrike" kern="1200" cap="none" spc="0" normalizeH="0" baseline="0" noProof="0" dirty="0">
                <a:ln>
                  <a:noFill/>
                </a:ln>
                <a:solidFill>
                  <a:sysClr val="windowText" lastClr="000000"/>
                </a:solidFill>
                <a:effectLst/>
                <a:uLnTx/>
                <a:uFillTx/>
                <a:latin typeface="Arial"/>
                <a:ea typeface="+mn-ea"/>
                <a:cs typeface="+mn-cs"/>
              </a:rPr>
              <a:t>, Jo] = 1.3519e-6</a:t>
            </a:r>
          </a:p>
          <a:p>
            <a:pPr lvl="1">
              <a:buFont typeface="Arial" panose="020B0604020202020204" pitchFamily="34" charset="0"/>
              <a:buChar char="•"/>
            </a:pPr>
            <a:r>
              <a:rPr lang="en-US" dirty="0">
                <a:solidFill>
                  <a:sysClr val="windowText" lastClr="000000"/>
                </a:solidFill>
                <a:latin typeface="Arial"/>
              </a:rPr>
              <a:t>Minimum singular value of </a:t>
            </a:r>
            <a:r>
              <a:rPr lang="en-US" dirty="0" err="1">
                <a:solidFill>
                  <a:sysClr val="windowText" lastClr="000000"/>
                </a:solidFill>
                <a:latin typeface="Arial"/>
              </a:rPr>
              <a:t>Jp</a:t>
            </a:r>
            <a:r>
              <a:rPr lang="en-US" dirty="0">
                <a:solidFill>
                  <a:sysClr val="windowText" lastClr="000000"/>
                </a:solidFill>
                <a:latin typeface="Arial"/>
              </a:rPr>
              <a:t> = 1.3596e-6</a:t>
            </a:r>
          </a:p>
          <a:p>
            <a:pPr lvl="1">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Minimum singular value of Jo = 1.3724e-6</a:t>
            </a:r>
          </a:p>
          <a:p>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 + minimum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Jp,Jo</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(2 objectives)</a:t>
            </a:r>
          </a:p>
          <a:p>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Date Placeholder 3">
            <a:extLst>
              <a:ext uri="{FF2B5EF4-FFF2-40B4-BE49-F238E27FC236}">
                <a16:creationId xmlns:a16="http://schemas.microsoft.com/office/drawing/2014/main" id="{FAA5FDB2-7244-621B-DC29-E0D9B9C24D53}"/>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3" name="Slide Number Placeholder 5">
            <a:extLst>
              <a:ext uri="{FF2B5EF4-FFF2-40B4-BE49-F238E27FC236}">
                <a16:creationId xmlns:a16="http://schemas.microsoft.com/office/drawing/2014/main" id="{DCBD06D5-1551-218C-306D-2D80299673B5}"/>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14</a:t>
            </a:fld>
            <a:endParaRPr lang="de-CH">
              <a:solidFill>
                <a:prstClr val="black"/>
              </a:solidFill>
              <a:latin typeface="Arial"/>
            </a:endParaRPr>
          </a:p>
        </p:txBody>
      </p:sp>
    </p:spTree>
    <p:extLst>
      <p:ext uri="{BB962C8B-B14F-4D97-AF65-F5344CB8AC3E}">
        <p14:creationId xmlns:p14="http://schemas.microsoft.com/office/powerpoint/2010/main" val="42639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5A576C-A6D8-CFFC-FE90-337DE1C15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344" y="1989000"/>
            <a:ext cx="5334000" cy="4000500"/>
          </a:xfrm>
          <a:prstGeom prst="rect">
            <a:avLst/>
          </a:prstGeom>
        </p:spPr>
      </p:pic>
      <p:sp>
        <p:nvSpPr>
          <p:cNvPr id="32" name="Title 1">
            <a:extLst>
              <a:ext uri="{FF2B5EF4-FFF2-40B4-BE49-F238E27FC236}">
                <a16:creationId xmlns:a16="http://schemas.microsoft.com/office/drawing/2014/main" id="{EDD2A0C8-1A9C-9902-2862-26F1A07215FC}"/>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Results comparison: 1 magnet configuration, 12 1-axis sensors</a:t>
            </a:r>
          </a:p>
        </p:txBody>
      </p:sp>
      <p:sp>
        <p:nvSpPr>
          <p:cNvPr id="33" name="Content Placeholder 2">
            <a:extLst>
              <a:ext uri="{FF2B5EF4-FFF2-40B4-BE49-F238E27FC236}">
                <a16:creationId xmlns:a16="http://schemas.microsoft.com/office/drawing/2014/main" id="{93D43051-602E-1E21-3F86-F6FC9E0D62EC}"/>
              </a:ext>
            </a:extLst>
          </p:cNvPr>
          <p:cNvSpPr txBox="1">
            <a:spLocks/>
          </p:cNvSpPr>
          <p:nvPr/>
        </p:nvSpPr>
        <p:spPr>
          <a:xfrm>
            <a:off x="731836" y="1089000"/>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3"/>
              <a:tabLst/>
              <a:defRPr/>
            </a:pPr>
            <a:r>
              <a:rPr kumimoji="0" lang="en-US" sz="1800" b="0" i="0" u="none" strike="noStrike" kern="1200" cap="none" spc="0" normalizeH="0" baseline="0" noProof="0">
                <a:ln>
                  <a:noFill/>
                </a:ln>
                <a:solidFill>
                  <a:sysClr val="windowText" lastClr="000000"/>
                </a:solidFill>
                <a:effectLst/>
                <a:uLnTx/>
                <a:uFillTx/>
                <a:latin typeface="Arial"/>
                <a:ea typeface="+mn-ea"/>
                <a:cs typeface="+mn-cs"/>
              </a:rPr>
              <a:t>Maximize the reciprocal condition number + minimum singular value of J</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3"/>
              <a:tabLst/>
              <a:defRPr/>
            </a:pPr>
            <a:endParaRPr kumimoji="0" lang="en-US" sz="1800" b="0" i="0" u="none" strike="noStrike" kern="1200" cap="none" spc="0" normalizeH="0" baseline="0" noProof="0">
              <a:ln>
                <a:noFill/>
              </a:ln>
              <a:solidFill>
                <a:sysClr val="windowText" lastClr="000000"/>
              </a:solidFill>
              <a:effectLst/>
              <a:uLnTx/>
              <a:uFillTx/>
              <a:latin typeface="Arial"/>
              <a:ea typeface="+mn-ea"/>
              <a:cs typeface="+mn-cs"/>
            </a:endParaRP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3"/>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34" name="Date Placeholder 3">
            <a:extLst>
              <a:ext uri="{FF2B5EF4-FFF2-40B4-BE49-F238E27FC236}">
                <a16:creationId xmlns:a16="http://schemas.microsoft.com/office/drawing/2014/main" id="{BB3D1D03-2B1F-A2C1-190A-A61649716B56}"/>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36" name="Slide Number Placeholder 5">
            <a:extLst>
              <a:ext uri="{FF2B5EF4-FFF2-40B4-BE49-F238E27FC236}">
                <a16:creationId xmlns:a16="http://schemas.microsoft.com/office/drawing/2014/main" id="{9B053D3E-29C1-D0B3-36E7-540C731D126A}"/>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15</a:t>
            </a:fld>
            <a:endParaRPr lang="de-CH">
              <a:solidFill>
                <a:prstClr val="black"/>
              </a:solidFill>
              <a:latin typeface="Arial"/>
            </a:endParaRPr>
          </a:p>
        </p:txBody>
      </p:sp>
      <p:sp>
        <p:nvSpPr>
          <p:cNvPr id="38" name="Rectangle 37">
            <a:extLst>
              <a:ext uri="{FF2B5EF4-FFF2-40B4-BE49-F238E27FC236}">
                <a16:creationId xmlns:a16="http://schemas.microsoft.com/office/drawing/2014/main" id="{22BACA07-D670-D135-028B-9F225113742B}"/>
              </a:ext>
            </a:extLst>
          </p:cNvPr>
          <p:cNvSpPr/>
          <p:nvPr/>
        </p:nvSpPr>
        <p:spPr>
          <a:xfrm>
            <a:off x="4531359" y="2200796"/>
            <a:ext cx="286247" cy="333955"/>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sp>
        <p:nvSpPr>
          <p:cNvPr id="39" name="Rectangle 38">
            <a:extLst>
              <a:ext uri="{FF2B5EF4-FFF2-40B4-BE49-F238E27FC236}">
                <a16:creationId xmlns:a16="http://schemas.microsoft.com/office/drawing/2014/main" id="{24C9EC24-6E87-0221-AAEC-28206AF60A2D}"/>
              </a:ext>
            </a:extLst>
          </p:cNvPr>
          <p:cNvSpPr/>
          <p:nvPr/>
        </p:nvSpPr>
        <p:spPr>
          <a:xfrm>
            <a:off x="7800300" y="5216974"/>
            <a:ext cx="286247" cy="333955"/>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cxnSp>
        <p:nvCxnSpPr>
          <p:cNvPr id="40" name="Straight Arrow Connector 39">
            <a:extLst>
              <a:ext uri="{FF2B5EF4-FFF2-40B4-BE49-F238E27FC236}">
                <a16:creationId xmlns:a16="http://schemas.microsoft.com/office/drawing/2014/main" id="{DDF07172-0214-9610-E836-41A463F5B2D7}"/>
              </a:ext>
            </a:extLst>
          </p:cNvPr>
          <p:cNvCxnSpPr>
            <a:cxnSpLocks/>
            <a:stCxn id="38" idx="1"/>
            <a:endCxn id="43" idx="3"/>
          </p:cNvCxnSpPr>
          <p:nvPr/>
        </p:nvCxnSpPr>
        <p:spPr>
          <a:xfrm flipH="1">
            <a:off x="2669086" y="2367774"/>
            <a:ext cx="1862273" cy="6276"/>
          </a:xfrm>
          <a:prstGeom prst="straightConnector1">
            <a:avLst/>
          </a:prstGeom>
          <a:noFill/>
          <a:ln w="57150" cap="flat" cmpd="sng" algn="ctr">
            <a:solidFill>
              <a:srgbClr val="FF0000"/>
            </a:solidFill>
            <a:prstDash val="solid"/>
            <a:miter lim="800000"/>
            <a:tailEnd type="triangle"/>
          </a:ln>
          <a:effectLst/>
        </p:spPr>
      </p:cxnSp>
      <p:sp>
        <p:nvSpPr>
          <p:cNvPr id="41" name="Rectangle 40">
            <a:extLst>
              <a:ext uri="{FF2B5EF4-FFF2-40B4-BE49-F238E27FC236}">
                <a16:creationId xmlns:a16="http://schemas.microsoft.com/office/drawing/2014/main" id="{268CC738-93C6-7F16-4E31-302D2F34E92E}"/>
              </a:ext>
            </a:extLst>
          </p:cNvPr>
          <p:cNvSpPr/>
          <p:nvPr/>
        </p:nvSpPr>
        <p:spPr>
          <a:xfrm>
            <a:off x="1366646" y="1989000"/>
            <a:ext cx="1240403" cy="770099"/>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2" name="Rectangle 41">
            <a:extLst>
              <a:ext uri="{FF2B5EF4-FFF2-40B4-BE49-F238E27FC236}">
                <a16:creationId xmlns:a16="http://schemas.microsoft.com/office/drawing/2014/main" id="{8DCBD448-FB81-6FAB-3D68-86EA696DD0CC}"/>
              </a:ext>
            </a:extLst>
          </p:cNvPr>
          <p:cNvSpPr/>
          <p:nvPr/>
        </p:nvSpPr>
        <p:spPr>
          <a:xfrm>
            <a:off x="8755341" y="4998901"/>
            <a:ext cx="1240403" cy="770099"/>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3" name="TextBox 42">
            <a:extLst>
              <a:ext uri="{FF2B5EF4-FFF2-40B4-BE49-F238E27FC236}">
                <a16:creationId xmlns:a16="http://schemas.microsoft.com/office/drawing/2014/main" id="{564F3133-ADFC-CE92-245B-D7BC8EB0FE27}"/>
              </a:ext>
            </a:extLst>
          </p:cNvPr>
          <p:cNvSpPr txBox="1"/>
          <p:nvPr/>
        </p:nvSpPr>
        <p:spPr>
          <a:xfrm>
            <a:off x="1304610" y="2189384"/>
            <a:ext cx="1364476" cy="369332"/>
          </a:xfrm>
          <a:prstGeom prst="rect">
            <a:avLst/>
          </a:prstGeom>
          <a:noFill/>
        </p:spPr>
        <p:txBody>
          <a:bodyPr wrap="square" rtlCol="0">
            <a:spAutoFit/>
          </a:bodyPr>
          <a:lstStyle/>
          <a:p>
            <a:r>
              <a:rPr lang="en-US" dirty="0">
                <a:solidFill>
                  <a:prstClr val="black"/>
                </a:solidFill>
                <a:latin typeface="Arial"/>
              </a:rPr>
              <a:t>Result for 2</a:t>
            </a:r>
          </a:p>
        </p:txBody>
      </p:sp>
      <p:sp>
        <p:nvSpPr>
          <p:cNvPr id="44" name="TextBox 43">
            <a:extLst>
              <a:ext uri="{FF2B5EF4-FFF2-40B4-BE49-F238E27FC236}">
                <a16:creationId xmlns:a16="http://schemas.microsoft.com/office/drawing/2014/main" id="{0DB67F96-8442-FBA0-0648-D88A78D64D51}"/>
              </a:ext>
            </a:extLst>
          </p:cNvPr>
          <p:cNvSpPr txBox="1"/>
          <p:nvPr/>
        </p:nvSpPr>
        <p:spPr>
          <a:xfrm>
            <a:off x="8693304" y="5199284"/>
            <a:ext cx="1364476" cy="369332"/>
          </a:xfrm>
          <a:prstGeom prst="rect">
            <a:avLst/>
          </a:prstGeom>
          <a:noFill/>
        </p:spPr>
        <p:txBody>
          <a:bodyPr wrap="none" rtlCol="0">
            <a:spAutoFit/>
          </a:bodyPr>
          <a:lstStyle/>
          <a:p>
            <a:r>
              <a:rPr lang="en-US" dirty="0">
                <a:solidFill>
                  <a:prstClr val="black"/>
                </a:solidFill>
                <a:latin typeface="Arial"/>
              </a:rPr>
              <a:t>Result for 1</a:t>
            </a:r>
          </a:p>
        </p:txBody>
      </p:sp>
      <p:cxnSp>
        <p:nvCxnSpPr>
          <p:cNvPr id="45" name="Straight Arrow Connector 44">
            <a:extLst>
              <a:ext uri="{FF2B5EF4-FFF2-40B4-BE49-F238E27FC236}">
                <a16:creationId xmlns:a16="http://schemas.microsoft.com/office/drawing/2014/main" id="{9CC1EC74-3925-515B-54E9-4C00FEF4E0B5}"/>
              </a:ext>
            </a:extLst>
          </p:cNvPr>
          <p:cNvCxnSpPr>
            <a:cxnSpLocks/>
            <a:stCxn id="39" idx="3"/>
            <a:endCxn id="44" idx="1"/>
          </p:cNvCxnSpPr>
          <p:nvPr/>
        </p:nvCxnSpPr>
        <p:spPr>
          <a:xfrm flipV="1">
            <a:off x="8086547" y="5383950"/>
            <a:ext cx="606757" cy="2"/>
          </a:xfrm>
          <a:prstGeom prst="straightConnector1">
            <a:avLst/>
          </a:prstGeom>
          <a:noFill/>
          <a:ln w="57150" cap="flat" cmpd="sng" algn="ctr">
            <a:solidFill>
              <a:srgbClr val="FF0000"/>
            </a:solidFill>
            <a:prstDash val="solid"/>
            <a:miter lim="800000"/>
            <a:tailEnd type="triangle"/>
          </a:ln>
          <a:effectLst/>
        </p:spPr>
      </p:cxnSp>
    </p:spTree>
    <p:extLst>
      <p:ext uri="{BB962C8B-B14F-4D97-AF65-F5344CB8AC3E}">
        <p14:creationId xmlns:p14="http://schemas.microsoft.com/office/powerpoint/2010/main" val="3129375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37F19C5-07CF-90CE-8B27-DD973343E7C2}"/>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Results comparison: 1 magnet configuration, 12 1-axis sensors</a:t>
            </a:r>
          </a:p>
        </p:txBody>
      </p:sp>
      <p:sp>
        <p:nvSpPr>
          <p:cNvPr id="10" name="Content Placeholder 2">
            <a:extLst>
              <a:ext uri="{FF2B5EF4-FFF2-40B4-BE49-F238E27FC236}">
                <a16:creationId xmlns:a16="http://schemas.microsoft.com/office/drawing/2014/main" id="{9FBA00CD-3AD8-0AF9-DA81-D47313319798}"/>
              </a:ext>
            </a:extLst>
          </p:cNvPr>
          <p:cNvSpPr txBox="1">
            <a:spLocks/>
          </p:cNvSpPr>
          <p:nvPr/>
        </p:nvSpPr>
        <p:spPr>
          <a:xfrm>
            <a:off x="731836" y="1089000"/>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minimum singular value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(2 objectives)</a:t>
            </a:r>
          </a:p>
          <a:p>
            <a:pPr lvl="1">
              <a:spcBef>
                <a:spcPts val="1000"/>
              </a:spcBef>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The two objectives becomes competing when using 12 1-axis sensors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Date Placeholder 3">
            <a:extLst>
              <a:ext uri="{FF2B5EF4-FFF2-40B4-BE49-F238E27FC236}">
                <a16:creationId xmlns:a16="http://schemas.microsoft.com/office/drawing/2014/main" id="{6D80A38B-26C5-A7CA-F24C-EB8A2946BF72}"/>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3" name="Slide Number Placeholder 5">
            <a:extLst>
              <a:ext uri="{FF2B5EF4-FFF2-40B4-BE49-F238E27FC236}">
                <a16:creationId xmlns:a16="http://schemas.microsoft.com/office/drawing/2014/main" id="{377F69D8-27AC-0458-EE2E-F8C269FD6DCC}"/>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16</a:t>
            </a:fld>
            <a:endParaRPr lang="de-CH">
              <a:solidFill>
                <a:prstClr val="black"/>
              </a:solidFill>
              <a:latin typeface="Arial"/>
            </a:endParaRPr>
          </a:p>
        </p:txBody>
      </p:sp>
      <p:pic>
        <p:nvPicPr>
          <p:cNvPr id="3" name="Picture 2">
            <a:extLst>
              <a:ext uri="{FF2B5EF4-FFF2-40B4-BE49-F238E27FC236}">
                <a16:creationId xmlns:a16="http://schemas.microsoft.com/office/drawing/2014/main" id="{5D17333D-FF60-7CC8-9F11-5DD4CFC4B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5" y="1989000"/>
            <a:ext cx="4776089" cy="3582067"/>
          </a:xfrm>
          <a:prstGeom prst="rect">
            <a:avLst/>
          </a:prstGeom>
        </p:spPr>
      </p:pic>
      <p:sp>
        <p:nvSpPr>
          <p:cNvPr id="4" name="TextBox 3">
            <a:extLst>
              <a:ext uri="{FF2B5EF4-FFF2-40B4-BE49-F238E27FC236}">
                <a16:creationId xmlns:a16="http://schemas.microsoft.com/office/drawing/2014/main" id="{4A029DDC-B9BA-CCF0-6F8F-F37E814EAC63}"/>
              </a:ext>
            </a:extLst>
          </p:cNvPr>
          <p:cNvSpPr txBox="1"/>
          <p:nvPr/>
        </p:nvSpPr>
        <p:spPr>
          <a:xfrm>
            <a:off x="5266287" y="3429000"/>
            <a:ext cx="1659429"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Compared to</a:t>
            </a:r>
          </a:p>
          <a:p>
            <a:r>
              <a:rPr lang="en-US" dirty="0">
                <a:latin typeface="Arial" panose="020B0604020202020204" pitchFamily="34" charset="0"/>
                <a:cs typeface="Arial" panose="020B0604020202020204" pitchFamily="34" charset="0"/>
              </a:rPr>
              <a:t>3-axis solution</a:t>
            </a:r>
          </a:p>
        </p:txBody>
      </p:sp>
      <p:sp>
        <p:nvSpPr>
          <p:cNvPr id="6" name="TextBox 5">
            <a:extLst>
              <a:ext uri="{FF2B5EF4-FFF2-40B4-BE49-F238E27FC236}">
                <a16:creationId xmlns:a16="http://schemas.microsoft.com/office/drawing/2014/main" id="{2752C998-885A-557E-4DE3-D624E03035A2}"/>
              </a:ext>
            </a:extLst>
          </p:cNvPr>
          <p:cNvSpPr txBox="1"/>
          <p:nvPr/>
        </p:nvSpPr>
        <p:spPr>
          <a:xfrm>
            <a:off x="6684078" y="3258440"/>
            <a:ext cx="6096000" cy="710451"/>
          </a:xfrm>
          <a:prstGeom prst="rect">
            <a:avLst/>
          </a:prstGeom>
          <a:noFill/>
        </p:spPr>
        <p:txBody>
          <a:bodyPr wrap="square">
            <a:spAutoFit/>
          </a:bodyPr>
          <a:lstStyle/>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 singular value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6.6e-6</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 singular value of Jo: 4.4e-6</a:t>
            </a:r>
          </a:p>
        </p:txBody>
      </p:sp>
    </p:spTree>
    <p:extLst>
      <p:ext uri="{BB962C8B-B14F-4D97-AF65-F5344CB8AC3E}">
        <p14:creationId xmlns:p14="http://schemas.microsoft.com/office/powerpoint/2010/main" val="248269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137055-041C-D3E7-6EB2-07D3DD562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5" y="2173196"/>
            <a:ext cx="4448537" cy="3336403"/>
          </a:xfrm>
          <a:prstGeom prst="rect">
            <a:avLst/>
          </a:prstGeom>
        </p:spPr>
      </p:pic>
      <p:sp>
        <p:nvSpPr>
          <p:cNvPr id="14" name="Title 1">
            <a:extLst>
              <a:ext uri="{FF2B5EF4-FFF2-40B4-BE49-F238E27FC236}">
                <a16:creationId xmlns:a16="http://schemas.microsoft.com/office/drawing/2014/main" id="{522A0CD3-434F-9101-A838-0FBBF6FC767F}"/>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Results comparison: 1 magnet configuration, 12 1-axis sensors</a:t>
            </a:r>
          </a:p>
        </p:txBody>
      </p:sp>
      <p:sp>
        <p:nvSpPr>
          <p:cNvPr id="15" name="Content Placeholder 2">
            <a:extLst>
              <a:ext uri="{FF2B5EF4-FFF2-40B4-BE49-F238E27FC236}">
                <a16:creationId xmlns:a16="http://schemas.microsoft.com/office/drawing/2014/main" id="{903AE42B-AEDE-896D-4178-22399EF5B600}"/>
              </a:ext>
            </a:extLst>
          </p:cNvPr>
          <p:cNvSpPr txBox="1">
            <a:spLocks/>
          </p:cNvSpPr>
          <p:nvPr/>
        </p:nvSpPr>
        <p:spPr>
          <a:xfrm>
            <a:off x="731836" y="1089000"/>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5"/>
              <a:tabLst/>
              <a:defRPr/>
            </a:pPr>
            <a:r>
              <a:rPr kumimoji="0" lang="en-US" sz="1800" b="0" i="0" u="none" strike="noStrike" kern="1200" cap="none" spc="0" normalizeH="0" baseline="0" noProof="0">
                <a:ln>
                  <a:noFill/>
                </a:ln>
                <a:solidFill>
                  <a:sysClr val="windowText" lastClr="000000"/>
                </a:solidFill>
                <a:effectLst/>
                <a:uLnTx/>
                <a:uFillTx/>
                <a:latin typeface="Arial"/>
                <a:ea typeface="+mn-ea"/>
                <a:cs typeface="+mn-cs"/>
              </a:rPr>
              <a:t>Maximize the reciprocal condition number and the minimum singular values of Jp and Jo (3 objectives)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endParaRPr kumimoji="0" lang="en-US" sz="1800" b="0" i="0" u="none" strike="noStrike" kern="1200" cap="none" spc="0" normalizeH="0" baseline="0" noProof="0">
              <a:ln>
                <a:noFill/>
              </a:ln>
              <a:solidFill>
                <a:sysClr val="windowText" lastClr="000000"/>
              </a:solidFill>
              <a:effectLst/>
              <a:uLnTx/>
              <a:uFillTx/>
              <a:latin typeface="Arial"/>
              <a:ea typeface="+mn-ea"/>
              <a:cs typeface="+mn-cs"/>
            </a:endParaRP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6" name="Date Placeholder 3">
            <a:extLst>
              <a:ext uri="{FF2B5EF4-FFF2-40B4-BE49-F238E27FC236}">
                <a16:creationId xmlns:a16="http://schemas.microsoft.com/office/drawing/2014/main" id="{462DCB79-BAF6-8B00-8F5B-A64402C4A109}"/>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8" name="Slide Number Placeholder 5">
            <a:extLst>
              <a:ext uri="{FF2B5EF4-FFF2-40B4-BE49-F238E27FC236}">
                <a16:creationId xmlns:a16="http://schemas.microsoft.com/office/drawing/2014/main" id="{3AB08976-9D70-A66E-A4AF-B2BCBA730970}"/>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17</a:t>
            </a:fld>
            <a:endParaRPr lang="de-CH">
              <a:solidFill>
                <a:prstClr val="black"/>
              </a:solidFill>
              <a:latin typeface="Arial"/>
            </a:endParaRPr>
          </a:p>
        </p:txBody>
      </p:sp>
      <p:sp>
        <p:nvSpPr>
          <p:cNvPr id="4" name="TextBox 3">
            <a:extLst>
              <a:ext uri="{FF2B5EF4-FFF2-40B4-BE49-F238E27FC236}">
                <a16:creationId xmlns:a16="http://schemas.microsoft.com/office/drawing/2014/main" id="{1A3F98CD-3E63-B0CB-C1B5-485BA68FD4EF}"/>
              </a:ext>
            </a:extLst>
          </p:cNvPr>
          <p:cNvSpPr txBox="1"/>
          <p:nvPr/>
        </p:nvSpPr>
        <p:spPr>
          <a:xfrm>
            <a:off x="5180372" y="2397247"/>
            <a:ext cx="255294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Projected on X-Y plane</a:t>
            </a:r>
          </a:p>
        </p:txBody>
      </p:sp>
      <p:pic>
        <p:nvPicPr>
          <p:cNvPr id="6" name="Picture 5">
            <a:extLst>
              <a:ext uri="{FF2B5EF4-FFF2-40B4-BE49-F238E27FC236}">
                <a16:creationId xmlns:a16="http://schemas.microsoft.com/office/drawing/2014/main" id="{C609F53A-D749-81FD-1BE8-F467D380B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4772" y="1482108"/>
            <a:ext cx="2932813" cy="2199610"/>
          </a:xfrm>
          <a:prstGeom prst="rect">
            <a:avLst/>
          </a:prstGeom>
        </p:spPr>
      </p:pic>
      <p:sp>
        <p:nvSpPr>
          <p:cNvPr id="7" name="Rectangle 6">
            <a:extLst>
              <a:ext uri="{FF2B5EF4-FFF2-40B4-BE49-F238E27FC236}">
                <a16:creationId xmlns:a16="http://schemas.microsoft.com/office/drawing/2014/main" id="{4D095ABB-8958-2D60-95CE-F549134C9E1E}"/>
              </a:ext>
            </a:extLst>
          </p:cNvPr>
          <p:cNvSpPr/>
          <p:nvPr/>
        </p:nvSpPr>
        <p:spPr>
          <a:xfrm>
            <a:off x="9067843" y="3798332"/>
            <a:ext cx="1405849" cy="369333"/>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8" name="TextBox 7">
            <a:extLst>
              <a:ext uri="{FF2B5EF4-FFF2-40B4-BE49-F238E27FC236}">
                <a16:creationId xmlns:a16="http://schemas.microsoft.com/office/drawing/2014/main" id="{3B3ECD5A-4380-FEEA-B05D-000F8205AE81}"/>
              </a:ext>
            </a:extLst>
          </p:cNvPr>
          <p:cNvSpPr txBox="1"/>
          <p:nvPr/>
        </p:nvSpPr>
        <p:spPr>
          <a:xfrm>
            <a:off x="9100563" y="3872670"/>
            <a:ext cx="1472849" cy="261610"/>
          </a:xfrm>
          <a:prstGeom prst="rect">
            <a:avLst/>
          </a:prstGeom>
          <a:noFill/>
        </p:spPr>
        <p:txBody>
          <a:bodyPr wrap="square" rtlCol="0">
            <a:spAutoFit/>
          </a:bodyPr>
          <a:lstStyle/>
          <a:p>
            <a:r>
              <a:rPr lang="en-US" sz="1100" dirty="0">
                <a:solidFill>
                  <a:prstClr val="black"/>
                </a:solidFill>
                <a:latin typeface="Arial"/>
              </a:rPr>
              <a:t>Same Result as 4</a:t>
            </a:r>
          </a:p>
        </p:txBody>
      </p:sp>
      <p:pic>
        <p:nvPicPr>
          <p:cNvPr id="9" name="Picture 8">
            <a:extLst>
              <a:ext uri="{FF2B5EF4-FFF2-40B4-BE49-F238E27FC236}">
                <a16:creationId xmlns:a16="http://schemas.microsoft.com/office/drawing/2014/main" id="{2C283941-4C69-D1AE-705F-4C6E3A5C5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023" y="4322834"/>
            <a:ext cx="2932813" cy="2199610"/>
          </a:xfrm>
          <a:prstGeom prst="rect">
            <a:avLst/>
          </a:prstGeom>
        </p:spPr>
      </p:pic>
    </p:spTree>
    <p:extLst>
      <p:ext uri="{BB962C8B-B14F-4D97-AF65-F5344CB8AC3E}">
        <p14:creationId xmlns:p14="http://schemas.microsoft.com/office/powerpoint/2010/main" val="1323249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Finding a baseline for the optimized sensor grid</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18</a:t>
            </a:fld>
            <a:endParaRPr lang="de-CH">
              <a:solidFill>
                <a:prstClr val="black"/>
              </a:solidFill>
              <a:latin typeface="Arial"/>
            </a:endParaRPr>
          </a:p>
        </p:txBody>
      </p:sp>
      <p:sp>
        <p:nvSpPr>
          <p:cNvPr id="6" name="Content Placeholder 2">
            <a:extLst>
              <a:ext uri="{FF2B5EF4-FFF2-40B4-BE49-F238E27FC236}">
                <a16:creationId xmlns:a16="http://schemas.microsoft.com/office/drawing/2014/main" id="{35BEBA1C-1386-CBE7-CDEB-773D2703A3B5}"/>
              </a:ext>
            </a:extLst>
          </p:cNvPr>
          <p:cNvSpPr txBox="1">
            <a:spLocks/>
          </p:cNvSpPr>
          <p:nvPr/>
        </p:nvSpPr>
        <p:spPr>
          <a:xfrm>
            <a:off x="731837" y="1160351"/>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solidFill>
                  <a:sysClr val="windowText" lastClr="000000"/>
                </a:solidFill>
                <a:latin typeface="Arial"/>
              </a:rPr>
              <a:t>Pierre’s note</a:t>
            </a: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a:buAutoNum type="arabicPeriod" startAt="3"/>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8B723672-39A7-9DF6-383E-B89F865A2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677" y="1017649"/>
            <a:ext cx="4374646" cy="5728169"/>
          </a:xfrm>
          <a:prstGeom prst="rect">
            <a:avLst/>
          </a:prstGeom>
        </p:spPr>
      </p:pic>
    </p:spTree>
    <p:extLst>
      <p:ext uri="{BB962C8B-B14F-4D97-AF65-F5344CB8AC3E}">
        <p14:creationId xmlns:p14="http://schemas.microsoft.com/office/powerpoint/2010/main" val="267018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Finding a baseline for the optimized sensor configuration</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19</a:t>
            </a:fld>
            <a:endParaRPr lang="de-CH">
              <a:solidFill>
                <a:prstClr val="black"/>
              </a:solidFill>
              <a:latin typeface="Arial"/>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5BEBA1C-1386-CBE7-CDEB-773D2703A3B5}"/>
                  </a:ext>
                </a:extLst>
              </p:cNvPr>
              <p:cNvSpPr txBox="1">
                <a:spLocks/>
              </p:cNvSpPr>
              <p:nvPr/>
            </p:nvSpPr>
            <p:spPr>
              <a:xfrm>
                <a:off x="731837" y="1160351"/>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solidFill>
                      <a:sysClr val="windowText" lastClr="000000"/>
                    </a:solidFill>
                    <a:latin typeface="Arial"/>
                  </a:rPr>
                  <a:t>Problem 1: Assume sensors are on the grid and equally spaced. Find the optimal distance between each sensors </a:t>
                </a:r>
                <a14:m>
                  <m:oMath xmlns:m="http://schemas.openxmlformats.org/officeDocument/2006/math">
                    <m:r>
                      <a:rPr lang="en-US" b="0" i="1" smtClean="0">
                        <a:solidFill>
                          <a:sysClr val="windowText" lastClr="000000"/>
                        </a:solidFill>
                        <a:latin typeface="Cambria Math" panose="02040503050406030204" pitchFamily="18" charset="0"/>
                      </a:rPr>
                      <m:t>𝑑</m:t>
                    </m:r>
                  </m:oMath>
                </a14:m>
                <a:r>
                  <a:rPr lang="en-US" dirty="0">
                    <a:solidFill>
                      <a:sysClr val="windowText" lastClr="000000"/>
                    </a:solidFill>
                    <a:latin typeface="Arial"/>
                  </a:rPr>
                  <a:t> and the length of the square that contains the sensors </a:t>
                </a:r>
                <a14:m>
                  <m:oMath xmlns:m="http://schemas.openxmlformats.org/officeDocument/2006/math">
                    <m:r>
                      <a:rPr lang="en-US" b="0" i="1" smtClean="0">
                        <a:solidFill>
                          <a:sysClr val="windowText" lastClr="000000"/>
                        </a:solidFill>
                        <a:latin typeface="Cambria Math" panose="02040503050406030204" pitchFamily="18" charset="0"/>
                      </a:rPr>
                      <m:t>𝐿</m:t>
                    </m:r>
                  </m:oMath>
                </a14:m>
                <a:r>
                  <a:rPr lang="en-US" dirty="0">
                    <a:solidFill>
                      <a:sysClr val="windowText" lastClr="000000"/>
                    </a:solidFill>
                    <a:latin typeface="Arial"/>
                  </a:rPr>
                  <a:t> that maximize the criteria.</a:t>
                </a:r>
              </a:p>
              <a:p>
                <a:pPr>
                  <a:buFont typeface="Arial" panose="020B0604020202020204" pitchFamily="34" charset="0"/>
                  <a:buChar char="•"/>
                </a:pPr>
                <a:r>
                  <a:rPr lang="en-US" dirty="0">
                    <a:solidFill>
                      <a:sysClr val="windowText" lastClr="000000"/>
                    </a:solidFill>
                    <a:latin typeface="Arial"/>
                  </a:rPr>
                  <a:t>First step of Problem 1 (lower right box): Fix </a:t>
                </a:r>
                <a14:m>
                  <m:oMath xmlns:m="http://schemas.openxmlformats.org/officeDocument/2006/math">
                    <m:r>
                      <a:rPr lang="en-US" b="0" i="1" smtClean="0">
                        <a:solidFill>
                          <a:sysClr val="windowText" lastClr="000000"/>
                        </a:solidFill>
                        <a:latin typeface="Cambria Math" panose="02040503050406030204" pitchFamily="18" charset="0"/>
                      </a:rPr>
                      <m:t>𝐿</m:t>
                    </m:r>
                  </m:oMath>
                </a14:m>
                <a:r>
                  <a:rPr lang="en-US" dirty="0">
                    <a:solidFill>
                      <a:sysClr val="windowText" lastClr="000000"/>
                    </a:solidFill>
                    <a:latin typeface="Arial"/>
                  </a:rPr>
                  <a:t> to 40cm, consider 3 sensor configurations, increase the equally-spaced sensors’ number, check the trend of the current criteria: min reciprocal condition number; min minimum singular value of </a:t>
                </a:r>
                <a14:m>
                  <m:oMath xmlns:m="http://schemas.openxmlformats.org/officeDocument/2006/math">
                    <m:r>
                      <a:rPr lang="en-US" i="1" dirty="0" smtClean="0">
                        <a:solidFill>
                          <a:sysClr val="windowText" lastClr="000000"/>
                        </a:solidFill>
                        <a:latin typeface="Cambria Math" panose="02040503050406030204" pitchFamily="18" charset="0"/>
                      </a:rPr>
                      <m:t>𝐽</m:t>
                    </m:r>
                  </m:oMath>
                </a14:m>
                <a:r>
                  <a:rPr lang="en-US" dirty="0">
                    <a:solidFill>
                      <a:sysClr val="windowText" lastClr="000000"/>
                    </a:solidFill>
                    <a:latin typeface="Arial"/>
                  </a:rPr>
                  <a:t>; min minimum singular value of </a:t>
                </a:r>
                <a14:m>
                  <m:oMath xmlns:m="http://schemas.openxmlformats.org/officeDocument/2006/math">
                    <m:sSub>
                      <m:sSubPr>
                        <m:ctrlPr>
                          <a:rPr lang="en-US" b="0" i="1" dirty="0" smtClean="0">
                            <a:solidFill>
                              <a:sysClr val="windowText" lastClr="000000"/>
                            </a:solidFill>
                            <a:latin typeface="Cambria Math" panose="02040503050406030204" pitchFamily="18" charset="0"/>
                          </a:rPr>
                        </m:ctrlPr>
                      </m:sSubPr>
                      <m:e>
                        <m:r>
                          <a:rPr lang="en-US" i="1" dirty="0" smtClean="0">
                            <a:solidFill>
                              <a:sysClr val="windowText" lastClr="000000"/>
                            </a:solidFill>
                            <a:latin typeface="Cambria Math" panose="02040503050406030204" pitchFamily="18" charset="0"/>
                          </a:rPr>
                          <m:t>𝐽</m:t>
                        </m:r>
                      </m:e>
                      <m:sub>
                        <m:r>
                          <a:rPr lang="en-US" b="0" i="1" dirty="0" smtClean="0">
                            <a:solidFill>
                              <a:sysClr val="windowText" lastClr="000000"/>
                            </a:solidFill>
                            <a:latin typeface="Cambria Math" panose="02040503050406030204" pitchFamily="18" charset="0"/>
                          </a:rPr>
                          <m:t>𝑝</m:t>
                        </m:r>
                      </m:sub>
                    </m:sSub>
                  </m:oMath>
                </a14:m>
                <a:r>
                  <a:rPr lang="en-US" dirty="0">
                    <a:solidFill>
                      <a:sysClr val="windowText" lastClr="000000"/>
                    </a:solidFill>
                    <a:latin typeface="Arial"/>
                  </a:rPr>
                  <a:t>; min minimum singular value of </a:t>
                </a:r>
                <a14:m>
                  <m:oMath xmlns:m="http://schemas.openxmlformats.org/officeDocument/2006/math">
                    <m:sSub>
                      <m:sSubPr>
                        <m:ctrlPr>
                          <a:rPr lang="en-US" i="1" dirty="0">
                            <a:solidFill>
                              <a:sysClr val="windowText" lastClr="000000"/>
                            </a:solidFill>
                            <a:latin typeface="Cambria Math" panose="02040503050406030204" pitchFamily="18" charset="0"/>
                          </a:rPr>
                        </m:ctrlPr>
                      </m:sSubPr>
                      <m:e>
                        <m:r>
                          <a:rPr lang="en-US" i="1" dirty="0">
                            <a:solidFill>
                              <a:sysClr val="windowText" lastClr="000000"/>
                            </a:solidFill>
                            <a:latin typeface="Cambria Math" panose="02040503050406030204" pitchFamily="18" charset="0"/>
                          </a:rPr>
                          <m:t>𝐽</m:t>
                        </m:r>
                      </m:e>
                      <m:sub>
                        <m:r>
                          <a:rPr lang="en-US" b="0" i="1" dirty="0" smtClean="0">
                            <a:solidFill>
                              <a:sysClr val="windowText" lastClr="000000"/>
                            </a:solidFill>
                            <a:latin typeface="Cambria Math" panose="02040503050406030204" pitchFamily="18" charset="0"/>
                          </a:rPr>
                          <m:t>𝑜</m:t>
                        </m:r>
                      </m:sub>
                    </m:sSub>
                  </m:oMath>
                </a14:m>
                <a:r>
                  <a:rPr lang="en-US" dirty="0">
                    <a:solidFill>
                      <a:sysClr val="windowText" lastClr="000000"/>
                    </a:solidFill>
                    <a:latin typeface="Arial"/>
                  </a:rPr>
                  <a:t>. Expected phenomenon is the criteria will increase first and become flat asymptotically(lower left plot).</a:t>
                </a:r>
              </a:p>
              <a:p>
                <a:pPr>
                  <a:buFont typeface="Arial" panose="020B0604020202020204" pitchFamily="34" charset="0"/>
                  <a:buChar char="•"/>
                </a:pPr>
                <a:r>
                  <a:rPr lang="en-US" dirty="0">
                    <a:solidFill>
                      <a:sysClr val="windowText" lastClr="000000"/>
                    </a:solidFill>
                    <a:latin typeface="Arial"/>
                  </a:rPr>
                  <a:t>Problem 2: Specify a sensor number </a:t>
                </a:r>
                <a14:m>
                  <m:oMath xmlns:m="http://schemas.openxmlformats.org/officeDocument/2006/math">
                    <m:sSup>
                      <m:sSupPr>
                        <m:ctrlPr>
                          <a:rPr lang="en-US" b="0" i="1" smtClean="0">
                            <a:solidFill>
                              <a:sysClr val="windowText" lastClr="000000"/>
                            </a:solidFill>
                            <a:latin typeface="Cambria Math" panose="02040503050406030204" pitchFamily="18" charset="0"/>
                          </a:rPr>
                        </m:ctrlPr>
                      </m:sSupPr>
                      <m:e>
                        <m:r>
                          <a:rPr lang="en-US" b="0" i="1" smtClean="0">
                            <a:solidFill>
                              <a:sysClr val="windowText" lastClr="000000"/>
                            </a:solidFill>
                            <a:latin typeface="Cambria Math" panose="02040503050406030204" pitchFamily="18" charset="0"/>
                          </a:rPr>
                          <m:t>𝑚</m:t>
                        </m:r>
                      </m:e>
                      <m:sup>
                        <m:r>
                          <a:rPr lang="en-US" b="0" i="1" smtClean="0">
                            <a:solidFill>
                              <a:sysClr val="windowText" lastClr="000000"/>
                            </a:solidFill>
                            <a:latin typeface="Cambria Math" panose="02040503050406030204" pitchFamily="18" charset="0"/>
                          </a:rPr>
                          <m:t>∗</m:t>
                        </m:r>
                      </m:sup>
                    </m:sSup>
                  </m:oMath>
                </a14:m>
                <a:r>
                  <a:rPr lang="en-US" dirty="0">
                    <a:solidFill>
                      <a:sysClr val="windowText" lastClr="000000"/>
                    </a:solidFill>
                    <a:latin typeface="Arial"/>
                  </a:rPr>
                  <a:t> that achieve the “best sensing”, e.g. 95% of the maximum criteria. Select a sensor number </a:t>
                </a:r>
                <a14:m>
                  <m:oMath xmlns:m="http://schemas.openxmlformats.org/officeDocument/2006/math">
                    <m:r>
                      <a:rPr lang="en-US" i="1">
                        <a:solidFill>
                          <a:sysClr val="windowText" lastClr="000000"/>
                        </a:solidFill>
                        <a:latin typeface="Cambria Math" panose="02040503050406030204" pitchFamily="18" charset="0"/>
                      </a:rPr>
                      <m:t>𝑚</m:t>
                    </m:r>
                    <m:r>
                      <a:rPr lang="en-US" b="0" i="0" smtClean="0">
                        <a:solidFill>
                          <a:sysClr val="windowText" lastClr="000000"/>
                        </a:solidFill>
                        <a:latin typeface="Cambria Math" panose="02040503050406030204" pitchFamily="18" charset="0"/>
                      </a:rPr>
                      <m:t>≪</m:t>
                    </m:r>
                    <m:sSup>
                      <m:sSupPr>
                        <m:ctrlPr>
                          <a:rPr lang="en-US" i="1">
                            <a:solidFill>
                              <a:sysClr val="windowText" lastClr="000000"/>
                            </a:solidFill>
                            <a:latin typeface="Cambria Math" panose="02040503050406030204" pitchFamily="18" charset="0"/>
                          </a:rPr>
                        </m:ctrlPr>
                      </m:sSupPr>
                      <m:e>
                        <m:r>
                          <a:rPr lang="en-US" i="1">
                            <a:solidFill>
                              <a:sysClr val="windowText" lastClr="000000"/>
                            </a:solidFill>
                            <a:latin typeface="Cambria Math" panose="02040503050406030204" pitchFamily="18" charset="0"/>
                          </a:rPr>
                          <m:t>𝑚</m:t>
                        </m:r>
                      </m:e>
                      <m:sup>
                        <m:r>
                          <a:rPr lang="en-US" i="1">
                            <a:solidFill>
                              <a:sysClr val="windowText" lastClr="000000"/>
                            </a:solidFill>
                            <a:latin typeface="Cambria Math" panose="02040503050406030204" pitchFamily="18" charset="0"/>
                          </a:rPr>
                          <m:t>∗</m:t>
                        </m:r>
                      </m:sup>
                    </m:sSup>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 release the constraint that the sensors should</a:t>
                </a:r>
                <a:r>
                  <a:rPr kumimoji="0" lang="en-US" b="0" i="0" u="none" strike="noStrike" kern="1200" cap="none" spc="0" normalizeH="0" noProof="0" dirty="0">
                    <a:ln>
                      <a:noFill/>
                    </a:ln>
                    <a:solidFill>
                      <a:sysClr val="windowText" lastClr="000000"/>
                    </a:solidFill>
                    <a:effectLst/>
                    <a:uLnTx/>
                    <a:uFillTx/>
                    <a:latin typeface="Arial"/>
                    <a:ea typeface="+mn-ea"/>
                    <a:cs typeface="+mn-cs"/>
                  </a:rPr>
                  <a:t> be on the grids. Run optimization again to show: without constraint, using less number of sensors can achieve comparable result as using more sensors on the grids.</a:t>
                </a: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a:buAutoNum type="arabicPeriod" startAt="3"/>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mc:Choice>
        <mc:Fallback xmlns="">
          <p:sp>
            <p:nvSpPr>
              <p:cNvPr id="6" name="Content Placeholder 2">
                <a:extLst>
                  <a:ext uri="{FF2B5EF4-FFF2-40B4-BE49-F238E27FC236}">
                    <a16:creationId xmlns:a16="http://schemas.microsoft.com/office/drawing/2014/main" id="{35BEBA1C-1386-CBE7-CDEB-773D2703A3B5}"/>
                  </a:ext>
                </a:extLst>
              </p:cNvPr>
              <p:cNvSpPr txBox="1">
                <a:spLocks noRot="1" noChangeAspect="1" noMove="1" noResize="1" noEditPoints="1" noAdjustHandles="1" noChangeArrowheads="1" noChangeShapeType="1" noTextEdit="1"/>
              </p:cNvSpPr>
              <p:nvPr/>
            </p:nvSpPr>
            <p:spPr>
              <a:xfrm>
                <a:off x="731837" y="1160351"/>
                <a:ext cx="10728325" cy="4680000"/>
              </a:xfrm>
              <a:prstGeom prst="rect">
                <a:avLst/>
              </a:prstGeom>
              <a:blipFill>
                <a:blip r:embed="rId2"/>
                <a:stretch>
                  <a:fillRect l="-1193" t="-1693" r="-1023"/>
                </a:stretch>
              </a:blipFill>
            </p:spPr>
            <p:txBody>
              <a:bodyPr/>
              <a:lstStyle/>
              <a:p>
                <a:r>
                  <a:rPr lang="en-US">
                    <a:noFill/>
                  </a:rPr>
                  <a:t> </a:t>
                </a:r>
              </a:p>
            </p:txBody>
          </p:sp>
        </mc:Fallback>
      </mc:AlternateContent>
    </p:spTree>
    <p:extLst>
      <p:ext uri="{BB962C8B-B14F-4D97-AF65-F5344CB8AC3E}">
        <p14:creationId xmlns:p14="http://schemas.microsoft.com/office/powerpoint/2010/main" val="158966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159616-9F68-FB7E-92EA-988586B4FB8E}"/>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ysClr val="windowText" lastClr="000000"/>
                </a:solidFill>
                <a:effectLst/>
                <a:uLnTx/>
                <a:uFillTx/>
                <a:latin typeface="Arial"/>
                <a:ea typeface="+mj-ea"/>
                <a:cs typeface="+mj-cs"/>
              </a:rPr>
              <a:t>Results comparison: 1 magnet configuration, 4 3-axis sensors</a:t>
            </a:r>
            <a:endParaRPr kumimoji="0" lang="en-US" sz="2600" b="0" i="0" u="none" strike="noStrike" kern="1200" cap="none" spc="0" normalizeH="0" baseline="0" noProof="0" dirty="0">
              <a:ln>
                <a:noFill/>
              </a:ln>
              <a:solidFill>
                <a:sysClr val="windowText" lastClr="000000"/>
              </a:solidFill>
              <a:effectLst/>
              <a:uLnTx/>
              <a:uFillTx/>
              <a:latin typeface="Arial"/>
              <a:ea typeface="+mj-ea"/>
              <a:cs typeface="+mj-cs"/>
            </a:endParaRPr>
          </a:p>
        </p:txBody>
      </p:sp>
      <p:sp>
        <p:nvSpPr>
          <p:cNvPr id="5" name="Content Placeholder 2">
            <a:extLst>
              <a:ext uri="{FF2B5EF4-FFF2-40B4-BE49-F238E27FC236}">
                <a16:creationId xmlns:a16="http://schemas.microsoft.com/office/drawing/2014/main" id="{9176E28C-72C4-9AAB-6EE5-0F56AB61E3BB}"/>
              </a:ext>
            </a:extLst>
          </p:cNvPr>
          <p:cNvSpPr txBox="1">
            <a:spLocks/>
          </p:cNvSpPr>
          <p:nvPr/>
        </p:nvSpPr>
        <p:spPr>
          <a:xfrm>
            <a:off x="731836" y="1089000"/>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Reciprocal condition number = 0.2022</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Minimum(5th)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Jo] = 4.1e-7</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 singular value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 8.3e-7</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Minimum(2nd) singular value of Jo = 1.4e-6</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minimum(5th)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Jo]</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Reciprocal condition number = 0.1380</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Minimum(5th)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Jo] = 8.5e-7</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 singular value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 4.2e-6</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Minimum(2nd) singular value of Jo = 3.5e-6</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 + minimum singular value of J</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a:p>
            <a:pPr marL="1079500" marR="0" lvl="1" indent="-539750" algn="l" defTabSz="914400" rtl="0" eaLnBrk="1" fontAlgn="auto" latinLnBrk="0" hangingPunct="1">
              <a:lnSpc>
                <a:spcPct val="100000"/>
              </a:lnSpc>
              <a:spcBef>
                <a:spcPts val="50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a:p>
            <a:pPr marL="1079500" marR="0" lvl="1" indent="-539750" algn="l" defTabSz="914400" rtl="0" eaLnBrk="1" fontAlgn="auto" latinLnBrk="0" hangingPunct="1">
              <a:lnSpc>
                <a:spcPct val="100000"/>
              </a:lnSpc>
              <a:spcBef>
                <a:spcPts val="50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8" name="Date Placeholder 3">
            <a:extLst>
              <a:ext uri="{FF2B5EF4-FFF2-40B4-BE49-F238E27FC236}">
                <a16:creationId xmlns:a16="http://schemas.microsoft.com/office/drawing/2014/main" id="{66DB2416-19E5-F941-DBFC-8693F221FECA}"/>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9" name="Slide Number Placeholder 5">
            <a:extLst>
              <a:ext uri="{FF2B5EF4-FFF2-40B4-BE49-F238E27FC236}">
                <a16:creationId xmlns:a16="http://schemas.microsoft.com/office/drawing/2014/main" id="{14A7F49A-9E6C-F5A8-6CE3-4808A9E23075}"/>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2</a:t>
            </a:fld>
            <a:endParaRPr lang="de-CH">
              <a:solidFill>
                <a:prstClr val="black"/>
              </a:solidFill>
              <a:latin typeface="Arial"/>
            </a:endParaRPr>
          </a:p>
        </p:txBody>
      </p:sp>
    </p:spTree>
    <p:extLst>
      <p:ext uri="{BB962C8B-B14F-4D97-AF65-F5344CB8AC3E}">
        <p14:creationId xmlns:p14="http://schemas.microsoft.com/office/powerpoint/2010/main" val="195908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Finding a baseline for the optimized sensor configuration</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20</a:t>
            </a:fld>
            <a:endParaRPr lang="de-CH">
              <a:solidFill>
                <a:prstClr val="black"/>
              </a:solidFill>
              <a:latin typeface="Arial"/>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5BEBA1C-1386-CBE7-CDEB-773D2703A3B5}"/>
                  </a:ext>
                </a:extLst>
              </p:cNvPr>
              <p:cNvSpPr txBox="1">
                <a:spLocks/>
              </p:cNvSpPr>
              <p:nvPr/>
            </p:nvSpPr>
            <p:spPr>
              <a:xfrm>
                <a:off x="731837" y="1160351"/>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First step of problem 1: </a:t>
                </a:r>
                <a:r>
                  <a:rPr lang="en-US" dirty="0">
                    <a:solidFill>
                      <a:sysClr val="windowText" lastClr="000000"/>
                    </a:solidFill>
                    <a:latin typeface="Arial"/>
                  </a:rPr>
                  <a:t>Fix </a:t>
                </a:r>
                <a14:m>
                  <m:oMath xmlns:m="http://schemas.openxmlformats.org/officeDocument/2006/math">
                    <m:r>
                      <a:rPr lang="en-US" b="0" i="1" smtClean="0">
                        <a:solidFill>
                          <a:sysClr val="windowText" lastClr="000000"/>
                        </a:solidFill>
                        <a:latin typeface="Cambria Math" panose="02040503050406030204" pitchFamily="18" charset="0"/>
                      </a:rPr>
                      <m:t>𝐿</m:t>
                    </m:r>
                  </m:oMath>
                </a14:m>
                <a:r>
                  <a:rPr lang="en-US" dirty="0">
                    <a:solidFill>
                      <a:sysClr val="windowText" lastClr="000000"/>
                    </a:solidFill>
                    <a:latin typeface="Arial"/>
                  </a:rPr>
                  <a:t> to 40cm, consider 3 sensor configurations, increase the equally-spaced sensors’ number, check the trend of the current criteria: min reciprocal condition number of </a:t>
                </a:r>
                <a14:m>
                  <m:oMath xmlns:m="http://schemas.openxmlformats.org/officeDocument/2006/math">
                    <m:r>
                      <a:rPr lang="en-US" i="1" dirty="0">
                        <a:solidFill>
                          <a:sysClr val="windowText" lastClr="000000"/>
                        </a:solidFill>
                        <a:latin typeface="Cambria Math" panose="02040503050406030204" pitchFamily="18" charset="0"/>
                      </a:rPr>
                      <m:t>𝐽</m:t>
                    </m:r>
                  </m:oMath>
                </a14:m>
                <a:r>
                  <a:rPr lang="en-US" dirty="0">
                    <a:solidFill>
                      <a:sysClr val="windowText" lastClr="000000"/>
                    </a:solidFill>
                    <a:latin typeface="Arial"/>
                  </a:rPr>
                  <a:t>; min minimum singular value of </a:t>
                </a:r>
                <a14:m>
                  <m:oMath xmlns:m="http://schemas.openxmlformats.org/officeDocument/2006/math">
                    <m:r>
                      <a:rPr lang="en-US" i="1" dirty="0" smtClean="0">
                        <a:solidFill>
                          <a:sysClr val="windowText" lastClr="000000"/>
                        </a:solidFill>
                        <a:latin typeface="Cambria Math" panose="02040503050406030204" pitchFamily="18" charset="0"/>
                      </a:rPr>
                      <m:t>𝐽</m:t>
                    </m:r>
                  </m:oMath>
                </a14:m>
                <a:r>
                  <a:rPr lang="en-US" dirty="0">
                    <a:solidFill>
                      <a:sysClr val="windowText" lastClr="000000"/>
                    </a:solidFill>
                    <a:latin typeface="Arial"/>
                  </a:rPr>
                  <a:t>; min minimum singular value of </a:t>
                </a:r>
                <a14:m>
                  <m:oMath xmlns:m="http://schemas.openxmlformats.org/officeDocument/2006/math">
                    <m:sSub>
                      <m:sSubPr>
                        <m:ctrlPr>
                          <a:rPr lang="en-US" b="0" i="1" dirty="0" smtClean="0">
                            <a:solidFill>
                              <a:sysClr val="windowText" lastClr="000000"/>
                            </a:solidFill>
                            <a:latin typeface="Cambria Math" panose="02040503050406030204" pitchFamily="18" charset="0"/>
                          </a:rPr>
                        </m:ctrlPr>
                      </m:sSubPr>
                      <m:e>
                        <m:r>
                          <a:rPr lang="en-US" i="1" dirty="0" smtClean="0">
                            <a:solidFill>
                              <a:sysClr val="windowText" lastClr="000000"/>
                            </a:solidFill>
                            <a:latin typeface="Cambria Math" panose="02040503050406030204" pitchFamily="18" charset="0"/>
                          </a:rPr>
                          <m:t>𝐽</m:t>
                        </m:r>
                      </m:e>
                      <m:sub>
                        <m:r>
                          <a:rPr lang="en-US" b="0" i="1" dirty="0" smtClean="0">
                            <a:solidFill>
                              <a:sysClr val="windowText" lastClr="000000"/>
                            </a:solidFill>
                            <a:latin typeface="Cambria Math" panose="02040503050406030204" pitchFamily="18" charset="0"/>
                          </a:rPr>
                          <m:t>𝑝</m:t>
                        </m:r>
                      </m:sub>
                    </m:sSub>
                  </m:oMath>
                </a14:m>
                <a:r>
                  <a:rPr lang="en-US" dirty="0">
                    <a:solidFill>
                      <a:sysClr val="windowText" lastClr="000000"/>
                    </a:solidFill>
                    <a:latin typeface="Arial"/>
                  </a:rPr>
                  <a:t>; min minimum singular value of </a:t>
                </a:r>
                <a14:m>
                  <m:oMath xmlns:m="http://schemas.openxmlformats.org/officeDocument/2006/math">
                    <m:sSub>
                      <m:sSubPr>
                        <m:ctrlPr>
                          <a:rPr lang="en-US" i="1" dirty="0">
                            <a:solidFill>
                              <a:sysClr val="windowText" lastClr="000000"/>
                            </a:solidFill>
                            <a:latin typeface="Cambria Math" panose="02040503050406030204" pitchFamily="18" charset="0"/>
                          </a:rPr>
                        </m:ctrlPr>
                      </m:sSubPr>
                      <m:e>
                        <m:r>
                          <a:rPr lang="en-US" i="1" dirty="0">
                            <a:solidFill>
                              <a:sysClr val="windowText" lastClr="000000"/>
                            </a:solidFill>
                            <a:latin typeface="Cambria Math" panose="02040503050406030204" pitchFamily="18" charset="0"/>
                          </a:rPr>
                          <m:t>𝐽</m:t>
                        </m:r>
                      </m:e>
                      <m:sub>
                        <m:r>
                          <a:rPr lang="en-US" b="0" i="1" dirty="0" smtClean="0">
                            <a:solidFill>
                              <a:sysClr val="windowText" lastClr="000000"/>
                            </a:solidFill>
                            <a:latin typeface="Cambria Math" panose="02040503050406030204" pitchFamily="18" charset="0"/>
                          </a:rPr>
                          <m:t>𝑜</m:t>
                        </m:r>
                      </m:sub>
                    </m:sSub>
                  </m:oMath>
                </a14:m>
                <a:r>
                  <a:rPr lang="en-US" dirty="0">
                    <a:solidFill>
                      <a:sysClr val="windowText" lastClr="000000"/>
                    </a:solidFill>
                    <a:latin typeface="Arial"/>
                  </a:rPr>
                  <a:t>. Expected phenomenon is the criteria will increase first and become flat asymptotically(lower left plot).</a:t>
                </a:r>
              </a:p>
              <a:p>
                <a:pPr>
                  <a:buFont typeface="Arial" panose="020B0604020202020204" pitchFamily="34" charset="0"/>
                  <a:buChar char="•"/>
                </a:pPr>
                <a:r>
                  <a:rPr lang="en-US" dirty="0">
                    <a:solidFill>
                      <a:sysClr val="windowText" lastClr="000000"/>
                    </a:solidFill>
                    <a:latin typeface="Arial"/>
                  </a:rPr>
                  <a:t>The sensor space is square. Starting from 1 sensor at the center; to 2 sensors on a row and 2 rows; 3 sensors on a row and 3 rows, and so on. The sensor configurations are like: </a:t>
                </a: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mc:Choice>
        <mc:Fallback xmlns="">
          <p:sp>
            <p:nvSpPr>
              <p:cNvPr id="6" name="Content Placeholder 2">
                <a:extLst>
                  <a:ext uri="{FF2B5EF4-FFF2-40B4-BE49-F238E27FC236}">
                    <a16:creationId xmlns:a16="http://schemas.microsoft.com/office/drawing/2014/main" id="{35BEBA1C-1386-CBE7-CDEB-773D2703A3B5}"/>
                  </a:ext>
                </a:extLst>
              </p:cNvPr>
              <p:cNvSpPr txBox="1">
                <a:spLocks noRot="1" noChangeAspect="1" noMove="1" noResize="1" noEditPoints="1" noAdjustHandles="1" noChangeArrowheads="1" noChangeShapeType="1" noTextEdit="1"/>
              </p:cNvSpPr>
              <p:nvPr/>
            </p:nvSpPr>
            <p:spPr>
              <a:xfrm>
                <a:off x="731837" y="1160351"/>
                <a:ext cx="10728325" cy="4680000"/>
              </a:xfrm>
              <a:prstGeom prst="rect">
                <a:avLst/>
              </a:prstGeom>
              <a:blipFill>
                <a:blip r:embed="rId2"/>
                <a:stretch>
                  <a:fillRect l="-1193" t="-1693" r="-170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EDC0432-711F-A2FB-C86B-D38F4CF26D61}"/>
              </a:ext>
            </a:extLst>
          </p:cNvPr>
          <p:cNvSpPr/>
          <p:nvPr/>
        </p:nvSpPr>
        <p:spPr>
          <a:xfrm>
            <a:off x="4326467" y="3807298"/>
            <a:ext cx="694266" cy="66886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CB990DCA-2CAE-F9FA-1102-734883ACC979}"/>
              </a:ext>
            </a:extLst>
          </p:cNvPr>
          <p:cNvSpPr/>
          <p:nvPr/>
        </p:nvSpPr>
        <p:spPr>
          <a:xfrm>
            <a:off x="4262967" y="3739564"/>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9B7D2B7D-4346-0A91-48F5-ABDDBAC0B149}"/>
              </a:ext>
            </a:extLst>
          </p:cNvPr>
          <p:cNvSpPr/>
          <p:nvPr/>
        </p:nvSpPr>
        <p:spPr>
          <a:xfrm>
            <a:off x="4957233" y="3739564"/>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75AAE125-56A8-EB53-A3D4-129C4B80392B}"/>
              </a:ext>
            </a:extLst>
          </p:cNvPr>
          <p:cNvSpPr/>
          <p:nvPr/>
        </p:nvSpPr>
        <p:spPr>
          <a:xfrm>
            <a:off x="4262967" y="4408431"/>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C27D9D64-C8CE-A800-A22E-876084CA0908}"/>
              </a:ext>
            </a:extLst>
          </p:cNvPr>
          <p:cNvSpPr/>
          <p:nvPr/>
        </p:nvSpPr>
        <p:spPr>
          <a:xfrm>
            <a:off x="4957233" y="4408431"/>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932043-A809-CC1C-462C-389F3ADF8181}"/>
              </a:ext>
            </a:extLst>
          </p:cNvPr>
          <p:cNvSpPr/>
          <p:nvPr/>
        </p:nvSpPr>
        <p:spPr>
          <a:xfrm>
            <a:off x="5503333" y="3807298"/>
            <a:ext cx="694266" cy="66886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1D2BBA7F-3031-D62A-D973-220FE3DA5C39}"/>
              </a:ext>
            </a:extLst>
          </p:cNvPr>
          <p:cNvSpPr/>
          <p:nvPr/>
        </p:nvSpPr>
        <p:spPr>
          <a:xfrm>
            <a:off x="5439833" y="3739564"/>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F3A547EA-4864-013B-130A-6EEBE9FE84E3}"/>
              </a:ext>
            </a:extLst>
          </p:cNvPr>
          <p:cNvSpPr/>
          <p:nvPr/>
        </p:nvSpPr>
        <p:spPr>
          <a:xfrm>
            <a:off x="6134099" y="3739564"/>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5DB85903-D45E-A88F-4A51-F0999840F546}"/>
              </a:ext>
            </a:extLst>
          </p:cNvPr>
          <p:cNvSpPr/>
          <p:nvPr/>
        </p:nvSpPr>
        <p:spPr>
          <a:xfrm>
            <a:off x="5439833" y="4408431"/>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732E5F53-C6F9-F96C-5195-CA228FDDDF23}"/>
              </a:ext>
            </a:extLst>
          </p:cNvPr>
          <p:cNvSpPr/>
          <p:nvPr/>
        </p:nvSpPr>
        <p:spPr>
          <a:xfrm>
            <a:off x="6134099" y="4408431"/>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B649D365-06FE-B88C-87BF-E04DA5302F0B}"/>
              </a:ext>
            </a:extLst>
          </p:cNvPr>
          <p:cNvSpPr/>
          <p:nvPr/>
        </p:nvSpPr>
        <p:spPr>
          <a:xfrm>
            <a:off x="5786966" y="3739564"/>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5F8E1B89-4BB2-43F2-3EA5-08178EEE8E0F}"/>
              </a:ext>
            </a:extLst>
          </p:cNvPr>
          <p:cNvSpPr/>
          <p:nvPr/>
        </p:nvSpPr>
        <p:spPr>
          <a:xfrm>
            <a:off x="5439833" y="4073996"/>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57459FF5-F973-C38A-A1FF-84F7F815DABC}"/>
              </a:ext>
            </a:extLst>
          </p:cNvPr>
          <p:cNvSpPr/>
          <p:nvPr/>
        </p:nvSpPr>
        <p:spPr>
          <a:xfrm>
            <a:off x="5786966" y="4073995"/>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F9188B0A-ABEF-1959-8CE5-09AD844FB611}"/>
              </a:ext>
            </a:extLst>
          </p:cNvPr>
          <p:cNvSpPr/>
          <p:nvPr/>
        </p:nvSpPr>
        <p:spPr>
          <a:xfrm>
            <a:off x="6134099" y="4073994"/>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B927FBF4-C8E5-3AB8-92E7-4BA2412B5D05}"/>
              </a:ext>
            </a:extLst>
          </p:cNvPr>
          <p:cNvSpPr/>
          <p:nvPr/>
        </p:nvSpPr>
        <p:spPr>
          <a:xfrm>
            <a:off x="5786966" y="4406316"/>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683D492-4042-91B1-5304-C0A33D3E9C94}"/>
              </a:ext>
            </a:extLst>
          </p:cNvPr>
          <p:cNvSpPr txBox="1"/>
          <p:nvPr/>
        </p:nvSpPr>
        <p:spPr>
          <a:xfrm>
            <a:off x="4144542" y="3435838"/>
            <a:ext cx="1059136" cy="369332"/>
          </a:xfrm>
          <a:prstGeom prst="rect">
            <a:avLst/>
          </a:prstGeom>
          <a:noFill/>
        </p:spPr>
        <p:txBody>
          <a:bodyPr wrap="none" rtlCol="0">
            <a:spAutoFit/>
          </a:bodyPr>
          <a:lstStyle/>
          <a:p>
            <a:r>
              <a:rPr lang="en-US" dirty="0"/>
              <a:t>4 sensors</a:t>
            </a:r>
          </a:p>
        </p:txBody>
      </p:sp>
      <p:sp>
        <p:nvSpPr>
          <p:cNvPr id="30" name="TextBox 29">
            <a:extLst>
              <a:ext uri="{FF2B5EF4-FFF2-40B4-BE49-F238E27FC236}">
                <a16:creationId xmlns:a16="http://schemas.microsoft.com/office/drawing/2014/main" id="{F0D01686-474B-178A-12BA-48FFA7CF9B57}"/>
              </a:ext>
            </a:extLst>
          </p:cNvPr>
          <p:cNvSpPr txBox="1"/>
          <p:nvPr/>
        </p:nvSpPr>
        <p:spPr>
          <a:xfrm>
            <a:off x="5322103" y="3429000"/>
            <a:ext cx="1059136" cy="369332"/>
          </a:xfrm>
          <a:prstGeom prst="rect">
            <a:avLst/>
          </a:prstGeom>
          <a:noFill/>
        </p:spPr>
        <p:txBody>
          <a:bodyPr wrap="none" rtlCol="0">
            <a:spAutoFit/>
          </a:bodyPr>
          <a:lstStyle/>
          <a:p>
            <a:r>
              <a:rPr lang="en-US" dirty="0"/>
              <a:t>9 sensors</a:t>
            </a:r>
          </a:p>
        </p:txBody>
      </p:sp>
      <p:sp>
        <p:nvSpPr>
          <p:cNvPr id="47" name="Rectangle 46">
            <a:extLst>
              <a:ext uri="{FF2B5EF4-FFF2-40B4-BE49-F238E27FC236}">
                <a16:creationId xmlns:a16="http://schemas.microsoft.com/office/drawing/2014/main" id="{F511726B-3393-AA2B-7CDD-2A1CC4496BFA}"/>
              </a:ext>
            </a:extLst>
          </p:cNvPr>
          <p:cNvSpPr/>
          <p:nvPr/>
        </p:nvSpPr>
        <p:spPr>
          <a:xfrm>
            <a:off x="6680199" y="3814136"/>
            <a:ext cx="694266" cy="66886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D9922183-F50C-F6A6-9F2C-A045C2600589}"/>
              </a:ext>
            </a:extLst>
          </p:cNvPr>
          <p:cNvSpPr/>
          <p:nvPr/>
        </p:nvSpPr>
        <p:spPr>
          <a:xfrm>
            <a:off x="6616699" y="3746402"/>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C62D32CE-B3B0-9AA9-4A0D-31E666183635}"/>
              </a:ext>
            </a:extLst>
          </p:cNvPr>
          <p:cNvSpPr/>
          <p:nvPr/>
        </p:nvSpPr>
        <p:spPr>
          <a:xfrm>
            <a:off x="7310965" y="3746402"/>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id="{10BA1FAF-B9BD-B2AC-B135-C5E5FA972FE7}"/>
              </a:ext>
            </a:extLst>
          </p:cNvPr>
          <p:cNvSpPr/>
          <p:nvPr/>
        </p:nvSpPr>
        <p:spPr>
          <a:xfrm>
            <a:off x="6616699" y="4415269"/>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a:extLst>
              <a:ext uri="{FF2B5EF4-FFF2-40B4-BE49-F238E27FC236}">
                <a16:creationId xmlns:a16="http://schemas.microsoft.com/office/drawing/2014/main" id="{9B171D3E-249B-52AA-09D0-07741CE1A66C}"/>
              </a:ext>
            </a:extLst>
          </p:cNvPr>
          <p:cNvSpPr/>
          <p:nvPr/>
        </p:nvSpPr>
        <p:spPr>
          <a:xfrm>
            <a:off x="7310965" y="4415269"/>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id="{E5F3C5E3-9E3A-6617-6188-4F5D42EE8D28}"/>
              </a:ext>
            </a:extLst>
          </p:cNvPr>
          <p:cNvSpPr/>
          <p:nvPr/>
        </p:nvSpPr>
        <p:spPr>
          <a:xfrm>
            <a:off x="6844897" y="3746401"/>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a:extLst>
              <a:ext uri="{FF2B5EF4-FFF2-40B4-BE49-F238E27FC236}">
                <a16:creationId xmlns:a16="http://schemas.microsoft.com/office/drawing/2014/main" id="{EE500F4B-563A-5823-8497-19D865CCC721}"/>
              </a:ext>
            </a:extLst>
          </p:cNvPr>
          <p:cNvSpPr/>
          <p:nvPr/>
        </p:nvSpPr>
        <p:spPr>
          <a:xfrm>
            <a:off x="6616699" y="3974752"/>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id="{F62AE1BF-7F87-3E01-047F-75E5B1C8EC5A}"/>
              </a:ext>
            </a:extLst>
          </p:cNvPr>
          <p:cNvSpPr/>
          <p:nvPr/>
        </p:nvSpPr>
        <p:spPr>
          <a:xfrm>
            <a:off x="6844897" y="3970270"/>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a:extLst>
              <a:ext uri="{FF2B5EF4-FFF2-40B4-BE49-F238E27FC236}">
                <a16:creationId xmlns:a16="http://schemas.microsoft.com/office/drawing/2014/main" id="{6BF51746-1ED4-FC54-6C71-7B34365FE27C}"/>
              </a:ext>
            </a:extLst>
          </p:cNvPr>
          <p:cNvSpPr/>
          <p:nvPr/>
        </p:nvSpPr>
        <p:spPr>
          <a:xfrm>
            <a:off x="7075210" y="3970270"/>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a:extLst>
              <a:ext uri="{FF2B5EF4-FFF2-40B4-BE49-F238E27FC236}">
                <a16:creationId xmlns:a16="http://schemas.microsoft.com/office/drawing/2014/main" id="{FE4FE7E0-9434-3ED4-DF49-89F8C0CF8CAA}"/>
              </a:ext>
            </a:extLst>
          </p:cNvPr>
          <p:cNvSpPr/>
          <p:nvPr/>
        </p:nvSpPr>
        <p:spPr>
          <a:xfrm>
            <a:off x="6844897" y="4406315"/>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D9B7E652-C3A5-CE3D-1ED6-3B1C2163512E}"/>
              </a:ext>
            </a:extLst>
          </p:cNvPr>
          <p:cNvSpPr txBox="1"/>
          <p:nvPr/>
        </p:nvSpPr>
        <p:spPr>
          <a:xfrm>
            <a:off x="6481232" y="3443772"/>
            <a:ext cx="1176156" cy="369332"/>
          </a:xfrm>
          <a:prstGeom prst="rect">
            <a:avLst/>
          </a:prstGeom>
          <a:noFill/>
        </p:spPr>
        <p:txBody>
          <a:bodyPr wrap="none" rtlCol="0">
            <a:spAutoFit/>
          </a:bodyPr>
          <a:lstStyle/>
          <a:p>
            <a:r>
              <a:rPr lang="en-US" dirty="0"/>
              <a:t>16 sensors</a:t>
            </a:r>
          </a:p>
        </p:txBody>
      </p:sp>
      <p:sp>
        <p:nvSpPr>
          <p:cNvPr id="58" name="Flowchart: Connector 57">
            <a:extLst>
              <a:ext uri="{FF2B5EF4-FFF2-40B4-BE49-F238E27FC236}">
                <a16:creationId xmlns:a16="http://schemas.microsoft.com/office/drawing/2014/main" id="{69939C32-B7A5-1137-1CFD-0490911EAEC1}"/>
              </a:ext>
            </a:extLst>
          </p:cNvPr>
          <p:cNvSpPr/>
          <p:nvPr/>
        </p:nvSpPr>
        <p:spPr>
          <a:xfrm>
            <a:off x="7073095" y="3737436"/>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a:extLst>
              <a:ext uri="{FF2B5EF4-FFF2-40B4-BE49-F238E27FC236}">
                <a16:creationId xmlns:a16="http://schemas.microsoft.com/office/drawing/2014/main" id="{118CD7DF-4B21-0AA5-BFE3-7E7BF20E4A18}"/>
              </a:ext>
            </a:extLst>
          </p:cNvPr>
          <p:cNvSpPr/>
          <p:nvPr/>
        </p:nvSpPr>
        <p:spPr>
          <a:xfrm>
            <a:off x="7305523" y="3980267"/>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a:extLst>
              <a:ext uri="{FF2B5EF4-FFF2-40B4-BE49-F238E27FC236}">
                <a16:creationId xmlns:a16="http://schemas.microsoft.com/office/drawing/2014/main" id="{283CF7C6-3DED-7648-FF47-BB9BFBF2C081}"/>
              </a:ext>
            </a:extLst>
          </p:cNvPr>
          <p:cNvSpPr/>
          <p:nvPr/>
        </p:nvSpPr>
        <p:spPr>
          <a:xfrm>
            <a:off x="6616699" y="4192684"/>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a:extLst>
              <a:ext uri="{FF2B5EF4-FFF2-40B4-BE49-F238E27FC236}">
                <a16:creationId xmlns:a16="http://schemas.microsoft.com/office/drawing/2014/main" id="{BFCF386C-581F-FA00-BFD0-1D3704910E73}"/>
              </a:ext>
            </a:extLst>
          </p:cNvPr>
          <p:cNvSpPr/>
          <p:nvPr/>
        </p:nvSpPr>
        <p:spPr>
          <a:xfrm>
            <a:off x="6844897" y="4200989"/>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a:extLst>
              <a:ext uri="{FF2B5EF4-FFF2-40B4-BE49-F238E27FC236}">
                <a16:creationId xmlns:a16="http://schemas.microsoft.com/office/drawing/2014/main" id="{EE449C84-FF98-1536-23EB-73D871517070}"/>
              </a:ext>
            </a:extLst>
          </p:cNvPr>
          <p:cNvSpPr/>
          <p:nvPr/>
        </p:nvSpPr>
        <p:spPr>
          <a:xfrm>
            <a:off x="7073095" y="4200988"/>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a:extLst>
              <a:ext uri="{FF2B5EF4-FFF2-40B4-BE49-F238E27FC236}">
                <a16:creationId xmlns:a16="http://schemas.microsoft.com/office/drawing/2014/main" id="{A4B898BC-BFF1-67C8-FEAA-492C93438401}"/>
              </a:ext>
            </a:extLst>
          </p:cNvPr>
          <p:cNvSpPr/>
          <p:nvPr/>
        </p:nvSpPr>
        <p:spPr>
          <a:xfrm>
            <a:off x="7304319" y="4181404"/>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a:extLst>
              <a:ext uri="{FF2B5EF4-FFF2-40B4-BE49-F238E27FC236}">
                <a16:creationId xmlns:a16="http://schemas.microsoft.com/office/drawing/2014/main" id="{466A63A2-08D8-97EF-D01E-DD4CFB3C86EE}"/>
              </a:ext>
            </a:extLst>
          </p:cNvPr>
          <p:cNvSpPr/>
          <p:nvPr/>
        </p:nvSpPr>
        <p:spPr>
          <a:xfrm>
            <a:off x="7075074" y="4395161"/>
            <a:ext cx="127000" cy="13546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0D1F86B0-E617-21C5-B62B-8133FF49FC43}"/>
              </a:ext>
            </a:extLst>
          </p:cNvPr>
          <p:cNvSpPr txBox="1"/>
          <p:nvPr/>
        </p:nvSpPr>
        <p:spPr>
          <a:xfrm>
            <a:off x="7674226" y="3901079"/>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383014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Finding a baseline for the optimized sensor configuration</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21</a:t>
            </a:fld>
            <a:endParaRPr lang="de-CH">
              <a:solidFill>
                <a:prstClr val="black"/>
              </a:solidFill>
              <a:latin typeface="Arial"/>
            </a:endParaRPr>
          </a:p>
        </p:txBody>
      </p:sp>
      <p:sp>
        <p:nvSpPr>
          <p:cNvPr id="6" name="Content Placeholder 2">
            <a:extLst>
              <a:ext uri="{FF2B5EF4-FFF2-40B4-BE49-F238E27FC236}">
                <a16:creationId xmlns:a16="http://schemas.microsoft.com/office/drawing/2014/main" id="{35BEBA1C-1386-CBE7-CDEB-773D2703A3B5}"/>
              </a:ext>
            </a:extLst>
          </p:cNvPr>
          <p:cNvSpPr txBox="1">
            <a:spLocks/>
          </p:cNvSpPr>
          <p:nvPr/>
        </p:nvSpPr>
        <p:spPr>
          <a:xfrm>
            <a:off x="731837" y="1160351"/>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The 4 criteria change accordingly as follow, the plots show the criteria’s trend from 2*2=4 sensors to 30*30=900 sensors:</a:t>
            </a:r>
          </a:p>
        </p:txBody>
      </p:sp>
      <p:pic>
        <p:nvPicPr>
          <p:cNvPr id="38" name="Picture 37">
            <a:extLst>
              <a:ext uri="{FF2B5EF4-FFF2-40B4-BE49-F238E27FC236}">
                <a16:creationId xmlns:a16="http://schemas.microsoft.com/office/drawing/2014/main" id="{218DEED1-7A3E-1119-5064-488951343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867" y="1823095"/>
            <a:ext cx="3212567" cy="2409424"/>
          </a:xfrm>
          <a:prstGeom prst="rect">
            <a:avLst/>
          </a:prstGeom>
        </p:spPr>
      </p:pic>
      <p:pic>
        <p:nvPicPr>
          <p:cNvPr id="40" name="Picture 39">
            <a:extLst>
              <a:ext uri="{FF2B5EF4-FFF2-40B4-BE49-F238E27FC236}">
                <a16:creationId xmlns:a16="http://schemas.microsoft.com/office/drawing/2014/main" id="{01B8EA9C-6EFC-8665-E38E-994ECB868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7382" y="1823094"/>
            <a:ext cx="3212566" cy="2409425"/>
          </a:xfrm>
          <a:prstGeom prst="rect">
            <a:avLst/>
          </a:prstGeom>
        </p:spPr>
      </p:pic>
      <p:pic>
        <p:nvPicPr>
          <p:cNvPr id="42" name="Picture 41">
            <a:extLst>
              <a:ext uri="{FF2B5EF4-FFF2-40B4-BE49-F238E27FC236}">
                <a16:creationId xmlns:a16="http://schemas.microsoft.com/office/drawing/2014/main" id="{9FEA7243-DDDD-7479-499E-FEFA25F53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866" y="4448573"/>
            <a:ext cx="3212568" cy="2409427"/>
          </a:xfrm>
          <a:prstGeom prst="rect">
            <a:avLst/>
          </a:prstGeom>
        </p:spPr>
      </p:pic>
      <p:pic>
        <p:nvPicPr>
          <p:cNvPr id="44" name="Picture 43">
            <a:extLst>
              <a:ext uri="{FF2B5EF4-FFF2-40B4-BE49-F238E27FC236}">
                <a16:creationId xmlns:a16="http://schemas.microsoft.com/office/drawing/2014/main" id="{395383B7-6675-9F9D-895E-33F9E6A533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7379" y="4448572"/>
            <a:ext cx="3212569" cy="2409427"/>
          </a:xfrm>
          <a:prstGeom prst="rect">
            <a:avLst/>
          </a:prstGeom>
        </p:spPr>
      </p:pic>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5C5F37A-8D2B-D74D-F5FE-04CBD282C813}"/>
                  </a:ext>
                </a:extLst>
              </p:cNvPr>
              <p:cNvSpPr txBox="1"/>
              <p:nvPr/>
            </p:nvSpPr>
            <p:spPr>
              <a:xfrm>
                <a:off x="241986" y="2435129"/>
                <a:ext cx="1442880" cy="738664"/>
              </a:xfrm>
              <a:prstGeom prst="rect">
                <a:avLst/>
              </a:prstGeom>
              <a:noFill/>
            </p:spPr>
            <p:txBody>
              <a:bodyPr wrap="square" rtlCol="0">
                <a:spAutoFit/>
              </a:bodyPr>
              <a:lstStyle/>
              <a:p>
                <a:r>
                  <a:rPr lang="en-US" sz="1400" dirty="0">
                    <a:solidFill>
                      <a:sysClr val="windowText" lastClr="000000"/>
                    </a:solidFill>
                    <a:latin typeface="Arial"/>
                  </a:rPr>
                  <a:t>min reciprocal condition number of </a:t>
                </a:r>
                <a14:m>
                  <m:oMath xmlns:m="http://schemas.openxmlformats.org/officeDocument/2006/math">
                    <m:r>
                      <a:rPr lang="en-US" sz="1400" i="1" dirty="0">
                        <a:solidFill>
                          <a:sysClr val="windowText" lastClr="000000"/>
                        </a:solidFill>
                        <a:latin typeface="Cambria Math" panose="02040503050406030204" pitchFamily="18" charset="0"/>
                      </a:rPr>
                      <m:t>𝐽</m:t>
                    </m:r>
                  </m:oMath>
                </a14:m>
                <a:endParaRPr lang="en-US" sz="1400" dirty="0"/>
              </a:p>
            </p:txBody>
          </p:sp>
        </mc:Choice>
        <mc:Fallback xmlns="">
          <p:sp>
            <p:nvSpPr>
              <p:cNvPr id="46" name="TextBox 45">
                <a:extLst>
                  <a:ext uri="{FF2B5EF4-FFF2-40B4-BE49-F238E27FC236}">
                    <a16:creationId xmlns:a16="http://schemas.microsoft.com/office/drawing/2014/main" id="{25C5F37A-8D2B-D74D-F5FE-04CBD282C813}"/>
                  </a:ext>
                </a:extLst>
              </p:cNvPr>
              <p:cNvSpPr txBox="1">
                <a:spLocks noRot="1" noChangeAspect="1" noMove="1" noResize="1" noEditPoints="1" noAdjustHandles="1" noChangeArrowheads="1" noChangeShapeType="1" noTextEdit="1"/>
              </p:cNvSpPr>
              <p:nvPr/>
            </p:nvSpPr>
            <p:spPr>
              <a:xfrm>
                <a:off x="241986" y="2435129"/>
                <a:ext cx="1442880" cy="738664"/>
              </a:xfrm>
              <a:prstGeom prst="rect">
                <a:avLst/>
              </a:prstGeom>
              <a:blipFill>
                <a:blip r:embed="rId6"/>
                <a:stretch>
                  <a:fillRect l="-1271" t="-820" b="-7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7866133-DB18-5829-2A9A-C5BCEFD3D3E3}"/>
                  </a:ext>
                </a:extLst>
              </p:cNvPr>
              <p:cNvSpPr txBox="1"/>
              <p:nvPr/>
            </p:nvSpPr>
            <p:spPr>
              <a:xfrm>
                <a:off x="5544499" y="2435129"/>
                <a:ext cx="1442880" cy="738664"/>
              </a:xfrm>
              <a:prstGeom prst="rect">
                <a:avLst/>
              </a:prstGeom>
              <a:noFill/>
            </p:spPr>
            <p:txBody>
              <a:bodyPr wrap="square" rtlCol="0">
                <a:spAutoFit/>
              </a:bodyPr>
              <a:lstStyle/>
              <a:p>
                <a:r>
                  <a:rPr lang="en-US" sz="1400" dirty="0">
                    <a:solidFill>
                      <a:sysClr val="windowText" lastClr="000000"/>
                    </a:solidFill>
                    <a:latin typeface="Arial"/>
                  </a:rPr>
                  <a:t>min minimum singular value of </a:t>
                </a:r>
                <a14:m>
                  <m:oMath xmlns:m="http://schemas.openxmlformats.org/officeDocument/2006/math">
                    <m:r>
                      <a:rPr lang="en-US" sz="1400" i="1" dirty="0">
                        <a:solidFill>
                          <a:sysClr val="windowText" lastClr="000000"/>
                        </a:solidFill>
                        <a:latin typeface="Cambria Math" panose="02040503050406030204" pitchFamily="18" charset="0"/>
                      </a:rPr>
                      <m:t>𝐽</m:t>
                    </m:r>
                  </m:oMath>
                </a14:m>
                <a:endParaRPr lang="en-US" sz="1400" dirty="0"/>
              </a:p>
            </p:txBody>
          </p:sp>
        </mc:Choice>
        <mc:Fallback xmlns="">
          <p:sp>
            <p:nvSpPr>
              <p:cNvPr id="47" name="TextBox 46">
                <a:extLst>
                  <a:ext uri="{FF2B5EF4-FFF2-40B4-BE49-F238E27FC236}">
                    <a16:creationId xmlns:a16="http://schemas.microsoft.com/office/drawing/2014/main" id="{E7866133-DB18-5829-2A9A-C5BCEFD3D3E3}"/>
                  </a:ext>
                </a:extLst>
              </p:cNvPr>
              <p:cNvSpPr txBox="1">
                <a:spLocks noRot="1" noChangeAspect="1" noMove="1" noResize="1" noEditPoints="1" noAdjustHandles="1" noChangeArrowheads="1" noChangeShapeType="1" noTextEdit="1"/>
              </p:cNvSpPr>
              <p:nvPr/>
            </p:nvSpPr>
            <p:spPr>
              <a:xfrm>
                <a:off x="5544499" y="2435129"/>
                <a:ext cx="1442880" cy="738664"/>
              </a:xfrm>
              <a:prstGeom prst="rect">
                <a:avLst/>
              </a:prstGeom>
              <a:blipFill>
                <a:blip r:embed="rId7"/>
                <a:stretch>
                  <a:fillRect l="-1271" t="-820" b="-7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D91E666-E129-B795-762A-6227BFAAA3ED}"/>
                  </a:ext>
                </a:extLst>
              </p:cNvPr>
              <p:cNvSpPr txBox="1"/>
              <p:nvPr/>
            </p:nvSpPr>
            <p:spPr>
              <a:xfrm>
                <a:off x="241986" y="5283953"/>
                <a:ext cx="1442880" cy="755271"/>
              </a:xfrm>
              <a:prstGeom prst="rect">
                <a:avLst/>
              </a:prstGeom>
              <a:noFill/>
            </p:spPr>
            <p:txBody>
              <a:bodyPr wrap="square" rtlCol="0">
                <a:spAutoFit/>
              </a:bodyPr>
              <a:lstStyle/>
              <a:p>
                <a:r>
                  <a:rPr lang="en-US" sz="1400" dirty="0">
                    <a:solidFill>
                      <a:sysClr val="windowText" lastClr="000000"/>
                    </a:solidFill>
                    <a:latin typeface="Arial"/>
                  </a:rPr>
                  <a:t>min minimum singular value of </a:t>
                </a:r>
                <a14:m>
                  <m:oMath xmlns:m="http://schemas.openxmlformats.org/officeDocument/2006/math">
                    <m:sSub>
                      <m:sSubPr>
                        <m:ctrlPr>
                          <a:rPr lang="en-US" sz="1400" i="1" dirty="0">
                            <a:solidFill>
                              <a:sysClr val="windowText" lastClr="000000"/>
                            </a:solidFill>
                            <a:latin typeface="Cambria Math" panose="02040503050406030204" pitchFamily="18" charset="0"/>
                          </a:rPr>
                        </m:ctrlPr>
                      </m:sSubPr>
                      <m:e>
                        <m:r>
                          <a:rPr lang="en-US" sz="1400" i="1" dirty="0">
                            <a:solidFill>
                              <a:sysClr val="windowText" lastClr="000000"/>
                            </a:solidFill>
                            <a:latin typeface="Cambria Math" panose="02040503050406030204" pitchFamily="18" charset="0"/>
                          </a:rPr>
                          <m:t>𝐽</m:t>
                        </m:r>
                      </m:e>
                      <m:sub>
                        <m:r>
                          <a:rPr lang="en-US" sz="1400" i="1" dirty="0">
                            <a:solidFill>
                              <a:sysClr val="windowText" lastClr="000000"/>
                            </a:solidFill>
                            <a:latin typeface="Cambria Math" panose="02040503050406030204" pitchFamily="18" charset="0"/>
                          </a:rPr>
                          <m:t>𝑝</m:t>
                        </m:r>
                      </m:sub>
                    </m:sSub>
                  </m:oMath>
                </a14:m>
                <a:endParaRPr lang="en-US" sz="1400" dirty="0"/>
              </a:p>
            </p:txBody>
          </p:sp>
        </mc:Choice>
        <mc:Fallback xmlns="">
          <p:sp>
            <p:nvSpPr>
              <p:cNvPr id="48" name="TextBox 47">
                <a:extLst>
                  <a:ext uri="{FF2B5EF4-FFF2-40B4-BE49-F238E27FC236}">
                    <a16:creationId xmlns:a16="http://schemas.microsoft.com/office/drawing/2014/main" id="{FD91E666-E129-B795-762A-6227BFAAA3ED}"/>
                  </a:ext>
                </a:extLst>
              </p:cNvPr>
              <p:cNvSpPr txBox="1">
                <a:spLocks noRot="1" noChangeAspect="1" noMove="1" noResize="1" noEditPoints="1" noAdjustHandles="1" noChangeArrowheads="1" noChangeShapeType="1" noTextEdit="1"/>
              </p:cNvSpPr>
              <p:nvPr/>
            </p:nvSpPr>
            <p:spPr>
              <a:xfrm>
                <a:off x="241986" y="5283953"/>
                <a:ext cx="1442880" cy="755271"/>
              </a:xfrm>
              <a:prstGeom prst="rect">
                <a:avLst/>
              </a:prstGeom>
              <a:blipFill>
                <a:blip r:embed="rId8"/>
                <a:stretch>
                  <a:fillRect l="-1271" t="-1613"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F8B845C-BEAB-CF66-B35B-48E4324B70BB}"/>
                  </a:ext>
                </a:extLst>
              </p:cNvPr>
              <p:cNvSpPr txBox="1"/>
              <p:nvPr/>
            </p:nvSpPr>
            <p:spPr>
              <a:xfrm>
                <a:off x="5544499" y="5283953"/>
                <a:ext cx="1442880" cy="755271"/>
              </a:xfrm>
              <a:prstGeom prst="rect">
                <a:avLst/>
              </a:prstGeom>
              <a:noFill/>
            </p:spPr>
            <p:txBody>
              <a:bodyPr wrap="square" rtlCol="0">
                <a:spAutoFit/>
              </a:bodyPr>
              <a:lstStyle/>
              <a:p>
                <a:r>
                  <a:rPr lang="en-US" sz="1400" dirty="0">
                    <a:solidFill>
                      <a:sysClr val="windowText" lastClr="000000"/>
                    </a:solidFill>
                    <a:latin typeface="Arial"/>
                  </a:rPr>
                  <a:t>min minimum singular value of </a:t>
                </a:r>
                <a14:m>
                  <m:oMath xmlns:m="http://schemas.openxmlformats.org/officeDocument/2006/math">
                    <m:sSub>
                      <m:sSubPr>
                        <m:ctrlPr>
                          <a:rPr lang="en-US" sz="1400" i="1" dirty="0">
                            <a:solidFill>
                              <a:sysClr val="windowText" lastClr="000000"/>
                            </a:solidFill>
                            <a:latin typeface="Cambria Math" panose="02040503050406030204" pitchFamily="18" charset="0"/>
                          </a:rPr>
                        </m:ctrlPr>
                      </m:sSubPr>
                      <m:e>
                        <m:r>
                          <a:rPr lang="en-US" sz="1400" i="1" dirty="0">
                            <a:solidFill>
                              <a:sysClr val="windowText" lastClr="000000"/>
                            </a:solidFill>
                            <a:latin typeface="Cambria Math" panose="02040503050406030204" pitchFamily="18" charset="0"/>
                          </a:rPr>
                          <m:t>𝐽</m:t>
                        </m:r>
                      </m:e>
                      <m:sub>
                        <m:r>
                          <a:rPr lang="en-US" sz="1400" b="0" i="1" dirty="0" smtClean="0">
                            <a:solidFill>
                              <a:sysClr val="windowText" lastClr="000000"/>
                            </a:solidFill>
                            <a:latin typeface="Cambria Math" panose="02040503050406030204" pitchFamily="18" charset="0"/>
                          </a:rPr>
                          <m:t>𝑜</m:t>
                        </m:r>
                      </m:sub>
                    </m:sSub>
                  </m:oMath>
                </a14:m>
                <a:endParaRPr lang="en-US" sz="1400" dirty="0"/>
              </a:p>
            </p:txBody>
          </p:sp>
        </mc:Choice>
        <mc:Fallback xmlns="">
          <p:sp>
            <p:nvSpPr>
              <p:cNvPr id="49" name="TextBox 48">
                <a:extLst>
                  <a:ext uri="{FF2B5EF4-FFF2-40B4-BE49-F238E27FC236}">
                    <a16:creationId xmlns:a16="http://schemas.microsoft.com/office/drawing/2014/main" id="{5F8B845C-BEAB-CF66-B35B-48E4324B70BB}"/>
                  </a:ext>
                </a:extLst>
              </p:cNvPr>
              <p:cNvSpPr txBox="1">
                <a:spLocks noRot="1" noChangeAspect="1" noMove="1" noResize="1" noEditPoints="1" noAdjustHandles="1" noChangeArrowheads="1" noChangeShapeType="1" noTextEdit="1"/>
              </p:cNvSpPr>
              <p:nvPr/>
            </p:nvSpPr>
            <p:spPr>
              <a:xfrm>
                <a:off x="5544499" y="5283953"/>
                <a:ext cx="1442880" cy="755271"/>
              </a:xfrm>
              <a:prstGeom prst="rect">
                <a:avLst/>
              </a:prstGeom>
              <a:blipFill>
                <a:blip r:embed="rId9"/>
                <a:stretch>
                  <a:fillRect l="-1271" t="-1613" b="-4839"/>
                </a:stretch>
              </a:blipFill>
            </p:spPr>
            <p:txBody>
              <a:bodyPr/>
              <a:lstStyle/>
              <a:p>
                <a:r>
                  <a:rPr lang="en-US">
                    <a:noFill/>
                  </a:rPr>
                  <a:t> </a:t>
                </a:r>
              </a:p>
            </p:txBody>
          </p:sp>
        </mc:Fallback>
      </mc:AlternateContent>
    </p:spTree>
    <p:extLst>
      <p:ext uri="{BB962C8B-B14F-4D97-AF65-F5344CB8AC3E}">
        <p14:creationId xmlns:p14="http://schemas.microsoft.com/office/powerpoint/2010/main" val="2067126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Finding a baseline for the optimized sensor configuration</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22</a:t>
            </a:fld>
            <a:endParaRPr lang="de-CH">
              <a:solidFill>
                <a:prstClr val="black"/>
              </a:solidFill>
              <a:latin typeface="Arial"/>
            </a:endParaRPr>
          </a:p>
        </p:txBody>
      </p:sp>
      <p:sp>
        <p:nvSpPr>
          <p:cNvPr id="6" name="Content Placeholder 2">
            <a:extLst>
              <a:ext uri="{FF2B5EF4-FFF2-40B4-BE49-F238E27FC236}">
                <a16:creationId xmlns:a16="http://schemas.microsoft.com/office/drawing/2014/main" id="{35BEBA1C-1386-CBE7-CDEB-773D2703A3B5}"/>
              </a:ext>
            </a:extLst>
          </p:cNvPr>
          <p:cNvSpPr txBox="1">
            <a:spLocks/>
          </p:cNvSpPr>
          <p:nvPr/>
        </p:nvSpPr>
        <p:spPr>
          <a:xfrm>
            <a:off x="731837" y="1160351"/>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The reciprocal condition number is already maximum at 4 sensors, then approach 0.14 asymptotically.</a:t>
            </a:r>
          </a:p>
          <a:p>
            <a:pPr>
              <a:buFont typeface="Arial" panose="020B0604020202020204" pitchFamily="34" charset="0"/>
              <a:buChar char="•"/>
            </a:pPr>
            <a:r>
              <a:rPr lang="en-US" dirty="0">
                <a:solidFill>
                  <a:sysClr val="windowText" lastClr="000000"/>
                </a:solidFill>
                <a:latin typeface="Arial"/>
              </a:rPr>
              <a:t>The 3 minimum singular values increases monotonically. </a:t>
            </a:r>
            <a:r>
              <a:rPr kumimoji="0" lang="en-US" b="0" i="0" u="none" strike="noStrike" kern="1200" cap="none" spc="0" normalizeH="0" baseline="0" noProof="0" dirty="0">
                <a:ln>
                  <a:noFill/>
                </a:ln>
                <a:solidFill>
                  <a:sysClr val="windowText" lastClr="000000"/>
                </a:solidFill>
                <a:effectLst/>
                <a:uLnTx/>
                <a:uFillTx/>
                <a:latin typeface="Arial"/>
                <a:ea typeface="+mn-ea"/>
                <a:cs typeface="+mn-cs"/>
              </a:rPr>
              <a:t>Not as expected. </a:t>
            </a:r>
            <a:endParaRPr lang="en-US" dirty="0">
              <a:solidFill>
                <a:sysClr val="windowText" lastClr="000000"/>
              </a:solidFill>
              <a:latin typeface="Arial"/>
            </a:endParaRPr>
          </a:p>
          <a:p>
            <a:pPr>
              <a:buFont typeface="Arial" panose="020B0604020202020204" pitchFamily="34" charset="0"/>
              <a:buChar char="•"/>
            </a:pPr>
            <a:r>
              <a:rPr lang="en-US" dirty="0">
                <a:solidFill>
                  <a:sysClr val="windowText" lastClr="000000"/>
                </a:solidFill>
                <a:latin typeface="Arial"/>
              </a:rPr>
              <a:t>It can be proved, to some extend, that the minimum singular values will increase as increasing number of sensors.</a:t>
            </a: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p:spTree>
    <p:extLst>
      <p:ext uri="{BB962C8B-B14F-4D97-AF65-F5344CB8AC3E}">
        <p14:creationId xmlns:p14="http://schemas.microsoft.com/office/powerpoint/2010/main" val="2681248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Proof of increasing minimum singular value when adding sensor</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23</a:t>
            </a:fld>
            <a:endParaRPr lang="de-CH">
              <a:solidFill>
                <a:prstClr val="black"/>
              </a:solidFill>
              <a:latin typeface="Arial"/>
            </a:endParaRPr>
          </a:p>
        </p:txBody>
      </p:sp>
      <p:sp>
        <p:nvSpPr>
          <p:cNvPr id="6" name="Content Placeholder 2">
            <a:extLst>
              <a:ext uri="{FF2B5EF4-FFF2-40B4-BE49-F238E27FC236}">
                <a16:creationId xmlns:a16="http://schemas.microsoft.com/office/drawing/2014/main" id="{35BEBA1C-1386-CBE7-CDEB-773D2703A3B5}"/>
              </a:ext>
            </a:extLst>
          </p:cNvPr>
          <p:cNvSpPr txBox="1">
            <a:spLocks/>
          </p:cNvSpPr>
          <p:nvPr/>
        </p:nvSpPr>
        <p:spPr>
          <a:xfrm>
            <a:off x="731837" y="1160351"/>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9BC538D1-C45F-655E-15C2-0B0C5ABD2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37" y="710351"/>
            <a:ext cx="4800336" cy="3819755"/>
          </a:xfrm>
          <a:prstGeom prst="rect">
            <a:avLst/>
          </a:prstGeom>
        </p:spPr>
      </p:pic>
      <p:pic>
        <p:nvPicPr>
          <p:cNvPr id="5" name="Picture 4">
            <a:extLst>
              <a:ext uri="{FF2B5EF4-FFF2-40B4-BE49-F238E27FC236}">
                <a16:creationId xmlns:a16="http://schemas.microsoft.com/office/drawing/2014/main" id="{F9B6C84F-6B0F-4695-79CA-E527E7C84A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249" y="710351"/>
            <a:ext cx="4800336" cy="3561275"/>
          </a:xfrm>
          <a:prstGeom prst="rect">
            <a:avLst/>
          </a:prstGeom>
        </p:spPr>
      </p:pic>
      <p:sp>
        <p:nvSpPr>
          <p:cNvPr id="8" name="TextBox 7">
            <a:extLst>
              <a:ext uri="{FF2B5EF4-FFF2-40B4-BE49-F238E27FC236}">
                <a16:creationId xmlns:a16="http://schemas.microsoft.com/office/drawing/2014/main" id="{74518E67-0EDD-E438-873C-2EC25E316A1F}"/>
              </a:ext>
            </a:extLst>
          </p:cNvPr>
          <p:cNvSpPr txBox="1"/>
          <p:nvPr/>
        </p:nvSpPr>
        <p:spPr>
          <a:xfrm>
            <a:off x="1237730" y="4721626"/>
            <a:ext cx="9716539" cy="160043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 above proofs show that, </a:t>
            </a:r>
            <a:r>
              <a:rPr lang="en-US" sz="1400" dirty="0">
                <a:solidFill>
                  <a:srgbClr val="FF0000"/>
                </a:solidFill>
                <a:latin typeface="Arial" panose="020B0604020202020204" pitchFamily="34" charset="0"/>
                <a:cs typeface="Arial" panose="020B0604020202020204" pitchFamily="34" charset="0"/>
              </a:rPr>
              <a:t>while keeping the original sensor location</a:t>
            </a:r>
            <a:r>
              <a:rPr lang="en-US" sz="1400" dirty="0">
                <a:latin typeface="Arial" panose="020B0604020202020204" pitchFamily="34" charset="0"/>
                <a:cs typeface="Arial" panose="020B0604020202020204" pitchFamily="34" charset="0"/>
              </a:rPr>
              <a:t>, adding new sensors at other location will monotonically increase the minimum singular value of the Jacobian.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 our case, it means the minimum singular value of the 4(2*2) sensor configuration             is smaller than 9(3*3) sensors configuration, which is again smaller than 25(5*5) sensors configuration, and so on; The minimum value of the 16(4*4) sensor configuration is smaller than that of the 49(7*7) sensor configuration, and so on; and it extends to other number of sensor.</a:t>
            </a:r>
          </a:p>
        </p:txBody>
      </p:sp>
      <p:sp>
        <p:nvSpPr>
          <p:cNvPr id="2" name="Rectangle 1">
            <a:extLst>
              <a:ext uri="{FF2B5EF4-FFF2-40B4-BE49-F238E27FC236}">
                <a16:creationId xmlns:a16="http://schemas.microsoft.com/office/drawing/2014/main" id="{66E0A23D-95E9-1FA3-3477-78CCE0602F2F}"/>
              </a:ext>
            </a:extLst>
          </p:cNvPr>
          <p:cNvSpPr/>
          <p:nvPr/>
        </p:nvSpPr>
        <p:spPr>
          <a:xfrm>
            <a:off x="7967133" y="5171626"/>
            <a:ext cx="397933" cy="3883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618B2CC-EA74-F429-D608-B1A907B62227}"/>
              </a:ext>
            </a:extLst>
          </p:cNvPr>
          <p:cNvSpPr/>
          <p:nvPr/>
        </p:nvSpPr>
        <p:spPr>
          <a:xfrm>
            <a:off x="8322732" y="5143686"/>
            <a:ext cx="84667" cy="8466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0FF4A07-8F6E-7828-6EA9-F44F291B7DF7}"/>
              </a:ext>
            </a:extLst>
          </p:cNvPr>
          <p:cNvSpPr/>
          <p:nvPr/>
        </p:nvSpPr>
        <p:spPr>
          <a:xfrm>
            <a:off x="8322732" y="5517669"/>
            <a:ext cx="84667" cy="8466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8831353-809C-1285-6CB5-1E498FC1C4EB}"/>
              </a:ext>
            </a:extLst>
          </p:cNvPr>
          <p:cNvSpPr/>
          <p:nvPr/>
        </p:nvSpPr>
        <p:spPr>
          <a:xfrm>
            <a:off x="7942785" y="5517668"/>
            <a:ext cx="84667" cy="8466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BDF7BF6-6136-DDD1-1683-A68BCC4F19D9}"/>
              </a:ext>
            </a:extLst>
          </p:cNvPr>
          <p:cNvSpPr/>
          <p:nvPr/>
        </p:nvSpPr>
        <p:spPr>
          <a:xfrm>
            <a:off x="7942784" y="5143686"/>
            <a:ext cx="84667" cy="8466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4395A-8139-EBB1-8984-2A6FEAB87CE0}"/>
              </a:ext>
            </a:extLst>
          </p:cNvPr>
          <p:cNvSpPr/>
          <p:nvPr/>
        </p:nvSpPr>
        <p:spPr>
          <a:xfrm>
            <a:off x="429163" y="5737522"/>
            <a:ext cx="397933" cy="3883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775A52A-0B83-0166-7B7D-41D7A266D5C9}"/>
              </a:ext>
            </a:extLst>
          </p:cNvPr>
          <p:cNvSpPr/>
          <p:nvPr/>
        </p:nvSpPr>
        <p:spPr>
          <a:xfrm>
            <a:off x="386830" y="5698691"/>
            <a:ext cx="84667" cy="8466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1" name="Oval 30">
            <a:extLst>
              <a:ext uri="{FF2B5EF4-FFF2-40B4-BE49-F238E27FC236}">
                <a16:creationId xmlns:a16="http://schemas.microsoft.com/office/drawing/2014/main" id="{598AD0B5-1D20-4FA4-4177-FB622B0E7C03}"/>
              </a:ext>
            </a:extLst>
          </p:cNvPr>
          <p:cNvSpPr/>
          <p:nvPr/>
        </p:nvSpPr>
        <p:spPr>
          <a:xfrm>
            <a:off x="792176" y="5695188"/>
            <a:ext cx="84667" cy="8466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5743924-6ECD-0D3D-C2E7-44D067DEDB13}"/>
              </a:ext>
            </a:extLst>
          </p:cNvPr>
          <p:cNvSpPr/>
          <p:nvPr/>
        </p:nvSpPr>
        <p:spPr>
          <a:xfrm>
            <a:off x="386830" y="6083565"/>
            <a:ext cx="84667" cy="8466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D79851B-5315-0D16-57BD-311ACB16F4E0}"/>
              </a:ext>
            </a:extLst>
          </p:cNvPr>
          <p:cNvSpPr/>
          <p:nvPr/>
        </p:nvSpPr>
        <p:spPr>
          <a:xfrm>
            <a:off x="792176" y="6088246"/>
            <a:ext cx="84667" cy="8466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8AB87B-C7C8-5A48-6A1C-71865B99B93E}"/>
              </a:ext>
            </a:extLst>
          </p:cNvPr>
          <p:cNvSpPr/>
          <p:nvPr/>
        </p:nvSpPr>
        <p:spPr>
          <a:xfrm>
            <a:off x="589503" y="5698691"/>
            <a:ext cx="84667" cy="846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144BC48-ADEF-5398-E7D6-2EF0B5578E37}"/>
              </a:ext>
            </a:extLst>
          </p:cNvPr>
          <p:cNvSpPr/>
          <p:nvPr/>
        </p:nvSpPr>
        <p:spPr>
          <a:xfrm>
            <a:off x="385783" y="5885927"/>
            <a:ext cx="84667" cy="846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70D16F2-75F2-8559-BE8E-47248450A3DF}"/>
              </a:ext>
            </a:extLst>
          </p:cNvPr>
          <p:cNvSpPr/>
          <p:nvPr/>
        </p:nvSpPr>
        <p:spPr>
          <a:xfrm>
            <a:off x="791129" y="5882424"/>
            <a:ext cx="84667" cy="846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9CEE853-A89D-1211-FCFE-F1A43D515687}"/>
              </a:ext>
            </a:extLst>
          </p:cNvPr>
          <p:cNvSpPr/>
          <p:nvPr/>
        </p:nvSpPr>
        <p:spPr>
          <a:xfrm>
            <a:off x="588456" y="5885927"/>
            <a:ext cx="84667" cy="846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67FB929-C046-DD5B-1523-2CACD9D4AD29}"/>
              </a:ext>
            </a:extLst>
          </p:cNvPr>
          <p:cNvSpPr/>
          <p:nvPr/>
        </p:nvSpPr>
        <p:spPr>
          <a:xfrm>
            <a:off x="597443" y="6088246"/>
            <a:ext cx="84667" cy="846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5F83FEC-2212-F65B-F8E4-5426E26343F9}"/>
              </a:ext>
            </a:extLst>
          </p:cNvPr>
          <p:cNvSpPr/>
          <p:nvPr/>
        </p:nvSpPr>
        <p:spPr>
          <a:xfrm>
            <a:off x="30733" y="5433001"/>
            <a:ext cx="84667" cy="84667"/>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0" name="TextBox 39">
            <a:extLst>
              <a:ext uri="{FF2B5EF4-FFF2-40B4-BE49-F238E27FC236}">
                <a16:creationId xmlns:a16="http://schemas.microsoft.com/office/drawing/2014/main" id="{D77B3E65-406D-5D55-F300-92DD151D52F5}"/>
              </a:ext>
            </a:extLst>
          </p:cNvPr>
          <p:cNvSpPr txBox="1"/>
          <p:nvPr/>
        </p:nvSpPr>
        <p:spPr>
          <a:xfrm>
            <a:off x="39179" y="5345936"/>
            <a:ext cx="1385316" cy="253916"/>
          </a:xfrm>
          <a:prstGeom prst="rect">
            <a:avLst/>
          </a:prstGeom>
          <a:noFill/>
        </p:spPr>
        <p:txBody>
          <a:bodyPr wrap="none" rtlCol="0">
            <a:spAutoFit/>
          </a:bodyPr>
          <a:lstStyle/>
          <a:p>
            <a:r>
              <a:rPr lang="en-US" sz="1050" dirty="0">
                <a:latin typeface="Arial" panose="020B0604020202020204" pitchFamily="34" charset="0"/>
                <a:cs typeface="Arial" panose="020B0604020202020204" pitchFamily="34" charset="0"/>
              </a:rPr>
              <a:t>: old sensor location</a:t>
            </a:r>
          </a:p>
        </p:txBody>
      </p:sp>
      <p:sp>
        <p:nvSpPr>
          <p:cNvPr id="41" name="TextBox 40">
            <a:extLst>
              <a:ext uri="{FF2B5EF4-FFF2-40B4-BE49-F238E27FC236}">
                <a16:creationId xmlns:a16="http://schemas.microsoft.com/office/drawing/2014/main" id="{88453D0D-FFFA-6CA3-21BE-42C7ED873500}"/>
              </a:ext>
            </a:extLst>
          </p:cNvPr>
          <p:cNvSpPr txBox="1"/>
          <p:nvPr/>
        </p:nvSpPr>
        <p:spPr>
          <a:xfrm>
            <a:off x="39179" y="6349985"/>
            <a:ext cx="1385316" cy="253916"/>
          </a:xfrm>
          <a:prstGeom prst="rect">
            <a:avLst/>
          </a:prstGeom>
          <a:noFill/>
        </p:spPr>
        <p:txBody>
          <a:bodyPr wrap="none" rtlCol="0">
            <a:spAutoFit/>
          </a:bodyPr>
          <a:lstStyle/>
          <a:p>
            <a:r>
              <a:rPr lang="en-US" sz="1050" dirty="0">
                <a:latin typeface="Arial" panose="020B0604020202020204" pitchFamily="34" charset="0"/>
                <a:cs typeface="Arial" panose="020B0604020202020204" pitchFamily="34" charset="0"/>
              </a:rPr>
              <a:t>: old sensor location</a:t>
            </a:r>
          </a:p>
        </p:txBody>
      </p:sp>
      <p:sp>
        <p:nvSpPr>
          <p:cNvPr id="42" name="Oval 41">
            <a:extLst>
              <a:ext uri="{FF2B5EF4-FFF2-40B4-BE49-F238E27FC236}">
                <a16:creationId xmlns:a16="http://schemas.microsoft.com/office/drawing/2014/main" id="{F819282E-99ED-50BC-1F8B-5D9FB15DDB93}"/>
              </a:ext>
            </a:extLst>
          </p:cNvPr>
          <p:cNvSpPr/>
          <p:nvPr/>
        </p:nvSpPr>
        <p:spPr>
          <a:xfrm>
            <a:off x="39179" y="6437777"/>
            <a:ext cx="84667" cy="846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6422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Interpretation and possible solution </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24</a:t>
            </a:fld>
            <a:endParaRPr lang="de-CH">
              <a:solidFill>
                <a:prstClr val="black"/>
              </a:solidFill>
              <a:latin typeface="Arial"/>
            </a:endParaRPr>
          </a:p>
        </p:txBody>
      </p:sp>
      <p:sp>
        <p:nvSpPr>
          <p:cNvPr id="2" name="Content Placeholder 2">
            <a:extLst>
              <a:ext uri="{FF2B5EF4-FFF2-40B4-BE49-F238E27FC236}">
                <a16:creationId xmlns:a16="http://schemas.microsoft.com/office/drawing/2014/main" id="{6C0FD33E-ADDA-32C0-408C-83216A196B11}"/>
              </a:ext>
            </a:extLst>
          </p:cNvPr>
          <p:cNvSpPr txBox="1">
            <a:spLocks/>
          </p:cNvSpPr>
          <p:nvPr/>
        </p:nvSpPr>
        <p:spPr>
          <a:xfrm>
            <a:off x="731837" y="1160351"/>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solidFill>
                  <a:sysClr val="windowText" lastClr="000000"/>
                </a:solidFill>
                <a:latin typeface="Arial"/>
              </a:rPr>
              <a:t>The minimum singular value gives a lower bound on the output’s norm given the input’s norm. Intuitively, adding more sensor will enlarge the dimension of the output, and its norm. So the minimum singular value also increases.</a:t>
            </a:r>
          </a:p>
          <a:p>
            <a:pPr>
              <a:buFont typeface="Arial" panose="020B0604020202020204" pitchFamily="34" charset="0"/>
              <a:buChar char="•"/>
            </a:pPr>
            <a:r>
              <a:rPr lang="en-US" dirty="0">
                <a:solidFill>
                  <a:sysClr val="windowText" lastClr="000000"/>
                </a:solidFill>
                <a:latin typeface="Arial"/>
              </a:rPr>
              <a:t>Possible solution: normalize the singular value by the number of sensor, so the effect of adding number of sensor is cancel out.</a:t>
            </a:r>
          </a:p>
        </p:txBody>
      </p:sp>
    </p:spTree>
    <p:extLst>
      <p:ext uri="{BB962C8B-B14F-4D97-AF65-F5344CB8AC3E}">
        <p14:creationId xmlns:p14="http://schemas.microsoft.com/office/powerpoint/2010/main" val="3187069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One observation I cannot understand</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25</a:t>
            </a:fld>
            <a:endParaRPr lang="de-CH">
              <a:solidFill>
                <a:prstClr val="black"/>
              </a:solidFill>
              <a:latin typeface="Arial"/>
            </a:endParaRPr>
          </a:p>
        </p:txBody>
      </p:sp>
      <p:sp>
        <p:nvSpPr>
          <p:cNvPr id="6" name="Content Placeholder 2">
            <a:extLst>
              <a:ext uri="{FF2B5EF4-FFF2-40B4-BE49-F238E27FC236}">
                <a16:creationId xmlns:a16="http://schemas.microsoft.com/office/drawing/2014/main" id="{35BEBA1C-1386-CBE7-CDEB-773D2703A3B5}"/>
              </a:ext>
            </a:extLst>
          </p:cNvPr>
          <p:cNvSpPr txBox="1">
            <a:spLocks/>
          </p:cNvSpPr>
          <p:nvPr/>
        </p:nvSpPr>
        <p:spPr>
          <a:xfrm>
            <a:off x="731837" y="1160351"/>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solidFill>
                  <a:sysClr val="windowText" lastClr="000000"/>
                </a:solidFill>
                <a:latin typeface="Arial"/>
              </a:rPr>
              <a:t>Observation: </a:t>
            </a:r>
            <a:r>
              <a:rPr kumimoji="0" lang="en-US" b="0" i="0" u="none" strike="noStrike" kern="1200" cap="none" spc="0" normalizeH="0" baseline="0" noProof="0" dirty="0">
                <a:ln>
                  <a:noFill/>
                </a:ln>
                <a:solidFill>
                  <a:sysClr val="windowText" lastClr="000000"/>
                </a:solidFill>
                <a:effectLst/>
                <a:uLnTx/>
                <a:uFillTx/>
                <a:latin typeface="Arial"/>
                <a:ea typeface="+mn-ea"/>
                <a:cs typeface="+mn-cs"/>
              </a:rPr>
              <a:t>The null-space of the orientation Jacobian is not a rotation around z-axis.</a:t>
            </a:r>
          </a:p>
          <a:p>
            <a:pPr lvl="1">
              <a:spcBef>
                <a:spcPts val="1000"/>
              </a:spcBef>
              <a:buFont typeface="Arial" panose="020B0604020202020204" pitchFamily="34" charset="0"/>
              <a:buChar char="•"/>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a:buAutoNum type="arabicPeriod" startAt="3"/>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5B31FDC-B4AD-B6D8-B3C4-A677C0D35E92}"/>
                  </a:ext>
                </a:extLst>
              </p:cNvPr>
              <p:cNvSpPr txBox="1"/>
              <p:nvPr/>
            </p:nvSpPr>
            <p:spPr>
              <a:xfrm>
                <a:off x="2328397" y="1852799"/>
                <a:ext cx="7796301" cy="1774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𝑟</m:t>
                              </m:r>
                            </m:sub>
                          </m:sSub>
                          <m:r>
                            <a:rPr lang="en-US" b="0" i="1" smtClean="0">
                              <a:latin typeface="Cambria Math" panose="02040503050406030204" pitchFamily="18" charset="0"/>
                            </a:rPr>
                            <m:t>𝑉</m:t>
                          </m:r>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𝑟</m:t>
                                  </m:r>
                                </m:e>
                              </m:d>
                            </m:e>
                            <m:sup>
                              <m:r>
                                <a:rPr lang="en-US" b="0" i="1" smtClean="0">
                                  <a:latin typeface="Cambria Math" panose="02040503050406030204" pitchFamily="18" charset="0"/>
                                  <a:ea typeface="Cambria Math" panose="02040503050406030204" pitchFamily="18" charset="0"/>
                                </a:rPr>
                                <m:t>3</m:t>
                              </m:r>
                            </m:sup>
                          </m:sSup>
                        </m:den>
                      </m:f>
                      <m:d>
                        <m:dPr>
                          <m:ctrlPr>
                            <a:rPr lang="en-US" b="0" i="1" smtClean="0">
                              <a:latin typeface="Cambria Math" panose="02040503050406030204" pitchFamily="18" charset="0"/>
                            </a:rPr>
                          </m:ctrlPr>
                        </m:dPr>
                        <m:e>
                          <m:r>
                            <a:rPr lang="en-US" b="0" i="1" smtClean="0">
                              <a:latin typeface="Cambria Math" panose="02040503050406030204" pitchFamily="18" charset="0"/>
                            </a:rPr>
                            <m:t>3</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𝐼</m:t>
                          </m:r>
                        </m:e>
                      </m:d>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𝜇</m:t>
                          </m:r>
                        </m:e>
                      </m:acc>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𝑟</m:t>
                              </m:r>
                            </m:sub>
                          </m:sSub>
                          <m:r>
                            <a:rPr lang="en-US" i="1">
                              <a:latin typeface="Cambria Math" panose="02040503050406030204" pitchFamily="18" charset="0"/>
                            </a:rPr>
                            <m:t>𝑉</m:t>
                          </m:r>
                        </m:num>
                        <m:den>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𝑟</m:t>
                                  </m:r>
                                </m:e>
                              </m:d>
                            </m:e>
                            <m:sup>
                              <m:r>
                                <a:rPr lang="en-US" i="1">
                                  <a:latin typeface="Cambria Math" panose="02040503050406030204" pitchFamily="18" charset="0"/>
                                  <a:ea typeface="Cambria Math" panose="02040503050406030204" pitchFamily="18" charset="0"/>
                                </a:rPr>
                                <m:t>3</m:t>
                              </m:r>
                            </m:sup>
                          </m:sSup>
                        </m:den>
                      </m:f>
                      <m:d>
                        <m:dPr>
                          <m:ctrlPr>
                            <a:rPr lang="en-US" i="1">
                              <a:latin typeface="Cambria Math" panose="02040503050406030204" pitchFamily="18" charset="0"/>
                            </a:rPr>
                          </m:ctrlPr>
                        </m:dPr>
                        <m:e>
                          <m:r>
                            <a:rPr lang="en-US" i="1">
                              <a:latin typeface="Cambria Math" panose="02040503050406030204" pitchFamily="18" charset="0"/>
                            </a:rPr>
                            <m:t>3</m:t>
                          </m:r>
                          <m:acc>
                            <m:accPr>
                              <m:chr m:val="̂"/>
                              <m:ctrlPr>
                                <a:rPr lang="en-US" i="1">
                                  <a:latin typeface="Cambria Math" panose="02040503050406030204" pitchFamily="18" charset="0"/>
                                </a:rPr>
                              </m:ctrlPr>
                            </m:accPr>
                            <m:e>
                              <m:r>
                                <a:rPr lang="en-US" i="1">
                                  <a:latin typeface="Cambria Math" panose="02040503050406030204" pitchFamily="18" charset="0"/>
                                </a:rPr>
                                <m:t>𝑟</m:t>
                              </m:r>
                            </m:e>
                          </m:acc>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𝐼</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𝑥</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𝑦</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𝑥</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1</m:t>
                                </m:r>
                              </m:e>
                            </m:mr>
                          </m:m>
                        </m:e>
                      </m:d>
                    </m:oMath>
                  </m:oMathPara>
                </a14:m>
                <a:endParaRPr lang="en-US" b="0" dirty="0">
                  <a:ea typeface="Cambria Math" panose="02040503050406030204" pitchFamily="18" charset="0"/>
                </a:endParaRPr>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𝑠</m:t>
                                    </m:r>
                                  </m:e>
                                  <m:sub>
                                    <m:r>
                                      <a:rPr lang="en-US" i="1">
                                        <a:latin typeface="Cambria Math" panose="02040503050406030204" pitchFamily="18" charset="0"/>
                                      </a:rPr>
                                      <m:t>𝜑</m:t>
                                    </m:r>
                                  </m:sub>
                                </m:s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𝑐</m:t>
                                    </m:r>
                                  </m:e>
                                  <m:sub>
                                    <m:r>
                                      <a:rPr lang="en-US" i="1">
                                        <a:latin typeface="Cambria Math" panose="02040503050406030204" pitchFamily="18" charset="0"/>
                                      </a:rPr>
                                      <m:t>𝜓</m:t>
                                    </m:r>
                                  </m:sub>
                                </m:sSub>
                              </m:e>
                            </m:mr>
                            <m:m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𝜑</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𝜓</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𝜑</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𝜓</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𝜓</m:t>
                                    </m:r>
                                  </m:sub>
                                </m:sSub>
                              </m:e>
                            </m:mr>
                          </m:m>
                        </m:e>
                      </m:d>
                    </m:oMath>
                  </m:oMathPara>
                </a14:m>
                <a:endParaRPr lang="en-US" dirty="0"/>
              </a:p>
            </p:txBody>
          </p:sp>
        </mc:Choice>
        <mc:Fallback xmlns="">
          <p:sp>
            <p:nvSpPr>
              <p:cNvPr id="10" name="TextBox 9">
                <a:extLst>
                  <a:ext uri="{FF2B5EF4-FFF2-40B4-BE49-F238E27FC236}">
                    <a16:creationId xmlns:a16="http://schemas.microsoft.com/office/drawing/2014/main" id="{95B31FDC-B4AD-B6D8-B3C4-A677C0D35E92}"/>
                  </a:ext>
                </a:extLst>
              </p:cNvPr>
              <p:cNvSpPr txBox="1">
                <a:spLocks noRot="1" noChangeAspect="1" noMove="1" noResize="1" noEditPoints="1" noAdjustHandles="1" noChangeArrowheads="1" noChangeShapeType="1" noTextEdit="1"/>
              </p:cNvSpPr>
              <p:nvPr/>
            </p:nvSpPr>
            <p:spPr>
              <a:xfrm>
                <a:off x="2328397" y="1852799"/>
                <a:ext cx="7796301" cy="177484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76C537F-848C-31DA-B4BE-978B2B89E7AC}"/>
                  </a:ext>
                </a:extLst>
              </p:cNvPr>
              <p:cNvSpPr txBox="1"/>
              <p:nvPr/>
            </p:nvSpPr>
            <p:spPr>
              <a:xfrm>
                <a:off x="2328396" y="4440956"/>
                <a:ext cx="7535203" cy="972702"/>
              </a:xfrm>
              <a:prstGeom prst="rect">
                <a:avLst/>
              </a:prstGeom>
              <a:noFill/>
            </p:spPr>
            <p:txBody>
              <a:bodyPr wrap="squar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𝑜</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𝜓</m:t>
                            </m:r>
                          </m:den>
                        </m:f>
                      </m:e>
                    </m:d>
                    <m:r>
                      <a:rPr lang="en-US" b="0" i="1" smtClean="0">
                        <a:latin typeface="Cambria Math" panose="02040503050406030204" pitchFamily="18" charset="0"/>
                      </a:rPr>
                      <m:t>=</m:t>
                    </m:r>
                  </m:oMath>
                </a14:m>
                <a:r>
                  <a:rPr lang="en-US" dirty="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𝜑</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𝜓</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𝜑</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𝜓</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𝜑</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𝜓</m:t>
                                  </m:r>
                                </m:sub>
                              </m:sSub>
                            </m:e>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𝜃</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𝜑</m:t>
                                      </m:r>
                                    </m:sub>
                                  </m:sSub>
                                  <m:r>
                                    <a:rPr lang="en-US" b="0" i="1" smtClean="0">
                                      <a:latin typeface="Cambria Math" panose="02040503050406030204" pitchFamily="18" charset="0"/>
                                    </a:rPr>
                                    <m:t>𝑐</m:t>
                                  </m:r>
                                </m:e>
                                <m:sub>
                                  <m:r>
                                    <a:rPr lang="en-US" b="0" i="1" smtClean="0">
                                      <a:latin typeface="Cambria Math" panose="02040503050406030204" pitchFamily="18" charset="0"/>
                                    </a:rPr>
                                    <m:t>𝜓</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𝜑</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𝜓</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𝜑</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𝜓</m:t>
                                  </m:r>
                                </m:sub>
                              </m:sSub>
                            </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𝜑</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𝜓</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𝜑</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𝜓</m:t>
                                  </m:r>
                                </m:sub>
                              </m:sSub>
                            </m:e>
                          </m:mr>
                        </m:m>
                      </m:e>
                    </m:d>
                  </m:oMath>
                </a14:m>
                <a:endParaRPr lang="en-US" dirty="0"/>
              </a:p>
            </p:txBody>
          </p:sp>
        </mc:Choice>
        <mc:Fallback xmlns="">
          <p:sp>
            <p:nvSpPr>
              <p:cNvPr id="19" name="TextBox 18">
                <a:extLst>
                  <a:ext uri="{FF2B5EF4-FFF2-40B4-BE49-F238E27FC236}">
                    <a16:creationId xmlns:a16="http://schemas.microsoft.com/office/drawing/2014/main" id="{F76C537F-848C-31DA-B4BE-978B2B89E7AC}"/>
                  </a:ext>
                </a:extLst>
              </p:cNvPr>
              <p:cNvSpPr txBox="1">
                <a:spLocks noRot="1" noChangeAspect="1" noMove="1" noResize="1" noEditPoints="1" noAdjustHandles="1" noChangeArrowheads="1" noChangeShapeType="1" noTextEdit="1"/>
              </p:cNvSpPr>
              <p:nvPr/>
            </p:nvSpPr>
            <p:spPr>
              <a:xfrm>
                <a:off x="2328396" y="4440956"/>
                <a:ext cx="7535203" cy="97270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FD32EE-8C23-615E-F085-8A113CA52CD3}"/>
                  </a:ext>
                </a:extLst>
              </p:cNvPr>
              <p:cNvSpPr txBox="1"/>
              <p:nvPr/>
            </p:nvSpPr>
            <p:spPr>
              <a:xfrm>
                <a:off x="921252" y="2926304"/>
                <a:ext cx="2814288"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 first half of the equation is abbreviated as </a:t>
                </a:r>
                <a14:m>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e>
                    </m:d>
                    <m:r>
                      <a:rPr lang="en-US" sz="1400" b="0" i="1" smtClean="0">
                        <a:latin typeface="Cambria Math" panose="02040503050406030204" pitchFamily="18" charset="0"/>
                      </a:rPr>
                      <m:t> </m:t>
                    </m:r>
                  </m:oMath>
                </a14:m>
                <a:r>
                  <a:rPr lang="en-US" sz="1400" dirty="0">
                    <a:latin typeface="Arial" panose="020B0604020202020204" pitchFamily="34" charset="0"/>
                    <a:cs typeface="Arial" panose="020B0604020202020204" pitchFamily="34" charset="0"/>
                  </a:rPr>
                  <a:t> because it doesn’t affect the null space.</a:t>
                </a:r>
              </a:p>
            </p:txBody>
          </p:sp>
        </mc:Choice>
        <mc:Fallback xmlns="">
          <p:sp>
            <p:nvSpPr>
              <p:cNvPr id="20" name="TextBox 19">
                <a:extLst>
                  <a:ext uri="{FF2B5EF4-FFF2-40B4-BE49-F238E27FC236}">
                    <a16:creationId xmlns:a16="http://schemas.microsoft.com/office/drawing/2014/main" id="{2BFD32EE-8C23-615E-F085-8A113CA52CD3}"/>
                  </a:ext>
                </a:extLst>
              </p:cNvPr>
              <p:cNvSpPr txBox="1">
                <a:spLocks noRot="1" noChangeAspect="1" noMove="1" noResize="1" noEditPoints="1" noAdjustHandles="1" noChangeArrowheads="1" noChangeShapeType="1" noTextEdit="1"/>
              </p:cNvSpPr>
              <p:nvPr/>
            </p:nvSpPr>
            <p:spPr>
              <a:xfrm>
                <a:off x="921252" y="2926304"/>
                <a:ext cx="2814288" cy="738664"/>
              </a:xfrm>
              <a:prstGeom prst="rect">
                <a:avLst/>
              </a:prstGeom>
              <a:blipFill>
                <a:blip r:embed="rId5"/>
                <a:stretch>
                  <a:fillRect l="-649" t="-1653" b="-8264"/>
                </a:stretch>
              </a:blipFill>
            </p:spPr>
            <p:txBody>
              <a:bodyPr/>
              <a:lstStyle/>
              <a:p>
                <a:r>
                  <a:rPr lang="en-US">
                    <a:noFill/>
                  </a:rPr>
                  <a:t> </a:t>
                </a:r>
              </a:p>
            </p:txBody>
          </p:sp>
        </mc:Fallback>
      </mc:AlternateContent>
    </p:spTree>
    <p:extLst>
      <p:ext uri="{BB962C8B-B14F-4D97-AF65-F5344CB8AC3E}">
        <p14:creationId xmlns:p14="http://schemas.microsoft.com/office/powerpoint/2010/main" val="1102485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One observation I cannot understand</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26</a:t>
            </a:fld>
            <a:endParaRPr lang="de-CH">
              <a:solidFill>
                <a:prstClr val="black"/>
              </a:solidFill>
              <a:latin typeface="Arial"/>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5BEBA1C-1386-CBE7-CDEB-773D2703A3B5}"/>
                  </a:ext>
                </a:extLst>
              </p:cNvPr>
              <p:cNvSpPr txBox="1">
                <a:spLocks/>
              </p:cNvSpPr>
              <p:nvPr/>
            </p:nvSpPr>
            <p:spPr>
              <a:xfrm>
                <a:off x="731837" y="1160351"/>
                <a:ext cx="10728325" cy="5147316"/>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The Jacobian gives the linear approximation of</a:t>
                </a:r>
                <a:r>
                  <a:rPr lang="en-US" dirty="0">
                    <a:solidFill>
                      <a:sysClr val="windowText" lastClr="000000"/>
                    </a:solidFill>
                    <a:latin typeface="Arial"/>
                  </a:rPr>
                  <a:t> the non-linear magnetic field at a certain configuration </a:t>
                </a:r>
                <a14:m>
                  <m:oMath xmlns:m="http://schemas.openxmlformats.org/officeDocument/2006/math">
                    <m:d>
                      <m:dPr>
                        <m:ctrlPr>
                          <a:rPr lang="en-US"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𝜓</m:t>
                            </m:r>
                          </m:e>
                        </m:acc>
                      </m:e>
                    </m:d>
                  </m:oMath>
                </a14:m>
                <a:r>
                  <a:rPr lang="en-US" dirty="0">
                    <a:solidFill>
                      <a:sysClr val="windowText" lastClr="000000"/>
                    </a:solidFill>
                    <a:latin typeface="Arial"/>
                  </a:rPr>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𝑜</m:t>
                        </m:r>
                      </m:sub>
                    </m:sSub>
                  </m:oMath>
                </a14:m>
                <a:r>
                  <a:rPr lang="en-US" dirty="0">
                    <a:solidFill>
                      <a:sysClr val="windowText" lastClr="000000"/>
                    </a:solidFill>
                    <a:latin typeface="Arial"/>
                  </a:rPr>
                  <a:t> is evaluated at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𝜓</m:t>
                            </m:r>
                          </m:e>
                        </m:acc>
                      </m:e>
                    </m:d>
                  </m:oMath>
                </a14:m>
                <a:r>
                  <a:rPr lang="en-US" dirty="0">
                    <a:solidFill>
                      <a:sysClr val="windowText" lastClr="000000"/>
                    </a:solidFill>
                    <a:latin typeface="Arial"/>
                  </a:rPr>
                  <a:t>.</a:t>
                </a:r>
              </a:p>
              <a:p>
                <a:pPr>
                  <a:buFont typeface="Arial" panose="020B0604020202020204" pitchFamily="34" charset="0"/>
                  <a:buChar char="•"/>
                </a:pPr>
                <a:endParaRPr lang="en-US" dirty="0">
                  <a:solidFill>
                    <a:sysClr val="windowText" lastClr="000000"/>
                  </a:solidFill>
                  <a:latin typeface="Arial"/>
                </a:endParaRPr>
              </a:p>
              <a:p>
                <a:pPr>
                  <a:buFont typeface="Arial" panose="020B0604020202020204" pitchFamily="34" charset="0"/>
                  <a:buChar char="•"/>
                </a:pPr>
                <a:endParaRPr lang="en-US" dirty="0">
                  <a:solidFill>
                    <a:sysClr val="windowText" lastClr="000000"/>
                  </a:solidFill>
                  <a:latin typeface="Arial"/>
                </a:endParaRPr>
              </a:p>
              <a:p>
                <a:pPr>
                  <a:buFont typeface="Arial" panose="020B0604020202020204" pitchFamily="34" charset="0"/>
                  <a:buChar char="•"/>
                </a:pPr>
                <a:r>
                  <a:rPr lang="en-US" dirty="0">
                    <a:solidFill>
                      <a:sysClr val="windowText" lastClr="000000"/>
                    </a:solidFill>
                    <a:latin typeface="Arial"/>
                  </a:rPr>
                  <a:t>It also relates, at a certain configuration, how the change in configuration is mapped to the change in magnetic field.</a:t>
                </a:r>
              </a:p>
              <a:p>
                <a:pPr>
                  <a:buFont typeface="Arial" panose="020B0604020202020204" pitchFamily="34" charset="0"/>
                  <a:buChar char="•"/>
                </a:pPr>
                <a:endParaRPr lang="en-US" dirty="0">
                  <a:solidFill>
                    <a:sysClr val="windowText" lastClr="000000"/>
                  </a:solidFill>
                  <a:latin typeface="Arial"/>
                </a:endParaRPr>
              </a:p>
              <a:p>
                <a:pPr>
                  <a:buFont typeface="Arial" panose="020B0604020202020204" pitchFamily="34" charset="0"/>
                  <a:buChar char="•"/>
                </a:pPr>
                <a:endParaRPr lang="en-US" dirty="0">
                  <a:solidFill>
                    <a:sysClr val="windowText" lastClr="000000"/>
                  </a:solidFill>
                  <a:latin typeface="Arial"/>
                </a:endParaRPr>
              </a:p>
              <a:p>
                <a:pPr>
                  <a:buFont typeface="Arial" panose="020B0604020202020204" pitchFamily="34" charset="0"/>
                  <a:buChar char="•"/>
                </a:pPr>
                <a:endParaRPr lang="en-US" dirty="0">
                  <a:solidFill>
                    <a:sysClr val="windowText" lastClr="000000"/>
                  </a:solidFill>
                  <a:latin typeface="Arial"/>
                </a:endParaRPr>
              </a:p>
              <a:p>
                <a:pPr>
                  <a:buFont typeface="Arial" panose="020B0604020202020204" pitchFamily="34" charset="0"/>
                  <a:buChar char="•"/>
                </a:pPr>
                <a:r>
                  <a:rPr lang="en-US" dirty="0">
                    <a:solidFill>
                      <a:sysClr val="windowText" lastClr="000000"/>
                    </a:solidFill>
                    <a:latin typeface="Arial"/>
                  </a:rPr>
                  <a:t>Using 3 angles to represent the orientation of the magnet is redundant, because there is one DOF of the magnet’s orientation cannot be observed. It results in the rank-deficiency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𝑜</m:t>
                        </m:r>
                      </m:sub>
                    </m:sSub>
                  </m:oMath>
                </a14:m>
                <a:r>
                  <a:rPr lang="en-US" dirty="0">
                    <a:solidFill>
                      <a:sysClr val="windowText" lastClr="000000"/>
                    </a:solidFill>
                    <a:latin typeface="Arial"/>
                  </a:rPr>
                  <a:t>. It also means there is a null-space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𝑜</m:t>
                        </m:r>
                      </m:sub>
                    </m:sSub>
                  </m:oMath>
                </a14:m>
                <a:r>
                  <a:rPr lang="en-US" dirty="0">
                    <a:solidFill>
                      <a:sysClr val="windowText" lastClr="000000"/>
                    </a:solidFill>
                    <a:latin typeface="Arial"/>
                  </a:rPr>
                  <a:t>.</a:t>
                </a:r>
              </a:p>
              <a:p>
                <a:pPr>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The rank-deficiency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𝑜</m:t>
                        </m:r>
                      </m:sub>
                    </m:sSub>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 is true, at every configuration,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𝑜</m:t>
                        </m:r>
                      </m:sub>
                    </m:sSub>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 loses at least 1</a:t>
                </a:r>
                <a:r>
                  <a:rPr kumimoji="0" lang="en-US" b="0" i="0" u="none" strike="noStrike" kern="1200" cap="none" spc="0" normalizeH="0" noProof="0" dirty="0">
                    <a:ln>
                      <a:noFill/>
                    </a:ln>
                    <a:solidFill>
                      <a:sysClr val="windowText" lastClr="000000"/>
                    </a:solidFill>
                    <a:effectLst/>
                    <a:uLnTx/>
                    <a:uFillTx/>
                    <a:latin typeface="Arial"/>
                    <a:ea typeface="+mn-ea"/>
                    <a:cs typeface="+mn-cs"/>
                  </a:rPr>
                  <a:t> rank. Using 3 angles allows us to select the sub-space to represent the orientation and not lose 1 more rank. </a:t>
                </a: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marL="0" indent="0">
                  <a:buNone/>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marL="0" indent="0">
                  <a:buNone/>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lvl="1">
                  <a:spcBef>
                    <a:spcPts val="1000"/>
                  </a:spcBef>
                  <a:buFont typeface="Arial" panose="020B0604020202020204" pitchFamily="34" charset="0"/>
                  <a:buChar char="•"/>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a:buAutoNum type="arabicPeriod" startAt="3"/>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mc:Choice>
        <mc:Fallback xmlns="">
          <p:sp>
            <p:nvSpPr>
              <p:cNvPr id="6" name="Content Placeholder 2">
                <a:extLst>
                  <a:ext uri="{FF2B5EF4-FFF2-40B4-BE49-F238E27FC236}">
                    <a16:creationId xmlns:a16="http://schemas.microsoft.com/office/drawing/2014/main" id="{35BEBA1C-1386-CBE7-CDEB-773D2703A3B5}"/>
                  </a:ext>
                </a:extLst>
              </p:cNvPr>
              <p:cNvSpPr txBox="1">
                <a:spLocks noRot="1" noChangeAspect="1" noMove="1" noResize="1" noEditPoints="1" noAdjustHandles="1" noChangeArrowheads="1" noChangeShapeType="1" noTextEdit="1"/>
              </p:cNvSpPr>
              <p:nvPr/>
            </p:nvSpPr>
            <p:spPr>
              <a:xfrm>
                <a:off x="731837" y="1160351"/>
                <a:ext cx="10728325" cy="5147316"/>
              </a:xfrm>
              <a:prstGeom prst="rect">
                <a:avLst/>
              </a:prstGeom>
              <a:blipFill>
                <a:blip r:embed="rId2"/>
                <a:stretch>
                  <a:fillRect l="-1193" t="-1538" r="-15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76C537F-848C-31DA-B4BE-978B2B89E7AC}"/>
                  </a:ext>
                </a:extLst>
              </p:cNvPr>
              <p:cNvSpPr txBox="1"/>
              <p:nvPr/>
            </p:nvSpPr>
            <p:spPr>
              <a:xfrm>
                <a:off x="2328397" y="1691019"/>
                <a:ext cx="7535203"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d>
                            <m:dPr>
                              <m:ctrlPr>
                                <a:rPr lang="en-US" i="1">
                                  <a:latin typeface="Cambria Math" panose="02040503050406030204" pitchFamily="18" charset="0"/>
                                </a:rPr>
                              </m:ctrlPr>
                            </m:dPr>
                            <m:e>
                              <m:acc>
                                <m:accPr>
                                  <m:chr m:val="̅"/>
                                  <m:ctrlPr>
                                    <a:rPr lang="en-US" b="0"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𝜓</m:t>
                                  </m:r>
                                </m:e>
                              </m:acc>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𝐽</m:t>
                          </m:r>
                        </m:e>
                        <m:sub>
                          <m:r>
                            <a:rPr lang="en-US" b="0" i="1" smtClean="0">
                              <a:latin typeface="Cambria Math" panose="02040503050406030204" pitchFamily="18" charset="0"/>
                            </a:rPr>
                            <m:t>𝑜</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𝜓</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𝜃</m:t>
                                </m:r>
                              </m:e>
                            </m:mr>
                            <m:mr>
                              <m:e>
                                <m:r>
                                  <a:rPr lang="en-US" b="0" i="1" smtClean="0">
                                    <a:latin typeface="Cambria Math" panose="02040503050406030204" pitchFamily="18" charset="0"/>
                                  </a:rPr>
                                  <m:t>𝜑</m:t>
                                </m:r>
                              </m:e>
                            </m:mr>
                            <m:mr>
                              <m:e>
                                <m:r>
                                  <a:rPr lang="en-US" b="0" i="1" smtClean="0">
                                    <a:latin typeface="Cambria Math" panose="02040503050406030204" pitchFamily="18" charset="0"/>
                                  </a:rPr>
                                  <m:t>𝜓</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mr>
                            <m:m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𝜑</m:t>
                                    </m:r>
                                  </m:e>
                                </m:acc>
                              </m:e>
                            </m:mr>
                            <m:m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𝜓</m:t>
                                    </m:r>
                                  </m:e>
                                </m:acc>
                              </m:e>
                            </m:mr>
                          </m:m>
                        </m:e>
                      </m:d>
                      <m:r>
                        <a:rPr lang="en-US" b="0" i="1" smtClean="0">
                          <a:latin typeface="Cambria Math" panose="02040503050406030204" pitchFamily="18" charset="0"/>
                        </a:rPr>
                        <m:t>)</m:t>
                      </m:r>
                    </m:oMath>
                  </m:oMathPara>
                </a14:m>
                <a:endParaRPr lang="en-US" dirty="0"/>
              </a:p>
            </p:txBody>
          </p:sp>
        </mc:Choice>
        <mc:Fallback xmlns="">
          <p:sp>
            <p:nvSpPr>
              <p:cNvPr id="19" name="TextBox 18">
                <a:extLst>
                  <a:ext uri="{FF2B5EF4-FFF2-40B4-BE49-F238E27FC236}">
                    <a16:creationId xmlns:a16="http://schemas.microsoft.com/office/drawing/2014/main" id="{F76C537F-848C-31DA-B4BE-978B2B89E7AC}"/>
                  </a:ext>
                </a:extLst>
              </p:cNvPr>
              <p:cNvSpPr txBox="1">
                <a:spLocks noRot="1" noChangeAspect="1" noMove="1" noResize="1" noEditPoints="1" noAdjustHandles="1" noChangeArrowheads="1" noChangeShapeType="1" noTextEdit="1"/>
              </p:cNvSpPr>
              <p:nvPr/>
            </p:nvSpPr>
            <p:spPr>
              <a:xfrm>
                <a:off x="2328397" y="1691019"/>
                <a:ext cx="7535203" cy="97270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A079420-3643-02E0-ACF1-41ED66BB118B}"/>
                  </a:ext>
                </a:extLst>
              </p:cNvPr>
              <p:cNvSpPr txBox="1"/>
              <p:nvPr/>
            </p:nvSpPr>
            <p:spPr>
              <a:xfrm>
                <a:off x="2328396" y="3182078"/>
                <a:ext cx="7535203" cy="1281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𝜓</m:t>
                                  </m:r>
                                </m:e>
                              </m:acc>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𝐽</m:t>
                          </m:r>
                        </m:e>
                        <m:sub>
                          <m:r>
                            <a:rPr lang="en-US" i="1">
                              <a:latin typeface="Cambria Math" panose="02040503050406030204" pitchFamily="18" charset="0"/>
                            </a:rPr>
                            <m:t>𝑜</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𝜓</m:t>
                              </m:r>
                            </m:e>
                          </m:acc>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𝜃</m:t>
                                </m:r>
                              </m:e>
                            </m:mr>
                            <m:mr>
                              <m:e>
                                <m:r>
                                  <a:rPr lang="en-US" i="1">
                                    <a:latin typeface="Cambria Math" panose="02040503050406030204" pitchFamily="18" charset="0"/>
                                  </a:rPr>
                                  <m:t>𝜑</m:t>
                                </m:r>
                              </m:e>
                            </m:mr>
                            <m:mr>
                              <m:e>
                                <m:r>
                                  <a:rPr lang="en-US" i="1">
                                    <a:latin typeface="Cambria Math" panose="02040503050406030204" pitchFamily="18" charset="0"/>
                                  </a:rPr>
                                  <m:t>𝜓</m:t>
                                </m:r>
                              </m:e>
                            </m:mr>
                          </m:m>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r>
                                      <a:rPr lang="en-US" i="1">
                                        <a:latin typeface="Cambria Math" panose="02040503050406030204" pitchFamily="18" charset="0"/>
                                      </a:rPr>
                                      <m:t>𝜃</m:t>
                                    </m:r>
                                  </m:e>
                                </m:acc>
                              </m:e>
                            </m:mr>
                            <m:mr>
                              <m:e>
                                <m:acc>
                                  <m:accPr>
                                    <m:chr m:val="̅"/>
                                    <m:ctrlPr>
                                      <a:rPr lang="en-US" i="1">
                                        <a:latin typeface="Cambria Math" panose="02040503050406030204" pitchFamily="18" charset="0"/>
                                      </a:rPr>
                                    </m:ctrlPr>
                                  </m:accPr>
                                  <m:e>
                                    <m:r>
                                      <a:rPr lang="en-US" i="1">
                                        <a:latin typeface="Cambria Math" panose="02040503050406030204" pitchFamily="18" charset="0"/>
                                      </a:rPr>
                                      <m:t>𝜑</m:t>
                                    </m:r>
                                  </m:e>
                                </m:acc>
                              </m:e>
                            </m:mr>
                            <m:mr>
                              <m:e>
                                <m:acc>
                                  <m:accPr>
                                    <m:chr m:val="̅"/>
                                    <m:ctrlPr>
                                      <a:rPr lang="en-US" i="1">
                                        <a:latin typeface="Cambria Math" panose="02040503050406030204" pitchFamily="18" charset="0"/>
                                      </a:rPr>
                                    </m:ctrlPr>
                                  </m:accPr>
                                  <m:e>
                                    <m:r>
                                      <a:rPr lang="en-US" i="1">
                                        <a:latin typeface="Cambria Math" panose="02040503050406030204" pitchFamily="18" charset="0"/>
                                      </a:rPr>
                                      <m:t>𝜓</m:t>
                                    </m:r>
                                  </m:e>
                                </m:acc>
                              </m:e>
                            </m:mr>
                          </m:m>
                        </m:e>
                      </m:d>
                      <m:r>
                        <a:rPr lang="en-US" i="1">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𝜓</m:t>
                                  </m:r>
                                </m:e>
                              </m:acc>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𝐽</m:t>
                          </m:r>
                        </m:e>
                        <m:sub>
                          <m:r>
                            <a:rPr lang="en-US" b="0" i="1" smtClean="0">
                              <a:latin typeface="Cambria Math" panose="02040503050406030204" pitchFamily="18" charset="0"/>
                            </a:rPr>
                            <m:t>𝑜</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𝜓</m:t>
                              </m:r>
                            </m:e>
                          </m:acc>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𝑎𝑛𝑔𝑙𝑒</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𝜓</m:t>
                              </m:r>
                            </m:e>
                          </m:acc>
                        </m:e>
                      </m:d>
                    </m:oMath>
                  </m:oMathPara>
                </a14:m>
                <a:endParaRPr lang="en-US" b="0" dirty="0"/>
              </a:p>
            </p:txBody>
          </p:sp>
        </mc:Choice>
        <mc:Fallback xmlns="">
          <p:sp>
            <p:nvSpPr>
              <p:cNvPr id="2" name="TextBox 1">
                <a:extLst>
                  <a:ext uri="{FF2B5EF4-FFF2-40B4-BE49-F238E27FC236}">
                    <a16:creationId xmlns:a16="http://schemas.microsoft.com/office/drawing/2014/main" id="{FA079420-3643-02E0-ACF1-41ED66BB118B}"/>
                  </a:ext>
                </a:extLst>
              </p:cNvPr>
              <p:cNvSpPr txBox="1">
                <a:spLocks noRot="1" noChangeAspect="1" noMove="1" noResize="1" noEditPoints="1" noAdjustHandles="1" noChangeArrowheads="1" noChangeShapeType="1" noTextEdit="1"/>
              </p:cNvSpPr>
              <p:nvPr/>
            </p:nvSpPr>
            <p:spPr>
              <a:xfrm>
                <a:off x="2328396" y="3182078"/>
                <a:ext cx="7535203" cy="1281505"/>
              </a:xfrm>
              <a:prstGeom prst="rect">
                <a:avLst/>
              </a:prstGeom>
              <a:blipFill>
                <a:blip r:embed="rId4"/>
                <a:stretch>
                  <a:fillRect b="-1905"/>
                </a:stretch>
              </a:blipFill>
            </p:spPr>
            <p:txBody>
              <a:bodyPr/>
              <a:lstStyle/>
              <a:p>
                <a:r>
                  <a:rPr lang="en-US">
                    <a:noFill/>
                  </a:rPr>
                  <a:t> </a:t>
                </a:r>
              </a:p>
            </p:txBody>
          </p:sp>
        </mc:Fallback>
      </mc:AlternateContent>
    </p:spTree>
    <p:extLst>
      <p:ext uri="{BB962C8B-B14F-4D97-AF65-F5344CB8AC3E}">
        <p14:creationId xmlns:p14="http://schemas.microsoft.com/office/powerpoint/2010/main" val="4193376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One observation I cannot understand</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27</a:t>
            </a:fld>
            <a:endParaRPr lang="de-CH">
              <a:solidFill>
                <a:prstClr val="black"/>
              </a:solidFill>
              <a:latin typeface="Arial"/>
            </a:endParaRP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35BEBA1C-1386-CBE7-CDEB-773D2703A3B5}"/>
                  </a:ext>
                </a:extLst>
              </p:cNvPr>
              <p:cNvSpPr txBox="1">
                <a:spLocks/>
              </p:cNvSpPr>
              <p:nvPr/>
            </p:nvSpPr>
            <p:spPr>
              <a:xfrm>
                <a:off x="731837" y="1160350"/>
                <a:ext cx="10728325" cy="5362093"/>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In terms of the</a:t>
                </a:r>
                <a:r>
                  <a:rPr kumimoji="0" lang="en-US" b="0" i="0" u="none" strike="noStrike" kern="1200" cap="none" spc="0" normalizeH="0" noProof="0" dirty="0">
                    <a:ln>
                      <a:noFill/>
                    </a:ln>
                    <a:solidFill>
                      <a:sysClr val="windowText" lastClr="000000"/>
                    </a:solidFill>
                    <a:effectLst/>
                    <a:uLnTx/>
                    <a:uFillTx/>
                    <a:latin typeface="Arial"/>
                    <a:ea typeface="+mn-ea"/>
                    <a:cs typeface="+mn-cs"/>
                  </a:rPr>
                  <a:t> null-space of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𝑜</m:t>
                        </m:r>
                      </m:sub>
                    </m:sSub>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 presumably, it will represent the rotation that cannot be identified, i.e. the rotation</a:t>
                </a:r>
                <a:r>
                  <a:rPr kumimoji="0" lang="en-US" b="0" i="0" u="none" strike="noStrike" kern="1200" cap="none" spc="0" normalizeH="0" noProof="0" dirty="0">
                    <a:ln>
                      <a:noFill/>
                    </a:ln>
                    <a:solidFill>
                      <a:sysClr val="windowText" lastClr="000000"/>
                    </a:solidFill>
                    <a:effectLst/>
                    <a:uLnTx/>
                    <a:uFillTx/>
                    <a:latin typeface="Arial"/>
                    <a:ea typeface="+mn-ea"/>
                    <a:cs typeface="+mn-cs"/>
                  </a:rPr>
                  <a:t> around the z-axis of the dipole.</a:t>
                </a:r>
                <a:r>
                  <a:rPr kumimoji="0" lang="en-US" b="0" i="0" u="none" strike="noStrike" kern="1200" cap="none" spc="0" normalizeH="0" baseline="0" noProof="0" dirty="0">
                    <a:ln>
                      <a:noFill/>
                    </a:ln>
                    <a:solidFill>
                      <a:sysClr val="windowText" lastClr="000000"/>
                    </a:solidFill>
                    <a:effectLst/>
                    <a:uLnTx/>
                    <a:uFillTx/>
                    <a:latin typeface="Arial"/>
                    <a:ea typeface="+mn-ea"/>
                    <a:cs typeface="+mn-cs"/>
                  </a:rPr>
                  <a:t> </a:t>
                </a:r>
              </a:p>
              <a:p>
                <a:pPr>
                  <a:buFont typeface="Arial" panose="020B0604020202020204" pitchFamily="34" charset="0"/>
                  <a:buChar char="•"/>
                </a:pPr>
                <a:r>
                  <a:rPr lang="en-US" dirty="0">
                    <a:solidFill>
                      <a:sysClr val="windowText" lastClr="000000"/>
                    </a:solidFill>
                    <a:latin typeface="Arial"/>
                  </a:rPr>
                  <a:t>Take </a:t>
                </a:r>
                <a14:m>
                  <m:oMath xmlns:m="http://schemas.openxmlformats.org/officeDocument/2006/math">
                    <m:d>
                      <m:dPr>
                        <m:ctrlPr>
                          <a:rPr lang="en-US"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𝜓</m:t>
                            </m:r>
                          </m:e>
                        </m:acc>
                      </m:e>
                    </m:d>
                    <m:r>
                      <a:rPr lang="en-US" b="0" i="0" smtClean="0">
                        <a:latin typeface="Cambria Math" panose="02040503050406030204" pitchFamily="18" charset="0"/>
                        <a:ea typeface="Cambria Math" panose="02040503050406030204" pitchFamily="18" charset="0"/>
                      </a:rPr>
                      <m:t>=(0,0,0)</m:t>
                    </m:r>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 for example.</a:t>
                </a:r>
                <a:r>
                  <a:rPr kumimoji="0" lang="en-US" b="0" i="0" u="none" strike="noStrike" kern="1200" cap="none" spc="0" normalizeH="0" noProof="0" dirty="0">
                    <a:ln>
                      <a:noFill/>
                    </a:ln>
                    <a:solidFill>
                      <a:sysClr val="windowText" lastClr="000000"/>
                    </a:solidFill>
                    <a:effectLst/>
                    <a:uLnTx/>
                    <a:uFillTx/>
                    <a:latin typeface="Arial"/>
                    <a:ea typeface="+mn-ea"/>
                    <a:cs typeface="+mn-cs"/>
                  </a:rPr>
                  <a:t> In this configuration, the magnet is orientating upward.</a:t>
                </a:r>
              </a:p>
              <a:p>
                <a:pPr>
                  <a:buFont typeface="Arial" panose="020B0604020202020204" pitchFamily="34" charset="0"/>
                  <a:buChar char="•"/>
                </a:pPr>
                <a:endParaRPr lang="en-US" baseline="0" dirty="0">
                  <a:solidFill>
                    <a:sysClr val="windowText" lastClr="000000"/>
                  </a:solidFill>
                  <a:latin typeface="Arial"/>
                </a:endParaRPr>
              </a:p>
              <a:p>
                <a:pPr>
                  <a:buFont typeface="Arial" panose="020B0604020202020204" pitchFamily="34" charset="0"/>
                  <a:buChar char="•"/>
                </a:pPr>
                <a:endParaRPr kumimoji="0" lang="en-US" b="0" i="0" u="none" strike="noStrike" kern="1200" cap="none" spc="0" normalizeH="0" noProof="0" dirty="0">
                  <a:ln>
                    <a:noFill/>
                  </a:ln>
                  <a:solidFill>
                    <a:sysClr val="windowText" lastClr="000000"/>
                  </a:solidFill>
                  <a:effectLst/>
                  <a:uLnTx/>
                  <a:uFillTx/>
                  <a:latin typeface="Arial"/>
                  <a:ea typeface="+mn-ea"/>
                  <a:cs typeface="+mn-cs"/>
                </a:endParaRPr>
              </a:p>
              <a:p>
                <a:pPr>
                  <a:buFont typeface="Arial" panose="020B0604020202020204" pitchFamily="34" charset="0"/>
                  <a:buChar char="•"/>
                </a:pPr>
                <a:endParaRPr lang="en-US" baseline="0" dirty="0">
                  <a:solidFill>
                    <a:sysClr val="windowText" lastClr="000000"/>
                  </a:solidFill>
                  <a:latin typeface="Arial"/>
                </a:endParaRPr>
              </a:p>
              <a:p>
                <a:pPr>
                  <a:buFont typeface="Arial" panose="020B0604020202020204" pitchFamily="34" charset="0"/>
                  <a:buChar char="•"/>
                </a:pPr>
                <a:endParaRPr kumimoji="0" lang="en-US" b="0" i="0" u="none" strike="noStrike" kern="1200" cap="none" spc="0" normalizeH="0" noProof="0" dirty="0">
                  <a:ln>
                    <a:noFill/>
                  </a:ln>
                  <a:solidFill>
                    <a:sysClr val="windowText" lastClr="000000"/>
                  </a:solidFill>
                  <a:effectLst/>
                  <a:uLnTx/>
                  <a:uFillTx/>
                  <a:latin typeface="Arial"/>
                  <a:ea typeface="+mn-ea"/>
                  <a:cs typeface="+mn-cs"/>
                </a:endParaRPr>
              </a:p>
              <a:p>
                <a:pPr>
                  <a:buFont typeface="Arial" panose="020B0604020202020204" pitchFamily="34" charset="0"/>
                  <a:buChar char="•"/>
                </a:pPr>
                <a:endParaRPr lang="en-US" baseline="0" dirty="0">
                  <a:solidFill>
                    <a:sysClr val="windowText" lastClr="000000"/>
                  </a:solidFill>
                  <a:latin typeface="Arial"/>
                </a:endParaRPr>
              </a:p>
              <a:p>
                <a:pPr>
                  <a:buFont typeface="Arial" panose="020B0604020202020204" pitchFamily="34" charset="0"/>
                  <a:buChar char="•"/>
                </a:pPr>
                <a:r>
                  <a:rPr lang="en-US" baseline="0" dirty="0">
                    <a:solidFill>
                      <a:sysClr val="windowText" lastClr="000000"/>
                    </a:solidFill>
                    <a:latin typeface="Arial"/>
                  </a:rPr>
                  <a:t>The null-space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𝑜</m:t>
                        </m:r>
                      </m:sub>
                    </m:sSub>
                    <m:r>
                      <a:rPr lang="en-US">
                        <a:latin typeface="Cambria Math" panose="02040503050406030204" pitchFamily="18" charset="0"/>
                        <a:ea typeface="Cambria Math" panose="02040503050406030204" pitchFamily="18" charset="0"/>
                      </a:rPr>
                      <m:t>(0,0,0)</m:t>
                    </m:r>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 is not a rotation around z-axis. </a:t>
                </a:r>
              </a:p>
              <a:p>
                <a:pPr>
                  <a:buFont typeface="Arial" panose="020B0604020202020204" pitchFamily="34" charset="0"/>
                  <a:buChar char="•"/>
                </a:pPr>
                <a:r>
                  <a:rPr lang="en-US" dirty="0">
                    <a:solidFill>
                      <a:sysClr val="windowText" lastClr="000000"/>
                    </a:solidFill>
                    <a:latin typeface="Arial"/>
                  </a:rPr>
                  <a:t>In fact, the rotation around z-axis when </a:t>
                </a:r>
                <a14:m>
                  <m:oMath xmlns:m="http://schemas.openxmlformats.org/officeDocument/2006/math">
                    <m:d>
                      <m:dPr>
                        <m:ctrlPr>
                          <a:rPr lang="en-US"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𝜓</m:t>
                            </m:r>
                          </m:e>
                        </m:acc>
                      </m:e>
                    </m:d>
                    <m:r>
                      <a:rPr lang="en-US" b="0" i="0"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0,0,0</m:t>
                        </m:r>
                      </m:e>
                    </m:d>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 is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𝜃</m:t>
                              </m:r>
                            </m:e>
                          </m:mr>
                          <m:mr>
                            <m:e>
                              <m:r>
                                <a:rPr lang="en-US" i="1">
                                  <a:latin typeface="Cambria Math" panose="02040503050406030204" pitchFamily="18" charset="0"/>
                                </a:rPr>
                                <m:t>𝜑</m:t>
                              </m:r>
                            </m:e>
                          </m:mr>
                          <m:mr>
                            <m:e>
                              <m:r>
                                <a:rPr lang="en-US" i="1">
                                  <a:latin typeface="Cambria Math" panose="02040503050406030204" pitchFamily="18" charset="0"/>
                                </a:rPr>
                                <m:t>𝜓</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r>
                                    <a:rPr lang="en-US" i="1">
                                      <a:latin typeface="Cambria Math" panose="02040503050406030204" pitchFamily="18" charset="0"/>
                                    </a:rPr>
                                    <m:t>𝜃</m:t>
                                  </m:r>
                                </m:e>
                              </m:acc>
                            </m:e>
                          </m:mr>
                          <m:mr>
                            <m:e>
                              <m:acc>
                                <m:accPr>
                                  <m:chr m:val="̅"/>
                                  <m:ctrlPr>
                                    <a:rPr lang="en-US" i="1">
                                      <a:latin typeface="Cambria Math" panose="02040503050406030204" pitchFamily="18" charset="0"/>
                                    </a:rPr>
                                  </m:ctrlPr>
                                </m:accPr>
                                <m:e>
                                  <m:r>
                                    <a:rPr lang="en-US" i="1">
                                      <a:latin typeface="Cambria Math" panose="02040503050406030204" pitchFamily="18" charset="0"/>
                                    </a:rPr>
                                    <m:t>𝜑</m:t>
                                  </m:r>
                                </m:e>
                              </m:acc>
                            </m:e>
                          </m:mr>
                          <m:mr>
                            <m:e>
                              <m:acc>
                                <m:accPr>
                                  <m:chr m:val="̅"/>
                                  <m:ctrlPr>
                                    <a:rPr lang="en-US" i="1">
                                      <a:latin typeface="Cambria Math" panose="02040503050406030204" pitchFamily="18" charset="0"/>
                                    </a:rPr>
                                  </m:ctrlPr>
                                </m:accPr>
                                <m:e>
                                  <m:r>
                                    <a:rPr lang="en-US" i="1">
                                      <a:latin typeface="Cambria Math" panose="02040503050406030204" pitchFamily="18" charset="0"/>
                                    </a:rPr>
                                    <m:t>𝜓</m:t>
                                  </m:r>
                                </m:e>
                              </m:acc>
                            </m:e>
                          </m:mr>
                        </m:m>
                      </m:e>
                    </m:d>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m:rPr>
                                      <m:brk m:alnAt="7"/>
                                    </m:rPr>
                                    <a:rPr lang="en-US" b="0" i="1" smtClean="0">
                                      <a:latin typeface="Cambria Math" panose="02040503050406030204" pitchFamily="18" charset="0"/>
                                    </a:rPr>
                                    <m:t>𝑝</m:t>
                                  </m:r>
                                  <m:r>
                                    <a:rPr lang="en-US" b="0" i="1" smtClean="0">
                                      <a:latin typeface="Cambria Math" panose="02040503050406030204" pitchFamily="18" charset="0"/>
                                    </a:rPr>
                                    <m:t>𝑖</m:t>
                                  </m:r>
                                </m:num>
                                <m:den>
                                  <m:r>
                                    <m:rPr>
                                      <m:brk m:alnAt="7"/>
                                    </m:rPr>
                                    <a:rPr lang="en-US" b="0" i="1" smtClean="0">
                                      <a:latin typeface="Cambria Math" panose="02040503050406030204" pitchFamily="18" charset="0"/>
                                    </a:rPr>
                                    <m:t>2</m:t>
                                  </m:r>
                                </m:den>
                              </m:f>
                            </m:e>
                          </m:mr>
                          <m:mr>
                            <m:e>
                              <m:r>
                                <a:rPr lang="en-US" b="0" i="1" smtClean="0">
                                  <a:latin typeface="Cambria Math" panose="02040503050406030204" pitchFamily="18" charset="0"/>
                                </a:rPr>
                                <m:t>𝜑</m:t>
                              </m:r>
                            </m:e>
                          </m:mr>
                          <m:mr>
                            <m:e>
                              <m:r>
                                <a:rPr lang="en-US" b="0" i="1" smtClean="0">
                                  <a:latin typeface="Cambria Math" panose="02040503050406030204" pitchFamily="18" charset="0"/>
                                </a:rPr>
                                <m:t>−</m:t>
                              </m:r>
                              <m:f>
                                <m:fPr>
                                  <m:ctrlPr>
                                    <a:rPr lang="en-US" i="1">
                                      <a:latin typeface="Cambria Math" panose="02040503050406030204" pitchFamily="18" charset="0"/>
                                    </a:rPr>
                                  </m:ctrlPr>
                                </m:fPr>
                                <m:num>
                                  <m:r>
                                    <m:rPr>
                                      <m:brk m:alnAt="7"/>
                                    </m:rPr>
                                    <a:rPr lang="en-US" i="1">
                                      <a:latin typeface="Cambria Math" panose="02040503050406030204" pitchFamily="18" charset="0"/>
                                    </a:rPr>
                                    <m:t>𝑝</m:t>
                                  </m:r>
                                  <m:r>
                                    <a:rPr lang="en-US" i="1">
                                      <a:latin typeface="Cambria Math" panose="02040503050406030204" pitchFamily="18" charset="0"/>
                                    </a:rPr>
                                    <m:t>𝑖</m:t>
                                  </m:r>
                                </m:num>
                                <m:den>
                                  <m:r>
                                    <a:rPr lang="en-US" i="1">
                                      <a:latin typeface="Cambria Math" panose="02040503050406030204" pitchFamily="18" charset="0"/>
                                    </a:rPr>
                                    <m:t>2</m:t>
                                  </m:r>
                                </m:den>
                              </m:f>
                            </m:e>
                          </m:mr>
                        </m:m>
                      </m:e>
                    </m:d>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 which is not a sub-space in </a:t>
                </a:r>
                <a14:m>
                  <m:oMath xmlns:m="http://schemas.openxmlformats.org/officeDocument/2006/math">
                    <m:sSup>
                      <m:sSupPr>
                        <m:ctrlP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ctrlPr>
                      </m:sSupPr>
                      <m:e>
                        <m: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ℝ</m:t>
                        </m:r>
                      </m:e>
                      <m:sup>
                        <m: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3</m:t>
                        </m:r>
                      </m:sup>
                    </m:sSup>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(It is a line shifted away from the origin).</a:t>
                </a:r>
              </a:p>
              <a:p>
                <a:pPr>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My one hypothesis is that rotation is in </a:t>
                </a:r>
                <a14:m>
                  <m:oMath xmlns:m="http://schemas.openxmlformats.org/officeDocument/2006/math">
                    <m: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𝑆𝑂</m:t>
                    </m:r>
                    <m: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(3)</m:t>
                    </m:r>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 it’s not in </a:t>
                </a:r>
                <a14:m>
                  <m:oMath xmlns:m="http://schemas.openxmlformats.org/officeDocument/2006/math">
                    <m:sSup>
                      <m:sSupPr>
                        <m:ctrlPr>
                          <a:rPr lang="en-US" i="1">
                            <a:solidFill>
                              <a:sysClr val="windowText" lastClr="000000"/>
                            </a:solidFill>
                            <a:latin typeface="Cambria Math" panose="02040503050406030204" pitchFamily="18" charset="0"/>
                            <a:ea typeface="Cambria Math" panose="02040503050406030204" pitchFamily="18" charset="0"/>
                          </a:rPr>
                        </m:ctrlPr>
                      </m:sSupPr>
                      <m:e>
                        <m:r>
                          <a:rPr lang="en-US" i="1">
                            <a:solidFill>
                              <a:sysClr val="windowText" lastClr="000000"/>
                            </a:solidFill>
                            <a:latin typeface="Cambria Math" panose="02040503050406030204" pitchFamily="18" charset="0"/>
                            <a:ea typeface="Cambria Math" panose="02040503050406030204" pitchFamily="18" charset="0"/>
                          </a:rPr>
                          <m:t>ℝ</m:t>
                        </m:r>
                      </m:e>
                      <m:sup>
                        <m:r>
                          <a:rPr lang="en-US" i="1">
                            <a:solidFill>
                              <a:sysClr val="windowText" lastClr="000000"/>
                            </a:solidFill>
                            <a:latin typeface="Cambria Math" panose="02040503050406030204" pitchFamily="18" charset="0"/>
                            <a:ea typeface="Cambria Math" panose="02040503050406030204" pitchFamily="18" charset="0"/>
                          </a:rPr>
                          <m:t>3</m:t>
                        </m:r>
                      </m:sup>
                    </m:sSup>
                  </m:oMath>
                </a14:m>
                <a:r>
                  <a:rPr kumimoji="0" lang="en-US" b="0" i="0" u="none" strike="noStrike" kern="1200" cap="none" spc="0" normalizeH="0" baseline="0" noProof="0" dirty="0">
                    <a:ln>
                      <a:noFill/>
                    </a:ln>
                    <a:solidFill>
                      <a:sysClr val="windowText" lastClr="000000"/>
                    </a:solidFill>
                    <a:effectLst/>
                    <a:uLnTx/>
                    <a:uFillTx/>
                    <a:latin typeface="Arial"/>
                    <a:ea typeface="+mn-ea"/>
                    <a:cs typeface="+mn-cs"/>
                  </a:rPr>
                  <a:t>. </a:t>
                </a:r>
                <a:r>
                  <a:rPr lang="en-US" dirty="0">
                    <a:solidFill>
                      <a:sysClr val="windowText" lastClr="000000"/>
                    </a:solidFill>
                    <a:latin typeface="Arial"/>
                  </a:rPr>
                  <a:t>And it causes this discrepancy. But this would affect our analysis on mapping the orientation change to the field change.</a:t>
                </a: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marL="0" indent="0">
                  <a:buNone/>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marL="0" indent="0">
                  <a:buNone/>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lvl="1">
                  <a:spcBef>
                    <a:spcPts val="1000"/>
                  </a:spcBef>
                  <a:buFont typeface="Arial" panose="020B0604020202020204" pitchFamily="34" charset="0"/>
                  <a:buChar char="•"/>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a:buAutoNum type="arabicPeriod" startAt="3"/>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mc:Choice>
        <mc:Fallback>
          <p:sp>
            <p:nvSpPr>
              <p:cNvPr id="6" name="Content Placeholder 2">
                <a:extLst>
                  <a:ext uri="{FF2B5EF4-FFF2-40B4-BE49-F238E27FC236}">
                    <a16:creationId xmlns:a16="http://schemas.microsoft.com/office/drawing/2014/main" id="{35BEBA1C-1386-CBE7-CDEB-773D2703A3B5}"/>
                  </a:ext>
                </a:extLst>
              </p:cNvPr>
              <p:cNvSpPr txBox="1">
                <a:spLocks noRot="1" noChangeAspect="1" noMove="1" noResize="1" noEditPoints="1" noAdjustHandles="1" noChangeArrowheads="1" noChangeShapeType="1" noTextEdit="1"/>
              </p:cNvSpPr>
              <p:nvPr/>
            </p:nvSpPr>
            <p:spPr>
              <a:xfrm>
                <a:off x="731837" y="1160350"/>
                <a:ext cx="10728325" cy="5362093"/>
              </a:xfrm>
              <a:prstGeom prst="rect">
                <a:avLst/>
              </a:prstGeom>
              <a:blipFill>
                <a:blip r:embed="rId2"/>
                <a:stretch>
                  <a:fillRect l="-1193" t="-1591" b="-53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378487-919F-8712-2137-3194A5D29834}"/>
                  </a:ext>
                </a:extLst>
              </p:cNvPr>
              <p:cNvSpPr txBox="1"/>
              <p:nvPr/>
            </p:nvSpPr>
            <p:spPr>
              <a:xfrm>
                <a:off x="4123264" y="2252112"/>
                <a:ext cx="3945469" cy="1982274"/>
              </a:xfrm>
              <a:prstGeom prst="rect">
                <a:avLst/>
              </a:prstGeom>
              <a:noFill/>
            </p:spPr>
            <p:txBody>
              <a:bodyPr wrap="squar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𝑜</m:t>
                        </m:r>
                      </m:sub>
                    </m:sSub>
                    <m:r>
                      <a:rPr lang="en-US">
                        <a:latin typeface="Cambria Math" panose="02040503050406030204" pitchFamily="18" charset="0"/>
                        <a:ea typeface="Cambria Math" panose="02040503050406030204" pitchFamily="18" charset="0"/>
                      </a:rPr>
                      <m:t>(0,0,0)</m:t>
                    </m:r>
                    <m:r>
                      <a:rPr lang="en-US" b="0" i="1" smtClean="0">
                        <a:latin typeface="Cambria Math" panose="02040503050406030204" pitchFamily="18" charset="0"/>
                      </a:rPr>
                      <m:t>=</m:t>
                    </m:r>
                  </m:oMath>
                </a14:m>
                <a:r>
                  <a:rPr lang="en-US" dirty="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𝑛𝑢𝑙𝑙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𝑜</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r>
                              <m:e>
                                <m:r>
                                  <a:rPr lang="en-US" b="0" i="1" smtClean="0">
                                    <a:latin typeface="Cambria Math" panose="02040503050406030204" pitchFamily="18" charset="0"/>
                                  </a:rPr>
                                  <m:t>−1</m:t>
                                </m:r>
                              </m:e>
                            </m:mr>
                          </m:m>
                        </m:e>
                      </m:d>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𝜃</m:t>
                                </m:r>
                              </m:e>
                            </m:mr>
                            <m:mr>
                              <m:e>
                                <m:r>
                                  <a:rPr lang="en-US" b="0" i="1" smtClean="0">
                                    <a:latin typeface="Cambria Math" panose="02040503050406030204" pitchFamily="18" charset="0"/>
                                    <a:ea typeface="Cambria Math" panose="02040503050406030204" pitchFamily="18" charset="0"/>
                                  </a:rPr>
                                  <m:t>𝛿𝜑</m:t>
                                </m:r>
                              </m:e>
                            </m:mr>
                            <m:mr>
                              <m:e>
                                <m:r>
                                  <a:rPr lang="en-US" b="0" i="1" smtClean="0">
                                    <a:latin typeface="Cambria Math" panose="02040503050406030204" pitchFamily="18" charset="0"/>
                                    <a:ea typeface="Cambria Math" panose="02040503050406030204" pitchFamily="18" charset="0"/>
                                  </a:rPr>
                                  <m:t>𝛿𝜓</m:t>
                                </m:r>
                              </m:e>
                            </m:mr>
                          </m:m>
                        </m:e>
                      </m:d>
                      <m:r>
                        <a:rPr lang="en-US" b="0" i="0"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𝜃</m:t>
                                </m:r>
                              </m:e>
                            </m:mr>
                            <m:mr>
                              <m:e>
                                <m:r>
                                  <a:rPr lang="en-US" i="1">
                                    <a:latin typeface="Cambria Math" panose="02040503050406030204" pitchFamily="18" charset="0"/>
                                  </a:rPr>
                                  <m:t>𝜑</m:t>
                                </m:r>
                              </m:e>
                            </m:mr>
                            <m:mr>
                              <m:e>
                                <m:r>
                                  <a:rPr lang="en-US" i="1">
                                    <a:latin typeface="Cambria Math" panose="02040503050406030204" pitchFamily="18" charset="0"/>
                                  </a:rPr>
                                  <m:t>𝜓</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r>
                                      <a:rPr lang="en-US" i="1">
                                        <a:latin typeface="Cambria Math" panose="02040503050406030204" pitchFamily="18" charset="0"/>
                                      </a:rPr>
                                      <m:t>𝜃</m:t>
                                    </m:r>
                                  </m:e>
                                </m:acc>
                              </m:e>
                            </m:mr>
                            <m:mr>
                              <m:e>
                                <m:acc>
                                  <m:accPr>
                                    <m:chr m:val="̅"/>
                                    <m:ctrlPr>
                                      <a:rPr lang="en-US" i="1">
                                        <a:latin typeface="Cambria Math" panose="02040503050406030204" pitchFamily="18" charset="0"/>
                                      </a:rPr>
                                    </m:ctrlPr>
                                  </m:accPr>
                                  <m:e>
                                    <m:r>
                                      <a:rPr lang="en-US" i="1">
                                        <a:latin typeface="Cambria Math" panose="02040503050406030204" pitchFamily="18" charset="0"/>
                                      </a:rPr>
                                      <m:t>𝜑</m:t>
                                    </m:r>
                                  </m:e>
                                </m:acc>
                              </m:e>
                            </m:mr>
                            <m:mr>
                              <m:e>
                                <m:acc>
                                  <m:accPr>
                                    <m:chr m:val="̅"/>
                                    <m:ctrlPr>
                                      <a:rPr lang="en-US" i="1">
                                        <a:latin typeface="Cambria Math" panose="02040503050406030204" pitchFamily="18" charset="0"/>
                                      </a:rPr>
                                    </m:ctrlPr>
                                  </m:accPr>
                                  <m:e>
                                    <m:r>
                                      <a:rPr lang="en-US" i="1">
                                        <a:latin typeface="Cambria Math" panose="02040503050406030204" pitchFamily="18" charset="0"/>
                                      </a:rPr>
                                      <m:t>𝜓</m:t>
                                    </m:r>
                                  </m:e>
                                </m:acc>
                              </m:e>
                            </m:mr>
                          </m:m>
                        </m:e>
                      </m:d>
                    </m:oMath>
                  </m:oMathPara>
                </a14:m>
                <a:endParaRPr lang="en-US" b="0" dirty="0"/>
              </a:p>
            </p:txBody>
          </p:sp>
        </mc:Choice>
        <mc:Fallback xmlns="">
          <p:sp>
            <p:nvSpPr>
              <p:cNvPr id="4" name="TextBox 3">
                <a:extLst>
                  <a:ext uri="{FF2B5EF4-FFF2-40B4-BE49-F238E27FC236}">
                    <a16:creationId xmlns:a16="http://schemas.microsoft.com/office/drawing/2014/main" id="{8B378487-919F-8712-2137-3194A5D29834}"/>
                  </a:ext>
                </a:extLst>
              </p:cNvPr>
              <p:cNvSpPr txBox="1">
                <a:spLocks noRot="1" noChangeAspect="1" noMove="1" noResize="1" noEditPoints="1" noAdjustHandles="1" noChangeArrowheads="1" noChangeShapeType="1" noTextEdit="1"/>
              </p:cNvSpPr>
              <p:nvPr/>
            </p:nvSpPr>
            <p:spPr>
              <a:xfrm>
                <a:off x="4123264" y="2252112"/>
                <a:ext cx="3945469" cy="198227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371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EDD2A0C8-1A9C-9902-2862-26F1A07215FC}"/>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ysClr val="windowText" lastClr="000000"/>
                </a:solidFill>
                <a:effectLst/>
                <a:uLnTx/>
                <a:uFillTx/>
                <a:latin typeface="Arial"/>
                <a:ea typeface="+mj-ea"/>
                <a:cs typeface="+mj-cs"/>
              </a:rPr>
              <a:t>Results comparison: 1 magnet configuration, 4 3-axis sensors</a:t>
            </a:r>
            <a:endParaRPr kumimoji="0" lang="en-US" sz="2600" b="0" i="0" u="none" strike="noStrike" kern="1200" cap="none" spc="0" normalizeH="0" baseline="0" noProof="0" dirty="0">
              <a:ln>
                <a:noFill/>
              </a:ln>
              <a:solidFill>
                <a:sysClr val="windowText" lastClr="000000"/>
              </a:solidFill>
              <a:effectLst/>
              <a:uLnTx/>
              <a:uFillTx/>
              <a:latin typeface="Arial"/>
              <a:ea typeface="+mj-ea"/>
              <a:cs typeface="+mj-cs"/>
            </a:endParaRPr>
          </a:p>
        </p:txBody>
      </p:sp>
      <p:sp>
        <p:nvSpPr>
          <p:cNvPr id="33" name="Content Placeholder 2">
            <a:extLst>
              <a:ext uri="{FF2B5EF4-FFF2-40B4-BE49-F238E27FC236}">
                <a16:creationId xmlns:a16="http://schemas.microsoft.com/office/drawing/2014/main" id="{93D43051-602E-1E21-3F86-F6FC9E0D62EC}"/>
              </a:ext>
            </a:extLst>
          </p:cNvPr>
          <p:cNvSpPr txBox="1">
            <a:spLocks/>
          </p:cNvSpPr>
          <p:nvPr/>
        </p:nvSpPr>
        <p:spPr>
          <a:xfrm>
            <a:off x="731836" y="1089000"/>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3"/>
              <a:tabLst/>
              <a:defRPr/>
            </a:pPr>
            <a:r>
              <a:rPr kumimoji="0" lang="en-US" sz="1800" b="0" i="0" u="none" strike="noStrike" kern="1200" cap="none" spc="0" normalizeH="0" baseline="0" noProof="0">
                <a:ln>
                  <a:noFill/>
                </a:ln>
                <a:solidFill>
                  <a:sysClr val="windowText" lastClr="000000"/>
                </a:solidFill>
                <a:effectLst/>
                <a:uLnTx/>
                <a:uFillTx/>
                <a:latin typeface="Arial"/>
                <a:ea typeface="+mn-ea"/>
                <a:cs typeface="+mn-cs"/>
              </a:rPr>
              <a:t>Maximize the reciprocal condition number + minimum singular value of J</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3"/>
              <a:tabLst/>
              <a:defRPr/>
            </a:pPr>
            <a:endParaRPr kumimoji="0" lang="en-US" sz="1800" b="0" i="0" u="none" strike="noStrike" kern="1200" cap="none" spc="0" normalizeH="0" baseline="0" noProof="0">
              <a:ln>
                <a:noFill/>
              </a:ln>
              <a:solidFill>
                <a:sysClr val="windowText" lastClr="000000"/>
              </a:solidFill>
              <a:effectLst/>
              <a:uLnTx/>
              <a:uFillTx/>
              <a:latin typeface="Arial"/>
              <a:ea typeface="+mn-ea"/>
              <a:cs typeface="+mn-cs"/>
            </a:endParaRP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3"/>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34" name="Date Placeholder 3">
            <a:extLst>
              <a:ext uri="{FF2B5EF4-FFF2-40B4-BE49-F238E27FC236}">
                <a16:creationId xmlns:a16="http://schemas.microsoft.com/office/drawing/2014/main" id="{BB3D1D03-2B1F-A2C1-190A-A61649716B56}"/>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36" name="Slide Number Placeholder 5">
            <a:extLst>
              <a:ext uri="{FF2B5EF4-FFF2-40B4-BE49-F238E27FC236}">
                <a16:creationId xmlns:a16="http://schemas.microsoft.com/office/drawing/2014/main" id="{9B053D3E-29C1-D0B3-36E7-540C731D126A}"/>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3</a:t>
            </a:fld>
            <a:endParaRPr lang="de-CH">
              <a:solidFill>
                <a:prstClr val="black"/>
              </a:solidFill>
              <a:latin typeface="Arial"/>
            </a:endParaRPr>
          </a:p>
        </p:txBody>
      </p:sp>
      <p:pic>
        <p:nvPicPr>
          <p:cNvPr id="37" name="Picture 36">
            <a:extLst>
              <a:ext uri="{FF2B5EF4-FFF2-40B4-BE49-F238E27FC236}">
                <a16:creationId xmlns:a16="http://schemas.microsoft.com/office/drawing/2014/main" id="{314D6869-76C0-4E9A-57A7-7249D7BB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4720" y="1837080"/>
            <a:ext cx="5242559" cy="3931920"/>
          </a:xfrm>
          <a:prstGeom prst="rect">
            <a:avLst/>
          </a:prstGeom>
        </p:spPr>
      </p:pic>
      <p:sp>
        <p:nvSpPr>
          <p:cNvPr id="38" name="Rectangle 37">
            <a:extLst>
              <a:ext uri="{FF2B5EF4-FFF2-40B4-BE49-F238E27FC236}">
                <a16:creationId xmlns:a16="http://schemas.microsoft.com/office/drawing/2014/main" id="{22BACA07-D670-D135-028B-9F225113742B}"/>
              </a:ext>
            </a:extLst>
          </p:cNvPr>
          <p:cNvSpPr/>
          <p:nvPr/>
        </p:nvSpPr>
        <p:spPr>
          <a:xfrm>
            <a:off x="4023359" y="2266121"/>
            <a:ext cx="286247" cy="333955"/>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sp>
        <p:nvSpPr>
          <p:cNvPr id="39" name="Rectangle 38">
            <a:extLst>
              <a:ext uri="{FF2B5EF4-FFF2-40B4-BE49-F238E27FC236}">
                <a16:creationId xmlns:a16="http://schemas.microsoft.com/office/drawing/2014/main" id="{24C9EC24-6E87-0221-AAEC-28206AF60A2D}"/>
              </a:ext>
            </a:extLst>
          </p:cNvPr>
          <p:cNvSpPr/>
          <p:nvPr/>
        </p:nvSpPr>
        <p:spPr>
          <a:xfrm>
            <a:off x="7571700" y="4859572"/>
            <a:ext cx="286247" cy="333955"/>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cxnSp>
        <p:nvCxnSpPr>
          <p:cNvPr id="40" name="Straight Arrow Connector 39">
            <a:extLst>
              <a:ext uri="{FF2B5EF4-FFF2-40B4-BE49-F238E27FC236}">
                <a16:creationId xmlns:a16="http://schemas.microsoft.com/office/drawing/2014/main" id="{DDF07172-0214-9610-E836-41A463F5B2D7}"/>
              </a:ext>
            </a:extLst>
          </p:cNvPr>
          <p:cNvCxnSpPr>
            <a:cxnSpLocks/>
            <a:stCxn id="38" idx="1"/>
          </p:cNvCxnSpPr>
          <p:nvPr/>
        </p:nvCxnSpPr>
        <p:spPr>
          <a:xfrm flipH="1">
            <a:off x="2674783" y="2433099"/>
            <a:ext cx="1348576" cy="0"/>
          </a:xfrm>
          <a:prstGeom prst="straightConnector1">
            <a:avLst/>
          </a:prstGeom>
          <a:noFill/>
          <a:ln w="57150" cap="flat" cmpd="sng" algn="ctr">
            <a:solidFill>
              <a:srgbClr val="FF0000"/>
            </a:solidFill>
            <a:prstDash val="solid"/>
            <a:miter lim="800000"/>
            <a:tailEnd type="triangle"/>
          </a:ln>
          <a:effectLst/>
        </p:spPr>
      </p:cxnSp>
      <p:sp>
        <p:nvSpPr>
          <p:cNvPr id="41" name="Rectangle 40">
            <a:extLst>
              <a:ext uri="{FF2B5EF4-FFF2-40B4-BE49-F238E27FC236}">
                <a16:creationId xmlns:a16="http://schemas.microsoft.com/office/drawing/2014/main" id="{268CC738-93C6-7F16-4E31-302D2F34E92E}"/>
              </a:ext>
            </a:extLst>
          </p:cNvPr>
          <p:cNvSpPr/>
          <p:nvPr/>
        </p:nvSpPr>
        <p:spPr>
          <a:xfrm>
            <a:off x="1434380" y="2048048"/>
            <a:ext cx="1240403" cy="770099"/>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2" name="Rectangle 41">
            <a:extLst>
              <a:ext uri="{FF2B5EF4-FFF2-40B4-BE49-F238E27FC236}">
                <a16:creationId xmlns:a16="http://schemas.microsoft.com/office/drawing/2014/main" id="{8DCBD448-FB81-6FAB-3D68-86EA696DD0CC}"/>
              </a:ext>
            </a:extLst>
          </p:cNvPr>
          <p:cNvSpPr/>
          <p:nvPr/>
        </p:nvSpPr>
        <p:spPr>
          <a:xfrm>
            <a:off x="8526741" y="4641499"/>
            <a:ext cx="1240403" cy="770099"/>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3" name="TextBox 42">
            <a:extLst>
              <a:ext uri="{FF2B5EF4-FFF2-40B4-BE49-F238E27FC236}">
                <a16:creationId xmlns:a16="http://schemas.microsoft.com/office/drawing/2014/main" id="{564F3133-ADFC-CE92-245B-D7BC8EB0FE27}"/>
              </a:ext>
            </a:extLst>
          </p:cNvPr>
          <p:cNvSpPr txBox="1"/>
          <p:nvPr/>
        </p:nvSpPr>
        <p:spPr>
          <a:xfrm>
            <a:off x="1372344" y="2248432"/>
            <a:ext cx="1364476" cy="369332"/>
          </a:xfrm>
          <a:prstGeom prst="rect">
            <a:avLst/>
          </a:prstGeom>
          <a:noFill/>
        </p:spPr>
        <p:txBody>
          <a:bodyPr wrap="none" rtlCol="0">
            <a:spAutoFit/>
          </a:bodyPr>
          <a:lstStyle/>
          <a:p>
            <a:r>
              <a:rPr lang="en-US" dirty="0">
                <a:solidFill>
                  <a:prstClr val="black"/>
                </a:solidFill>
                <a:latin typeface="Arial"/>
              </a:rPr>
              <a:t>Result for 2</a:t>
            </a:r>
          </a:p>
        </p:txBody>
      </p:sp>
      <p:sp>
        <p:nvSpPr>
          <p:cNvPr id="44" name="TextBox 43">
            <a:extLst>
              <a:ext uri="{FF2B5EF4-FFF2-40B4-BE49-F238E27FC236}">
                <a16:creationId xmlns:a16="http://schemas.microsoft.com/office/drawing/2014/main" id="{0DB67F96-8442-FBA0-0648-D88A78D64D51}"/>
              </a:ext>
            </a:extLst>
          </p:cNvPr>
          <p:cNvSpPr txBox="1"/>
          <p:nvPr/>
        </p:nvSpPr>
        <p:spPr>
          <a:xfrm>
            <a:off x="8464704" y="4841882"/>
            <a:ext cx="1364476" cy="369332"/>
          </a:xfrm>
          <a:prstGeom prst="rect">
            <a:avLst/>
          </a:prstGeom>
          <a:noFill/>
        </p:spPr>
        <p:txBody>
          <a:bodyPr wrap="none" rtlCol="0">
            <a:spAutoFit/>
          </a:bodyPr>
          <a:lstStyle/>
          <a:p>
            <a:r>
              <a:rPr lang="en-US" dirty="0">
                <a:solidFill>
                  <a:prstClr val="black"/>
                </a:solidFill>
                <a:latin typeface="Arial"/>
              </a:rPr>
              <a:t>Result for 1</a:t>
            </a:r>
          </a:p>
        </p:txBody>
      </p:sp>
      <p:cxnSp>
        <p:nvCxnSpPr>
          <p:cNvPr id="45" name="Straight Arrow Connector 44">
            <a:extLst>
              <a:ext uri="{FF2B5EF4-FFF2-40B4-BE49-F238E27FC236}">
                <a16:creationId xmlns:a16="http://schemas.microsoft.com/office/drawing/2014/main" id="{9CC1EC74-3925-515B-54E9-4C00FEF4E0B5}"/>
              </a:ext>
            </a:extLst>
          </p:cNvPr>
          <p:cNvCxnSpPr>
            <a:cxnSpLocks/>
            <a:stCxn id="39" idx="3"/>
            <a:endCxn id="44" idx="1"/>
          </p:cNvCxnSpPr>
          <p:nvPr/>
        </p:nvCxnSpPr>
        <p:spPr>
          <a:xfrm flipV="1">
            <a:off x="7857947" y="5026548"/>
            <a:ext cx="606757" cy="2"/>
          </a:xfrm>
          <a:prstGeom prst="straightConnector1">
            <a:avLst/>
          </a:prstGeom>
          <a:noFill/>
          <a:ln w="57150" cap="flat" cmpd="sng" algn="ctr">
            <a:solidFill>
              <a:srgbClr val="FF0000"/>
            </a:solidFill>
            <a:prstDash val="solid"/>
            <a:miter lim="800000"/>
            <a:tailEnd type="triangle"/>
          </a:ln>
          <a:effectLst/>
        </p:spPr>
      </p:cxnSp>
    </p:spTree>
    <p:extLst>
      <p:ext uri="{BB962C8B-B14F-4D97-AF65-F5344CB8AC3E}">
        <p14:creationId xmlns:p14="http://schemas.microsoft.com/office/powerpoint/2010/main" val="180642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37F19C5-07CF-90CE-8B27-DD973343E7C2}"/>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ysClr val="windowText" lastClr="000000"/>
                </a:solidFill>
                <a:effectLst/>
                <a:uLnTx/>
                <a:uFillTx/>
                <a:latin typeface="Arial"/>
                <a:ea typeface="+mj-ea"/>
                <a:cs typeface="+mj-cs"/>
              </a:rPr>
              <a:t>Results comparison: 1 magnet configuration, 4 3-axis sensors</a:t>
            </a:r>
            <a:endParaRPr kumimoji="0" lang="en-US" sz="2600" b="0" i="0" u="none" strike="noStrike" kern="1200" cap="none" spc="0" normalizeH="0" baseline="0" noProof="0" dirty="0">
              <a:ln>
                <a:noFill/>
              </a:ln>
              <a:solidFill>
                <a:sysClr val="windowText" lastClr="000000"/>
              </a:solidFill>
              <a:effectLst/>
              <a:uLnTx/>
              <a:uFillTx/>
              <a:latin typeface="Arial"/>
              <a:ea typeface="+mj-ea"/>
              <a:cs typeface="+mj-cs"/>
            </a:endParaRPr>
          </a:p>
        </p:txBody>
      </p:sp>
      <p:sp>
        <p:nvSpPr>
          <p:cNvPr id="10" name="Content Placeholder 2">
            <a:extLst>
              <a:ext uri="{FF2B5EF4-FFF2-40B4-BE49-F238E27FC236}">
                <a16:creationId xmlns:a16="http://schemas.microsoft.com/office/drawing/2014/main" id="{9FBA00CD-3AD8-0AF9-DA81-D47313319798}"/>
              </a:ext>
            </a:extLst>
          </p:cNvPr>
          <p:cNvSpPr txBox="1">
            <a:spLocks/>
          </p:cNvSpPr>
          <p:nvPr/>
        </p:nvSpPr>
        <p:spPr>
          <a:xfrm>
            <a:off x="731836" y="1089000"/>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minimum singular value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(2 objectives)</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The optimization push the sensors to the origin</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Reciprocal condition number: ~0</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 singular value of J: ~0</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 singular value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6.6e-6</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Minimum singular value of Jo: 4.4e-6</a:t>
            </a:r>
          </a:p>
          <a:p>
            <a:pPr marL="1079500" marR="0" lvl="1" indent="-539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solidFill>
                  <a:sysClr val="windowText" lastClr="000000"/>
                </a:solidFill>
                <a:latin typeface="Arial"/>
              </a:rPr>
              <a:t>Note: in this case, maximizing these 2 objectives are not competing.</a:t>
            </a: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5"/>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reciprocal condition number and the minimum singular values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(3 objectives)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Date Placeholder 3">
            <a:extLst>
              <a:ext uri="{FF2B5EF4-FFF2-40B4-BE49-F238E27FC236}">
                <a16:creationId xmlns:a16="http://schemas.microsoft.com/office/drawing/2014/main" id="{6D80A38B-26C5-A7CA-F24C-EB8A2946BF72}"/>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3" name="Slide Number Placeholder 5">
            <a:extLst>
              <a:ext uri="{FF2B5EF4-FFF2-40B4-BE49-F238E27FC236}">
                <a16:creationId xmlns:a16="http://schemas.microsoft.com/office/drawing/2014/main" id="{377F69D8-27AC-0458-EE2E-F8C269FD6DCC}"/>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4</a:t>
            </a:fld>
            <a:endParaRPr lang="de-CH">
              <a:solidFill>
                <a:prstClr val="black"/>
              </a:solidFill>
              <a:latin typeface="Arial"/>
            </a:endParaRPr>
          </a:p>
        </p:txBody>
      </p:sp>
    </p:spTree>
    <p:extLst>
      <p:ext uri="{BB962C8B-B14F-4D97-AF65-F5344CB8AC3E}">
        <p14:creationId xmlns:p14="http://schemas.microsoft.com/office/powerpoint/2010/main" val="120728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22A0CD3-434F-9101-A838-0FBBF6FC767F}"/>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ysClr val="windowText" lastClr="000000"/>
                </a:solidFill>
                <a:effectLst/>
                <a:uLnTx/>
                <a:uFillTx/>
                <a:latin typeface="Arial"/>
                <a:ea typeface="+mj-ea"/>
                <a:cs typeface="+mj-cs"/>
              </a:rPr>
              <a:t>Results comparison: 1 magnet configuration, 4 3-axis sensors</a:t>
            </a:r>
            <a:endParaRPr kumimoji="0" lang="en-US" sz="2600" b="0" i="0" u="none" strike="noStrike" kern="1200" cap="none" spc="0" normalizeH="0" baseline="0" noProof="0" dirty="0">
              <a:ln>
                <a:noFill/>
              </a:ln>
              <a:solidFill>
                <a:sysClr val="windowText" lastClr="000000"/>
              </a:solidFill>
              <a:effectLst/>
              <a:uLnTx/>
              <a:uFillTx/>
              <a:latin typeface="Arial"/>
              <a:ea typeface="+mj-ea"/>
              <a:cs typeface="+mj-cs"/>
            </a:endParaRPr>
          </a:p>
        </p:txBody>
      </p:sp>
      <p:sp>
        <p:nvSpPr>
          <p:cNvPr id="15" name="Content Placeholder 2">
            <a:extLst>
              <a:ext uri="{FF2B5EF4-FFF2-40B4-BE49-F238E27FC236}">
                <a16:creationId xmlns:a16="http://schemas.microsoft.com/office/drawing/2014/main" id="{903AE42B-AEDE-896D-4178-22399EF5B600}"/>
              </a:ext>
            </a:extLst>
          </p:cNvPr>
          <p:cNvSpPr txBox="1">
            <a:spLocks/>
          </p:cNvSpPr>
          <p:nvPr/>
        </p:nvSpPr>
        <p:spPr>
          <a:xfrm>
            <a:off x="731836" y="1089000"/>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5"/>
              <a:tabLst/>
              <a:defRPr/>
            </a:pPr>
            <a:r>
              <a:rPr kumimoji="0" lang="en-US" sz="1800" b="0" i="0" u="none" strike="noStrike" kern="1200" cap="none" spc="0" normalizeH="0" baseline="0" noProof="0">
                <a:ln>
                  <a:noFill/>
                </a:ln>
                <a:solidFill>
                  <a:sysClr val="windowText" lastClr="000000"/>
                </a:solidFill>
                <a:effectLst/>
                <a:uLnTx/>
                <a:uFillTx/>
                <a:latin typeface="Arial"/>
                <a:ea typeface="+mn-ea"/>
                <a:cs typeface="+mn-cs"/>
              </a:rPr>
              <a:t>Maximize the reciprocal condition number and the minimum singular values of Jp and Jo (3 objectives)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endParaRPr kumimoji="0" lang="en-US" sz="1800" b="0" i="0" u="none" strike="noStrike" kern="1200" cap="none" spc="0" normalizeH="0" baseline="0" noProof="0">
              <a:ln>
                <a:noFill/>
              </a:ln>
              <a:solidFill>
                <a:sysClr val="windowText" lastClr="000000"/>
              </a:solidFill>
              <a:effectLst/>
              <a:uLnTx/>
              <a:uFillTx/>
              <a:latin typeface="Arial"/>
              <a:ea typeface="+mn-ea"/>
              <a:cs typeface="+mn-cs"/>
            </a:endParaRP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6" name="Date Placeholder 3">
            <a:extLst>
              <a:ext uri="{FF2B5EF4-FFF2-40B4-BE49-F238E27FC236}">
                <a16:creationId xmlns:a16="http://schemas.microsoft.com/office/drawing/2014/main" id="{462DCB79-BAF6-8B00-8F5B-A64402C4A109}"/>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8" name="Slide Number Placeholder 5">
            <a:extLst>
              <a:ext uri="{FF2B5EF4-FFF2-40B4-BE49-F238E27FC236}">
                <a16:creationId xmlns:a16="http://schemas.microsoft.com/office/drawing/2014/main" id="{3AB08976-9D70-A66E-A4AF-B2BCBA730970}"/>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5</a:t>
            </a:fld>
            <a:endParaRPr lang="de-CH">
              <a:solidFill>
                <a:prstClr val="black"/>
              </a:solidFill>
              <a:latin typeface="Arial"/>
            </a:endParaRPr>
          </a:p>
        </p:txBody>
      </p:sp>
      <p:pic>
        <p:nvPicPr>
          <p:cNvPr id="19" name="Picture 18">
            <a:extLst>
              <a:ext uri="{FF2B5EF4-FFF2-40B4-BE49-F238E27FC236}">
                <a16:creationId xmlns:a16="http://schemas.microsoft.com/office/drawing/2014/main" id="{8404A2F7-6305-83AE-3EA8-972D0AD81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42" y="1989000"/>
            <a:ext cx="5334000" cy="4000500"/>
          </a:xfrm>
          <a:prstGeom prst="rect">
            <a:avLst/>
          </a:prstGeom>
        </p:spPr>
      </p:pic>
      <p:sp>
        <p:nvSpPr>
          <p:cNvPr id="20" name="Rectangle 19">
            <a:extLst>
              <a:ext uri="{FF2B5EF4-FFF2-40B4-BE49-F238E27FC236}">
                <a16:creationId xmlns:a16="http://schemas.microsoft.com/office/drawing/2014/main" id="{517DEFC4-25D4-B7EC-6DCB-1D6BF18641E1}"/>
              </a:ext>
            </a:extLst>
          </p:cNvPr>
          <p:cNvSpPr/>
          <p:nvPr/>
        </p:nvSpPr>
        <p:spPr>
          <a:xfrm>
            <a:off x="3838520" y="3894920"/>
            <a:ext cx="286247" cy="333955"/>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cxnSp>
        <p:nvCxnSpPr>
          <p:cNvPr id="21" name="Straight Arrow Connector 20">
            <a:extLst>
              <a:ext uri="{FF2B5EF4-FFF2-40B4-BE49-F238E27FC236}">
                <a16:creationId xmlns:a16="http://schemas.microsoft.com/office/drawing/2014/main" id="{C03AF484-7633-50EE-6041-D1F11D6140F2}"/>
              </a:ext>
            </a:extLst>
          </p:cNvPr>
          <p:cNvCxnSpPr>
            <a:cxnSpLocks/>
          </p:cNvCxnSpPr>
          <p:nvPr/>
        </p:nvCxnSpPr>
        <p:spPr>
          <a:xfrm flipV="1">
            <a:off x="4124767" y="4061894"/>
            <a:ext cx="606757" cy="2"/>
          </a:xfrm>
          <a:prstGeom prst="straightConnector1">
            <a:avLst/>
          </a:prstGeom>
          <a:noFill/>
          <a:ln w="57150" cap="flat" cmpd="sng" algn="ctr">
            <a:solidFill>
              <a:srgbClr val="FF0000"/>
            </a:solidFill>
            <a:prstDash val="solid"/>
            <a:miter lim="800000"/>
            <a:tailEnd type="triangle"/>
          </a:ln>
          <a:effectLst/>
        </p:spPr>
      </p:cxnSp>
      <p:sp>
        <p:nvSpPr>
          <p:cNvPr id="22" name="Rectangle 21">
            <a:extLst>
              <a:ext uri="{FF2B5EF4-FFF2-40B4-BE49-F238E27FC236}">
                <a16:creationId xmlns:a16="http://schemas.microsoft.com/office/drawing/2014/main" id="{A3A0C7FD-150F-FD4D-AC29-66C687832E11}"/>
              </a:ext>
            </a:extLst>
          </p:cNvPr>
          <p:cNvSpPr/>
          <p:nvPr/>
        </p:nvSpPr>
        <p:spPr>
          <a:xfrm>
            <a:off x="4793561" y="3676848"/>
            <a:ext cx="1240403" cy="770099"/>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3" name="TextBox 22">
            <a:extLst>
              <a:ext uri="{FF2B5EF4-FFF2-40B4-BE49-F238E27FC236}">
                <a16:creationId xmlns:a16="http://schemas.microsoft.com/office/drawing/2014/main" id="{276AAD0C-596E-03A7-B178-C7E6D6CD9958}"/>
              </a:ext>
            </a:extLst>
          </p:cNvPr>
          <p:cNvSpPr txBox="1"/>
          <p:nvPr/>
        </p:nvSpPr>
        <p:spPr>
          <a:xfrm>
            <a:off x="4731524" y="3877231"/>
            <a:ext cx="1364476" cy="369332"/>
          </a:xfrm>
          <a:prstGeom prst="rect">
            <a:avLst/>
          </a:prstGeom>
          <a:noFill/>
        </p:spPr>
        <p:txBody>
          <a:bodyPr wrap="none" rtlCol="0">
            <a:spAutoFit/>
          </a:bodyPr>
          <a:lstStyle/>
          <a:p>
            <a:r>
              <a:rPr lang="en-US" dirty="0">
                <a:solidFill>
                  <a:prstClr val="black"/>
                </a:solidFill>
                <a:latin typeface="Arial"/>
              </a:rPr>
              <a:t>Result for 4</a:t>
            </a:r>
          </a:p>
        </p:txBody>
      </p:sp>
      <p:pic>
        <p:nvPicPr>
          <p:cNvPr id="3" name="Picture 2">
            <a:extLst>
              <a:ext uri="{FF2B5EF4-FFF2-40B4-BE49-F238E27FC236}">
                <a16:creationId xmlns:a16="http://schemas.microsoft.com/office/drawing/2014/main" id="{BD166DD6-8D37-8AC1-3808-B62540880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9521" y="2354126"/>
            <a:ext cx="4360331" cy="3270248"/>
          </a:xfrm>
          <a:prstGeom prst="rect">
            <a:avLst/>
          </a:prstGeom>
        </p:spPr>
      </p:pic>
      <p:sp>
        <p:nvSpPr>
          <p:cNvPr id="4" name="TextBox 3">
            <a:extLst>
              <a:ext uri="{FF2B5EF4-FFF2-40B4-BE49-F238E27FC236}">
                <a16:creationId xmlns:a16="http://schemas.microsoft.com/office/drawing/2014/main" id="{DD74BD79-A085-0130-F651-C44566F44C8E}"/>
              </a:ext>
            </a:extLst>
          </p:cNvPr>
          <p:cNvSpPr txBox="1"/>
          <p:nvPr/>
        </p:nvSpPr>
        <p:spPr>
          <a:xfrm>
            <a:off x="8495267" y="1764294"/>
            <a:ext cx="255294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Projected on X-Y plane</a:t>
            </a:r>
          </a:p>
        </p:txBody>
      </p:sp>
      <p:sp>
        <p:nvSpPr>
          <p:cNvPr id="5" name="Rectangle 4">
            <a:extLst>
              <a:ext uri="{FF2B5EF4-FFF2-40B4-BE49-F238E27FC236}">
                <a16:creationId xmlns:a16="http://schemas.microsoft.com/office/drawing/2014/main" id="{4F420B29-ABC7-882C-9810-2BBA76F81CFA}"/>
              </a:ext>
            </a:extLst>
          </p:cNvPr>
          <p:cNvSpPr/>
          <p:nvPr/>
        </p:nvSpPr>
        <p:spPr>
          <a:xfrm>
            <a:off x="11087914" y="2527599"/>
            <a:ext cx="286247" cy="333955"/>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cxnSp>
        <p:nvCxnSpPr>
          <p:cNvPr id="6" name="Straight Arrow Connector 5">
            <a:extLst>
              <a:ext uri="{FF2B5EF4-FFF2-40B4-BE49-F238E27FC236}">
                <a16:creationId xmlns:a16="http://schemas.microsoft.com/office/drawing/2014/main" id="{85D43067-F237-343F-42E1-14005824C281}"/>
              </a:ext>
            </a:extLst>
          </p:cNvPr>
          <p:cNvCxnSpPr>
            <a:cxnSpLocks/>
            <a:stCxn id="5" idx="2"/>
            <a:endCxn id="7" idx="0"/>
          </p:cNvCxnSpPr>
          <p:nvPr/>
        </p:nvCxnSpPr>
        <p:spPr>
          <a:xfrm>
            <a:off x="11231038" y="2861554"/>
            <a:ext cx="9631" cy="592007"/>
          </a:xfrm>
          <a:prstGeom prst="straightConnector1">
            <a:avLst/>
          </a:prstGeom>
          <a:noFill/>
          <a:ln w="57150" cap="flat" cmpd="sng" algn="ctr">
            <a:solidFill>
              <a:srgbClr val="FF0000"/>
            </a:solidFill>
            <a:prstDash val="solid"/>
            <a:miter lim="800000"/>
            <a:tailEnd type="triangle"/>
          </a:ln>
          <a:effectLst/>
        </p:spPr>
      </p:cxnSp>
      <p:sp>
        <p:nvSpPr>
          <p:cNvPr id="7" name="Rectangle 6">
            <a:extLst>
              <a:ext uri="{FF2B5EF4-FFF2-40B4-BE49-F238E27FC236}">
                <a16:creationId xmlns:a16="http://schemas.microsoft.com/office/drawing/2014/main" id="{AEC49613-BC10-9B55-306E-954CCD03FB77}"/>
              </a:ext>
            </a:extLst>
          </p:cNvPr>
          <p:cNvSpPr/>
          <p:nvPr/>
        </p:nvSpPr>
        <p:spPr>
          <a:xfrm>
            <a:off x="10620467" y="3453561"/>
            <a:ext cx="1240403" cy="770099"/>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8" name="TextBox 7">
            <a:extLst>
              <a:ext uri="{FF2B5EF4-FFF2-40B4-BE49-F238E27FC236}">
                <a16:creationId xmlns:a16="http://schemas.microsoft.com/office/drawing/2014/main" id="{49667525-B00D-916F-1C47-68300C6C7317}"/>
              </a:ext>
            </a:extLst>
          </p:cNvPr>
          <p:cNvSpPr txBox="1"/>
          <p:nvPr/>
        </p:nvSpPr>
        <p:spPr>
          <a:xfrm>
            <a:off x="10527412" y="3653944"/>
            <a:ext cx="1364476" cy="369332"/>
          </a:xfrm>
          <a:prstGeom prst="rect">
            <a:avLst/>
          </a:prstGeom>
          <a:noFill/>
        </p:spPr>
        <p:txBody>
          <a:bodyPr wrap="none" rtlCol="0">
            <a:spAutoFit/>
          </a:bodyPr>
          <a:lstStyle/>
          <a:p>
            <a:r>
              <a:rPr lang="en-US" dirty="0">
                <a:solidFill>
                  <a:prstClr val="black"/>
                </a:solidFill>
                <a:latin typeface="Arial"/>
              </a:rPr>
              <a:t>Result for 4</a:t>
            </a:r>
          </a:p>
        </p:txBody>
      </p:sp>
    </p:spTree>
    <p:extLst>
      <p:ext uri="{BB962C8B-B14F-4D97-AF65-F5344CB8AC3E}">
        <p14:creationId xmlns:p14="http://schemas.microsoft.com/office/powerpoint/2010/main" val="405164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252A563-04A1-A1C9-C631-27A1246FE42D}"/>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a:ln>
                  <a:noFill/>
                </a:ln>
                <a:solidFill>
                  <a:sysClr val="windowText" lastClr="000000"/>
                </a:solidFill>
                <a:effectLst/>
                <a:uLnTx/>
                <a:uFillTx/>
                <a:latin typeface="Arial"/>
                <a:ea typeface="+mj-ea"/>
                <a:cs typeface="+mj-cs"/>
              </a:rPr>
              <a:t>Results comparison: 1 magnet configuration, 4 3-axis sensors</a:t>
            </a:r>
            <a:endParaRPr kumimoji="0" lang="en-US" sz="2600" b="0" i="0" u="none" strike="noStrike" kern="1200" cap="none" spc="0" normalizeH="0" baseline="0" noProof="0" dirty="0">
              <a:ln>
                <a:noFill/>
              </a:ln>
              <a:solidFill>
                <a:sysClr val="windowText" lastClr="000000"/>
              </a:solidFill>
              <a:effectLst/>
              <a:uLnTx/>
              <a:uFillTx/>
              <a:latin typeface="Arial"/>
              <a:ea typeface="+mj-ea"/>
              <a:cs typeface="+mj-cs"/>
            </a:endParaRPr>
          </a:p>
        </p:txBody>
      </p:sp>
      <p:sp>
        <p:nvSpPr>
          <p:cNvPr id="15" name="Content Placeholder 2">
            <a:extLst>
              <a:ext uri="{FF2B5EF4-FFF2-40B4-BE49-F238E27FC236}">
                <a16:creationId xmlns:a16="http://schemas.microsoft.com/office/drawing/2014/main" id="{014D45D8-2368-C25F-FAD8-7F9895EAE95E}"/>
              </a:ext>
            </a:extLst>
          </p:cNvPr>
          <p:cNvSpPr txBox="1">
            <a:spLocks/>
          </p:cNvSpPr>
          <p:nvPr/>
        </p:nvSpPr>
        <p:spPr>
          <a:xfrm>
            <a:off x="731836" y="1089000"/>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5"/>
              <a:tabLst/>
              <a:defRPr/>
            </a:pPr>
            <a:r>
              <a:rPr kumimoji="0" lang="en-US" sz="1800" b="0" i="0" u="none" strike="noStrike" kern="1200" cap="none" spc="0" normalizeH="0" baseline="0" noProof="0">
                <a:ln>
                  <a:noFill/>
                </a:ln>
                <a:solidFill>
                  <a:sysClr val="windowText" lastClr="000000"/>
                </a:solidFill>
                <a:effectLst/>
                <a:uLnTx/>
                <a:uFillTx/>
                <a:latin typeface="Arial"/>
                <a:ea typeface="+mn-ea"/>
                <a:cs typeface="+mn-cs"/>
              </a:rPr>
              <a:t>Maximize the reciprocal condition number and the minimum singular values of Jp and Jo (3 objectives)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endParaRPr kumimoji="0" lang="en-US" sz="1800" b="0" i="0" u="none" strike="noStrike" kern="1200" cap="none" spc="0" normalizeH="0" baseline="0" noProof="0">
              <a:ln>
                <a:noFill/>
              </a:ln>
              <a:solidFill>
                <a:sysClr val="windowText" lastClr="000000"/>
              </a:solidFill>
              <a:effectLst/>
              <a:uLnTx/>
              <a:uFillTx/>
              <a:latin typeface="Arial"/>
              <a:ea typeface="+mn-ea"/>
              <a:cs typeface="+mn-cs"/>
            </a:endParaRP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startAt="4"/>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6" name="Date Placeholder 3">
            <a:extLst>
              <a:ext uri="{FF2B5EF4-FFF2-40B4-BE49-F238E27FC236}">
                <a16:creationId xmlns:a16="http://schemas.microsoft.com/office/drawing/2014/main" id="{9EBCC15F-FFAB-19B9-B4B7-67D60ABA3362}"/>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8" name="Slide Number Placeholder 5">
            <a:extLst>
              <a:ext uri="{FF2B5EF4-FFF2-40B4-BE49-F238E27FC236}">
                <a16:creationId xmlns:a16="http://schemas.microsoft.com/office/drawing/2014/main" id="{431ACCF1-DBF8-F8AA-9E8C-F821D98DAEA7}"/>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6</a:t>
            </a:fld>
            <a:endParaRPr lang="de-CH">
              <a:solidFill>
                <a:prstClr val="black"/>
              </a:solidFill>
              <a:latin typeface="Arial"/>
            </a:endParaRPr>
          </a:p>
        </p:txBody>
      </p:sp>
      <p:pic>
        <p:nvPicPr>
          <p:cNvPr id="19" name="Picture 18">
            <a:extLst>
              <a:ext uri="{FF2B5EF4-FFF2-40B4-BE49-F238E27FC236}">
                <a16:creationId xmlns:a16="http://schemas.microsoft.com/office/drawing/2014/main" id="{D83A8A8E-1A5A-6BD6-0FD9-54C556A3B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37" y="1989000"/>
            <a:ext cx="5364163" cy="4023122"/>
          </a:xfrm>
          <a:prstGeom prst="rect">
            <a:avLst/>
          </a:prstGeom>
        </p:spPr>
      </p:pic>
      <p:pic>
        <p:nvPicPr>
          <p:cNvPr id="20" name="Picture 19">
            <a:extLst>
              <a:ext uri="{FF2B5EF4-FFF2-40B4-BE49-F238E27FC236}">
                <a16:creationId xmlns:a16="http://schemas.microsoft.com/office/drawing/2014/main" id="{0F1BF7AD-F6DD-C7E0-E437-B96F8FB92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142" y="2598979"/>
            <a:ext cx="3737550" cy="2803163"/>
          </a:xfrm>
          <a:prstGeom prst="rect">
            <a:avLst/>
          </a:prstGeom>
        </p:spPr>
      </p:pic>
      <p:sp>
        <p:nvSpPr>
          <p:cNvPr id="21" name="Rectangle 20">
            <a:extLst>
              <a:ext uri="{FF2B5EF4-FFF2-40B4-BE49-F238E27FC236}">
                <a16:creationId xmlns:a16="http://schemas.microsoft.com/office/drawing/2014/main" id="{FF31089A-38C6-5F26-6E79-BCACF4FF237D}"/>
              </a:ext>
            </a:extLst>
          </p:cNvPr>
          <p:cNvSpPr/>
          <p:nvPr/>
        </p:nvSpPr>
        <p:spPr>
          <a:xfrm>
            <a:off x="3689405" y="2329732"/>
            <a:ext cx="1415332" cy="2162755"/>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D5C69176-BBD9-42CE-DED7-7ACD8E05763B}"/>
              </a:ext>
            </a:extLst>
          </p:cNvPr>
          <p:cNvSpPr/>
          <p:nvPr/>
        </p:nvSpPr>
        <p:spPr>
          <a:xfrm>
            <a:off x="6736141" y="2534732"/>
            <a:ext cx="3737550" cy="2943717"/>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cxnSp>
        <p:nvCxnSpPr>
          <p:cNvPr id="23" name="Straight Arrow Connector 22">
            <a:extLst>
              <a:ext uri="{FF2B5EF4-FFF2-40B4-BE49-F238E27FC236}">
                <a16:creationId xmlns:a16="http://schemas.microsoft.com/office/drawing/2014/main" id="{E7E54D8B-4174-7E6B-1E89-1E47FBEB92EA}"/>
              </a:ext>
            </a:extLst>
          </p:cNvPr>
          <p:cNvCxnSpPr>
            <a:cxnSpLocks/>
            <a:stCxn id="21" idx="3"/>
            <a:endCxn id="22" idx="1"/>
          </p:cNvCxnSpPr>
          <p:nvPr/>
        </p:nvCxnSpPr>
        <p:spPr>
          <a:xfrm>
            <a:off x="5104737" y="3411110"/>
            <a:ext cx="1631404" cy="595481"/>
          </a:xfrm>
          <a:prstGeom prst="straightConnector1">
            <a:avLst/>
          </a:prstGeom>
          <a:noFill/>
          <a:ln w="57150" cap="flat" cmpd="sng" algn="ctr">
            <a:solidFill>
              <a:srgbClr val="FF0000"/>
            </a:solidFill>
            <a:prstDash val="solid"/>
            <a:miter lim="800000"/>
            <a:tailEnd type="triangle"/>
          </a:ln>
          <a:effectLst/>
        </p:spPr>
      </p:cxnSp>
      <p:sp>
        <p:nvSpPr>
          <p:cNvPr id="2" name="TextBox 1">
            <a:extLst>
              <a:ext uri="{FF2B5EF4-FFF2-40B4-BE49-F238E27FC236}">
                <a16:creationId xmlns:a16="http://schemas.microsoft.com/office/drawing/2014/main" id="{09A990DF-8DF2-A4C0-17D5-28779807E1C5}"/>
              </a:ext>
            </a:extLst>
          </p:cNvPr>
          <p:cNvSpPr txBox="1"/>
          <p:nvPr/>
        </p:nvSpPr>
        <p:spPr>
          <a:xfrm>
            <a:off x="768084" y="6199278"/>
            <a:ext cx="5291667"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Result from 5, but plotting minimum singular value of J versus the condition number</a:t>
            </a:r>
          </a:p>
        </p:txBody>
      </p:sp>
      <p:sp>
        <p:nvSpPr>
          <p:cNvPr id="3" name="TextBox 2">
            <a:extLst>
              <a:ext uri="{FF2B5EF4-FFF2-40B4-BE49-F238E27FC236}">
                <a16:creationId xmlns:a16="http://schemas.microsoft.com/office/drawing/2014/main" id="{C0B15B4F-1EE0-BE70-5334-2AFC7274A465}"/>
              </a:ext>
            </a:extLst>
          </p:cNvPr>
          <p:cNvSpPr txBox="1"/>
          <p:nvPr/>
        </p:nvSpPr>
        <p:spPr>
          <a:xfrm>
            <a:off x="7437543" y="6214667"/>
            <a:ext cx="232225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It’s part of the solution of 3</a:t>
            </a:r>
          </a:p>
        </p:txBody>
      </p:sp>
    </p:spTree>
    <p:extLst>
      <p:ext uri="{BB962C8B-B14F-4D97-AF65-F5344CB8AC3E}">
        <p14:creationId xmlns:p14="http://schemas.microsoft.com/office/powerpoint/2010/main" val="16804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Results comparison: </a:t>
            </a:r>
            <a:r>
              <a:rPr kumimoji="0" lang="en-US" sz="2600" b="0" i="0" u="none" strike="noStrike" kern="1200" cap="none" spc="0" normalizeH="0" baseline="0" noProof="0" dirty="0">
                <a:ln>
                  <a:noFill/>
                </a:ln>
                <a:solidFill>
                  <a:srgbClr val="FF0000"/>
                </a:solidFill>
                <a:effectLst/>
                <a:uLnTx/>
                <a:uFillTx/>
                <a:latin typeface="Arial"/>
                <a:ea typeface="+mj-ea"/>
                <a:cs typeface="+mj-cs"/>
              </a:rPr>
              <a:t>3 magnet configuration, 4 3-axis sensors</a:t>
            </a:r>
          </a:p>
        </p:txBody>
      </p:sp>
      <p:sp>
        <p:nvSpPr>
          <p:cNvPr id="8" name="Content Placeholder 2">
            <a:extLst>
              <a:ext uri="{FF2B5EF4-FFF2-40B4-BE49-F238E27FC236}">
                <a16:creationId xmlns:a16="http://schemas.microsoft.com/office/drawing/2014/main" id="{F5F77274-A616-4DA9-DAAC-A060EBAF9C3B}"/>
              </a:ext>
            </a:extLst>
          </p:cNvPr>
          <p:cNvSpPr txBox="1">
            <a:spLocks/>
          </p:cNvSpPr>
          <p:nvPr/>
        </p:nvSpPr>
        <p:spPr>
          <a:xfrm>
            <a:off x="731837" y="1412875"/>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 reciprocal condition number</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 minimum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Jo]</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 reciprocal condition number + min minimum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Jp,Jo</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(2 objectives)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 minimum singular values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respectively (2 objectives)</a:t>
            </a:r>
          </a:p>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 reciprocal condition number + min minimum singular values of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and Jo (3 objectives)</a:t>
            </a: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7</a:t>
            </a:fld>
            <a:endParaRPr lang="de-CH">
              <a:solidFill>
                <a:prstClr val="black"/>
              </a:solidFill>
              <a:latin typeface="Arial"/>
            </a:endParaRPr>
          </a:p>
        </p:txBody>
      </p:sp>
    </p:spTree>
    <p:extLst>
      <p:ext uri="{BB962C8B-B14F-4D97-AF65-F5344CB8AC3E}">
        <p14:creationId xmlns:p14="http://schemas.microsoft.com/office/powerpoint/2010/main" val="246177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Results comparison: 3 magnet configuration, 4 3-axis sensors</a:t>
            </a:r>
          </a:p>
        </p:txBody>
      </p:sp>
      <p:sp>
        <p:nvSpPr>
          <p:cNvPr id="8" name="Content Placeholder 2">
            <a:extLst>
              <a:ext uri="{FF2B5EF4-FFF2-40B4-BE49-F238E27FC236}">
                <a16:creationId xmlns:a16="http://schemas.microsoft.com/office/drawing/2014/main" id="{F5F77274-A616-4DA9-DAAC-A060EBAF9C3B}"/>
              </a:ext>
            </a:extLst>
          </p:cNvPr>
          <p:cNvSpPr txBox="1">
            <a:spLocks/>
          </p:cNvSpPr>
          <p:nvPr/>
        </p:nvSpPr>
        <p:spPr>
          <a:xfrm>
            <a:off x="731837" y="1412875"/>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marR="0" lvl="0" indent="-53975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 reciprocal condition number</a:t>
            </a:r>
          </a:p>
          <a:p>
            <a:pPr lvl="1">
              <a:spcBef>
                <a:spcPts val="1000"/>
              </a:spcBef>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 </a:t>
            </a:r>
            <a:r>
              <a:rPr kumimoji="0" lang="en-US" b="0" i="0" u="none" strike="noStrike" kern="1200" cap="none" spc="0" normalizeH="0" baseline="0" noProof="0" dirty="0" err="1">
                <a:ln>
                  <a:noFill/>
                </a:ln>
                <a:solidFill>
                  <a:sysClr val="windowText" lastClr="000000"/>
                </a:solidFill>
                <a:effectLst/>
                <a:uLnTx/>
                <a:uFillTx/>
                <a:latin typeface="Arial"/>
                <a:ea typeface="+mn-ea"/>
                <a:cs typeface="+mn-cs"/>
              </a:rPr>
              <a:t>rcond</a:t>
            </a:r>
            <a:r>
              <a:rPr lang="en-US" dirty="0">
                <a:solidFill>
                  <a:sysClr val="windowText" lastClr="000000"/>
                </a:solidFill>
                <a:latin typeface="Arial"/>
              </a:rPr>
              <a:t>:</a:t>
            </a:r>
            <a:r>
              <a:rPr kumimoji="0" lang="en-US" b="0" i="0" u="none" strike="noStrike" kern="1200" cap="none" spc="0" normalizeH="0" baseline="0" noProof="0" dirty="0">
                <a:ln>
                  <a:noFill/>
                </a:ln>
                <a:solidFill>
                  <a:sysClr val="windowText" lastClr="000000"/>
                </a:solidFill>
                <a:effectLst/>
                <a:uLnTx/>
                <a:uFillTx/>
                <a:latin typeface="Arial"/>
                <a:ea typeface="+mn-ea"/>
                <a:cs typeface="+mn-cs"/>
              </a:rPr>
              <a:t> 0.2022</a:t>
            </a:r>
          </a:p>
          <a:p>
            <a:pPr lvl="1">
              <a:spcBef>
                <a:spcPts val="1000"/>
              </a:spcBef>
              <a:buFont typeface="Arial" panose="020B0604020202020204" pitchFamily="34" charset="0"/>
              <a:buChar char="•"/>
            </a:pPr>
            <a:r>
              <a:rPr lang="en-US" dirty="0">
                <a:solidFill>
                  <a:sysClr val="windowText" lastClr="000000"/>
                </a:solidFill>
                <a:latin typeface="Arial"/>
              </a:rPr>
              <a:t>Min singular value of J = [</a:t>
            </a:r>
            <a:r>
              <a:rPr lang="en-US" dirty="0" err="1">
                <a:solidFill>
                  <a:sysClr val="windowText" lastClr="000000"/>
                </a:solidFill>
                <a:latin typeface="Arial"/>
              </a:rPr>
              <a:t>Jp</a:t>
            </a:r>
            <a:r>
              <a:rPr lang="en-US" dirty="0">
                <a:solidFill>
                  <a:sysClr val="windowText" lastClr="000000"/>
                </a:solidFill>
                <a:latin typeface="Arial"/>
              </a:rPr>
              <a:t>, Jo]: 4.2e-7</a:t>
            </a:r>
          </a:p>
          <a:p>
            <a:pPr lvl="1">
              <a:spcBef>
                <a:spcPts val="1000"/>
              </a:spcBef>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 singular value of </a:t>
            </a:r>
            <a:r>
              <a:rPr kumimoji="0" lang="en-US" b="0" i="0" u="none" strike="noStrike" kern="1200" cap="none" spc="0" normalizeH="0" baseline="0" noProof="0" dirty="0" err="1">
                <a:ln>
                  <a:noFill/>
                </a:ln>
                <a:solidFill>
                  <a:sysClr val="windowText" lastClr="000000"/>
                </a:solidFill>
                <a:effectLst/>
                <a:uLnTx/>
                <a:uFillTx/>
                <a:latin typeface="Arial"/>
                <a:ea typeface="+mn-ea"/>
                <a:cs typeface="+mn-cs"/>
              </a:rPr>
              <a:t>Jp</a:t>
            </a:r>
            <a:r>
              <a:rPr lang="en-US" dirty="0">
                <a:solidFill>
                  <a:sysClr val="windowText" lastClr="000000"/>
                </a:solidFill>
                <a:latin typeface="Arial"/>
              </a:rPr>
              <a:t>: 8.1e-7</a:t>
            </a:r>
          </a:p>
          <a:p>
            <a:pPr lvl="1">
              <a:spcBef>
                <a:spcPts val="1000"/>
              </a:spcBef>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 singular value of Jo: 1.3e-6</a:t>
            </a:r>
          </a:p>
          <a:p>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Maximize the min minimum singular value of J = [</a:t>
            </a:r>
            <a:r>
              <a:rPr kumimoji="0" lang="en-US" sz="1800" b="0" i="0" u="none" strike="noStrike" kern="1200" cap="none" spc="0" normalizeH="0" baseline="0" noProof="0" dirty="0" err="1">
                <a:ln>
                  <a:noFill/>
                </a:ln>
                <a:solidFill>
                  <a:sysClr val="windowText" lastClr="000000"/>
                </a:solidFill>
                <a:effectLst/>
                <a:uLnTx/>
                <a:uFillTx/>
                <a:latin typeface="Arial"/>
                <a:ea typeface="+mn-ea"/>
                <a:cs typeface="+mn-cs"/>
              </a:rPr>
              <a:t>Jp</a:t>
            </a:r>
            <a:r>
              <a:rPr kumimoji="0" lang="en-US" sz="1800" b="0" i="0" u="none" strike="noStrike" kern="1200" cap="none" spc="0" normalizeH="0" baseline="0" noProof="0" dirty="0">
                <a:ln>
                  <a:noFill/>
                </a:ln>
                <a:solidFill>
                  <a:sysClr val="windowText" lastClr="000000"/>
                </a:solidFill>
                <a:effectLst/>
                <a:uLnTx/>
                <a:uFillTx/>
                <a:latin typeface="Arial"/>
                <a:ea typeface="+mn-ea"/>
                <a:cs typeface="+mn-cs"/>
              </a:rPr>
              <a:t>, Jo]</a:t>
            </a:r>
          </a:p>
          <a:p>
            <a:pPr lvl="1">
              <a:spcBef>
                <a:spcPts val="1000"/>
              </a:spcBef>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 </a:t>
            </a:r>
            <a:r>
              <a:rPr kumimoji="0" lang="en-US" b="0" i="0" u="none" strike="noStrike" kern="1200" cap="none" spc="0" normalizeH="0" baseline="0" noProof="0" dirty="0" err="1">
                <a:ln>
                  <a:noFill/>
                </a:ln>
                <a:solidFill>
                  <a:sysClr val="windowText" lastClr="000000"/>
                </a:solidFill>
                <a:effectLst/>
                <a:uLnTx/>
                <a:uFillTx/>
                <a:latin typeface="Arial"/>
                <a:ea typeface="+mn-ea"/>
                <a:cs typeface="+mn-cs"/>
              </a:rPr>
              <a:t>rcond</a:t>
            </a:r>
            <a:r>
              <a:rPr lang="en-US" dirty="0">
                <a:solidFill>
                  <a:sysClr val="windowText" lastClr="000000"/>
                </a:solidFill>
                <a:latin typeface="Arial"/>
              </a:rPr>
              <a:t>:</a:t>
            </a:r>
            <a:r>
              <a:rPr kumimoji="0" lang="en-US" b="0" i="0" u="none" strike="noStrike" kern="1200" cap="none" spc="0" normalizeH="0" baseline="0" noProof="0" dirty="0">
                <a:ln>
                  <a:noFill/>
                </a:ln>
                <a:solidFill>
                  <a:sysClr val="windowText" lastClr="000000"/>
                </a:solidFill>
                <a:effectLst/>
                <a:uLnTx/>
                <a:uFillTx/>
                <a:latin typeface="Arial"/>
                <a:ea typeface="+mn-ea"/>
                <a:cs typeface="+mn-cs"/>
              </a:rPr>
              <a:t> 0.1375</a:t>
            </a:r>
          </a:p>
          <a:p>
            <a:pPr lvl="1">
              <a:spcBef>
                <a:spcPts val="1000"/>
              </a:spcBef>
              <a:buFont typeface="Arial" panose="020B0604020202020204" pitchFamily="34" charset="0"/>
              <a:buChar char="•"/>
            </a:pPr>
            <a:r>
              <a:rPr lang="en-US" dirty="0">
                <a:solidFill>
                  <a:sysClr val="windowText" lastClr="000000"/>
                </a:solidFill>
                <a:latin typeface="Arial"/>
              </a:rPr>
              <a:t>Min singular value of J = [</a:t>
            </a:r>
            <a:r>
              <a:rPr lang="en-US" dirty="0" err="1">
                <a:solidFill>
                  <a:sysClr val="windowText" lastClr="000000"/>
                </a:solidFill>
                <a:latin typeface="Arial"/>
              </a:rPr>
              <a:t>Jp</a:t>
            </a:r>
            <a:r>
              <a:rPr lang="en-US" dirty="0">
                <a:solidFill>
                  <a:sysClr val="windowText" lastClr="000000"/>
                </a:solidFill>
                <a:latin typeface="Arial"/>
              </a:rPr>
              <a:t>, Jo]: 8.5e-7</a:t>
            </a:r>
          </a:p>
          <a:p>
            <a:pPr lvl="1">
              <a:spcBef>
                <a:spcPts val="1000"/>
              </a:spcBef>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 singular value of </a:t>
            </a:r>
            <a:r>
              <a:rPr kumimoji="0" lang="en-US" b="0" i="0" u="none" strike="noStrike" kern="1200" cap="none" spc="0" normalizeH="0" baseline="0" noProof="0" dirty="0" err="1">
                <a:ln>
                  <a:noFill/>
                </a:ln>
                <a:solidFill>
                  <a:sysClr val="windowText" lastClr="000000"/>
                </a:solidFill>
                <a:effectLst/>
                <a:uLnTx/>
                <a:uFillTx/>
                <a:latin typeface="Arial"/>
                <a:ea typeface="+mn-ea"/>
                <a:cs typeface="+mn-cs"/>
              </a:rPr>
              <a:t>Jp</a:t>
            </a:r>
            <a:r>
              <a:rPr lang="en-US" dirty="0">
                <a:solidFill>
                  <a:sysClr val="windowText" lastClr="000000"/>
                </a:solidFill>
                <a:latin typeface="Arial"/>
              </a:rPr>
              <a:t>: 2.0e-6</a:t>
            </a:r>
          </a:p>
          <a:p>
            <a:pPr lvl="1">
              <a:spcBef>
                <a:spcPts val="1000"/>
              </a:spcBef>
              <a:buFont typeface="Arial" panose="020B0604020202020204" pitchFamily="34" charset="0"/>
              <a:buChar char="•"/>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Min singular value of Jo: 3.3e-6</a:t>
            </a:r>
          </a:p>
          <a:p>
            <a:r>
              <a:rPr kumimoji="0" lang="en-US" b="0" i="0" u="none" strike="noStrike" kern="1200" cap="none" spc="0" normalizeH="0" baseline="0" noProof="0" dirty="0">
                <a:ln>
                  <a:noFill/>
                </a:ln>
                <a:solidFill>
                  <a:sysClr val="windowText" lastClr="000000"/>
                </a:solidFill>
                <a:effectLst/>
                <a:uLnTx/>
                <a:uFillTx/>
                <a:latin typeface="Arial"/>
                <a:ea typeface="+mn-ea"/>
                <a:cs typeface="+mn-cs"/>
              </a:rPr>
              <a:t>Maximize the min reciprocal condition number + min minimum singular value of J = [</a:t>
            </a:r>
            <a:r>
              <a:rPr kumimoji="0" lang="en-US" b="0" i="0" u="none" strike="noStrike" kern="1200" cap="none" spc="0" normalizeH="0" baseline="0" noProof="0" dirty="0" err="1">
                <a:ln>
                  <a:noFill/>
                </a:ln>
                <a:solidFill>
                  <a:sysClr val="windowText" lastClr="000000"/>
                </a:solidFill>
                <a:effectLst/>
                <a:uLnTx/>
                <a:uFillTx/>
                <a:latin typeface="Arial"/>
                <a:ea typeface="+mn-ea"/>
                <a:cs typeface="+mn-cs"/>
              </a:rPr>
              <a:t>Jp,Jo</a:t>
            </a:r>
            <a:r>
              <a:rPr kumimoji="0" lang="en-US" b="0" i="0" u="none" strike="noStrike" kern="1200" cap="none" spc="0" normalizeH="0" baseline="0" noProof="0" dirty="0">
                <a:ln>
                  <a:noFill/>
                </a:ln>
                <a:solidFill>
                  <a:sysClr val="windowText" lastClr="000000"/>
                </a:solidFill>
                <a:effectLst/>
                <a:uLnTx/>
                <a:uFillTx/>
                <a:latin typeface="Arial"/>
                <a:ea typeface="+mn-ea"/>
                <a:cs typeface="+mn-cs"/>
              </a:rPr>
              <a:t>] (2 objectives)</a:t>
            </a:r>
          </a:p>
          <a:p>
            <a:pPr lvl="1">
              <a:spcBef>
                <a:spcPts val="1000"/>
              </a:spcBef>
              <a:buFont typeface="Arial" panose="020B0604020202020204" pitchFamily="34" charset="0"/>
              <a:buChar char="•"/>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8</a:t>
            </a:fld>
            <a:endParaRPr lang="de-CH">
              <a:solidFill>
                <a:prstClr val="black"/>
              </a:solidFill>
              <a:latin typeface="Arial"/>
            </a:endParaRPr>
          </a:p>
        </p:txBody>
      </p:sp>
    </p:spTree>
    <p:extLst>
      <p:ext uri="{BB962C8B-B14F-4D97-AF65-F5344CB8AC3E}">
        <p14:creationId xmlns:p14="http://schemas.microsoft.com/office/powerpoint/2010/main" val="173491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E415A9-1276-8F10-41C6-3734983604C5}"/>
              </a:ext>
            </a:extLst>
          </p:cNvPr>
          <p:cNvSpPr txBox="1">
            <a:spLocks/>
          </p:cNvSpPr>
          <p:nvPr/>
        </p:nvSpPr>
        <p:spPr>
          <a:xfrm>
            <a:off x="731837" y="260351"/>
            <a:ext cx="10728325" cy="90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a:ln>
                  <a:noFill/>
                </a:ln>
                <a:solidFill>
                  <a:sysClr val="windowText" lastClr="000000"/>
                </a:solidFill>
                <a:effectLst/>
                <a:uLnTx/>
                <a:uFillTx/>
                <a:latin typeface="Arial"/>
                <a:ea typeface="+mj-ea"/>
                <a:cs typeface="+mj-cs"/>
              </a:rPr>
              <a:t>Results comparison: 3 magnet configuration, 4 3-axis sensors</a:t>
            </a:r>
          </a:p>
        </p:txBody>
      </p:sp>
      <p:sp>
        <p:nvSpPr>
          <p:cNvPr id="8" name="Content Placeholder 2">
            <a:extLst>
              <a:ext uri="{FF2B5EF4-FFF2-40B4-BE49-F238E27FC236}">
                <a16:creationId xmlns:a16="http://schemas.microsoft.com/office/drawing/2014/main" id="{F5F77274-A616-4DA9-DAAC-A060EBAF9C3B}"/>
              </a:ext>
            </a:extLst>
          </p:cNvPr>
          <p:cNvSpPr txBox="1">
            <a:spLocks/>
          </p:cNvSpPr>
          <p:nvPr/>
        </p:nvSpPr>
        <p:spPr>
          <a:xfrm>
            <a:off x="731837" y="1412875"/>
            <a:ext cx="10728325" cy="468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startAt="3"/>
            </a:pPr>
            <a:r>
              <a:rPr kumimoji="0" lang="en-US" b="0" i="0" u="none" strike="noStrike" kern="1200" cap="none" spc="0" normalizeH="0" baseline="0" noProof="0" dirty="0">
                <a:ln>
                  <a:noFill/>
                </a:ln>
                <a:solidFill>
                  <a:sysClr val="windowText" lastClr="000000"/>
                </a:solidFill>
                <a:effectLst/>
                <a:uLnTx/>
                <a:uFillTx/>
                <a:latin typeface="Arial"/>
                <a:ea typeface="+mn-ea"/>
                <a:cs typeface="+mn-cs"/>
              </a:rPr>
              <a:t>Maximize the min reciprocal condition number + min minimum singular value of J = [</a:t>
            </a:r>
            <a:r>
              <a:rPr kumimoji="0" lang="en-US" b="0" i="0" u="none" strike="noStrike" kern="1200" cap="none" spc="0" normalizeH="0" baseline="0" noProof="0" dirty="0" err="1">
                <a:ln>
                  <a:noFill/>
                </a:ln>
                <a:solidFill>
                  <a:sysClr val="windowText" lastClr="000000"/>
                </a:solidFill>
                <a:effectLst/>
                <a:uLnTx/>
                <a:uFillTx/>
                <a:latin typeface="Arial"/>
                <a:ea typeface="+mn-ea"/>
                <a:cs typeface="+mn-cs"/>
              </a:rPr>
              <a:t>Jp,Jo</a:t>
            </a:r>
            <a:r>
              <a:rPr kumimoji="0" lang="en-US" b="0" i="0" u="none" strike="noStrike" kern="1200" cap="none" spc="0" normalizeH="0" baseline="0" noProof="0" dirty="0">
                <a:ln>
                  <a:noFill/>
                </a:ln>
                <a:solidFill>
                  <a:sysClr val="windowText" lastClr="000000"/>
                </a:solidFill>
                <a:effectLst/>
                <a:uLnTx/>
                <a:uFillTx/>
                <a:latin typeface="Arial"/>
                <a:ea typeface="+mn-ea"/>
                <a:cs typeface="+mn-cs"/>
              </a:rPr>
              <a:t>] (2 objectives)</a:t>
            </a:r>
          </a:p>
          <a:p>
            <a:pPr lvl="1">
              <a:spcBef>
                <a:spcPts val="1000"/>
              </a:spcBef>
              <a:buFont typeface="Arial" panose="020B0604020202020204" pitchFamily="34" charset="0"/>
              <a:buChar char="•"/>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a:p>
            <a:pPr>
              <a:buAutoNum type="arabicPeriod" startAt="3"/>
            </a:pPr>
            <a:endParaRPr kumimoji="0" lang="en-US"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Date Placeholder 3">
            <a:extLst>
              <a:ext uri="{FF2B5EF4-FFF2-40B4-BE49-F238E27FC236}">
                <a16:creationId xmlns:a16="http://schemas.microsoft.com/office/drawing/2014/main" id="{41562F74-EAC1-0E67-EA06-D429B67576A8}"/>
              </a:ext>
            </a:extLst>
          </p:cNvPr>
          <p:cNvSpPr txBox="1">
            <a:spLocks/>
          </p:cNvSpPr>
          <p:nvPr/>
        </p:nvSpPr>
        <p:spPr>
          <a:xfrm>
            <a:off x="10473692" y="6522444"/>
            <a:ext cx="612000" cy="21600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32D50A-E6CC-4D88-8908-F2129032F4C7}" type="datetime1">
              <a:rPr lang="de-CH" smtClean="0">
                <a:solidFill>
                  <a:prstClr val="black"/>
                </a:solidFill>
                <a:latin typeface="Arial"/>
              </a:rPr>
              <a:pPr/>
              <a:t>25.06.2024</a:t>
            </a:fld>
            <a:endParaRPr lang="de-CH">
              <a:solidFill>
                <a:prstClr val="black"/>
              </a:solidFill>
              <a:latin typeface="Arial"/>
            </a:endParaRPr>
          </a:p>
        </p:txBody>
      </p:sp>
      <p:sp>
        <p:nvSpPr>
          <p:cNvPr id="12" name="Slide Number Placeholder 5">
            <a:extLst>
              <a:ext uri="{FF2B5EF4-FFF2-40B4-BE49-F238E27FC236}">
                <a16:creationId xmlns:a16="http://schemas.microsoft.com/office/drawing/2014/main" id="{772684B8-D2EA-C09D-7234-A26C37F5962D}"/>
              </a:ext>
            </a:extLst>
          </p:cNvPr>
          <p:cNvSpPr txBox="1">
            <a:spLocks/>
          </p:cNvSpPr>
          <p:nvPr/>
        </p:nvSpPr>
        <p:spPr>
          <a:xfrm>
            <a:off x="11137585" y="6522444"/>
            <a:ext cx="322577" cy="216000"/>
          </a:xfrm>
          <a:prstGeom prst="rect">
            <a:avLst/>
          </a:prstGeom>
        </p:spPr>
        <p:txBody>
          <a:bodyPr vert="horz"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CA52AF-F19D-405C-AD5F-7D94B96A5CC3}" type="slidenum">
              <a:rPr lang="de-CH" smtClean="0">
                <a:solidFill>
                  <a:prstClr val="black"/>
                </a:solidFill>
                <a:latin typeface="Arial"/>
              </a:rPr>
              <a:pPr/>
              <a:t>9</a:t>
            </a:fld>
            <a:endParaRPr lang="de-CH">
              <a:solidFill>
                <a:prstClr val="black"/>
              </a:solidFill>
              <a:latin typeface="Arial"/>
            </a:endParaRPr>
          </a:p>
        </p:txBody>
      </p:sp>
      <p:pic>
        <p:nvPicPr>
          <p:cNvPr id="3" name="Picture 2">
            <a:extLst>
              <a:ext uri="{FF2B5EF4-FFF2-40B4-BE49-F238E27FC236}">
                <a16:creationId xmlns:a16="http://schemas.microsoft.com/office/drawing/2014/main" id="{16CC3BE3-A465-2E6E-3BCC-8A02D89F3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9" y="2092375"/>
            <a:ext cx="5334000" cy="4000500"/>
          </a:xfrm>
          <a:prstGeom prst="rect">
            <a:avLst/>
          </a:prstGeom>
        </p:spPr>
      </p:pic>
      <p:sp>
        <p:nvSpPr>
          <p:cNvPr id="4" name="Rectangle 3">
            <a:extLst>
              <a:ext uri="{FF2B5EF4-FFF2-40B4-BE49-F238E27FC236}">
                <a16:creationId xmlns:a16="http://schemas.microsoft.com/office/drawing/2014/main" id="{ABD2D29B-935C-F7CE-4245-88B382C4013C}"/>
              </a:ext>
            </a:extLst>
          </p:cNvPr>
          <p:cNvSpPr/>
          <p:nvPr/>
        </p:nvSpPr>
        <p:spPr>
          <a:xfrm>
            <a:off x="4133425" y="2524671"/>
            <a:ext cx="286247" cy="333955"/>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sp>
        <p:nvSpPr>
          <p:cNvPr id="5" name="Rectangle 4">
            <a:extLst>
              <a:ext uri="{FF2B5EF4-FFF2-40B4-BE49-F238E27FC236}">
                <a16:creationId xmlns:a16="http://schemas.microsoft.com/office/drawing/2014/main" id="{4DCE615C-4126-5AF8-C318-705662CC9BAB}"/>
              </a:ext>
            </a:extLst>
          </p:cNvPr>
          <p:cNvSpPr/>
          <p:nvPr/>
        </p:nvSpPr>
        <p:spPr>
          <a:xfrm>
            <a:off x="7663366" y="5370584"/>
            <a:ext cx="286247" cy="333955"/>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cxnSp>
        <p:nvCxnSpPr>
          <p:cNvPr id="6" name="Straight Arrow Connector 5">
            <a:extLst>
              <a:ext uri="{FF2B5EF4-FFF2-40B4-BE49-F238E27FC236}">
                <a16:creationId xmlns:a16="http://schemas.microsoft.com/office/drawing/2014/main" id="{A7A1E902-3A51-BA26-A4DC-E9232056E6E1}"/>
              </a:ext>
            </a:extLst>
          </p:cNvPr>
          <p:cNvCxnSpPr>
            <a:cxnSpLocks/>
            <a:stCxn id="4" idx="1"/>
            <a:endCxn id="13" idx="3"/>
          </p:cNvCxnSpPr>
          <p:nvPr/>
        </p:nvCxnSpPr>
        <p:spPr>
          <a:xfrm flipH="1">
            <a:off x="2271152" y="2691649"/>
            <a:ext cx="1862273" cy="6276"/>
          </a:xfrm>
          <a:prstGeom prst="straightConnector1">
            <a:avLst/>
          </a:prstGeom>
          <a:noFill/>
          <a:ln w="57150" cap="flat" cmpd="sng" algn="ctr">
            <a:solidFill>
              <a:srgbClr val="FF0000"/>
            </a:solidFill>
            <a:prstDash val="solid"/>
            <a:miter lim="800000"/>
            <a:tailEnd type="triangle"/>
          </a:ln>
          <a:effectLst/>
        </p:spPr>
      </p:cxnSp>
      <p:sp>
        <p:nvSpPr>
          <p:cNvPr id="9" name="Rectangle 8">
            <a:extLst>
              <a:ext uri="{FF2B5EF4-FFF2-40B4-BE49-F238E27FC236}">
                <a16:creationId xmlns:a16="http://schemas.microsoft.com/office/drawing/2014/main" id="{97D63924-789D-8606-163C-3D9A8BC107F2}"/>
              </a:ext>
            </a:extLst>
          </p:cNvPr>
          <p:cNvSpPr/>
          <p:nvPr/>
        </p:nvSpPr>
        <p:spPr>
          <a:xfrm>
            <a:off x="968712" y="2312875"/>
            <a:ext cx="1240403" cy="770099"/>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0" name="Rectangle 9">
            <a:extLst>
              <a:ext uri="{FF2B5EF4-FFF2-40B4-BE49-F238E27FC236}">
                <a16:creationId xmlns:a16="http://schemas.microsoft.com/office/drawing/2014/main" id="{3524CC79-774B-977D-77F8-2848694D2214}"/>
              </a:ext>
            </a:extLst>
          </p:cNvPr>
          <p:cNvSpPr/>
          <p:nvPr/>
        </p:nvSpPr>
        <p:spPr>
          <a:xfrm>
            <a:off x="8618407" y="5152511"/>
            <a:ext cx="1240403" cy="770099"/>
          </a:xfrm>
          <a:prstGeom prst="rect">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3" name="TextBox 12">
            <a:extLst>
              <a:ext uri="{FF2B5EF4-FFF2-40B4-BE49-F238E27FC236}">
                <a16:creationId xmlns:a16="http://schemas.microsoft.com/office/drawing/2014/main" id="{A6C969D9-A1FD-C10D-9CD8-25EF8F45BA5C}"/>
              </a:ext>
            </a:extLst>
          </p:cNvPr>
          <p:cNvSpPr txBox="1"/>
          <p:nvPr/>
        </p:nvSpPr>
        <p:spPr>
          <a:xfrm>
            <a:off x="906676" y="2513259"/>
            <a:ext cx="1364476" cy="369332"/>
          </a:xfrm>
          <a:prstGeom prst="rect">
            <a:avLst/>
          </a:prstGeom>
          <a:noFill/>
        </p:spPr>
        <p:txBody>
          <a:bodyPr wrap="square" rtlCol="0">
            <a:spAutoFit/>
          </a:bodyPr>
          <a:lstStyle/>
          <a:p>
            <a:r>
              <a:rPr lang="en-US" dirty="0">
                <a:solidFill>
                  <a:prstClr val="black"/>
                </a:solidFill>
                <a:latin typeface="Arial"/>
              </a:rPr>
              <a:t>Result for 2</a:t>
            </a:r>
          </a:p>
        </p:txBody>
      </p:sp>
      <p:sp>
        <p:nvSpPr>
          <p:cNvPr id="14" name="TextBox 13">
            <a:extLst>
              <a:ext uri="{FF2B5EF4-FFF2-40B4-BE49-F238E27FC236}">
                <a16:creationId xmlns:a16="http://schemas.microsoft.com/office/drawing/2014/main" id="{AB9565A4-77AD-70D4-8831-4DF68452F87F}"/>
              </a:ext>
            </a:extLst>
          </p:cNvPr>
          <p:cNvSpPr txBox="1"/>
          <p:nvPr/>
        </p:nvSpPr>
        <p:spPr>
          <a:xfrm>
            <a:off x="8556370" y="5352894"/>
            <a:ext cx="1364476" cy="369332"/>
          </a:xfrm>
          <a:prstGeom prst="rect">
            <a:avLst/>
          </a:prstGeom>
          <a:noFill/>
        </p:spPr>
        <p:txBody>
          <a:bodyPr wrap="none" rtlCol="0">
            <a:spAutoFit/>
          </a:bodyPr>
          <a:lstStyle/>
          <a:p>
            <a:r>
              <a:rPr lang="en-US" dirty="0">
                <a:solidFill>
                  <a:prstClr val="black"/>
                </a:solidFill>
                <a:latin typeface="Arial"/>
              </a:rPr>
              <a:t>Result for 1</a:t>
            </a:r>
          </a:p>
        </p:txBody>
      </p:sp>
      <p:cxnSp>
        <p:nvCxnSpPr>
          <p:cNvPr id="15" name="Straight Arrow Connector 14">
            <a:extLst>
              <a:ext uri="{FF2B5EF4-FFF2-40B4-BE49-F238E27FC236}">
                <a16:creationId xmlns:a16="http://schemas.microsoft.com/office/drawing/2014/main" id="{5BAC696F-A413-5C30-7BE3-2405577F11C1}"/>
              </a:ext>
            </a:extLst>
          </p:cNvPr>
          <p:cNvCxnSpPr>
            <a:cxnSpLocks/>
            <a:stCxn id="5" idx="3"/>
            <a:endCxn id="14" idx="1"/>
          </p:cNvCxnSpPr>
          <p:nvPr/>
        </p:nvCxnSpPr>
        <p:spPr>
          <a:xfrm flipV="1">
            <a:off x="7949613" y="5537560"/>
            <a:ext cx="606757" cy="2"/>
          </a:xfrm>
          <a:prstGeom prst="straightConnector1">
            <a:avLst/>
          </a:prstGeom>
          <a:noFill/>
          <a:ln w="57150" cap="flat" cmpd="sng" algn="ctr">
            <a:solidFill>
              <a:srgbClr val="FF0000"/>
            </a:solidFill>
            <a:prstDash val="solid"/>
            <a:miter lim="800000"/>
            <a:tailEnd type="triangle"/>
          </a:ln>
          <a:effectLst/>
        </p:spPr>
      </p:cxnSp>
    </p:spTree>
    <p:extLst>
      <p:ext uri="{BB962C8B-B14F-4D97-AF65-F5344CB8AC3E}">
        <p14:creationId xmlns:p14="http://schemas.microsoft.com/office/powerpoint/2010/main" val="3182823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10495</TotalTime>
  <Words>2394</Words>
  <Application>Microsoft Office PowerPoint</Application>
  <PresentationFormat>Widescreen</PresentationFormat>
  <Paragraphs>259</Paragraphs>
  <Slides>27</Slides>
  <Notes>11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Xiaowei</dc:creator>
  <cp:lastModifiedBy>Lin, Xiaowei</cp:lastModifiedBy>
  <cp:revision>54</cp:revision>
  <dcterms:created xsi:type="dcterms:W3CDTF">2024-06-17T16:14:28Z</dcterms:created>
  <dcterms:modified xsi:type="dcterms:W3CDTF">2024-06-25T14:00:44Z</dcterms:modified>
</cp:coreProperties>
</file>