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rp7pw7dFj/3pGudxkn6BCQy3c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5975CD-1F0E-4369-AF4C-716AB81DFEFA}">
  <a:tblStyle styleId="{6C5975CD-1F0E-4369-AF4C-716AB81DFEF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Keywords:..</a:t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293026" y="713195"/>
            <a:ext cx="9605948" cy="2318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Semi-automation in systematic review on the domain of medical psychology--clinical </a:t>
            </a:r>
            <a:r>
              <a:rPr lang="en-US" sz="5400">
                <a:solidFill>
                  <a:srgbClr val="FFFFFF"/>
                </a:solidFill>
              </a:rPr>
              <a:t>trials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627240" y="3031860"/>
            <a:ext cx="8937522" cy="1059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en-US" sz="1700">
                <a:solidFill>
                  <a:srgbClr val="FFFFFF"/>
                </a:solidFill>
              </a:rPr>
              <a:t>HS 651 Spring 2021 project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en-US" sz="1700">
                <a:solidFill>
                  <a:srgbClr val="FFFFFF"/>
                </a:solidFill>
              </a:rPr>
              <a:t>Xiaowen ji &amp; Jaskirandeep Kaur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en-US" sz="1700">
                <a:solidFill>
                  <a:srgbClr val="FFFFFF"/>
                </a:solidFill>
              </a:rPr>
              <a:t>Advisor: Prof. Soodabeh Sarafrazi</a:t>
            </a:r>
            <a:endParaRPr/>
          </a:p>
        </p:txBody>
      </p:sp>
      <p:pic>
        <p:nvPicPr>
          <p:cNvPr descr="Open Hand with Plant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6089" y="4805363"/>
            <a:ext cx="1179824" cy="117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Background 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Limited NLP automation specified on medical psychology domain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Emerging of more powerful pre-trained NLP techniques like BERT and its variants on biomedical (BioBERT) and scientific(SciBERT) domain.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Fast growing of physiopyshcological clinical trials published each year.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Required extended human forces and experts’ knowledge to keep up with the emerging evidences from randomized clinical trails(RCTs).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NLP automation/semi-automation is warranted to retrieve and synthesize  the surging findings from clinical trails on domain of medical psychology.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Objectives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Webscraping new academic findings through Pubmed API (use </a:t>
            </a:r>
            <a:r>
              <a:rPr i="1" lang="en-US" sz="2000"/>
              <a:t>complementary and alternative medicine-CAM treatments for sleep and mood disturbances</a:t>
            </a:r>
            <a:r>
              <a:rPr lang="en-US" sz="2000"/>
              <a:t> as test corpus).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build an NLP text-classification model to differentiate the RCT  abstract from non-RCT abstracts in the domain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extracting key information from full-text of RCT abstracts by building question-answering models.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 the answers to further screen studies to be included into the future meta-analyses.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Compared the performance of BERT, BioBERT, SciBERT for each tasks.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838200" y="184805"/>
            <a:ext cx="10515600" cy="150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523" y="1356190"/>
            <a:ext cx="8533942" cy="5049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FLOWCHART</a:t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23407" r="32150" t="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5"/>
          <p:cNvCxnSpPr/>
          <p:nvPr/>
        </p:nvCxnSpPr>
        <p:spPr>
          <a:xfrm>
            <a:off x="5080934" y="2115117"/>
            <a:ext cx="6309360" cy="0"/>
          </a:xfrm>
          <a:prstGeom prst="straightConnector1">
            <a:avLst/>
          </a:prstGeom>
          <a:noFill/>
          <a:ln cap="flat" cmpd="sng" w="19050">
            <a:solidFill>
              <a:srgbClr val="7DBEFD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1" name="Google Shape;131;p5"/>
          <p:cNvGrpSpPr/>
          <p:nvPr/>
        </p:nvGrpSpPr>
        <p:grpSpPr>
          <a:xfrm>
            <a:off x="4965431" y="2438400"/>
            <a:ext cx="6586488" cy="3785418"/>
            <a:chOff x="0" y="0"/>
            <a:chExt cx="6586488" cy="3785418"/>
          </a:xfrm>
        </p:grpSpPr>
        <p:sp>
          <p:nvSpPr>
            <p:cNvPr id="132" name="Google Shape;132;p5"/>
            <p:cNvSpPr/>
            <p:nvPr/>
          </p:nvSpPr>
          <p:spPr>
            <a:xfrm>
              <a:off x="0" y="0"/>
              <a:ext cx="5071596" cy="68137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19957" y="19957"/>
              <a:ext cx="4256617" cy="641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 scrapping via bio.entrez </a:t>
              </a: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547</a:t>
              </a: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articles from pubmed 2000-2021 Feb.) </a:t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78723" y="776010"/>
              <a:ext cx="5071596" cy="68137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398680" y="795967"/>
              <a:ext cx="4210065" cy="641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Machine filter title (exclude those contains review, qualitative..)</a:t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757446" y="1552021"/>
              <a:ext cx="5071596" cy="68137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777403" y="1571978"/>
              <a:ext cx="4210065" cy="641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Manually label abstracts (abs+title: </a:t>
              </a: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neg: 312; pos:235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1136169" y="2328032"/>
              <a:ext cx="5071596" cy="68137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1156126" y="2347989"/>
              <a:ext cx="4210065" cy="641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Text-classification modeling</a:t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514892" y="3104043"/>
              <a:ext cx="5071596" cy="68137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 txBox="1"/>
            <p:nvPr/>
          </p:nvSpPr>
          <p:spPr>
            <a:xfrm>
              <a:off x="1534849" y="3124000"/>
              <a:ext cx="4210065" cy="641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Full text QA (</a:t>
              </a: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n=87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; Full text labels- </a:t>
              </a: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 42; neg:45</a:t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628702" y="497782"/>
              <a:ext cx="442894" cy="44289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7D5CB">
                <a:alpha val="89803"/>
              </a:srgbClr>
            </a:solidFill>
            <a:ln cap="flat" cmpd="sng" w="9525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4728353" y="497782"/>
              <a:ext cx="243592" cy="333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007425" y="1273793"/>
              <a:ext cx="442894" cy="44289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0E0E0">
                <a:alpha val="89803"/>
              </a:srgbClr>
            </a:solidFill>
            <a:ln cap="flat" cmpd="sng" w="9525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5107076" y="1273793"/>
              <a:ext cx="243592" cy="333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386148" y="2038448"/>
              <a:ext cx="442894" cy="44289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FE8CA">
                <a:alpha val="89803"/>
              </a:srgbClr>
            </a:solidFill>
            <a:ln cap="flat" cmpd="sng" w="9525">
              <a:solidFill>
                <a:srgbClr val="FFE8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5485799" y="2038448"/>
              <a:ext cx="243592" cy="333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764871" y="2822029"/>
              <a:ext cx="442894" cy="44289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FDEEF">
                <a:alpha val="89803"/>
              </a:srgbClr>
            </a:solidFill>
            <a:ln cap="flat" cmpd="sng" w="9525">
              <a:solidFill>
                <a:srgbClr val="CFDE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5864522" y="2822029"/>
              <a:ext cx="243592" cy="333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Main findings: text-classification on abstract and title </a:t>
            </a:r>
            <a:endParaRPr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838200" y="191415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Similar AUC of 0.92 for distillbert, biobert and scibert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Best performance achieved with minimum train size = 100 (learning curve on distillBERT); valid size = 109</a:t>
            </a:r>
            <a:endParaRPr/>
          </a:p>
        </p:txBody>
      </p:sp>
      <p:graphicFrame>
        <p:nvGraphicFramePr>
          <p:cNvPr id="156" name="Google Shape;156;p6"/>
          <p:cNvGraphicFramePr/>
          <p:nvPr/>
        </p:nvGraphicFramePr>
        <p:xfrm>
          <a:off x="2804845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{6C5975CD-1F0E-4369-AF4C-716AB81DFEFA}</a:tableStyleId>
              </a:tblPr>
              <a:tblGrid>
                <a:gridCol w="2057125"/>
                <a:gridCol w="2057125"/>
                <a:gridCol w="2057125"/>
              </a:tblGrid>
              <a:tr h="52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Train 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Label counts (1vs.0)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 vs. 25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 vs. 42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43 vs. 37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0.88-0.94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43 vs. 57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6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No efficient added-on for 100 above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 findings: text-classification based on Q-A answers (</a:t>
            </a:r>
            <a:r>
              <a:rPr b="1" lang="en-US"/>
              <a:t>Abs_Lable=1&amp;PMCID!=nan</a:t>
            </a:r>
            <a:r>
              <a:rPr lang="en-US"/>
              <a:t>)</a:t>
            </a: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DistillBERT: AUC 0.58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BioBERT: AUC 0.6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SciBERT: AUC 0.67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 findings: Question-answering validation </a:t>
            </a:r>
            <a:endParaRPr/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sciBERT better?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directions</a:t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Validation of Q-A accuracy of three BERTs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Deep PICO extractions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Compare abstract filtered outcomes with manually screened outcomes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Compare other metrics: F1 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Others after reading more papers in the area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2021-05-14T21:50:34Z</dcterms:created>
  <dc:creator>XiaoWen JI</dc:creator>
</cp:coreProperties>
</file>