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2" r:id="rId5"/>
    <p:sldId id="283" r:id="rId6"/>
    <p:sldId id="285" r:id="rId7"/>
    <p:sldId id="286" r:id="rId8"/>
    <p:sldId id="287" r:id="rId9"/>
    <p:sldId id="288" r:id="rId10"/>
    <p:sldId id="289" r:id="rId11"/>
    <p:sldId id="293" r:id="rId12"/>
    <p:sldId id="259" r:id="rId13"/>
    <p:sldId id="281" r:id="rId14"/>
    <p:sldId id="260" r:id="rId15"/>
    <p:sldId id="280" r:id="rId16"/>
    <p:sldId id="290" r:id="rId17"/>
    <p:sldId id="292" r:id="rId18"/>
  </p:sldIdLst>
  <p:sldSz cx="13004800" cy="9753600"/>
  <p:notesSz cx="6858000" cy="9144000"/>
  <p:defaultTextStyle>
    <a:lvl1pPr algn="ctr" defTabSz="584200">
      <a:defRPr sz="3800">
        <a:solidFill>
          <a:srgbClr val="6C6963"/>
        </a:solidFill>
        <a:latin typeface="+mn-lt"/>
        <a:ea typeface="+mn-ea"/>
        <a:cs typeface="+mn-cs"/>
        <a:sym typeface="Baskerville"/>
      </a:defRPr>
    </a:lvl1pPr>
    <a:lvl2pPr indent="228600" algn="ctr" defTabSz="584200">
      <a:defRPr sz="3800">
        <a:solidFill>
          <a:srgbClr val="6C6963"/>
        </a:solidFill>
        <a:latin typeface="+mn-lt"/>
        <a:ea typeface="+mn-ea"/>
        <a:cs typeface="+mn-cs"/>
        <a:sym typeface="Baskerville"/>
      </a:defRPr>
    </a:lvl2pPr>
    <a:lvl3pPr indent="457200" algn="ctr" defTabSz="584200">
      <a:defRPr sz="3800">
        <a:solidFill>
          <a:srgbClr val="6C6963"/>
        </a:solidFill>
        <a:latin typeface="+mn-lt"/>
        <a:ea typeface="+mn-ea"/>
        <a:cs typeface="+mn-cs"/>
        <a:sym typeface="Baskerville"/>
      </a:defRPr>
    </a:lvl3pPr>
    <a:lvl4pPr indent="685800" algn="ctr" defTabSz="584200">
      <a:defRPr sz="3800">
        <a:solidFill>
          <a:srgbClr val="6C6963"/>
        </a:solidFill>
        <a:latin typeface="+mn-lt"/>
        <a:ea typeface="+mn-ea"/>
        <a:cs typeface="+mn-cs"/>
        <a:sym typeface="Baskerville"/>
      </a:defRPr>
    </a:lvl4pPr>
    <a:lvl5pPr indent="914400" algn="ctr" defTabSz="584200">
      <a:defRPr sz="3800">
        <a:solidFill>
          <a:srgbClr val="6C6963"/>
        </a:solidFill>
        <a:latin typeface="+mn-lt"/>
        <a:ea typeface="+mn-ea"/>
        <a:cs typeface="+mn-cs"/>
        <a:sym typeface="Baskerville"/>
      </a:defRPr>
    </a:lvl5pPr>
    <a:lvl6pPr indent="1143000" algn="ctr" defTabSz="584200">
      <a:defRPr sz="3800">
        <a:solidFill>
          <a:srgbClr val="6C6963"/>
        </a:solidFill>
        <a:latin typeface="+mn-lt"/>
        <a:ea typeface="+mn-ea"/>
        <a:cs typeface="+mn-cs"/>
        <a:sym typeface="Baskerville"/>
      </a:defRPr>
    </a:lvl6pPr>
    <a:lvl7pPr indent="1371600" algn="ctr" defTabSz="584200">
      <a:defRPr sz="3800">
        <a:solidFill>
          <a:srgbClr val="6C6963"/>
        </a:solidFill>
        <a:latin typeface="+mn-lt"/>
        <a:ea typeface="+mn-ea"/>
        <a:cs typeface="+mn-cs"/>
        <a:sym typeface="Baskerville"/>
      </a:defRPr>
    </a:lvl7pPr>
    <a:lvl8pPr indent="1600200" algn="ctr" defTabSz="584200">
      <a:defRPr sz="3800">
        <a:solidFill>
          <a:srgbClr val="6C6963"/>
        </a:solidFill>
        <a:latin typeface="+mn-lt"/>
        <a:ea typeface="+mn-ea"/>
        <a:cs typeface="+mn-cs"/>
        <a:sym typeface="Baskerville"/>
      </a:defRPr>
    </a:lvl8pPr>
    <a:lvl9pPr indent="1828800" algn="ctr" defTabSz="584200">
      <a:defRPr sz="3800">
        <a:solidFill>
          <a:srgbClr val="6C6963"/>
        </a:solidFill>
        <a:latin typeface="+mn-lt"/>
        <a:ea typeface="+mn-ea"/>
        <a:cs typeface="+mn-cs"/>
        <a:sym typeface="Baskervill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4000"/>
              </a:solidFill>
              <a:prstDash val="solid"/>
              <a:miter lim="400000"/>
            </a:ln>
          </a:top>
          <a:bottom>
            <a:ln w="12700" cap="flat">
              <a:solidFill>
                <a:srgbClr val="794000"/>
              </a:solidFill>
              <a:prstDash val="solid"/>
              <a:miter lim="400000"/>
            </a:ln>
          </a:bottom>
          <a:insideH>
            <a:ln w="12700" cap="flat">
              <a:solidFill>
                <a:srgbClr val="794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4000"/>
              </a:solidFill>
              <a:prstDash val="solid"/>
              <a:miter lim="400000"/>
            </a:ln>
          </a:right>
          <a:top>
            <a:ln w="12700" cap="flat">
              <a:solidFill>
                <a:srgbClr val="794000"/>
              </a:solidFill>
              <a:prstDash val="solid"/>
              <a:miter lim="400000"/>
            </a:ln>
          </a:top>
          <a:bottom>
            <a:ln w="12700" cap="flat">
              <a:solidFill>
                <a:srgbClr val="794000"/>
              </a:solidFill>
              <a:prstDash val="solid"/>
              <a:miter lim="400000"/>
            </a:ln>
          </a:bottom>
          <a:insideH>
            <a:ln w="12700" cap="flat">
              <a:solidFill>
                <a:srgbClr val="794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94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4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28" autoAdjust="0"/>
  </p:normalViewPr>
  <p:slideViewPr>
    <p:cSldViewPr>
      <p:cViewPr varScale="1">
        <p:scale>
          <a:sx n="68" d="100"/>
          <a:sy n="68" d="100"/>
        </p:scale>
        <p:origin x="-1866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7030508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http://dev.xiaomi.com/mistats/app-region-distribute.html?appid=2882303761517252980&amp;packagename=com.xiaomi.stats.test3   </a:t>
            </a:r>
          </a:p>
          <a:p>
            <a:r>
              <a:rPr lang="en-US" altLang="zh-CN" dirty="0" smtClean="0"/>
              <a:t>linzhengwei@xiaomi.com/linzhengwei123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501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zh-CN" altLang="en-US" sz="2400" baseline="0" dirty="0" smtClean="0"/>
              <a:t>现场演示   </a:t>
            </a:r>
            <a:r>
              <a:rPr lang="en-US" altLang="zh-CN" sz="2400" baseline="0" dirty="0" smtClean="0"/>
              <a:t>.table-striped     .table-bordered     .table-hover   .table-condensed</a:t>
            </a:r>
          </a:p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zh-CN" altLang="en-US" sz="2400" baseline="0" dirty="0" smtClean="0"/>
              <a:t>单元行的类名</a:t>
            </a:r>
            <a:r>
              <a:rPr lang="en-US" altLang="zh-CN" sz="2400" baseline="0" dirty="0" smtClean="0"/>
              <a:t>    </a:t>
            </a:r>
            <a:r>
              <a:rPr lang="en-US" altLang="zh-CN" sz="2400" baseline="0" dirty="0" smtClean="0"/>
              <a:t>.success   .error    .warning    .info </a:t>
            </a:r>
          </a:p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en-US" altLang="zh-CN" sz="2400" baseline="0" dirty="0" smtClean="0"/>
              <a:t>Form – </a:t>
            </a:r>
            <a:r>
              <a:rPr lang="zh-CN" altLang="en-US" sz="2400" baseline="0" dirty="0" smtClean="0"/>
              <a:t>站点演示： 设置</a:t>
            </a:r>
            <a:r>
              <a:rPr lang="en-US" altLang="zh-CN" sz="2400" baseline="0" dirty="0" smtClean="0"/>
              <a:t>-</a:t>
            </a:r>
            <a:r>
              <a:rPr lang="zh-CN" altLang="en-US" sz="2400" baseline="0" dirty="0" smtClean="0"/>
              <a:t>用户群   新建用户群页面  </a:t>
            </a:r>
            <a:r>
              <a:rPr lang="en-US" altLang="zh-CN" sz="2400" baseline="0" dirty="0" smtClean="0"/>
              <a:t>form-horizontal</a:t>
            </a:r>
            <a:r>
              <a:rPr lang="zh-CN" altLang="en-US" sz="2400" baseline="0" dirty="0" smtClean="0"/>
              <a:t>的使用</a:t>
            </a:r>
            <a:endParaRPr lang="en-US" altLang="zh-CN" sz="2400" baseline="0" dirty="0" smtClean="0"/>
          </a:p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zh-CN" altLang="en-US" sz="2400" baseline="0" dirty="0" smtClean="0"/>
              <a:t>滚动到  </a:t>
            </a:r>
            <a:r>
              <a:rPr lang="en-US" altLang="zh-CN" sz="2400" baseline="0" dirty="0" smtClean="0"/>
              <a:t>Supported form controls  Inputs </a:t>
            </a:r>
            <a:r>
              <a:rPr lang="zh-CN" altLang="en-US" sz="2400" baseline="0" dirty="0" smtClean="0"/>
              <a:t>里边有一句： </a:t>
            </a:r>
            <a:r>
              <a:rPr lang="en-US" altLang="zh-CN" sz="18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Requires the use of a specified </a:t>
            </a:r>
            <a:r>
              <a:rPr lang="en-US" altLang="zh-CN" sz="2400" dirty="0" smtClean="0"/>
              <a:t>type</a:t>
            </a:r>
            <a:r>
              <a:rPr lang="en-US" altLang="zh-CN" sz="18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 at all times.  </a:t>
            </a:r>
            <a:r>
              <a:rPr lang="zh-CN" altLang="en-US" sz="18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这个是什么原因呢？讲讲代码压缩有意思的事情 </a:t>
            </a:r>
            <a:r>
              <a:rPr lang="en-US" altLang="zh-CN" sz="18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input type=“text” </a:t>
            </a:r>
            <a:r>
              <a:rPr lang="zh-CN" altLang="en-US" sz="18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是否是有必要的呢？</a:t>
            </a:r>
            <a:endParaRPr lang="en-US" altLang="zh-CN" sz="1800" b="0" i="0" dirty="0" smtClean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en-US" altLang="zh-CN" sz="1800" b="0" i="0" baseline="0" dirty="0" smtClean="0">
                <a:effectLst/>
                <a:latin typeface="Avenir Roman"/>
                <a:sym typeface="Avenir Roman"/>
              </a:rPr>
              <a:t>input-prepend </a:t>
            </a:r>
            <a:r>
              <a:rPr lang="zh-CN" altLang="en-US" sz="1800" b="0" i="0" baseline="0" dirty="0" smtClean="0">
                <a:effectLst/>
                <a:latin typeface="Avenir Roman"/>
                <a:sym typeface="Avenir Roman"/>
              </a:rPr>
              <a:t>和 </a:t>
            </a:r>
            <a:r>
              <a:rPr lang="en-US" altLang="zh-CN" sz="1800" b="0" i="0" baseline="0" dirty="0" smtClean="0">
                <a:effectLst/>
                <a:latin typeface="Avenir Roman"/>
                <a:sym typeface="Avenir Roman"/>
              </a:rPr>
              <a:t>input-append  </a:t>
            </a:r>
            <a:r>
              <a:rPr lang="zh-CN" altLang="en-US" sz="1800" b="0" i="0" baseline="0" dirty="0" smtClean="0">
                <a:effectLst/>
                <a:latin typeface="Avenir Roman"/>
                <a:sym typeface="Avenir Roman"/>
              </a:rPr>
              <a:t>里边的</a:t>
            </a:r>
            <a:r>
              <a:rPr lang="en-US" altLang="zh-CN" sz="1800" b="0" i="0" baseline="0" dirty="0" smtClean="0">
                <a:effectLst/>
                <a:latin typeface="Avenir Roman"/>
                <a:sym typeface="Avenir Roman"/>
              </a:rPr>
              <a:t>add-on</a:t>
            </a:r>
            <a:endParaRPr lang="en-US" altLang="zh-CN" sz="2400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en-US" altLang="zh-CN" sz="2400" baseline="0" dirty="0" smtClean="0"/>
              <a:t>alert </a:t>
            </a:r>
            <a:r>
              <a:rPr lang="zh-CN" altLang="en-US" sz="2400" baseline="0" dirty="0" smtClean="0"/>
              <a:t>使用 设备信息 </a:t>
            </a:r>
            <a:r>
              <a:rPr lang="en-US" altLang="zh-CN" sz="2400" baseline="0" dirty="0" smtClean="0"/>
              <a:t>– </a:t>
            </a:r>
            <a:r>
              <a:rPr lang="zh-CN" altLang="en-US" sz="2400" baseline="0" dirty="0" smtClean="0"/>
              <a:t>网络与运营商  页面的添加对比日期来说明</a:t>
            </a:r>
            <a:endParaRPr lang="en-US" altLang="zh-CN" sz="2400" baseline="0" dirty="0" smtClean="0"/>
          </a:p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en-US" altLang="zh-CN" sz="2400" baseline="0" dirty="0" smtClean="0"/>
              <a:t>Modal </a:t>
            </a:r>
            <a:r>
              <a:rPr lang="zh-CN" altLang="en-US" sz="2400" baseline="0" dirty="0" smtClean="0"/>
              <a:t>使用</a:t>
            </a:r>
            <a:r>
              <a:rPr lang="en-US" altLang="zh-CN" sz="2400" baseline="0" dirty="0" smtClean="0"/>
              <a:t>alert</a:t>
            </a:r>
            <a:r>
              <a:rPr lang="zh-CN" altLang="en-US" sz="2400" baseline="0" dirty="0" smtClean="0"/>
              <a:t>来说明</a:t>
            </a:r>
            <a:endParaRPr lang="en-US" altLang="zh-CN" sz="2400" baseline="0" smtClean="0"/>
          </a:p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endParaRPr lang="en-US" altLang="zh-CN" sz="2400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首先需要明确： ＣＯＲＳ的风险主要存在于数据库写操作。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baseline="0" dirty="0" smtClean="0"/>
              <a:t>Http </a:t>
            </a:r>
            <a:r>
              <a:rPr lang="en-US" altLang="zh-CN" baseline="0" dirty="0" err="1" smtClean="0"/>
              <a:t>Referer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校验。 这样做的风险是依赖于第三方浏览器， </a:t>
            </a:r>
            <a:r>
              <a:rPr lang="en-US" altLang="zh-CN" baseline="0" dirty="0" smtClean="0"/>
              <a:t>IE6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FF2</a:t>
            </a:r>
            <a:r>
              <a:rPr lang="zh-CN" altLang="en-US" baseline="0" dirty="0" smtClean="0"/>
              <a:t>就存在</a:t>
            </a:r>
            <a:r>
              <a:rPr lang="en-US" altLang="zh-CN" baseline="0" dirty="0" err="1" smtClean="0"/>
              <a:t>referer</a:t>
            </a:r>
            <a:r>
              <a:rPr lang="zh-CN" altLang="en-US" baseline="0" dirty="0" smtClean="0"/>
              <a:t>被修改的</a:t>
            </a:r>
            <a:r>
              <a:rPr lang="en-US" altLang="zh-CN" baseline="0" dirty="0" smtClean="0"/>
              <a:t>bug</a:t>
            </a:r>
            <a:r>
              <a:rPr lang="zh-CN" altLang="en-US" baseline="0" dirty="0" smtClean="0"/>
              <a:t>。用户可以设置访问时候不带</a:t>
            </a:r>
            <a:r>
              <a:rPr lang="en-US" altLang="zh-CN" baseline="0" dirty="0" err="1" smtClean="0"/>
              <a:t>referer</a:t>
            </a:r>
            <a:r>
              <a:rPr lang="zh-CN" altLang="en-US" baseline="0" dirty="0" smtClean="0"/>
              <a:t>，导致校验失败，功能失效。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r>
              <a:rPr lang="zh-CN" altLang="en-US" baseline="0" dirty="0" smtClean="0"/>
              <a:t>在请求地址中添加</a:t>
            </a:r>
            <a:r>
              <a:rPr lang="en-US" altLang="zh-CN" baseline="0" dirty="0" smtClean="0"/>
              <a:t>token</a:t>
            </a:r>
            <a:r>
              <a:rPr lang="zh-CN" altLang="en-US" baseline="0" dirty="0" smtClean="0"/>
              <a:t>。 传统</a:t>
            </a:r>
            <a:r>
              <a:rPr lang="en-US" altLang="zh-CN" baseline="0" dirty="0" smtClean="0"/>
              <a:t>Token</a:t>
            </a:r>
            <a:r>
              <a:rPr lang="zh-CN" altLang="en-US" baseline="0" dirty="0" smtClean="0"/>
              <a:t>存在于</a:t>
            </a:r>
            <a:r>
              <a:rPr lang="en-US" altLang="zh-CN" baseline="0" dirty="0" smtClean="0"/>
              <a:t>session</a:t>
            </a:r>
            <a:r>
              <a:rPr lang="zh-CN" altLang="en-US" baseline="0" dirty="0" smtClean="0"/>
              <a:t>中，不易维护。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HTTP header</a:t>
            </a:r>
            <a:r>
              <a:rPr lang="zh-CN" altLang="en-US" baseline="0" dirty="0" smtClean="0"/>
              <a:t>中进行</a:t>
            </a:r>
            <a:r>
              <a:rPr lang="en-US" altLang="zh-CN" baseline="0" dirty="0" smtClean="0"/>
              <a:t>token</a:t>
            </a:r>
            <a:r>
              <a:rPr lang="zh-CN" altLang="en-US" baseline="0" dirty="0" smtClean="0"/>
              <a:t>的添加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130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抽离</a:t>
            </a:r>
            <a:r>
              <a:rPr lang="en-US" altLang="zh-CN" sz="24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HTML</a:t>
            </a:r>
            <a:r>
              <a:rPr lang="zh-CN" altLang="en-US" sz="24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模板</a:t>
            </a:r>
            <a:endParaRPr lang="en-US" altLang="zh-CN" sz="2400" dirty="0" smtClean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利用</a:t>
            </a:r>
            <a:r>
              <a:rPr lang="en-US" altLang="zh-CN" sz="24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grunt</a:t>
            </a:r>
            <a:r>
              <a:rPr lang="zh-CN" altLang="en-US" sz="24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做发布前编译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807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压缩： 去掉 </a:t>
            </a:r>
            <a:r>
              <a:rPr lang="en-US" altLang="zh-CN" dirty="0" smtClean="0"/>
              <a:t>type=text</a:t>
            </a:r>
          </a:p>
          <a:p>
            <a:r>
              <a:rPr lang="zh-CN" altLang="en-US" smtClean="0"/>
              <a:t>排查的心理路程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8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扯点没用的蛋： </a:t>
            </a:r>
            <a:r>
              <a:rPr lang="en-US" altLang="zh-CN" dirty="0" smtClean="0"/>
              <a:t>learn</a:t>
            </a:r>
            <a:r>
              <a:rPr lang="en-US" altLang="zh-CN" baseline="0" dirty="0" smtClean="0"/>
              <a:t> by doing . </a:t>
            </a:r>
            <a:r>
              <a:rPr lang="zh-CN" altLang="en-US" baseline="0" dirty="0" smtClean="0"/>
              <a:t>因为以前的业务从来没涉及过类似的平台，所以我之前也没有用过</a:t>
            </a:r>
            <a:r>
              <a:rPr lang="en-US" altLang="zh-CN" baseline="0" dirty="0" smtClean="0"/>
              <a:t>bootstrap</a:t>
            </a:r>
            <a:r>
              <a:rPr lang="zh-CN" altLang="en-US" baseline="0" dirty="0" smtClean="0"/>
              <a:t>，那怎么办，就是一边做一边学， </a:t>
            </a:r>
            <a:r>
              <a:rPr lang="en-US" altLang="zh-CN" baseline="0" dirty="0" smtClean="0"/>
              <a:t>learn by doing </a:t>
            </a:r>
            <a:r>
              <a:rPr lang="zh-CN" altLang="en-US" baseline="0" dirty="0" smtClean="0"/>
              <a:t>这是最高效的学习方式。学习方法也很简单： 第一步</a:t>
            </a:r>
            <a:r>
              <a:rPr lang="en-US" altLang="zh-CN" baseline="0" dirty="0" smtClean="0"/>
              <a:t>check</a:t>
            </a:r>
            <a:r>
              <a:rPr lang="zh-CN" altLang="en-US" baseline="0" dirty="0" smtClean="0"/>
              <a:t>源码， 第二步就是看</a:t>
            </a:r>
            <a:r>
              <a:rPr lang="en-US" altLang="zh-CN" baseline="0" dirty="0" smtClean="0"/>
              <a:t>doc</a:t>
            </a:r>
            <a:r>
              <a:rPr lang="zh-CN" altLang="en-US" baseline="0" dirty="0" smtClean="0"/>
              <a:t>。接下来我们就通过</a:t>
            </a:r>
            <a:r>
              <a:rPr lang="en-US" altLang="zh-CN" baseline="0" dirty="0" smtClean="0"/>
              <a:t>doc</a:t>
            </a:r>
            <a:r>
              <a:rPr lang="zh-CN" altLang="en-US" baseline="0" dirty="0" smtClean="0"/>
              <a:t>一步步的先跟大家聊聊</a:t>
            </a:r>
            <a:r>
              <a:rPr lang="en-US" altLang="zh-CN" baseline="0" dirty="0" smtClean="0"/>
              <a:t>bootstrap</a:t>
            </a:r>
            <a:r>
              <a:rPr lang="zh-CN" altLang="en-US" baseline="0" dirty="0" smtClean="0"/>
              <a:t>， </a:t>
            </a:r>
            <a:r>
              <a:rPr lang="en-US" altLang="zh-CN" baseline="0" dirty="0" err="1" smtClean="0"/>
              <a:t>jquery</a:t>
            </a:r>
            <a:r>
              <a:rPr lang="zh-CN" altLang="en-US" baseline="0" dirty="0" smtClean="0"/>
              <a:t>这个东西基本上属于前端必会， 上手也非常的简单， 所以就不多说了。但是事件的代理方式可以聊一下。避免对</a:t>
            </a:r>
            <a:r>
              <a:rPr lang="en-US" altLang="zh-CN" baseline="0" dirty="0" err="1" smtClean="0"/>
              <a:t>dom</a:t>
            </a:r>
            <a:r>
              <a:rPr lang="zh-CN" altLang="en-US" baseline="0" dirty="0" smtClean="0"/>
              <a:t>的反复操作也可以说一下。错误消息的统一处理， </a:t>
            </a:r>
            <a:r>
              <a:rPr lang="en-US" altLang="zh-CN" baseline="0" dirty="0" smtClean="0"/>
              <a:t>loading</a:t>
            </a:r>
            <a:r>
              <a:rPr lang="zh-CN" altLang="en-US" baseline="0" dirty="0" smtClean="0"/>
              <a:t>的统一使用。</a:t>
            </a:r>
            <a:r>
              <a:rPr lang="en-US" altLang="zh-CN" baseline="0" dirty="0" smtClean="0"/>
              <a:t>Bootstrap</a:t>
            </a:r>
            <a:r>
              <a:rPr lang="zh-CN" altLang="en-US" baseline="0" dirty="0" smtClean="0"/>
              <a:t>的一些插件的使用， 最后说一下我们整站的集成。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77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5428" lvl="0" indent="-435428">
              <a:buSzPct val="100000"/>
              <a:buAutoNum type="arabicPeriod"/>
              <a:defRPr sz="1800"/>
            </a:pPr>
            <a:r>
              <a:rPr sz="2400" dirty="0"/>
              <a:t>Mark Otto  Jacob Thornton  twitter </a:t>
            </a:r>
            <a:r>
              <a:rPr sz="2400" dirty="0" err="1"/>
              <a:t>hackweek</a:t>
            </a:r>
            <a:r>
              <a:rPr sz="2400" dirty="0"/>
              <a:t> </a:t>
            </a:r>
          </a:p>
          <a:p>
            <a:pPr marL="435428" lvl="0" indent="-435428">
              <a:buSzPct val="100000"/>
              <a:buAutoNum type="arabicPeriod"/>
              <a:defRPr sz="1800"/>
            </a:pPr>
            <a:r>
              <a:rPr sz="2400" dirty="0"/>
              <a:t>主流版本，V3.2 和 V2.3.2 matrix基于</a:t>
            </a:r>
            <a:r>
              <a:rPr sz="2400" dirty="0" smtClean="0"/>
              <a:t>bootstrapV2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V3.2</a:t>
            </a:r>
            <a:r>
              <a:rPr lang="zh-CN" altLang="en-US" sz="2400" dirty="0" smtClean="0"/>
              <a:t>采用移动优先的设计原则，设计风格更趋于扁平化</a:t>
            </a:r>
            <a:endParaRPr lang="en-US" altLang="zh-CN" sz="2400" dirty="0" smtClean="0"/>
          </a:p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en-US" altLang="zh-CN" sz="2400" dirty="0" smtClean="0"/>
              <a:t>Reset</a:t>
            </a:r>
            <a:r>
              <a:rPr lang="en-US" altLang="zh-CN" sz="2400" baseline="0" dirty="0" smtClean="0"/>
              <a:t> CSS </a:t>
            </a:r>
            <a:r>
              <a:rPr lang="zh-CN" altLang="en-US" sz="2400" baseline="0" dirty="0" smtClean="0"/>
              <a:t>或者 </a:t>
            </a:r>
            <a:r>
              <a:rPr lang="en-US" altLang="zh-CN" sz="2400" baseline="0" dirty="0" smtClean="0"/>
              <a:t>normalization CSS, bootstrap</a:t>
            </a:r>
            <a:r>
              <a:rPr lang="zh-CN" altLang="en-US" sz="2400" baseline="0" dirty="0" smtClean="0"/>
              <a:t>内置了</a:t>
            </a:r>
            <a:r>
              <a:rPr lang="en-US" altLang="zh-CN" sz="2400" baseline="0" dirty="0" smtClean="0"/>
              <a:t>reset   bootstrap1.0</a:t>
            </a:r>
            <a:r>
              <a:rPr lang="zh-CN" altLang="en-US" sz="2400" baseline="0" dirty="0" smtClean="0"/>
              <a:t>使用</a:t>
            </a:r>
            <a:r>
              <a:rPr lang="en-US" altLang="zh-CN" sz="2400" baseline="0" dirty="0" smtClean="0"/>
              <a:t>reset, bootstrap2.0</a:t>
            </a:r>
            <a:r>
              <a:rPr lang="zh-CN" altLang="en-US" sz="2400" baseline="0" dirty="0" smtClean="0"/>
              <a:t>开始使用</a:t>
            </a:r>
            <a:r>
              <a:rPr lang="en-US" altLang="zh-CN" sz="2400" baseline="0" dirty="0" smtClean="0"/>
              <a:t>normalize(Nicolas)  normalize</a:t>
            </a:r>
            <a:r>
              <a:rPr lang="zh-CN" altLang="en-US" sz="2400" baseline="0" dirty="0" smtClean="0"/>
              <a:t>同时也是</a:t>
            </a:r>
            <a:r>
              <a:rPr lang="en-US" altLang="zh-CN" sz="2400" baseline="0" dirty="0" smtClean="0"/>
              <a:t>HTML5 Boilerplate</a:t>
            </a:r>
            <a:r>
              <a:rPr lang="zh-CN" altLang="en-US" sz="2400" baseline="0" dirty="0" smtClean="0"/>
              <a:t>的基础</a:t>
            </a:r>
            <a:r>
              <a:rPr lang="zh-CN" altLang="en-US" sz="2400" baseline="0" dirty="0" smtClean="0"/>
              <a:t>样式</a:t>
            </a:r>
            <a:r>
              <a:rPr lang="en-US" altLang="zh-CN" sz="2400" baseline="0" dirty="0" smtClean="0"/>
              <a:t>, </a:t>
            </a:r>
            <a:r>
              <a:rPr lang="zh-CN" altLang="en-US" sz="2400" baseline="0" dirty="0" smtClean="0"/>
              <a:t>但文件的名字还是叫做</a:t>
            </a:r>
            <a:r>
              <a:rPr lang="en-US" altLang="zh-CN" sz="2400" baseline="0" dirty="0" err="1" smtClean="0"/>
              <a:t>reset.less</a:t>
            </a:r>
            <a:r>
              <a:rPr lang="en-US" altLang="zh-CN" sz="2400" baseline="0" dirty="0" smtClean="0"/>
              <a:t> </a:t>
            </a:r>
            <a:r>
              <a:rPr lang="zh-CN" altLang="en-US" sz="2400" baseline="0" dirty="0" smtClean="0"/>
              <a:t>代码演示</a:t>
            </a:r>
            <a:endParaRPr lang="en-US" altLang="zh-CN" sz="2400" baseline="0" dirty="0" smtClean="0"/>
          </a:p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zh-CN" altLang="en-US" sz="2400" baseline="0" dirty="0" smtClean="0"/>
              <a:t>举个简单的例子， 浏览器默认 </a:t>
            </a:r>
            <a:r>
              <a:rPr lang="en-US" altLang="zh-CN" sz="2400" baseline="0" dirty="0" smtClean="0"/>
              <a:t>body </a:t>
            </a:r>
            <a:r>
              <a:rPr lang="zh-CN" altLang="en-US" sz="2400" baseline="0" dirty="0" smtClean="0"/>
              <a:t>是一个</a:t>
            </a:r>
            <a:r>
              <a:rPr lang="en-US" altLang="zh-CN" sz="2400" baseline="0" dirty="0" smtClean="0"/>
              <a:t>margin</a:t>
            </a:r>
            <a:r>
              <a:rPr lang="zh-CN" altLang="en-US" sz="2400" baseline="0" dirty="0" smtClean="0"/>
              <a:t>属性的， </a:t>
            </a:r>
            <a:r>
              <a:rPr lang="en-US" altLang="zh-CN" sz="2400" baseline="0" dirty="0" smtClean="0"/>
              <a:t>normalization</a:t>
            </a:r>
            <a:r>
              <a:rPr lang="zh-CN" altLang="en-US" sz="2400" baseline="0" dirty="0" smtClean="0"/>
              <a:t>去掉了</a:t>
            </a:r>
            <a:r>
              <a:rPr lang="zh-CN" altLang="en-US" sz="2400" baseline="0" dirty="0" smtClean="0"/>
              <a:t>它</a:t>
            </a:r>
            <a:r>
              <a:rPr lang="en-US" altLang="zh-CN" sz="2400" baseline="0" dirty="0" smtClean="0"/>
              <a:t>,</a:t>
            </a:r>
            <a:r>
              <a:rPr lang="zh-CN" altLang="en-US" sz="2400" baseline="0" dirty="0" smtClean="0"/>
              <a:t>    </a:t>
            </a:r>
            <a:r>
              <a:rPr lang="en-US" altLang="zh-CN" sz="2400" baseline="0" dirty="0" smtClean="0"/>
              <a:t>background-color </a:t>
            </a:r>
            <a:r>
              <a:rPr lang="zh-CN" altLang="en-US" sz="2400" baseline="0" dirty="0" smtClean="0"/>
              <a:t>默认是透明的， </a:t>
            </a:r>
            <a:r>
              <a:rPr lang="en-US" altLang="zh-CN" sz="2400" baseline="0" dirty="0" smtClean="0"/>
              <a:t>normalization </a:t>
            </a:r>
            <a:r>
              <a:rPr lang="zh-CN" altLang="en-US" sz="2400" baseline="0" dirty="0" smtClean="0"/>
              <a:t>限制成了</a:t>
            </a:r>
            <a:r>
              <a:rPr lang="zh-CN" altLang="en-US" sz="2400" baseline="0" dirty="0" smtClean="0"/>
              <a:t>白色 代码演示</a:t>
            </a:r>
            <a:endParaRPr lang="en-US" altLang="zh-CN" sz="2400" baseline="0" dirty="0" smtClean="0"/>
          </a:p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endParaRPr lang="en-US" altLang="zh-CN" sz="2400" baseline="0" dirty="0" smtClean="0"/>
          </a:p>
          <a:p>
            <a:pPr marL="435428" lvl="0" indent="-435428">
              <a:buSzPct val="100000"/>
              <a:buAutoNum type="arabicPeriod"/>
              <a:defRPr sz="1800"/>
            </a:pPr>
            <a:endParaRPr lang="en-US" altLang="zh-CN" sz="2400" baseline="0" dirty="0" smtClean="0"/>
          </a:p>
          <a:p>
            <a:pPr marL="435428" lvl="0" indent="-435428">
              <a:buSzPct val="100000"/>
              <a:buAutoNum type="arabicPeriod"/>
              <a:defRPr sz="1800"/>
            </a:pPr>
            <a:endParaRPr sz="2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5428" lvl="0" indent="-435428">
              <a:buSzPct val="100000"/>
              <a:buAutoNum type="arabicPeriod"/>
              <a:defRPr sz="1800"/>
            </a:pPr>
            <a:r>
              <a:rPr lang="zh-CN" altLang="en-US" sz="2400" dirty="0" smtClean="0"/>
              <a:t>流式布局：</a:t>
            </a:r>
            <a:endParaRPr lang="en-US" altLang="zh-CN" sz="2400" dirty="0" smtClean="0"/>
          </a:p>
          <a:p>
            <a:pPr marL="435428" lvl="0" indent="-435428">
              <a:buSzPct val="100000"/>
              <a:buAutoNum type="arabicPeriod"/>
              <a:defRPr sz="1800"/>
            </a:pPr>
            <a:r>
              <a:rPr lang="en-US" sz="2400" dirty="0" smtClean="0"/>
              <a:t>12</a:t>
            </a:r>
            <a:r>
              <a:rPr lang="zh-CN" altLang="en-US" sz="2400" dirty="0" smtClean="0"/>
              <a:t>列，一共占据</a:t>
            </a:r>
            <a:r>
              <a:rPr lang="en-US" altLang="zh-CN" sz="2400" dirty="0" smtClean="0"/>
              <a:t>940</a:t>
            </a:r>
            <a:r>
              <a:rPr lang="zh-CN" altLang="en-US" sz="2400" dirty="0" smtClean="0"/>
              <a:t>宽。每一列</a:t>
            </a:r>
            <a:r>
              <a:rPr lang="en-US" altLang="zh-CN" sz="2400" dirty="0" smtClean="0"/>
              <a:t>60px</a:t>
            </a:r>
            <a:r>
              <a:rPr lang="zh-CN" altLang="en-US" sz="2400" dirty="0" smtClean="0"/>
              <a:t>，偏移</a:t>
            </a:r>
            <a:r>
              <a:rPr lang="en-US" altLang="zh-CN" sz="2400" dirty="0" smtClean="0"/>
              <a:t>20px</a:t>
            </a:r>
            <a:r>
              <a:rPr lang="en-US" altLang="zh-CN" sz="2400" baseline="0" dirty="0" smtClean="0"/>
              <a:t>  </a:t>
            </a:r>
            <a:r>
              <a:rPr lang="zh-CN" altLang="en-US" sz="2400" baseline="0" dirty="0" smtClean="0"/>
              <a:t>下一页会有切到我们自己的系统， 看综合页首页的</a:t>
            </a:r>
            <a:r>
              <a:rPr lang="en-US" altLang="zh-CN" sz="2400" baseline="0" dirty="0" smtClean="0"/>
              <a:t>top-ten</a:t>
            </a:r>
            <a:r>
              <a:rPr lang="zh-CN" altLang="en-US" sz="2400" baseline="0" dirty="0" smtClean="0"/>
              <a:t>的视图</a:t>
            </a:r>
            <a:endParaRPr sz="2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5428" lvl="0" indent="-435428">
              <a:buSzPct val="100000"/>
              <a:buAutoNum type="arabicPeriod"/>
              <a:defRPr sz="1800"/>
            </a:pPr>
            <a:r>
              <a:rPr lang="zh-CN" altLang="en-US" sz="2400" dirty="0" smtClean="0"/>
              <a:t>流式布局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35428" lvl="0" indent="-435428">
              <a:buSzPct val="100000"/>
              <a:buAutoNum type="arabicPeriod"/>
              <a:defRPr sz="1800"/>
            </a:pPr>
            <a:r>
              <a:rPr lang="en-US" altLang="zh-CN" sz="2400" dirty="0" smtClean="0"/>
              <a:t>Offset</a:t>
            </a:r>
            <a:r>
              <a:rPr lang="en-US" altLang="zh-CN" sz="2400" baseline="0" dirty="0" smtClean="0"/>
              <a:t> </a:t>
            </a:r>
            <a:r>
              <a:rPr lang="zh-CN" altLang="en-US" sz="2400" baseline="0" dirty="0" smtClean="0"/>
              <a:t>在</a:t>
            </a:r>
            <a:r>
              <a:rPr lang="en-US" altLang="zh-CN" sz="2400" baseline="0" dirty="0" smtClean="0"/>
              <a:t>2%</a:t>
            </a:r>
            <a:r>
              <a:rPr lang="zh-CN" altLang="en-US" sz="2400" baseline="0" dirty="0" smtClean="0"/>
              <a:t>左右， 将一下内嵌的使用， 讲一下给谢然的面试题</a:t>
            </a:r>
            <a:endParaRPr lang="en-US" altLang="zh-CN" sz="2400" baseline="0" dirty="0" smtClean="0"/>
          </a:p>
          <a:p>
            <a:pPr marL="435428" lvl="0" indent="-435428">
              <a:buSzPct val="100000"/>
              <a:buAutoNum type="arabicPeriod"/>
              <a:defRPr sz="1800"/>
            </a:pPr>
            <a:r>
              <a:rPr lang="en-US" altLang="zh-CN" sz="2400" baseline="0" dirty="0" smtClean="0"/>
              <a:t>Fixed layout </a:t>
            </a:r>
            <a:r>
              <a:rPr lang="zh-CN" altLang="en-US" sz="2400" baseline="0" dirty="0" smtClean="0"/>
              <a:t>定宽是 </a:t>
            </a:r>
            <a:r>
              <a:rPr lang="en-US" altLang="zh-CN" sz="2400" baseline="0" dirty="0" smtClean="0"/>
              <a:t>940px</a:t>
            </a:r>
          </a:p>
          <a:p>
            <a:pPr marL="435428" lvl="0" indent="-435428">
              <a:buSzPct val="100000"/>
              <a:buAutoNum type="arabicPeriod"/>
              <a:defRPr sz="1800"/>
            </a:pPr>
            <a:r>
              <a:rPr lang="zh-CN" altLang="en-US" sz="2400" baseline="0" dirty="0" smtClean="0"/>
              <a:t>下一页响应式布局</a:t>
            </a:r>
            <a:endParaRPr lang="en-US" altLang="zh-CN" sz="24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zh-CN" altLang="en-US" sz="2400" dirty="0" smtClean="0"/>
              <a:t>响应式布局：前边说到了</a:t>
            </a:r>
            <a:r>
              <a:rPr lang="en-US" altLang="zh-CN" sz="2400" dirty="0" smtClean="0"/>
              <a:t>940</a:t>
            </a:r>
            <a:r>
              <a:rPr lang="zh-CN" altLang="en-US" sz="2400" dirty="0" smtClean="0"/>
              <a:t>宽，</a:t>
            </a:r>
            <a:r>
              <a:rPr lang="zh-CN" altLang="en-US" sz="2400" baseline="0" dirty="0" smtClean="0"/>
              <a:t>加入响应式会响应： </a:t>
            </a:r>
            <a:r>
              <a:rPr lang="en-US" altLang="zh-CN" sz="2400" baseline="0" dirty="0" smtClean="0"/>
              <a:t>724px </a:t>
            </a:r>
            <a:r>
              <a:rPr lang="zh-CN" altLang="en-US" sz="2400" baseline="0" dirty="0" smtClean="0"/>
              <a:t>和 </a:t>
            </a:r>
            <a:r>
              <a:rPr lang="en-US" altLang="zh-CN" sz="2400" baseline="0" dirty="0" smtClean="0"/>
              <a:t>1170px  767px</a:t>
            </a:r>
            <a:r>
              <a:rPr lang="zh-CN" altLang="en-US" sz="2400" baseline="0" dirty="0" smtClean="0"/>
              <a:t>一下，会认为在</a:t>
            </a:r>
            <a:r>
              <a:rPr lang="en-US" altLang="zh-CN" sz="2400" baseline="0" dirty="0" smtClean="0"/>
              <a:t>tablet</a:t>
            </a:r>
            <a:r>
              <a:rPr lang="zh-CN" altLang="en-US" sz="2400" baseline="0" dirty="0" smtClean="0"/>
              <a:t>或者手机上，列就会变成垂直排列的。</a:t>
            </a:r>
            <a:endParaRPr lang="zh-CN" altLang="en-US" sz="2400" dirty="0" smtClean="0"/>
          </a:p>
          <a:p>
            <a:pPr marL="435428" lvl="0" indent="-435428">
              <a:buSzPct val="100000"/>
              <a:buAutoNum type="arabicPeriod"/>
              <a:defRPr sz="1800"/>
            </a:pPr>
            <a:r>
              <a:rPr lang="en-US" sz="2400" dirty="0" smtClean="0"/>
              <a:t> </a:t>
            </a:r>
            <a:r>
              <a:rPr lang="zh-CN" altLang="en-US" sz="2400" dirty="0" smtClean="0"/>
              <a:t>列变成了</a:t>
            </a:r>
            <a:r>
              <a:rPr lang="en-US" altLang="zh-CN" sz="2400" dirty="0" smtClean="0"/>
              <a:t>70px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42px</a:t>
            </a:r>
            <a:endParaRPr sz="2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zh-CN" altLang="en-US" sz="2400" dirty="0" smtClean="0"/>
              <a:t>响应式布局：前边说到了</a:t>
            </a:r>
            <a:r>
              <a:rPr lang="en-US" altLang="zh-CN" sz="2400" dirty="0" smtClean="0"/>
              <a:t>940</a:t>
            </a:r>
            <a:r>
              <a:rPr lang="zh-CN" altLang="en-US" sz="2400" dirty="0" smtClean="0"/>
              <a:t>宽，</a:t>
            </a:r>
            <a:r>
              <a:rPr lang="zh-CN" altLang="en-US" sz="2400" baseline="0" dirty="0" smtClean="0"/>
              <a:t>加入响应式会响应： </a:t>
            </a:r>
            <a:r>
              <a:rPr lang="en-US" altLang="zh-CN" sz="2400" baseline="0" dirty="0" smtClean="0"/>
              <a:t>724px </a:t>
            </a:r>
            <a:r>
              <a:rPr lang="zh-CN" altLang="en-US" sz="2400" baseline="0" dirty="0" smtClean="0"/>
              <a:t>和 </a:t>
            </a:r>
            <a:r>
              <a:rPr lang="en-US" altLang="zh-CN" sz="2400" baseline="0" dirty="0" smtClean="0"/>
              <a:t>1170px  767px</a:t>
            </a:r>
            <a:r>
              <a:rPr lang="zh-CN" altLang="en-US" sz="2400" baseline="0" dirty="0" smtClean="0"/>
              <a:t>一下，会认为在</a:t>
            </a:r>
            <a:r>
              <a:rPr lang="en-US" altLang="zh-CN" sz="2400" baseline="0" dirty="0" smtClean="0"/>
              <a:t>tablet</a:t>
            </a:r>
            <a:r>
              <a:rPr lang="zh-CN" altLang="en-US" sz="2400" baseline="0" dirty="0" smtClean="0"/>
              <a:t>或者手机上，列就会变成垂直排列的。</a:t>
            </a:r>
            <a:endParaRPr lang="zh-CN" altLang="en-US" sz="2400" dirty="0" smtClean="0"/>
          </a:p>
          <a:p>
            <a:pPr marL="435428" lvl="0" indent="-435428">
              <a:buSzPct val="100000"/>
              <a:buAutoNum type="arabicPeriod"/>
              <a:defRPr sz="1800"/>
            </a:pPr>
            <a:r>
              <a:rPr lang="en-US" sz="2400" dirty="0" smtClean="0"/>
              <a:t> </a:t>
            </a:r>
            <a:r>
              <a:rPr lang="zh-CN" altLang="en-US" sz="2400" dirty="0" smtClean="0"/>
              <a:t>列变成了</a:t>
            </a:r>
            <a:r>
              <a:rPr lang="en-US" altLang="zh-CN" sz="2400" dirty="0" smtClean="0"/>
              <a:t>70px </a:t>
            </a:r>
            <a:r>
              <a:rPr lang="zh-CN" altLang="en-US" sz="2400" dirty="0" smtClean="0"/>
              <a:t>和 </a:t>
            </a:r>
            <a:r>
              <a:rPr lang="en-US" altLang="zh-CN" sz="2400" smtClean="0"/>
              <a:t>42px</a:t>
            </a:r>
            <a:endParaRPr sz="2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en-US" sz="2400" dirty="0" smtClean="0"/>
              <a:t>Body font-size:</a:t>
            </a:r>
            <a:r>
              <a:rPr lang="en-US" sz="2400" baseline="0" dirty="0" smtClean="0"/>
              <a:t> 14px line-height:20px  p margin-bottom 10px  </a:t>
            </a:r>
            <a:r>
              <a:rPr lang="zh-CN" altLang="en-US" sz="2400" baseline="0" dirty="0" smtClean="0"/>
              <a:t>从</a:t>
            </a:r>
            <a:r>
              <a:rPr lang="en-US" altLang="zh-CN" sz="2400" baseline="0" dirty="0" smtClean="0"/>
              <a:t>h1</a:t>
            </a:r>
            <a:r>
              <a:rPr lang="zh-CN" altLang="en-US" sz="2400" baseline="0" dirty="0" smtClean="0"/>
              <a:t>到</a:t>
            </a:r>
            <a:r>
              <a:rPr lang="en-US" altLang="zh-CN" sz="2400" baseline="0" dirty="0" smtClean="0"/>
              <a:t>h6</a:t>
            </a:r>
            <a:r>
              <a:rPr lang="zh-CN" altLang="en-US" sz="2400" baseline="0" dirty="0" smtClean="0"/>
              <a:t>都进行了重新的修饰，看源码   </a:t>
            </a:r>
            <a:r>
              <a:rPr lang="en-US" altLang="zh-CN" sz="2400" baseline="0" dirty="0" smtClean="0"/>
              <a:t>small</a:t>
            </a:r>
            <a:r>
              <a:rPr lang="zh-CN" altLang="en-US" sz="2400" baseline="0" dirty="0" smtClean="0"/>
              <a:t>应用到</a:t>
            </a:r>
            <a:r>
              <a:rPr lang="en-US" altLang="zh-CN" sz="2400" baseline="0" dirty="0" smtClean="0"/>
              <a:t>body text</a:t>
            </a:r>
            <a:r>
              <a:rPr lang="zh-CN" altLang="en-US" sz="2400" baseline="0" dirty="0" smtClean="0"/>
              <a:t>上</a:t>
            </a:r>
            <a:r>
              <a:rPr lang="en-US" altLang="zh-CN" sz="2400" baseline="0" dirty="0" smtClean="0"/>
              <a:t> </a:t>
            </a:r>
            <a:r>
              <a:rPr lang="zh-CN" altLang="en-US" sz="2400" baseline="0" dirty="0" smtClean="0"/>
              <a:t>缩放</a:t>
            </a:r>
            <a:r>
              <a:rPr lang="en-US" altLang="zh-CN" sz="2400" baseline="0" dirty="0" smtClean="0"/>
              <a:t>85</a:t>
            </a:r>
            <a:r>
              <a:rPr lang="en-US" altLang="zh-CN" sz="2400" baseline="0" dirty="0" smtClean="0"/>
              <a:t>%</a:t>
            </a:r>
            <a:r>
              <a:rPr lang="zh-CN" altLang="en-US" sz="2400" baseline="0" dirty="0" smtClean="0"/>
              <a:t>， 小米开放平台， 我们的</a:t>
            </a:r>
            <a:r>
              <a:rPr lang="en-US" altLang="zh-CN" sz="2400" baseline="0" dirty="0" smtClean="0"/>
              <a:t>header</a:t>
            </a:r>
            <a:r>
              <a:rPr lang="zh-CN" altLang="en-US" sz="2400" baseline="0" dirty="0" smtClean="0"/>
              <a:t>就是用的</a:t>
            </a:r>
            <a:r>
              <a:rPr lang="en-US" altLang="zh-CN" sz="2400" baseline="0" dirty="0" smtClean="0"/>
              <a:t>h1</a:t>
            </a:r>
            <a:r>
              <a:rPr lang="zh-CN" altLang="en-US" sz="2400" baseline="0" dirty="0" smtClean="0"/>
              <a:t>， </a:t>
            </a:r>
            <a:r>
              <a:rPr lang="en-US" altLang="zh-CN" sz="2400" baseline="0" dirty="0" smtClean="0"/>
              <a:t>loading</a:t>
            </a:r>
            <a:r>
              <a:rPr lang="zh-CN" altLang="en-US" sz="2400" baseline="0" dirty="0" smtClean="0"/>
              <a:t>信息就是用的</a:t>
            </a:r>
            <a:r>
              <a:rPr lang="en-US" altLang="zh-CN" sz="2400" baseline="0" dirty="0" smtClean="0"/>
              <a:t>text-info   </a:t>
            </a:r>
            <a:r>
              <a:rPr lang="zh-CN" altLang="en-US" sz="2400" baseline="0" dirty="0" smtClean="0"/>
              <a:t>到设备信息</a:t>
            </a:r>
            <a:r>
              <a:rPr lang="en-US" altLang="zh-CN" sz="2400" baseline="0" dirty="0" smtClean="0"/>
              <a:t>-</a:t>
            </a:r>
            <a:r>
              <a:rPr lang="zh-CN" altLang="en-US" sz="2400" baseline="0" dirty="0" smtClean="0"/>
              <a:t>地区分布页面</a:t>
            </a:r>
            <a:endParaRPr lang="en-US" altLang="zh-CN" sz="2400" baseline="0" dirty="0" smtClean="0"/>
          </a:p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en-US" altLang="zh-CN" sz="2400" baseline="0" dirty="0" smtClean="0"/>
              <a:t>pull-right </a:t>
            </a:r>
            <a:r>
              <a:rPr lang="zh-CN" altLang="en-US" sz="2400" baseline="0" dirty="0" smtClean="0"/>
              <a:t>说一下， 设备信息</a:t>
            </a:r>
            <a:r>
              <a:rPr lang="en-US" altLang="zh-CN" sz="2400" baseline="0" dirty="0" smtClean="0"/>
              <a:t>-</a:t>
            </a:r>
            <a:r>
              <a:rPr lang="zh-CN" altLang="en-US" sz="2400" baseline="0" dirty="0" smtClean="0"/>
              <a:t>设备属性页面， 右上角的时间选择框</a:t>
            </a:r>
            <a:endParaRPr lang="en-US" altLang="zh-CN" sz="2400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en-US" altLang="zh-CN" sz="2400" baseline="0" dirty="0" err="1" smtClean="0"/>
              <a:t>ul</a:t>
            </a:r>
            <a:r>
              <a:rPr lang="en-US" altLang="zh-CN" sz="2400" baseline="0" dirty="0" smtClean="0"/>
              <a:t> </a:t>
            </a:r>
            <a:r>
              <a:rPr lang="en-US" altLang="zh-CN" sz="2400" baseline="0" dirty="0" err="1" smtClean="0"/>
              <a:t>unstyled</a:t>
            </a:r>
            <a:r>
              <a:rPr lang="en-US" altLang="zh-CN" sz="2400" baseline="0" dirty="0" smtClean="0"/>
              <a:t> </a:t>
            </a:r>
            <a:r>
              <a:rPr lang="zh-CN" altLang="en-US" sz="2400" baseline="0" dirty="0" smtClean="0"/>
              <a:t>页面中的使用  应用概况页面  日活跃用户</a:t>
            </a:r>
            <a:r>
              <a:rPr lang="en-US" altLang="zh-CN" sz="2400" baseline="0" dirty="0" smtClean="0"/>
              <a:t>TOP10</a:t>
            </a:r>
            <a:r>
              <a:rPr lang="zh-CN" altLang="en-US" sz="2400" baseline="0" dirty="0" smtClean="0"/>
              <a:t>渠道</a:t>
            </a:r>
            <a:endParaRPr lang="en-US" altLang="zh-CN" sz="2400" baseline="0" dirty="0" smtClean="0"/>
          </a:p>
          <a:p>
            <a:pPr marL="435428" marR="0" lvl="0" indent="-435428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1800"/>
            </a:pPr>
            <a:r>
              <a:rPr lang="zh-CN" altLang="en-US" sz="2400" baseline="0" dirty="0" smtClean="0"/>
              <a:t>通过</a:t>
            </a:r>
            <a:r>
              <a:rPr lang="zh-CN" altLang="en-US" sz="2400" baseline="0" dirty="0" smtClean="0"/>
              <a:t>给</a:t>
            </a:r>
            <a:r>
              <a:rPr lang="en-US" altLang="zh-CN" sz="2400" baseline="0" dirty="0" smtClean="0"/>
              <a:t>dl</a:t>
            </a:r>
            <a:r>
              <a:rPr lang="zh-CN" altLang="en-US" sz="2400" baseline="0" dirty="0" smtClean="0"/>
              <a:t>添加类名 </a:t>
            </a:r>
            <a:r>
              <a:rPr lang="en-US" altLang="zh-CN" sz="2400" baseline="0" dirty="0" smtClean="0"/>
              <a:t>dl-horizontal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eatherBookTypeEmbellishGld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blurRad="25400" dist="38100" dir="2700000" rotWithShape="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blurRad="25400" dist="38100" dir="2700000" rotWithShape="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52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52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52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52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52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sz="52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effectLst/>
              </a:defRPr>
            </a:pPr>
            <a:r>
              <a:rPr sz="52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effectLst/>
              </a:defRPr>
            </a:pPr>
            <a:r>
              <a:rPr sz="52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effectLst/>
              </a:defRPr>
            </a:pPr>
            <a:r>
              <a:rPr sz="52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400">
                <a:solidFill>
                  <a:srgbClr val="6C6963"/>
                </a:solidFill>
                <a:effectLst>
                  <a:outerShdw blurRad="25400" dist="25400" dir="15900000" rotWithShape="0">
                    <a:srgbClr val="595650">
                      <a:alpha val="33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  <a:lvl2pPr marL="0" indent="228600" algn="ctr">
              <a:spcBef>
                <a:spcPts val="0"/>
              </a:spcBef>
              <a:buSzTx/>
              <a:buNone/>
              <a:defRPr sz="3600" i="1"/>
            </a:lvl2pPr>
            <a:lvl3pPr marL="0" indent="457200" algn="ctr">
              <a:spcBef>
                <a:spcPts val="0"/>
              </a:spcBef>
              <a:buSzTx/>
              <a:buNone/>
              <a:defRPr sz="3600" i="1"/>
            </a:lvl3pPr>
            <a:lvl4pPr marL="0" indent="685800" algn="ctr">
              <a:spcBef>
                <a:spcPts val="0"/>
              </a:spcBef>
              <a:buSzTx/>
              <a:buNone/>
              <a:defRPr sz="3600" i="1"/>
            </a:lvl4pPr>
            <a:lvl5pPr marL="0" indent="914400" algn="ctr">
              <a:spcBef>
                <a:spcPts val="0"/>
              </a:spcBef>
              <a:buSzTx/>
              <a:buNone/>
              <a:defRPr sz="3600" i="1"/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600" i="1">
                <a:solidFill>
                  <a:srgbClr val="6C6963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600" i="1">
                <a:solidFill>
                  <a:srgbClr val="6C6963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600" i="1">
                <a:solidFill>
                  <a:srgbClr val="6C6963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600" i="1">
                <a:solidFill>
                  <a:srgbClr val="6C6963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600" i="1">
                <a:solidFill>
                  <a:srgbClr val="6C696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400">
                <a:solidFill>
                  <a:srgbClr val="6C6963"/>
                </a:solidFill>
                <a:effectLst>
                  <a:outerShdw blurRad="25400" dist="25400" dir="15900000" rotWithShape="0">
                    <a:srgbClr val="595650">
                      <a:alpha val="33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LeatherBookTypeEmbellishGry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400">
                <a:solidFill>
                  <a:srgbClr val="6C6963"/>
                </a:solidFill>
                <a:effectLst>
                  <a:outerShdw blurRad="25400" dist="25400" dir="15900000" rotWithShape="0">
                    <a:srgbClr val="595650">
                      <a:alpha val="33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  <a:lvl2pPr marL="0" indent="228600" algn="ctr">
              <a:spcBef>
                <a:spcPts val="0"/>
              </a:spcBef>
              <a:buSzTx/>
              <a:buNone/>
              <a:defRPr sz="3600" i="1"/>
            </a:lvl2pPr>
            <a:lvl3pPr marL="0" indent="457200" algn="ctr">
              <a:spcBef>
                <a:spcPts val="0"/>
              </a:spcBef>
              <a:buSzTx/>
              <a:buNone/>
              <a:defRPr sz="3600" i="1"/>
            </a:lvl3pPr>
            <a:lvl4pPr marL="0" indent="685800" algn="ctr">
              <a:spcBef>
                <a:spcPts val="0"/>
              </a:spcBef>
              <a:buSzTx/>
              <a:buNone/>
              <a:defRPr sz="3600" i="1"/>
            </a:lvl4pPr>
            <a:lvl5pPr marL="0" indent="914400" algn="ctr">
              <a:spcBef>
                <a:spcPts val="0"/>
              </a:spcBef>
              <a:buSzTx/>
              <a:buNone/>
              <a:defRPr sz="3600" i="1"/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600" i="1">
                <a:solidFill>
                  <a:srgbClr val="6C6963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600" i="1">
                <a:solidFill>
                  <a:srgbClr val="6C6963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600" i="1">
                <a:solidFill>
                  <a:srgbClr val="6C6963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600" i="1">
                <a:solidFill>
                  <a:srgbClr val="6C6963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600" i="1">
                <a:solidFill>
                  <a:srgbClr val="6C696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400">
                <a:solidFill>
                  <a:srgbClr val="6C6963"/>
                </a:solidFill>
                <a:effectLst>
                  <a:outerShdw blurRad="25400" dist="25400" dir="15900000" rotWithShape="0">
                    <a:srgbClr val="595650">
                      <a:alpha val="33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400">
                <a:solidFill>
                  <a:srgbClr val="6C6963"/>
                </a:solidFill>
                <a:effectLst>
                  <a:outerShdw blurRad="25400" dist="25400" dir="15900000" rotWithShape="0">
                    <a:srgbClr val="595650">
                      <a:alpha val="33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400">
                <a:solidFill>
                  <a:srgbClr val="6C6963"/>
                </a:solidFill>
                <a:effectLst>
                  <a:outerShdw blurRad="25400" dist="25400" dir="15900000" rotWithShape="0">
                    <a:srgbClr val="595650">
                      <a:alpha val="33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C696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C696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C696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C696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C696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400">
                <a:solidFill>
                  <a:srgbClr val="6C6963"/>
                </a:solidFill>
                <a:effectLst>
                  <a:outerShdw blurRad="25400" dist="25400" dir="15900000" rotWithShape="0">
                    <a:srgbClr val="595650">
                      <a:alpha val="33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C696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40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latin typeface="+mn-lt"/>
          <a:ea typeface="+mn-ea"/>
          <a:cs typeface="+mn-cs"/>
          <a:sym typeface="Baskerville"/>
        </a:defRPr>
      </a:lvl1pPr>
      <a:lvl2pPr indent="228600" algn="ctr" defTabSz="584200">
        <a:defRPr sz="740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latin typeface="+mn-lt"/>
          <a:ea typeface="+mn-ea"/>
          <a:cs typeface="+mn-cs"/>
          <a:sym typeface="Baskerville"/>
        </a:defRPr>
      </a:lvl2pPr>
      <a:lvl3pPr indent="457200" algn="ctr" defTabSz="584200">
        <a:defRPr sz="740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latin typeface="+mn-lt"/>
          <a:ea typeface="+mn-ea"/>
          <a:cs typeface="+mn-cs"/>
          <a:sym typeface="Baskerville"/>
        </a:defRPr>
      </a:lvl3pPr>
      <a:lvl4pPr indent="685800" algn="ctr" defTabSz="584200">
        <a:defRPr sz="740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latin typeface="+mn-lt"/>
          <a:ea typeface="+mn-ea"/>
          <a:cs typeface="+mn-cs"/>
          <a:sym typeface="Baskerville"/>
        </a:defRPr>
      </a:lvl4pPr>
      <a:lvl5pPr indent="914400" algn="ctr" defTabSz="584200">
        <a:defRPr sz="740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latin typeface="+mn-lt"/>
          <a:ea typeface="+mn-ea"/>
          <a:cs typeface="+mn-cs"/>
          <a:sym typeface="Baskerville"/>
        </a:defRPr>
      </a:lvl5pPr>
      <a:lvl6pPr indent="1143000" algn="ctr" defTabSz="584200">
        <a:defRPr sz="740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latin typeface="+mn-lt"/>
          <a:ea typeface="+mn-ea"/>
          <a:cs typeface="+mn-cs"/>
          <a:sym typeface="Baskerville"/>
        </a:defRPr>
      </a:lvl6pPr>
      <a:lvl7pPr indent="1371600" algn="ctr" defTabSz="584200">
        <a:defRPr sz="740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latin typeface="+mn-lt"/>
          <a:ea typeface="+mn-ea"/>
          <a:cs typeface="+mn-cs"/>
          <a:sym typeface="Baskerville"/>
        </a:defRPr>
      </a:lvl7pPr>
      <a:lvl8pPr indent="1600200" algn="ctr" defTabSz="584200">
        <a:defRPr sz="740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latin typeface="+mn-lt"/>
          <a:ea typeface="+mn-ea"/>
          <a:cs typeface="+mn-cs"/>
          <a:sym typeface="Baskerville"/>
        </a:defRPr>
      </a:lvl8pPr>
      <a:lvl9pPr indent="1828800" algn="ctr" defTabSz="584200">
        <a:defRPr sz="740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latin typeface="+mn-lt"/>
          <a:ea typeface="+mn-ea"/>
          <a:cs typeface="+mn-cs"/>
          <a:sym typeface="Baskerville"/>
        </a:defRPr>
      </a:lvl9pPr>
    </p:titleStyle>
    <p:bodyStyle>
      <a:lvl1pPr marL="533400" indent="-533400" defTabSz="584200">
        <a:spcBef>
          <a:spcPts val="4200"/>
        </a:spcBef>
        <a:buSzPct val="30000"/>
        <a:buBlip>
          <a:blip r:embed="rId15"/>
        </a:buBlip>
        <a:defRPr sz="4200">
          <a:solidFill>
            <a:srgbClr val="6C6963"/>
          </a:solidFill>
          <a:latin typeface="+mn-lt"/>
          <a:ea typeface="+mn-ea"/>
          <a:cs typeface="+mn-cs"/>
          <a:sym typeface="Baskerville"/>
        </a:defRPr>
      </a:lvl1pPr>
      <a:lvl2pPr marL="1066800" indent="-533400" defTabSz="584200">
        <a:spcBef>
          <a:spcPts val="4200"/>
        </a:spcBef>
        <a:buSzPct val="30000"/>
        <a:buBlip>
          <a:blip r:embed="rId15"/>
        </a:buBlip>
        <a:defRPr sz="4200">
          <a:solidFill>
            <a:srgbClr val="6C6963"/>
          </a:solidFill>
          <a:latin typeface="+mn-lt"/>
          <a:ea typeface="+mn-ea"/>
          <a:cs typeface="+mn-cs"/>
          <a:sym typeface="Baskerville"/>
        </a:defRPr>
      </a:lvl2pPr>
      <a:lvl3pPr marL="1600200" indent="-533400" defTabSz="584200">
        <a:spcBef>
          <a:spcPts val="4200"/>
        </a:spcBef>
        <a:buSzPct val="30000"/>
        <a:buBlip>
          <a:blip r:embed="rId15"/>
        </a:buBlip>
        <a:defRPr sz="4200">
          <a:solidFill>
            <a:srgbClr val="6C6963"/>
          </a:solidFill>
          <a:latin typeface="+mn-lt"/>
          <a:ea typeface="+mn-ea"/>
          <a:cs typeface="+mn-cs"/>
          <a:sym typeface="Baskerville"/>
        </a:defRPr>
      </a:lvl3pPr>
      <a:lvl4pPr marL="2133600" indent="-533400" defTabSz="584200">
        <a:spcBef>
          <a:spcPts val="4200"/>
        </a:spcBef>
        <a:buSzPct val="30000"/>
        <a:buBlip>
          <a:blip r:embed="rId15"/>
        </a:buBlip>
        <a:defRPr sz="4200">
          <a:solidFill>
            <a:srgbClr val="6C6963"/>
          </a:solidFill>
          <a:latin typeface="+mn-lt"/>
          <a:ea typeface="+mn-ea"/>
          <a:cs typeface="+mn-cs"/>
          <a:sym typeface="Baskerville"/>
        </a:defRPr>
      </a:lvl4pPr>
      <a:lvl5pPr marL="2667000" indent="-533400" defTabSz="584200">
        <a:spcBef>
          <a:spcPts val="4200"/>
        </a:spcBef>
        <a:buSzPct val="30000"/>
        <a:buBlip>
          <a:blip r:embed="rId15"/>
        </a:buBlip>
        <a:defRPr sz="4200">
          <a:solidFill>
            <a:srgbClr val="6C6963"/>
          </a:solidFill>
          <a:latin typeface="+mn-lt"/>
          <a:ea typeface="+mn-ea"/>
          <a:cs typeface="+mn-cs"/>
          <a:sym typeface="Baskerville"/>
        </a:defRPr>
      </a:lvl5pPr>
      <a:lvl6pPr marL="3200400" indent="-533400" defTabSz="584200">
        <a:spcBef>
          <a:spcPts val="4200"/>
        </a:spcBef>
        <a:buSzPct val="30000"/>
        <a:buBlip>
          <a:blip r:embed="rId15"/>
        </a:buBlip>
        <a:defRPr sz="4200">
          <a:solidFill>
            <a:srgbClr val="6C6963"/>
          </a:solidFill>
          <a:latin typeface="+mn-lt"/>
          <a:ea typeface="+mn-ea"/>
          <a:cs typeface="+mn-cs"/>
          <a:sym typeface="Baskerville"/>
        </a:defRPr>
      </a:lvl6pPr>
      <a:lvl7pPr marL="3733800" indent="-533400" defTabSz="584200">
        <a:spcBef>
          <a:spcPts val="4200"/>
        </a:spcBef>
        <a:buSzPct val="30000"/>
        <a:buBlip>
          <a:blip r:embed="rId15"/>
        </a:buBlip>
        <a:defRPr sz="4200">
          <a:solidFill>
            <a:srgbClr val="6C6963"/>
          </a:solidFill>
          <a:latin typeface="+mn-lt"/>
          <a:ea typeface="+mn-ea"/>
          <a:cs typeface="+mn-cs"/>
          <a:sym typeface="Baskerville"/>
        </a:defRPr>
      </a:lvl7pPr>
      <a:lvl8pPr marL="4267200" indent="-533400" defTabSz="584200">
        <a:spcBef>
          <a:spcPts val="4200"/>
        </a:spcBef>
        <a:buSzPct val="30000"/>
        <a:buBlip>
          <a:blip r:embed="rId15"/>
        </a:buBlip>
        <a:defRPr sz="4200">
          <a:solidFill>
            <a:srgbClr val="6C6963"/>
          </a:solidFill>
          <a:latin typeface="+mn-lt"/>
          <a:ea typeface="+mn-ea"/>
          <a:cs typeface="+mn-cs"/>
          <a:sym typeface="Baskerville"/>
        </a:defRPr>
      </a:lvl8pPr>
      <a:lvl9pPr marL="4800600" indent="-533400" defTabSz="584200">
        <a:spcBef>
          <a:spcPts val="4200"/>
        </a:spcBef>
        <a:buSzPct val="30000"/>
        <a:buBlip>
          <a:blip r:embed="rId15"/>
        </a:buBlip>
        <a:defRPr sz="4200">
          <a:solidFill>
            <a:srgbClr val="6C6963"/>
          </a:solidFill>
          <a:latin typeface="+mn-lt"/>
          <a:ea typeface="+mn-ea"/>
          <a:cs typeface="+mn-cs"/>
          <a:sym typeface="Baskerville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Baskervill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Baskervill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Baskervill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Baskervill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Baskervill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Baskervill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Baskervill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Baskervill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统计平台架构介绍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52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rPr>
              <a:t>MaterLiu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94999" y="2140496"/>
            <a:ext cx="1564531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AA7942"/>
                </a:solidFill>
              </a:rPr>
              <a:t>Tables</a:t>
            </a:r>
            <a:endParaRPr lang="zh-CN" altLang="en-US" dirty="0">
              <a:solidFill>
                <a:srgbClr val="AA7942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99" y="3076600"/>
            <a:ext cx="94869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0765" y="6043602"/>
            <a:ext cx="1320875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AA7942"/>
                </a:solidFill>
              </a:rPr>
              <a:t>Forms</a:t>
            </a:r>
            <a:endParaRPr lang="zh-CN" altLang="en-US" dirty="0">
              <a:solidFill>
                <a:srgbClr val="AA7942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99" y="6730971"/>
            <a:ext cx="5699489" cy="260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75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0765" y="2154822"/>
            <a:ext cx="327012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AA7942"/>
                </a:solidFill>
              </a:rPr>
              <a:t>Button Groups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6278" y="3200375"/>
            <a:ext cx="244188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AA7942"/>
                </a:solidFill>
              </a:rPr>
              <a:t>Alerts</a:t>
            </a:r>
            <a:endParaRPr lang="en-US" altLang="zh-CN" dirty="0" smtClean="0">
              <a:solidFill>
                <a:srgbClr val="AA794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6278" y="4228728"/>
            <a:ext cx="396001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AA7942"/>
                </a:solidFill>
              </a:rPr>
              <a:t>Progress bars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3443" y="5164832"/>
            <a:ext cx="396001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AA7942"/>
                </a:solidFill>
              </a:rPr>
              <a:t>Modal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4751" y="6004600"/>
            <a:ext cx="396001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AA7942"/>
                </a:solidFill>
              </a:rPr>
              <a:t>Popover</a:t>
            </a:r>
            <a:endParaRPr lang="en-US" altLang="zh-CN" dirty="0" smtClean="0">
              <a:solidFill>
                <a:srgbClr val="AA794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4751" y="6894041"/>
            <a:ext cx="396001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AA7942"/>
                </a:solidFill>
              </a:rPr>
              <a:t>Collapse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4751" y="7730387"/>
            <a:ext cx="396001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AA7942"/>
                </a:solidFill>
              </a:rPr>
              <a:t>Typeahead</a:t>
            </a:r>
            <a:endParaRPr lang="en-US" altLang="zh-CN" dirty="0" smtClean="0">
              <a:solidFill>
                <a:srgbClr val="AA794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4751" y="8528933"/>
            <a:ext cx="396001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AA7942"/>
                </a:solidFill>
              </a:rPr>
              <a:t>Affix</a:t>
            </a:r>
            <a:endParaRPr lang="en-US" altLang="zh-CN" dirty="0" smtClean="0">
              <a:solidFill>
                <a:srgbClr val="AA79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95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80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安全风险</a:t>
            </a:r>
            <a:endParaRPr sz="8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808" y="1308920"/>
            <a:ext cx="3949799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	XSS</a:t>
            </a:r>
            <a:r>
              <a:rPr lang="zh-CN" altLang="en-US" sz="4000" dirty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：</a:t>
            </a:r>
            <a:endParaRPr lang="en-US" altLang="zh-CN" sz="4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dirty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     使用前处理</a:t>
            </a:r>
            <a:endParaRPr lang="en-US" altLang="zh-CN" sz="4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		</a:t>
            </a:r>
            <a:endParaRPr lang="en-US" altLang="zh-CN" sz="4000" dirty="0" smtClean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	</a:t>
            </a:r>
            <a:r>
              <a:rPr lang="en-US" altLang="zh-CN" sz="40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	</a:t>
            </a:r>
            <a:r>
              <a:rPr lang="zh-CN" altLang="en-US" sz="40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模板中处理</a:t>
            </a:r>
            <a:endParaRPr lang="en-US" altLang="zh-CN" sz="4000" dirty="0" smtClean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4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960" y="3046140"/>
            <a:ext cx="6238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47" y="5884912"/>
            <a:ext cx="83534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80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安全风险</a:t>
            </a:r>
            <a:endParaRPr sz="8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808" y="1924472"/>
            <a:ext cx="3847207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	CORS</a:t>
            </a:r>
            <a:r>
              <a:rPr lang="zh-CN" altLang="en-US" sz="40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：</a:t>
            </a:r>
            <a:endParaRPr lang="en-US" altLang="zh-CN" sz="4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dirty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     </a:t>
            </a:r>
            <a:endParaRPr lang="en-US" altLang="zh-CN" sz="4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		</a:t>
            </a:r>
            <a:endParaRPr lang="en-US" altLang="zh-CN" sz="4000" dirty="0" smtClean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	</a:t>
            </a:r>
            <a:r>
              <a:rPr lang="en-US" altLang="zh-CN" sz="40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	token </a:t>
            </a:r>
            <a:r>
              <a:rPr lang="zh-CN" altLang="en-US" sz="40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校验</a:t>
            </a:r>
            <a:endParaRPr lang="zh-CN" altLang="en-US" sz="4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2261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altLang="zh-CN" sz="8000" dirty="0" err="1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Header&amp;Sidebar</a:t>
            </a:r>
            <a:endParaRPr sz="8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6" y="1996480"/>
            <a:ext cx="11066886" cy="412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6" y="6244952"/>
            <a:ext cx="2543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27" y="6292577"/>
            <a:ext cx="4638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98" y="7469088"/>
            <a:ext cx="12439697" cy="88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统计平台架构介绍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endParaRPr lang="en-US" altLang="zh-CN" sz="5200" i="1" dirty="0" smtClean="0">
              <a:solidFill>
                <a:srgbClr val="BEA56D"/>
              </a:solidFill>
              <a:effectLst>
                <a:outerShdw blurRad="25400" dist="38100" dir="15900000" rotWithShape="0">
                  <a:srgbClr val="000000">
                    <a:alpha val="90000"/>
                  </a:srgbClr>
                </a:outerShdw>
              </a:effectLst>
            </a:endParaRPr>
          </a:p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zh-CN" altLang="en-US" sz="9600" i="0" dirty="0">
                <a:solidFill>
                  <a:srgbClr val="000000"/>
                </a:solidFill>
                <a:effectLst/>
              </a:rPr>
              <a:t>乐子</a:t>
            </a:r>
            <a:endParaRPr sz="9600" i="1" dirty="0">
              <a:solidFill>
                <a:srgbClr val="BEA56D"/>
              </a:solidFill>
              <a:effectLst>
                <a:outerShdw blurRad="25400" dist="38100" dir="15900000" rotWithShape="0">
                  <a:srgbClr val="000000">
                    <a:alpha val="9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 dirty="0" err="1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统计平台架构介绍</a:t>
            </a:r>
            <a:endParaRPr sz="8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en-US" altLang="zh-CN" sz="5200" i="1" dirty="0" smtClean="0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rPr>
              <a:t>End</a:t>
            </a:r>
          </a:p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en-US" altLang="zh-CN" sz="9600" dirty="0"/>
              <a:t>Thanks</a:t>
            </a:r>
            <a:endParaRPr sz="9600" i="1" dirty="0">
              <a:solidFill>
                <a:srgbClr val="BEA56D"/>
              </a:solidFill>
              <a:effectLst>
                <a:outerShdw blurRad="25400" dist="38100" dir="15900000" rotWithShape="0">
                  <a:srgbClr val="000000">
                    <a:alpha val="9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60226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altLang="zh-CN" sz="80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Mobile web</a:t>
            </a:r>
            <a:r>
              <a:rPr lang="zh-CN" altLang="en-US" sz="8000" dirty="0" smtClean="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开发</a:t>
            </a:r>
            <a:endParaRPr sz="8000" dirty="0">
              <a:solidFill>
                <a:srgbClr val="BEA56D"/>
              </a:solidFill>
              <a:effectLst>
                <a:outerShdw blurRad="38100" dist="25400" dir="15900000" rotWithShape="0">
                  <a:srgbClr val="000000">
                    <a:alpha val="90000"/>
                  </a:srgbClr>
                </a:outerShdw>
              </a:effectLst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en-US" altLang="zh-CN" sz="5200" i="1" dirty="0" smtClean="0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rPr>
              <a:t>End</a:t>
            </a:r>
          </a:p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en-US" altLang="zh-CN" sz="9600" dirty="0"/>
              <a:t>Thanks</a:t>
            </a:r>
            <a:endParaRPr sz="9600" i="1" dirty="0">
              <a:solidFill>
                <a:srgbClr val="BEA56D"/>
              </a:solidFill>
              <a:effectLst>
                <a:outerShdw blurRad="25400" dist="38100" dir="15900000" rotWithShape="0">
                  <a:srgbClr val="000000">
                    <a:alpha val="9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40540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概述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73887">
              <a:defRPr sz="1800" i="0">
                <a:solidFill>
                  <a:srgbClr val="000000"/>
                </a:solidFill>
                <a:effectLst/>
              </a:defRPr>
            </a:pPr>
            <a:r>
              <a:rPr sz="3328" i="1">
                <a:solidFill>
                  <a:srgbClr val="BEA56D"/>
                </a:solidFill>
                <a:effectLst>
                  <a:outerShdw blurRad="16256" dist="24384" dir="15900000" rotWithShape="0">
                    <a:srgbClr val="000000">
                      <a:alpha val="90000"/>
                    </a:srgbClr>
                  </a:outerShdw>
                </a:effectLst>
              </a:rPr>
              <a:t>核心：BootStrap,Jquery</a:t>
            </a:r>
          </a:p>
          <a:p>
            <a:pPr lvl="0" defTabSz="373887">
              <a:defRPr sz="1800" i="0">
                <a:solidFill>
                  <a:srgbClr val="000000"/>
                </a:solidFill>
                <a:effectLst/>
              </a:defRPr>
            </a:pPr>
            <a:r>
              <a:rPr sz="3328" i="1">
                <a:solidFill>
                  <a:srgbClr val="BEA56D"/>
                </a:solidFill>
                <a:effectLst>
                  <a:outerShdw blurRad="16256" dist="24384" dir="15900000" rotWithShape="0">
                    <a:srgbClr val="000000">
                      <a:alpha val="90000"/>
                    </a:srgbClr>
                  </a:outerShdw>
                </a:effectLst>
              </a:rPr>
              <a:t>装饰：Matrix,Jquery plugin,other plugin</a:t>
            </a:r>
          </a:p>
          <a:p>
            <a:pPr lvl="0" defTabSz="373887">
              <a:defRPr sz="1800" i="0">
                <a:solidFill>
                  <a:srgbClr val="000000"/>
                </a:solidFill>
                <a:effectLst/>
              </a:defRPr>
            </a:pPr>
            <a:r>
              <a:rPr sz="3328" i="1">
                <a:solidFill>
                  <a:srgbClr val="BEA56D"/>
                </a:solidFill>
                <a:effectLst>
                  <a:outerShdw blurRad="16256" dist="24384" dir="15900000" rotWithShape="0">
                    <a:srgbClr val="000000">
                      <a:alpha val="90000"/>
                    </a:srgbClr>
                  </a:outerShdw>
                </a:effectLst>
              </a:rPr>
              <a:t>集成：grunt, handlebars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41" name="Shape 41"/>
          <p:cNvSpPr/>
          <p:nvPr/>
        </p:nvSpPr>
        <p:spPr>
          <a:xfrm>
            <a:off x="1279099" y="1917699"/>
            <a:ext cx="3569254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89428" lvl="0" indent="-689428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AA7942"/>
                </a:solidFill>
              </a:rPr>
              <a:t>历史</a:t>
            </a:r>
            <a:endParaRPr sz="3800" dirty="0">
              <a:solidFill>
                <a:srgbClr val="AA7942"/>
              </a:solidFill>
            </a:endParaRPr>
          </a:p>
          <a:p>
            <a:pPr marL="689428" lvl="0" indent="-689428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AA7942"/>
                </a:solidFill>
              </a:rPr>
              <a:t>版本</a:t>
            </a:r>
            <a:endParaRPr sz="3800" dirty="0">
              <a:solidFill>
                <a:srgbClr val="AA7942"/>
              </a:solidFill>
            </a:endParaRPr>
          </a:p>
          <a:p>
            <a:pPr marL="689428" lvl="0" indent="-689428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AA7942"/>
                </a:solidFill>
              </a:rPr>
              <a:t>File Structure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04" y="4438900"/>
            <a:ext cx="49720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1342" y="2140496"/>
            <a:ext cx="2051845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AA7942"/>
                </a:solidFill>
              </a:rPr>
              <a:t>格</a:t>
            </a:r>
            <a:r>
              <a:rPr lang="zh-CN" altLang="en-US" dirty="0" smtClean="0">
                <a:solidFill>
                  <a:srgbClr val="AA7942"/>
                </a:solidFill>
              </a:rPr>
              <a:t>式布局</a:t>
            </a:r>
            <a:endParaRPr lang="zh-CN" altLang="en-US" dirty="0">
              <a:solidFill>
                <a:srgbClr val="AA794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20" y="3724672"/>
            <a:ext cx="97345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85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1341" y="2140496"/>
            <a:ext cx="2051845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AA7942"/>
                </a:solidFill>
              </a:rPr>
              <a:t>格式</a:t>
            </a:r>
            <a:r>
              <a:rPr lang="zh-CN" altLang="en-US" dirty="0">
                <a:solidFill>
                  <a:srgbClr val="AA7942"/>
                </a:solidFill>
              </a:rPr>
              <a:t>布局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13" y="5236840"/>
            <a:ext cx="79629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13" y="3318882"/>
            <a:ext cx="56959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649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7684" y="2140496"/>
            <a:ext cx="253915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AA7942"/>
                </a:solidFill>
              </a:rPr>
              <a:t>响应式</a:t>
            </a:r>
            <a:r>
              <a:rPr lang="zh-CN" altLang="en-US" dirty="0" smtClean="0">
                <a:solidFill>
                  <a:srgbClr val="AA7942"/>
                </a:solidFill>
              </a:rPr>
              <a:t>布局</a:t>
            </a:r>
            <a:endParaRPr lang="zh-CN" altLang="en-US" dirty="0">
              <a:solidFill>
                <a:srgbClr val="AA794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24" y="3220616"/>
            <a:ext cx="58864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60" y="4444752"/>
            <a:ext cx="46958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32" y="4349502"/>
            <a:ext cx="49815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535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7684" y="2140496"/>
            <a:ext cx="253915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AA7942"/>
                </a:solidFill>
              </a:rPr>
              <a:t>响应式</a:t>
            </a:r>
            <a:r>
              <a:rPr lang="zh-CN" altLang="en-US" dirty="0" smtClean="0">
                <a:solidFill>
                  <a:srgbClr val="AA7942"/>
                </a:solidFill>
              </a:rPr>
              <a:t>布局</a:t>
            </a:r>
            <a:endParaRPr lang="zh-CN" altLang="en-US" dirty="0">
              <a:solidFill>
                <a:srgbClr val="AA794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30" y="4156720"/>
            <a:ext cx="33623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515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7685" y="2140496"/>
            <a:ext cx="253915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AA7942"/>
                </a:solidFill>
              </a:rPr>
              <a:t>Typography</a:t>
            </a:r>
            <a:endParaRPr lang="zh-CN" altLang="en-US" dirty="0">
              <a:solidFill>
                <a:srgbClr val="AA7942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07" y="4300736"/>
            <a:ext cx="56673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85" y="3151714"/>
            <a:ext cx="2381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726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13209" y="-673100"/>
            <a:ext cx="11836401" cy="260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6827" y="2140496"/>
            <a:ext cx="132087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AA7942"/>
                </a:solidFill>
              </a:rPr>
              <a:t>Lists</a:t>
            </a:r>
            <a:endParaRPr lang="zh-CN" altLang="en-US" dirty="0">
              <a:solidFill>
                <a:srgbClr val="AA794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2272" y="2995881"/>
            <a:ext cx="589905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solidFill>
                  <a:srgbClr val="AA7942"/>
                </a:solidFill>
              </a:rPr>
              <a:t>ul</a:t>
            </a:r>
            <a:endParaRPr lang="en-US" altLang="zh-CN" dirty="0">
              <a:solidFill>
                <a:srgbClr val="AA7942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solidFill>
                  <a:srgbClr val="AA7942"/>
                </a:solidFill>
              </a:rPr>
              <a:t>ol</a:t>
            </a:r>
            <a:endParaRPr lang="en-US" altLang="zh-CN" dirty="0">
              <a:solidFill>
                <a:srgbClr val="AA7942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AA7942"/>
                </a:solidFill>
              </a:rPr>
              <a:t>dl</a:t>
            </a:r>
            <a:endParaRPr lang="zh-CN" altLang="en-US" dirty="0">
              <a:solidFill>
                <a:srgbClr val="AA794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72" y="5668888"/>
            <a:ext cx="72866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27" y="7757120"/>
            <a:ext cx="6677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573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758</Words>
  <Application>Microsoft Office PowerPoint</Application>
  <PresentationFormat>自定义</PresentationFormat>
  <Paragraphs>99</Paragraphs>
  <Slides>17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LeatherBook</vt:lpstr>
      <vt:lpstr>统计平台架构介绍</vt:lpstr>
      <vt:lpstr>概述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安全风险</vt:lpstr>
      <vt:lpstr>安全风险</vt:lpstr>
      <vt:lpstr>Header&amp;Sidebar</vt:lpstr>
      <vt:lpstr>统计平台架构介绍</vt:lpstr>
      <vt:lpstr>统计平台架构介绍</vt:lpstr>
      <vt:lpstr>Mobile web开发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统计平台架构介绍</dc:title>
  <cp:lastModifiedBy>xiaomi</cp:lastModifiedBy>
  <cp:revision>98</cp:revision>
  <dcterms:modified xsi:type="dcterms:W3CDTF">2014-09-04T03:51:34Z</dcterms:modified>
</cp:coreProperties>
</file>