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60" r:id="rId3"/>
    <p:sldId id="261" r:id="rId4"/>
    <p:sldId id="262" r:id="rId5"/>
    <p:sldId id="263" r:id="rId6"/>
    <p:sldId id="269" r:id="rId7"/>
    <p:sldId id="264" r:id="rId8"/>
    <p:sldId id="270" r:id="rId9"/>
    <p:sldId id="265" r:id="rId10"/>
    <p:sldId id="266" r:id="rId11"/>
    <p:sldId id="271" r:id="rId12"/>
    <p:sldId id="267" r:id="rId13"/>
    <p:sldId id="272" r:id="rId14"/>
    <p:sldId id="273" r:id="rId15"/>
    <p:sldId id="268" r:id="rId16"/>
    <p:sldId id="274" r:id="rId17"/>
    <p:sldId id="257" r:id="rId18"/>
    <p:sldId id="258" r:id="rId19"/>
    <p:sldId id="278" r:id="rId20"/>
    <p:sldId id="275" r:id="rId21"/>
    <p:sldId id="277" r:id="rId22"/>
    <p:sldId id="279" r:id="rId23"/>
    <p:sldId id="276" r:id="rId24"/>
    <p:sldId id="259" r:id="rId25"/>
    <p:sldId id="280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FF"/>
    <a:srgbClr val="56575B"/>
    <a:srgbClr val="FFCC0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993" autoAdjust="0"/>
    <p:restoredTop sz="88235" autoAdjust="0"/>
  </p:normalViewPr>
  <p:slideViewPr>
    <p:cSldViewPr>
      <p:cViewPr varScale="1">
        <p:scale>
          <a:sx n="83" d="100"/>
          <a:sy n="83" d="100"/>
        </p:scale>
        <p:origin x="-6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8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80054A-636C-4E55-A2B7-C86E6A38E18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E01CEC1-6A3C-43E6-A5CA-EA28771C9A4C}">
      <dgm:prSet phldrT="[文本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代码组织</a:t>
          </a:r>
          <a:endParaRPr lang="en-US" altLang="zh-CN" sz="1400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Framework</a:t>
          </a:r>
        </a:p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Inherit &amp; Override</a:t>
          </a:r>
        </a:p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Common template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03ED1F28-3FC1-4447-A971-F22C81715CEC}" type="parTrans" cxnId="{50599395-C6AD-46A3-B4DA-D06D1682FC19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3F82503C-F901-4199-9168-0F7D09450F1D}" type="sibTrans" cxnId="{50599395-C6AD-46A3-B4DA-D06D1682FC19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CA1BECFF-810B-4CC4-B48F-7F6BBBBA7960}">
      <dgm:prSet phldrT="[文本]" custT="1"/>
      <dgm:spPr>
        <a:solidFill>
          <a:srgbClr val="FFC000"/>
        </a:solidFill>
      </dgm:spPr>
      <dgm:t>
        <a:bodyPr/>
        <a:lstStyle/>
        <a:p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网络请求</a:t>
          </a:r>
          <a:endParaRPr lang="en-US" altLang="zh-CN" sz="1400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Merge request</a:t>
          </a:r>
        </a:p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Connect keep alive</a:t>
          </a:r>
        </a:p>
        <a:p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04851B26-869D-4A98-898D-67C5E946A773}" type="parTrans" cxnId="{8268A453-052A-423D-96BA-CB04E4392615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248FA8F0-FEA1-4669-98A1-A2CEF8DCB4CE}" type="sibTrans" cxnId="{8268A453-052A-423D-96BA-CB04E4392615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D032F075-9A23-438B-8CF5-8B0A386A37CD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页面管理</a:t>
          </a:r>
          <a:endParaRPr lang="en-US" altLang="zh-CN" sz="1400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sz="1400" dirty="0" err="1" smtClean="0">
              <a:latin typeface="微软雅黑" pitchFamily="34" charset="-122"/>
              <a:ea typeface="微软雅黑" pitchFamily="34" charset="-122"/>
            </a:rPr>
            <a:t>PageManager</a:t>
          </a:r>
          <a:endParaRPr lang="en-US" altLang="zh-CN" sz="1400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Base class(</a:t>
          </a:r>
          <a:r>
            <a:rPr lang="en-US" altLang="zh-CN" sz="1400" dirty="0" err="1" smtClean="0">
              <a:latin typeface="微软雅黑" pitchFamily="34" charset="-122"/>
              <a:ea typeface="微软雅黑" pitchFamily="34" charset="-122"/>
            </a:rPr>
            <a:t>onCreate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…)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E9753DC6-CA8F-4A8B-A4CA-43DB9C1699E2}" type="parTrans" cxnId="{AE65C65C-1DA7-4459-876A-6CC38A5A57EE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9540389D-587D-4932-A3B2-891043E5E366}" type="sibTrans" cxnId="{AE65C65C-1DA7-4459-876A-6CC38A5A57EE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CC790B0E-945E-44AA-A568-CEBAC71C3001}">
      <dgm:prSet phldrT="[文本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事件处理</a:t>
          </a:r>
          <a:endParaRPr lang="en-US" altLang="zh-CN" sz="1400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sz="1400" dirty="0" err="1" smtClean="0">
              <a:latin typeface="微软雅黑" pitchFamily="34" charset="-122"/>
              <a:ea typeface="微软雅黑" pitchFamily="34" charset="-122"/>
            </a:rPr>
            <a:t>evtMap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en-US" altLang="zh-CN" sz="1400" dirty="0" err="1" smtClean="0">
              <a:latin typeface="微软雅黑" pitchFamily="34" charset="-122"/>
              <a:ea typeface="微软雅黑" pitchFamily="34" charset="-122"/>
            </a:rPr>
            <a:t>config</a:t>
          </a:r>
          <a:endParaRPr lang="en-US" altLang="zh-CN" sz="1400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Bubble Event Model</a:t>
          </a:r>
        </a:p>
      </dgm:t>
    </dgm:pt>
    <dgm:pt modelId="{3BDD8616-07B8-4D6B-9850-795EF069D18F}" type="parTrans" cxnId="{F873B334-C8ED-476A-946B-5AC3CB4355EB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4CC58319-42C0-48CE-B3C7-8BB31E859255}" type="sibTrans" cxnId="{F873B334-C8ED-476A-946B-5AC3CB4355EB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B2985000-DCEF-4251-8BB6-F0D6474C47D7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数据存储</a:t>
          </a:r>
          <a:endParaRPr lang="en-US" altLang="zh-CN" sz="1400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304</a:t>
          </a:r>
        </a:p>
        <a:p>
          <a:r>
            <a:rPr lang="en-US" altLang="zh-CN" sz="1400" dirty="0" err="1" smtClean="0">
              <a:latin typeface="微软雅黑" pitchFamily="34" charset="-122"/>
              <a:ea typeface="微软雅黑" pitchFamily="34" charset="-122"/>
            </a:rPr>
            <a:t>localStorage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4166BF16-1642-466A-8F5B-01E804FDC8EF}" type="parTrans" cxnId="{5D4CF225-C6E7-48E0-809E-06EC2F61D9BF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28F4F17D-9BD3-42E8-AFB2-3E6AEC5C1DE6}" type="sibTrans" cxnId="{5D4CF225-C6E7-48E0-809E-06EC2F61D9BF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94F3C8F5-FF59-4F2B-9608-F0E32A75BB88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文件缓存</a:t>
          </a:r>
          <a:endParaRPr lang="en-US" altLang="zh-CN" sz="1400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Manifest cache</a:t>
          </a:r>
        </a:p>
        <a:p>
          <a:r>
            <a:rPr lang="en-US" altLang="zh-CN" sz="1400" dirty="0" err="1" smtClean="0">
              <a:latin typeface="微软雅黑" pitchFamily="34" charset="-122"/>
              <a:ea typeface="微软雅黑" pitchFamily="34" charset="-122"/>
            </a:rPr>
            <a:t>Seajs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 plugin storage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EAC865F3-2C45-48A8-8724-A55D39FCB07B}" type="parTrans" cxnId="{D946C2F8-302C-4649-8E9C-6F92A4449424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4EED2101-25DA-4929-84DD-EB873A9BD071}" type="sibTrans" cxnId="{D946C2F8-302C-4649-8E9C-6F92A4449424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15C4C5BD-A451-4CA0-AEC6-8B7A7A9B79D2}" type="pres">
      <dgm:prSet presAssocID="{3B80054A-636C-4E55-A2B7-C86E6A38E18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A2BAB1-A2E0-4086-BEF3-92A9D5CCD529}" type="pres">
      <dgm:prSet presAssocID="{AE01CEC1-6A3C-43E6-A5CA-EA28771C9A4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08AA94-AEEA-47E2-A290-068D2D4DB8C5}" type="pres">
      <dgm:prSet presAssocID="{3F82503C-F901-4199-9168-0F7D09450F1D}" presName="sibTrans" presStyleCnt="0"/>
      <dgm:spPr/>
      <dgm:t>
        <a:bodyPr/>
        <a:lstStyle/>
        <a:p>
          <a:endParaRPr lang="zh-CN" altLang="en-US"/>
        </a:p>
      </dgm:t>
    </dgm:pt>
    <dgm:pt modelId="{8788617A-1880-4815-B30F-064055E8A953}" type="pres">
      <dgm:prSet presAssocID="{CA1BECFF-810B-4CC4-B48F-7F6BBBBA796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3B2D6E-A390-4D6F-9E63-5AB23B365ED8}" type="pres">
      <dgm:prSet presAssocID="{248FA8F0-FEA1-4669-98A1-A2CEF8DCB4CE}" presName="sibTrans" presStyleCnt="0"/>
      <dgm:spPr/>
      <dgm:t>
        <a:bodyPr/>
        <a:lstStyle/>
        <a:p>
          <a:endParaRPr lang="zh-CN" altLang="en-US"/>
        </a:p>
      </dgm:t>
    </dgm:pt>
    <dgm:pt modelId="{DC7C0720-451C-4FAD-85F4-3E712FE73D12}" type="pres">
      <dgm:prSet presAssocID="{D032F075-9A23-438B-8CF5-8B0A386A37C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9E8D9A-21F2-4DCD-A6F5-AC4E0360402F}" type="pres">
      <dgm:prSet presAssocID="{9540389D-587D-4932-A3B2-891043E5E366}" presName="sibTrans" presStyleCnt="0"/>
      <dgm:spPr/>
      <dgm:t>
        <a:bodyPr/>
        <a:lstStyle/>
        <a:p>
          <a:endParaRPr lang="zh-CN" altLang="en-US"/>
        </a:p>
      </dgm:t>
    </dgm:pt>
    <dgm:pt modelId="{52024AA0-2D10-4DE0-BF50-287AF1BE3BEF}" type="pres">
      <dgm:prSet presAssocID="{B2985000-DCEF-4251-8BB6-F0D6474C47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85E7B8-6ACC-4329-B7A3-7C85A27C0332}" type="pres">
      <dgm:prSet presAssocID="{28F4F17D-9BD3-42E8-AFB2-3E6AEC5C1DE6}" presName="sibTrans" presStyleCnt="0"/>
      <dgm:spPr/>
      <dgm:t>
        <a:bodyPr/>
        <a:lstStyle/>
        <a:p>
          <a:endParaRPr lang="zh-CN" altLang="en-US"/>
        </a:p>
      </dgm:t>
    </dgm:pt>
    <dgm:pt modelId="{F614C39D-AA45-44D2-8390-C86AF704C8A2}" type="pres">
      <dgm:prSet presAssocID="{CC790B0E-945E-44AA-A568-CEBAC71C300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541339-142A-4D89-993C-1C9F82D326D2}" type="pres">
      <dgm:prSet presAssocID="{4CC58319-42C0-48CE-B3C7-8BB31E859255}" presName="sibTrans" presStyleCnt="0"/>
      <dgm:spPr/>
      <dgm:t>
        <a:bodyPr/>
        <a:lstStyle/>
        <a:p>
          <a:endParaRPr lang="zh-CN" altLang="en-US"/>
        </a:p>
      </dgm:t>
    </dgm:pt>
    <dgm:pt modelId="{EA9F1E63-EA0F-4E83-B19B-6EE26B76CB34}" type="pres">
      <dgm:prSet presAssocID="{94F3C8F5-FF59-4F2B-9608-F0E32A75BB8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46CC99F-27C7-4382-BBD4-AE69A1F11E29}" type="presOf" srcId="{B2985000-DCEF-4251-8BB6-F0D6474C47D7}" destId="{52024AA0-2D10-4DE0-BF50-287AF1BE3BEF}" srcOrd="0" destOrd="0" presId="urn:microsoft.com/office/officeart/2005/8/layout/default"/>
    <dgm:cxn modelId="{010DEC36-92DB-40A7-9420-F883759F35D6}" type="presOf" srcId="{AE01CEC1-6A3C-43E6-A5CA-EA28771C9A4C}" destId="{CDA2BAB1-A2E0-4086-BEF3-92A9D5CCD529}" srcOrd="0" destOrd="0" presId="urn:microsoft.com/office/officeart/2005/8/layout/default"/>
    <dgm:cxn modelId="{CC02A357-0D0D-4147-B718-FFBA27D48FD9}" type="presOf" srcId="{CA1BECFF-810B-4CC4-B48F-7F6BBBBA7960}" destId="{8788617A-1880-4815-B30F-064055E8A953}" srcOrd="0" destOrd="0" presId="urn:microsoft.com/office/officeart/2005/8/layout/default"/>
    <dgm:cxn modelId="{AE65C65C-1DA7-4459-876A-6CC38A5A57EE}" srcId="{3B80054A-636C-4E55-A2B7-C86E6A38E187}" destId="{D032F075-9A23-438B-8CF5-8B0A386A37CD}" srcOrd="2" destOrd="0" parTransId="{E9753DC6-CA8F-4A8B-A4CA-43DB9C1699E2}" sibTransId="{9540389D-587D-4932-A3B2-891043E5E366}"/>
    <dgm:cxn modelId="{F873B334-C8ED-476A-946B-5AC3CB4355EB}" srcId="{3B80054A-636C-4E55-A2B7-C86E6A38E187}" destId="{CC790B0E-945E-44AA-A568-CEBAC71C3001}" srcOrd="4" destOrd="0" parTransId="{3BDD8616-07B8-4D6B-9850-795EF069D18F}" sibTransId="{4CC58319-42C0-48CE-B3C7-8BB31E859255}"/>
    <dgm:cxn modelId="{5484501C-CD95-496A-A774-77D9BE9142DA}" type="presOf" srcId="{3B80054A-636C-4E55-A2B7-C86E6A38E187}" destId="{15C4C5BD-A451-4CA0-AEC6-8B7A7A9B79D2}" srcOrd="0" destOrd="0" presId="urn:microsoft.com/office/officeart/2005/8/layout/default"/>
    <dgm:cxn modelId="{D44EEFFC-6EEA-4D33-A950-81A4343781C8}" type="presOf" srcId="{CC790B0E-945E-44AA-A568-CEBAC71C3001}" destId="{F614C39D-AA45-44D2-8390-C86AF704C8A2}" srcOrd="0" destOrd="0" presId="urn:microsoft.com/office/officeart/2005/8/layout/default"/>
    <dgm:cxn modelId="{552C2C63-8034-4EA8-834F-A8E45F60A2F6}" type="presOf" srcId="{94F3C8F5-FF59-4F2B-9608-F0E32A75BB88}" destId="{EA9F1E63-EA0F-4E83-B19B-6EE26B76CB34}" srcOrd="0" destOrd="0" presId="urn:microsoft.com/office/officeart/2005/8/layout/default"/>
    <dgm:cxn modelId="{A5E04FA4-0ED5-4586-958C-6A2031F68222}" type="presOf" srcId="{D032F075-9A23-438B-8CF5-8B0A386A37CD}" destId="{DC7C0720-451C-4FAD-85F4-3E712FE73D12}" srcOrd="0" destOrd="0" presId="urn:microsoft.com/office/officeart/2005/8/layout/default"/>
    <dgm:cxn modelId="{50599395-C6AD-46A3-B4DA-D06D1682FC19}" srcId="{3B80054A-636C-4E55-A2B7-C86E6A38E187}" destId="{AE01CEC1-6A3C-43E6-A5CA-EA28771C9A4C}" srcOrd="0" destOrd="0" parTransId="{03ED1F28-3FC1-4447-A971-F22C81715CEC}" sibTransId="{3F82503C-F901-4199-9168-0F7D09450F1D}"/>
    <dgm:cxn modelId="{8268A453-052A-423D-96BA-CB04E4392615}" srcId="{3B80054A-636C-4E55-A2B7-C86E6A38E187}" destId="{CA1BECFF-810B-4CC4-B48F-7F6BBBBA7960}" srcOrd="1" destOrd="0" parTransId="{04851B26-869D-4A98-898D-67C5E946A773}" sibTransId="{248FA8F0-FEA1-4669-98A1-A2CEF8DCB4CE}"/>
    <dgm:cxn modelId="{5D4CF225-C6E7-48E0-809E-06EC2F61D9BF}" srcId="{3B80054A-636C-4E55-A2B7-C86E6A38E187}" destId="{B2985000-DCEF-4251-8BB6-F0D6474C47D7}" srcOrd="3" destOrd="0" parTransId="{4166BF16-1642-466A-8F5B-01E804FDC8EF}" sibTransId="{28F4F17D-9BD3-42E8-AFB2-3E6AEC5C1DE6}"/>
    <dgm:cxn modelId="{D946C2F8-302C-4649-8E9C-6F92A4449424}" srcId="{3B80054A-636C-4E55-A2B7-C86E6A38E187}" destId="{94F3C8F5-FF59-4F2B-9608-F0E32A75BB88}" srcOrd="5" destOrd="0" parTransId="{EAC865F3-2C45-48A8-8724-A55D39FCB07B}" sibTransId="{4EED2101-25DA-4929-84DD-EB873A9BD071}"/>
    <dgm:cxn modelId="{76BBEBC0-DA24-4113-A15A-EFD2C12EC00C}" type="presParOf" srcId="{15C4C5BD-A451-4CA0-AEC6-8B7A7A9B79D2}" destId="{CDA2BAB1-A2E0-4086-BEF3-92A9D5CCD529}" srcOrd="0" destOrd="0" presId="urn:microsoft.com/office/officeart/2005/8/layout/default"/>
    <dgm:cxn modelId="{07D0395A-89B0-4DED-9415-37A32C03E769}" type="presParOf" srcId="{15C4C5BD-A451-4CA0-AEC6-8B7A7A9B79D2}" destId="{6F08AA94-AEEA-47E2-A290-068D2D4DB8C5}" srcOrd="1" destOrd="0" presId="urn:microsoft.com/office/officeart/2005/8/layout/default"/>
    <dgm:cxn modelId="{A2C3F8A1-F123-4495-A99A-6DAA1778F350}" type="presParOf" srcId="{15C4C5BD-A451-4CA0-AEC6-8B7A7A9B79D2}" destId="{8788617A-1880-4815-B30F-064055E8A953}" srcOrd="2" destOrd="0" presId="urn:microsoft.com/office/officeart/2005/8/layout/default"/>
    <dgm:cxn modelId="{DB23C8E3-C607-456B-A6C6-F62C06195F13}" type="presParOf" srcId="{15C4C5BD-A451-4CA0-AEC6-8B7A7A9B79D2}" destId="{5A3B2D6E-A390-4D6F-9E63-5AB23B365ED8}" srcOrd="3" destOrd="0" presId="urn:microsoft.com/office/officeart/2005/8/layout/default"/>
    <dgm:cxn modelId="{A0D5E83F-CCE9-461E-9511-99B6495671B8}" type="presParOf" srcId="{15C4C5BD-A451-4CA0-AEC6-8B7A7A9B79D2}" destId="{DC7C0720-451C-4FAD-85F4-3E712FE73D12}" srcOrd="4" destOrd="0" presId="urn:microsoft.com/office/officeart/2005/8/layout/default"/>
    <dgm:cxn modelId="{C2D78759-67B2-468D-B64A-94B007A1AD3C}" type="presParOf" srcId="{15C4C5BD-A451-4CA0-AEC6-8B7A7A9B79D2}" destId="{B99E8D9A-21F2-4DCD-A6F5-AC4E0360402F}" srcOrd="5" destOrd="0" presId="urn:microsoft.com/office/officeart/2005/8/layout/default"/>
    <dgm:cxn modelId="{2FABD771-D7B4-4A64-B13F-DD9D7ADA5F8C}" type="presParOf" srcId="{15C4C5BD-A451-4CA0-AEC6-8B7A7A9B79D2}" destId="{52024AA0-2D10-4DE0-BF50-287AF1BE3BEF}" srcOrd="6" destOrd="0" presId="urn:microsoft.com/office/officeart/2005/8/layout/default"/>
    <dgm:cxn modelId="{0347911D-2038-4BFC-97DA-108CF669FAF4}" type="presParOf" srcId="{15C4C5BD-A451-4CA0-AEC6-8B7A7A9B79D2}" destId="{DB85E7B8-6ACC-4329-B7A3-7C85A27C0332}" srcOrd="7" destOrd="0" presId="urn:microsoft.com/office/officeart/2005/8/layout/default"/>
    <dgm:cxn modelId="{AF2224A8-5F26-4D8A-B945-8F886393835B}" type="presParOf" srcId="{15C4C5BD-A451-4CA0-AEC6-8B7A7A9B79D2}" destId="{F614C39D-AA45-44D2-8390-C86AF704C8A2}" srcOrd="8" destOrd="0" presId="urn:microsoft.com/office/officeart/2005/8/layout/default"/>
    <dgm:cxn modelId="{73B8C0B9-1D91-4DCB-BA15-9D5F3FC02DE0}" type="presParOf" srcId="{15C4C5BD-A451-4CA0-AEC6-8B7A7A9B79D2}" destId="{AA541339-142A-4D89-993C-1C9F82D326D2}" srcOrd="9" destOrd="0" presId="urn:microsoft.com/office/officeart/2005/8/layout/default"/>
    <dgm:cxn modelId="{F9B30658-A782-4979-9173-C0CF1A84C706}" type="presParOf" srcId="{15C4C5BD-A451-4CA0-AEC6-8B7A7A9B79D2}" destId="{EA9F1E63-EA0F-4E83-B19B-6EE26B76CB3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66ED07-DE3E-4D54-8842-C2007D844AE7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E51E6A00-39BF-4D87-9025-493B8EF172B0}">
      <dgm:prSet phldrT="[文本]"/>
      <dgm:spPr/>
      <dgm:t>
        <a:bodyPr/>
        <a:lstStyle/>
        <a:p>
          <a:r>
            <a:rPr lang="en-US" altLang="zh-CN" dirty="0" err="1" smtClean="0"/>
            <a:t>FileReader</a:t>
          </a:r>
          <a:r>
            <a:rPr lang="en-US" altLang="zh-CN" dirty="0" smtClean="0"/>
            <a:t> </a:t>
          </a:r>
          <a:r>
            <a:rPr lang="en-US" altLang="zh-CN" dirty="0" err="1" smtClean="0"/>
            <a:t>Api</a:t>
          </a:r>
          <a:endParaRPr lang="zh-CN" altLang="en-US" dirty="0"/>
        </a:p>
      </dgm:t>
    </dgm:pt>
    <dgm:pt modelId="{5B25B0A5-A06A-42D1-BBAC-48ABEAA15F74}" type="parTrans" cxnId="{7A5A206D-45BA-4358-8E3B-7884BFE53C5E}">
      <dgm:prSet/>
      <dgm:spPr/>
      <dgm:t>
        <a:bodyPr/>
        <a:lstStyle/>
        <a:p>
          <a:endParaRPr lang="zh-CN" altLang="en-US"/>
        </a:p>
      </dgm:t>
    </dgm:pt>
    <dgm:pt modelId="{DDAD99A8-DF08-415C-B360-0B262837DB9B}" type="sibTrans" cxnId="{7A5A206D-45BA-4358-8E3B-7884BFE53C5E}">
      <dgm:prSet/>
      <dgm:spPr/>
      <dgm:t>
        <a:bodyPr/>
        <a:lstStyle/>
        <a:p>
          <a:endParaRPr lang="zh-CN" altLang="en-US"/>
        </a:p>
      </dgm:t>
    </dgm:pt>
    <dgm:pt modelId="{45CBC5D9-D73F-413E-9DE4-8233F2A0235E}">
      <dgm:prSet phldrT="[文本]"/>
      <dgm:spPr/>
      <dgm:t>
        <a:bodyPr/>
        <a:lstStyle/>
        <a:p>
          <a:r>
            <a:rPr lang="en-US" altLang="zh-CN" dirty="0" smtClean="0"/>
            <a:t>Canvas</a:t>
          </a:r>
          <a:endParaRPr lang="zh-CN" altLang="en-US" dirty="0"/>
        </a:p>
      </dgm:t>
    </dgm:pt>
    <dgm:pt modelId="{538D461F-F3B3-48EB-9F3A-48C7FB3503AE}" type="parTrans" cxnId="{C44C6FFF-0967-4156-A22D-35CDC9BA2007}">
      <dgm:prSet/>
      <dgm:spPr/>
      <dgm:t>
        <a:bodyPr/>
        <a:lstStyle/>
        <a:p>
          <a:endParaRPr lang="zh-CN" altLang="en-US"/>
        </a:p>
      </dgm:t>
    </dgm:pt>
    <dgm:pt modelId="{EA217E84-4EA4-4B32-8589-9F4D9181A321}" type="sibTrans" cxnId="{C44C6FFF-0967-4156-A22D-35CDC9BA2007}">
      <dgm:prSet/>
      <dgm:spPr/>
      <dgm:t>
        <a:bodyPr/>
        <a:lstStyle/>
        <a:p>
          <a:endParaRPr lang="zh-CN" altLang="en-US"/>
        </a:p>
      </dgm:t>
    </dgm:pt>
    <dgm:pt modelId="{3E5653E6-6B65-4EE9-84D1-78D4C347D176}">
      <dgm:prSet phldrT="[文本]"/>
      <dgm:spPr/>
      <dgm:t>
        <a:bodyPr/>
        <a:lstStyle/>
        <a:p>
          <a:r>
            <a:rPr lang="en-US" altLang="zh-CN" dirty="0" smtClean="0"/>
            <a:t>Base64</a:t>
          </a:r>
          <a:endParaRPr lang="zh-CN" altLang="en-US" dirty="0"/>
        </a:p>
      </dgm:t>
    </dgm:pt>
    <dgm:pt modelId="{00B8B4FD-E782-425D-A21E-E3351D77C9A6}" type="parTrans" cxnId="{9BC6C2CB-6422-4E99-A300-A88660367B81}">
      <dgm:prSet/>
      <dgm:spPr/>
      <dgm:t>
        <a:bodyPr/>
        <a:lstStyle/>
        <a:p>
          <a:endParaRPr lang="zh-CN" altLang="en-US"/>
        </a:p>
      </dgm:t>
    </dgm:pt>
    <dgm:pt modelId="{E09742EF-587A-43FE-B03A-B1700DD95F8C}" type="sibTrans" cxnId="{9BC6C2CB-6422-4E99-A300-A88660367B81}">
      <dgm:prSet/>
      <dgm:spPr/>
      <dgm:t>
        <a:bodyPr/>
        <a:lstStyle/>
        <a:p>
          <a:endParaRPr lang="zh-CN" altLang="en-US"/>
        </a:p>
      </dgm:t>
    </dgm:pt>
    <dgm:pt modelId="{BCCB7CA6-D79C-4061-B976-6023745DBB99}">
      <dgm:prSet phldrT="[文本]"/>
      <dgm:spPr/>
      <dgm:t>
        <a:bodyPr/>
        <a:lstStyle/>
        <a:p>
          <a:r>
            <a:rPr lang="en-US" altLang="zh-CN" dirty="0" smtClean="0"/>
            <a:t>Input type=file</a:t>
          </a:r>
          <a:endParaRPr lang="zh-CN" altLang="en-US" dirty="0"/>
        </a:p>
      </dgm:t>
    </dgm:pt>
    <dgm:pt modelId="{FDCAD2D3-90B7-4490-8ECC-085DB716AF6A}" type="parTrans" cxnId="{FE9572D9-E082-4D4C-889D-40048C12F0C3}">
      <dgm:prSet/>
      <dgm:spPr/>
      <dgm:t>
        <a:bodyPr/>
        <a:lstStyle/>
        <a:p>
          <a:endParaRPr lang="zh-CN" altLang="en-US"/>
        </a:p>
      </dgm:t>
    </dgm:pt>
    <dgm:pt modelId="{229C36EB-189B-4E24-BDD8-43AD9B4CF6A9}" type="sibTrans" cxnId="{FE9572D9-E082-4D4C-889D-40048C12F0C3}">
      <dgm:prSet/>
      <dgm:spPr/>
      <dgm:t>
        <a:bodyPr/>
        <a:lstStyle/>
        <a:p>
          <a:endParaRPr lang="zh-CN" altLang="en-US" dirty="0"/>
        </a:p>
      </dgm:t>
    </dgm:pt>
    <dgm:pt modelId="{5CF4D984-05F4-4E1A-A7E3-516EF1F71A68}" type="pres">
      <dgm:prSet presAssocID="{7466ED07-DE3E-4D54-8842-C2007D844AE7}" presName="Name0" presStyleCnt="0">
        <dgm:presLayoutVars>
          <dgm:dir/>
          <dgm:resizeHandles val="exact"/>
        </dgm:presLayoutVars>
      </dgm:prSet>
      <dgm:spPr/>
    </dgm:pt>
    <dgm:pt modelId="{3AF01C04-B056-483B-957D-9FF2E327A170}" type="pres">
      <dgm:prSet presAssocID="{BCCB7CA6-D79C-4061-B976-6023745DBB9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3141BA-7FE5-4C8A-A1EE-16D35367AFB0}" type="pres">
      <dgm:prSet presAssocID="{229C36EB-189B-4E24-BDD8-43AD9B4CF6A9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1FAD0C0B-D281-4BAF-9CC1-DFCDE1C135C4}" type="pres">
      <dgm:prSet presAssocID="{229C36EB-189B-4E24-BDD8-43AD9B4CF6A9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89C5C9F7-D90E-4726-8FA9-EE0D8F797B33}" type="pres">
      <dgm:prSet presAssocID="{E51E6A00-39BF-4D87-9025-493B8EF172B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6D7D96-B6AA-44AB-AB18-8594522DD2CC}" type="pres">
      <dgm:prSet presAssocID="{DDAD99A8-DF08-415C-B360-0B262837DB9B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29535086-C5FB-41F5-9616-DB55B105BABE}" type="pres">
      <dgm:prSet presAssocID="{DDAD99A8-DF08-415C-B360-0B262837DB9B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F3C5A5A2-0D30-43D7-8132-3D86FDBBD29E}" type="pres">
      <dgm:prSet presAssocID="{45CBC5D9-D73F-413E-9DE4-8233F2A0235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AFEA98-F93F-4C76-8E74-48501430B5A8}" type="pres">
      <dgm:prSet presAssocID="{EA217E84-4EA4-4B32-8589-9F4D9181A321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1FC90A0-6968-4CC7-B9D3-42723E24E4EA}" type="pres">
      <dgm:prSet presAssocID="{EA217E84-4EA4-4B32-8589-9F4D9181A321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9845CD7D-33C3-431D-9723-AC0BD1B73534}" type="pres">
      <dgm:prSet presAssocID="{3E5653E6-6B65-4EE9-84D1-78D4C347D17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E34585-C90E-4B12-A93B-63FFB223C924}" type="presOf" srcId="{229C36EB-189B-4E24-BDD8-43AD9B4CF6A9}" destId="{1FAD0C0B-D281-4BAF-9CC1-DFCDE1C135C4}" srcOrd="1" destOrd="0" presId="urn:microsoft.com/office/officeart/2005/8/layout/process1"/>
    <dgm:cxn modelId="{11D7FBAB-9C68-4F73-B572-77750762E27D}" type="presOf" srcId="{3E5653E6-6B65-4EE9-84D1-78D4C347D176}" destId="{9845CD7D-33C3-431D-9723-AC0BD1B73534}" srcOrd="0" destOrd="0" presId="urn:microsoft.com/office/officeart/2005/8/layout/process1"/>
    <dgm:cxn modelId="{8ADAA661-F17B-47F1-8315-CECA692E5EE0}" type="presOf" srcId="{DDAD99A8-DF08-415C-B360-0B262837DB9B}" destId="{AB6D7D96-B6AA-44AB-AB18-8594522DD2CC}" srcOrd="0" destOrd="0" presId="urn:microsoft.com/office/officeart/2005/8/layout/process1"/>
    <dgm:cxn modelId="{5FF9DEAB-80AA-4919-B8E9-698A3EE01459}" type="presOf" srcId="{DDAD99A8-DF08-415C-B360-0B262837DB9B}" destId="{29535086-C5FB-41F5-9616-DB55B105BABE}" srcOrd="1" destOrd="0" presId="urn:microsoft.com/office/officeart/2005/8/layout/process1"/>
    <dgm:cxn modelId="{ED7E66BB-649A-4663-B140-0AE2A7623788}" type="presOf" srcId="{EA217E84-4EA4-4B32-8589-9F4D9181A321}" destId="{2DAFEA98-F93F-4C76-8E74-48501430B5A8}" srcOrd="0" destOrd="0" presId="urn:microsoft.com/office/officeart/2005/8/layout/process1"/>
    <dgm:cxn modelId="{9BC6C2CB-6422-4E99-A300-A88660367B81}" srcId="{7466ED07-DE3E-4D54-8842-C2007D844AE7}" destId="{3E5653E6-6B65-4EE9-84D1-78D4C347D176}" srcOrd="3" destOrd="0" parTransId="{00B8B4FD-E782-425D-A21E-E3351D77C9A6}" sibTransId="{E09742EF-587A-43FE-B03A-B1700DD95F8C}"/>
    <dgm:cxn modelId="{69E02CAD-2435-436E-910B-89231FC77729}" type="presOf" srcId="{229C36EB-189B-4E24-BDD8-43AD9B4CF6A9}" destId="{7F3141BA-7FE5-4C8A-A1EE-16D35367AFB0}" srcOrd="0" destOrd="0" presId="urn:microsoft.com/office/officeart/2005/8/layout/process1"/>
    <dgm:cxn modelId="{FE9572D9-E082-4D4C-889D-40048C12F0C3}" srcId="{7466ED07-DE3E-4D54-8842-C2007D844AE7}" destId="{BCCB7CA6-D79C-4061-B976-6023745DBB99}" srcOrd="0" destOrd="0" parTransId="{FDCAD2D3-90B7-4490-8ECC-085DB716AF6A}" sibTransId="{229C36EB-189B-4E24-BDD8-43AD9B4CF6A9}"/>
    <dgm:cxn modelId="{C44C6FFF-0967-4156-A22D-35CDC9BA2007}" srcId="{7466ED07-DE3E-4D54-8842-C2007D844AE7}" destId="{45CBC5D9-D73F-413E-9DE4-8233F2A0235E}" srcOrd="2" destOrd="0" parTransId="{538D461F-F3B3-48EB-9F3A-48C7FB3503AE}" sibTransId="{EA217E84-4EA4-4B32-8589-9F4D9181A321}"/>
    <dgm:cxn modelId="{0CAF9A1B-D3A3-45D0-8BEB-3FAD95799268}" type="presOf" srcId="{7466ED07-DE3E-4D54-8842-C2007D844AE7}" destId="{5CF4D984-05F4-4E1A-A7E3-516EF1F71A68}" srcOrd="0" destOrd="0" presId="urn:microsoft.com/office/officeart/2005/8/layout/process1"/>
    <dgm:cxn modelId="{C182CCD0-8920-44BA-B70D-50396FE3E60F}" type="presOf" srcId="{45CBC5D9-D73F-413E-9DE4-8233F2A0235E}" destId="{F3C5A5A2-0D30-43D7-8132-3D86FDBBD29E}" srcOrd="0" destOrd="0" presId="urn:microsoft.com/office/officeart/2005/8/layout/process1"/>
    <dgm:cxn modelId="{FDDC93DC-C1AB-4988-AAEC-E7D25154CEC5}" type="presOf" srcId="{BCCB7CA6-D79C-4061-B976-6023745DBB99}" destId="{3AF01C04-B056-483B-957D-9FF2E327A170}" srcOrd="0" destOrd="0" presId="urn:microsoft.com/office/officeart/2005/8/layout/process1"/>
    <dgm:cxn modelId="{B790A98B-EE62-4900-AEC0-3159843C421F}" type="presOf" srcId="{EA217E84-4EA4-4B32-8589-9F4D9181A321}" destId="{91FC90A0-6968-4CC7-B9D3-42723E24E4EA}" srcOrd="1" destOrd="0" presId="urn:microsoft.com/office/officeart/2005/8/layout/process1"/>
    <dgm:cxn modelId="{7A5A206D-45BA-4358-8E3B-7884BFE53C5E}" srcId="{7466ED07-DE3E-4D54-8842-C2007D844AE7}" destId="{E51E6A00-39BF-4D87-9025-493B8EF172B0}" srcOrd="1" destOrd="0" parTransId="{5B25B0A5-A06A-42D1-BBAC-48ABEAA15F74}" sibTransId="{DDAD99A8-DF08-415C-B360-0B262837DB9B}"/>
    <dgm:cxn modelId="{F5A62E89-346A-4915-8773-A0E5ACAC2497}" type="presOf" srcId="{E51E6A00-39BF-4D87-9025-493B8EF172B0}" destId="{89C5C9F7-D90E-4726-8FA9-EE0D8F797B33}" srcOrd="0" destOrd="0" presId="urn:microsoft.com/office/officeart/2005/8/layout/process1"/>
    <dgm:cxn modelId="{5D8AE93A-FA48-45A9-A82E-79EDD9AD9702}" type="presParOf" srcId="{5CF4D984-05F4-4E1A-A7E3-516EF1F71A68}" destId="{3AF01C04-B056-483B-957D-9FF2E327A170}" srcOrd="0" destOrd="0" presId="urn:microsoft.com/office/officeart/2005/8/layout/process1"/>
    <dgm:cxn modelId="{5C13E00E-4C78-4E2B-93EA-23D546EA4A60}" type="presParOf" srcId="{5CF4D984-05F4-4E1A-A7E3-516EF1F71A68}" destId="{7F3141BA-7FE5-4C8A-A1EE-16D35367AFB0}" srcOrd="1" destOrd="0" presId="urn:microsoft.com/office/officeart/2005/8/layout/process1"/>
    <dgm:cxn modelId="{9CDFE94C-5DB2-48EE-BDA3-2A482DC834B1}" type="presParOf" srcId="{7F3141BA-7FE5-4C8A-A1EE-16D35367AFB0}" destId="{1FAD0C0B-D281-4BAF-9CC1-DFCDE1C135C4}" srcOrd="0" destOrd="0" presId="urn:microsoft.com/office/officeart/2005/8/layout/process1"/>
    <dgm:cxn modelId="{B9D5BE26-60ED-4CB5-9687-7C75BA9E5CAF}" type="presParOf" srcId="{5CF4D984-05F4-4E1A-A7E3-516EF1F71A68}" destId="{89C5C9F7-D90E-4726-8FA9-EE0D8F797B33}" srcOrd="2" destOrd="0" presId="urn:microsoft.com/office/officeart/2005/8/layout/process1"/>
    <dgm:cxn modelId="{C8AFAAD2-6428-4FE7-B717-B121A0F45489}" type="presParOf" srcId="{5CF4D984-05F4-4E1A-A7E3-516EF1F71A68}" destId="{AB6D7D96-B6AA-44AB-AB18-8594522DD2CC}" srcOrd="3" destOrd="0" presId="urn:microsoft.com/office/officeart/2005/8/layout/process1"/>
    <dgm:cxn modelId="{5F6297ED-52B1-4EB6-A9DD-1BB6AE6A7FEC}" type="presParOf" srcId="{AB6D7D96-B6AA-44AB-AB18-8594522DD2CC}" destId="{29535086-C5FB-41F5-9616-DB55B105BABE}" srcOrd="0" destOrd="0" presId="urn:microsoft.com/office/officeart/2005/8/layout/process1"/>
    <dgm:cxn modelId="{2C253DD7-BD67-45FE-96EE-76B6DBB62897}" type="presParOf" srcId="{5CF4D984-05F4-4E1A-A7E3-516EF1F71A68}" destId="{F3C5A5A2-0D30-43D7-8132-3D86FDBBD29E}" srcOrd="4" destOrd="0" presId="urn:microsoft.com/office/officeart/2005/8/layout/process1"/>
    <dgm:cxn modelId="{577DED04-2600-451B-B2F6-6686C91288B2}" type="presParOf" srcId="{5CF4D984-05F4-4E1A-A7E3-516EF1F71A68}" destId="{2DAFEA98-F93F-4C76-8E74-48501430B5A8}" srcOrd="5" destOrd="0" presId="urn:microsoft.com/office/officeart/2005/8/layout/process1"/>
    <dgm:cxn modelId="{F5B196FC-E458-435F-BC7A-8E3DDCA356B8}" type="presParOf" srcId="{2DAFEA98-F93F-4C76-8E74-48501430B5A8}" destId="{91FC90A0-6968-4CC7-B9D3-42723E24E4EA}" srcOrd="0" destOrd="0" presId="urn:microsoft.com/office/officeart/2005/8/layout/process1"/>
    <dgm:cxn modelId="{D3218BFE-BBAF-4BFA-80BF-7D9A8CBF4E26}" type="presParOf" srcId="{5CF4D984-05F4-4E1A-A7E3-516EF1F71A68}" destId="{9845CD7D-33C3-431D-9723-AC0BD1B7353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2BAB1-A2E0-4086-BEF3-92A9D5CCD529}">
      <dsp:nvSpPr>
        <dsp:cNvPr id="0" name=""/>
        <dsp:cNvSpPr/>
      </dsp:nvSpPr>
      <dsp:spPr>
        <a:xfrm>
          <a:off x="0" y="832592"/>
          <a:ext cx="2430269" cy="1458161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代码组织</a:t>
          </a:r>
          <a:endParaRPr lang="en-US" altLang="zh-CN" sz="14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Framework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Inherit &amp; Override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Common template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832592"/>
        <a:ext cx="2430269" cy="1458161"/>
      </dsp:txXfrm>
    </dsp:sp>
    <dsp:sp modelId="{8788617A-1880-4815-B30F-064055E8A953}">
      <dsp:nvSpPr>
        <dsp:cNvPr id="0" name=""/>
        <dsp:cNvSpPr/>
      </dsp:nvSpPr>
      <dsp:spPr>
        <a:xfrm>
          <a:off x="2673296" y="832592"/>
          <a:ext cx="2430269" cy="1458161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网络请求</a:t>
          </a:r>
          <a:endParaRPr lang="en-US" altLang="zh-CN" sz="14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Merge request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Connect keep alive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73296" y="832592"/>
        <a:ext cx="2430269" cy="1458161"/>
      </dsp:txXfrm>
    </dsp:sp>
    <dsp:sp modelId="{DC7C0720-451C-4FAD-85F4-3E712FE73D12}">
      <dsp:nvSpPr>
        <dsp:cNvPr id="0" name=""/>
        <dsp:cNvSpPr/>
      </dsp:nvSpPr>
      <dsp:spPr>
        <a:xfrm>
          <a:off x="5346594" y="832592"/>
          <a:ext cx="2430269" cy="1458161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页面管理</a:t>
          </a:r>
          <a:endParaRPr lang="en-US" altLang="zh-CN" sz="14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>
              <a:latin typeface="微软雅黑" pitchFamily="34" charset="-122"/>
              <a:ea typeface="微软雅黑" pitchFamily="34" charset="-122"/>
            </a:rPr>
            <a:t>PageManager</a:t>
          </a:r>
          <a:endParaRPr lang="en-US" altLang="zh-CN" sz="14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Base class(</a:t>
          </a:r>
          <a:r>
            <a:rPr lang="en-US" altLang="zh-CN" sz="1400" kern="1200" dirty="0" err="1" smtClean="0">
              <a:latin typeface="微软雅黑" pitchFamily="34" charset="-122"/>
              <a:ea typeface="微软雅黑" pitchFamily="34" charset="-122"/>
            </a:rPr>
            <a:t>onCreate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…)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346594" y="832592"/>
        <a:ext cx="2430269" cy="1458161"/>
      </dsp:txXfrm>
    </dsp:sp>
    <dsp:sp modelId="{52024AA0-2D10-4DE0-BF50-287AF1BE3BEF}">
      <dsp:nvSpPr>
        <dsp:cNvPr id="0" name=""/>
        <dsp:cNvSpPr/>
      </dsp:nvSpPr>
      <dsp:spPr>
        <a:xfrm>
          <a:off x="0" y="2533781"/>
          <a:ext cx="2430269" cy="145816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数据存储</a:t>
          </a:r>
          <a:endParaRPr lang="en-US" altLang="zh-CN" sz="14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304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>
              <a:latin typeface="微软雅黑" pitchFamily="34" charset="-122"/>
              <a:ea typeface="微软雅黑" pitchFamily="34" charset="-122"/>
            </a:rPr>
            <a:t>localStorage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2533781"/>
        <a:ext cx="2430269" cy="1458161"/>
      </dsp:txXfrm>
    </dsp:sp>
    <dsp:sp modelId="{F614C39D-AA45-44D2-8390-C86AF704C8A2}">
      <dsp:nvSpPr>
        <dsp:cNvPr id="0" name=""/>
        <dsp:cNvSpPr/>
      </dsp:nvSpPr>
      <dsp:spPr>
        <a:xfrm>
          <a:off x="2673297" y="2533781"/>
          <a:ext cx="2430269" cy="1458161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事件处理</a:t>
          </a:r>
          <a:endParaRPr lang="en-US" altLang="zh-CN" sz="14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>
              <a:latin typeface="微软雅黑" pitchFamily="34" charset="-122"/>
              <a:ea typeface="微软雅黑" pitchFamily="34" charset="-122"/>
            </a:rPr>
            <a:t>evtMap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en-US" altLang="zh-CN" sz="1400" kern="1200" dirty="0" err="1" smtClean="0">
              <a:latin typeface="微软雅黑" pitchFamily="34" charset="-122"/>
              <a:ea typeface="微软雅黑" pitchFamily="34" charset="-122"/>
            </a:rPr>
            <a:t>config</a:t>
          </a:r>
          <a:endParaRPr lang="en-US" altLang="zh-CN" sz="14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Bubble Event Model</a:t>
          </a:r>
        </a:p>
      </dsp:txBody>
      <dsp:txXfrm>
        <a:off x="2673297" y="2533781"/>
        <a:ext cx="2430269" cy="1458161"/>
      </dsp:txXfrm>
    </dsp:sp>
    <dsp:sp modelId="{EA9F1E63-EA0F-4E83-B19B-6EE26B76CB34}">
      <dsp:nvSpPr>
        <dsp:cNvPr id="0" name=""/>
        <dsp:cNvSpPr/>
      </dsp:nvSpPr>
      <dsp:spPr>
        <a:xfrm>
          <a:off x="5346594" y="2533781"/>
          <a:ext cx="2430269" cy="1458161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文件缓存</a:t>
          </a:r>
          <a:endParaRPr lang="en-US" altLang="zh-CN" sz="14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Manifest cache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>
              <a:latin typeface="微软雅黑" pitchFamily="34" charset="-122"/>
              <a:ea typeface="微软雅黑" pitchFamily="34" charset="-122"/>
            </a:rPr>
            <a:t>Seajs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 plugin storage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346594" y="2533781"/>
        <a:ext cx="2430269" cy="1458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01C04-B056-483B-957D-9FF2E327A170}">
      <dsp:nvSpPr>
        <dsp:cNvPr id="0" name=""/>
        <dsp:cNvSpPr/>
      </dsp:nvSpPr>
      <dsp:spPr>
        <a:xfrm>
          <a:off x="3290" y="248575"/>
          <a:ext cx="1438894" cy="9430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Input type=file</a:t>
          </a:r>
          <a:endParaRPr lang="zh-CN" altLang="en-US" sz="1800" kern="1200" dirty="0"/>
        </a:p>
      </dsp:txBody>
      <dsp:txXfrm>
        <a:off x="30910" y="276195"/>
        <a:ext cx="1383654" cy="887769"/>
      </dsp:txXfrm>
    </dsp:sp>
    <dsp:sp modelId="{7F3141BA-7FE5-4C8A-A1EE-16D35367AFB0}">
      <dsp:nvSpPr>
        <dsp:cNvPr id="0" name=""/>
        <dsp:cNvSpPr/>
      </dsp:nvSpPr>
      <dsp:spPr>
        <a:xfrm>
          <a:off x="1586074" y="541657"/>
          <a:ext cx="305045" cy="356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>
        <a:off x="1586074" y="613026"/>
        <a:ext cx="213532" cy="214107"/>
      </dsp:txXfrm>
    </dsp:sp>
    <dsp:sp modelId="{89C5C9F7-D90E-4726-8FA9-EE0D8F797B33}">
      <dsp:nvSpPr>
        <dsp:cNvPr id="0" name=""/>
        <dsp:cNvSpPr/>
      </dsp:nvSpPr>
      <dsp:spPr>
        <a:xfrm>
          <a:off x="2017742" y="248575"/>
          <a:ext cx="1438894" cy="943009"/>
        </a:xfrm>
        <a:prstGeom prst="roundRect">
          <a:avLst>
            <a:gd name="adj" fmla="val 10000"/>
          </a:avLst>
        </a:prstGeom>
        <a:solidFill>
          <a:schemeClr val="accent5">
            <a:hueOff val="-4326688"/>
            <a:satOff val="2309"/>
            <a:lumOff val="-1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FileReader</a:t>
          </a:r>
          <a:r>
            <a:rPr lang="en-US" altLang="zh-CN" sz="1800" kern="1200" dirty="0" smtClean="0"/>
            <a:t> </a:t>
          </a:r>
          <a:r>
            <a:rPr lang="en-US" altLang="zh-CN" sz="1800" kern="1200" dirty="0" err="1" smtClean="0"/>
            <a:t>Api</a:t>
          </a:r>
          <a:endParaRPr lang="zh-CN" altLang="en-US" sz="1800" kern="1200" dirty="0"/>
        </a:p>
      </dsp:txBody>
      <dsp:txXfrm>
        <a:off x="2045362" y="276195"/>
        <a:ext cx="1383654" cy="887769"/>
      </dsp:txXfrm>
    </dsp:sp>
    <dsp:sp modelId="{AB6D7D96-B6AA-44AB-AB18-8594522DD2CC}">
      <dsp:nvSpPr>
        <dsp:cNvPr id="0" name=""/>
        <dsp:cNvSpPr/>
      </dsp:nvSpPr>
      <dsp:spPr>
        <a:xfrm>
          <a:off x="3600526" y="541657"/>
          <a:ext cx="305045" cy="356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490032"/>
            <a:satOff val="3463"/>
            <a:lumOff val="-15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600526" y="613026"/>
        <a:ext cx="213532" cy="214107"/>
      </dsp:txXfrm>
    </dsp:sp>
    <dsp:sp modelId="{F3C5A5A2-0D30-43D7-8132-3D86FDBBD29E}">
      <dsp:nvSpPr>
        <dsp:cNvPr id="0" name=""/>
        <dsp:cNvSpPr/>
      </dsp:nvSpPr>
      <dsp:spPr>
        <a:xfrm>
          <a:off x="4032194" y="248575"/>
          <a:ext cx="1438894" cy="943009"/>
        </a:xfrm>
        <a:prstGeom prst="roundRect">
          <a:avLst>
            <a:gd name="adj" fmla="val 10000"/>
          </a:avLst>
        </a:prstGeom>
        <a:solidFill>
          <a:schemeClr val="accent5">
            <a:hueOff val="-8653377"/>
            <a:satOff val="4617"/>
            <a:lumOff val="-201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Canvas</a:t>
          </a:r>
          <a:endParaRPr lang="zh-CN" altLang="en-US" sz="1800" kern="1200" dirty="0"/>
        </a:p>
      </dsp:txBody>
      <dsp:txXfrm>
        <a:off x="4059814" y="276195"/>
        <a:ext cx="1383654" cy="887769"/>
      </dsp:txXfrm>
    </dsp:sp>
    <dsp:sp modelId="{2DAFEA98-F93F-4C76-8E74-48501430B5A8}">
      <dsp:nvSpPr>
        <dsp:cNvPr id="0" name=""/>
        <dsp:cNvSpPr/>
      </dsp:nvSpPr>
      <dsp:spPr>
        <a:xfrm>
          <a:off x="5614978" y="541657"/>
          <a:ext cx="305045" cy="356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2980065"/>
            <a:satOff val="6926"/>
            <a:lumOff val="-30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614978" y="613026"/>
        <a:ext cx="213532" cy="214107"/>
      </dsp:txXfrm>
    </dsp:sp>
    <dsp:sp modelId="{9845CD7D-33C3-431D-9723-AC0BD1B73534}">
      <dsp:nvSpPr>
        <dsp:cNvPr id="0" name=""/>
        <dsp:cNvSpPr/>
      </dsp:nvSpPr>
      <dsp:spPr>
        <a:xfrm>
          <a:off x="6046646" y="248575"/>
          <a:ext cx="1438894" cy="943009"/>
        </a:xfrm>
        <a:prstGeom prst="roundRect">
          <a:avLst>
            <a:gd name="adj" fmla="val 10000"/>
          </a:avLst>
        </a:prstGeom>
        <a:solidFill>
          <a:schemeClr val="accent5">
            <a:hueOff val="-12980065"/>
            <a:satOff val="6926"/>
            <a:lumOff val="-3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Base64</a:t>
          </a:r>
          <a:endParaRPr lang="zh-CN" altLang="en-US" sz="1800" kern="1200" dirty="0"/>
        </a:p>
      </dsp:txBody>
      <dsp:txXfrm>
        <a:off x="6074266" y="276195"/>
        <a:ext cx="1383654" cy="887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D591D-BDD2-49CA-8023-F4965EE13286}" type="datetimeFigureOut">
              <a:rPr lang="zh-CN" altLang="en-US" smtClean="0"/>
              <a:t>2012/12/28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DAFB9-EA06-49A3-A112-8FE8A7095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882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4A060-2F5E-4E41-BDF5-638AE07ECDF1}" type="datetimeFigureOut">
              <a:rPr lang="zh-CN" altLang="en-US" smtClean="0"/>
              <a:t>2012/12/28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B30B5-4376-40FF-9B87-37EE5AB95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008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ux.etao.com/posts/449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ux.etao.com/posts/449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pple.com/library/safari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pple.com/library/safari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pple.com/library/safari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86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62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62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http://ux.etao.com/posts/449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62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http://ux.etao.com/posts/449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62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可优化：目前使用</a:t>
            </a:r>
            <a:r>
              <a:rPr lang="en-US" altLang="zh-CN" dirty="0" err="1" smtClean="0"/>
              <a:t>xhr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48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可优化：目前使用</a:t>
            </a:r>
            <a:r>
              <a:rPr lang="en-US" altLang="zh-CN" dirty="0" err="1" smtClean="0"/>
              <a:t>xhr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48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 smtClean="0"/>
              <a:t>Ios</a:t>
            </a:r>
            <a:r>
              <a:rPr lang="en-US" altLang="zh-CN" b="1" dirty="0" smtClean="0"/>
              <a:t> safari</a:t>
            </a:r>
            <a:r>
              <a:rPr lang="en-US" altLang="zh-CN" b="1" baseline="0" dirty="0" smtClean="0"/>
              <a:t> subsample</a:t>
            </a:r>
            <a:r>
              <a:rPr lang="zh-CN" altLang="en-US" b="1" baseline="0" dirty="0" smtClean="0"/>
              <a:t>官方描述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http://developer.apple.com/library/safari/#documentation/AppleApplications/Reference/SafariWebContent/CreatingContentforSafarioniPhone/CreatingContentforSafarioniPhone.html#//apple_ref/doc/uid/TP40006482-SW15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0" dirty="0" err="1" smtClean="0"/>
              <a:t>Todo</a:t>
            </a:r>
            <a:r>
              <a:rPr lang="en-US" altLang="zh-CN" b="0" dirty="0" smtClean="0"/>
              <a:t>: </a:t>
            </a:r>
            <a:r>
              <a:rPr lang="zh-CN" altLang="en-US" b="0" dirty="0" smtClean="0"/>
              <a:t>图片高度被压缩例子</a:t>
            </a: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27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 smtClean="0"/>
              <a:t>Ios</a:t>
            </a:r>
            <a:r>
              <a:rPr lang="en-US" altLang="zh-CN" b="1" dirty="0" smtClean="0"/>
              <a:t> safari</a:t>
            </a:r>
            <a:r>
              <a:rPr lang="en-US" altLang="zh-CN" b="1" baseline="0" dirty="0" smtClean="0"/>
              <a:t> subsample</a:t>
            </a:r>
            <a:r>
              <a:rPr lang="zh-CN" altLang="en-US" b="1" baseline="0" dirty="0" smtClean="0"/>
              <a:t>官方描述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http://developer.apple.com/library/safari/#documentation/AppleApplications/Reference/SafariWebContent/CreatingContentforSafarioniPhone/CreatingContentforSafarioniPhone.html#//apple_ref/doc/uid/TP40006482-SW15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0" dirty="0" err="1" smtClean="0"/>
              <a:t>Todo</a:t>
            </a:r>
            <a:r>
              <a:rPr lang="en-US" altLang="zh-CN" b="0" dirty="0" smtClean="0"/>
              <a:t>: </a:t>
            </a:r>
            <a:r>
              <a:rPr lang="zh-CN" altLang="en-US" b="0" dirty="0" smtClean="0"/>
              <a:t>图片高度被压缩例子</a:t>
            </a: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27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27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2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Underscore</a:t>
            </a:r>
            <a:r>
              <a:rPr lang="zh-CN" altLang="en-US" b="0" dirty="0" smtClean="0">
                <a:solidFill>
                  <a:srgbClr val="0070C0"/>
                </a:solidFill>
              </a:rPr>
              <a:t>缺少选择器</a:t>
            </a:r>
            <a:endParaRPr lang="en-US" altLang="zh-CN" b="0" dirty="0" smtClean="0">
              <a:solidFill>
                <a:srgbClr val="0070C0"/>
              </a:solidFill>
            </a:endParaRPr>
          </a:p>
          <a:p>
            <a:r>
              <a:rPr lang="zh-CN" altLang="en-US" b="0" dirty="0" smtClean="0">
                <a:solidFill>
                  <a:srgbClr val="0070C0"/>
                </a:solidFill>
              </a:rPr>
              <a:t>社区活跃度主要是看版本更新频率</a:t>
            </a:r>
            <a:endParaRPr lang="en-US" altLang="zh-CN" b="0" dirty="0" smtClean="0">
              <a:solidFill>
                <a:srgbClr val="0070C0"/>
              </a:solidFill>
            </a:endParaRPr>
          </a:p>
          <a:p>
            <a:r>
              <a:rPr lang="en-US" altLang="zh-CN" b="0" baseline="0" dirty="0" smtClean="0">
                <a:solidFill>
                  <a:srgbClr val="0070C0"/>
                </a:solidFill>
              </a:rPr>
              <a:t>    </a:t>
            </a:r>
            <a:r>
              <a:rPr lang="en-US" altLang="zh-CN" b="0" baseline="0" dirty="0" err="1" smtClean="0">
                <a:solidFill>
                  <a:srgbClr val="0070C0"/>
                </a:solidFill>
              </a:rPr>
              <a:t>zepto</a:t>
            </a:r>
            <a:r>
              <a:rPr lang="zh-CN" altLang="en-US" b="0" baseline="0" dirty="0" smtClean="0">
                <a:solidFill>
                  <a:srgbClr val="0070C0"/>
                </a:solidFill>
              </a:rPr>
              <a:t>版本更新频率比</a:t>
            </a:r>
            <a:r>
              <a:rPr lang="en-US" altLang="zh-CN" b="0" baseline="0" dirty="0" err="1" smtClean="0">
                <a:solidFill>
                  <a:srgbClr val="0070C0"/>
                </a:solidFill>
              </a:rPr>
              <a:t>jqmobi</a:t>
            </a:r>
            <a:r>
              <a:rPr lang="zh-CN" altLang="en-US" b="0" baseline="0" dirty="0" smtClean="0">
                <a:solidFill>
                  <a:srgbClr val="0070C0"/>
                </a:solidFill>
              </a:rPr>
              <a:t>高，不过最近一次更新是今年</a:t>
            </a:r>
            <a:r>
              <a:rPr lang="en-US" altLang="zh-CN" b="0" baseline="0" dirty="0" smtClean="0">
                <a:solidFill>
                  <a:srgbClr val="0070C0"/>
                </a:solidFill>
              </a:rPr>
              <a:t>4</a:t>
            </a:r>
            <a:r>
              <a:rPr lang="zh-CN" altLang="en-US" b="0" baseline="0" dirty="0" smtClean="0">
                <a:solidFill>
                  <a:srgbClr val="0070C0"/>
                </a:solidFill>
              </a:rPr>
              <a:t>月份；</a:t>
            </a:r>
            <a:r>
              <a:rPr lang="en-US" altLang="zh-CN" b="0" baseline="0" dirty="0" err="1" smtClean="0">
                <a:solidFill>
                  <a:srgbClr val="0070C0"/>
                </a:solidFill>
              </a:rPr>
              <a:t>jqmobi</a:t>
            </a:r>
            <a:r>
              <a:rPr lang="zh-CN" altLang="en-US" b="0" baseline="0" dirty="0" smtClean="0">
                <a:solidFill>
                  <a:srgbClr val="0070C0"/>
                </a:solidFill>
              </a:rPr>
              <a:t>最近一次更新是</a:t>
            </a:r>
            <a:r>
              <a:rPr lang="en-US" altLang="zh-CN" b="0" baseline="0" dirty="0" smtClean="0">
                <a:solidFill>
                  <a:srgbClr val="0070C0"/>
                </a:solidFill>
              </a:rPr>
              <a:t>10</a:t>
            </a:r>
            <a:r>
              <a:rPr lang="zh-CN" altLang="en-US" b="0" baseline="0" dirty="0" smtClean="0">
                <a:solidFill>
                  <a:srgbClr val="0070C0"/>
                </a:solidFill>
              </a:rPr>
              <a:t>月份</a:t>
            </a:r>
            <a:endParaRPr lang="en-US" altLang="zh-CN" b="0" baseline="0" dirty="0" smtClean="0">
              <a:solidFill>
                <a:schemeClr val="tx1"/>
              </a:solidFill>
            </a:endParaRPr>
          </a:p>
          <a:p>
            <a:r>
              <a:rPr lang="en-US" altLang="zh-CN" b="0" baseline="0" dirty="0" smtClean="0">
                <a:solidFill>
                  <a:schemeClr val="tx1"/>
                </a:solidFill>
              </a:rPr>
              <a:t>    </a:t>
            </a:r>
            <a:r>
              <a:rPr lang="zh-CN" altLang="en-US" b="0" baseline="0" dirty="0" smtClean="0">
                <a:solidFill>
                  <a:schemeClr val="tx1"/>
                </a:solidFill>
              </a:rPr>
              <a:t>两者不相上下</a:t>
            </a:r>
            <a:endParaRPr lang="en-US" altLang="zh-CN" b="0" baseline="0" dirty="0" smtClean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10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 smtClean="0"/>
              <a:t>Ios</a:t>
            </a:r>
            <a:r>
              <a:rPr lang="en-US" altLang="zh-CN" b="1" dirty="0" smtClean="0"/>
              <a:t> safari</a:t>
            </a:r>
            <a:r>
              <a:rPr lang="en-US" altLang="zh-CN" b="1" baseline="0" dirty="0" smtClean="0"/>
              <a:t> subsample</a:t>
            </a:r>
            <a:r>
              <a:rPr lang="zh-CN" altLang="en-US" b="1" baseline="0" dirty="0" smtClean="0"/>
              <a:t>官方描述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http://developer.apple.com/library/safari/#documentation/AppleApplications/Reference/SafariWebContent/CreatingContentforSafarioniPhone/CreatingContentforSafarioniPhone.html#//apple_ref/doc/uid/TP40006482-SW15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0" dirty="0" err="1" smtClean="0"/>
              <a:t>Todo</a:t>
            </a:r>
            <a:r>
              <a:rPr lang="en-US" altLang="zh-CN" b="0" dirty="0" smtClean="0"/>
              <a:t>: </a:t>
            </a:r>
            <a:r>
              <a:rPr lang="zh-CN" altLang="en-US" b="0" dirty="0" smtClean="0"/>
              <a:t>图片高度被压缩例子</a:t>
            </a: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27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27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27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27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 2.2+</a:t>
            </a:r>
            <a:r>
              <a:rPr lang="zh-CN" altLang="en-US" dirty="0" smtClean="0"/>
              <a:t>支持</a:t>
            </a:r>
            <a:r>
              <a:rPr lang="zh-CN" altLang="en-US" baseline="0" dirty="0" smtClean="0"/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navigator.connection.type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{  </a:t>
            </a:r>
          </a:p>
          <a:p>
            <a:r>
              <a:rPr lang="en-US" altLang="zh-CN" dirty="0" smtClean="0"/>
              <a:t>  type: 4,  // </a:t>
            </a:r>
            <a:r>
              <a:rPr lang="zh-CN" altLang="en-US" dirty="0" smtClean="0"/>
              <a:t>当前网络状态的值 若如以下参数值相等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则可判断属于哪种网络下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UNKNOWN: 0,  // </a:t>
            </a:r>
            <a:r>
              <a:rPr lang="zh-CN" altLang="en-US" dirty="0" smtClean="0"/>
              <a:t>未知网络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ETHERNET: 1,  // </a:t>
            </a:r>
            <a:r>
              <a:rPr lang="zh-CN" altLang="en-US" dirty="0" smtClean="0"/>
              <a:t>以太网</a:t>
            </a:r>
            <a:r>
              <a:rPr lang="en-US" altLang="zh-CN" dirty="0" smtClean="0"/>
              <a:t>? </a:t>
            </a:r>
          </a:p>
          <a:p>
            <a:r>
              <a:rPr lang="en-US" altLang="zh-CN" dirty="0" smtClean="0"/>
              <a:t>  WIFI: 2,  // </a:t>
            </a:r>
            <a:r>
              <a:rPr lang="en-US" altLang="zh-CN" dirty="0" err="1" smtClean="0"/>
              <a:t>wifi</a:t>
            </a:r>
            <a:endParaRPr lang="en-US" altLang="zh-CN" dirty="0" smtClean="0"/>
          </a:p>
          <a:p>
            <a:r>
              <a:rPr lang="en-US" altLang="zh-CN" dirty="0" smtClean="0"/>
              <a:t>  CELL_2G: 3,  //  </a:t>
            </a:r>
            <a:r>
              <a:rPr lang="zh-CN" altLang="en-US" dirty="0" smtClean="0"/>
              <a:t>普通</a:t>
            </a:r>
            <a:r>
              <a:rPr lang="en-US" altLang="zh-CN" dirty="0" smtClean="0"/>
              <a:t>2G</a:t>
            </a:r>
            <a:r>
              <a:rPr lang="zh-CN" altLang="en-US" dirty="0" smtClean="0"/>
              <a:t>网络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CELL_3G: 4  // </a:t>
            </a:r>
            <a:r>
              <a:rPr lang="zh-CN" altLang="en-US" dirty="0" smtClean="0"/>
              <a:t>高速</a:t>
            </a:r>
            <a:r>
              <a:rPr lang="en-US" altLang="zh-CN" dirty="0" smtClean="0"/>
              <a:t>3G</a:t>
            </a:r>
            <a:r>
              <a:rPr lang="zh-CN" altLang="en-US" dirty="0" smtClean="0"/>
              <a:t>网络</a:t>
            </a:r>
          </a:p>
          <a:p>
            <a:r>
              <a:rPr lang="en-US" altLang="zh-CN" dirty="0" smtClean="0"/>
              <a:t>} </a:t>
            </a:r>
          </a:p>
          <a:p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Android </a:t>
            </a:r>
            <a:r>
              <a:rPr lang="en-US" altLang="zh-CN" dirty="0" err="1" smtClean="0"/>
              <a:t>qq</a:t>
            </a:r>
            <a:r>
              <a:rPr lang="en-US" altLang="zh-CN" dirty="0" smtClean="0"/>
              <a:t> browser</a:t>
            </a:r>
            <a:r>
              <a:rPr lang="zh-CN" altLang="en-US" dirty="0" smtClean="0"/>
              <a:t>早期版本不支持该属性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err="1" smtClean="0"/>
              <a:t>Webview</a:t>
            </a:r>
            <a:r>
              <a:rPr lang="zh-CN" altLang="en-US" dirty="0" smtClean="0"/>
              <a:t>里该属性也为</a:t>
            </a:r>
            <a:r>
              <a:rPr lang="en-US" altLang="zh-CN" dirty="0" smtClean="0"/>
              <a:t>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52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PY.Class.create</a:t>
            </a:r>
            <a:r>
              <a:rPr lang="zh-CN" altLang="en-US" dirty="0" smtClean="0"/>
              <a:t>类似</a:t>
            </a:r>
            <a:r>
              <a:rPr lang="en-US" altLang="zh-CN" dirty="0" err="1" smtClean="0"/>
              <a:t>object.create</a:t>
            </a:r>
            <a:endParaRPr lang="en-US" altLang="zh-CN" dirty="0" smtClean="0"/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Todo</a:t>
            </a:r>
            <a:r>
              <a:rPr lang="en-US" altLang="zh-CN" dirty="0" smtClean="0"/>
              <a:t>:</a:t>
            </a:r>
            <a:r>
              <a:rPr lang="zh-CN" altLang="en-US" dirty="0" smtClean="0"/>
              <a:t>测试</a:t>
            </a:r>
            <a:r>
              <a:rPr lang="en-US" altLang="zh-CN" dirty="0" err="1" smtClean="0"/>
              <a:t>object.create</a:t>
            </a:r>
            <a:r>
              <a:rPr lang="zh-CN" altLang="en-US" dirty="0" smtClean="0"/>
              <a:t>兼容性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412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Android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endParaRPr lang="en-US" altLang="zh-CN" b="1" dirty="0" smtClean="0"/>
          </a:p>
          <a:p>
            <a:r>
              <a:rPr lang="en-US" altLang="zh-CN" dirty="0" smtClean="0"/>
              <a:t>http://developer.android.com/reference/android/app/Activity.html</a:t>
            </a:r>
          </a:p>
          <a:p>
            <a:r>
              <a:rPr lang="zh-CN" altLang="en-US" dirty="0" smtClean="0"/>
              <a:t>页面模块生命流程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6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Android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endParaRPr lang="en-US" altLang="zh-CN" b="1" dirty="0" smtClean="0"/>
          </a:p>
          <a:p>
            <a:r>
              <a:rPr lang="en-US" altLang="zh-CN" dirty="0" smtClean="0"/>
              <a:t>http://developer.android.com/reference/android/app/Activity.html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62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62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62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62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Connection:keep-alive</a:t>
            </a:r>
            <a:r>
              <a:rPr lang="zh-CN" altLang="en-US" dirty="0" smtClean="0"/>
              <a:t>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30B5-4376-40FF-9B87-37EE5AB95E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6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log.sina.com.cn/9ippt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>
            <a:spLocks noChangeArrowheads="1"/>
          </p:cNvSpPr>
          <p:nvPr userDrawn="1"/>
        </p:nvSpPr>
        <p:spPr bwMode="auto">
          <a:xfrm>
            <a:off x="-7938" y="3933825"/>
            <a:ext cx="9151938" cy="2924175"/>
          </a:xfrm>
          <a:prstGeom prst="rect">
            <a:avLst/>
          </a:prstGeom>
          <a:solidFill>
            <a:srgbClr val="56575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 userDrawn="1"/>
        </p:nvSpPr>
        <p:spPr bwMode="auto">
          <a:xfrm>
            <a:off x="0" y="3968750"/>
            <a:ext cx="3240088" cy="252413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7" name="矩形 10"/>
          <p:cNvSpPr>
            <a:spLocks noChangeArrowheads="1"/>
          </p:cNvSpPr>
          <p:nvPr userDrawn="1"/>
        </p:nvSpPr>
        <p:spPr bwMode="auto">
          <a:xfrm>
            <a:off x="2957513" y="3968750"/>
            <a:ext cx="3240087" cy="252413"/>
          </a:xfrm>
          <a:prstGeom prst="rect">
            <a:avLst/>
          </a:prstGeom>
          <a:solidFill>
            <a:srgbClr val="FFCC0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8" name="矩形 11"/>
          <p:cNvSpPr>
            <a:spLocks noChangeArrowheads="1"/>
          </p:cNvSpPr>
          <p:nvPr userDrawn="1"/>
        </p:nvSpPr>
        <p:spPr bwMode="auto">
          <a:xfrm>
            <a:off x="5915025" y="3968750"/>
            <a:ext cx="3240088" cy="252413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pic>
        <p:nvPicPr>
          <p:cNvPr id="11" name="10 Imag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00050"/>
            <a:ext cx="3986212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53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7"/>
          <p:cNvSpPr>
            <a:spLocks noChangeArrowheads="1"/>
          </p:cNvSpPr>
          <p:nvPr userDrawn="1"/>
        </p:nvSpPr>
        <p:spPr bwMode="auto">
          <a:xfrm>
            <a:off x="0" y="6237288"/>
            <a:ext cx="9144000" cy="620712"/>
          </a:xfrm>
          <a:prstGeom prst="rect">
            <a:avLst/>
          </a:prstGeom>
          <a:solidFill>
            <a:srgbClr val="56575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rgbClr val="56575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n"/>
              <a:defRPr>
                <a:solidFill>
                  <a:srgbClr val="56575B"/>
                </a:solidFill>
              </a:defRPr>
            </a:lvl1pPr>
            <a:lvl2pPr marL="742950" indent="-285750">
              <a:buFont typeface="Wingdings" pitchFamily="2" charset="2"/>
              <a:buChar char="ü"/>
              <a:defRPr>
                <a:solidFill>
                  <a:srgbClr val="56575B"/>
                </a:solidFill>
              </a:defRPr>
            </a:lvl2pPr>
            <a:lvl3pPr marL="1143000" indent="-228600">
              <a:buFont typeface="Arial" pitchFamily="34" charset="0"/>
              <a:buChar char="•"/>
              <a:defRPr>
                <a:solidFill>
                  <a:srgbClr val="56575B"/>
                </a:solidFill>
              </a:defRPr>
            </a:lvl3pPr>
            <a:lvl4pPr marL="1600200" indent="-228600">
              <a:buFont typeface="Wingdings" pitchFamily="2" charset="2"/>
              <a:buChar char="Ø"/>
              <a:defRPr>
                <a:solidFill>
                  <a:srgbClr val="56575B"/>
                </a:solidFill>
              </a:defRPr>
            </a:lvl4pPr>
            <a:lvl5pPr marL="2057400" indent="-228600">
              <a:buFont typeface="Arial" pitchFamily="34" charset="0"/>
              <a:buChar char="»"/>
              <a:defRPr>
                <a:solidFill>
                  <a:srgbClr val="56575B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矩形 8"/>
          <p:cNvSpPr>
            <a:spLocks noChangeArrowheads="1"/>
          </p:cNvSpPr>
          <p:nvPr userDrawn="1"/>
        </p:nvSpPr>
        <p:spPr bwMode="auto">
          <a:xfrm>
            <a:off x="0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5" name="矩形 9"/>
          <p:cNvSpPr>
            <a:spLocks noChangeArrowheads="1"/>
          </p:cNvSpPr>
          <p:nvPr userDrawn="1"/>
        </p:nvSpPr>
        <p:spPr bwMode="auto">
          <a:xfrm>
            <a:off x="2957513" y="6122988"/>
            <a:ext cx="3240087" cy="107950"/>
          </a:xfrm>
          <a:prstGeom prst="rect">
            <a:avLst/>
          </a:prstGeom>
          <a:solidFill>
            <a:srgbClr val="FFCC0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6" name="矩形 10"/>
          <p:cNvSpPr>
            <a:spLocks noChangeArrowheads="1"/>
          </p:cNvSpPr>
          <p:nvPr userDrawn="1"/>
        </p:nvSpPr>
        <p:spPr bwMode="auto">
          <a:xfrm>
            <a:off x="5915025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9" name="TextBox 18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1457502" y="6374655"/>
            <a:ext cx="18903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0" i="1" u="sng" dirty="0">
                <a:solidFill>
                  <a:schemeClr val="bg1">
                    <a:lumMod val="95000"/>
                  </a:schemeClr>
                </a:solidFill>
                <a:sym typeface="Arial" pitchFamily="34" charset="0"/>
              </a:rPr>
              <a:t>http:</a:t>
            </a:r>
            <a:r>
              <a:rPr lang="zh-CN" altLang="en-US" sz="1600" b="0" i="1" u="sng" dirty="0" smtClean="0">
                <a:solidFill>
                  <a:schemeClr val="bg1">
                    <a:lumMod val="95000"/>
                  </a:schemeClr>
                </a:solidFill>
                <a:sym typeface="Arial" pitchFamily="34" charset="0"/>
              </a:rPr>
              <a:t>//</a:t>
            </a:r>
            <a:r>
              <a:rPr lang="en-US" altLang="zh-CN" sz="1600" b="0" i="1" u="sng" dirty="0" err="1" smtClean="0">
                <a:solidFill>
                  <a:schemeClr val="bg1">
                    <a:lumMod val="95000"/>
                  </a:schemeClr>
                </a:solidFill>
                <a:sym typeface="Arial" pitchFamily="34" charset="0"/>
              </a:rPr>
              <a:t>f.qq</a:t>
            </a:r>
            <a:r>
              <a:rPr lang="zh-CN" altLang="en-US" sz="1600" b="0" i="1" u="sng" dirty="0" smtClean="0">
                <a:solidFill>
                  <a:schemeClr val="bg1">
                    <a:lumMod val="95000"/>
                  </a:schemeClr>
                </a:solidFill>
                <a:ea typeface="宋体" pitchFamily="2" charset="-122"/>
                <a:sym typeface="Arial" pitchFamily="34" charset="0"/>
              </a:rPr>
              <a:t>.</a:t>
            </a:r>
            <a:r>
              <a:rPr lang="zh-CN" altLang="en-US" sz="1600" b="0" i="1" u="sng" dirty="0">
                <a:solidFill>
                  <a:schemeClr val="bg1">
                    <a:lumMod val="95000"/>
                  </a:schemeClr>
                </a:solidFill>
                <a:ea typeface="宋体" pitchFamily="2" charset="-122"/>
                <a:sym typeface="Arial" pitchFamily="34" charset="0"/>
              </a:rPr>
              <a:t>com</a:t>
            </a:r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0" y="6313556"/>
            <a:ext cx="1368152" cy="4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5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6575B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rgbClr val="56575B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rgbClr val="56575B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rgbClr val="56575B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56575B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6575B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ux.etao.com/posts/44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ux.etao.com/posts/44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ft.qq.com:18888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gif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pple.com/library/safari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ytestrom.eu/blog/2009/1120a_jpeg_encoder_for_javascrip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jsjpegmeta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ux.etao.com/posts/449" TargetMode="External"/><Relationship Id="rId3" Type="http://schemas.openxmlformats.org/officeDocument/2006/relationships/hyperlink" Target="http://www.w3schools.com/" TargetMode="External"/><Relationship Id="rId7" Type="http://schemas.openxmlformats.org/officeDocument/2006/relationships/hyperlink" Target="http://code.google.com/p/jsjpegmeta/" TargetMode="External"/><Relationship Id="rId2" Type="http://schemas.openxmlformats.org/officeDocument/2006/relationships/hyperlink" Target="http://www.w3.org/TR/2011/WD-html5-2011052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ytestrom.eu/blog/2009/1120a_jpeg_encoder_for_javascript" TargetMode="External"/><Relationship Id="rId5" Type="http://schemas.openxmlformats.org/officeDocument/2006/relationships/hyperlink" Target="http://people.apache.org/~pmuellr/weinre/docs/latest/" TargetMode="External"/><Relationship Id="rId4" Type="http://schemas.openxmlformats.org/officeDocument/2006/relationships/hyperlink" Target="http://developer.apple.com/library/safari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4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259013" y="4652963"/>
            <a:ext cx="4625975" cy="8175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chemeClr val="bg1"/>
                </a:solidFill>
              </a:rPr>
              <a:t>woodsrong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0858" y="950531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85000"/>
                  </a:schemeClr>
                </a:solidFill>
                <a:latin typeface="DotumChe" pitchFamily="49" charset="-127"/>
                <a:ea typeface="DotumChe" pitchFamily="49" charset="-127"/>
              </a:rPr>
              <a:t>javascript:alert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DotumChe" pitchFamily="49" charset="-127"/>
                <a:ea typeface="DotumChe" pitchFamily="49" charset="-127"/>
              </a:rPr>
              <a:t>(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DotumChe" pitchFamily="49" charset="-127"/>
                <a:ea typeface="DotumChe" pitchFamily="49" charset="-127"/>
              </a:rPr>
              <a:t>“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DotumChe" pitchFamily="49" charset="-127"/>
                <a:ea typeface="DotumChe" pitchFamily="49" charset="-127"/>
              </a:rPr>
              <a:t>hello, world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DotumChe" pitchFamily="49" charset="-127"/>
                <a:ea typeface="DotumChe" pitchFamily="49" charset="-127"/>
              </a:rPr>
              <a:t> ”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DotumChe" pitchFamily="49" charset="-127"/>
                <a:ea typeface="DotumChe" pitchFamily="49" charset="-127"/>
              </a:rPr>
              <a:t>);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latin typeface="DotumChe" pitchFamily="49" charset="-127"/>
              <a:ea typeface="DotumChe" pitchFamily="49" charset="-127"/>
            </a:endParaRPr>
          </a:p>
        </p:txBody>
      </p:sp>
      <p:sp>
        <p:nvSpPr>
          <p:cNvPr id="6" name="9 CuadroTexto"/>
          <p:cNvSpPr>
            <a:spLocks noChangeArrowheads="1"/>
          </p:cNvSpPr>
          <p:nvPr/>
        </p:nvSpPr>
        <p:spPr bwMode="auto">
          <a:xfrm>
            <a:off x="5004048" y="836613"/>
            <a:ext cx="345574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rgbClr val="009EFF"/>
                </a:solidFill>
                <a:latin typeface="+mn-ea"/>
                <a:sym typeface="Calibri" pitchFamily="34" charset="0"/>
              </a:rPr>
              <a:t>v</a:t>
            </a:r>
            <a:r>
              <a:rPr lang="en-US" sz="1600" b="1" dirty="0" err="1" smtClean="0">
                <a:solidFill>
                  <a:srgbClr val="009EFF"/>
                </a:solidFill>
                <a:latin typeface="+mn-ea"/>
                <a:sym typeface="Calibri" pitchFamily="34" charset="0"/>
              </a:rPr>
              <a:t>ar</a:t>
            </a:r>
            <a:r>
              <a:rPr lang="en-US" sz="1600" b="1" dirty="0" smtClean="0">
                <a:solidFill>
                  <a:srgbClr val="7F7F7F"/>
                </a:solidFill>
                <a:latin typeface="+mn-ea"/>
                <a:sym typeface="Calibri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Calibri" pitchFamily="34" charset="0"/>
              </a:rPr>
              <a:t>shareInfo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Calibri" pitchFamily="34" charset="0"/>
              </a:rPr>
              <a:t> = {</a:t>
            </a:r>
          </a:p>
          <a:p>
            <a:pPr>
              <a:lnSpc>
                <a:spcPct val="150000"/>
              </a:lnSpc>
            </a:pPr>
            <a:r>
              <a:rPr lang="en-US" sz="16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Calibri" pitchFamily="34" charset="0"/>
              </a:rPr>
              <a:t>    title: “</a:t>
            </a:r>
            <a:r>
              <a:rPr lang="zh-CN" altLang="en-US" sz="16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Calibri" pitchFamily="34" charset="0"/>
              </a:rPr>
              <a:t>朋友网触屏版开发分享</a:t>
            </a:r>
            <a:r>
              <a:rPr lang="en-US" sz="16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Calibri" pitchFamily="34" charset="0"/>
              </a:rPr>
              <a:t>”,</a:t>
            </a:r>
          </a:p>
          <a:p>
            <a:pPr>
              <a:lnSpc>
                <a:spcPct val="150000"/>
              </a:lnSpc>
            </a:pPr>
            <a:r>
              <a:rPr lang="en-US" sz="16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Calibri" pitchFamily="34" charset="0"/>
              </a:rPr>
              <a:t>    author: “woodsrong”,</a:t>
            </a:r>
          </a:p>
          <a:p>
            <a:pPr>
              <a:lnSpc>
                <a:spcPct val="150000"/>
              </a:lnSpc>
            </a:pPr>
            <a:r>
              <a:rPr lang="en-US" sz="16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Calibri" pitchFamily="34" charset="0"/>
              </a:rPr>
              <a:t>    time: “</a:t>
            </a:r>
            <a:r>
              <a:rPr lang="en-US" sz="1600" b="1" baseline="0" dirty="0" smtClean="0">
                <a:solidFill>
                  <a:srgbClr val="009EFF"/>
                </a:solidFill>
                <a:latin typeface="+mn-ea"/>
                <a:sym typeface="Calibri" pitchFamily="34" charset="0"/>
              </a:rPr>
              <a:t>2012</a:t>
            </a:r>
            <a:r>
              <a:rPr lang="en-US" altLang="zh-CN" sz="1600" b="1" baseline="0" dirty="0" smtClean="0">
                <a:solidFill>
                  <a:srgbClr val="009EFF"/>
                </a:solidFill>
                <a:latin typeface="+mn-ea"/>
                <a:sym typeface="Calibri" pitchFamily="34" charset="0"/>
              </a:rPr>
              <a:t>-12-14</a:t>
            </a:r>
            <a:r>
              <a:rPr lang="en-US" sz="16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Calibri" pitchFamily="34" charset="0"/>
              </a:rPr>
              <a:t>”</a:t>
            </a:r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7F7F7F"/>
                </a:solidFill>
                <a:latin typeface="+mn-ea"/>
                <a:sym typeface="Calibri" pitchFamily="34" charset="0"/>
              </a:rPr>
              <a:t>};</a:t>
            </a:r>
            <a:endParaRPr lang="zh-CN" altLang="en-US" sz="1600" b="1" dirty="0">
              <a:solidFill>
                <a:srgbClr val="7F7F7F"/>
              </a:solidFill>
              <a:latin typeface="+mn-ea"/>
              <a:sym typeface="Calibri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7" y="4882387"/>
            <a:ext cx="1210909" cy="1210909"/>
          </a:xfrm>
          <a:prstGeom prst="rect">
            <a:avLst/>
          </a:prstGeom>
        </p:spPr>
      </p:pic>
      <p:sp>
        <p:nvSpPr>
          <p:cNvPr id="10" name="标题占位符 1"/>
          <p:cNvSpPr txBox="1">
            <a:spLocks/>
          </p:cNvSpPr>
          <p:nvPr/>
        </p:nvSpPr>
        <p:spPr>
          <a:xfrm>
            <a:off x="1177280" y="4941168"/>
            <a:ext cx="74991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9144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9144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9144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9144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13716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18288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22860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27432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r>
              <a:rPr lang="zh-CN" altLang="en-US" b="1" dirty="0" smtClean="0">
                <a:solidFill>
                  <a:srgbClr val="FFCC03"/>
                </a:solidFill>
              </a:rPr>
              <a:t>朋友网触屏版开发分享</a:t>
            </a:r>
            <a:endParaRPr lang="zh-CN" altLang="en-US" b="1" dirty="0">
              <a:solidFill>
                <a:srgbClr val="FFCC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3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4048" y="1628800"/>
            <a:ext cx="3168352" cy="4320480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事件处理</a:t>
            </a:r>
            <a:endParaRPr lang="zh-CN" altLang="en-US" dirty="0"/>
          </a:p>
        </p:txBody>
      </p:sp>
      <p:sp>
        <p:nvSpPr>
          <p:cNvPr id="57" name="内容占位符 5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全局代理</a:t>
            </a:r>
            <a:endParaRPr lang="en-US" altLang="zh-CN" dirty="0"/>
          </a:p>
          <a:p>
            <a:pPr lvl="1"/>
            <a:r>
              <a:rPr lang="zh-CN" altLang="en-US" dirty="0" smtClean="0"/>
              <a:t>处理过程：从子页面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逐级冒泡到父页面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00808"/>
            <a:ext cx="3028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087307" y="2537520"/>
            <a:ext cx="2941077" cy="3278088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59315" y="2959224"/>
            <a:ext cx="2797061" cy="2774032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103948" y="3573016"/>
            <a:ext cx="900100" cy="0"/>
          </a:xfrm>
          <a:prstGeom prst="line">
            <a:avLst/>
          </a:prstGeom>
          <a:ln w="762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275856" y="4437112"/>
            <a:ext cx="1800200" cy="0"/>
          </a:xfrm>
          <a:prstGeom prst="line">
            <a:avLst/>
          </a:prstGeom>
          <a:ln w="7620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123728" y="5301208"/>
            <a:ext cx="3035587" cy="0"/>
          </a:xfrm>
          <a:prstGeom prst="line">
            <a:avLst/>
          </a:prstGeom>
          <a:ln w="76200">
            <a:solidFill>
              <a:srgbClr val="FFC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2771800" y="3382652"/>
            <a:ext cx="1332148" cy="40638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主框架页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943708" y="4233918"/>
            <a:ext cx="1332148" cy="40638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91580" y="5098014"/>
            <a:ext cx="1332148" cy="40638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级页面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23528" y="3382652"/>
            <a:ext cx="2016224" cy="1918556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事件处理</a:t>
            </a:r>
            <a:endParaRPr lang="zh-CN" altLang="en-US" dirty="0"/>
          </a:p>
        </p:txBody>
      </p:sp>
      <p:sp>
        <p:nvSpPr>
          <p:cNvPr id="57" name="内容占位符 5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全局代理</a:t>
            </a:r>
            <a:endParaRPr lang="en-US" altLang="zh-CN" dirty="0"/>
          </a:p>
          <a:p>
            <a:pPr lvl="1"/>
            <a:r>
              <a:rPr lang="zh-CN" altLang="en-US" dirty="0" smtClean="0"/>
              <a:t>处理过程：从子页面逐级冒泡到父页面</a:t>
            </a:r>
            <a:endParaRPr lang="en-US" altLang="zh-CN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41" y="2708920"/>
            <a:ext cx="5596687" cy="327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84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网络请求</a:t>
            </a:r>
            <a:endParaRPr lang="zh-CN" altLang="en-US" dirty="0"/>
          </a:p>
        </p:txBody>
      </p:sp>
      <p:sp>
        <p:nvSpPr>
          <p:cNvPr id="57" name="内容占位符 5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请求合并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后台请求入口支持</a:t>
            </a:r>
            <a:r>
              <a:rPr lang="zh-CN" altLang="zh-CN" dirty="0" smtClean="0"/>
              <a:t>发送</a:t>
            </a:r>
            <a:r>
              <a:rPr lang="en-US" altLang="zh-CN" dirty="0" err="1"/>
              <a:t>cmds</a:t>
            </a:r>
            <a:r>
              <a:rPr lang="en-US" altLang="zh-CN" dirty="0"/>
              <a:t>[] </a:t>
            </a:r>
            <a:r>
              <a:rPr lang="en-US" altLang="zh-CN" dirty="0" smtClean="0"/>
              <a:t>array</a:t>
            </a:r>
            <a:r>
              <a:rPr lang="zh-CN" altLang="zh-CN" dirty="0" smtClean="0"/>
              <a:t>实现</a:t>
            </a:r>
            <a:r>
              <a:rPr lang="zh-CN" altLang="zh-CN" dirty="0"/>
              <a:t>批量请求，使用</a:t>
            </a:r>
            <a:r>
              <a:rPr lang="en-US" altLang="zh-CN" dirty="0"/>
              <a:t>_key</a:t>
            </a:r>
            <a:r>
              <a:rPr lang="zh-CN" altLang="zh-CN" dirty="0"/>
              <a:t>来标识每个独立的请求</a:t>
            </a:r>
          </a:p>
          <a:p>
            <a:pPr marL="914400" lvl="2" indent="0">
              <a:buNone/>
            </a:pPr>
            <a:r>
              <a:rPr lang="en-US" altLang="zh-CN" sz="1800" dirty="0" err="1"/>
              <a:t>cmds</a:t>
            </a:r>
            <a:r>
              <a:rPr lang="en-US" altLang="zh-CN" sz="1800" dirty="0"/>
              <a:t>[] = _key=</a:t>
            </a:r>
            <a:r>
              <a:rPr lang="en-US" altLang="zh-CN" sz="1800" dirty="0" err="1"/>
              <a:t>xxx&amp;server</a:t>
            </a:r>
            <a:r>
              <a:rPr lang="en-US" altLang="zh-CN" sz="1800" dirty="0"/>
              <a:t>=</a:t>
            </a:r>
            <a:r>
              <a:rPr lang="en-US" altLang="zh-CN" sz="1800" dirty="0" err="1"/>
              <a:t>xxx&amp;cmd</a:t>
            </a:r>
            <a:r>
              <a:rPr lang="en-US" altLang="zh-CN" sz="1800" dirty="0"/>
              <a:t>=</a:t>
            </a:r>
            <a:r>
              <a:rPr lang="en-US" altLang="zh-CN" sz="1800" dirty="0" err="1"/>
              <a:t>xx&amp;xxxxxx</a:t>
            </a:r>
            <a:endParaRPr lang="zh-CN" altLang="zh-CN" sz="1800" dirty="0"/>
          </a:p>
          <a:p>
            <a:pPr marL="914400" lvl="2" indent="0">
              <a:buNone/>
            </a:pPr>
            <a:r>
              <a:rPr lang="en-US" altLang="zh-CN" sz="1800" dirty="0" err="1"/>
              <a:t>cmds</a:t>
            </a:r>
            <a:r>
              <a:rPr lang="en-US" altLang="zh-CN" sz="1800" dirty="0"/>
              <a:t>[] = _key=</a:t>
            </a:r>
            <a:r>
              <a:rPr lang="en-US" altLang="zh-CN" sz="1800" dirty="0" err="1"/>
              <a:t>xxx&amp;server</a:t>
            </a:r>
            <a:r>
              <a:rPr lang="en-US" altLang="zh-CN" sz="1800" dirty="0"/>
              <a:t>=</a:t>
            </a:r>
            <a:r>
              <a:rPr lang="en-US" altLang="zh-CN" sz="1800" dirty="0" err="1"/>
              <a:t>xxx&amp;cmd</a:t>
            </a:r>
            <a:r>
              <a:rPr lang="en-US" altLang="zh-CN" sz="1800" dirty="0"/>
              <a:t>=</a:t>
            </a:r>
            <a:r>
              <a:rPr lang="en-US" altLang="zh-CN" sz="1800" dirty="0" err="1"/>
              <a:t>xx&amp;xxxxxx</a:t>
            </a:r>
            <a:endParaRPr lang="zh-CN" altLang="zh-CN" sz="1800" dirty="0"/>
          </a:p>
          <a:p>
            <a:pPr marL="914400" lvl="2" indent="0">
              <a:buNone/>
            </a:pPr>
            <a:r>
              <a:rPr lang="en-US" altLang="zh-CN" sz="1800" dirty="0" err="1"/>
              <a:t>cmds</a:t>
            </a:r>
            <a:r>
              <a:rPr lang="en-US" altLang="zh-CN" sz="1800" dirty="0"/>
              <a:t>[] = _</a:t>
            </a:r>
            <a:r>
              <a:rPr lang="en-US" altLang="zh-CN" sz="1800" dirty="0" smtClean="0"/>
              <a:t>key=</a:t>
            </a:r>
            <a:r>
              <a:rPr lang="en-US" altLang="zh-CN" sz="1800" dirty="0" err="1" smtClean="0"/>
              <a:t>xxx&amp;server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xxx&amp;cmd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xx&amp;xxxxxx</a:t>
            </a:r>
            <a:endParaRPr lang="en-US" altLang="zh-CN" dirty="0"/>
          </a:p>
          <a:p>
            <a:r>
              <a:rPr lang="en-US" altLang="zh-CN" dirty="0" err="1" smtClean="0"/>
              <a:t>Connection:keep-alive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2768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数据存储</a:t>
            </a:r>
            <a:endParaRPr lang="zh-CN" altLang="en-US" dirty="0"/>
          </a:p>
        </p:txBody>
      </p:sp>
      <p:sp>
        <p:nvSpPr>
          <p:cNvPr id="57" name="内容占位符 5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304 &amp; </a:t>
            </a:r>
            <a:r>
              <a:rPr lang="zh-CN" altLang="en-US" dirty="0" smtClean="0"/>
              <a:t>本地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lvl="1"/>
            <a:r>
              <a:rPr lang="zh-CN" altLang="en-US" dirty="0"/>
              <a:t>朋友</a:t>
            </a:r>
            <a:r>
              <a:rPr lang="zh-CN" altLang="en-US" dirty="0" smtClean="0"/>
              <a:t>网</a:t>
            </a:r>
            <a:r>
              <a:rPr lang="en-US" altLang="zh-CN" dirty="0" smtClean="0"/>
              <a:t>widget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793034" y="4306451"/>
            <a:ext cx="5622052" cy="113877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同比</a:t>
            </a:r>
            <a:r>
              <a:rPr lang="zh-CN" altLang="zh-CN" sz="3200" dirty="0" smtClean="0">
                <a:latin typeface="微软雅黑" pitchFamily="34" charset="-122"/>
                <a:ea typeface="微软雅黑" pitchFamily="34" charset="-122"/>
              </a:rPr>
              <a:t>大概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节约了</a:t>
            </a:r>
            <a:r>
              <a:rPr lang="en-US" altLang="zh-CN" sz="4800" b="1" dirty="0">
                <a:solidFill>
                  <a:srgbClr val="009EFF"/>
                </a:solidFill>
                <a:latin typeface="微软雅黑" pitchFamily="34" charset="-122"/>
                <a:ea typeface="微软雅黑" pitchFamily="34" charset="-122"/>
              </a:rPr>
              <a:t>40%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3200" dirty="0" smtClean="0">
                <a:latin typeface="微软雅黑" pitchFamily="34" charset="-122"/>
                <a:ea typeface="微软雅黑" pitchFamily="34" charset="-122"/>
              </a:rPr>
              <a:t>流量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（忽略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请求头）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44663"/>
              </p:ext>
            </p:extLst>
          </p:nvPr>
        </p:nvGraphicFramePr>
        <p:xfrm>
          <a:off x="899592" y="2924944"/>
          <a:ext cx="7128793" cy="94754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72209"/>
                <a:gridCol w="1512168"/>
                <a:gridCol w="2088232"/>
                <a:gridCol w="1656184"/>
              </a:tblGrid>
              <a:tr h="4737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dirty="0">
                          <a:solidFill>
                            <a:srgbClr val="009E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日期</a:t>
                      </a:r>
                      <a:endParaRPr lang="zh-CN" sz="1400" b="0" dirty="0">
                        <a:solidFill>
                          <a:srgbClr val="009E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9E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2011-02-25</a:t>
                      </a:r>
                      <a:endParaRPr lang="zh-CN" sz="1400" b="0" dirty="0">
                        <a:solidFill>
                          <a:srgbClr val="009E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9E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2011-02-26</a:t>
                      </a:r>
                      <a:endParaRPr lang="zh-CN" sz="1400" b="0" dirty="0">
                        <a:solidFill>
                          <a:srgbClr val="009E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9E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2011-02-27</a:t>
                      </a:r>
                      <a:endParaRPr lang="zh-CN" sz="1400" b="0" dirty="0">
                        <a:solidFill>
                          <a:srgbClr val="009E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737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304</a:t>
                      </a:r>
                      <a:r>
                        <a:rPr lang="zh-CN" sz="180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命中 比例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19.53%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28.60%</a:t>
                      </a:r>
                      <a:endParaRPr lang="zh-CN" sz="1400" b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38.83%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数据存储</a:t>
            </a:r>
            <a:endParaRPr lang="zh-CN" altLang="en-US" dirty="0"/>
          </a:p>
        </p:txBody>
      </p:sp>
      <p:sp>
        <p:nvSpPr>
          <p:cNvPr id="57" name="内容占位符 5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304</a:t>
            </a:r>
          </a:p>
          <a:p>
            <a:r>
              <a:rPr lang="en-US" altLang="zh-CN" dirty="0" err="1" smtClean="0"/>
              <a:t>Sqlite</a:t>
            </a:r>
            <a:r>
              <a:rPr lang="zh-CN" altLang="en-US" dirty="0" smtClean="0"/>
              <a:t>本地存储</a:t>
            </a:r>
            <a:endParaRPr lang="en-US" altLang="zh-CN" dirty="0"/>
          </a:p>
        </p:txBody>
      </p:sp>
      <p:pic>
        <p:nvPicPr>
          <p:cNvPr id="6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507" y="58316"/>
            <a:ext cx="4352925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58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</a:t>
            </a:r>
            <a:r>
              <a:rPr lang="zh-CN" altLang="en-US" dirty="0"/>
              <a:t>缓存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zh-CN" dirty="0"/>
              <a:t>Manifest </a:t>
            </a:r>
            <a:r>
              <a:rPr lang="fr-FR" altLang="zh-CN" dirty="0" smtClean="0"/>
              <a:t>cache</a:t>
            </a:r>
          </a:p>
          <a:p>
            <a:pPr lvl="1"/>
            <a:r>
              <a:rPr lang="zh-CN" altLang="en-US" sz="1600" dirty="0" smtClean="0"/>
              <a:t>含有</a:t>
            </a:r>
            <a:r>
              <a:rPr lang="en-US" altLang="zh-CN" sz="1600" dirty="0"/>
              <a:t>manifest</a:t>
            </a:r>
            <a:r>
              <a:rPr lang="zh-CN" altLang="en-US" sz="1600" dirty="0"/>
              <a:t>属性的当前请求页无论如何都会被</a:t>
            </a:r>
            <a:r>
              <a:rPr lang="zh-CN" altLang="en-US" sz="1600" dirty="0" smtClean="0"/>
              <a:t>缓存</a:t>
            </a:r>
            <a:endParaRPr lang="en-US" altLang="zh-CN" sz="1600" dirty="0" smtClean="0"/>
          </a:p>
          <a:p>
            <a:pPr lvl="2"/>
            <a:r>
              <a:rPr lang="zh-CN" altLang="en-US" sz="1200" dirty="0" smtClean="0"/>
              <a:t>对于</a:t>
            </a:r>
            <a:r>
              <a:rPr lang="zh-CN" altLang="en-US" sz="1200" dirty="0"/>
              <a:t>动态页而言很</a:t>
            </a:r>
            <a:r>
              <a:rPr lang="zh-CN" altLang="en-US" sz="1200" dirty="0" smtClean="0"/>
              <a:t>致命</a:t>
            </a:r>
            <a:endParaRPr lang="zh-CN" altLang="en-US" sz="1200" dirty="0"/>
          </a:p>
          <a:p>
            <a:pPr lvl="1"/>
            <a:r>
              <a:rPr lang="zh-CN" altLang="en-US" sz="1600" dirty="0" smtClean="0"/>
              <a:t>更新</a:t>
            </a:r>
            <a:r>
              <a:rPr lang="zh-CN" altLang="en-US" sz="1600" dirty="0"/>
              <a:t>需要建立在</a:t>
            </a:r>
            <a:r>
              <a:rPr lang="en-US" altLang="zh-CN" sz="1600" dirty="0"/>
              <a:t>manifest</a:t>
            </a:r>
            <a:r>
              <a:rPr lang="zh-CN" altLang="en-US" sz="1600" dirty="0"/>
              <a:t>文件的更新，文件更新后是需要页面再次刷新</a:t>
            </a:r>
            <a:r>
              <a:rPr lang="zh-CN" altLang="en-US" sz="1600" dirty="0" smtClean="0"/>
              <a:t>的</a:t>
            </a:r>
            <a:endParaRPr lang="en-US" altLang="zh-CN" sz="1600" dirty="0" smtClean="0"/>
          </a:p>
          <a:p>
            <a:pPr lvl="2"/>
            <a:r>
              <a:rPr lang="zh-CN" altLang="en-US" sz="1200" dirty="0" smtClean="0"/>
              <a:t>需要</a:t>
            </a:r>
            <a:r>
              <a:rPr lang="en-US" altLang="zh-CN" sz="1200" dirty="0"/>
              <a:t>2</a:t>
            </a:r>
            <a:r>
              <a:rPr lang="zh-CN" altLang="en-US" sz="1200" dirty="0"/>
              <a:t>次刷新才能获取新</a:t>
            </a:r>
            <a:r>
              <a:rPr lang="zh-CN" altLang="en-US" sz="1200" dirty="0" smtClean="0"/>
              <a:t>资源</a:t>
            </a:r>
            <a:endParaRPr lang="zh-CN" altLang="en-US" sz="1200" dirty="0"/>
          </a:p>
          <a:p>
            <a:pPr lvl="1"/>
            <a:r>
              <a:rPr lang="zh-CN" altLang="en-US" sz="1600" dirty="0" smtClean="0"/>
              <a:t>更新</a:t>
            </a:r>
            <a:r>
              <a:rPr lang="zh-CN" altLang="en-US" sz="1600" dirty="0"/>
              <a:t>是全局性的，无法单独更新某个</a:t>
            </a:r>
            <a:r>
              <a:rPr lang="zh-CN" altLang="en-US" sz="1600" dirty="0" smtClean="0"/>
              <a:t>文件</a:t>
            </a:r>
            <a:endParaRPr lang="en-US" altLang="zh-CN" sz="1600" dirty="0" smtClean="0"/>
          </a:p>
          <a:p>
            <a:pPr lvl="2"/>
            <a:r>
              <a:rPr lang="zh-CN" altLang="en-US" sz="1200" dirty="0" smtClean="0"/>
              <a:t>无法</a:t>
            </a:r>
            <a:r>
              <a:rPr lang="zh-CN" altLang="en-US" sz="1200" dirty="0"/>
              <a:t>单点</a:t>
            </a:r>
            <a:r>
              <a:rPr lang="zh-CN" altLang="en-US" sz="1200" dirty="0" smtClean="0"/>
              <a:t>更新</a:t>
            </a:r>
            <a:endParaRPr lang="zh-CN" altLang="en-US" sz="1600" dirty="0"/>
          </a:p>
          <a:p>
            <a:r>
              <a:rPr lang="fr-FR" altLang="zh-CN" dirty="0" smtClean="0"/>
              <a:t>Seajs </a:t>
            </a:r>
            <a:r>
              <a:rPr lang="fr-FR" altLang="zh-CN" dirty="0"/>
              <a:t>plugin </a:t>
            </a:r>
            <a:r>
              <a:rPr lang="fr-FR" altLang="zh-CN" dirty="0" smtClean="0"/>
              <a:t>storage</a:t>
            </a:r>
            <a:r>
              <a:rPr lang="fr-FR" altLang="zh-CN" baseline="30000" dirty="0" smtClean="0"/>
              <a:t>❶</a:t>
            </a:r>
          </a:p>
          <a:p>
            <a:pPr lvl="1"/>
            <a:r>
              <a:rPr lang="zh-CN" altLang="en-US" sz="1800" dirty="0" smtClean="0">
                <a:latin typeface="+mn-ea"/>
              </a:rPr>
              <a:t>彻底</a:t>
            </a:r>
            <a:r>
              <a:rPr lang="zh-CN" altLang="en-US" sz="1800" dirty="0">
                <a:latin typeface="+mn-ea"/>
              </a:rPr>
              <a:t>磨灭二次访问的网络请求数（主要指 </a:t>
            </a:r>
            <a:r>
              <a:rPr lang="en-US" altLang="zh-CN" sz="1800" dirty="0" err="1">
                <a:latin typeface="+mn-ea"/>
              </a:rPr>
              <a:t>js</a:t>
            </a: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和 </a:t>
            </a:r>
            <a:r>
              <a:rPr lang="en-US" altLang="zh-CN" sz="1800" dirty="0" err="1">
                <a:latin typeface="+mn-ea"/>
              </a:rPr>
              <a:t>css</a:t>
            </a: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文件），消灭 </a:t>
            </a:r>
            <a:r>
              <a:rPr lang="en-US" altLang="zh-CN" sz="1800" dirty="0">
                <a:latin typeface="+mn-ea"/>
              </a:rPr>
              <a:t>304 </a:t>
            </a:r>
            <a:r>
              <a:rPr lang="zh-CN" altLang="en-US" sz="1800" dirty="0">
                <a:latin typeface="+mn-ea"/>
              </a:rPr>
              <a:t>所带来的各种开销（</a:t>
            </a:r>
            <a:r>
              <a:rPr lang="en-US" altLang="zh-CN" sz="1800" dirty="0">
                <a:latin typeface="+mn-ea"/>
              </a:rPr>
              <a:t>RTT, TCP Connection setup - 3way - handshake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使用</a:t>
            </a:r>
            <a:r>
              <a:rPr lang="en-US" altLang="zh-CN" sz="1800" dirty="0" err="1" smtClean="0">
                <a:latin typeface="+mn-ea"/>
              </a:rPr>
              <a:t>localStorage</a:t>
            </a:r>
            <a:r>
              <a:rPr lang="zh-CN" altLang="en-US" sz="1800" dirty="0" smtClean="0">
                <a:latin typeface="+mn-ea"/>
              </a:rPr>
              <a:t>模拟</a:t>
            </a:r>
            <a:r>
              <a:rPr lang="en-US" altLang="zh-CN" sz="1800" dirty="0" smtClean="0">
                <a:latin typeface="+mn-ea"/>
              </a:rPr>
              <a:t>manifest</a:t>
            </a:r>
            <a:r>
              <a:rPr lang="zh-CN" altLang="en-US" sz="1800" dirty="0" smtClean="0">
                <a:latin typeface="+mn-ea"/>
              </a:rPr>
              <a:t>管理，支持单点实时更新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733256"/>
            <a:ext cx="529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sz="1400" dirty="0" smtClean="0"/>
              <a:t>❶ </a:t>
            </a:r>
            <a:r>
              <a:rPr lang="zh-CN" altLang="en-US" sz="1400" dirty="0" smtClean="0"/>
              <a:t>无线</a:t>
            </a:r>
            <a:r>
              <a:rPr lang="zh-CN" altLang="en-US" sz="1400" dirty="0"/>
              <a:t>前端资源管理</a:t>
            </a:r>
            <a:r>
              <a:rPr lang="zh-CN" altLang="en-US" sz="1400" dirty="0" smtClean="0"/>
              <a:t>方案</a:t>
            </a:r>
            <a:r>
              <a:rPr lang="en-US" altLang="zh-CN" sz="1400" dirty="0" smtClean="0"/>
              <a:t>. </a:t>
            </a:r>
            <a:r>
              <a:rPr lang="en-US" altLang="zh-CN" sz="1400" dirty="0" smtClean="0">
                <a:hlinkClick r:id="rId3"/>
              </a:rPr>
              <a:t>http://ux.etao.com/posts/449</a:t>
            </a:r>
            <a:r>
              <a:rPr lang="en-US" altLang="zh-CN" sz="1400" dirty="0" smtClean="0"/>
              <a:t>. 2012.12.2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23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文件缓存</a:t>
            </a:r>
          </a:p>
        </p:txBody>
      </p:sp>
      <p:sp>
        <p:nvSpPr>
          <p:cNvPr id="57" name="内容占位符 5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zh-CN" dirty="0"/>
              <a:t>Seajs plugin </a:t>
            </a:r>
            <a:r>
              <a:rPr lang="fr-FR" altLang="zh-CN" dirty="0" smtClean="0"/>
              <a:t>storage</a:t>
            </a:r>
          </a:p>
          <a:p>
            <a:pPr lvl="1"/>
            <a:r>
              <a:rPr lang="fr-FR" altLang="zh-CN" dirty="0" smtClean="0"/>
              <a:t>304</a:t>
            </a:r>
            <a:r>
              <a:rPr lang="zh-CN" altLang="en-US" dirty="0" smtClean="0"/>
              <a:t>开销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030733"/>
              </p:ext>
            </p:extLst>
          </p:nvPr>
        </p:nvGraphicFramePr>
        <p:xfrm>
          <a:off x="971600" y="2708920"/>
          <a:ext cx="7128794" cy="18950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19252"/>
                <a:gridCol w="1227087"/>
                <a:gridCol w="1694549"/>
                <a:gridCol w="1343953"/>
                <a:gridCol w="1343953"/>
              </a:tblGrid>
              <a:tr h="4737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Net</a:t>
                      </a:r>
                      <a:endParaRPr lang="zh-CN" sz="16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dirty="0" err="1" smtClean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Dns</a:t>
                      </a:r>
                      <a:endParaRPr lang="zh-CN" sz="16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Conn</a:t>
                      </a:r>
                      <a:endParaRPr lang="zh-CN" sz="16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dirty="0" err="1" smtClean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Rtt</a:t>
                      </a:r>
                      <a:endParaRPr lang="zh-CN" sz="16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Tran</a:t>
                      </a:r>
                      <a:endParaRPr lang="zh-CN" sz="16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737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2G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27%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25%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25%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27%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737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3G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31%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26%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33%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10%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737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wifi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33%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17%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40%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10%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7795" y="470539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注：数据来源于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hlinkClick r:id="rId3"/>
              </a:rPr>
              <a:t>一淘网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95736" y="5157192"/>
            <a:ext cx="4698722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sz="4800" dirty="0" smtClean="0">
                <a:solidFill>
                  <a:srgbClr val="009EFF"/>
                </a:solidFill>
                <a:latin typeface="微软雅黑" pitchFamily="34" charset="-122"/>
                <a:ea typeface="微软雅黑" pitchFamily="34" charset="-122"/>
              </a:rPr>
              <a:t>没有请求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才是王道！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08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648902904"/>
              </p:ext>
            </p:extLst>
          </p:nvPr>
        </p:nvGraphicFramePr>
        <p:xfrm>
          <a:off x="611560" y="1196752"/>
          <a:ext cx="777686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9EFF"/>
                </a:solidFill>
              </a:rPr>
              <a:t>SPA</a:t>
            </a:r>
            <a:r>
              <a:rPr lang="zh-CN" altLang="en-US" dirty="0" smtClean="0">
                <a:solidFill>
                  <a:srgbClr val="009EFF"/>
                </a:solidFill>
              </a:rPr>
              <a:t>（</a:t>
            </a:r>
            <a:r>
              <a:rPr lang="en-US" altLang="zh-CN" dirty="0" smtClean="0">
                <a:solidFill>
                  <a:srgbClr val="009EFF"/>
                </a:solidFill>
              </a:rPr>
              <a:t>Single</a:t>
            </a:r>
            <a:r>
              <a:rPr lang="en-US" altLang="zh-CN" baseline="0" dirty="0" smtClean="0">
                <a:solidFill>
                  <a:srgbClr val="009EFF"/>
                </a:solidFill>
              </a:rPr>
              <a:t> Page App</a:t>
            </a:r>
            <a:r>
              <a:rPr lang="zh-CN" altLang="en-US" dirty="0" smtClean="0">
                <a:solidFill>
                  <a:srgbClr val="009EFF"/>
                </a:solidFill>
              </a:rPr>
              <a:t>）</a:t>
            </a:r>
            <a:endParaRPr lang="zh-CN" altLang="en-US" dirty="0">
              <a:solidFill>
                <a:srgbClr val="009EFF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27584" y="1484784"/>
            <a:ext cx="295232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88046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9EFF"/>
                </a:solidFill>
              </a:rPr>
              <a:t>远程调试</a:t>
            </a:r>
            <a:endParaRPr lang="zh-CN" altLang="en-US" dirty="0">
              <a:solidFill>
                <a:srgbClr val="009E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远程调试难点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Breakpoint &amp; </a:t>
            </a:r>
            <a:r>
              <a:rPr lang="en-US" altLang="zh-CN" b="1" dirty="0" smtClean="0">
                <a:solidFill>
                  <a:srgbClr val="009EFF"/>
                </a:solidFill>
              </a:rPr>
              <a:t>console</a:t>
            </a:r>
          </a:p>
          <a:p>
            <a:pPr lvl="1"/>
            <a:r>
              <a:rPr lang="en-US" altLang="zh-CN" dirty="0" smtClean="0"/>
              <a:t>http request watch</a:t>
            </a:r>
          </a:p>
          <a:p>
            <a:pPr lvl="2"/>
            <a:r>
              <a:rPr lang="en-US" altLang="zh-CN" dirty="0" smtClean="0"/>
              <a:t>Android: </a:t>
            </a:r>
            <a:r>
              <a:rPr lang="zh-CN" altLang="en-US" dirty="0" smtClean="0"/>
              <a:t>使用代理上网在代理上抓包</a:t>
            </a:r>
            <a:endParaRPr lang="en-US" altLang="zh-CN" dirty="0" smtClean="0"/>
          </a:p>
          <a:p>
            <a:pPr lvl="2"/>
            <a:r>
              <a:rPr lang="en-US" altLang="zh-CN" dirty="0" err="1"/>
              <a:t>i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:</a:t>
            </a:r>
            <a:r>
              <a:rPr lang="zh-CN" altLang="en-US" dirty="0" smtClean="0"/>
              <a:t>越狱后</a:t>
            </a:r>
            <a:r>
              <a:rPr lang="en-US" altLang="zh-CN" dirty="0" err="1" smtClean="0"/>
              <a:t>tcpdump</a:t>
            </a:r>
            <a:r>
              <a:rPr lang="zh-CN" altLang="en-US" dirty="0" smtClean="0"/>
              <a:t>抓包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代码修改及时生效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Host</a:t>
            </a:r>
          </a:p>
          <a:p>
            <a:pPr lvl="2"/>
            <a:r>
              <a:rPr lang="zh-CN" altLang="en-US" dirty="0" smtClean="0"/>
              <a:t>反向代理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626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现有方案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40418"/>
              </p:ext>
            </p:extLst>
          </p:nvPr>
        </p:nvGraphicFramePr>
        <p:xfrm>
          <a:off x="683568" y="2276872"/>
          <a:ext cx="7776863" cy="380792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096344"/>
                <a:gridCol w="2520280"/>
                <a:gridCol w="2160239"/>
              </a:tblGrid>
              <a:tr h="4465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2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Supported target </a:t>
                      </a:r>
                      <a:r>
                        <a:rPr lang="en-US" sz="1200" b="1" dirty="0" err="1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Paltform</a:t>
                      </a:r>
                      <a:endParaRPr lang="zh-CN" sz="12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Supported panels</a:t>
                      </a:r>
                      <a:endParaRPr lang="zh-CN" sz="12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465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Weinre</a:t>
                      </a:r>
                      <a:endParaRPr lang="zh-CN" sz="12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Ios4+, android, other </a:t>
                      </a:r>
                      <a:r>
                        <a:rPr lang="en-US" sz="12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webkit</a:t>
                      </a:r>
                      <a:endParaRPr lang="zh-CN" sz="12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Elements, resources, network, timeline, console</a:t>
                      </a:r>
                      <a:endParaRPr lang="zh-CN" sz="12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465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Jsconsole</a:t>
                      </a:r>
                      <a:endParaRPr lang="zh-CN" sz="12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Ios4.2+, android2.2.2+, webos</a:t>
                      </a:r>
                      <a:endParaRPr lang="zh-CN" sz="12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Console</a:t>
                      </a:r>
                      <a:endParaRPr lang="zh-CN" sz="12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465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Aardwolf</a:t>
                      </a:r>
                      <a:endParaRPr lang="zh-CN" sz="1200" b="1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Ios, android, WinPhone 7, BlackBerry OS 6+</a:t>
                      </a:r>
                      <a:endParaRPr lang="zh-CN" sz="12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Breakpoint</a:t>
                      </a:r>
                      <a:endParaRPr lang="zh-CN" sz="12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017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WebKit</a:t>
                      </a:r>
                      <a:r>
                        <a:rPr lang="en-US" sz="12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Remote Debugging protocol</a:t>
                      </a:r>
                      <a:endParaRPr lang="zh-CN" sz="12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webkit(pc)</a:t>
                      </a:r>
                      <a:endParaRPr lang="zh-CN" sz="12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All panels</a:t>
                      </a:r>
                      <a:endParaRPr lang="zh-CN" sz="12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017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Chrome v8 debugger protocol</a:t>
                      </a:r>
                      <a:endParaRPr lang="zh-CN" sz="1200" b="1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V8 javascript engine</a:t>
                      </a:r>
                      <a:endParaRPr lang="zh-CN" sz="12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Breakpoint</a:t>
                      </a:r>
                      <a:endParaRPr lang="zh-CN" sz="12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017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DragonFly</a:t>
                      </a:r>
                      <a:endParaRPr lang="zh-CN" sz="1200" b="1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Opera mobile</a:t>
                      </a:r>
                      <a:endParaRPr lang="zh-CN" sz="12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opera dragon panel</a:t>
                      </a:r>
                      <a:endParaRPr lang="zh-CN" sz="12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465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Iphone app (JSConsole app or Bugaboo)</a:t>
                      </a:r>
                      <a:endParaRPr lang="zh-CN" sz="1200" b="1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Ios</a:t>
                      </a:r>
                      <a:endParaRPr lang="zh-CN" sz="12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Console</a:t>
                      </a:r>
                      <a:endParaRPr lang="zh-CN" sz="12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6698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UCweb</a:t>
                      </a:r>
                      <a:r>
                        <a:rPr lang="en-US" sz="12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browser </a:t>
                      </a:r>
                      <a:r>
                        <a:rPr lang="en-US" sz="1200" b="1" dirty="0" err="1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dev</a:t>
                      </a:r>
                      <a:r>
                        <a:rPr lang="en-US" sz="1200" b="1" dirty="0">
                          <a:solidFill>
                            <a:srgbClr val="0070C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(android)</a:t>
                      </a:r>
                      <a:endParaRPr lang="zh-CN" sz="1200" b="1" dirty="0"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Ucweb android only</a:t>
                      </a:r>
                      <a:endParaRPr lang="zh-CN" sz="12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Elements, resources, network, </a:t>
                      </a:r>
                      <a:endParaRPr lang="zh-CN" sz="12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script, console</a:t>
                      </a:r>
                      <a:endParaRPr lang="zh-CN" sz="12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2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9EFF"/>
                </a:solidFill>
              </a:rPr>
              <a:t>朋友网触屏版</a:t>
            </a:r>
            <a:endParaRPr lang="zh-CN" altLang="en-US" dirty="0">
              <a:solidFill>
                <a:srgbClr val="009E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开发模式</a:t>
            </a:r>
            <a:endParaRPr lang="en-US" altLang="zh-CN" dirty="0" smtClean="0"/>
          </a:p>
          <a:p>
            <a:r>
              <a:rPr lang="zh-CN" altLang="en-US" dirty="0" smtClean="0"/>
              <a:t>远程调试</a:t>
            </a:r>
            <a:endParaRPr lang="en-US" altLang="zh-CN" dirty="0" smtClean="0"/>
          </a:p>
          <a:p>
            <a:r>
              <a:rPr lang="zh-CN" altLang="en-US" dirty="0" smtClean="0"/>
              <a:t>图片本地压缩</a:t>
            </a:r>
            <a:endParaRPr lang="en-US" altLang="zh-CN" dirty="0" smtClean="0"/>
          </a:p>
          <a:p>
            <a:r>
              <a:rPr lang="zh-CN" altLang="en-US" dirty="0" smtClean="0"/>
              <a:t>其他技巧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331563" y="4364707"/>
            <a:ext cx="8480875" cy="1152525"/>
            <a:chOff x="331563" y="4763048"/>
            <a:chExt cx="8480875" cy="11525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63" y="4763048"/>
              <a:ext cx="1179836" cy="115252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699" y="4763048"/>
              <a:ext cx="1165191" cy="115252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74" y="4763048"/>
              <a:ext cx="1152525" cy="115252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8107" y="4763048"/>
              <a:ext cx="1088496" cy="115252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835" y="4763048"/>
              <a:ext cx="1144685" cy="115252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235" y="4763049"/>
              <a:ext cx="1157601" cy="115252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4371" y="4763049"/>
              <a:ext cx="1208067" cy="115252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263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Weinre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INspector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Remote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Phonegap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子项目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Nodejs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版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原理：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weinre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远程设备调试里有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个主要概念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名词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调试服务器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3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调试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服务器起到代理的作用，用来同步调试目标和调试客户端之间的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调试客户端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3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通常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为桌面调试环境，即开发者实际操作调试的地方（比如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Web Inspector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Google Chrome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的开发者工具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调试目标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3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运行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被调试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内容的移动设备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28800"/>
            <a:ext cx="1228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26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Weinre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INspector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Remote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weinre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的调试目标和客户端都运行在浏览器中，而调试服务器则以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服务器方式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作为二者的中介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运行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关键：搭建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一个“调试服务器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(Debug Server)”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图片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01398"/>
            <a:ext cx="67151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37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Weinre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INspector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Remote)</a:t>
            </a:r>
          </a:p>
          <a:p>
            <a:pPr lvl="1"/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地址：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3"/>
              </a:rPr>
              <a:t>http://ft.qq.com:18888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在调试目标页面载入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脚本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3"/>
            <a:r>
              <a:rPr lang="en-US" altLang="zh-CN" sz="1400" i="1" u="sng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1400" i="1" u="sng" dirty="0" smtClean="0">
                <a:latin typeface="微软雅黑" pitchFamily="34" charset="-122"/>
                <a:ea typeface="微软雅黑" pitchFamily="34" charset="-122"/>
              </a:rPr>
              <a:t>ft.qq.com:18888/target/target-script-min.js#</a:t>
            </a:r>
            <a:r>
              <a:rPr lang="en-US" altLang="zh-CN" sz="1400" b="1" i="1" u="sng" dirty="0" smtClean="0">
                <a:solidFill>
                  <a:srgbClr val="009EFF"/>
                </a:solidFill>
                <a:latin typeface="微软雅黑" pitchFamily="34" charset="-122"/>
                <a:ea typeface="微软雅黑" pitchFamily="34" charset="-122"/>
              </a:rPr>
              <a:t>woodsrong</a:t>
            </a:r>
          </a:p>
          <a:p>
            <a:pPr lvl="2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上用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打开调试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lvl="3"/>
            <a:r>
              <a:rPr lang="en-US" altLang="zh-CN" sz="1400" i="1" u="sng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1400" i="1" u="sng" dirty="0" smtClean="0">
                <a:latin typeface="微软雅黑" pitchFamily="34" charset="-122"/>
                <a:ea typeface="微软雅黑" pitchFamily="34" charset="-122"/>
              </a:rPr>
              <a:t>ft.qq.com:1888/client/</a:t>
            </a:r>
            <a:r>
              <a:rPr lang="en-US" altLang="zh-CN" sz="1400" b="1" i="1" u="sng" dirty="0" smtClean="0">
                <a:solidFill>
                  <a:srgbClr val="009EFF"/>
                </a:solidFill>
                <a:latin typeface="微软雅黑" pitchFamily="34" charset="-122"/>
                <a:ea typeface="微软雅黑" pitchFamily="34" charset="-122"/>
              </a:rPr>
              <a:t>woodsrong</a:t>
            </a:r>
            <a:endParaRPr lang="en-US" altLang="zh-CN" sz="1600" b="1" i="1" u="sng" dirty="0" smtClean="0">
              <a:solidFill>
                <a:srgbClr val="009EFF"/>
              </a:solidFill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接下来你懂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/>
            <a:endParaRPr lang="zh-CN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图片 3" descr="image0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07619"/>
            <a:ext cx="6048672" cy="1713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34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Bookmark debug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76872"/>
            <a:ext cx="412362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26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9EFF"/>
                </a:solidFill>
              </a:rPr>
              <a:t>图片本地压缩</a:t>
            </a:r>
            <a:endParaRPr lang="zh-CN" altLang="en-US" dirty="0">
              <a:solidFill>
                <a:srgbClr val="009E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基本原理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input type=file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选择本地图片</a:t>
            </a: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FileReader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获取本地图片数据</a:t>
            </a: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本地大尺寸图片渲染到尺寸更小的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canvas</a:t>
            </a: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生成被缩放后的小图的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base64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字符串</a:t>
            </a:r>
          </a:p>
          <a:p>
            <a:pPr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base64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字符串可以用来本地预览和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上传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99592" y="3933056"/>
            <a:ext cx="7488832" cy="2160240"/>
            <a:chOff x="899592" y="4221088"/>
            <a:chExt cx="7488832" cy="2160240"/>
          </a:xfrm>
        </p:grpSpPr>
        <p:graphicFrame>
          <p:nvGraphicFramePr>
            <p:cNvPr id="4" name="图示 3"/>
            <p:cNvGraphicFramePr/>
            <p:nvPr>
              <p:extLst>
                <p:ext uri="{D42A27DB-BD31-4B8C-83A1-F6EECF244321}">
                  <p14:modId xmlns:p14="http://schemas.microsoft.com/office/powerpoint/2010/main" val="2176698916"/>
                </p:ext>
              </p:extLst>
            </p:nvPr>
          </p:nvGraphicFramePr>
          <p:xfrm>
            <a:off x="899592" y="4941168"/>
            <a:ext cx="7488832" cy="1440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6" name="直接箭头连接符 5"/>
            <p:cNvCxnSpPr/>
            <p:nvPr/>
          </p:nvCxnSpPr>
          <p:spPr>
            <a:xfrm flipV="1">
              <a:off x="2627784" y="4653112"/>
              <a:ext cx="0" cy="792088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1907704" y="4221088"/>
              <a:ext cx="1512168" cy="43202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图片地址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4644008" y="4653112"/>
              <a:ext cx="0" cy="792088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6660232" y="4653112"/>
              <a:ext cx="0" cy="792088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圆角矩形 12"/>
            <p:cNvSpPr/>
            <p:nvPr/>
          </p:nvSpPr>
          <p:spPr>
            <a:xfrm>
              <a:off x="3887924" y="4221088"/>
              <a:ext cx="1512168" cy="43202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图片数据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904148" y="4221088"/>
              <a:ext cx="1512168" cy="43202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图片转换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871700" y="4221088"/>
              <a:ext cx="1512168" cy="43202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图片地址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43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图片本地压缩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Api</a:t>
            </a:r>
            <a:r>
              <a:rPr lang="zh-CN" altLang="en-US" dirty="0" smtClean="0"/>
              <a:t>支持情况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Input type=file &amp; </a:t>
            </a:r>
            <a:r>
              <a:rPr lang="en-US" altLang="zh-CN" sz="2400" dirty="0" err="1" smtClean="0"/>
              <a:t>FileReader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canvas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98296"/>
              </p:ext>
            </p:extLst>
          </p:nvPr>
        </p:nvGraphicFramePr>
        <p:xfrm>
          <a:off x="899592" y="3573016"/>
          <a:ext cx="5383459" cy="178633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359123"/>
                <a:gridCol w="1440160"/>
                <a:gridCol w="1584176"/>
              </a:tblGrid>
              <a:tr h="4465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9E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200" dirty="0">
                        <a:solidFill>
                          <a:srgbClr val="009E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b="1" dirty="0" smtClean="0">
                          <a:solidFill>
                            <a:srgbClr val="009E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Input</a:t>
                      </a:r>
                      <a:r>
                        <a:rPr lang="en-US" altLang="zh-CN" sz="1200" b="1" baseline="0" dirty="0" smtClean="0">
                          <a:solidFill>
                            <a:srgbClr val="009E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type=file</a:t>
                      </a:r>
                      <a:endParaRPr lang="zh-CN" sz="1200" b="1" dirty="0">
                        <a:solidFill>
                          <a:srgbClr val="009E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9E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FileReader</a:t>
                      </a:r>
                      <a:endParaRPr lang="zh-CN" sz="1200" b="1" dirty="0">
                        <a:solidFill>
                          <a:srgbClr val="009E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465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b="1" dirty="0" smtClean="0">
                          <a:solidFill>
                            <a:srgbClr val="009E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   Android </a:t>
                      </a:r>
                      <a:r>
                        <a:rPr lang="en-US" altLang="zh-CN" sz="1200" b="1" dirty="0" err="1" smtClean="0">
                          <a:solidFill>
                            <a:srgbClr val="009E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QQBrowser</a:t>
                      </a:r>
                      <a:r>
                        <a:rPr lang="en-US" altLang="zh-CN" sz="1200" b="1" baseline="0" dirty="0" smtClean="0">
                          <a:solidFill>
                            <a:srgbClr val="009E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3.X</a:t>
                      </a:r>
                      <a:endParaRPr lang="zh-CN" sz="1200" b="1" dirty="0">
                        <a:solidFill>
                          <a:srgbClr val="009E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lang="zh-CN" sz="12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  <a:endParaRPr lang="zh-CN" sz="12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465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9E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   Android </a:t>
                      </a:r>
                      <a:r>
                        <a:rPr lang="en-US" altLang="zh-CN" sz="1200" b="1" dirty="0" err="1" smtClean="0">
                          <a:solidFill>
                            <a:srgbClr val="009E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QQBrowser</a:t>
                      </a:r>
                      <a:r>
                        <a:rPr lang="en-US" altLang="zh-CN" sz="1200" b="1" baseline="0" dirty="0" smtClean="0">
                          <a:solidFill>
                            <a:srgbClr val="009E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4.X</a:t>
                      </a:r>
                      <a:endParaRPr lang="zh-CN" altLang="zh-CN" sz="1200" b="1" dirty="0" smtClean="0">
                        <a:solidFill>
                          <a:srgbClr val="009E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lang="zh-CN" sz="12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lang="zh-CN" altLang="zh-CN" sz="12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465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b="1" dirty="0" smtClean="0">
                          <a:solidFill>
                            <a:srgbClr val="009E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   Android </a:t>
                      </a:r>
                      <a:r>
                        <a:rPr lang="en-US" altLang="zh-CN" sz="1200" b="1" dirty="0" err="1" smtClean="0">
                          <a:solidFill>
                            <a:srgbClr val="009E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UcWeb</a:t>
                      </a:r>
                      <a:endParaRPr lang="zh-CN" sz="1200" b="1" dirty="0">
                        <a:solidFill>
                          <a:srgbClr val="009E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lang="zh-CN" sz="12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  <a:endParaRPr lang="zh-CN" altLang="zh-CN" sz="12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6979882" y="548680"/>
            <a:ext cx="1549896" cy="2508052"/>
            <a:chOff x="6979882" y="1268760"/>
            <a:chExt cx="1549896" cy="2508052"/>
          </a:xfrm>
        </p:grpSpPr>
        <p:grpSp>
          <p:nvGrpSpPr>
            <p:cNvPr id="4" name="组合 3"/>
            <p:cNvGrpSpPr/>
            <p:nvPr/>
          </p:nvGrpSpPr>
          <p:grpSpPr>
            <a:xfrm>
              <a:off x="6979882" y="1268760"/>
              <a:ext cx="1549896" cy="2200275"/>
              <a:chOff x="5796136" y="1556792"/>
              <a:chExt cx="1549896" cy="2200275"/>
            </a:xfrm>
          </p:grpSpPr>
          <p:pic>
            <p:nvPicPr>
              <p:cNvPr id="1331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6136" y="1556792"/>
                <a:ext cx="857250" cy="2200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31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0232" y="1556792"/>
                <a:ext cx="685800" cy="2200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7111834" y="3469035"/>
              <a:ext cx="12859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表</a:t>
              </a:r>
              <a:r>
                <a:rPr lang="en-US" altLang="zh-CN" sz="1400" dirty="0" smtClean="0"/>
                <a:t>1. </a:t>
              </a:r>
              <a:r>
                <a:rPr lang="en-US" altLang="zh-CN" sz="1400" dirty="0" err="1" smtClean="0"/>
                <a:t>fileReader</a:t>
              </a:r>
              <a:endParaRPr lang="zh-CN" altLang="en-US" sz="14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977220" y="3268968"/>
            <a:ext cx="1555220" cy="2508052"/>
            <a:chOff x="6977220" y="3989048"/>
            <a:chExt cx="1555220" cy="2508052"/>
          </a:xfrm>
        </p:grpSpPr>
        <p:grpSp>
          <p:nvGrpSpPr>
            <p:cNvPr id="5" name="组合 4"/>
            <p:cNvGrpSpPr/>
            <p:nvPr/>
          </p:nvGrpSpPr>
          <p:grpSpPr>
            <a:xfrm>
              <a:off x="6977220" y="3989048"/>
              <a:ext cx="1555220" cy="2200275"/>
              <a:chOff x="1498907" y="3935522"/>
              <a:chExt cx="1555220" cy="2200275"/>
            </a:xfrm>
          </p:grpSpPr>
          <p:pic>
            <p:nvPicPr>
              <p:cNvPr id="13316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8907" y="3935522"/>
                <a:ext cx="847725" cy="2200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317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752" y="3935522"/>
                <a:ext cx="714375" cy="2143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7240426" y="6189323"/>
              <a:ext cx="10288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表</a:t>
              </a:r>
              <a:r>
                <a:rPr lang="en-US" altLang="zh-CN" sz="1400" dirty="0" smtClean="0"/>
                <a:t>2. canvas</a:t>
              </a:r>
              <a:endParaRPr lang="zh-CN" altLang="en-US" sz="1400" dirty="0"/>
            </a:p>
          </p:txBody>
        </p:sp>
      </p:grpSp>
      <p:pic>
        <p:nvPicPr>
          <p:cNvPr id="13319" name="Picture 7" descr="http://browser.qq.com/images-comp/_blank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1" name="Picture 9" descr="http://browser.qq.com/images-comp/_blank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954502" y="4077072"/>
            <a:ext cx="305130" cy="1224136"/>
            <a:chOff x="954502" y="4077072"/>
            <a:chExt cx="305130" cy="1224136"/>
          </a:xfrm>
        </p:grpSpPr>
        <p:pic>
          <p:nvPicPr>
            <p:cNvPr id="13322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503" y="4077072"/>
              <a:ext cx="305129" cy="308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502" y="4509120"/>
              <a:ext cx="305129" cy="308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23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643" y="5001169"/>
              <a:ext cx="280989" cy="3000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099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图片本地压缩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Ios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bug</a:t>
            </a:r>
          </a:p>
          <a:p>
            <a:pPr lvl="1"/>
            <a:r>
              <a:rPr lang="en-US" altLang="zh-CN" dirty="0" smtClean="0"/>
              <a:t>Subsample</a:t>
            </a:r>
          </a:p>
          <a:p>
            <a:pPr lvl="2"/>
            <a:r>
              <a:rPr lang="zh-CN" altLang="zh-CN" dirty="0">
                <a:hlinkClick r:id="rId3"/>
              </a:rPr>
              <a:t>官方</a:t>
            </a:r>
            <a:r>
              <a:rPr lang="zh-CN" altLang="zh-CN" dirty="0" smtClean="0">
                <a:hlinkClick r:id="rId3"/>
              </a:rPr>
              <a:t>文档</a:t>
            </a:r>
            <a:r>
              <a:rPr lang="zh-CN" altLang="zh-CN" dirty="0" smtClean="0"/>
              <a:t>描述</a:t>
            </a:r>
            <a:endParaRPr lang="en-US" altLang="zh-CN" dirty="0" smtClean="0"/>
          </a:p>
          <a:p>
            <a:pPr lvl="3"/>
            <a:r>
              <a:rPr lang="zh-CN" altLang="zh-CN" dirty="0" smtClean="0"/>
              <a:t>大于</a:t>
            </a:r>
            <a:r>
              <a:rPr lang="en-US" altLang="zh-CN" dirty="0">
                <a:solidFill>
                  <a:srgbClr val="009EFF"/>
                </a:solidFill>
              </a:rPr>
              <a:t>2M</a:t>
            </a:r>
            <a:r>
              <a:rPr lang="zh-CN" altLang="zh-CN" dirty="0"/>
              <a:t>的图片读到浏览器里的时候会做</a:t>
            </a:r>
            <a:r>
              <a:rPr lang="en-US" altLang="zh-CN" dirty="0"/>
              <a:t>subsample</a:t>
            </a:r>
            <a:r>
              <a:rPr lang="zh-CN" altLang="zh-CN" dirty="0" smtClean="0"/>
              <a:t>处理</a:t>
            </a:r>
            <a:endParaRPr lang="en-US" altLang="zh-CN" dirty="0" smtClean="0"/>
          </a:p>
          <a:p>
            <a:pPr lvl="3"/>
            <a:r>
              <a:rPr lang="zh-CN" altLang="zh-CN" dirty="0" smtClean="0"/>
              <a:t>最大</a:t>
            </a:r>
            <a:r>
              <a:rPr lang="zh-CN" altLang="zh-CN" dirty="0"/>
              <a:t>可以处理的</a:t>
            </a:r>
            <a:r>
              <a:rPr lang="en-US" altLang="zh-CN" dirty="0"/>
              <a:t>jpg</a:t>
            </a:r>
            <a:r>
              <a:rPr lang="zh-CN" altLang="zh-CN" dirty="0"/>
              <a:t>图片为</a:t>
            </a:r>
            <a:r>
              <a:rPr lang="en-US" altLang="zh-CN" dirty="0" smtClean="0">
                <a:solidFill>
                  <a:srgbClr val="009EFF"/>
                </a:solidFill>
              </a:rPr>
              <a:t>32M</a:t>
            </a:r>
          </a:p>
          <a:p>
            <a:pPr lvl="3"/>
            <a:r>
              <a:rPr lang="zh-CN" altLang="zh-CN" dirty="0" smtClean="0"/>
              <a:t>其他</a:t>
            </a:r>
            <a:r>
              <a:rPr lang="zh-CN" altLang="zh-CN" dirty="0"/>
              <a:t>类型图片</a:t>
            </a:r>
            <a:r>
              <a:rPr lang="en-US" altLang="zh-CN" dirty="0"/>
              <a:t>256M</a:t>
            </a:r>
            <a:r>
              <a:rPr lang="zh-CN" altLang="zh-CN" dirty="0"/>
              <a:t>内存机器最大可以处理</a:t>
            </a:r>
            <a:r>
              <a:rPr lang="en-US" altLang="zh-CN" dirty="0">
                <a:solidFill>
                  <a:srgbClr val="009EFF"/>
                </a:solidFill>
              </a:rPr>
              <a:t>3M</a:t>
            </a:r>
            <a:r>
              <a:rPr lang="zh-CN" altLang="zh-CN" dirty="0" smtClean="0"/>
              <a:t>图片</a:t>
            </a:r>
            <a:r>
              <a:rPr lang="zh-CN" altLang="en-US" dirty="0" smtClean="0"/>
              <a:t>；</a:t>
            </a:r>
            <a:r>
              <a:rPr lang="zh-CN" altLang="zh-CN" dirty="0" smtClean="0"/>
              <a:t>大于</a:t>
            </a:r>
            <a:r>
              <a:rPr lang="en-US" altLang="zh-CN" dirty="0"/>
              <a:t>256M</a:t>
            </a:r>
            <a:r>
              <a:rPr lang="zh-CN" altLang="zh-CN" dirty="0"/>
              <a:t>内存可以处理</a:t>
            </a:r>
            <a:r>
              <a:rPr lang="en-US" altLang="zh-CN" dirty="0"/>
              <a:t>5M</a:t>
            </a:r>
            <a:r>
              <a:rPr lang="zh-CN" altLang="zh-CN" dirty="0"/>
              <a:t>图片</a:t>
            </a:r>
            <a:endParaRPr lang="en-US" altLang="zh-CN" dirty="0" smtClean="0"/>
          </a:p>
          <a:p>
            <a:pPr lvl="1"/>
            <a:r>
              <a:rPr lang="zh-CN" altLang="en-US" dirty="0"/>
              <a:t>大图</a:t>
            </a:r>
            <a:r>
              <a:rPr lang="zh-CN" altLang="en-US" dirty="0" smtClean="0"/>
              <a:t>高度被压缩</a:t>
            </a:r>
            <a:r>
              <a:rPr lang="en-US" altLang="zh-CN" dirty="0" smtClean="0"/>
              <a:t>bug</a:t>
            </a:r>
          </a:p>
          <a:p>
            <a:pPr lvl="2"/>
            <a:r>
              <a:rPr lang="zh-CN" altLang="en-US" dirty="0" smtClean="0"/>
              <a:t>图片高度只有原来的</a:t>
            </a:r>
            <a:r>
              <a:rPr lang="en-US" altLang="zh-CN" dirty="0" smtClean="0">
                <a:solidFill>
                  <a:srgbClr val="009EFF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22018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图片本地压缩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Ios</a:t>
            </a:r>
            <a:r>
              <a:rPr lang="zh-CN" altLang="en-US" dirty="0" smtClean="0"/>
              <a:t>平台实战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Subsample</a:t>
            </a:r>
          </a:p>
          <a:p>
            <a:pPr lvl="2"/>
            <a:r>
              <a:rPr lang="zh-CN" altLang="en-US" sz="1800" dirty="0" smtClean="0"/>
              <a:t>对大于</a:t>
            </a:r>
            <a:r>
              <a:rPr lang="en-US" altLang="zh-CN" sz="1800" dirty="0" smtClean="0">
                <a:solidFill>
                  <a:srgbClr val="009EFF"/>
                </a:solidFill>
              </a:rPr>
              <a:t>1024x1024</a:t>
            </a:r>
            <a:r>
              <a:rPr lang="zh-CN" altLang="en-US" sz="1800" dirty="0" smtClean="0"/>
              <a:t>的图片检测是否有被抽值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检测抽值原理：取图片右下角的</a:t>
            </a:r>
            <a:r>
              <a:rPr lang="en-US" altLang="zh-CN" sz="1800" dirty="0" smtClean="0">
                <a:solidFill>
                  <a:srgbClr val="009EFF"/>
                </a:solidFill>
              </a:rPr>
              <a:t>1x1px</a:t>
            </a:r>
            <a:r>
              <a:rPr lang="zh-CN" altLang="en-US" sz="1800" dirty="0" smtClean="0"/>
              <a:t>像素的</a:t>
            </a:r>
            <a:r>
              <a:rPr lang="en-US" altLang="zh-CN" sz="1800" dirty="0" err="1" smtClean="0"/>
              <a:t>aRGB</a:t>
            </a:r>
            <a:r>
              <a:rPr lang="zh-CN" altLang="en-US" sz="1800" dirty="0" smtClean="0"/>
              <a:t>数组判断</a:t>
            </a:r>
            <a:r>
              <a:rPr lang="en-US" altLang="zh-CN" sz="1800" dirty="0" smtClean="0">
                <a:solidFill>
                  <a:srgbClr val="009EFF"/>
                </a:solidFill>
              </a:rPr>
              <a:t>alpha</a:t>
            </a:r>
            <a:r>
              <a:rPr lang="zh-CN" altLang="en-US" sz="1800" dirty="0" smtClean="0"/>
              <a:t>值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被抽值的</a:t>
            </a:r>
            <a:endParaRPr lang="en-US" altLang="zh-CN" sz="1800" dirty="0" smtClean="0"/>
          </a:p>
          <a:p>
            <a:pPr marL="914400" lvl="2" indent="0">
              <a:buNone/>
            </a:pPr>
            <a:r>
              <a:rPr lang="zh-CN" altLang="en-US" sz="1800" dirty="0" smtClean="0"/>
              <a:t>图片按</a:t>
            </a:r>
            <a:r>
              <a:rPr lang="en-US" altLang="zh-CN" sz="1800" dirty="0" smtClean="0">
                <a:solidFill>
                  <a:srgbClr val="009EFF"/>
                </a:solidFill>
              </a:rPr>
              <a:t>1</a:t>
            </a:r>
            <a:r>
              <a:rPr lang="zh-CN" altLang="en-US" sz="1800" dirty="0" smtClean="0">
                <a:solidFill>
                  <a:srgbClr val="009EFF"/>
                </a:solidFill>
              </a:rPr>
              <a:t>：</a:t>
            </a:r>
            <a:r>
              <a:rPr lang="en-US" altLang="zh-CN" sz="1800" dirty="0" smtClean="0">
                <a:solidFill>
                  <a:srgbClr val="009EFF"/>
                </a:solidFill>
              </a:rPr>
              <a:t>2</a:t>
            </a:r>
          </a:p>
          <a:p>
            <a:pPr marL="914400" lvl="2" indent="0">
              <a:buNone/>
            </a:pPr>
            <a:r>
              <a:rPr lang="en-US" altLang="zh-CN" sz="1800" dirty="0" smtClean="0"/>
              <a:t>(</a:t>
            </a:r>
            <a:r>
              <a:rPr lang="zh-CN" altLang="en-US" sz="1800" dirty="0" smtClean="0"/>
              <a:t>经验值</a:t>
            </a:r>
            <a:r>
              <a:rPr lang="en-US" altLang="zh-CN" sz="1800" dirty="0" smtClean="0"/>
              <a:t>)</a:t>
            </a:r>
          </a:p>
          <a:p>
            <a:pPr marL="914400" lvl="2" indent="0">
              <a:buNone/>
            </a:pPr>
            <a:r>
              <a:rPr lang="zh-CN" altLang="en-US" sz="1800" dirty="0" smtClean="0"/>
              <a:t>还原</a:t>
            </a:r>
            <a:endParaRPr lang="en-US" altLang="zh-CN" sz="20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2897354" y="3491716"/>
            <a:ext cx="6139142" cy="2529572"/>
            <a:chOff x="1889242" y="4293096"/>
            <a:chExt cx="6139142" cy="2529572"/>
          </a:xfrm>
        </p:grpSpPr>
        <p:grpSp>
          <p:nvGrpSpPr>
            <p:cNvPr id="57" name="组合 56"/>
            <p:cNvGrpSpPr/>
            <p:nvPr/>
          </p:nvGrpSpPr>
          <p:grpSpPr>
            <a:xfrm>
              <a:off x="1889242" y="4293096"/>
              <a:ext cx="4194926" cy="2529572"/>
              <a:chOff x="1889242" y="4293096"/>
              <a:chExt cx="4194926" cy="252957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889242" y="4293096"/>
                <a:ext cx="3888432" cy="223224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                           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原始图片大小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889242" y="4293096"/>
                <a:ext cx="1944216" cy="11161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抽值后大小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1889242" y="6525344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5777674" y="6507964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777674" y="6525344"/>
                <a:ext cx="2796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5777674" y="4293096"/>
                <a:ext cx="2796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H="1">
                <a:off x="1889242" y="6669360"/>
                <a:ext cx="187220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4193498" y="6669360"/>
                <a:ext cx="1584176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5941890" y="4293880"/>
                <a:ext cx="1" cy="936104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5934202" y="5589240"/>
                <a:ext cx="0" cy="936104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3833458" y="6453336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w</a:t>
                </a:r>
                <a:endParaRPr lang="zh-CN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1450" y="4643844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h/2</a:t>
                </a:r>
                <a:endParaRPr lang="zh-CN" altLang="en-US" dirty="0"/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3833458" y="5427844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3833458" y="5409220"/>
                <a:ext cx="2796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 flipH="1">
                <a:off x="1889242" y="5589240"/>
                <a:ext cx="720080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>
                <a:off x="3041370" y="5589240"/>
                <a:ext cx="79208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V="1">
                <a:off x="4008347" y="4293096"/>
                <a:ext cx="0" cy="36004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>
                <a:off x="4008347" y="5013176"/>
                <a:ext cx="0" cy="414668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2537314" y="5373216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w</a:t>
                </a:r>
                <a:r>
                  <a:rPr lang="en-US" altLang="zh-CN" dirty="0"/>
                  <a:t>/</a:t>
                </a:r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777674" y="5229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h</a:t>
                </a:r>
                <a:endParaRPr lang="zh-CN" altLang="en-US" dirty="0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5777674" y="5373216"/>
              <a:ext cx="2250710" cy="1134748"/>
              <a:chOff x="5777674" y="5373216"/>
              <a:chExt cx="2250710" cy="1134748"/>
            </a:xfrm>
          </p:grpSpPr>
          <p:cxnSp>
            <p:nvCxnSpPr>
              <p:cNvPr id="59" name="直接箭头连接符 58"/>
              <p:cNvCxnSpPr/>
              <p:nvPr/>
            </p:nvCxnSpPr>
            <p:spPr>
              <a:xfrm flipV="1">
                <a:off x="5777674" y="6057292"/>
                <a:ext cx="1026574" cy="450672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0" name="圆角矩形 59"/>
              <p:cNvSpPr/>
              <p:nvPr/>
            </p:nvSpPr>
            <p:spPr>
              <a:xfrm>
                <a:off x="6660232" y="5373216"/>
                <a:ext cx="1368152" cy="684076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判断该点的</a:t>
                </a:r>
                <a:r>
                  <a:rPr lang="en-US" altLang="zh-CN" sz="1400" dirty="0" smtClean="0"/>
                  <a:t>alpha</a:t>
                </a:r>
                <a:r>
                  <a:rPr lang="zh-CN" altLang="en-US" sz="1400" dirty="0" smtClean="0"/>
                  <a:t>值</a:t>
                </a:r>
                <a:endParaRPr lang="zh-CN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425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图片本地压缩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Ios</a:t>
            </a:r>
            <a:r>
              <a:rPr lang="zh-CN" altLang="en-US" dirty="0" smtClean="0"/>
              <a:t>平台实战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高度被压缩</a:t>
            </a:r>
            <a:r>
              <a:rPr lang="en-US" altLang="zh-CN" dirty="0" smtClean="0"/>
              <a:t>bug</a:t>
            </a:r>
          </a:p>
          <a:p>
            <a:pPr lvl="2"/>
            <a:r>
              <a:rPr lang="zh-CN" altLang="en-US" sz="2000" dirty="0" smtClean="0"/>
              <a:t>计算图片</a:t>
            </a:r>
            <a:r>
              <a:rPr lang="zh-CN" altLang="en-US" sz="2000" dirty="0"/>
              <a:t>高度被压缩</a:t>
            </a:r>
            <a:r>
              <a:rPr lang="zh-CN" altLang="en-US" sz="2000" dirty="0" smtClean="0"/>
              <a:t>比例，</a:t>
            </a:r>
            <a:r>
              <a:rPr lang="zh-CN" altLang="en-US" sz="2000" dirty="0"/>
              <a:t>通过贴瓷砖的方法用固定大小的小</a:t>
            </a:r>
            <a:r>
              <a:rPr lang="en-US" altLang="zh-CN" sz="2000" dirty="0"/>
              <a:t>canvas</a:t>
            </a:r>
            <a:r>
              <a:rPr lang="zh-CN" altLang="en-US" sz="2000" dirty="0"/>
              <a:t>去分片</a:t>
            </a:r>
            <a:r>
              <a:rPr lang="zh-CN" altLang="en-US" sz="2000" dirty="0" smtClean="0"/>
              <a:t>读取</a:t>
            </a:r>
            <a:r>
              <a:rPr lang="zh-CN" altLang="en-US" sz="2000" dirty="0"/>
              <a:t>大</a:t>
            </a:r>
            <a:r>
              <a:rPr lang="zh-CN" altLang="en-US" sz="2000" dirty="0" smtClean="0"/>
              <a:t>图到小</a:t>
            </a:r>
            <a:r>
              <a:rPr lang="en-US" altLang="zh-CN" sz="2000" dirty="0" smtClean="0"/>
              <a:t>canvas</a:t>
            </a:r>
            <a:r>
              <a:rPr lang="zh-CN" altLang="en-US" sz="2000" dirty="0" smtClean="0"/>
              <a:t>，拷贝过程中计算压缩比</a:t>
            </a:r>
            <a:endParaRPr lang="en-US" altLang="zh-CN" dirty="0" smtClean="0"/>
          </a:p>
        </p:txBody>
      </p:sp>
      <p:grpSp>
        <p:nvGrpSpPr>
          <p:cNvPr id="92" name="组合 91"/>
          <p:cNvGrpSpPr/>
          <p:nvPr/>
        </p:nvGrpSpPr>
        <p:grpSpPr>
          <a:xfrm>
            <a:off x="467544" y="3573016"/>
            <a:ext cx="8228000" cy="2538904"/>
            <a:chOff x="467544" y="4077072"/>
            <a:chExt cx="8228000" cy="2538904"/>
          </a:xfrm>
        </p:grpSpPr>
        <p:sp>
          <p:nvSpPr>
            <p:cNvPr id="4" name="矩形 3"/>
            <p:cNvSpPr/>
            <p:nvPr/>
          </p:nvSpPr>
          <p:spPr>
            <a:xfrm>
              <a:off x="467544" y="4077072"/>
              <a:ext cx="3888432" cy="223224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zh-CN" dirty="0">
                <a:solidFill>
                  <a:schemeClr val="bg1"/>
                </a:solidFill>
              </a:endParaRPr>
            </a:p>
            <a:p>
              <a:pPr algn="ctr"/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zh-CN" dirty="0">
                <a:solidFill>
                  <a:schemeClr val="bg1"/>
                </a:solidFill>
              </a:endParaRPr>
            </a:p>
            <a:p>
              <a:pPr algn="ctr"/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                             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原始大图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4355976" y="4077072"/>
              <a:ext cx="432048" cy="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 flipV="1">
              <a:off x="4520192" y="4077856"/>
              <a:ext cx="1" cy="93610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467544" y="4077072"/>
              <a:ext cx="3888432" cy="5760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                一般大图高度会被压缩到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1/4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4355976" y="4653136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499992" y="414908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h/4</a:t>
              </a:r>
              <a:endParaRPr lang="zh-CN" altLang="en-US" dirty="0"/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H="1">
              <a:off x="4716017" y="4524799"/>
              <a:ext cx="1738" cy="12833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 flipV="1">
              <a:off x="4716016" y="4077072"/>
              <a:ext cx="1738" cy="12833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6660232" y="4089662"/>
              <a:ext cx="2035312" cy="12835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zh-CN" dirty="0">
                <a:solidFill>
                  <a:schemeClr val="bg1"/>
                </a:solidFill>
              </a:endParaRPr>
            </a:p>
            <a:p>
              <a:pPr algn="ctr"/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           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目标大小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67544" y="4077072"/>
              <a:ext cx="797840" cy="288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瓷砖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6660232" y="4092318"/>
              <a:ext cx="797840" cy="5608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瓷砖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467544" y="631865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4355976" y="630127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355976" y="6318652"/>
              <a:ext cx="2796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H="1">
              <a:off x="467544" y="6462668"/>
              <a:ext cx="187220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2771800" y="6462668"/>
              <a:ext cx="158417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4512504" y="5382548"/>
              <a:ext cx="0" cy="93610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411760" y="6246644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w</a:t>
              </a:r>
              <a:endParaRPr lang="zh-CN" alt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396293" y="50230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cxnSp>
          <p:nvCxnSpPr>
            <p:cNvPr id="52" name="直接箭头连接符 51"/>
            <p:cNvCxnSpPr/>
            <p:nvPr/>
          </p:nvCxnSpPr>
          <p:spPr>
            <a:xfrm>
              <a:off x="1265384" y="4205409"/>
              <a:ext cx="5394848" cy="15679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圆角矩形 90"/>
            <p:cNvSpPr/>
            <p:nvPr/>
          </p:nvSpPr>
          <p:spPr>
            <a:xfrm>
              <a:off x="5148064" y="4340771"/>
              <a:ext cx="864096" cy="37840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拷贝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7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图片本地压缩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平台</a:t>
            </a:r>
            <a:r>
              <a:rPr lang="en-US" altLang="zh-CN" b="1" dirty="0" err="1" smtClean="0"/>
              <a:t>canvas.toDataURL</a:t>
            </a:r>
            <a:r>
              <a:rPr lang="en-US" altLang="zh-CN" b="1" dirty="0" smtClean="0"/>
              <a:t>()</a:t>
            </a:r>
            <a:r>
              <a:rPr lang="zh-CN" altLang="en-US" dirty="0" smtClean="0"/>
              <a:t>输出图片格式限制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w3c</a:t>
            </a:r>
            <a:r>
              <a:rPr lang="zh-CN" altLang="en-US" sz="2400" dirty="0" smtClean="0"/>
              <a:t>标准：</a:t>
            </a:r>
            <a:r>
              <a:rPr lang="en-US" altLang="zh-CN" sz="2400" dirty="0" smtClean="0"/>
              <a:t>image/</a:t>
            </a:r>
            <a:r>
              <a:rPr lang="en-US" altLang="zh-CN" sz="2400" dirty="0" err="1" smtClean="0"/>
              <a:t>png</a:t>
            </a:r>
            <a:r>
              <a:rPr lang="zh-CN" altLang="en-US" sz="2400" dirty="0" smtClean="0"/>
              <a:t>；浏览器</a:t>
            </a:r>
            <a:r>
              <a:rPr lang="zh-CN" altLang="en-US" sz="2400" dirty="0"/>
              <a:t>可选择实现其他</a:t>
            </a:r>
            <a:r>
              <a:rPr lang="zh-CN" altLang="en-US" sz="2400" dirty="0" smtClean="0"/>
              <a:t>格式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Ios</a:t>
            </a:r>
            <a:r>
              <a:rPr lang="zh-CN" altLang="en-US" sz="2400" dirty="0" smtClean="0"/>
              <a:t>支持</a:t>
            </a:r>
            <a:r>
              <a:rPr lang="en-US" altLang="zh-CN" sz="2400" dirty="0" smtClean="0"/>
              <a:t>image/jpg</a:t>
            </a:r>
            <a:r>
              <a:rPr lang="zh-CN" altLang="en-US" sz="2400" dirty="0" smtClean="0"/>
              <a:t>格式输出，可调整压缩质量</a:t>
            </a:r>
            <a:endParaRPr lang="en-US" altLang="zh-CN" sz="2400" dirty="0" smtClean="0"/>
          </a:p>
          <a:p>
            <a:pPr lvl="2"/>
            <a:r>
              <a:rPr lang="en-US" altLang="zh-CN" sz="2000" dirty="0" err="1"/>
              <a:t>canvas.toDataURL</a:t>
            </a:r>
            <a:r>
              <a:rPr lang="en-US" altLang="zh-CN" sz="2000" dirty="0" smtClean="0"/>
              <a:t>(‘image/jpeg’, 0.8)</a:t>
            </a:r>
          </a:p>
          <a:p>
            <a:pPr lvl="1"/>
            <a:r>
              <a:rPr lang="en-US" altLang="zh-CN" sz="2400" dirty="0" smtClean="0"/>
              <a:t>android</a:t>
            </a:r>
            <a:r>
              <a:rPr lang="zh-CN" altLang="en-US" sz="2400" dirty="0" smtClean="0"/>
              <a:t>只支持默认格式</a:t>
            </a:r>
            <a:r>
              <a:rPr lang="en-US" altLang="zh-CN" sz="2400" dirty="0" smtClean="0">
                <a:sym typeface="Wingdings" pitchFamily="2" charset="2"/>
              </a:rPr>
              <a:t></a:t>
            </a:r>
            <a:endParaRPr lang="en-US" altLang="zh-CN" sz="2400" dirty="0"/>
          </a:p>
          <a:p>
            <a:pPr lvl="1"/>
            <a:endParaRPr lang="en-US" altLang="zh-CN" dirty="0" smtClean="0"/>
          </a:p>
        </p:txBody>
      </p:sp>
      <p:sp>
        <p:nvSpPr>
          <p:cNvPr id="27" name="矩形 26"/>
          <p:cNvSpPr/>
          <p:nvPr/>
        </p:nvSpPr>
        <p:spPr>
          <a:xfrm>
            <a:off x="1207938" y="4869160"/>
            <a:ext cx="6795450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Jpg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图片大小只有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Png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的约</a:t>
            </a:r>
            <a:r>
              <a:rPr lang="en-US" altLang="zh-CN" sz="4800" b="1" dirty="0" smtClean="0">
                <a:solidFill>
                  <a:srgbClr val="009EFF"/>
                </a:solidFill>
                <a:latin typeface="微软雅黑" pitchFamily="34" charset="-122"/>
                <a:ea typeface="微软雅黑" pitchFamily="34" charset="-122"/>
              </a:rPr>
              <a:t>1/3</a:t>
            </a:r>
            <a:endParaRPr lang="en-US" altLang="zh-CN" sz="3200" b="1" dirty="0" smtClean="0">
              <a:solidFill>
                <a:srgbClr val="009E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03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9EFF"/>
                </a:solidFill>
              </a:rPr>
              <a:t>｛</a:t>
            </a:r>
            <a:r>
              <a:rPr lang="en-US" altLang="zh-CN" dirty="0" smtClean="0">
                <a:solidFill>
                  <a:srgbClr val="009EFF"/>
                </a:solidFill>
              </a:rPr>
              <a:t>S</a:t>
            </a:r>
            <a:r>
              <a:rPr lang="en-US" altLang="zh-CN" baseline="0" dirty="0" smtClean="0">
                <a:solidFill>
                  <a:srgbClr val="009EFF"/>
                </a:solidFill>
              </a:rPr>
              <a:t> P A</a:t>
            </a:r>
            <a:r>
              <a:rPr lang="zh-CN" altLang="en-US" dirty="0" smtClean="0">
                <a:solidFill>
                  <a:srgbClr val="009EFF"/>
                </a:solidFill>
              </a:rPr>
              <a:t>｝</a:t>
            </a:r>
            <a:endParaRPr lang="zh-CN" altLang="en-US" dirty="0">
              <a:solidFill>
                <a:srgbClr val="009E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90650"/>
            <a:ext cx="59436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573368" y="5445224"/>
            <a:ext cx="8103088" cy="511539"/>
            <a:chOff x="573368" y="5488597"/>
            <a:chExt cx="8103088" cy="51153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368" y="5517232"/>
              <a:ext cx="1314864" cy="463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3906" y="5488597"/>
              <a:ext cx="13525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506938"/>
              <a:ext cx="1315194" cy="493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5517232"/>
              <a:ext cx="1868622" cy="463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5517232"/>
              <a:ext cx="2023169" cy="463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195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图片本地压缩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平台实战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借助第三方工具库</a:t>
            </a:r>
            <a:r>
              <a:rPr lang="en-US" altLang="zh-CN" dirty="0" err="1" smtClean="0">
                <a:hlinkClick r:id="rId3"/>
              </a:rPr>
              <a:t>jpegEncoder</a:t>
            </a:r>
            <a:endParaRPr lang="en-US" altLang="zh-CN" dirty="0" smtClean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canvas</a:t>
            </a:r>
            <a:r>
              <a:rPr lang="zh-CN" altLang="en-US" dirty="0"/>
              <a:t>的</a:t>
            </a:r>
            <a:r>
              <a:rPr lang="en-US" altLang="zh-CN" dirty="0" err="1"/>
              <a:t>argb</a:t>
            </a:r>
            <a:r>
              <a:rPr lang="zh-CN" altLang="en-US" dirty="0"/>
              <a:t>颜色数组转化为为压缩比更高的</a:t>
            </a:r>
            <a:r>
              <a:rPr lang="en-US" altLang="zh-CN" dirty="0"/>
              <a:t>jpg</a:t>
            </a:r>
            <a:r>
              <a:rPr lang="zh-CN" altLang="en-US" dirty="0"/>
              <a:t>格式，</a:t>
            </a:r>
            <a:r>
              <a:rPr lang="zh-CN" altLang="en-US" dirty="0" smtClean="0"/>
              <a:t>同时支持设置压缩质量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77" y="3933056"/>
            <a:ext cx="56578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78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图片本地压缩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9EFF"/>
                </a:solidFill>
              </a:rPr>
              <a:t>其实，还可以做的更好！</a:t>
            </a:r>
            <a:endParaRPr lang="en-US" altLang="zh-CN" b="1" dirty="0" smtClean="0">
              <a:solidFill>
                <a:srgbClr val="009EFF"/>
              </a:solidFill>
            </a:endParaRPr>
          </a:p>
          <a:p>
            <a:pPr lvl="1"/>
            <a:r>
              <a:rPr lang="zh-CN" altLang="en-US" dirty="0" smtClean="0"/>
              <a:t>借助第三方工具库</a:t>
            </a:r>
            <a:r>
              <a:rPr lang="en-US" altLang="zh-CN" dirty="0" err="1">
                <a:hlinkClick r:id="rId3"/>
              </a:rPr>
              <a:t>JpegMeta</a:t>
            </a:r>
            <a:endParaRPr lang="en-US" altLang="zh-CN" dirty="0" smtClean="0"/>
          </a:p>
          <a:p>
            <a:pPr lvl="1"/>
            <a:r>
              <a:rPr lang="zh-CN" altLang="zh-CN" dirty="0"/>
              <a:t>读取图片</a:t>
            </a:r>
            <a:r>
              <a:rPr lang="en-US" altLang="zh-CN" dirty="0"/>
              <a:t>meta</a:t>
            </a:r>
            <a:r>
              <a:rPr lang="zh-CN" altLang="zh-CN" dirty="0"/>
              <a:t>数据里照片拍摄方向后自动旋转图片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95589"/>
            <a:ext cx="33051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948658"/>
            <a:ext cx="33337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03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图片本地压缩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你担心性能问题吗？</a:t>
            </a:r>
            <a:endParaRPr lang="en-US" altLang="zh-CN" dirty="0" smtClean="0"/>
          </a:p>
          <a:p>
            <a:pPr lvl="1"/>
            <a:r>
              <a:rPr lang="zh-CN" altLang="en-US" dirty="0"/>
              <a:t>部分</a:t>
            </a:r>
            <a:r>
              <a:rPr lang="zh-CN" altLang="en-US" dirty="0" smtClean="0"/>
              <a:t>实验数据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HTC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Incredible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1Ghz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201456" y="5157192"/>
            <a:ext cx="4523995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整个压缩过程耗时约</a:t>
            </a:r>
            <a:r>
              <a:rPr lang="en-US" altLang="zh-CN" sz="4800" b="1" dirty="0" smtClean="0">
                <a:solidFill>
                  <a:srgbClr val="009EFF"/>
                </a:solidFill>
                <a:latin typeface="微软雅黑" pitchFamily="34" charset="-122"/>
                <a:ea typeface="微软雅黑" pitchFamily="34" charset="-122"/>
              </a:rPr>
              <a:t>3s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489783"/>
              </p:ext>
            </p:extLst>
          </p:nvPr>
        </p:nvGraphicFramePr>
        <p:xfrm>
          <a:off x="1403647" y="3230984"/>
          <a:ext cx="6408713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1155"/>
                <a:gridCol w="2019186"/>
                <a:gridCol w="2019186"/>
                <a:gridCol w="20191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9EFF"/>
                          </a:solidFill>
                        </a:rPr>
                        <a:t>#</a:t>
                      </a:r>
                      <a:endParaRPr lang="zh-CN" altLang="en-US" dirty="0">
                        <a:solidFill>
                          <a:srgbClr val="009E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9EFF"/>
                          </a:solidFill>
                        </a:rPr>
                        <a:t>source</a:t>
                      </a:r>
                      <a:endParaRPr lang="zh-CN" altLang="en-US" dirty="0">
                        <a:solidFill>
                          <a:srgbClr val="009E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9EFF"/>
                          </a:solidFill>
                        </a:rPr>
                        <a:t>compressed</a:t>
                      </a:r>
                      <a:endParaRPr lang="zh-CN" altLang="en-US" dirty="0">
                        <a:solidFill>
                          <a:srgbClr val="009E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9EFF"/>
                          </a:solidFill>
                        </a:rPr>
                        <a:t>Total time(</a:t>
                      </a:r>
                      <a:r>
                        <a:rPr lang="en-US" altLang="zh-CN" dirty="0" err="1" smtClean="0">
                          <a:solidFill>
                            <a:srgbClr val="009EFF"/>
                          </a:solidFill>
                        </a:rPr>
                        <a:t>ms</a:t>
                      </a:r>
                      <a:r>
                        <a:rPr lang="en-US" altLang="zh-CN" dirty="0" smtClean="0">
                          <a:solidFill>
                            <a:srgbClr val="009EFF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009E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9E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9E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2656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9E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9E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1.4M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2773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9E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9E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1.25M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2705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9E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9E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158k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2834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86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图片本地压缩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推荐压缩方案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根据朋友网业务特点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图片压缩到</a:t>
            </a:r>
            <a:r>
              <a:rPr lang="en-US" altLang="zh-CN" dirty="0" smtClean="0"/>
              <a:t>800x800</a:t>
            </a:r>
            <a:r>
              <a:rPr lang="zh-CN" altLang="en-US" dirty="0" smtClean="0"/>
              <a:t>以内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压缩质量</a:t>
            </a:r>
            <a:r>
              <a:rPr lang="en-US" altLang="zh-CN" dirty="0" smtClean="0"/>
              <a:t>0.8</a:t>
            </a:r>
          </a:p>
          <a:p>
            <a:pPr lvl="2"/>
            <a:r>
              <a:rPr lang="en-US" altLang="zh-CN" dirty="0" smtClean="0"/>
              <a:t>Android</a:t>
            </a:r>
            <a:r>
              <a:rPr lang="zh-CN" altLang="en-US" dirty="0" smtClean="0"/>
              <a:t>下</a:t>
            </a:r>
            <a:r>
              <a:rPr lang="en-US" altLang="zh-CN" dirty="0" smtClean="0"/>
              <a:t>2G</a:t>
            </a:r>
            <a:r>
              <a:rPr lang="zh-CN" altLang="en-US" dirty="0" smtClean="0"/>
              <a:t>网络压缩质量调整为</a:t>
            </a:r>
            <a:r>
              <a:rPr lang="en-US" altLang="zh-CN" dirty="0" smtClean="0"/>
              <a:t>0.5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043608" y="4602034"/>
            <a:ext cx="7257115" cy="107721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一般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2M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的图片可以压缩到</a:t>
            </a:r>
            <a:r>
              <a:rPr lang="en-US" altLang="zh-CN" sz="4800" b="1" dirty="0" smtClean="0">
                <a:solidFill>
                  <a:srgbClr val="009EFF"/>
                </a:solidFill>
                <a:latin typeface="微软雅黑" pitchFamily="34" charset="-122"/>
                <a:ea typeface="微软雅黑" pitchFamily="34" charset="-122"/>
              </a:rPr>
              <a:t>150k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左右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适合移动网络下传输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42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9EFF"/>
                </a:solidFill>
              </a:rPr>
              <a:t>其他技巧</a:t>
            </a:r>
            <a:endParaRPr lang="zh-CN" altLang="en-US" dirty="0">
              <a:solidFill>
                <a:srgbClr val="009E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Ucweb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极速模式如何避免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点击超链接跳转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ext:webkit:http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://f.qq.com</a:t>
            </a: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申请白名单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需要交换商业资源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可联系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uc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市场部接口人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iphone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safari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textarea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focus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后横竖屏切换导致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viewport scale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越来越大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&lt;meta name="viewport" content="user-scalable=no, initial-scale=1.0, maximum-scale=1.0, width=device-width" /&gt;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表单后，可以启用键盘上的提交，这个时候如何收起键盘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form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表单可以使键盘上的“换行”变为“前往”或者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提交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；点击前往的时候收起虚拟键盘，必须要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focus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一个可点击元素，这个元素不能是一个空节点，里面可以放一个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nbsp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同时不能设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display:none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visibility:hidden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，可以设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width:0; height:0;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885" y="1626404"/>
            <a:ext cx="368075" cy="368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16905"/>
            <a:ext cx="364550" cy="3561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077072"/>
            <a:ext cx="364550" cy="3561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38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3D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高效动画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time-function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cubic-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bezier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变换可大幅提升动画流畅度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webkit-transition-timing-function:cubic-bezier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(0.33,0.66,0.66,1)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动画闪屏问题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在动画元素的父节点上应用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webkit-backface-visibility:hidden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Onorientationchange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Onresize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延时检测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域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ajax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Qcookie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QQbrowser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后会自动附到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请求头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76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000" dirty="0" smtClean="0"/>
              <a:t>HTML5. </a:t>
            </a:r>
            <a:r>
              <a:rPr lang="en-US" altLang="zh-CN" sz="2000" dirty="0" smtClean="0">
                <a:hlinkClick r:id="rId2"/>
              </a:rPr>
              <a:t>http</a:t>
            </a:r>
            <a:r>
              <a:rPr lang="en-US" altLang="zh-CN" sz="2000" dirty="0">
                <a:hlinkClick r:id="rId2"/>
              </a:rPr>
              <a:t>://www.w3.org/TR/2011/WD-html5-20110525</a:t>
            </a:r>
            <a:r>
              <a:rPr lang="en-US" altLang="zh-CN" sz="2000" dirty="0" smtClean="0">
                <a:hlinkClick r:id="rId2"/>
              </a:rPr>
              <a:t>/</a:t>
            </a:r>
            <a:r>
              <a:rPr lang="en-US" altLang="zh-CN" sz="2000" dirty="0" smtClean="0"/>
              <a:t>. 2012.12.2</a:t>
            </a:r>
          </a:p>
          <a:p>
            <a:r>
              <a:rPr lang="en-US" altLang="zh-CN" sz="2000" dirty="0"/>
              <a:t>W3schools. </a:t>
            </a:r>
            <a:r>
              <a:rPr lang="en-US" altLang="zh-CN" sz="2000" dirty="0">
                <a:hlinkClick r:id="rId3"/>
              </a:rPr>
              <a:t>http://www.w3schools.com</a:t>
            </a:r>
            <a:r>
              <a:rPr lang="en-US" altLang="zh-CN" sz="2000" dirty="0" smtClean="0">
                <a:hlinkClick r:id="rId3"/>
              </a:rPr>
              <a:t>/</a:t>
            </a:r>
            <a:r>
              <a:rPr lang="en-US" altLang="zh-CN" sz="2000" dirty="0" smtClean="0"/>
              <a:t>. 2012.12.2</a:t>
            </a:r>
          </a:p>
          <a:p>
            <a:r>
              <a:rPr lang="en-US" altLang="zh-CN" sz="2000" dirty="0"/>
              <a:t>Know </a:t>
            </a:r>
            <a:r>
              <a:rPr lang="en-US" altLang="zh-CN" sz="2000" dirty="0" err="1"/>
              <a:t>iOS</a:t>
            </a:r>
            <a:r>
              <a:rPr lang="en-US" altLang="zh-CN" sz="2000" dirty="0"/>
              <a:t> Resource Limits. </a:t>
            </a:r>
            <a:r>
              <a:rPr lang="en-US" altLang="zh-CN" sz="2000" dirty="0" smtClean="0">
                <a:hlinkClick r:id="rId4"/>
              </a:rPr>
              <a:t>http://developer.apple.com/library/safari/#documentation/AppleApplications/Reference/SafariWebContent/CreatingContentforSafarioniPhone/CreatingContentforSafarioniPhone.html#//apple_ref/doc/uid/TP40006482-SW15</a:t>
            </a:r>
            <a:r>
              <a:rPr lang="en-US" altLang="zh-CN" sz="2000" dirty="0" smtClean="0"/>
              <a:t>. 2012.12.2</a:t>
            </a:r>
          </a:p>
          <a:p>
            <a:r>
              <a:rPr lang="en-US" altLang="zh-CN" sz="2000" dirty="0" err="1" smtClean="0"/>
              <a:t>Weinre</a:t>
            </a:r>
            <a:r>
              <a:rPr lang="en-US" altLang="zh-CN" sz="2000" dirty="0"/>
              <a:t>. </a:t>
            </a:r>
            <a:r>
              <a:rPr lang="en-US" altLang="zh-CN" sz="2000" dirty="0">
                <a:hlinkClick r:id="rId5"/>
              </a:rPr>
              <a:t>http://people.apache.org/~pmuellr/weinre/docs/latest</a:t>
            </a:r>
            <a:r>
              <a:rPr lang="en-US" altLang="zh-CN" sz="2000" dirty="0" smtClean="0">
                <a:hlinkClick r:id="rId5"/>
              </a:rPr>
              <a:t>/</a:t>
            </a:r>
            <a:r>
              <a:rPr lang="en-US" altLang="zh-CN" sz="2000" dirty="0" smtClean="0"/>
              <a:t>. 2012-12-2</a:t>
            </a:r>
          </a:p>
          <a:p>
            <a:r>
              <a:rPr lang="en-US" altLang="zh-CN" sz="2000" dirty="0" err="1" smtClean="0"/>
              <a:t>JpegEncoder</a:t>
            </a:r>
            <a:r>
              <a:rPr lang="en-US" altLang="zh-CN" sz="2000" dirty="0"/>
              <a:t>. </a:t>
            </a:r>
            <a:r>
              <a:rPr lang="en-US" altLang="zh-CN" sz="2000" dirty="0">
                <a:hlinkClick r:id="rId6"/>
              </a:rPr>
              <a:t>http://</a:t>
            </a:r>
            <a:r>
              <a:rPr lang="en-US" altLang="zh-CN" sz="2000" dirty="0" smtClean="0">
                <a:hlinkClick r:id="rId6"/>
              </a:rPr>
              <a:t>www.bytestrom.eu/blog/2009/1120a_jpeg_encoder_for_javascript</a:t>
            </a:r>
            <a:r>
              <a:rPr lang="en-US" altLang="zh-CN" sz="2000" dirty="0" smtClean="0"/>
              <a:t>. 2012-12-2</a:t>
            </a:r>
          </a:p>
          <a:p>
            <a:r>
              <a:rPr lang="en-US" altLang="zh-CN" sz="2000" dirty="0" err="1" smtClean="0"/>
              <a:t>JpegMeta</a:t>
            </a:r>
            <a:r>
              <a:rPr lang="en-US" altLang="zh-CN" sz="2000" dirty="0" smtClean="0"/>
              <a:t>. </a:t>
            </a:r>
            <a:r>
              <a:rPr lang="en-US" altLang="zh-CN" sz="2000" dirty="0">
                <a:hlinkClick r:id="rId7"/>
              </a:rPr>
              <a:t>http://code.google.com/p/jsjpegmeta</a:t>
            </a:r>
            <a:r>
              <a:rPr lang="en-US" altLang="zh-CN" sz="2000" dirty="0" smtClean="0">
                <a:hlinkClick r:id="rId7"/>
              </a:rPr>
              <a:t>/</a:t>
            </a:r>
            <a:r>
              <a:rPr lang="en-US" altLang="zh-CN" sz="2000" dirty="0" smtClean="0"/>
              <a:t>. 2012-12-2</a:t>
            </a:r>
          </a:p>
          <a:p>
            <a:r>
              <a:rPr lang="en-US" altLang="zh-CN" sz="2000" dirty="0" err="1" smtClean="0"/>
              <a:t>Seajs</a:t>
            </a:r>
            <a:r>
              <a:rPr lang="en-US" altLang="zh-CN" sz="2000" dirty="0" smtClean="0"/>
              <a:t> storage plugin</a:t>
            </a:r>
            <a:r>
              <a:rPr lang="en-US" altLang="zh-CN" sz="2000" dirty="0"/>
              <a:t>. </a:t>
            </a:r>
            <a:r>
              <a:rPr lang="en-US" altLang="zh-CN" sz="2000" dirty="0">
                <a:hlinkClick r:id="rId8"/>
              </a:rPr>
              <a:t>http://</a:t>
            </a:r>
            <a:r>
              <a:rPr lang="en-US" altLang="zh-CN" sz="2000" dirty="0" smtClean="0">
                <a:hlinkClick r:id="rId8"/>
              </a:rPr>
              <a:t>ux.etao.com/posts/449</a:t>
            </a:r>
            <a:r>
              <a:rPr lang="en-US" altLang="zh-CN" sz="2000" dirty="0" smtClean="0"/>
              <a:t>. 2012-12-2</a:t>
            </a:r>
          </a:p>
          <a:p>
            <a:endParaRPr lang="en-US" altLang="zh-CN" sz="2000" dirty="0" smtClean="0"/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32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algn="ctr"/>
            <a:r>
              <a:rPr lang="en-US" altLang="zh-CN" b="0" dirty="0" smtClean="0"/>
              <a:t>Thank you all!</a:t>
            </a:r>
            <a:endParaRPr lang="zh-CN" altLang="en-US" b="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0" indent="-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9144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9144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9144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9144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13716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18288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22860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2743200" indent="-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r>
              <a:rPr lang="en-US" altLang="zh-CN" b="0" dirty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8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附：用户浏览器分布</a:t>
            </a:r>
            <a:endParaRPr lang="zh-CN" alt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24744"/>
            <a:ext cx="9144000" cy="491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59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附：用户网络分布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15828"/>
            <a:ext cx="9144000" cy="497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代码组织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基础框架选型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18" y="2280054"/>
            <a:ext cx="1638713" cy="5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68" y="2996952"/>
            <a:ext cx="3413157" cy="70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08" y="2204864"/>
            <a:ext cx="2215606" cy="71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72" y="3861048"/>
            <a:ext cx="3683751" cy="947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49" y="4253385"/>
            <a:ext cx="1538383" cy="44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81" y="3111174"/>
            <a:ext cx="3073319" cy="58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4375321" y="5157192"/>
            <a:ext cx="1496579" cy="711478"/>
            <a:chOff x="4375321" y="5377300"/>
            <a:chExt cx="1496579" cy="711478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5321" y="5377300"/>
              <a:ext cx="1496579" cy="490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4375322" y="5868236"/>
              <a:ext cx="1496578" cy="2205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Runtime ver.</a:t>
              </a:r>
              <a:endParaRPr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0186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578239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附：用户</a:t>
            </a:r>
            <a:r>
              <a:rPr lang="zh-CN" altLang="en-US" sz="2800" dirty="0"/>
              <a:t>首</a:t>
            </a:r>
            <a:r>
              <a:rPr lang="zh-CN" altLang="en-US" sz="2800" dirty="0" smtClean="0"/>
              <a:t>屏数据加载时间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144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基础框架选型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80803"/>
              </p:ext>
            </p:extLst>
          </p:nvPr>
        </p:nvGraphicFramePr>
        <p:xfrm>
          <a:off x="899593" y="2280828"/>
          <a:ext cx="7128793" cy="31752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72209"/>
                <a:gridCol w="1512168"/>
                <a:gridCol w="2088232"/>
                <a:gridCol w="1656184"/>
              </a:tblGrid>
              <a:tr h="473772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rgbClr val="009EFF"/>
                          </a:solidFill>
                        </a:rPr>
                        <a:t>Framework</a:t>
                      </a:r>
                      <a:endParaRPr lang="zh-CN" altLang="en-US" dirty="0">
                        <a:solidFill>
                          <a:srgbClr val="009E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rgbClr val="009EFF"/>
                          </a:solidFill>
                        </a:rPr>
                        <a:t>File size (</a:t>
                      </a:r>
                      <a:r>
                        <a:rPr lang="en-US" altLang="zh-CN" dirty="0" err="1" smtClean="0">
                          <a:solidFill>
                            <a:srgbClr val="009EFF"/>
                          </a:solidFill>
                        </a:rPr>
                        <a:t>gzip</a:t>
                      </a:r>
                      <a:r>
                        <a:rPr lang="en-US" altLang="zh-CN" dirty="0" smtClean="0">
                          <a:solidFill>
                            <a:srgbClr val="009EFF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009E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rgbClr val="009EFF"/>
                          </a:solidFill>
                        </a:rPr>
                        <a:t>Community activity</a:t>
                      </a:r>
                      <a:endParaRPr lang="zh-CN" altLang="en-US" dirty="0">
                        <a:solidFill>
                          <a:srgbClr val="009E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rgbClr val="009EFF"/>
                          </a:solidFill>
                        </a:rPr>
                        <a:t>Learning costs</a:t>
                      </a:r>
                      <a:endParaRPr lang="zh-CN" altLang="en-US" dirty="0">
                        <a:solidFill>
                          <a:srgbClr val="009EFF"/>
                        </a:solidFill>
                      </a:endParaRPr>
                    </a:p>
                  </a:txBody>
                  <a:tcPr anchor="ctr"/>
                </a:tc>
              </a:tr>
              <a:tr h="4737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solidFill>
                            <a:srgbClr val="009EFF"/>
                          </a:solidFill>
                        </a:rPr>
                        <a:t>jQuery</a:t>
                      </a:r>
                      <a:r>
                        <a:rPr lang="en-US" altLang="zh-CN" b="1" baseline="0" dirty="0" smtClean="0">
                          <a:solidFill>
                            <a:srgbClr val="009EFF"/>
                          </a:solidFill>
                        </a:rPr>
                        <a:t> Mobile</a:t>
                      </a:r>
                      <a:endParaRPr lang="zh-CN" altLang="en-US" b="1" dirty="0" smtClean="0">
                        <a:solidFill>
                          <a:srgbClr val="009E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30k + 40k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★★★★★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★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73772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 smtClean="0">
                          <a:solidFill>
                            <a:srgbClr val="009EFF"/>
                          </a:solidFill>
                        </a:rPr>
                        <a:t>jqmobi</a:t>
                      </a:r>
                      <a:endParaRPr lang="zh-CN" altLang="en-US" b="1" dirty="0">
                        <a:solidFill>
                          <a:srgbClr val="009E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6k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★★★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★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73772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 smtClean="0">
                          <a:solidFill>
                            <a:srgbClr val="009EFF"/>
                          </a:solidFill>
                        </a:rPr>
                        <a:t>zepto</a:t>
                      </a:r>
                      <a:endParaRPr lang="zh-CN" altLang="en-US" b="1" dirty="0">
                        <a:solidFill>
                          <a:srgbClr val="009E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8k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★★★☆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★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73772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solidFill>
                            <a:srgbClr val="009EFF"/>
                          </a:solidFill>
                        </a:rPr>
                        <a:t>underscore</a:t>
                      </a:r>
                      <a:endParaRPr lang="zh-CN" altLang="en-US" b="1" dirty="0">
                        <a:solidFill>
                          <a:srgbClr val="009E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4k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★★★★★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★★★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73772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solidFill>
                            <a:srgbClr val="009EFF"/>
                          </a:solidFill>
                        </a:rPr>
                        <a:t>Self-development</a:t>
                      </a:r>
                      <a:endParaRPr lang="zh-CN" altLang="en-US" b="1" dirty="0">
                        <a:solidFill>
                          <a:srgbClr val="009E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86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代码组织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模块化代码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减少全局变量污染</a:t>
            </a:r>
            <a:endParaRPr lang="en-US" altLang="zh-CN" dirty="0" smtClean="0"/>
          </a:p>
          <a:p>
            <a:r>
              <a:rPr lang="zh-CN" altLang="en-US" dirty="0" smtClean="0"/>
              <a:t>减小代码体积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继承、覆盖父类方法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PY.Class.create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/>
              <a:t>抽离</a:t>
            </a:r>
            <a:r>
              <a:rPr lang="zh-CN" altLang="en-US" dirty="0" smtClean="0"/>
              <a:t>公共模板复用</a:t>
            </a:r>
            <a:endParaRPr lang="en-US" altLang="zh-CN" dirty="0" smtClean="0"/>
          </a:p>
          <a:p>
            <a:pPr lvl="2"/>
            <a:r>
              <a:rPr lang="zh-CN" altLang="en-US" dirty="0"/>
              <a:t>预编</a:t>
            </a:r>
            <a:r>
              <a:rPr lang="zh-CN" altLang="en-US" dirty="0" smtClean="0"/>
              <a:t>译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function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6672"/>
            <a:ext cx="276225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7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页面管理</a:t>
            </a:r>
            <a:endParaRPr lang="zh-CN" altLang="en-US" dirty="0"/>
          </a:p>
        </p:txBody>
      </p:sp>
      <p:sp>
        <p:nvSpPr>
          <p:cNvPr id="57" name="内容占位符 5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PageManager</a:t>
            </a:r>
            <a:endParaRPr lang="zh-CN" altLang="en-US" dirty="0"/>
          </a:p>
        </p:txBody>
      </p:sp>
      <p:grpSp>
        <p:nvGrpSpPr>
          <p:cNvPr id="56" name="组合 55"/>
          <p:cNvGrpSpPr/>
          <p:nvPr/>
        </p:nvGrpSpPr>
        <p:grpSpPr>
          <a:xfrm>
            <a:off x="1043608" y="1268760"/>
            <a:ext cx="7128792" cy="4536504"/>
            <a:chOff x="899592" y="1700808"/>
            <a:chExt cx="7128792" cy="4536504"/>
          </a:xfrm>
        </p:grpSpPr>
        <p:sp>
          <p:nvSpPr>
            <p:cNvPr id="6" name="圆角矩形 5"/>
            <p:cNvSpPr/>
            <p:nvPr/>
          </p:nvSpPr>
          <p:spPr>
            <a:xfrm>
              <a:off x="3851920" y="1700808"/>
              <a:ext cx="1728192" cy="504056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Page launched</a:t>
              </a:r>
              <a:endParaRPr lang="zh-CN" altLang="en-US" sz="14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031940" y="2468893"/>
              <a:ext cx="1368152" cy="36004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onCreate</a:t>
              </a:r>
              <a:endParaRPr lang="zh-CN" altLang="en-US" sz="1400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987824" y="3717032"/>
              <a:ext cx="3384376" cy="50405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Page showed at front of users</a:t>
              </a:r>
              <a:endParaRPr lang="zh-CN" altLang="en-US" sz="14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031940" y="3092962"/>
              <a:ext cx="1368152" cy="36004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onShow</a:t>
              </a:r>
              <a:endParaRPr lang="zh-CN" altLang="en-US" sz="1400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031940" y="4485116"/>
              <a:ext cx="1368152" cy="36004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onHide</a:t>
              </a:r>
              <a:endParaRPr lang="zh-CN" altLang="en-US" sz="14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031940" y="5109185"/>
              <a:ext cx="1368152" cy="36004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onDestory</a:t>
              </a:r>
              <a:endParaRPr lang="zh-CN" altLang="en-US" sz="1400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851920" y="5733256"/>
              <a:ext cx="1728192" cy="504056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Page cleared</a:t>
              </a:r>
              <a:endParaRPr lang="zh-CN" altLang="en-US" sz="1400" dirty="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4716016" y="2828933"/>
              <a:ext cx="0" cy="264029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4716016" y="2204864"/>
              <a:ext cx="0" cy="264029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4716016" y="3453002"/>
              <a:ext cx="0" cy="264029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4716016" y="4221087"/>
              <a:ext cx="0" cy="264029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4720183" y="4845156"/>
              <a:ext cx="0" cy="264029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4728517" y="5469227"/>
              <a:ext cx="0" cy="264029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>
              <a:stCxn id="15" idx="3"/>
              <a:endCxn id="14" idx="3"/>
            </p:cNvCxnSpPr>
            <p:nvPr/>
          </p:nvCxnSpPr>
          <p:spPr>
            <a:xfrm flipV="1">
              <a:off x="5400092" y="3272982"/>
              <a:ext cx="12700" cy="1392154"/>
            </a:xfrm>
            <a:prstGeom prst="bentConnector3">
              <a:avLst>
                <a:gd name="adj1" fmla="val 15352945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6444208" y="4353101"/>
              <a:ext cx="1584176" cy="62406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User navigates to the page</a:t>
              </a:r>
              <a:endParaRPr lang="zh-CN" altLang="en-US" sz="1400" dirty="0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899592" y="3127457"/>
              <a:ext cx="1368152" cy="36004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onBack</a:t>
              </a:r>
              <a:endParaRPr lang="zh-CN" altLang="en-US" sz="1400" dirty="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899592" y="3818289"/>
              <a:ext cx="1368152" cy="36004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onClick</a:t>
              </a:r>
              <a:endParaRPr lang="zh-CN" altLang="en-US" sz="1400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899592" y="4509120"/>
              <a:ext cx="1368152" cy="36004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onXxx</a:t>
              </a:r>
              <a:r>
                <a:rPr lang="en-US" altLang="zh-CN" sz="1400" dirty="0" smtClean="0"/>
                <a:t>…</a:t>
              </a:r>
              <a:endParaRPr lang="zh-CN" altLang="en-US" sz="1400" dirty="0"/>
            </a:p>
          </p:txBody>
        </p:sp>
        <p:cxnSp>
          <p:nvCxnSpPr>
            <p:cNvPr id="49" name="肘形连接符 48"/>
            <p:cNvCxnSpPr>
              <a:stCxn id="13" idx="1"/>
              <a:endCxn id="40" idx="3"/>
            </p:cNvCxnSpPr>
            <p:nvPr/>
          </p:nvCxnSpPr>
          <p:spPr>
            <a:xfrm rot="10800000">
              <a:off x="2267744" y="3307478"/>
              <a:ext cx="720080" cy="661583"/>
            </a:xfrm>
            <a:prstGeom prst="bentConnector3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>
              <a:stCxn id="13" idx="1"/>
              <a:endCxn id="42" idx="3"/>
            </p:cNvCxnSpPr>
            <p:nvPr/>
          </p:nvCxnSpPr>
          <p:spPr>
            <a:xfrm rot="10800000" flipV="1">
              <a:off x="2267744" y="3969060"/>
              <a:ext cx="720080" cy="720080"/>
            </a:xfrm>
            <a:prstGeom prst="bentConnector3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H="1">
              <a:off x="2267744" y="3969059"/>
              <a:ext cx="360039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78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页面管理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426894" y="1268760"/>
            <a:ext cx="4809452" cy="4389214"/>
            <a:chOff x="1835696" y="1484784"/>
            <a:chExt cx="4809452" cy="4389214"/>
          </a:xfrm>
        </p:grpSpPr>
        <p:pic>
          <p:nvPicPr>
            <p:cNvPr id="2050" name="图片 1" descr="说明: 说明: cid:image001.png@01CD8B9A.FBD0EC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484784"/>
              <a:ext cx="4740872" cy="4389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4064516" y="3933056"/>
              <a:ext cx="2580632" cy="14401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7692" y="3357922"/>
            <a:ext cx="3876676" cy="2158380"/>
            <a:chOff x="4716015" y="2756148"/>
            <a:chExt cx="3876676" cy="215838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2780928"/>
              <a:ext cx="3876675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矩形 29"/>
            <p:cNvSpPr/>
            <p:nvPr/>
          </p:nvSpPr>
          <p:spPr>
            <a:xfrm>
              <a:off x="4716015" y="2756148"/>
              <a:ext cx="3876675" cy="21583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内容占位符 5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 Class of 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34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事件处理</a:t>
            </a:r>
            <a:endParaRPr lang="zh-CN" altLang="en-US" dirty="0"/>
          </a:p>
        </p:txBody>
      </p:sp>
      <p:sp>
        <p:nvSpPr>
          <p:cNvPr id="57" name="内容占位符 5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全局代理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写事件就是写</a:t>
            </a:r>
            <a:r>
              <a:rPr lang="en-US" altLang="zh-CN" dirty="0" err="1" smtClean="0"/>
              <a:t>evtMap</a:t>
            </a:r>
            <a:r>
              <a:rPr lang="zh-CN" altLang="en-US" dirty="0" smtClean="0"/>
              <a:t>属性配置</a:t>
            </a:r>
            <a:endParaRPr lang="en-US" altLang="zh-CN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51720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04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橙黑蓝时尚商务风格PPT模板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1863</Words>
  <Application>Microsoft Office PowerPoint</Application>
  <PresentationFormat>全屏显示(4:3)</PresentationFormat>
  <Paragraphs>456</Paragraphs>
  <Slides>40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橙黑蓝时尚商务风格PPT模板1</vt:lpstr>
      <vt:lpstr>PowerPoint 演示文稿</vt:lpstr>
      <vt:lpstr>朋友网触屏版</vt:lpstr>
      <vt:lpstr>｛S P A｝</vt:lpstr>
      <vt:lpstr>代码组织</vt:lpstr>
      <vt:lpstr>代码组织</vt:lpstr>
      <vt:lpstr>代码组织</vt:lpstr>
      <vt:lpstr>页面管理</vt:lpstr>
      <vt:lpstr>页面管理</vt:lpstr>
      <vt:lpstr>事件处理</vt:lpstr>
      <vt:lpstr>事件处理</vt:lpstr>
      <vt:lpstr>事件处理</vt:lpstr>
      <vt:lpstr>网络请求</vt:lpstr>
      <vt:lpstr>数据存储</vt:lpstr>
      <vt:lpstr>数据存储</vt:lpstr>
      <vt:lpstr>文件缓存</vt:lpstr>
      <vt:lpstr>文件缓存</vt:lpstr>
      <vt:lpstr>SPA（Single Page App）</vt:lpstr>
      <vt:lpstr>远程调试</vt:lpstr>
      <vt:lpstr>远程调试</vt:lpstr>
      <vt:lpstr>远程调试</vt:lpstr>
      <vt:lpstr>远程调试</vt:lpstr>
      <vt:lpstr>远程调试</vt:lpstr>
      <vt:lpstr>远程调试</vt:lpstr>
      <vt:lpstr>图片本地压缩</vt:lpstr>
      <vt:lpstr>图片本地压缩</vt:lpstr>
      <vt:lpstr>图片本地压缩</vt:lpstr>
      <vt:lpstr>图片本地压缩</vt:lpstr>
      <vt:lpstr>图片本地压缩</vt:lpstr>
      <vt:lpstr>图片本地压缩</vt:lpstr>
      <vt:lpstr>图片本地压缩</vt:lpstr>
      <vt:lpstr>图片本地压缩</vt:lpstr>
      <vt:lpstr>图片本地压缩</vt:lpstr>
      <vt:lpstr>图片本地压缩</vt:lpstr>
      <vt:lpstr>其他技巧</vt:lpstr>
      <vt:lpstr>其他技巧</vt:lpstr>
      <vt:lpstr>参考资料</vt:lpstr>
      <vt:lpstr>Thank you all!</vt:lpstr>
      <vt:lpstr>附：用户浏览器分布</vt:lpstr>
      <vt:lpstr>附：用户网络分布</vt:lpstr>
      <vt:lpstr>附：用户首屏数据加载时间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朋友网触屏版</dc:title>
  <dc:creator>郁林</dc:creator>
  <cp:lastModifiedBy>woodsrong</cp:lastModifiedBy>
  <cp:revision>544</cp:revision>
  <dcterms:created xsi:type="dcterms:W3CDTF">2012-11-24T07:26:15Z</dcterms:created>
  <dcterms:modified xsi:type="dcterms:W3CDTF">2012-12-28T03:32:31Z</dcterms:modified>
</cp:coreProperties>
</file>