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5715000"/>
  <p:notesSz cx="6858000" cy="9144000"/>
  <p:defaultTextStyle>
    <a:lvl1pPr algn="ctr">
      <a:defRPr sz="2000">
        <a:latin typeface="+mj-lt"/>
        <a:ea typeface="+mj-ea"/>
        <a:cs typeface="+mj-cs"/>
        <a:sym typeface="Helvetica"/>
      </a:defRPr>
    </a:lvl1pPr>
    <a:lvl2pPr algn="ctr">
      <a:defRPr sz="2000">
        <a:latin typeface="+mj-lt"/>
        <a:ea typeface="+mj-ea"/>
        <a:cs typeface="+mj-cs"/>
        <a:sym typeface="Helvetica"/>
      </a:defRPr>
    </a:lvl2pPr>
    <a:lvl3pPr algn="ctr">
      <a:defRPr sz="2000">
        <a:latin typeface="+mj-lt"/>
        <a:ea typeface="+mj-ea"/>
        <a:cs typeface="+mj-cs"/>
        <a:sym typeface="Helvetica"/>
      </a:defRPr>
    </a:lvl3pPr>
    <a:lvl4pPr algn="ctr">
      <a:defRPr sz="2000">
        <a:latin typeface="+mj-lt"/>
        <a:ea typeface="+mj-ea"/>
        <a:cs typeface="+mj-cs"/>
        <a:sym typeface="Helvetica"/>
      </a:defRPr>
    </a:lvl4pPr>
    <a:lvl5pPr algn="ctr">
      <a:defRPr sz="2000">
        <a:latin typeface="+mj-lt"/>
        <a:ea typeface="+mj-ea"/>
        <a:cs typeface="+mj-cs"/>
        <a:sym typeface="Helvetica"/>
      </a:defRPr>
    </a:lvl5pPr>
    <a:lvl6pPr algn="ctr">
      <a:defRPr sz="2000">
        <a:latin typeface="+mj-lt"/>
        <a:ea typeface="+mj-ea"/>
        <a:cs typeface="+mj-cs"/>
        <a:sym typeface="Helvetica"/>
      </a:defRPr>
    </a:lvl6pPr>
    <a:lvl7pPr algn="ctr">
      <a:defRPr sz="2000">
        <a:latin typeface="+mj-lt"/>
        <a:ea typeface="+mj-ea"/>
        <a:cs typeface="+mj-cs"/>
        <a:sym typeface="Helvetica"/>
      </a:defRPr>
    </a:lvl7pPr>
    <a:lvl8pPr algn="ctr">
      <a:defRPr sz="2000">
        <a:latin typeface="+mj-lt"/>
        <a:ea typeface="+mj-ea"/>
        <a:cs typeface="+mj-cs"/>
        <a:sym typeface="Helvetica"/>
      </a:defRPr>
    </a:lvl8pPr>
    <a:lvl9pPr algn="ctr">
      <a:defRPr sz="2000"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" name="Shape 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spd="med" advClick="1"/>
  <p:txStyles>
    <p:titleStyle>
      <a:lvl1pPr algn="ctr">
        <a:defRPr sz="32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2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2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2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2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2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2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2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2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77190" indent="-377190">
        <a:spcBef>
          <a:spcPts val="400"/>
        </a:spcBef>
        <a:buSzPct val="100000"/>
        <a:buFont typeface="Arial"/>
        <a:buChar char="»"/>
        <a:defRPr sz="22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76300" indent="-419100">
        <a:spcBef>
          <a:spcPts val="400"/>
        </a:spcBef>
        <a:buSzPct val="100000"/>
        <a:buFont typeface="Arial"/>
        <a:buChar char="–"/>
        <a:defRPr sz="22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193800" indent="-279400">
        <a:spcBef>
          <a:spcPts val="400"/>
        </a:spcBef>
        <a:buSzPct val="100000"/>
        <a:buFont typeface="Arial"/>
        <a:buChar char="•"/>
        <a:defRPr sz="22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51000" indent="-279400">
        <a:spcBef>
          <a:spcPts val="400"/>
        </a:spcBef>
        <a:buSzPct val="100000"/>
        <a:buFont typeface="Arial"/>
        <a:buChar char="–"/>
        <a:defRPr sz="22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08200" indent="-279400">
        <a:spcBef>
          <a:spcPts val="400"/>
        </a:spcBef>
        <a:buSzPct val="100000"/>
        <a:buFont typeface="Arial"/>
        <a:buChar char="»"/>
        <a:defRPr sz="22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65400" indent="-279400">
        <a:spcBef>
          <a:spcPts val="400"/>
        </a:spcBef>
        <a:buSzPct val="100000"/>
        <a:buFont typeface="Arial"/>
        <a:buChar char="•"/>
        <a:defRPr sz="22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22600" indent="-279400">
        <a:spcBef>
          <a:spcPts val="400"/>
        </a:spcBef>
        <a:buSzPct val="100000"/>
        <a:buFont typeface="Arial"/>
        <a:buChar char="•"/>
        <a:defRPr sz="22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479800" indent="-279400">
        <a:spcBef>
          <a:spcPts val="400"/>
        </a:spcBef>
        <a:buSzPct val="100000"/>
        <a:buFont typeface="Arial"/>
        <a:buChar char="•"/>
        <a:defRPr sz="22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937000" indent="-279400">
        <a:spcBef>
          <a:spcPts val="400"/>
        </a:spcBef>
        <a:buSzPct val="100000"/>
        <a:buFont typeface="Arial"/>
        <a:buChar char="•"/>
        <a:defRPr sz="22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Microsoft YaHe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Microsoft YaHe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Microsoft YaHe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Microsoft YaHe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Microsoft YaHe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Microsoft YaHe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Microsoft YaHe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Microsoft YaHe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Microsoft YaHe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nodejs.org/" TargetMode="External"/><Relationship Id="rId3" Type="http://schemas.openxmlformats.org/officeDocument/2006/relationships/hyperlink" Target="http://brew.sh/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incident57.com/codekit/" TargetMode="External"/><Relationship Id="rId3" Type="http://schemas.openxmlformats.org/officeDocument/2006/relationships/hyperlink" Target="http://alloyteam.github.io/Spirit/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github.com/zynga/jasy" TargetMode="External"/><Relationship Id="rId6" Type="http://schemas.openxmlformats.org/officeDocument/2006/relationships/hyperlink" Target="https://github.com/mosen/buildy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779446" y="906780"/>
            <a:ext cx="5585106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>
              <a:defRPr sz="3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3000"/>
              <a:t>Grunt-Beginner前端自动化工具</a:t>
            </a:r>
          </a:p>
        </p:txBody>
      </p:sp>
      <p:sp>
        <p:nvSpPr>
          <p:cNvPr id="7" name="Shape 7"/>
          <p:cNvSpPr/>
          <p:nvPr/>
        </p:nvSpPr>
        <p:spPr>
          <a:xfrm>
            <a:off x="963930" y="1795778"/>
            <a:ext cx="3291051" cy="2644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l"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课程介绍</a:t>
            </a: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indent="457200" algn="l">
              <a:defRPr sz="1800"/>
            </a:pPr>
            <a:r>
              <a:rPr sz="2000">
                <a:solidFill>
                  <a:srgbClr val="FF26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学习目标与内容</a:t>
            </a:r>
            <a:endParaRPr>
              <a:solidFill>
                <a:srgbClr val="FF26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什么是前端集成解决方案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主流的方式有哪几种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Grunt的定位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目前Grunt的竞争者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indent="457200" algn="l">
              <a:defRPr sz="1800"/>
            </a:pPr>
            <a:r>
              <a:rPr sz="2000">
                <a:latin typeface="Microsoft YaHei"/>
                <a:ea typeface="Microsoft YaHei"/>
                <a:cs typeface="Microsoft YaHei"/>
                <a:sym typeface="Microsoft YaHei"/>
              </a:rPr>
              <a:t>本课程适合哪些同学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HTML，CSS，JS基础知识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了解NodeJS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779446" y="906780"/>
            <a:ext cx="54936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3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3000"/>
              <a:t>Grunt-Beginner前端自动化工具</a:t>
            </a:r>
          </a:p>
        </p:txBody>
      </p:sp>
      <p:sp>
        <p:nvSpPr>
          <p:cNvPr id="39" name="Shape 39"/>
          <p:cNvSpPr/>
          <p:nvPr/>
        </p:nvSpPr>
        <p:spPr>
          <a:xfrm>
            <a:off x="963930" y="1795778"/>
            <a:ext cx="3199613" cy="255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课程介绍</a:t>
            </a: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indent="457200" algn="l">
              <a:defRPr sz="1800"/>
            </a:pPr>
            <a:r>
              <a:rPr sz="2000">
                <a:latin typeface="Microsoft YaHei"/>
                <a:ea typeface="Microsoft YaHei"/>
                <a:cs typeface="Microsoft YaHei"/>
                <a:sym typeface="Microsoft YaHei"/>
              </a:rPr>
              <a:t>学习目标与内容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什么是前端集成解决方案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主流的方式有哪几种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Grunt的定位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目前Grunt的竞争者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indent="457200" algn="l">
              <a:defRPr sz="1800"/>
            </a:pPr>
            <a:r>
              <a:rPr sz="2000">
                <a:solidFill>
                  <a:srgbClr val="FF26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本课程适合哪些同学</a:t>
            </a:r>
            <a:endParaRPr>
              <a:solidFill>
                <a:srgbClr val="FF26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HTML，CSS，JS基础知识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了解NodeJS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1779446" y="906780"/>
            <a:ext cx="54936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3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3000"/>
              <a:t>Grunt-Beginner前端自动化工具</a:t>
            </a:r>
          </a:p>
        </p:txBody>
      </p:sp>
      <p:sp>
        <p:nvSpPr>
          <p:cNvPr id="42" name="Shape 42"/>
          <p:cNvSpPr/>
          <p:nvPr/>
        </p:nvSpPr>
        <p:spPr>
          <a:xfrm>
            <a:off x="963930" y="1795778"/>
            <a:ext cx="3199613" cy="255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课程介绍</a:t>
            </a: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indent="457200" algn="l">
              <a:defRPr sz="1800"/>
            </a:pPr>
            <a:r>
              <a:rPr sz="2000">
                <a:latin typeface="Microsoft YaHei"/>
                <a:ea typeface="Microsoft YaHei"/>
                <a:cs typeface="Microsoft YaHei"/>
                <a:sym typeface="Microsoft YaHei"/>
              </a:rPr>
              <a:t>学习目标与内容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什么是前端集成解决方案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主流的方式有哪几种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Grunt的定位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目前Grunt的竞争者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indent="457200" algn="l">
              <a:defRPr sz="1800"/>
            </a:pPr>
            <a:r>
              <a:rPr sz="2000">
                <a:latin typeface="Microsoft YaHei"/>
                <a:ea typeface="Microsoft YaHei"/>
                <a:cs typeface="Microsoft YaHei"/>
                <a:sym typeface="Microsoft YaHei"/>
              </a:rPr>
              <a:t>本课程适合哪些同学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solidFill>
                  <a:srgbClr val="FF26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HTML，CSS，JS基础知识</a:t>
            </a:r>
            <a:endParaRPr sz="1500">
              <a:solidFill>
                <a:srgbClr val="FF26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solidFill>
                  <a:srgbClr val="FF26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了解NodeJS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675979" y="737446"/>
            <a:ext cx="21573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3000">
                <a:solidFill>
                  <a:srgbClr val="FF26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2600"/>
                </a:solidFill>
              </a:rPr>
              <a:t>NodeJS简介</a:t>
            </a:r>
          </a:p>
        </p:txBody>
      </p:sp>
      <p:sp>
        <p:nvSpPr>
          <p:cNvPr id="45" name="Shape 45"/>
          <p:cNvSpPr/>
          <p:nvPr/>
        </p:nvSpPr>
        <p:spPr>
          <a:xfrm>
            <a:off x="997796" y="1447800"/>
            <a:ext cx="2475286" cy="281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课程介绍</a:t>
            </a: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defRPr sz="1800"/>
            </a:pP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indent="457200" algn="l">
              <a:defRPr sz="1800"/>
            </a:pPr>
            <a:r>
              <a:rPr sz="2000">
                <a:latin typeface="Microsoft YaHei"/>
                <a:ea typeface="Microsoft YaHei"/>
                <a:cs typeface="Microsoft YaHei"/>
                <a:sym typeface="Microsoft YaHei"/>
              </a:rPr>
              <a:t>NodeJS基本概念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indent="457200" algn="l">
              <a:defRPr sz="1800"/>
            </a:pPr>
            <a:r>
              <a:rPr sz="2000">
                <a:latin typeface="Microsoft YaHei"/>
                <a:ea typeface="Microsoft YaHei"/>
                <a:cs typeface="Microsoft YaHei"/>
                <a:sym typeface="Microsoft YaHei"/>
              </a:rPr>
              <a:t>环境安装</a:t>
            </a:r>
            <a:endParaRPr sz="20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indent="457200" algn="l">
              <a:defRPr sz="1800"/>
            </a:pPr>
            <a:endParaRPr sz="20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indent="457200" algn="l">
              <a:defRPr sz="1800"/>
            </a:pPr>
            <a:r>
              <a:rPr sz="2000">
                <a:latin typeface="Microsoft YaHei"/>
                <a:ea typeface="Microsoft YaHei"/>
                <a:cs typeface="Microsoft YaHei"/>
                <a:sym typeface="Microsoft YaHei"/>
              </a:rPr>
              <a:t>命令行，npm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endParaRPr sz="1500">
              <a:solidFill>
                <a:srgbClr val="FF26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3112343" y="703580"/>
            <a:ext cx="29193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3000">
                <a:solidFill>
                  <a:srgbClr val="FF26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2600"/>
                </a:solidFill>
              </a:rPr>
              <a:t>NodeJS基本概念</a:t>
            </a:r>
          </a:p>
        </p:txBody>
      </p:sp>
      <p:sp>
        <p:nvSpPr>
          <p:cNvPr id="48" name="Shape 48"/>
          <p:cNvSpPr/>
          <p:nvPr/>
        </p:nvSpPr>
        <p:spPr>
          <a:xfrm>
            <a:off x="2810408" y="2419350"/>
            <a:ext cx="3523184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JavaScript  插上翅膀带我飞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endParaRPr sz="1500">
              <a:solidFill>
                <a:srgbClr val="FF26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3112343" y="703580"/>
            <a:ext cx="29193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3000">
                <a:solidFill>
                  <a:srgbClr val="FF26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2600"/>
                </a:solidFill>
              </a:rPr>
              <a:t>NodeJS环境安装</a:t>
            </a:r>
          </a:p>
        </p:txBody>
      </p:sp>
      <p:sp>
        <p:nvSpPr>
          <p:cNvPr id="51" name="Shape 51"/>
          <p:cNvSpPr/>
          <p:nvPr/>
        </p:nvSpPr>
        <p:spPr>
          <a:xfrm>
            <a:off x="2314897" y="2063750"/>
            <a:ext cx="4514206" cy="1849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NodeJS 官网： </a:t>
            </a:r>
            <a:r>
              <a:rPr sz="2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  <a:hlinkClick r:id="rId2" invalidUrl="" action="" tgtFrame="" tooltip="" history="1" highlightClick="0" endSnd="0"/>
              </a:rPr>
              <a:t>http://nodejs.org/</a:t>
            </a: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defRPr sz="1800"/>
            </a:pP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HomeBrew: </a:t>
            </a:r>
            <a:r>
              <a:rPr sz="2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  <a:hlinkClick r:id="rId3" invalidUrl="" action="" tgtFrame="" tooltip="" history="1" highlightClick="0" endSnd="0"/>
              </a:rPr>
              <a:t>http://brew.sh/</a:t>
            </a: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defRPr sz="1800"/>
            </a:pP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Linux: apt-get, yum 等</a:t>
            </a:r>
          </a:p>
        </p:txBody>
      </p:sp>
    </p:spTree>
  </p:cSld>
  <p:clrMapOvr>
    <a:masterClrMapping/>
  </p:clrMapOvr>
  <p:transition spd="slow" advClick="1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3112343" y="703580"/>
            <a:ext cx="265105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3000">
                <a:solidFill>
                  <a:srgbClr val="FF26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2600"/>
                </a:solidFill>
              </a:rPr>
              <a:t>NodeJS 命令行</a:t>
            </a:r>
          </a:p>
        </p:txBody>
      </p:sp>
      <p:sp>
        <p:nvSpPr>
          <p:cNvPr id="54" name="Shape 54"/>
          <p:cNvSpPr/>
          <p:nvPr/>
        </p:nvSpPr>
        <p:spPr>
          <a:xfrm>
            <a:off x="2314897" y="2063750"/>
            <a:ext cx="3817480" cy="184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-g  安装目录</a:t>
            </a: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defRPr sz="1800"/>
            </a:pP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合适的命令行工具 bash shell </a:t>
            </a: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defRPr sz="1800"/>
            </a:pP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npm</a:t>
            </a:r>
          </a:p>
        </p:txBody>
      </p:sp>
    </p:spTree>
  </p:cSld>
  <p:clrMapOvr>
    <a:masterClrMapping/>
  </p:clrMapOvr>
  <p:transition spd="slow" advClick="1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3457345" y="669713"/>
            <a:ext cx="222931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3000">
                <a:solidFill>
                  <a:srgbClr val="FF26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2600"/>
                </a:solidFill>
              </a:rPr>
              <a:t>Yeoman安装</a:t>
            </a:r>
          </a:p>
        </p:txBody>
      </p:sp>
      <p:sp>
        <p:nvSpPr>
          <p:cNvPr id="57" name="Shape 57"/>
          <p:cNvSpPr/>
          <p:nvPr/>
        </p:nvSpPr>
        <p:spPr>
          <a:xfrm>
            <a:off x="2314897" y="2063750"/>
            <a:ext cx="3949267" cy="184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官方站点： http://yeoman.io/</a:t>
            </a: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defRPr sz="1800"/>
            </a:pP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安装指令： npm install -g yo</a:t>
            </a: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defRPr sz="1800"/>
            </a:pP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验证方法： yo -v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3457345" y="669713"/>
            <a:ext cx="191639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3000">
                <a:solidFill>
                  <a:srgbClr val="FF26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2600"/>
                </a:solidFill>
              </a:rPr>
              <a:t>Bower安装</a:t>
            </a:r>
          </a:p>
        </p:txBody>
      </p:sp>
      <p:sp>
        <p:nvSpPr>
          <p:cNvPr id="60" name="Shape 60"/>
          <p:cNvSpPr/>
          <p:nvPr/>
        </p:nvSpPr>
        <p:spPr>
          <a:xfrm>
            <a:off x="2314897" y="2063750"/>
            <a:ext cx="4358544" cy="184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官方站点： http://bower.io/</a:t>
            </a: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defRPr sz="1800"/>
            </a:pP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安装指令： npm install -g bower</a:t>
            </a: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defRPr sz="1800"/>
            </a:pP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验证方法： bower -v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3457345" y="669713"/>
            <a:ext cx="181501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3000">
                <a:solidFill>
                  <a:srgbClr val="FF26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2600"/>
                </a:solidFill>
              </a:rPr>
              <a:t>Grunt安装</a:t>
            </a:r>
          </a:p>
        </p:txBody>
      </p:sp>
      <p:sp>
        <p:nvSpPr>
          <p:cNvPr id="63" name="Shape 63"/>
          <p:cNvSpPr/>
          <p:nvPr/>
        </p:nvSpPr>
        <p:spPr>
          <a:xfrm>
            <a:off x="2314897" y="2063750"/>
            <a:ext cx="4645038" cy="184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官方站点： http://gruntjs.com/</a:t>
            </a: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defRPr sz="1800"/>
            </a:pP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安装指令： npm install -g grunt-cli</a:t>
            </a: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defRPr sz="1800"/>
            </a:pP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验证方法： grunt 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779446" y="906780"/>
            <a:ext cx="54936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3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3000"/>
              <a:t>Grunt-Beginner前端自动化工具</a:t>
            </a:r>
          </a:p>
        </p:txBody>
      </p:sp>
      <p:sp>
        <p:nvSpPr>
          <p:cNvPr id="10" name="Shape 10"/>
          <p:cNvSpPr/>
          <p:nvPr/>
        </p:nvSpPr>
        <p:spPr>
          <a:xfrm>
            <a:off x="963930" y="1795778"/>
            <a:ext cx="3199613" cy="255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课程介绍</a:t>
            </a: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indent="457200" algn="l">
              <a:defRPr sz="1800"/>
            </a:pPr>
            <a:r>
              <a:rPr sz="2000">
                <a:latin typeface="Microsoft YaHei"/>
                <a:ea typeface="Microsoft YaHei"/>
                <a:cs typeface="Microsoft YaHei"/>
                <a:sym typeface="Microsoft YaHei"/>
              </a:rPr>
              <a:t>学习目标与内容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solidFill>
                  <a:srgbClr val="FF26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什么是前端集成解决方案</a:t>
            </a:r>
            <a:endParaRPr sz="1500">
              <a:solidFill>
                <a:srgbClr val="FF26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主流的方式有哪几种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Grunt的定位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目前Grunt的竞争者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indent="457200" algn="l">
              <a:defRPr sz="1800"/>
            </a:pPr>
            <a:r>
              <a:rPr sz="2000">
                <a:latin typeface="Microsoft YaHei"/>
                <a:ea typeface="Microsoft YaHei"/>
                <a:cs typeface="Microsoft YaHei"/>
                <a:sym typeface="Microsoft YaHei"/>
              </a:rPr>
              <a:t>本课程适合哪些同学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HTML，CSS，JS基础知识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了解NodeJS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2424428" y="805180"/>
            <a:ext cx="4203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3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3000"/>
              <a:t>什么是前端集成解决方案</a:t>
            </a:r>
          </a:p>
        </p:txBody>
      </p:sp>
      <p:sp>
        <p:nvSpPr>
          <p:cNvPr id="13" name="Shape 13"/>
          <p:cNvSpPr/>
          <p:nvPr/>
        </p:nvSpPr>
        <p:spPr>
          <a:xfrm>
            <a:off x="947993" y="1795778"/>
            <a:ext cx="437781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2200"/>
              <a:t>草根派： 解决前端工程的根本问题</a:t>
            </a:r>
          </a:p>
        </p:txBody>
      </p:sp>
      <p:sp>
        <p:nvSpPr>
          <p:cNvPr id="14" name="Shape 14"/>
          <p:cNvSpPr/>
          <p:nvPr/>
        </p:nvSpPr>
        <p:spPr>
          <a:xfrm>
            <a:off x="923602" y="2646678"/>
            <a:ext cx="6750696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学院派：一套包含框架和工具，便于开发者快速构建美丽实用的Web应用程序的工作流，同时这套工作流必须是稳健强壮的。</a:t>
            </a: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spcBef>
                <a:spcPts val="500"/>
              </a:spcBef>
              <a:defRPr sz="1800"/>
            </a:pPr>
            <a:r>
              <a:rPr sz="3000"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2995928" y="805180"/>
            <a:ext cx="3060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3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3000"/>
              <a:t>解决哪些前端问题</a:t>
            </a:r>
          </a:p>
        </p:txBody>
      </p:sp>
      <p:sp>
        <p:nvSpPr>
          <p:cNvPr id="17" name="Shape 17"/>
          <p:cNvSpPr/>
          <p:nvPr/>
        </p:nvSpPr>
        <p:spPr>
          <a:xfrm>
            <a:off x="665354" y="1783078"/>
            <a:ext cx="7721850" cy="252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spcBef>
                <a:spcPts val="500"/>
              </a:spcBef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开发团队代码风格不统一，如何强制开发规范;</a:t>
            </a: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spcBef>
                <a:spcPts val="500"/>
              </a:spcBef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先期开发的组件库如何维护和使用;</a:t>
            </a: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spcBef>
                <a:spcPts val="500"/>
              </a:spcBef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如何模块化前端项目;</a:t>
            </a: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spcBef>
                <a:spcPts val="500"/>
              </a:spcBef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服务器部署前必须的压缩，检查流程如何简化， 流程如何完善</a:t>
            </a: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spcBef>
                <a:spcPts val="500"/>
              </a:spcBef>
              <a:defRPr sz="1800"/>
            </a:pP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spcBef>
                <a:spcPts val="500"/>
              </a:spcBef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等等。。。。。。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1779446" y="906780"/>
            <a:ext cx="54936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3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3000"/>
              <a:t>Grunt-Beginner前端自动化工具</a:t>
            </a:r>
          </a:p>
        </p:txBody>
      </p:sp>
      <p:sp>
        <p:nvSpPr>
          <p:cNvPr id="20" name="Shape 20"/>
          <p:cNvSpPr/>
          <p:nvPr/>
        </p:nvSpPr>
        <p:spPr>
          <a:xfrm>
            <a:off x="963930" y="1795778"/>
            <a:ext cx="3199613" cy="255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课程介绍</a:t>
            </a: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indent="457200" algn="l">
              <a:defRPr sz="1800"/>
            </a:pPr>
            <a:r>
              <a:rPr sz="2000">
                <a:latin typeface="Microsoft YaHei"/>
                <a:ea typeface="Microsoft YaHei"/>
                <a:cs typeface="Microsoft YaHei"/>
                <a:sym typeface="Microsoft YaHei"/>
              </a:rPr>
              <a:t>学习目标与内容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什么是前端集成解决方案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solidFill>
                  <a:srgbClr val="FF26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主流的方式有哪几种</a:t>
            </a:r>
            <a:endParaRPr sz="1500">
              <a:solidFill>
                <a:srgbClr val="FF26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Grunt的定位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目前Grunt的竞争者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indent="457200" algn="l">
              <a:defRPr sz="1800"/>
            </a:pPr>
            <a:r>
              <a:rPr sz="2000">
                <a:latin typeface="Microsoft YaHei"/>
                <a:ea typeface="Microsoft YaHei"/>
                <a:cs typeface="Microsoft YaHei"/>
                <a:sym typeface="Microsoft YaHei"/>
              </a:rPr>
              <a:t>本课程适合哪些同学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HTML，CSS，JS基础知识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了解NodeJS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2805428" y="881380"/>
            <a:ext cx="3441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3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3000"/>
              <a:t>主流的方式有哪几种</a:t>
            </a:r>
          </a:p>
        </p:txBody>
      </p:sp>
      <p:sp>
        <p:nvSpPr>
          <p:cNvPr id="23" name="Shape 23"/>
          <p:cNvSpPr/>
          <p:nvPr/>
        </p:nvSpPr>
        <p:spPr>
          <a:xfrm>
            <a:off x="925829" y="1821178"/>
            <a:ext cx="6794973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spcBef>
                <a:spcPts val="500"/>
              </a:spcBef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Yeoman，Bower，Grunt|Gulp </a:t>
            </a: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spcBef>
                <a:spcPts val="500"/>
              </a:spcBef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spcBef>
                <a:spcPts val="500"/>
              </a:spcBef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CodeKit               </a:t>
            </a:r>
            <a:r>
              <a:rPr sz="2200">
                <a:latin typeface="Microsoft YaHei"/>
                <a:ea typeface="Microsoft YaHei"/>
                <a:cs typeface="Microsoft YaHei"/>
                <a:sym typeface="Microsoft YaHei"/>
                <a:hlinkClick r:id="rId2" invalidUrl="" action="" tgtFrame="" tooltip="" history="1" highlightClick="0" endSnd="0"/>
              </a:rPr>
              <a:t>https://incident57.com/codekit/</a:t>
            </a: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spcBef>
                <a:spcPts val="500"/>
              </a:spcBef>
              <a:defRPr sz="1800"/>
            </a:pP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spcBef>
                <a:spcPts val="500"/>
              </a:spcBef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FIS                                         http://fis.baidu.com/  </a:t>
            </a: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spcBef>
                <a:spcPts val="500"/>
              </a:spcBef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  </a:t>
            </a: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algn="l">
              <a:spcBef>
                <a:spcPts val="400"/>
              </a:spcBef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Spirit                  </a:t>
            </a:r>
            <a:r>
              <a:rPr sz="2200">
                <a:latin typeface="Microsoft YaHei"/>
                <a:ea typeface="Microsoft YaHei"/>
                <a:cs typeface="Microsoft YaHei"/>
                <a:sym typeface="Microsoft YaHei"/>
                <a:hlinkClick r:id="rId3" invalidUrl="" action="" tgtFrame="" tooltip="" history="1" highlightClick="0" endSnd="0"/>
              </a:rPr>
              <a:t>http://alloyteam.github.io/Spirit/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779446" y="906780"/>
            <a:ext cx="54936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3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3000"/>
              <a:t>Grunt-Beginner前端自动化工具</a:t>
            </a:r>
          </a:p>
        </p:txBody>
      </p:sp>
      <p:sp>
        <p:nvSpPr>
          <p:cNvPr id="26" name="Shape 26"/>
          <p:cNvSpPr/>
          <p:nvPr/>
        </p:nvSpPr>
        <p:spPr>
          <a:xfrm>
            <a:off x="963930" y="1795778"/>
            <a:ext cx="3199613" cy="255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课程介绍</a:t>
            </a: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indent="457200" algn="l">
              <a:defRPr sz="1800"/>
            </a:pPr>
            <a:r>
              <a:rPr sz="2000">
                <a:latin typeface="Microsoft YaHei"/>
                <a:ea typeface="Microsoft YaHei"/>
                <a:cs typeface="Microsoft YaHei"/>
                <a:sym typeface="Microsoft YaHei"/>
              </a:rPr>
              <a:t>学习目标与内容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什么是前端集成解决方案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主流的方式有哪几种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solidFill>
                  <a:srgbClr val="FF26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Grunt的定位</a:t>
            </a:r>
            <a:endParaRPr sz="1500">
              <a:solidFill>
                <a:srgbClr val="FF26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目前Grunt的竞争者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indent="457200" algn="l">
              <a:defRPr sz="1800"/>
            </a:pPr>
            <a:r>
              <a:rPr sz="2000">
                <a:latin typeface="Microsoft YaHei"/>
                <a:ea typeface="Microsoft YaHei"/>
                <a:cs typeface="Microsoft YaHei"/>
                <a:sym typeface="Microsoft YaHei"/>
              </a:rPr>
              <a:t>本课程适合哪些同学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HTML，CSS，JS基础知识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了解NodeJS</a:t>
            </a:r>
          </a:p>
        </p:txBody>
      </p:sp>
    </p:spTree>
  </p:cSld>
  <p:clrMapOvr>
    <a:masterClrMapping/>
  </p:clrMapOvr>
  <p:transition spd="slow" advClick="1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779446" y="906780"/>
            <a:ext cx="54936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3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3000"/>
              <a:t>Grunt-Beginner前端自动化工具</a:t>
            </a:r>
          </a:p>
        </p:txBody>
      </p:sp>
      <p:sp>
        <p:nvSpPr>
          <p:cNvPr id="29" name="Shape 29"/>
          <p:cNvSpPr/>
          <p:nvPr/>
        </p:nvSpPr>
        <p:spPr>
          <a:xfrm>
            <a:off x="963930" y="1795778"/>
            <a:ext cx="3199613" cy="255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2200">
                <a:latin typeface="Microsoft YaHei"/>
                <a:ea typeface="Microsoft YaHei"/>
                <a:cs typeface="Microsoft YaHei"/>
                <a:sym typeface="Microsoft YaHei"/>
              </a:rPr>
              <a:t>课程介绍</a:t>
            </a:r>
            <a:endParaRPr sz="2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indent="457200" algn="l">
              <a:defRPr sz="1800"/>
            </a:pPr>
            <a:r>
              <a:rPr sz="2000">
                <a:latin typeface="Microsoft YaHei"/>
                <a:ea typeface="Microsoft YaHei"/>
                <a:cs typeface="Microsoft YaHei"/>
                <a:sym typeface="Microsoft YaHei"/>
              </a:rPr>
              <a:t>学习目标与内容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什么是前端集成解决方案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主流的方式有哪几种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Grunt的定位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solidFill>
                  <a:srgbClr val="FF26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目前Grunt的竞争者</a:t>
            </a:r>
            <a:endParaRPr sz="1500">
              <a:solidFill>
                <a:srgbClr val="FF26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indent="457200" algn="l">
              <a:defRPr sz="1800"/>
            </a:pPr>
            <a:r>
              <a:rPr sz="2000">
                <a:latin typeface="Microsoft YaHei"/>
                <a:ea typeface="Microsoft YaHei"/>
                <a:cs typeface="Microsoft YaHei"/>
                <a:sym typeface="Microsoft YaHei"/>
              </a:rPr>
              <a:t>本课程适合哪些同学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HTML，CSS，JS基础知识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14400" algn="l">
              <a:defRPr sz="1800"/>
            </a:pPr>
            <a:r>
              <a:rPr sz="1500">
                <a:latin typeface="Microsoft YaHei"/>
                <a:ea typeface="Microsoft YaHei"/>
                <a:cs typeface="Microsoft YaHei"/>
                <a:sym typeface="Microsoft YaHei"/>
              </a:rPr>
              <a:t>了解NodeJS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2856775" y="906780"/>
            <a:ext cx="333900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3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3000"/>
              <a:t>目前Grunt的竞争者</a:t>
            </a:r>
          </a:p>
        </p:txBody>
      </p:sp>
      <p:pic>
        <p:nvPicPr>
          <p:cNvPr id="32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351" y="2582328"/>
            <a:ext cx="1650091" cy="10216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1046" y="2348930"/>
            <a:ext cx="626619" cy="140164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14267" y="2525479"/>
            <a:ext cx="1254866" cy="1226345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35"/>
          <p:cNvSpPr/>
          <p:nvPr/>
        </p:nvSpPr>
        <p:spPr>
          <a:xfrm>
            <a:off x="4887564" y="2783052"/>
            <a:ext cx="404281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200">
                <a:latin typeface="Papyrus"/>
                <a:ea typeface="Papyrus"/>
                <a:cs typeface="Papyrus"/>
                <a:sym typeface="Papyrus"/>
                <a:hlinkClick r:id="rId5" invalidUrl="" action="" tgtFrame="" tooltip="" history="1" highlightClick="0" endSnd="0"/>
              </a:defRPr>
            </a:lvl1pPr>
          </a:lstStyle>
          <a:p>
            <a:pPr lvl="0">
              <a:defRPr sz="1800"/>
            </a:pPr>
            <a:r>
              <a:rPr sz="2200">
                <a:hlinkClick r:id="rId5" invalidUrl="" action="" tgtFrame="" tooltip="" history="1" highlightClick="0" endSnd="0"/>
              </a:rPr>
              <a:t>https://github.com/zynga/jasy</a:t>
            </a:r>
          </a:p>
        </p:txBody>
      </p:sp>
      <p:sp>
        <p:nvSpPr>
          <p:cNvPr id="36" name="Shape 36"/>
          <p:cNvSpPr/>
          <p:nvPr/>
        </p:nvSpPr>
        <p:spPr>
          <a:xfrm>
            <a:off x="4715736" y="3313133"/>
            <a:ext cx="438647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200">
                <a:latin typeface="Papyrus"/>
                <a:ea typeface="Papyrus"/>
                <a:cs typeface="Papyrus"/>
                <a:sym typeface="Papyrus"/>
                <a:hlinkClick r:id="rId6" invalidUrl="" action="" tgtFrame="" tooltip="" history="1" highlightClick="0" endSnd="0"/>
              </a:defRPr>
            </a:lvl1pPr>
          </a:lstStyle>
          <a:p>
            <a:pPr lvl="0">
              <a:defRPr sz="1800"/>
            </a:pPr>
            <a:r>
              <a:rPr sz="2200">
                <a:hlinkClick r:id="rId6" invalidUrl="" action="" tgtFrame="" tooltip="" history="1" highlightClick="0" endSnd="0"/>
              </a:rPr>
              <a:t>https://github.com/mosen/buildy</a:t>
            </a:r>
          </a:p>
        </p:txBody>
      </p:sp>
    </p:spTree>
  </p:cSld>
  <p:clrMapOvr>
    <a:masterClrMapping/>
  </p:clrMapOvr>
  <p:transition spd="slow" advClick="1">
    <p:dissolve/>
  </p:transition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