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62" r:id="rId6"/>
    <p:sldId id="264" r:id="rId7"/>
    <p:sldId id="275" r:id="rId8"/>
    <p:sldId id="276" r:id="rId9"/>
    <p:sldId id="273" r:id="rId10"/>
    <p:sldId id="265" r:id="rId11"/>
    <p:sldId id="277" r:id="rId12"/>
    <p:sldId id="278" r:id="rId13"/>
    <p:sldId id="274" r:id="rId14"/>
    <p:sldId id="267" r:id="rId15"/>
    <p:sldId id="279" r:id="rId16"/>
    <p:sldId id="270" r:id="rId17"/>
    <p:sldId id="268" r:id="rId18"/>
    <p:sldId id="26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Champon" initials="RC" lastIdx="1" clrIdx="0">
    <p:extLst>
      <p:ext uri="{19B8F6BF-5375-455C-9EA6-DF929625EA0E}">
        <p15:presenceInfo xmlns:p15="http://schemas.microsoft.com/office/powerpoint/2012/main" userId="57acc33eac831d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image" Target="../media/image3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42FA3-E21D-4A04-A2A3-70F949727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9E3C659-55AD-41E8-A214-EAE3BDAEA46A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C9E3C659-55AD-41E8-A214-EAE3BDAEA46A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𝑋_𝑛 </a:t>
              </a:r>
              <a:r>
                <a:rPr lang="en-US" i="0">
                  <a:latin typeface="Cambria Math" panose="02040503050406030204" pitchFamily="18" charset="0"/>
                </a:rPr>
                <a:t>→</a:t>
              </a:r>
              <a:r>
                <a:rPr lang="en-US" b="0" i="0">
                  <a:latin typeface="Cambria Math" panose="02040503050406030204" pitchFamily="18" charset="0"/>
                </a:rPr>
                <a:t>┴(𝑎.𝑠.) 𝑃</a:t>
              </a:r>
              <a:endParaRPr lang="en-US" dirty="0"/>
            </a:p>
          </dgm:t>
        </dgm:pt>
      </mc:Fallback>
    </mc:AlternateContent>
    <dgm:pt modelId="{F53E2F02-C388-411A-8045-8C97710591C3}" type="parTrans" cxnId="{F85E2294-77EC-4A07-8670-8AC28B1C166D}">
      <dgm:prSet/>
      <dgm:spPr/>
      <dgm:t>
        <a:bodyPr/>
        <a:lstStyle/>
        <a:p>
          <a:endParaRPr lang="en-US"/>
        </a:p>
      </dgm:t>
    </dgm:pt>
    <dgm:pt modelId="{44D88F62-2198-48C1-9015-D62FE92CFADA}" type="sibTrans" cxnId="{F85E2294-77EC-4A07-8670-8AC28B1C166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20B7653-634E-431B-8330-8EE8A6E96A8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720B7653-634E-431B-8330-8EE8A6E96A87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𝑋_𝑛 </a:t>
              </a:r>
              <a:r>
                <a:rPr lang="en-US" i="0">
                  <a:latin typeface="Cambria Math" panose="02040503050406030204" pitchFamily="18" charset="0"/>
                </a:rPr>
                <a:t>→</a:t>
              </a:r>
              <a:r>
                <a:rPr lang="en-US" b="0" i="0">
                  <a:latin typeface="Cambria Math" panose="02040503050406030204" pitchFamily="18" charset="0"/>
                </a:rPr>
                <a:t>┴𝑝 𝑃</a:t>
              </a:r>
              <a:endParaRPr lang="en-US" dirty="0"/>
            </a:p>
          </dgm:t>
        </dgm:pt>
      </mc:Fallback>
    </mc:AlternateContent>
    <dgm:pt modelId="{8A96143F-F574-4F44-A19F-5827CCC7A895}" type="parTrans" cxnId="{768ADD50-FC68-4C2C-8C71-F9FD2A0A96F1}">
      <dgm:prSet/>
      <dgm:spPr/>
      <dgm:t>
        <a:bodyPr/>
        <a:lstStyle/>
        <a:p>
          <a:endParaRPr lang="en-US"/>
        </a:p>
      </dgm:t>
    </dgm:pt>
    <dgm:pt modelId="{1999E3BC-7C5F-4101-AA57-B63EC94D70FA}" type="sibTrans" cxnId="{768ADD50-FC68-4C2C-8C71-F9FD2A0A96F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813A846-F068-4C85-83F1-392C76753D0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813A846-F068-4C85-83F1-392C76753D0E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𝑋_𝑛 </a:t>
              </a:r>
              <a:r>
                <a:rPr lang="en-US" i="0">
                  <a:latin typeface="Cambria Math" panose="02040503050406030204" pitchFamily="18" charset="0"/>
                </a:rPr>
                <a:t>→</a:t>
              </a:r>
              <a:r>
                <a:rPr lang="en-US" b="0" i="0">
                  <a:latin typeface="Cambria Math" panose="02040503050406030204" pitchFamily="18" charset="0"/>
                </a:rPr>
                <a:t>┴𝑑 𝑋</a:t>
              </a:r>
              <a:endParaRPr lang="en-US" dirty="0"/>
            </a:p>
          </dgm:t>
        </dgm:pt>
      </mc:Fallback>
    </mc:AlternateContent>
    <dgm:pt modelId="{9153D6B9-E873-4E71-8FDA-0F919D7D252D}" type="parTrans" cxnId="{18060AFD-4F52-4F49-99E9-2AF02C24B092}">
      <dgm:prSet/>
      <dgm:spPr/>
      <dgm:t>
        <a:bodyPr/>
        <a:lstStyle/>
        <a:p>
          <a:endParaRPr lang="en-US"/>
        </a:p>
      </dgm:t>
    </dgm:pt>
    <dgm:pt modelId="{E836C664-6249-4EB7-BA33-F5A49FEAC656}" type="sibTrans" cxnId="{18060AFD-4F52-4F49-99E9-2AF02C24B092}">
      <dgm:prSet/>
      <dgm:spPr/>
      <dgm:t>
        <a:bodyPr/>
        <a:lstStyle/>
        <a:p>
          <a:endParaRPr lang="en-US"/>
        </a:p>
      </dgm:t>
    </dgm:pt>
    <dgm:pt modelId="{F8796964-58F0-4164-AD51-CF12037B1122}" type="pres">
      <dgm:prSet presAssocID="{B8C42FA3-E21D-4A04-A2A3-70F949727833}" presName="Name0" presStyleCnt="0">
        <dgm:presLayoutVars>
          <dgm:dir/>
          <dgm:resizeHandles val="exact"/>
        </dgm:presLayoutVars>
      </dgm:prSet>
      <dgm:spPr/>
    </dgm:pt>
    <dgm:pt modelId="{0C878F0A-53BA-4E37-B453-431F26AE7E54}" type="pres">
      <dgm:prSet presAssocID="{C9E3C659-55AD-41E8-A214-EAE3BDAEA46A}" presName="node" presStyleLbl="node1" presStyleIdx="0" presStyleCnt="3">
        <dgm:presLayoutVars>
          <dgm:bulletEnabled val="1"/>
        </dgm:presLayoutVars>
      </dgm:prSet>
      <dgm:spPr/>
    </dgm:pt>
    <dgm:pt modelId="{2975E8C0-F8BD-4D40-B37C-DDDBC6B425B9}" type="pres">
      <dgm:prSet presAssocID="{44D88F62-2198-48C1-9015-D62FE92CFADA}" presName="sibTrans" presStyleLbl="sibTrans2D1" presStyleIdx="0" presStyleCnt="2"/>
      <dgm:spPr/>
    </dgm:pt>
    <dgm:pt modelId="{E3822B03-C12B-4926-AAC1-2660859D1AC3}" type="pres">
      <dgm:prSet presAssocID="{44D88F62-2198-48C1-9015-D62FE92CFADA}" presName="connectorText" presStyleLbl="sibTrans2D1" presStyleIdx="0" presStyleCnt="2"/>
      <dgm:spPr/>
    </dgm:pt>
    <dgm:pt modelId="{891AC468-C071-4902-937D-0AE86C097827}" type="pres">
      <dgm:prSet presAssocID="{720B7653-634E-431B-8330-8EE8A6E96A87}" presName="node" presStyleLbl="node1" presStyleIdx="1" presStyleCnt="3">
        <dgm:presLayoutVars>
          <dgm:bulletEnabled val="1"/>
        </dgm:presLayoutVars>
      </dgm:prSet>
      <dgm:spPr/>
    </dgm:pt>
    <dgm:pt modelId="{67DC8319-B44F-4C0F-938D-86325EBC3183}" type="pres">
      <dgm:prSet presAssocID="{1999E3BC-7C5F-4101-AA57-B63EC94D70FA}" presName="sibTrans" presStyleLbl="sibTrans2D1" presStyleIdx="1" presStyleCnt="2"/>
      <dgm:spPr/>
    </dgm:pt>
    <dgm:pt modelId="{FDE83BC4-F697-4BC3-AE3E-486D015206C5}" type="pres">
      <dgm:prSet presAssocID="{1999E3BC-7C5F-4101-AA57-B63EC94D70FA}" presName="connectorText" presStyleLbl="sibTrans2D1" presStyleIdx="1" presStyleCnt="2"/>
      <dgm:spPr/>
    </dgm:pt>
    <dgm:pt modelId="{1305AA50-011A-494C-B622-28778490EC5F}" type="pres">
      <dgm:prSet presAssocID="{E813A846-F068-4C85-83F1-392C76753D0E}" presName="node" presStyleLbl="node1" presStyleIdx="2" presStyleCnt="3">
        <dgm:presLayoutVars>
          <dgm:bulletEnabled val="1"/>
        </dgm:presLayoutVars>
      </dgm:prSet>
      <dgm:spPr/>
    </dgm:pt>
  </dgm:ptLst>
  <dgm:cxnLst>
    <dgm:cxn modelId="{80CD130A-8BA2-4B40-AFB5-318BF10CFB97}" type="presOf" srcId="{C9E3C659-55AD-41E8-A214-EAE3BDAEA46A}" destId="{0C878F0A-53BA-4E37-B453-431F26AE7E54}" srcOrd="0" destOrd="0" presId="urn:microsoft.com/office/officeart/2005/8/layout/process1"/>
    <dgm:cxn modelId="{DFA21D2C-0947-403B-9A55-F7941DACEDE1}" type="presOf" srcId="{44D88F62-2198-48C1-9015-D62FE92CFADA}" destId="{2975E8C0-F8BD-4D40-B37C-DDDBC6B425B9}" srcOrd="0" destOrd="0" presId="urn:microsoft.com/office/officeart/2005/8/layout/process1"/>
    <dgm:cxn modelId="{FF8BE53B-A7F8-4169-B081-3F7766F02411}" type="presOf" srcId="{1999E3BC-7C5F-4101-AA57-B63EC94D70FA}" destId="{67DC8319-B44F-4C0F-938D-86325EBC3183}" srcOrd="0" destOrd="0" presId="urn:microsoft.com/office/officeart/2005/8/layout/process1"/>
    <dgm:cxn modelId="{691F5143-54E2-4E5E-B9F4-7C8651FB2650}" type="presOf" srcId="{720B7653-634E-431B-8330-8EE8A6E96A87}" destId="{891AC468-C071-4902-937D-0AE86C097827}" srcOrd="0" destOrd="0" presId="urn:microsoft.com/office/officeart/2005/8/layout/process1"/>
    <dgm:cxn modelId="{ABC73B68-AE0B-4E95-B694-88B1E8342D59}" type="presOf" srcId="{1999E3BC-7C5F-4101-AA57-B63EC94D70FA}" destId="{FDE83BC4-F697-4BC3-AE3E-486D015206C5}" srcOrd="1" destOrd="0" presId="urn:microsoft.com/office/officeart/2005/8/layout/process1"/>
    <dgm:cxn modelId="{768ADD50-FC68-4C2C-8C71-F9FD2A0A96F1}" srcId="{B8C42FA3-E21D-4A04-A2A3-70F949727833}" destId="{720B7653-634E-431B-8330-8EE8A6E96A87}" srcOrd="1" destOrd="0" parTransId="{8A96143F-F574-4F44-A19F-5827CCC7A895}" sibTransId="{1999E3BC-7C5F-4101-AA57-B63EC94D70FA}"/>
    <dgm:cxn modelId="{F85E2294-77EC-4A07-8670-8AC28B1C166D}" srcId="{B8C42FA3-E21D-4A04-A2A3-70F949727833}" destId="{C9E3C659-55AD-41E8-A214-EAE3BDAEA46A}" srcOrd="0" destOrd="0" parTransId="{F53E2F02-C388-411A-8045-8C97710591C3}" sibTransId="{44D88F62-2198-48C1-9015-D62FE92CFADA}"/>
    <dgm:cxn modelId="{F6BE039E-4CB4-4903-BC77-A2BC67822409}" type="presOf" srcId="{B8C42FA3-E21D-4A04-A2A3-70F949727833}" destId="{F8796964-58F0-4164-AD51-CF12037B1122}" srcOrd="0" destOrd="0" presId="urn:microsoft.com/office/officeart/2005/8/layout/process1"/>
    <dgm:cxn modelId="{8F8F5DB1-0595-43A4-9FE5-780FFDFA4E8B}" type="presOf" srcId="{E813A846-F068-4C85-83F1-392C76753D0E}" destId="{1305AA50-011A-494C-B622-28778490EC5F}" srcOrd="0" destOrd="0" presId="urn:microsoft.com/office/officeart/2005/8/layout/process1"/>
    <dgm:cxn modelId="{20FC6BC2-46F0-4655-81CE-7ABE666AB1E2}" type="presOf" srcId="{44D88F62-2198-48C1-9015-D62FE92CFADA}" destId="{E3822B03-C12B-4926-AAC1-2660859D1AC3}" srcOrd="1" destOrd="0" presId="urn:microsoft.com/office/officeart/2005/8/layout/process1"/>
    <dgm:cxn modelId="{18060AFD-4F52-4F49-99E9-2AF02C24B092}" srcId="{B8C42FA3-E21D-4A04-A2A3-70F949727833}" destId="{E813A846-F068-4C85-83F1-392C76753D0E}" srcOrd="2" destOrd="0" parTransId="{9153D6B9-E873-4E71-8FDA-0F919D7D252D}" sibTransId="{E836C664-6249-4EB7-BA33-F5A49FEAC656}"/>
    <dgm:cxn modelId="{3F515F1F-2083-4F05-A878-FF7CC7F151D3}" type="presParOf" srcId="{F8796964-58F0-4164-AD51-CF12037B1122}" destId="{0C878F0A-53BA-4E37-B453-431F26AE7E54}" srcOrd="0" destOrd="0" presId="urn:microsoft.com/office/officeart/2005/8/layout/process1"/>
    <dgm:cxn modelId="{961D4BED-8777-4A82-BF4D-7FA71860C2BC}" type="presParOf" srcId="{F8796964-58F0-4164-AD51-CF12037B1122}" destId="{2975E8C0-F8BD-4D40-B37C-DDDBC6B425B9}" srcOrd="1" destOrd="0" presId="urn:microsoft.com/office/officeart/2005/8/layout/process1"/>
    <dgm:cxn modelId="{8154F5F7-0B03-486C-8013-E1A30D8544FB}" type="presParOf" srcId="{2975E8C0-F8BD-4D40-B37C-DDDBC6B425B9}" destId="{E3822B03-C12B-4926-AAC1-2660859D1AC3}" srcOrd="0" destOrd="0" presId="urn:microsoft.com/office/officeart/2005/8/layout/process1"/>
    <dgm:cxn modelId="{FA48250C-C510-4DBF-AC80-F8A6546E9B9F}" type="presParOf" srcId="{F8796964-58F0-4164-AD51-CF12037B1122}" destId="{891AC468-C071-4902-937D-0AE86C097827}" srcOrd="2" destOrd="0" presId="urn:microsoft.com/office/officeart/2005/8/layout/process1"/>
    <dgm:cxn modelId="{50F8955E-DA0E-4A0B-B692-F75F35FD2A6D}" type="presParOf" srcId="{F8796964-58F0-4164-AD51-CF12037B1122}" destId="{67DC8319-B44F-4C0F-938D-86325EBC3183}" srcOrd="3" destOrd="0" presId="urn:microsoft.com/office/officeart/2005/8/layout/process1"/>
    <dgm:cxn modelId="{201C0D06-FE59-4900-8CAA-D43280C6C120}" type="presParOf" srcId="{67DC8319-B44F-4C0F-938D-86325EBC3183}" destId="{FDE83BC4-F697-4BC3-AE3E-486D015206C5}" srcOrd="0" destOrd="0" presId="urn:microsoft.com/office/officeart/2005/8/layout/process1"/>
    <dgm:cxn modelId="{AFB615CF-3166-45D0-A007-0EB9E153F608}" type="presParOf" srcId="{F8796964-58F0-4164-AD51-CF12037B1122}" destId="{1305AA50-011A-494C-B622-28778490EC5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C42FA3-E21D-4A04-A2A3-70F9497278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E3C659-55AD-41E8-A214-EAE3BDAEA46A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53E2F02-C388-411A-8045-8C97710591C3}" type="parTrans" cxnId="{F85E2294-77EC-4A07-8670-8AC28B1C166D}">
      <dgm:prSet/>
      <dgm:spPr/>
      <dgm:t>
        <a:bodyPr/>
        <a:lstStyle/>
        <a:p>
          <a:endParaRPr lang="en-US"/>
        </a:p>
      </dgm:t>
    </dgm:pt>
    <dgm:pt modelId="{44D88F62-2198-48C1-9015-D62FE92CFADA}" type="sibTrans" cxnId="{F85E2294-77EC-4A07-8670-8AC28B1C166D}">
      <dgm:prSet/>
      <dgm:spPr/>
      <dgm:t>
        <a:bodyPr/>
        <a:lstStyle/>
        <a:p>
          <a:endParaRPr lang="en-US"/>
        </a:p>
      </dgm:t>
    </dgm:pt>
    <dgm:pt modelId="{720B7653-634E-431B-8330-8EE8A6E96A87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A96143F-F574-4F44-A19F-5827CCC7A895}" type="parTrans" cxnId="{768ADD50-FC68-4C2C-8C71-F9FD2A0A96F1}">
      <dgm:prSet/>
      <dgm:spPr/>
      <dgm:t>
        <a:bodyPr/>
        <a:lstStyle/>
        <a:p>
          <a:endParaRPr lang="en-US"/>
        </a:p>
      </dgm:t>
    </dgm:pt>
    <dgm:pt modelId="{1999E3BC-7C5F-4101-AA57-B63EC94D70FA}" type="sibTrans" cxnId="{768ADD50-FC68-4C2C-8C71-F9FD2A0A96F1}">
      <dgm:prSet/>
      <dgm:spPr/>
      <dgm:t>
        <a:bodyPr/>
        <a:lstStyle/>
        <a:p>
          <a:endParaRPr lang="en-US"/>
        </a:p>
      </dgm:t>
    </dgm:pt>
    <dgm:pt modelId="{E813A846-F068-4C85-83F1-392C76753D0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153D6B9-E873-4E71-8FDA-0F919D7D252D}" type="parTrans" cxnId="{18060AFD-4F52-4F49-99E9-2AF02C24B092}">
      <dgm:prSet/>
      <dgm:spPr/>
      <dgm:t>
        <a:bodyPr/>
        <a:lstStyle/>
        <a:p>
          <a:endParaRPr lang="en-US"/>
        </a:p>
      </dgm:t>
    </dgm:pt>
    <dgm:pt modelId="{E836C664-6249-4EB7-BA33-F5A49FEAC656}" type="sibTrans" cxnId="{18060AFD-4F52-4F49-99E9-2AF02C24B092}">
      <dgm:prSet/>
      <dgm:spPr/>
      <dgm:t>
        <a:bodyPr/>
        <a:lstStyle/>
        <a:p>
          <a:endParaRPr lang="en-US"/>
        </a:p>
      </dgm:t>
    </dgm:pt>
    <dgm:pt modelId="{F8796964-58F0-4164-AD51-CF12037B1122}" type="pres">
      <dgm:prSet presAssocID="{B8C42FA3-E21D-4A04-A2A3-70F949727833}" presName="Name0" presStyleCnt="0">
        <dgm:presLayoutVars>
          <dgm:dir/>
          <dgm:resizeHandles val="exact"/>
        </dgm:presLayoutVars>
      </dgm:prSet>
      <dgm:spPr/>
    </dgm:pt>
    <dgm:pt modelId="{0C878F0A-53BA-4E37-B453-431F26AE7E54}" type="pres">
      <dgm:prSet presAssocID="{C9E3C659-55AD-41E8-A214-EAE3BDAEA46A}" presName="node" presStyleLbl="node1" presStyleIdx="0" presStyleCnt="3">
        <dgm:presLayoutVars>
          <dgm:bulletEnabled val="1"/>
        </dgm:presLayoutVars>
      </dgm:prSet>
      <dgm:spPr/>
    </dgm:pt>
    <dgm:pt modelId="{2975E8C0-F8BD-4D40-B37C-DDDBC6B425B9}" type="pres">
      <dgm:prSet presAssocID="{44D88F62-2198-48C1-9015-D62FE92CFADA}" presName="sibTrans" presStyleLbl="sibTrans2D1" presStyleIdx="0" presStyleCnt="2"/>
      <dgm:spPr/>
    </dgm:pt>
    <dgm:pt modelId="{E3822B03-C12B-4926-AAC1-2660859D1AC3}" type="pres">
      <dgm:prSet presAssocID="{44D88F62-2198-48C1-9015-D62FE92CFADA}" presName="connectorText" presStyleLbl="sibTrans2D1" presStyleIdx="0" presStyleCnt="2"/>
      <dgm:spPr/>
    </dgm:pt>
    <dgm:pt modelId="{891AC468-C071-4902-937D-0AE86C097827}" type="pres">
      <dgm:prSet presAssocID="{720B7653-634E-431B-8330-8EE8A6E96A87}" presName="node" presStyleLbl="node1" presStyleIdx="1" presStyleCnt="3">
        <dgm:presLayoutVars>
          <dgm:bulletEnabled val="1"/>
        </dgm:presLayoutVars>
      </dgm:prSet>
      <dgm:spPr/>
    </dgm:pt>
    <dgm:pt modelId="{67DC8319-B44F-4C0F-938D-86325EBC3183}" type="pres">
      <dgm:prSet presAssocID="{1999E3BC-7C5F-4101-AA57-B63EC94D70FA}" presName="sibTrans" presStyleLbl="sibTrans2D1" presStyleIdx="1" presStyleCnt="2"/>
      <dgm:spPr/>
    </dgm:pt>
    <dgm:pt modelId="{FDE83BC4-F697-4BC3-AE3E-486D015206C5}" type="pres">
      <dgm:prSet presAssocID="{1999E3BC-7C5F-4101-AA57-B63EC94D70FA}" presName="connectorText" presStyleLbl="sibTrans2D1" presStyleIdx="1" presStyleCnt="2"/>
      <dgm:spPr/>
    </dgm:pt>
    <dgm:pt modelId="{1305AA50-011A-494C-B622-28778490EC5F}" type="pres">
      <dgm:prSet presAssocID="{E813A846-F068-4C85-83F1-392C76753D0E}" presName="node" presStyleLbl="node1" presStyleIdx="2" presStyleCnt="3">
        <dgm:presLayoutVars>
          <dgm:bulletEnabled val="1"/>
        </dgm:presLayoutVars>
      </dgm:prSet>
      <dgm:spPr/>
    </dgm:pt>
  </dgm:ptLst>
  <dgm:cxnLst>
    <dgm:cxn modelId="{80CD130A-8BA2-4B40-AFB5-318BF10CFB97}" type="presOf" srcId="{C9E3C659-55AD-41E8-A214-EAE3BDAEA46A}" destId="{0C878F0A-53BA-4E37-B453-431F26AE7E54}" srcOrd="0" destOrd="0" presId="urn:microsoft.com/office/officeart/2005/8/layout/process1"/>
    <dgm:cxn modelId="{DFA21D2C-0947-403B-9A55-F7941DACEDE1}" type="presOf" srcId="{44D88F62-2198-48C1-9015-D62FE92CFADA}" destId="{2975E8C0-F8BD-4D40-B37C-DDDBC6B425B9}" srcOrd="0" destOrd="0" presId="urn:microsoft.com/office/officeart/2005/8/layout/process1"/>
    <dgm:cxn modelId="{FF8BE53B-A7F8-4169-B081-3F7766F02411}" type="presOf" srcId="{1999E3BC-7C5F-4101-AA57-B63EC94D70FA}" destId="{67DC8319-B44F-4C0F-938D-86325EBC3183}" srcOrd="0" destOrd="0" presId="urn:microsoft.com/office/officeart/2005/8/layout/process1"/>
    <dgm:cxn modelId="{691F5143-54E2-4E5E-B9F4-7C8651FB2650}" type="presOf" srcId="{720B7653-634E-431B-8330-8EE8A6E96A87}" destId="{891AC468-C071-4902-937D-0AE86C097827}" srcOrd="0" destOrd="0" presId="urn:microsoft.com/office/officeart/2005/8/layout/process1"/>
    <dgm:cxn modelId="{ABC73B68-AE0B-4E95-B694-88B1E8342D59}" type="presOf" srcId="{1999E3BC-7C5F-4101-AA57-B63EC94D70FA}" destId="{FDE83BC4-F697-4BC3-AE3E-486D015206C5}" srcOrd="1" destOrd="0" presId="urn:microsoft.com/office/officeart/2005/8/layout/process1"/>
    <dgm:cxn modelId="{768ADD50-FC68-4C2C-8C71-F9FD2A0A96F1}" srcId="{B8C42FA3-E21D-4A04-A2A3-70F949727833}" destId="{720B7653-634E-431B-8330-8EE8A6E96A87}" srcOrd="1" destOrd="0" parTransId="{8A96143F-F574-4F44-A19F-5827CCC7A895}" sibTransId="{1999E3BC-7C5F-4101-AA57-B63EC94D70FA}"/>
    <dgm:cxn modelId="{F85E2294-77EC-4A07-8670-8AC28B1C166D}" srcId="{B8C42FA3-E21D-4A04-A2A3-70F949727833}" destId="{C9E3C659-55AD-41E8-A214-EAE3BDAEA46A}" srcOrd="0" destOrd="0" parTransId="{F53E2F02-C388-411A-8045-8C97710591C3}" sibTransId="{44D88F62-2198-48C1-9015-D62FE92CFADA}"/>
    <dgm:cxn modelId="{F6BE039E-4CB4-4903-BC77-A2BC67822409}" type="presOf" srcId="{B8C42FA3-E21D-4A04-A2A3-70F949727833}" destId="{F8796964-58F0-4164-AD51-CF12037B1122}" srcOrd="0" destOrd="0" presId="urn:microsoft.com/office/officeart/2005/8/layout/process1"/>
    <dgm:cxn modelId="{8F8F5DB1-0595-43A4-9FE5-780FFDFA4E8B}" type="presOf" srcId="{E813A846-F068-4C85-83F1-392C76753D0E}" destId="{1305AA50-011A-494C-B622-28778490EC5F}" srcOrd="0" destOrd="0" presId="urn:microsoft.com/office/officeart/2005/8/layout/process1"/>
    <dgm:cxn modelId="{20FC6BC2-46F0-4655-81CE-7ABE666AB1E2}" type="presOf" srcId="{44D88F62-2198-48C1-9015-D62FE92CFADA}" destId="{E3822B03-C12B-4926-AAC1-2660859D1AC3}" srcOrd="1" destOrd="0" presId="urn:microsoft.com/office/officeart/2005/8/layout/process1"/>
    <dgm:cxn modelId="{18060AFD-4F52-4F49-99E9-2AF02C24B092}" srcId="{B8C42FA3-E21D-4A04-A2A3-70F949727833}" destId="{E813A846-F068-4C85-83F1-392C76753D0E}" srcOrd="2" destOrd="0" parTransId="{9153D6B9-E873-4E71-8FDA-0F919D7D252D}" sibTransId="{E836C664-6249-4EB7-BA33-F5A49FEAC656}"/>
    <dgm:cxn modelId="{3F515F1F-2083-4F05-A878-FF7CC7F151D3}" type="presParOf" srcId="{F8796964-58F0-4164-AD51-CF12037B1122}" destId="{0C878F0A-53BA-4E37-B453-431F26AE7E54}" srcOrd="0" destOrd="0" presId="urn:microsoft.com/office/officeart/2005/8/layout/process1"/>
    <dgm:cxn modelId="{961D4BED-8777-4A82-BF4D-7FA71860C2BC}" type="presParOf" srcId="{F8796964-58F0-4164-AD51-CF12037B1122}" destId="{2975E8C0-F8BD-4D40-B37C-DDDBC6B425B9}" srcOrd="1" destOrd="0" presId="urn:microsoft.com/office/officeart/2005/8/layout/process1"/>
    <dgm:cxn modelId="{8154F5F7-0B03-486C-8013-E1A30D8544FB}" type="presParOf" srcId="{2975E8C0-F8BD-4D40-B37C-DDDBC6B425B9}" destId="{E3822B03-C12B-4926-AAC1-2660859D1AC3}" srcOrd="0" destOrd="0" presId="urn:microsoft.com/office/officeart/2005/8/layout/process1"/>
    <dgm:cxn modelId="{FA48250C-C510-4DBF-AC80-F8A6546E9B9F}" type="presParOf" srcId="{F8796964-58F0-4164-AD51-CF12037B1122}" destId="{891AC468-C071-4902-937D-0AE86C097827}" srcOrd="2" destOrd="0" presId="urn:microsoft.com/office/officeart/2005/8/layout/process1"/>
    <dgm:cxn modelId="{50F8955E-DA0E-4A0B-B692-F75F35FD2A6D}" type="presParOf" srcId="{F8796964-58F0-4164-AD51-CF12037B1122}" destId="{67DC8319-B44F-4C0F-938D-86325EBC3183}" srcOrd="3" destOrd="0" presId="urn:microsoft.com/office/officeart/2005/8/layout/process1"/>
    <dgm:cxn modelId="{201C0D06-FE59-4900-8CAA-D43280C6C120}" type="presParOf" srcId="{67DC8319-B44F-4C0F-938D-86325EBC3183}" destId="{FDE83BC4-F697-4BC3-AE3E-486D015206C5}" srcOrd="0" destOrd="0" presId="urn:microsoft.com/office/officeart/2005/8/layout/process1"/>
    <dgm:cxn modelId="{AFB615CF-3166-45D0-A007-0EB9E153F608}" type="presParOf" srcId="{F8796964-58F0-4164-AD51-CF12037B1122}" destId="{1305AA50-011A-494C-B622-28778490EC5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8F0A-53BA-4E37-B453-431F26AE7E54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45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groupChr>
                  <m:groupChrPr>
                    <m:chr m:val="→"/>
                    <m:vertJc m:val="bot"/>
                    <m:ctrlPr>
                      <a:rPr lang="en-US" sz="4500" i="1" kern="1200" smtClean="0">
                        <a:latin typeface="Cambria Math" panose="02040503050406030204" pitchFamily="18" charset="0"/>
                      </a:rPr>
                    </m:ctrlPr>
                  </m:groupChrPr>
                  <m:e>
                    <m:r>
                      <m:rPr>
                        <m:brk m:alnAt="2"/>
                      </m:rPr>
                      <a:rPr lang="en-US" sz="4500" b="0" i="1" kern="120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.</m:t>
                    </m:r>
                  </m:e>
                </m:groupChr>
                <m:r>
                  <a:rPr lang="en-US" sz="4500" b="0" i="1" kern="1200" smtClean="0">
                    <a:latin typeface="Cambria Math" panose="02040503050406030204" pitchFamily="18" charset="0"/>
                  </a:rPr>
                  <m:t>𝑃</m:t>
                </m:r>
              </m:oMath>
            </m:oMathPara>
          </a14:m>
          <a:endParaRPr lang="en-US" sz="4500" kern="1200" dirty="0"/>
        </a:p>
      </dsp:txBody>
      <dsp:txXfrm>
        <a:off x="57787" y="1395494"/>
        <a:ext cx="2665308" cy="1560349"/>
      </dsp:txXfrm>
    </dsp:sp>
    <dsp:sp modelId="{2975E8C0-F8BD-4D40-B37C-DDDBC6B425B9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891AC468-C071-4902-937D-0AE86C097827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45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groupChr>
                  <m:groupChrPr>
                    <m:chr m:val="→"/>
                    <m:vertJc m:val="bot"/>
                    <m:ctrlPr>
                      <a:rPr lang="en-US" sz="4500" i="1" kern="1200" smtClean="0">
                        <a:latin typeface="Cambria Math" panose="02040503050406030204" pitchFamily="18" charset="0"/>
                      </a:rPr>
                    </m:ctrlPr>
                  </m:groupChrPr>
                  <m:e>
                    <m:r>
                      <m:rPr>
                        <m:brk m:alnAt="2"/>
                      </m:rPr>
                      <a:rPr lang="en-US" sz="4500" b="0" i="1" kern="1200" smtClean="0">
                        <a:latin typeface="Cambria Math" panose="02040503050406030204" pitchFamily="18" charset="0"/>
                      </a:rPr>
                      <m:t>𝑝</m:t>
                    </m:r>
                  </m:e>
                </m:groupChr>
                <m:r>
                  <a:rPr lang="en-US" sz="4500" b="0" i="1" kern="1200" smtClean="0">
                    <a:latin typeface="Cambria Math" panose="02040503050406030204" pitchFamily="18" charset="0"/>
                  </a:rPr>
                  <m:t>𝑃</m:t>
                </m:r>
              </m:oMath>
            </m:oMathPara>
          </a14:m>
          <a:endParaRPr lang="en-US" sz="4500" kern="1200" dirty="0"/>
        </a:p>
      </dsp:txBody>
      <dsp:txXfrm>
        <a:off x="3925145" y="1395494"/>
        <a:ext cx="2665308" cy="1560349"/>
      </dsp:txXfrm>
    </dsp:sp>
    <dsp:sp modelId="{67DC8319-B44F-4C0F-938D-86325EBC3183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1305AA50-011A-494C-B622-28778490EC5F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45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US" sz="45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groupChr>
                  <m:groupChrPr>
                    <m:chr m:val="→"/>
                    <m:vertJc m:val="bot"/>
                    <m:ctrlPr>
                      <a:rPr lang="en-US" sz="4500" i="1" kern="1200" smtClean="0">
                        <a:latin typeface="Cambria Math" panose="02040503050406030204" pitchFamily="18" charset="0"/>
                      </a:rPr>
                    </m:ctrlPr>
                  </m:groupChrPr>
                  <m:e>
                    <m:r>
                      <m:rPr>
                        <m:brk m:alnAt="2"/>
                      </m:rPr>
                      <a:rPr lang="en-US" sz="4500" b="0" i="1" kern="1200" smtClean="0">
                        <a:latin typeface="Cambria Math" panose="02040503050406030204" pitchFamily="18" charset="0"/>
                      </a:rPr>
                      <m:t>𝑑</m:t>
                    </m:r>
                  </m:e>
                </m:groupChr>
                <m:r>
                  <a:rPr lang="en-US" sz="4500" b="0" i="1" kern="1200" smtClean="0">
                    <a:latin typeface="Cambria Math" panose="02040503050406030204" pitchFamily="18" charset="0"/>
                  </a:rPr>
                  <m:t>𝑋</m:t>
                </m:r>
              </m:oMath>
            </m:oMathPara>
          </a14:m>
          <a:endParaRPr lang="en-US" sz="45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5T13:44:23.8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5T13:44:24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5T13:44:27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5T13:44:28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5T17:49:24.8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1 851,'447'-212,"-121"60,-98 54,-123 55,99-61,-81 37,-87 52,1 2,0 1,54-9,-64 15,61-7,-64 11,-1-1,1-1,24-8,-17 3,65-9,-66 13,0 0,47-16,-53 13,-3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AF14-11EE-4A9D-82B2-D9EE6F88A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8DEFA-BE24-4D5E-BE72-1DB654938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897E-4E7C-4655-AC8F-DFBFCED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8B7A-C056-4580-899A-34D6EFAA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595F-4D21-4641-A824-3279A96A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9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6B3B-0959-41ED-91DC-CA094DE2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12582-E72D-46A0-A62F-B0500757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E7F5-99CA-4E3C-9356-F121C888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23FF-7D0B-4CCE-AD0F-8981FCFF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87E7-C03F-4685-BE4D-F5C9A9B7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76F28-A5D9-406C-8275-9493DC5CC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7627-5E35-45F4-A7FE-6A2E2340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2414-F18D-46AE-88D6-394D7965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7780-8DD5-4899-ADBE-01ECEE0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7377-D176-47E9-9658-FF22908C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BDF-D6D5-4638-A66D-DD5666CA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0BA9-E823-429B-88B1-795CDD49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696F-FC37-4934-8DDC-2FABC3D3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F44F-D893-43DB-A3BF-A7A73EC9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96F1-4F8D-46F3-BB6C-25CE047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C763-5A60-4BC3-AA52-B1F0EB18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3E0F-E0F3-43B0-BD48-895EA701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28BC-3D1F-461C-A07A-51B060B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469F-CC6E-459B-924C-0BB59D52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0527-D223-488B-89BD-9B3FE4DF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FF7C-3360-4092-9D84-46F06DC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7DE9-BA20-4396-B05F-EB1CB96D5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836DA-0618-4B11-AB1F-36E1764B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698A9-8CD3-439C-9686-BD88782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3FF7-24ED-4CDE-9D1D-06868089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A34F-071F-4024-8C68-FA6CBC57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8FC-8622-4F19-8DFD-1AD63EC2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09891-878F-428B-96B1-4C1B9957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AAE23-B563-40BD-B0AC-834B74AE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D0C3C-B07A-40D2-8EC0-B17C556DF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A4D81-1F86-466F-AB2F-EC54E3CF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6E3A2-ADBC-44B5-BD34-E51BCF34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B5572-4EC6-4299-B201-AD7F3981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729EA-A63D-42F6-AFCB-81FDF2DD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15BC-8E7C-48D6-B62B-8770576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DF025-21FC-4ECA-B121-4D837F4F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9EA04-4CB6-4A40-8788-4E635507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37E45-4D43-4E4D-8371-5918AD2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0E2BF-4E26-4AF2-BAC6-C7C97A7E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EEA9D-2013-4712-84EC-66F05634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3576-F50E-40BA-BF45-11968AB7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1680-133D-4143-8851-185134D5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4C3E-B247-4605-9DD2-DC5BD32B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157B-C52B-4B37-937E-3292D6E0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9C2F-2CA6-4CC0-A8E6-98368DE9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AAA8-1B3C-49DF-B724-40B1A16F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428B2-865A-4DB8-8296-F477A8CA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9876-8DEF-4114-9169-3F3CBDA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18A93-5C00-4ACF-AD60-883625393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F6421-412F-42C9-9FED-9E97471C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B079C-F3AA-4D07-9630-CE1535D6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2929-F004-41FA-BA21-5AA420DC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55C9C-E537-44D7-A6FF-231CADBE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9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ED941-0C7E-4E57-A0F9-106D2E25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4CBF-1C9D-4CF4-A335-A492FD19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654D-B13F-432E-B98D-3FF9B6560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8212D-162B-4E1B-B8BD-1A8E30318224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A8DA-F447-4B26-828F-B399BBA31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D19C-E9F0-4037-9074-D3749F73B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8592-2B06-4075-94B7-D58FD99B5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tmp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0.tm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-jstor-org.prox.lib.ncsu.edu/stable/25652246?Search=yes&amp;resultItemClick=true&amp;searchText=convergence&amp;searchText=concepts&amp;searchUri=%2Faction%2FdoBasicSearch%3FQuery%3Dconvergence%2Bconcepts%26amp%3Bacc%3Don%26amp%3Bwc%3Don%26amp%3Bfc%3Doff%26amp%3Bgroup%3Dnone&amp;ab_segments=0%2Fbasic_SYC-5187%2Fcontrol&amp;refreqid=search%3A3f60b13a177c75f2e134ca378d3ef6bc&amp;seq=1#metadata_info_tab_cont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10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AD6B92-D2EC-43FF-83DA-ED76C8AC3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Convergence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58924-19C3-43ED-A235-748E27A3B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8340412" cy="1587173"/>
          </a:xfrm>
        </p:spPr>
        <p:txBody>
          <a:bodyPr>
            <a:normAutofit/>
          </a:bodyPr>
          <a:lstStyle/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Dr. Justin Post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Xiaoxia Champon</a:t>
            </a:r>
          </a:p>
        </p:txBody>
      </p:sp>
    </p:spTree>
    <p:extLst>
      <p:ext uri="{BB962C8B-B14F-4D97-AF65-F5344CB8AC3E}">
        <p14:creationId xmlns:p14="http://schemas.microsoft.com/office/powerpoint/2010/main" val="350477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2037C-6F49-4D3A-89C0-B7A44D0E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Differences between </a:t>
            </a:r>
            <a:r>
              <a:rPr lang="en-US" sz="3200" dirty="0" err="1"/>
              <a:t>a.s.</a:t>
            </a:r>
            <a:r>
              <a:rPr lang="en-US" sz="3200" dirty="0"/>
              <a:t> and in probability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F080-DBDA-41C5-9BCE-7AC3CD3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207" y="4883544"/>
            <a:ext cx="7390793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probability: Focused on points out of bound at position K</a:t>
            </a:r>
          </a:p>
          <a:p>
            <a:r>
              <a:rPr lang="en-US" sz="1800" dirty="0"/>
              <a:t>Almost surely: Focused on sample paths out of bound starting at position K 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26067C45-13E1-4E76-BD36-82793E81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3" y="117567"/>
            <a:ext cx="10249639" cy="4834904"/>
          </a:xfrm>
          <a:prstGeom prst="rect">
            <a:avLst/>
          </a:prstGeom>
        </p:spPr>
      </p:pic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D90C11B0-125D-4D8A-82D4-DE0DD7B154A7}"/>
              </a:ext>
            </a:extLst>
          </p:cNvPr>
          <p:cNvSpPr/>
          <p:nvPr/>
        </p:nvSpPr>
        <p:spPr>
          <a:xfrm>
            <a:off x="1875240" y="2089620"/>
            <a:ext cx="6766560" cy="0"/>
          </a:xfrm>
          <a:prstGeom prst="line">
            <a:avLst/>
          </a:prstGeom>
          <a:solidFill>
            <a:srgbClr val="FF2500">
              <a:alpha val="5000"/>
            </a:srgbClr>
          </a:solidFill>
          <a:ln w="108000">
            <a:solidFill>
              <a:srgbClr val="FF2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2500"/>
              </a:solidFill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C1AA3995-767D-497E-9550-EA5235C290B9}"/>
              </a:ext>
            </a:extLst>
          </p:cNvPr>
          <p:cNvSpPr/>
          <p:nvPr/>
        </p:nvSpPr>
        <p:spPr>
          <a:xfrm>
            <a:off x="1875240" y="3195900"/>
            <a:ext cx="6766560" cy="0"/>
          </a:xfrm>
          <a:prstGeom prst="line">
            <a:avLst/>
          </a:prstGeom>
          <a:solidFill>
            <a:srgbClr val="FF2500">
              <a:alpha val="5000"/>
            </a:srgbClr>
          </a:solidFill>
          <a:ln w="108000">
            <a:solidFill>
              <a:srgbClr val="FF2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BR">
              <a:solidFill>
                <a:srgbClr val="FF25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24B7A49-8A0A-43A4-8FCB-006028BF7AEC}"/>
                  </a:ext>
                </a:extLst>
              </p14:cNvPr>
              <p14:cNvContentPartPr/>
              <p14:nvPr/>
            </p14:nvContentPartPr>
            <p14:xfrm>
              <a:off x="6633507" y="3276456"/>
              <a:ext cx="784440" cy="306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24B7A49-8A0A-43A4-8FCB-006028BF7A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5867" y="3240816"/>
                <a:ext cx="82008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23599E1-931E-4030-8F47-0C38F4CBEDAE}"/>
              </a:ext>
            </a:extLst>
          </p:cNvPr>
          <p:cNvSpPr/>
          <p:nvPr/>
        </p:nvSpPr>
        <p:spPr>
          <a:xfrm rot="8106414">
            <a:off x="4422627" y="3579217"/>
            <a:ext cx="1280160" cy="0"/>
          </a:xfrm>
          <a:prstGeom prst="triangle">
            <a:avLst/>
          </a:prstGeom>
          <a:solidFill>
            <a:srgbClr val="00F900">
              <a:alpha val="5000"/>
            </a:srgbClr>
          </a:solidFill>
          <a:ln w="36000">
            <a:solidFill>
              <a:srgbClr val="00F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F900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16BF9E5-7873-4AE1-8147-2BAB03C43736}"/>
              </a:ext>
            </a:extLst>
          </p:cNvPr>
          <p:cNvSpPr/>
          <p:nvPr/>
        </p:nvSpPr>
        <p:spPr>
          <a:xfrm rot="12143543" flipV="1">
            <a:off x="6757569" y="3476062"/>
            <a:ext cx="1459566" cy="45719"/>
          </a:xfrm>
          <a:prstGeom prst="triangle">
            <a:avLst/>
          </a:prstGeom>
          <a:solidFill>
            <a:srgbClr val="FFFC00">
              <a:alpha val="5000"/>
            </a:srgbClr>
          </a:solidFill>
          <a:ln w="36000">
            <a:solidFill>
              <a:srgbClr val="FFF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C00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AECAC93-E8CF-48DD-999D-6810E5491365}"/>
              </a:ext>
            </a:extLst>
          </p:cNvPr>
          <p:cNvSpPr/>
          <p:nvPr/>
        </p:nvSpPr>
        <p:spPr>
          <a:xfrm rot="9979251">
            <a:off x="4525901" y="3467165"/>
            <a:ext cx="1645920" cy="0"/>
          </a:xfrm>
          <a:prstGeom prst="triangle">
            <a:avLst/>
          </a:prstGeom>
          <a:solidFill>
            <a:srgbClr val="FFFC00">
              <a:alpha val="5000"/>
            </a:srgbClr>
          </a:solidFill>
          <a:ln w="36000">
            <a:solidFill>
              <a:srgbClr val="FFF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C00"/>
              </a:solidFill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71415CBF-D508-4442-908B-7D35F4D9F630}"/>
              </a:ext>
            </a:extLst>
          </p:cNvPr>
          <p:cNvSpPr/>
          <p:nvPr/>
        </p:nvSpPr>
        <p:spPr>
          <a:xfrm rot="869535">
            <a:off x="5307209" y="3395340"/>
            <a:ext cx="1280160" cy="0"/>
          </a:xfrm>
          <a:prstGeom prst="line">
            <a:avLst/>
          </a:prstGeom>
          <a:solidFill>
            <a:srgbClr val="FF40FF">
              <a:alpha val="5000"/>
            </a:srgbClr>
          </a:solidFill>
          <a:ln w="36000">
            <a:solidFill>
              <a:srgbClr val="FF4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8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2F2-2A66-4AB7-B5A7-629B0979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242705" cy="649960"/>
          </a:xfrm>
        </p:spPr>
        <p:txBody>
          <a:bodyPr>
            <a:normAutofit fontScale="90000"/>
          </a:bodyPr>
          <a:lstStyle/>
          <a:p>
            <a:r>
              <a:rPr lang="en-US" dirty="0"/>
              <a:t>Same example from earlier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5A54D-EB99-44A1-A42D-F9623643B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575" y="668216"/>
                <a:ext cx="11828448" cy="15359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be a sequence of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random variables that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000" dirty="0"/>
                  <a:t> and c=0</a:t>
                </a:r>
              </a:p>
              <a:p>
                <a:r>
                  <a:rPr lang="en-US" sz="2000" dirty="0"/>
                  <a:t>Let n=10, M=5,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=0.05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5A54D-EB99-44A1-A42D-F9623643B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575" y="668216"/>
                <a:ext cx="11828448" cy="1535994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0EA161-B5AA-46CB-8B90-9AE4CFE9F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" y="1598183"/>
            <a:ext cx="9360740" cy="2141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DE5E1-12A0-45F3-AE99-F9EA9938C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7" y="4500066"/>
            <a:ext cx="9171706" cy="2137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C6127-4E26-4709-8276-C276D794D1E2}"/>
                  </a:ext>
                </a:extLst>
              </p:cNvPr>
              <p:cNvSpPr txBox="1"/>
              <p:nvPr/>
            </p:nvSpPr>
            <p:spPr>
              <a:xfrm>
                <a:off x="9053078" y="3393831"/>
                <a:ext cx="3446585" cy="120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C6127-4E26-4709-8276-C276D794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078" y="3393831"/>
                <a:ext cx="3446585" cy="1204561"/>
              </a:xfrm>
              <a:prstGeom prst="rect">
                <a:avLst/>
              </a:prstGeom>
              <a:blipFill>
                <a:blip r:embed="rId5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AF0BEC-204A-4E0C-8E7D-F65BF63003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1480" y="987552"/>
                <a:ext cx="4485861" cy="1088136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3100"/>
                  <a:t>Example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1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31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sz="3100" b="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1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1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AF0BEC-204A-4E0C-8E7D-F65BF6300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480" y="987552"/>
                <a:ext cx="4485861" cy="1088136"/>
              </a:xfrm>
              <a:blipFill>
                <a:blip r:embed="rId2"/>
                <a:stretch>
                  <a:fillRect l="-3401" t="-8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70BF4-1FA4-4CA8-A2EE-1885657FC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/>
                  <a:t> be a sequence of iid random variables that </a:t>
                </a:r>
              </a:p>
              <a:p>
                <a:pPr marL="0" indent="0">
                  <a:buNone/>
                </a:pPr>
                <a:r>
                  <a:rPr lang="en-US" sz="1800"/>
                  <a:t>  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800"/>
              </a:p>
              <a:p>
                <a:r>
                  <a:rPr lang="en-US" sz="1800"/>
                  <a:t> n=1000, M=500,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/>
                  <a:t>=0.05</a:t>
                </a:r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70BF4-1FA4-4CA8-A2EE-1885657FC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3"/>
                <a:stretch>
                  <a:fillRect l="-813"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9EAADDEC-45C9-46AC-B9E1-7679C83D9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18" y="67532"/>
            <a:ext cx="6137102" cy="6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8B3B6-B186-4899-93DF-8600D837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 dirty="0"/>
              <a:t>Strong Law of Large Numbers(SLLN)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C1A7A-F197-45F7-9409-7937E3DAC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C1A7A-F197-45F7-9409-7937E3DAC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77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F4F15B-A6BE-41DA-BC95-DA1D42C22B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16878" y="629266"/>
                <a:ext cx="6422849" cy="167660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4400"/>
                  <a:t>Convergence in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44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4400" b="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44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F4F15B-A6BE-41DA-BC95-DA1D42C2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16878" y="629266"/>
                <a:ext cx="6422849" cy="1676603"/>
              </a:xfrm>
              <a:blipFill>
                <a:blip r:embed="rId2"/>
                <a:stretch>
                  <a:fillRect l="-3795" t="-6545" r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73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0C810363-8CEE-4ADF-BEBA-83D88AB6DE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5698"/>
          <a:stretch>
            <a:fillRect/>
          </a:stretch>
        </p:blipFill>
        <p:spPr>
          <a:xfrm>
            <a:off x="804672" y="843477"/>
            <a:ext cx="3026664" cy="2389887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EA681-9BB4-492E-894E-462ADE73D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3706725"/>
            <a:ext cx="3026663" cy="1947638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E28E75B-1F7D-4957-9408-F90D11DE7E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116880" y="2438400"/>
                <a:ext cx="6422848" cy="225367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Definition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or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|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|=0</a:t>
                </a: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 is continuous</a:t>
                </a: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CDF!!!</a:t>
                </a:r>
              </a:p>
              <a:p>
                <a:endParaRPr lang="en-US" sz="20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E28E75B-1F7D-4957-9408-F90D11DE7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116880" y="2438400"/>
                <a:ext cx="6422848" cy="2253673"/>
              </a:xfrm>
              <a:blipFill>
                <a:blip r:embed="rId5"/>
                <a:stretch>
                  <a:fillRect l="-854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23FF77-6851-4313-ACB8-C23163346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1" y="5742821"/>
            <a:ext cx="328658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1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F15B-A6BE-41DA-BC95-DA1D42C2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Central Limit Theorem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BBDB9CBB-F581-4208-9C34-D4E8577A9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73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F8F2DBF4-5F7B-457C-98A0-0337482F2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0C810363-8CEE-4ADF-BEBA-83D88AB6DE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5698"/>
          <a:stretch>
            <a:fillRect/>
          </a:stretch>
        </p:blipFill>
        <p:spPr>
          <a:xfrm>
            <a:off x="573071" y="728292"/>
            <a:ext cx="2868914" cy="2265326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AEA681-9BB4-492E-894E-462ADE73D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" y="3237278"/>
            <a:ext cx="3520354" cy="2265326"/>
          </a:xfrm>
          <a:prstGeom prst="rect">
            <a:avLst/>
          </a:prstGeom>
        </p:spPr>
      </p:pic>
      <p:pic>
        <p:nvPicPr>
          <p:cNvPr id="6" name="Picture 5" descr="A picture containing knife&#10;&#10;Description automatically generated">
            <a:extLst>
              <a:ext uri="{FF2B5EF4-FFF2-40B4-BE49-F238E27FC236}">
                <a16:creationId xmlns:a16="http://schemas.microsoft.com/office/drawing/2014/main" id="{C6CEA23C-5BC3-49FC-8740-5200D8E90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" y="5724658"/>
            <a:ext cx="3026663" cy="499161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E28E75B-1F7D-4957-9408-F90D11DE7E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116880" y="2438400"/>
                <a:ext cx="6422848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endParaRPr lang="en-US" sz="20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0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E28E75B-1F7D-4957-9408-F90D11DE7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116880" y="2438400"/>
                <a:ext cx="6422848" cy="3785419"/>
              </a:xfrm>
              <a:blipFill>
                <a:blip r:embed="rId5"/>
                <a:stretch>
                  <a:fillRect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92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56740-7C6F-4EEC-BE8D-C2EF551D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Conclusion: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0F3886D-D4AA-4285-BBF2-FEDD51451A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809861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0F3886D-D4AA-4285-BBF2-FEDD51451A2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809861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06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5B38-52FF-4759-8698-8B261DC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</a:t>
            </a:r>
            <a:r>
              <a:rPr lang="en-US" dirty="0" err="1"/>
              <a:t>ConvergenceConcepts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8DFB-E035-4E69-8B40-11458F97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3168073"/>
          </a:xfrm>
        </p:spPr>
        <p:txBody>
          <a:bodyPr>
            <a:normAutofit/>
          </a:bodyPr>
          <a:lstStyle/>
          <a:p>
            <a:r>
              <a:rPr lang="en-US" dirty="0"/>
              <a:t>This is a Shiny app for visualizing convergence almost surely, in probability and in distribution. </a:t>
            </a:r>
          </a:p>
          <a:p>
            <a:r>
              <a:rPr lang="en-US" dirty="0"/>
              <a:t>You will need to have the following packages installed: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installing these, you can run the app from the R console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AA676-10AE-4322-AB87-1BA3EE5B01A3}"/>
              </a:ext>
            </a:extLst>
          </p:cNvPr>
          <p:cNvSpPr/>
          <p:nvPr/>
        </p:nvSpPr>
        <p:spPr>
          <a:xfrm>
            <a:off x="1099127" y="2965018"/>
            <a:ext cx="8589818" cy="59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install.packages</a:t>
            </a:r>
            <a:r>
              <a:rPr lang="en-US" dirty="0"/>
              <a:t>(c(“shiny”,”</a:t>
            </a:r>
            <a:r>
              <a:rPr lang="en-US" dirty="0" err="1"/>
              <a:t>ConvergenceConcepts</a:t>
            </a:r>
            <a:r>
              <a:rPr lang="en-US" dirty="0"/>
              <a:t>”,”</a:t>
            </a:r>
            <a:r>
              <a:rPr lang="en-US" dirty="0" err="1"/>
              <a:t>shinydashboard</a:t>
            </a:r>
            <a:r>
              <a:rPr lang="en-US" dirty="0"/>
              <a:t>”))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C108F-30DD-412D-8416-0DC453D743B4}"/>
              </a:ext>
            </a:extLst>
          </p:cNvPr>
          <p:cNvSpPr/>
          <p:nvPr/>
        </p:nvSpPr>
        <p:spPr>
          <a:xfrm>
            <a:off x="974436" y="4562765"/>
            <a:ext cx="8839200" cy="1505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library(“</a:t>
            </a:r>
            <a:r>
              <a:rPr lang="en-US" dirty="0" err="1"/>
              <a:t>shinydashboard</a:t>
            </a:r>
            <a:r>
              <a:rPr lang="en-US" dirty="0"/>
              <a:t>”)</a:t>
            </a:r>
          </a:p>
          <a:p>
            <a:r>
              <a:rPr lang="en-US" dirty="0"/>
              <a:t>library(“shiny”)</a:t>
            </a:r>
          </a:p>
          <a:p>
            <a:r>
              <a:rPr lang="en-US" dirty="0"/>
              <a:t>library(“</a:t>
            </a:r>
            <a:r>
              <a:rPr lang="en-US" dirty="0" err="1"/>
              <a:t>ConvergenceConcepts</a:t>
            </a:r>
            <a:r>
              <a:rPr lang="en-US" dirty="0"/>
              <a:t>”)</a:t>
            </a:r>
          </a:p>
          <a:p>
            <a:r>
              <a:rPr lang="en-US" dirty="0"/>
              <a:t>library(“</a:t>
            </a:r>
            <a:r>
              <a:rPr lang="en-US" dirty="0" err="1"/>
              <a:t>XiaoxiaChampon</a:t>
            </a:r>
            <a:r>
              <a:rPr lang="en-US" dirty="0"/>
              <a:t>/</a:t>
            </a:r>
            <a:r>
              <a:rPr lang="en-US" dirty="0" err="1"/>
              <a:t>ConvergenceConcepts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5028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3A6EA-D72D-4A3F-BA8D-50459298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64AA-FCB0-42C1-A994-D3C89080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09721"/>
            <a:ext cx="5396578" cy="4292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Article</a:t>
            </a:r>
          </a:p>
          <a:p>
            <a:pPr marL="0" indent="0">
              <a:buNone/>
            </a:pPr>
            <a:r>
              <a:rPr lang="en-US" sz="1800" dirty="0"/>
              <a:t>     Understanding Convergence Concepts</a:t>
            </a:r>
          </a:p>
          <a:p>
            <a:r>
              <a:rPr lang="en-US" sz="1800" dirty="0"/>
              <a:t>The content of this article: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-jstor-org.prox.lib.ncsu.edu/stable/25652246?Search=yes&amp;resultItemClick=true&amp;searchText=convergence&amp;searchText=concepts&amp;searchUri=%2Faction%2FdoBasicSearch%3FQuery%3Dconvergence%2Bconcepts%26amp%3Bacc%3Don%26amp%3Bwc%3Don%26amp%3Bfc%3Doff%26amp%3Bgroup%3Dnone&amp;ab_segments=0%2Fbasic_SYC-5187%2Fcontrol&amp;refreqid=search%3A3f60b13a177c75f2e134ca378d3ef6bc&amp;seq=1#metadata_info_tab_contents</a:t>
            </a:r>
            <a:r>
              <a:rPr lang="en-US" sz="18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5E537-DF2F-4855-9E52-DE0BD1DCA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18" y="2087741"/>
            <a:ext cx="4635629" cy="11820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knife&#10;&#10;Description automatically generated">
            <a:extLst>
              <a:ext uri="{FF2B5EF4-FFF2-40B4-BE49-F238E27FC236}">
                <a16:creationId xmlns:a16="http://schemas.microsoft.com/office/drawing/2014/main" id="{56B8D6F3-8C46-4270-B530-970DC47D5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49073"/>
            <a:ext cx="6999925" cy="699083"/>
          </a:xfrm>
          <a:prstGeom prst="rect">
            <a:avLst/>
          </a:prstGeom>
        </p:spPr>
      </p:pic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3C6CD3-3A3C-4A7C-9E0D-1CCE1C0F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6391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9E9D7-D581-494B-950E-2EFDB2A7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105-FAED-448A-9325-63A66A62D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a sequence of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 random variables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random variable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Convergence in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Convergence almost surely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Convergence in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105-FAED-448A-9325-63A66A62D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674" t="-7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1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F4F15B-A6BE-41DA-BC95-DA1D42C22B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507931"/>
                <a:ext cx="8317524" cy="1057105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r>
                  <a:rPr lang="en-US" sz="4800" dirty="0"/>
                  <a:t>Convergence in probability</a:t>
                </a:r>
                <a:br>
                  <a:rPr lang="en-US" sz="4800" dirty="0"/>
                </a:b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4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F4F15B-A6BE-41DA-BC95-DA1D42C22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07931"/>
                <a:ext cx="8317524" cy="1057105"/>
              </a:xfrm>
              <a:blipFill>
                <a:blip r:embed="rId2"/>
                <a:stretch>
                  <a:fillRect l="-2859" t="-5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E28E75B-1F7D-4957-9408-F90D11DE7E7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90413" y="2044698"/>
                <a:ext cx="7133653" cy="228560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Definition: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 , 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                                      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 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Mostly focused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constant)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E28E75B-1F7D-4957-9408-F90D11DE7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90413" y="2044698"/>
                <a:ext cx="7133653" cy="2285606"/>
              </a:xfr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4" name="Rectangle 7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t's Great, but What Does it Mean?">
            <a:extLst>
              <a:ext uri="{FF2B5EF4-FFF2-40B4-BE49-F238E27FC236}">
                <a16:creationId xmlns:a16="http://schemas.microsoft.com/office/drawing/2014/main" id="{5FAE7001-07C5-496F-8183-4A914FC40DA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6" r="2" b="994"/>
          <a:stretch/>
        </p:blipFill>
        <p:spPr bwMode="auto">
          <a:xfrm>
            <a:off x="8033669" y="627954"/>
            <a:ext cx="3623220" cy="457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7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FC9E9-9F10-4F75-B0EF-B7706686D761}"/>
              </a:ext>
            </a:extLst>
          </p:cNvPr>
          <p:cNvSpPr/>
          <p:nvPr/>
        </p:nvSpPr>
        <p:spPr>
          <a:xfrm>
            <a:off x="190413" y="438801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That’s great!</a:t>
            </a: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 what does that mean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C089C-E2B4-4813-BA79-02C554100E9C}"/>
              </a:ext>
            </a:extLst>
          </p:cNvPr>
          <p:cNvSpPr/>
          <p:nvPr/>
        </p:nvSpPr>
        <p:spPr>
          <a:xfrm>
            <a:off x="5992005" y="4272593"/>
            <a:ext cx="82586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77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356F7-0563-4E1B-86F0-DB11C725CD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068" y="263384"/>
                <a:ext cx="11768381" cy="78242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Thought process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?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0356F7-0563-4E1B-86F0-DB11C725C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068" y="263384"/>
                <a:ext cx="11768381" cy="782421"/>
              </a:xfrm>
              <a:blipFill>
                <a:blip r:embed="rId2"/>
                <a:stretch>
                  <a:fillRect l="-1813" t="-31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E8BD-BD5B-47A4-8610-A355E1F3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929" y="1159840"/>
            <a:ext cx="5157787" cy="319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5C5581-B724-43B5-BC17-6A24DF692A2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38213" y="1407275"/>
                <a:ext cx="5157787" cy="370840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5C5581-B724-43B5-BC17-6A24DF692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38213" y="1407275"/>
                <a:ext cx="5157787" cy="370840"/>
              </a:xfrm>
              <a:blipFill>
                <a:blip r:embed="rId3"/>
                <a:stretch>
                  <a:fillRect l="-1064" t="-14754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5625-51ED-42A2-AC6F-41A528C03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1680" y="1066481"/>
            <a:ext cx="5183188" cy="4529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also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26D8BE-E562-4D5C-973D-80B2A4314FD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90298" y="1575445"/>
                <a:ext cx="5183188" cy="5016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Constant c    , a positive number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26D8BE-E562-4D5C-973D-80B2A4314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90298" y="1575445"/>
                <a:ext cx="5183188" cy="501651"/>
              </a:xfrm>
              <a:blipFill>
                <a:blip r:embed="rId4"/>
                <a:stretch>
                  <a:fillRect l="-1059" t="-2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DFB55CEF-6282-4FE4-A1E1-6C916B79C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192819"/>
                  </p:ext>
                </p:extLst>
              </p:nvPr>
            </p:nvGraphicFramePr>
            <p:xfrm>
              <a:off x="76068" y="2079361"/>
              <a:ext cx="1097148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501">
                      <a:extLst>
                        <a:ext uri="{9D8B030D-6E8A-4147-A177-3AD203B41FA5}">
                          <a16:colId xmlns:a16="http://schemas.microsoft.com/office/drawing/2014/main" val="3173317156"/>
                        </a:ext>
                      </a:extLst>
                    </a:gridCol>
                    <a:gridCol w="2033378">
                      <a:extLst>
                        <a:ext uri="{9D8B030D-6E8A-4147-A177-3AD203B41FA5}">
                          <a16:colId xmlns:a16="http://schemas.microsoft.com/office/drawing/2014/main" val="3634864505"/>
                        </a:ext>
                      </a:extLst>
                    </a:gridCol>
                    <a:gridCol w="1900887">
                      <a:extLst>
                        <a:ext uri="{9D8B030D-6E8A-4147-A177-3AD203B41FA5}">
                          <a16:colId xmlns:a16="http://schemas.microsoft.com/office/drawing/2014/main" val="3420305717"/>
                        </a:ext>
                      </a:extLst>
                    </a:gridCol>
                    <a:gridCol w="2374285">
                      <a:extLst>
                        <a:ext uri="{9D8B030D-6E8A-4147-A177-3AD203B41FA5}">
                          <a16:colId xmlns:a16="http://schemas.microsoft.com/office/drawing/2014/main" val="3259764361"/>
                        </a:ext>
                      </a:extLst>
                    </a:gridCol>
                    <a:gridCol w="506766">
                      <a:extLst>
                        <a:ext uri="{9D8B030D-6E8A-4147-A177-3AD203B41FA5}">
                          <a16:colId xmlns:a16="http://schemas.microsoft.com/office/drawing/2014/main" val="2507904262"/>
                        </a:ext>
                      </a:extLst>
                    </a:gridCol>
                    <a:gridCol w="2139671">
                      <a:extLst>
                        <a:ext uri="{9D8B030D-6E8A-4147-A177-3AD203B41FA5}">
                          <a16:colId xmlns:a16="http://schemas.microsoft.com/office/drawing/2014/main" val="3774273372"/>
                        </a:ext>
                      </a:extLst>
                    </a:gridCol>
                  </a:tblGrid>
                  <a:tr h="35229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857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DFB55CEF-6282-4FE4-A1E1-6C916B79C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192819"/>
                  </p:ext>
                </p:extLst>
              </p:nvPr>
            </p:nvGraphicFramePr>
            <p:xfrm>
              <a:off x="76068" y="2079361"/>
              <a:ext cx="1097148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501">
                      <a:extLst>
                        <a:ext uri="{9D8B030D-6E8A-4147-A177-3AD203B41FA5}">
                          <a16:colId xmlns:a16="http://schemas.microsoft.com/office/drawing/2014/main" val="3173317156"/>
                        </a:ext>
                      </a:extLst>
                    </a:gridCol>
                    <a:gridCol w="2033378">
                      <a:extLst>
                        <a:ext uri="{9D8B030D-6E8A-4147-A177-3AD203B41FA5}">
                          <a16:colId xmlns:a16="http://schemas.microsoft.com/office/drawing/2014/main" val="3634864505"/>
                        </a:ext>
                      </a:extLst>
                    </a:gridCol>
                    <a:gridCol w="1900887">
                      <a:extLst>
                        <a:ext uri="{9D8B030D-6E8A-4147-A177-3AD203B41FA5}">
                          <a16:colId xmlns:a16="http://schemas.microsoft.com/office/drawing/2014/main" val="3420305717"/>
                        </a:ext>
                      </a:extLst>
                    </a:gridCol>
                    <a:gridCol w="2374285">
                      <a:extLst>
                        <a:ext uri="{9D8B030D-6E8A-4147-A177-3AD203B41FA5}">
                          <a16:colId xmlns:a16="http://schemas.microsoft.com/office/drawing/2014/main" val="3259764361"/>
                        </a:ext>
                      </a:extLst>
                    </a:gridCol>
                    <a:gridCol w="506766">
                      <a:extLst>
                        <a:ext uri="{9D8B030D-6E8A-4147-A177-3AD203B41FA5}">
                          <a16:colId xmlns:a16="http://schemas.microsoft.com/office/drawing/2014/main" val="2507904262"/>
                        </a:ext>
                      </a:extLst>
                    </a:gridCol>
                    <a:gridCol w="2139671">
                      <a:extLst>
                        <a:ext uri="{9D8B030D-6E8A-4147-A177-3AD203B41FA5}">
                          <a16:colId xmlns:a16="http://schemas.microsoft.com/office/drawing/2014/main" val="37742733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" t="-8197" r="-4453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9401" t="-8197" r="-3413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3462" t="-8197" r="-26538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50769" t="-8197" r="-1123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3390" t="-8197" r="-114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571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7BA31-1C9E-4255-9676-AF3091243942}"/>
                  </a:ext>
                </a:extLst>
              </p:cNvPr>
              <p:cNvSpPr txBox="1"/>
              <p:nvPr/>
            </p:nvSpPr>
            <p:spPr>
              <a:xfrm>
                <a:off x="4608324" y="2655344"/>
                <a:ext cx="31212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Ɛ</m:t>
                    </m:r>
                  </m:oMath>
                </a14:m>
                <a:r>
                  <a:rPr lang="en-US" dirty="0"/>
                  <a:t> </a:t>
                </a:r>
                <a:r>
                  <a:rPr lang="en-US" sz="3200" i="1" dirty="0"/>
                  <a:t>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7BA31-1C9E-4255-9676-AF3091243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324" y="2655344"/>
                <a:ext cx="3121269" cy="584775"/>
              </a:xfrm>
              <a:prstGeom prst="rect">
                <a:avLst/>
              </a:prstGeom>
              <a:blipFill>
                <a:blip r:embed="rId6"/>
                <a:stretch>
                  <a:fillRect l="-1758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75251F2-0E98-43E0-A4A7-8E098D7C5D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329047"/>
                  </p:ext>
                </p:extLst>
              </p:nvPr>
            </p:nvGraphicFramePr>
            <p:xfrm>
              <a:off x="155103" y="3478564"/>
              <a:ext cx="10971488" cy="6036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12">
                      <a:extLst>
                        <a:ext uri="{9D8B030D-6E8A-4147-A177-3AD203B41FA5}">
                          <a16:colId xmlns:a16="http://schemas.microsoft.com/office/drawing/2014/main" val="447680880"/>
                        </a:ext>
                      </a:extLst>
                    </a:gridCol>
                    <a:gridCol w="1987892">
                      <a:extLst>
                        <a:ext uri="{9D8B030D-6E8A-4147-A177-3AD203B41FA5}">
                          <a16:colId xmlns:a16="http://schemas.microsoft.com/office/drawing/2014/main" val="1233114720"/>
                        </a:ext>
                      </a:extLst>
                    </a:gridCol>
                    <a:gridCol w="2087692">
                      <a:extLst>
                        <a:ext uri="{9D8B030D-6E8A-4147-A177-3AD203B41FA5}">
                          <a16:colId xmlns:a16="http://schemas.microsoft.com/office/drawing/2014/main" val="1388358065"/>
                        </a:ext>
                      </a:extLst>
                    </a:gridCol>
                    <a:gridCol w="2361042">
                      <a:extLst>
                        <a:ext uri="{9D8B030D-6E8A-4147-A177-3AD203B41FA5}">
                          <a16:colId xmlns:a16="http://schemas.microsoft.com/office/drawing/2014/main" val="971820106"/>
                        </a:ext>
                      </a:extLst>
                    </a:gridCol>
                    <a:gridCol w="446150">
                      <a:extLst>
                        <a:ext uri="{9D8B030D-6E8A-4147-A177-3AD203B41FA5}">
                          <a16:colId xmlns:a16="http://schemas.microsoft.com/office/drawing/2014/main" val="236031424"/>
                        </a:ext>
                      </a:extLst>
                    </a:gridCol>
                    <a:gridCol w="2204000">
                      <a:extLst>
                        <a:ext uri="{9D8B030D-6E8A-4147-A177-3AD203B41FA5}">
                          <a16:colId xmlns:a16="http://schemas.microsoft.com/office/drawing/2014/main" val="3921327181"/>
                        </a:ext>
                      </a:extLst>
                    </a:gridCol>
                  </a:tblGrid>
                  <a:tr h="60360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&lt;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Ɛ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&lt;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Ɛ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8759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375251F2-0E98-43E0-A4A7-8E098D7C5D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4329047"/>
                  </p:ext>
                </p:extLst>
              </p:nvPr>
            </p:nvGraphicFramePr>
            <p:xfrm>
              <a:off x="155103" y="3478564"/>
              <a:ext cx="10971488" cy="6036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712">
                      <a:extLst>
                        <a:ext uri="{9D8B030D-6E8A-4147-A177-3AD203B41FA5}">
                          <a16:colId xmlns:a16="http://schemas.microsoft.com/office/drawing/2014/main" val="447680880"/>
                        </a:ext>
                      </a:extLst>
                    </a:gridCol>
                    <a:gridCol w="1987892">
                      <a:extLst>
                        <a:ext uri="{9D8B030D-6E8A-4147-A177-3AD203B41FA5}">
                          <a16:colId xmlns:a16="http://schemas.microsoft.com/office/drawing/2014/main" val="1233114720"/>
                        </a:ext>
                      </a:extLst>
                    </a:gridCol>
                    <a:gridCol w="2087692">
                      <a:extLst>
                        <a:ext uri="{9D8B030D-6E8A-4147-A177-3AD203B41FA5}">
                          <a16:colId xmlns:a16="http://schemas.microsoft.com/office/drawing/2014/main" val="1388358065"/>
                        </a:ext>
                      </a:extLst>
                    </a:gridCol>
                    <a:gridCol w="2361042">
                      <a:extLst>
                        <a:ext uri="{9D8B030D-6E8A-4147-A177-3AD203B41FA5}">
                          <a16:colId xmlns:a16="http://schemas.microsoft.com/office/drawing/2014/main" val="971820106"/>
                        </a:ext>
                      </a:extLst>
                    </a:gridCol>
                    <a:gridCol w="446150">
                      <a:extLst>
                        <a:ext uri="{9D8B030D-6E8A-4147-A177-3AD203B41FA5}">
                          <a16:colId xmlns:a16="http://schemas.microsoft.com/office/drawing/2014/main" val="236031424"/>
                        </a:ext>
                      </a:extLst>
                    </a:gridCol>
                    <a:gridCol w="2204000">
                      <a:extLst>
                        <a:ext uri="{9D8B030D-6E8A-4147-A177-3AD203B41FA5}">
                          <a16:colId xmlns:a16="http://schemas.microsoft.com/office/drawing/2014/main" val="3921327181"/>
                        </a:ext>
                      </a:extLst>
                    </a:gridCol>
                  </a:tblGrid>
                  <a:tr h="603602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4801" t="-5000" r="-35749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86257" t="-5000" r="-24181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52320" t="-5000" r="-1131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7790" t="-5000" r="-1105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87599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8A4FD99-5F0E-498B-9C24-FE8E6A2F207E}"/>
              </a:ext>
            </a:extLst>
          </p:cNvPr>
          <p:cNvGrpSpPr/>
          <p:nvPr/>
        </p:nvGrpSpPr>
        <p:grpSpPr>
          <a:xfrm>
            <a:off x="5679582" y="4685898"/>
            <a:ext cx="360" cy="360"/>
            <a:chOff x="5679582" y="468589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4A14F4-2363-4E17-BD56-8A3FC7E92E0F}"/>
                    </a:ext>
                  </a:extLst>
                </p14:cNvPr>
                <p14:cNvContentPartPr/>
                <p14:nvPr/>
              </p14:nvContentPartPr>
              <p14:xfrm>
                <a:off x="5679582" y="4685898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4A14F4-2363-4E17-BD56-8A3FC7E92E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0582" y="4677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CBA0D8-DA20-4481-9F9D-B961B8C78465}"/>
                    </a:ext>
                  </a:extLst>
                </p14:cNvPr>
                <p14:cNvContentPartPr/>
                <p14:nvPr/>
              </p14:nvContentPartPr>
              <p14:xfrm>
                <a:off x="5679582" y="4685898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CBA0D8-DA20-4481-9F9D-B961B8C784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0582" y="4677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CA3AF-713C-47C9-A2D4-BB35637E46F6}"/>
              </a:ext>
            </a:extLst>
          </p:cNvPr>
          <p:cNvGrpSpPr/>
          <p:nvPr/>
        </p:nvGrpSpPr>
        <p:grpSpPr>
          <a:xfrm>
            <a:off x="5547462" y="4694538"/>
            <a:ext cx="360" cy="360"/>
            <a:chOff x="5547462" y="469453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1EAC21-4093-4ED9-95A8-1D75843BCD3F}"/>
                    </a:ext>
                  </a:extLst>
                </p14:cNvPr>
                <p14:cNvContentPartPr/>
                <p14:nvPr/>
              </p14:nvContentPartPr>
              <p14:xfrm>
                <a:off x="5547462" y="4694538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1EAC21-4093-4ED9-95A8-1D75843BCD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8822" y="46858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8863D1-5AAB-4F13-B8C8-AFAD26CA171C}"/>
                    </a:ext>
                  </a:extLst>
                </p14:cNvPr>
                <p14:cNvContentPartPr/>
                <p14:nvPr/>
              </p14:nvContentPartPr>
              <p14:xfrm>
                <a:off x="5547462" y="4694538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8863D1-5AAB-4F13-B8C8-AFAD26CA17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8822" y="46858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0BBA-6425-4B20-AED7-241F954785EF}"/>
                  </a:ext>
                </a:extLst>
              </p:cNvPr>
              <p:cNvSpPr txBox="1"/>
              <p:nvPr/>
            </p:nvSpPr>
            <p:spPr>
              <a:xfrm>
                <a:off x="8923274" y="27894"/>
                <a:ext cx="3228914" cy="45294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730BBA-6425-4B20-AED7-241F95478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274" y="27894"/>
                <a:ext cx="3228914" cy="4529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6401B8-155D-4BB3-B669-8040F8080FB3}"/>
                  </a:ext>
                </a:extLst>
              </p:cNvPr>
              <p:cNvSpPr txBox="1"/>
              <p:nvPr/>
            </p:nvSpPr>
            <p:spPr>
              <a:xfrm>
                <a:off x="4632404" y="5068923"/>
                <a:ext cx="21717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86401B8-155D-4BB3-B669-8040F808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04" y="5068923"/>
                <a:ext cx="2171700" cy="61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F17721-F6B9-4FBB-BF2B-FDBF2B3599F7}"/>
                  </a:ext>
                </a:extLst>
              </p:cNvPr>
              <p:cNvSpPr txBox="1"/>
              <p:nvPr/>
            </p:nvSpPr>
            <p:spPr>
              <a:xfrm>
                <a:off x="4997730" y="6040141"/>
                <a:ext cx="1521069" cy="47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F17721-F6B9-4FBB-BF2B-FDBF2B359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30" y="6040141"/>
                <a:ext cx="1521069" cy="4701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Down 52">
            <a:extLst>
              <a:ext uri="{FF2B5EF4-FFF2-40B4-BE49-F238E27FC236}">
                <a16:creationId xmlns:a16="http://schemas.microsoft.com/office/drawing/2014/main" id="{0AA626B6-9182-4157-923E-E559DB903681}"/>
              </a:ext>
            </a:extLst>
          </p:cNvPr>
          <p:cNvSpPr/>
          <p:nvPr/>
        </p:nvSpPr>
        <p:spPr>
          <a:xfrm>
            <a:off x="5530640" y="3281471"/>
            <a:ext cx="192947" cy="14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BFE1233-6372-4CFA-AAA4-05956F8520F8}"/>
              </a:ext>
            </a:extLst>
          </p:cNvPr>
          <p:cNvSpPr/>
          <p:nvPr/>
        </p:nvSpPr>
        <p:spPr>
          <a:xfrm>
            <a:off x="5525308" y="4079881"/>
            <a:ext cx="192947" cy="14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ED92072A-8E95-4CC1-97FE-BDFCA1092F91}"/>
              </a:ext>
            </a:extLst>
          </p:cNvPr>
          <p:cNvSpPr/>
          <p:nvPr/>
        </p:nvSpPr>
        <p:spPr>
          <a:xfrm>
            <a:off x="5661792" y="5774693"/>
            <a:ext cx="192947" cy="147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2E4E805-1B62-44F6-AEA3-473BDCC5B2D2}"/>
              </a:ext>
            </a:extLst>
          </p:cNvPr>
          <p:cNvSpPr/>
          <p:nvPr/>
        </p:nvSpPr>
        <p:spPr>
          <a:xfrm>
            <a:off x="5554996" y="2739053"/>
            <a:ext cx="117312" cy="190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5A5D9FE-18C2-4671-8C35-9AC340CF2F7F}"/>
              </a:ext>
            </a:extLst>
          </p:cNvPr>
          <p:cNvSpPr/>
          <p:nvPr/>
        </p:nvSpPr>
        <p:spPr>
          <a:xfrm>
            <a:off x="6345672" y="3355235"/>
            <a:ext cx="1738717" cy="627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FCBF05D-B09A-493D-B352-DF227C0715D3}"/>
              </a:ext>
            </a:extLst>
          </p:cNvPr>
          <p:cNvSpPr/>
          <p:nvPr/>
        </p:nvSpPr>
        <p:spPr>
          <a:xfrm>
            <a:off x="2368896" y="3425508"/>
            <a:ext cx="1738717" cy="627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CB12EB-17C0-4734-A4AE-6051AF0DFD58}"/>
                  </a:ext>
                </a:extLst>
              </p:cNvPr>
              <p:cNvSpPr txBox="1"/>
              <p:nvPr/>
            </p:nvSpPr>
            <p:spPr>
              <a:xfrm>
                <a:off x="5276316" y="4215996"/>
                <a:ext cx="883877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CB12EB-17C0-4734-A4AE-6051AF0DF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16" y="4215996"/>
                <a:ext cx="883877" cy="6127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Down 59">
            <a:extLst>
              <a:ext uri="{FF2B5EF4-FFF2-40B4-BE49-F238E27FC236}">
                <a16:creationId xmlns:a16="http://schemas.microsoft.com/office/drawing/2014/main" id="{7A7A1F11-97D0-4C2C-9C46-B6A6450D7FF4}"/>
              </a:ext>
            </a:extLst>
          </p:cNvPr>
          <p:cNvSpPr/>
          <p:nvPr/>
        </p:nvSpPr>
        <p:spPr>
          <a:xfrm>
            <a:off x="5600513" y="4983025"/>
            <a:ext cx="195579" cy="102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239A-510D-4367-B78C-A2F6081A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896600" cy="87459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simulate this process M times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9E9D-3314-4AB8-B0F7-7CDE3F94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239716"/>
            <a:ext cx="10515600" cy="557090"/>
          </a:xfrm>
        </p:spPr>
        <p:txBody>
          <a:bodyPr/>
          <a:lstStyle/>
          <a:p>
            <a:r>
              <a:rPr lang="en-US" dirty="0"/>
              <a:t>And find P for each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348B45-DE3C-453B-B9ED-7B428CB111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546108"/>
                  </p:ext>
                </p:extLst>
              </p:nvPr>
            </p:nvGraphicFramePr>
            <p:xfrm>
              <a:off x="131885" y="1796806"/>
              <a:ext cx="11034345" cy="248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1553">
                      <a:extLst>
                        <a:ext uri="{9D8B030D-6E8A-4147-A177-3AD203B41FA5}">
                          <a16:colId xmlns:a16="http://schemas.microsoft.com/office/drawing/2014/main" val="4022134648"/>
                        </a:ext>
                      </a:extLst>
                    </a:gridCol>
                    <a:gridCol w="1875974">
                      <a:extLst>
                        <a:ext uri="{9D8B030D-6E8A-4147-A177-3AD203B41FA5}">
                          <a16:colId xmlns:a16="http://schemas.microsoft.com/office/drawing/2014/main" val="2714435397"/>
                        </a:ext>
                      </a:extLst>
                    </a:gridCol>
                    <a:gridCol w="2160008">
                      <a:extLst>
                        <a:ext uri="{9D8B030D-6E8A-4147-A177-3AD203B41FA5}">
                          <a16:colId xmlns:a16="http://schemas.microsoft.com/office/drawing/2014/main" val="418212846"/>
                        </a:ext>
                      </a:extLst>
                    </a:gridCol>
                    <a:gridCol w="1962747">
                      <a:extLst>
                        <a:ext uri="{9D8B030D-6E8A-4147-A177-3AD203B41FA5}">
                          <a16:colId xmlns:a16="http://schemas.microsoft.com/office/drawing/2014/main" val="2340671923"/>
                        </a:ext>
                      </a:extLst>
                    </a:gridCol>
                    <a:gridCol w="1142494">
                      <a:extLst>
                        <a:ext uri="{9D8B030D-6E8A-4147-A177-3AD203B41FA5}">
                          <a16:colId xmlns:a16="http://schemas.microsoft.com/office/drawing/2014/main" val="3753261401"/>
                        </a:ext>
                      </a:extLst>
                    </a:gridCol>
                    <a:gridCol w="2011569">
                      <a:extLst>
                        <a:ext uri="{9D8B030D-6E8A-4147-A177-3AD203B41FA5}">
                          <a16:colId xmlns:a16="http://schemas.microsoft.com/office/drawing/2014/main" val="2442660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128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30000" dirty="0"/>
                            <a:t>st</a:t>
                          </a:r>
                          <a:r>
                            <a:rPr lang="en-US" dirty="0"/>
                            <a:t> 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85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239239"/>
                      </a:ext>
                    </a:extLst>
                  </a:tr>
                  <a:tr h="22405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r>
                            <a:rPr lang="en-US" baseline="30000" dirty="0"/>
                            <a:t>rd</a:t>
                          </a:r>
                          <a:r>
                            <a:rPr lang="en-US" dirty="0"/>
                            <a:t>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113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00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568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348B45-DE3C-453B-B9ED-7B428CB111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3546108"/>
                  </p:ext>
                </p:extLst>
              </p:nvPr>
            </p:nvGraphicFramePr>
            <p:xfrm>
              <a:off x="131885" y="1796806"/>
              <a:ext cx="11034345" cy="248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1553">
                      <a:extLst>
                        <a:ext uri="{9D8B030D-6E8A-4147-A177-3AD203B41FA5}">
                          <a16:colId xmlns:a16="http://schemas.microsoft.com/office/drawing/2014/main" val="4022134648"/>
                        </a:ext>
                      </a:extLst>
                    </a:gridCol>
                    <a:gridCol w="1875974">
                      <a:extLst>
                        <a:ext uri="{9D8B030D-6E8A-4147-A177-3AD203B41FA5}">
                          <a16:colId xmlns:a16="http://schemas.microsoft.com/office/drawing/2014/main" val="2714435397"/>
                        </a:ext>
                      </a:extLst>
                    </a:gridCol>
                    <a:gridCol w="2160008">
                      <a:extLst>
                        <a:ext uri="{9D8B030D-6E8A-4147-A177-3AD203B41FA5}">
                          <a16:colId xmlns:a16="http://schemas.microsoft.com/office/drawing/2014/main" val="418212846"/>
                        </a:ext>
                      </a:extLst>
                    </a:gridCol>
                    <a:gridCol w="1962747">
                      <a:extLst>
                        <a:ext uri="{9D8B030D-6E8A-4147-A177-3AD203B41FA5}">
                          <a16:colId xmlns:a16="http://schemas.microsoft.com/office/drawing/2014/main" val="2340671923"/>
                        </a:ext>
                      </a:extLst>
                    </a:gridCol>
                    <a:gridCol w="1142494">
                      <a:extLst>
                        <a:ext uri="{9D8B030D-6E8A-4147-A177-3AD203B41FA5}">
                          <a16:colId xmlns:a16="http://schemas.microsoft.com/office/drawing/2014/main" val="3753261401"/>
                        </a:ext>
                      </a:extLst>
                    </a:gridCol>
                    <a:gridCol w="2011569">
                      <a:extLst>
                        <a:ext uri="{9D8B030D-6E8A-4147-A177-3AD203B41FA5}">
                          <a16:colId xmlns:a16="http://schemas.microsoft.com/office/drawing/2014/main" val="2442660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8197" r="-38896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576" t="-8197" r="-238418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63" t="-8197" r="-162112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9091" t="-8197" r="-121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128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r>
                            <a:rPr lang="en-US" baseline="30000" dirty="0"/>
                            <a:t>st</a:t>
                          </a:r>
                          <a:r>
                            <a:rPr lang="en-US" dirty="0"/>
                            <a:t> 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108197" r="-388961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576" t="-108197" r="-238418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63" t="-108197" r="-162112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9091" t="-108197" r="-1212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85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208197" r="-388961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576" t="-208197" r="-238418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63" t="-208197" r="-162112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9091" t="-208197" r="-1212" b="-3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0239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r>
                            <a:rPr lang="en-US" baseline="30000" dirty="0"/>
                            <a:t>rd</a:t>
                          </a:r>
                          <a:r>
                            <a:rPr lang="en-US" dirty="0"/>
                            <a:t>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313333" r="-388961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576" t="-313333" r="-238418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63" t="-313333" r="-162112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9091" t="-313333" r="-1212" b="-2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4113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8009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 sample 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49" t="-295238" r="-38896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576" t="-295238" r="-23841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63" t="-295238" r="-16211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9091" t="-295238" r="-1212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1568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D25CBCB-1620-45BB-B382-3F4A265C74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849589"/>
                  </p:ext>
                </p:extLst>
              </p:nvPr>
            </p:nvGraphicFramePr>
            <p:xfrm>
              <a:off x="136279" y="4241987"/>
              <a:ext cx="11029950" cy="60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0783">
                      <a:extLst>
                        <a:ext uri="{9D8B030D-6E8A-4147-A177-3AD203B41FA5}">
                          <a16:colId xmlns:a16="http://schemas.microsoft.com/office/drawing/2014/main" val="3923761382"/>
                        </a:ext>
                      </a:extLst>
                    </a:gridCol>
                    <a:gridCol w="1905247">
                      <a:extLst>
                        <a:ext uri="{9D8B030D-6E8A-4147-A177-3AD203B41FA5}">
                          <a16:colId xmlns:a16="http://schemas.microsoft.com/office/drawing/2014/main" val="1962257899"/>
                        </a:ext>
                      </a:extLst>
                    </a:gridCol>
                    <a:gridCol w="2159148">
                      <a:extLst>
                        <a:ext uri="{9D8B030D-6E8A-4147-A177-3AD203B41FA5}">
                          <a16:colId xmlns:a16="http://schemas.microsoft.com/office/drawing/2014/main" val="3654922040"/>
                        </a:ext>
                      </a:extLst>
                    </a:gridCol>
                    <a:gridCol w="1961965">
                      <a:extLst>
                        <a:ext uri="{9D8B030D-6E8A-4147-A177-3AD203B41FA5}">
                          <a16:colId xmlns:a16="http://schemas.microsoft.com/office/drawing/2014/main" val="1096879201"/>
                        </a:ext>
                      </a:extLst>
                    </a:gridCol>
                    <a:gridCol w="1142039">
                      <a:extLst>
                        <a:ext uri="{9D8B030D-6E8A-4147-A177-3AD203B41FA5}">
                          <a16:colId xmlns:a16="http://schemas.microsoft.com/office/drawing/2014/main" val="1974109511"/>
                        </a:ext>
                      </a:extLst>
                    </a:gridCol>
                    <a:gridCol w="2010768">
                      <a:extLst>
                        <a:ext uri="{9D8B030D-6E8A-4147-A177-3AD203B41FA5}">
                          <a16:colId xmlns:a16="http://schemas.microsoft.com/office/drawing/2014/main" val="2876508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2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D25CBCB-1620-45BB-B382-3F4A265C74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849589"/>
                  </p:ext>
                </p:extLst>
              </p:nvPr>
            </p:nvGraphicFramePr>
            <p:xfrm>
              <a:off x="136279" y="4241987"/>
              <a:ext cx="11029950" cy="605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0783">
                      <a:extLst>
                        <a:ext uri="{9D8B030D-6E8A-4147-A177-3AD203B41FA5}">
                          <a16:colId xmlns:a16="http://schemas.microsoft.com/office/drawing/2014/main" val="3923761382"/>
                        </a:ext>
                      </a:extLst>
                    </a:gridCol>
                    <a:gridCol w="1905247">
                      <a:extLst>
                        <a:ext uri="{9D8B030D-6E8A-4147-A177-3AD203B41FA5}">
                          <a16:colId xmlns:a16="http://schemas.microsoft.com/office/drawing/2014/main" val="1962257899"/>
                        </a:ext>
                      </a:extLst>
                    </a:gridCol>
                    <a:gridCol w="2159148">
                      <a:extLst>
                        <a:ext uri="{9D8B030D-6E8A-4147-A177-3AD203B41FA5}">
                          <a16:colId xmlns:a16="http://schemas.microsoft.com/office/drawing/2014/main" val="3654922040"/>
                        </a:ext>
                      </a:extLst>
                    </a:gridCol>
                    <a:gridCol w="1961965">
                      <a:extLst>
                        <a:ext uri="{9D8B030D-6E8A-4147-A177-3AD203B41FA5}">
                          <a16:colId xmlns:a16="http://schemas.microsoft.com/office/drawing/2014/main" val="1096879201"/>
                        </a:ext>
                      </a:extLst>
                    </a:gridCol>
                    <a:gridCol w="1142039">
                      <a:extLst>
                        <a:ext uri="{9D8B030D-6E8A-4147-A177-3AD203B41FA5}">
                          <a16:colId xmlns:a16="http://schemas.microsoft.com/office/drawing/2014/main" val="1974109511"/>
                        </a:ext>
                      </a:extLst>
                    </a:gridCol>
                    <a:gridCol w="2010768">
                      <a:extLst>
                        <a:ext uri="{9D8B030D-6E8A-4147-A177-3AD203B41FA5}">
                          <a16:colId xmlns:a16="http://schemas.microsoft.com/office/drawing/2014/main" val="2876508133"/>
                        </a:ext>
                      </a:extLst>
                    </a:gridCol>
                  </a:tblGrid>
                  <a:tr h="6050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56" t="-4950" r="-383974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803" t="-4950" r="-237465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863" t="-4950" r="-161801" b="-3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8788" t="-4950" r="-1212" b="-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25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80410E7-E949-422C-A904-7322256DBFC4}"/>
              </a:ext>
            </a:extLst>
          </p:cNvPr>
          <p:cNvSpPr/>
          <p:nvPr/>
        </p:nvSpPr>
        <p:spPr>
          <a:xfrm>
            <a:off x="2479430" y="2097087"/>
            <a:ext cx="1090247" cy="465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177D9-7E15-48AA-822A-457D455792FF}"/>
              </a:ext>
            </a:extLst>
          </p:cNvPr>
          <p:cNvSpPr/>
          <p:nvPr/>
        </p:nvSpPr>
        <p:spPr>
          <a:xfrm>
            <a:off x="4558810" y="2943523"/>
            <a:ext cx="1090247" cy="465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BF86F3-16CB-4951-8ECC-CB4F2F59048C}"/>
              </a:ext>
            </a:extLst>
          </p:cNvPr>
          <p:cNvSpPr/>
          <p:nvPr/>
        </p:nvSpPr>
        <p:spPr>
          <a:xfrm>
            <a:off x="6470440" y="2943522"/>
            <a:ext cx="1090247" cy="465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0DC7BD-F0D2-4B2B-ADCC-7D26335F4645}"/>
              </a:ext>
            </a:extLst>
          </p:cNvPr>
          <p:cNvSpPr/>
          <p:nvPr/>
        </p:nvSpPr>
        <p:spPr>
          <a:xfrm>
            <a:off x="4507522" y="2477530"/>
            <a:ext cx="1090247" cy="465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3431A5-F90E-4633-B899-A873B14F0F1A}"/>
                  </a:ext>
                </a:extLst>
              </p:cNvPr>
              <p:cNvSpPr txBox="1"/>
              <p:nvPr/>
            </p:nvSpPr>
            <p:spPr>
              <a:xfrm>
                <a:off x="3894994" y="5134101"/>
                <a:ext cx="4299438" cy="45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3431A5-F90E-4633-B899-A873B14F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94" y="5134101"/>
                <a:ext cx="4299438" cy="452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A05D72-38FA-44A8-B977-3DEA54BF451F}"/>
                  </a:ext>
                </a:extLst>
              </p:cNvPr>
              <p:cNvSpPr txBox="1"/>
              <p:nvPr/>
            </p:nvSpPr>
            <p:spPr>
              <a:xfrm>
                <a:off x="5158853" y="6127369"/>
                <a:ext cx="1521069" cy="44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A05D72-38FA-44A8-B977-3DEA54BF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53" y="6127369"/>
                <a:ext cx="1521069" cy="441788"/>
              </a:xfrm>
              <a:prstGeom prst="rect">
                <a:avLst/>
              </a:prstGeom>
              <a:blipFill>
                <a:blip r:embed="rId5"/>
                <a:stretch>
                  <a:fillRect r="-5200" b="-36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397E793D-58B1-45B3-9671-F6CA94338970}"/>
              </a:ext>
            </a:extLst>
          </p:cNvPr>
          <p:cNvSpPr/>
          <p:nvPr/>
        </p:nvSpPr>
        <p:spPr>
          <a:xfrm>
            <a:off x="5649057" y="4876569"/>
            <a:ext cx="395656" cy="170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728BDBE-AE7D-4ED8-A58C-B93169A09019}"/>
              </a:ext>
            </a:extLst>
          </p:cNvPr>
          <p:cNvSpPr/>
          <p:nvPr/>
        </p:nvSpPr>
        <p:spPr>
          <a:xfrm>
            <a:off x="5700344" y="5729141"/>
            <a:ext cx="395656" cy="170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6AE6C-53CC-4627-A068-9AC790829C80}"/>
                  </a:ext>
                </a:extLst>
              </p:cNvPr>
              <p:cNvSpPr txBox="1"/>
              <p:nvPr/>
            </p:nvSpPr>
            <p:spPr>
              <a:xfrm>
                <a:off x="8923274" y="27894"/>
                <a:ext cx="3228914" cy="45294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C6AE6C-53CC-4627-A068-9AC79082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274" y="27894"/>
                <a:ext cx="3228914" cy="452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73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80E681-D97E-49BD-927F-7FFF0C9D3B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7889" y="4883544"/>
                <a:ext cx="3876086" cy="155690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200" dirty="0"/>
                  <a:t>We are trying to observe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80E681-D97E-49BD-927F-7FFF0C9D3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7889" y="4883544"/>
                <a:ext cx="3876086" cy="1556907"/>
              </a:xfrm>
              <a:blipFill>
                <a:blip r:embed="rId2"/>
                <a:stretch>
                  <a:fillRect l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5AAE0-277E-4DC4-93E1-12A1DDD7E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6109" y="5116945"/>
                <a:ext cx="6743525" cy="1323505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sz="1800" dirty="0"/>
                  <a:t>10 simulations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,..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3000</m:t>
                        </m:r>
                      </m:sub>
                    </m:sSub>
                  </m:oMath>
                </a14:m>
                <a:r>
                  <a:rPr lang="en-US" sz="1800" dirty="0"/>
                  <a:t> points. </a:t>
                </a:r>
              </a:p>
              <a:p>
                <a:r>
                  <a:rPr lang="en-US" sz="1800" dirty="0"/>
                  <a:t>n=3000, M=10. </a:t>
                </a:r>
              </a:p>
              <a:p>
                <a:r>
                  <a:rPr lang="en-US" sz="1800" dirty="0"/>
                  <a:t>Labeled P at position/column 1000 and 2000.</a:t>
                </a:r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5AAE0-277E-4DC4-93E1-12A1DDD7E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6109" y="5116945"/>
                <a:ext cx="6743525" cy="1323505"/>
              </a:xfrm>
              <a:blipFill>
                <a:blip r:embed="rId3"/>
                <a:stretch>
                  <a:fillRect l="-452" t="-16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A close up of a map&#10;&#10;Description automatically generated">
            <a:extLst>
              <a:ext uri="{FF2B5EF4-FFF2-40B4-BE49-F238E27FC236}">
                <a16:creationId xmlns:a16="http://schemas.microsoft.com/office/drawing/2014/main" id="{EFB819A7-FBF9-4683-8FB8-3762C64E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17" y="150733"/>
            <a:ext cx="9035126" cy="4787332"/>
          </a:xfrm>
          <a:prstGeom prst="rect">
            <a:avLst/>
          </a:prstGeom>
        </p:spPr>
      </p:pic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3DAF2BDC-CFAD-438B-A95B-3E49C5C81B4A}"/>
              </a:ext>
            </a:extLst>
          </p:cNvPr>
          <p:cNvSpPr/>
          <p:nvPr/>
        </p:nvSpPr>
        <p:spPr>
          <a:xfrm>
            <a:off x="2087376" y="1926548"/>
            <a:ext cx="6400800" cy="0"/>
          </a:xfrm>
          <a:prstGeom prst="line">
            <a:avLst/>
          </a:prstGeom>
          <a:solidFill>
            <a:srgbClr val="FF2500">
              <a:alpha val="5000"/>
            </a:srgbClr>
          </a:solidFill>
          <a:ln w="108000">
            <a:solidFill>
              <a:srgbClr val="FF2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2500"/>
              </a:solidFill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C7F483FC-7A98-4485-87E9-DEAA2BA71472}"/>
              </a:ext>
            </a:extLst>
          </p:cNvPr>
          <p:cNvSpPr/>
          <p:nvPr/>
        </p:nvSpPr>
        <p:spPr>
          <a:xfrm>
            <a:off x="2061250" y="3000967"/>
            <a:ext cx="6583680" cy="0"/>
          </a:xfrm>
          <a:prstGeom prst="line">
            <a:avLst/>
          </a:prstGeom>
          <a:solidFill>
            <a:srgbClr val="FF2500">
              <a:alpha val="5000"/>
            </a:srgbClr>
          </a:solidFill>
          <a:ln w="108000">
            <a:solidFill>
              <a:srgbClr val="FF2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25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0B002D-5B53-4144-9CD6-56758E25C6F3}"/>
              </a:ext>
            </a:extLst>
          </p:cNvPr>
          <p:cNvSpPr/>
          <p:nvPr/>
        </p:nvSpPr>
        <p:spPr>
          <a:xfrm>
            <a:off x="4506691" y="3353213"/>
            <a:ext cx="211479" cy="177278"/>
          </a:xfrm>
          <a:prstGeom prst="ellipse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A37272-21A3-41B2-940F-64AB8795483C}"/>
              </a:ext>
            </a:extLst>
          </p:cNvPr>
          <p:cNvSpPr/>
          <p:nvPr/>
        </p:nvSpPr>
        <p:spPr>
          <a:xfrm>
            <a:off x="4506691" y="3749094"/>
            <a:ext cx="211479" cy="177278"/>
          </a:xfrm>
          <a:prstGeom prst="ellipse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07AD56-8D6D-4A8D-826B-72A09A90A987}"/>
              </a:ext>
            </a:extLst>
          </p:cNvPr>
          <p:cNvSpPr/>
          <p:nvPr/>
        </p:nvSpPr>
        <p:spPr>
          <a:xfrm>
            <a:off x="6472334" y="3340043"/>
            <a:ext cx="211479" cy="177278"/>
          </a:xfrm>
          <a:prstGeom prst="ellipse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D51-CEC1-4D59-8682-D6C010CE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" y="86823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7E301-5A3F-4001-B6A7-B2A736F62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122" y="1113448"/>
                <a:ext cx="8171570" cy="12604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sequence of </a:t>
                </a:r>
                <a:r>
                  <a:rPr lang="en-US" dirty="0" err="1"/>
                  <a:t>iid</a:t>
                </a:r>
                <a:r>
                  <a:rPr lang="en-US" dirty="0"/>
                  <a:t> random variables that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and c=0</a:t>
                </a:r>
              </a:p>
              <a:p>
                <a:r>
                  <a:rPr lang="en-US" dirty="0"/>
                  <a:t>Let n=10, M=5,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=0.05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7E301-5A3F-4001-B6A7-B2A736F62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122" y="1113448"/>
                <a:ext cx="8171570" cy="1260476"/>
              </a:xfrm>
              <a:blipFill>
                <a:blip r:embed="rId2"/>
                <a:stretch>
                  <a:fillRect l="-896" t="-10194" b="-5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6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41732-4302-41AD-BA9D-DD12A3052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924"/>
            <a:ext cx="12192000" cy="283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E061-7B47-42C3-BDA9-9B22AA37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00" y="136525"/>
            <a:ext cx="10515600" cy="1325563"/>
          </a:xfrm>
        </p:spPr>
        <p:txBody>
          <a:bodyPr/>
          <a:lstStyle/>
          <a:p>
            <a:r>
              <a:rPr lang="en-US" dirty="0"/>
              <a:t>Let’s make n=100 and simulate M=50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153B90-8C39-4B2A-A90C-8B1544389CDA}"/>
                  </a:ext>
                </a:extLst>
              </p:cNvPr>
              <p:cNvSpPr txBox="1"/>
              <p:nvPr/>
            </p:nvSpPr>
            <p:spPr>
              <a:xfrm>
                <a:off x="2469735" y="5294340"/>
                <a:ext cx="6681592" cy="77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r>
                        <a:rPr lang="en-US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153B90-8C39-4B2A-A90C-8B1544389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35" y="5294340"/>
                <a:ext cx="6681592" cy="7758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6DBFA-F429-42D5-AB2F-7E6D050F4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088"/>
            <a:ext cx="6464278" cy="3487981"/>
          </a:xfrm>
        </p:spPr>
      </p:pic>
      <p:pic>
        <p:nvPicPr>
          <p:cNvPr id="23" name="Picture 2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1D5BA5-DA25-4C41-971B-88574B07A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45" y="1563661"/>
            <a:ext cx="6021254" cy="32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8B3B6-B186-4899-93DF-8600D837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Weak Law of Large Numbers(WLLN)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C1A7A-F197-45F7-9409-7937E3DAC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CC1A7A-F197-45F7-9409-7937E3DAC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33C469-325B-4A9C-ABC3-3A31F5DD0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1" y="2203079"/>
            <a:ext cx="5079823" cy="3733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E1B9AF-981E-4D3C-874A-96959CD7DDAA}"/>
                  </a:ext>
                </a:extLst>
              </p:cNvPr>
              <p:cNvSpPr txBox="1"/>
              <p:nvPr/>
            </p:nvSpPr>
            <p:spPr>
              <a:xfrm>
                <a:off x="5791110" y="5880577"/>
                <a:ext cx="1546789" cy="464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groupCh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𝑠𝑎𝑚𝑝𝑙𝑒𝑑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E1B9AF-981E-4D3C-874A-96959CD7D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10" y="5880577"/>
                <a:ext cx="1546789" cy="464486"/>
              </a:xfrm>
              <a:prstGeom prst="rect">
                <a:avLst/>
              </a:prstGeom>
              <a:blipFill>
                <a:blip r:embed="rId4"/>
                <a:stretch>
                  <a:fillRect r="-220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92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868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Convergence Concepts</vt:lpstr>
      <vt:lpstr>Notations</vt:lpstr>
      <vt:lpstr>Convergence in probability  〖                  X〗_n →┴p X</vt:lpstr>
      <vt:lpstr>Thought process : X_n →┴p c?     </vt:lpstr>
      <vt:lpstr>Let’s simulate this process M times </vt:lpstr>
      <vt:lpstr>We are trying to observe lim┬(n→∞) P_n</vt:lpstr>
      <vt:lpstr>Example</vt:lpstr>
      <vt:lpstr>Let’s make n=100 and simulate M=50 times</vt:lpstr>
      <vt:lpstr>Weak Law of Large Numbers(WLLN)</vt:lpstr>
      <vt:lpstr>Differences between a.s. and in probability</vt:lpstr>
      <vt:lpstr>Same example from earlier</vt:lpstr>
      <vt:lpstr>Example that X_n →┴p 0 but not a.s.</vt:lpstr>
      <vt:lpstr>Strong Law of Large Numbers(SLLN)</vt:lpstr>
      <vt:lpstr>Convergence in distribution X_n →┴d X</vt:lpstr>
      <vt:lpstr>Central Limit Theorem</vt:lpstr>
      <vt:lpstr>Conclusion:</vt:lpstr>
      <vt:lpstr>Shiny App ConvergenceConcepts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Concepts</dc:title>
  <dc:creator>Robert Champon</dc:creator>
  <cp:lastModifiedBy>Robert Champon</cp:lastModifiedBy>
  <cp:revision>9</cp:revision>
  <dcterms:created xsi:type="dcterms:W3CDTF">2020-06-30T15:53:38Z</dcterms:created>
  <dcterms:modified xsi:type="dcterms:W3CDTF">2020-06-30T16:39:55Z</dcterms:modified>
</cp:coreProperties>
</file>