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8" r:id="rId2"/>
    <p:sldId id="257" r:id="rId3"/>
    <p:sldId id="287" r:id="rId4"/>
    <p:sldId id="288" r:id="rId5"/>
    <p:sldId id="285" r:id="rId6"/>
    <p:sldId id="263" r:id="rId7"/>
    <p:sldId id="286" r:id="rId8"/>
    <p:sldId id="268" r:id="rId9"/>
    <p:sldId id="264" r:id="rId10"/>
    <p:sldId id="265" r:id="rId11"/>
    <p:sldId id="269" r:id="rId12"/>
    <p:sldId id="260" r:id="rId13"/>
    <p:sldId id="298" r:id="rId14"/>
    <p:sldId id="271" r:id="rId15"/>
    <p:sldId id="280" r:id="rId16"/>
    <p:sldId id="282" r:id="rId17"/>
    <p:sldId id="283" r:id="rId18"/>
    <p:sldId id="290" r:id="rId19"/>
    <p:sldId id="292" r:id="rId20"/>
    <p:sldId id="291" r:id="rId21"/>
    <p:sldId id="299" r:id="rId22"/>
    <p:sldId id="293" r:id="rId23"/>
    <p:sldId id="294" r:id="rId24"/>
    <p:sldId id="295" r:id="rId25"/>
    <p:sldId id="296" r:id="rId26"/>
    <p:sldId id="266" r:id="rId27"/>
    <p:sldId id="297" r:id="rId28"/>
    <p:sldId id="270" r:id="rId29"/>
    <p:sldId id="273" r:id="rId30"/>
    <p:sldId id="304" r:id="rId31"/>
    <p:sldId id="302" r:id="rId32"/>
    <p:sldId id="306" r:id="rId33"/>
    <p:sldId id="305" r:id="rId34"/>
    <p:sldId id="274" r:id="rId35"/>
    <p:sldId id="284" r:id="rId36"/>
    <p:sldId id="275" r:id="rId37"/>
    <p:sldId id="278" r:id="rId38"/>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00589C"/>
    <a:srgbClr val="E3E4E6"/>
    <a:srgbClr val="EFC20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0" autoAdjust="0"/>
    <p:restoredTop sz="94291" autoAdjust="0"/>
  </p:normalViewPr>
  <p:slideViewPr>
    <p:cSldViewPr>
      <p:cViewPr varScale="1">
        <p:scale>
          <a:sx n="97" d="100"/>
          <a:sy n="97" d="100"/>
        </p:scale>
        <p:origin x="108" y="26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381841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9922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967548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140577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3289572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17184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40397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248445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24</a:t>
            </a:fld>
            <a:endParaRPr lang="de-DE" altLang="de-DE"/>
          </a:p>
        </p:txBody>
      </p:sp>
    </p:spTree>
    <p:extLst>
      <p:ext uri="{BB962C8B-B14F-4D97-AF65-F5344CB8AC3E}">
        <p14:creationId xmlns:p14="http://schemas.microsoft.com/office/powerpoint/2010/main" val="283455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25</a:t>
            </a:fld>
            <a:endParaRPr lang="de-DE" altLang="de-DE"/>
          </a:p>
        </p:txBody>
      </p:sp>
    </p:spTree>
    <p:extLst>
      <p:ext uri="{BB962C8B-B14F-4D97-AF65-F5344CB8AC3E}">
        <p14:creationId xmlns:p14="http://schemas.microsoft.com/office/powerpoint/2010/main" val="3845611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26</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28</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29</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30</a:t>
            </a:fld>
            <a:endParaRPr lang="de-DE" altLang="de-DE"/>
          </a:p>
        </p:txBody>
      </p:sp>
    </p:spTree>
    <p:extLst>
      <p:ext uri="{BB962C8B-B14F-4D97-AF65-F5344CB8AC3E}">
        <p14:creationId xmlns:p14="http://schemas.microsoft.com/office/powerpoint/2010/main" val="88687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31</a:t>
            </a:fld>
            <a:endParaRPr lang="de-DE" altLang="de-DE"/>
          </a:p>
        </p:txBody>
      </p:sp>
    </p:spTree>
    <p:extLst>
      <p:ext uri="{BB962C8B-B14F-4D97-AF65-F5344CB8AC3E}">
        <p14:creationId xmlns:p14="http://schemas.microsoft.com/office/powerpoint/2010/main" val="3460711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32</a:t>
            </a:fld>
            <a:endParaRPr lang="de-DE" altLang="de-DE"/>
          </a:p>
        </p:txBody>
      </p:sp>
    </p:spTree>
    <p:extLst>
      <p:ext uri="{BB962C8B-B14F-4D97-AF65-F5344CB8AC3E}">
        <p14:creationId xmlns:p14="http://schemas.microsoft.com/office/powerpoint/2010/main" val="1190709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33</a:t>
            </a:fld>
            <a:endParaRPr lang="de-DE" altLang="de-DE"/>
          </a:p>
        </p:txBody>
      </p:sp>
    </p:spTree>
    <p:extLst>
      <p:ext uri="{BB962C8B-B14F-4D97-AF65-F5344CB8AC3E}">
        <p14:creationId xmlns:p14="http://schemas.microsoft.com/office/powerpoint/2010/main" val="3924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35</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36</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4.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875087" y="1203598"/>
            <a:ext cx="7441329" cy="2698175"/>
          </a:xfrm>
          <a:prstGeom prst="rect">
            <a:avLst/>
          </a:prstGeom>
        </p:spPr>
        <p:txBody>
          <a:bodyPr wrap="square">
            <a:spAutoFit/>
          </a:bodyPr>
          <a:lstStyle/>
          <a:p>
            <a:r>
              <a:rPr lang="en-US" sz="2000" dirty="0">
                <a:latin typeface="+mn-lt"/>
              </a:rPr>
              <a:t>Exercises: </a:t>
            </a:r>
          </a:p>
          <a:p>
            <a:endParaRPr lang="en-US" sz="2000" dirty="0">
              <a:latin typeface="+mn-lt"/>
            </a:endParaRP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95754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E724D2D-ABBF-44DE-9A4D-BB5D070319CC}"/>
              </a:ext>
            </a:extLst>
          </p:cNvPr>
          <p:cNvSpPr/>
          <p:nvPr/>
        </p:nvSpPr>
        <p:spPr bwMode="auto">
          <a:xfrm>
            <a:off x="5004048" y="2427734"/>
            <a:ext cx="1930150" cy="1152128"/>
          </a:xfrm>
          <a:prstGeom prst="rect">
            <a:avLst/>
          </a:prstGeom>
          <a:solidFill>
            <a:schemeClr val="accent3">
              <a:lumMod val="95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84401" y="2010202"/>
            <a:ext cx="2363863" cy="1569660"/>
          </a:xfrm>
          <a:prstGeom prst="rect">
            <a:avLst/>
          </a:prstGeom>
          <a:noFill/>
        </p:spPr>
        <p:txBody>
          <a:bodyPr wrap="square" rtlCol="0">
            <a:spAutoFit/>
          </a:bodyPr>
          <a:lstStyle/>
          <a:p>
            <a:r>
              <a:rPr lang="en-US" sz="1200" dirty="0"/>
              <a:t>df</a:t>
            </a:r>
          </a:p>
          <a:p>
            <a:r>
              <a:rPr lang="en-US" sz="1200" dirty="0"/>
              <a:t>         c1  c2          c3              c4</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solidFill>
                  <a:srgbClr val="004D95"/>
                </a:solidFill>
                <a:effectLst>
                  <a:outerShdw blurRad="38100" dist="38100" dir="2700000" algn="tl">
                    <a:srgbClr val="000000">
                      <a:alpha val="43137"/>
                    </a:srgbClr>
                  </a:outerShdw>
                </a:effectLst>
              </a:rPr>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26" name="Oval 25">
            <a:extLst>
              <a:ext uri="{FF2B5EF4-FFF2-40B4-BE49-F238E27FC236}">
                <a16:creationId xmlns:a16="http://schemas.microsoft.com/office/drawing/2014/main" id="{A2748C23-2FE1-4B42-9453-37E90ACAF85D}"/>
              </a:ext>
            </a:extLst>
          </p:cNvPr>
          <p:cNvSpPr/>
          <p:nvPr/>
        </p:nvSpPr>
        <p:spPr bwMode="auto">
          <a:xfrm>
            <a:off x="4584401" y="2010202"/>
            <a:ext cx="288032" cy="280774"/>
          </a:xfrm>
          <a:prstGeom prst="ellipse">
            <a:avLst/>
          </a:prstGeom>
          <a:no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7" name="TextBox 26">
            <a:extLst>
              <a:ext uri="{FF2B5EF4-FFF2-40B4-BE49-F238E27FC236}">
                <a16:creationId xmlns:a16="http://schemas.microsoft.com/office/drawing/2014/main" id="{AA3B0290-3339-4609-B539-B76940B1D960}"/>
              </a:ext>
            </a:extLst>
          </p:cNvPr>
          <p:cNvSpPr txBox="1"/>
          <p:nvPr/>
        </p:nvSpPr>
        <p:spPr>
          <a:xfrm>
            <a:off x="3901908" y="1195757"/>
            <a:ext cx="1653017" cy="246221"/>
          </a:xfrm>
          <a:prstGeom prst="rect">
            <a:avLst/>
          </a:prstGeom>
          <a:solidFill>
            <a:schemeClr val="accent5"/>
          </a:solidFill>
          <a:ln w="3175">
            <a:solidFill>
              <a:srgbClr val="004D95"/>
            </a:solidFill>
          </a:ln>
        </p:spPr>
        <p:txBody>
          <a:bodyPr wrap="none" rtlCol="0">
            <a:spAutoFit/>
          </a:bodyPr>
          <a:lstStyle/>
          <a:p>
            <a:r>
              <a:rPr lang="en-US" sz="1000" dirty="0"/>
              <a:t>Data frame variable name</a:t>
            </a:r>
          </a:p>
        </p:txBody>
      </p:sp>
      <p:cxnSp>
        <p:nvCxnSpPr>
          <p:cNvPr id="37" name="Straight Arrow Connector 36">
            <a:extLst>
              <a:ext uri="{FF2B5EF4-FFF2-40B4-BE49-F238E27FC236}">
                <a16:creationId xmlns:a16="http://schemas.microsoft.com/office/drawing/2014/main" id="{73A3A77B-D8E3-4FB7-9764-0489F0DFE85E}"/>
              </a:ext>
            </a:extLst>
          </p:cNvPr>
          <p:cNvCxnSpPr>
            <a:cxnSpLocks/>
            <a:stCxn id="27" idx="2"/>
            <a:endCxn id="26" idx="0"/>
          </p:cNvCxnSpPr>
          <p:nvPr/>
        </p:nvCxnSpPr>
        <p:spPr bwMode="auto">
          <a:xfrm>
            <a:off x="4728417" y="1441978"/>
            <a:ext cx="0" cy="568224"/>
          </a:xfrm>
          <a:prstGeom prst="straightConnector1">
            <a:avLst/>
          </a:prstGeom>
          <a:solidFill>
            <a:schemeClr val="accent1"/>
          </a:solidFill>
          <a:ln w="9525" cap="flat" cmpd="sng" algn="ctr">
            <a:solidFill>
              <a:srgbClr val="004D95"/>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C2D73A51-4F87-43B1-99E4-47A7430C4F47}"/>
              </a:ext>
            </a:extLst>
          </p:cNvPr>
          <p:cNvSpPr/>
          <p:nvPr/>
        </p:nvSpPr>
        <p:spPr bwMode="auto">
          <a:xfrm>
            <a:off x="5004048" y="2211710"/>
            <a:ext cx="1944216" cy="216024"/>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0" name="TextBox 39">
            <a:extLst>
              <a:ext uri="{FF2B5EF4-FFF2-40B4-BE49-F238E27FC236}">
                <a16:creationId xmlns:a16="http://schemas.microsoft.com/office/drawing/2014/main" id="{33EF953B-6037-47AB-9012-83931EDE77FA}"/>
              </a:ext>
            </a:extLst>
          </p:cNvPr>
          <p:cNvSpPr txBox="1"/>
          <p:nvPr/>
        </p:nvSpPr>
        <p:spPr>
          <a:xfrm>
            <a:off x="7668344" y="2211710"/>
            <a:ext cx="1043876" cy="246221"/>
          </a:xfrm>
          <a:prstGeom prst="rect">
            <a:avLst/>
          </a:prstGeom>
          <a:solidFill>
            <a:schemeClr val="accent5"/>
          </a:solidFill>
          <a:ln w="3175">
            <a:solidFill>
              <a:srgbClr val="004D95"/>
            </a:solidFill>
          </a:ln>
        </p:spPr>
        <p:txBody>
          <a:bodyPr wrap="none" rtlCol="0">
            <a:spAutoFit/>
          </a:bodyPr>
          <a:lstStyle/>
          <a:p>
            <a:r>
              <a:rPr lang="en-US" sz="1000" dirty="0"/>
              <a:t>Column names</a:t>
            </a:r>
          </a:p>
        </p:txBody>
      </p:sp>
      <p:cxnSp>
        <p:nvCxnSpPr>
          <p:cNvPr id="44" name="Straight Arrow Connector 43">
            <a:extLst>
              <a:ext uri="{FF2B5EF4-FFF2-40B4-BE49-F238E27FC236}">
                <a16:creationId xmlns:a16="http://schemas.microsoft.com/office/drawing/2014/main" id="{ACCC5558-01DA-4EA2-A3F3-C25685A547DC}"/>
              </a:ext>
            </a:extLst>
          </p:cNvPr>
          <p:cNvCxnSpPr>
            <a:cxnSpLocks/>
            <a:stCxn id="40" idx="1"/>
            <a:endCxn id="39" idx="3"/>
          </p:cNvCxnSpPr>
          <p:nvPr/>
        </p:nvCxnSpPr>
        <p:spPr bwMode="auto">
          <a:xfrm flipH="1" flipV="1">
            <a:off x="6948264" y="2319722"/>
            <a:ext cx="720080" cy="15099"/>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Rectangle 44">
            <a:extLst>
              <a:ext uri="{FF2B5EF4-FFF2-40B4-BE49-F238E27FC236}">
                <a16:creationId xmlns:a16="http://schemas.microsoft.com/office/drawing/2014/main" id="{AE5D5FF3-8513-49BB-8463-A702123028C7}"/>
              </a:ext>
            </a:extLst>
          </p:cNvPr>
          <p:cNvSpPr/>
          <p:nvPr/>
        </p:nvSpPr>
        <p:spPr bwMode="auto">
          <a:xfrm>
            <a:off x="4572000" y="2413218"/>
            <a:ext cx="265482" cy="1094636"/>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46" name="Straight Arrow Connector 45">
            <a:extLst>
              <a:ext uri="{FF2B5EF4-FFF2-40B4-BE49-F238E27FC236}">
                <a16:creationId xmlns:a16="http://schemas.microsoft.com/office/drawing/2014/main" id="{3DB73094-8B2A-4225-99A1-A001DCD8637B}"/>
              </a:ext>
            </a:extLst>
          </p:cNvPr>
          <p:cNvCxnSpPr>
            <a:cxnSpLocks/>
          </p:cNvCxnSpPr>
          <p:nvPr/>
        </p:nvCxnSpPr>
        <p:spPr bwMode="auto">
          <a:xfrm flipV="1">
            <a:off x="4704741" y="3508830"/>
            <a:ext cx="0" cy="301572"/>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0BC9B395-B90B-437D-87EA-547C155ECA1D}"/>
              </a:ext>
            </a:extLst>
          </p:cNvPr>
          <p:cNvSpPr txBox="1"/>
          <p:nvPr/>
        </p:nvSpPr>
        <p:spPr>
          <a:xfrm>
            <a:off x="4299822" y="3795886"/>
            <a:ext cx="809837" cy="246221"/>
          </a:xfrm>
          <a:prstGeom prst="rect">
            <a:avLst/>
          </a:prstGeom>
          <a:solidFill>
            <a:schemeClr val="accent5"/>
          </a:solidFill>
          <a:ln w="3175">
            <a:solidFill>
              <a:srgbClr val="004D95"/>
            </a:solidFill>
          </a:ln>
        </p:spPr>
        <p:txBody>
          <a:bodyPr wrap="none" rtlCol="0">
            <a:spAutoFit/>
          </a:bodyPr>
          <a:lstStyle/>
          <a:p>
            <a:r>
              <a:rPr lang="en-US" sz="1000" dirty="0"/>
              <a:t>row names</a:t>
            </a:r>
          </a:p>
        </p:txBody>
      </p:sp>
      <p:cxnSp>
        <p:nvCxnSpPr>
          <p:cNvPr id="51" name="Straight Arrow Connector 50">
            <a:extLst>
              <a:ext uri="{FF2B5EF4-FFF2-40B4-BE49-F238E27FC236}">
                <a16:creationId xmlns:a16="http://schemas.microsoft.com/office/drawing/2014/main" id="{44C57263-E92D-4E5B-9C50-18E16DC6C25F}"/>
              </a:ext>
            </a:extLst>
          </p:cNvPr>
          <p:cNvCxnSpPr>
            <a:cxnSpLocks/>
          </p:cNvCxnSpPr>
          <p:nvPr/>
        </p:nvCxnSpPr>
        <p:spPr bwMode="auto">
          <a:xfrm flipV="1">
            <a:off x="6012160" y="3579862"/>
            <a:ext cx="0" cy="144016"/>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E1807402-9C40-48D2-B2B9-09C4DD6B79C6}"/>
              </a:ext>
            </a:extLst>
          </p:cNvPr>
          <p:cNvSpPr txBox="1"/>
          <p:nvPr/>
        </p:nvSpPr>
        <p:spPr>
          <a:xfrm>
            <a:off x="5796396" y="3773092"/>
            <a:ext cx="431528" cy="246221"/>
          </a:xfrm>
          <a:prstGeom prst="rect">
            <a:avLst/>
          </a:prstGeom>
          <a:solidFill>
            <a:schemeClr val="accent5"/>
          </a:solidFill>
          <a:ln w="3175">
            <a:solidFill>
              <a:srgbClr val="004D95"/>
            </a:solidFill>
          </a:ln>
        </p:spPr>
        <p:txBody>
          <a:bodyPr wrap="none" rtlCol="0">
            <a:spAutoFit/>
          </a:bodyPr>
          <a:lstStyle/>
          <a:p>
            <a:r>
              <a:rPr lang="en-US" sz="1000" dirty="0"/>
              <a:t>data</a:t>
            </a:r>
          </a:p>
        </p:txBody>
      </p:sp>
    </p:spTree>
    <p:extLst>
      <p:ext uri="{BB962C8B-B14F-4D97-AF65-F5344CB8AC3E}">
        <p14:creationId xmlns:p14="http://schemas.microsoft.com/office/powerpoint/2010/main" val="335318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8CA476-D9A9-4EEB-BBA0-A95454EE18BE}"/>
              </a:ext>
            </a:extLst>
          </p:cNvPr>
          <p:cNvSpPr/>
          <p:nvPr/>
        </p:nvSpPr>
        <p:spPr bwMode="auto">
          <a:xfrm>
            <a:off x="4932040" y="2393281"/>
            <a:ext cx="1872208" cy="216024"/>
          </a:xfrm>
          <a:prstGeom prst="rect">
            <a:avLst/>
          </a:prstGeom>
          <a:solidFill>
            <a:schemeClr val="accent5"/>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a:t>
            </a:r>
            <a:r>
              <a:rPr lang="en-US" sz="1200" dirty="0">
                <a:solidFill>
                  <a:srgbClr val="004D95"/>
                </a:solidFill>
              </a:rPr>
              <a:t>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solidFill>
                  <a:srgbClr val="004D95"/>
                </a:solidFill>
                <a:effectLst>
                  <a:outerShdw blurRad="38100" dist="38100" dir="2700000" algn="tl">
                    <a:srgbClr val="000000">
                      <a:alpha val="43137"/>
                    </a:srgbClr>
                  </a:outerShdw>
                </a:effectLst>
              </a:rPr>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3950108" y="1923678"/>
            <a:ext cx="3488432" cy="246221"/>
          </a:xfrm>
          <a:prstGeom prst="rect">
            <a:avLst/>
          </a:prstGeom>
          <a:solidFill>
            <a:schemeClr val="accent3">
              <a:lumMod val="95000"/>
            </a:schemeClr>
          </a:solidFill>
        </p:spPr>
        <p:txBody>
          <a:bodyPr wrap="square" rtlCol="0">
            <a:spAutoFit/>
          </a:bodyPr>
          <a:lstStyle/>
          <a:p>
            <a:pPr algn="ctr"/>
            <a:r>
              <a:rPr lang="en-US" sz="1000" dirty="0" err="1">
                <a:solidFill>
                  <a:srgbClr val="FF0000"/>
                </a:solidFill>
              </a:rPr>
              <a:t>colnames</a:t>
            </a:r>
            <a:r>
              <a:rPr lang="en-US" sz="1000" dirty="0">
                <a:solidFill>
                  <a:srgbClr val="FF0000"/>
                </a:solidFill>
              </a:rPr>
              <a:t>(df) &lt;- c("</a:t>
            </a:r>
            <a:r>
              <a:rPr lang="en-US" sz="1000" dirty="0" err="1">
                <a:solidFill>
                  <a:srgbClr val="FF0000"/>
                </a:solidFill>
              </a:rPr>
              <a:t>patientID</a:t>
            </a:r>
            <a:r>
              <a:rPr lang="en-US" sz="1000" dirty="0">
                <a:solidFill>
                  <a:srgbClr val="FF0000"/>
                </a:solidFill>
              </a:rPr>
              <a:t>", "age", "diabetes", "status")</a:t>
            </a:r>
          </a:p>
        </p:txBody>
      </p:sp>
    </p:spTree>
    <p:extLst>
      <p:ext uri="{BB962C8B-B14F-4D97-AF65-F5344CB8AC3E}">
        <p14:creationId xmlns:p14="http://schemas.microsoft.com/office/powerpoint/2010/main" val="155632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331640" y="1635646"/>
            <a:ext cx="7056784" cy="158417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 and R </a:t>
            </a:r>
            <a:r>
              <a:rPr lang="de-DE" altLang="de-DE" dirty="0" err="1"/>
              <a:t>bsics</a:t>
            </a:r>
            <a:endParaRPr lang="de-DE" altLang="de-DE" dirty="0"/>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u="sng"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a:t>
            </a:r>
            <a:r>
              <a:rPr lang="en-US" sz="1200" dirty="0">
                <a:solidFill>
                  <a:srgbClr val="FF0000"/>
                </a:solidFill>
              </a:rPr>
              <a:t>30</a:t>
            </a:r>
            <a:r>
              <a:rPr lang="en-US" sz="1200" dirty="0"/>
              <a:t>    </a:t>
            </a:r>
            <a:r>
              <a:rPr lang="en-US" sz="1200" dirty="0">
                <a:solidFill>
                  <a:srgbClr val="FF0000"/>
                </a:solidFill>
              </a:rPr>
              <a:t>Type3</a:t>
            </a:r>
            <a:r>
              <a:rPr lang="en-US" sz="1200" dirty="0"/>
              <a:t>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solidFill>
                  <a:srgbClr val="00589C"/>
                </a:solidFill>
                <a:effectLst>
                  <a:outerShdw blurRad="38100" dist="38100" dir="2700000" algn="tl">
                    <a:srgbClr val="000000">
                      <a:alpha val="43137"/>
                    </a:srgbClr>
                  </a:outerShdw>
                </a:effectLst>
              </a:rPr>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5076057" y="1563638"/>
            <a:ext cx="1296144" cy="400110"/>
          </a:xfrm>
          <a:prstGeom prst="rect">
            <a:avLst/>
          </a:prstGeom>
          <a:solidFill>
            <a:schemeClr val="accent3">
              <a:lumMod val="95000"/>
            </a:schemeClr>
          </a:solidFill>
        </p:spPr>
        <p:txBody>
          <a:bodyPr wrap="square" rtlCol="0">
            <a:spAutoFit/>
          </a:bodyPr>
          <a:lstStyle/>
          <a:p>
            <a:r>
              <a:rPr lang="en-US" sz="1000" dirty="0" err="1">
                <a:solidFill>
                  <a:srgbClr val="FF0000"/>
                </a:solidFill>
              </a:rPr>
              <a:t>df$age</a:t>
            </a:r>
            <a:r>
              <a:rPr lang="en-US" sz="1000" dirty="0">
                <a:solidFill>
                  <a:srgbClr val="FF0000"/>
                </a:solidFill>
              </a:rPr>
              <a:t>[1] &lt;- 30</a:t>
            </a:r>
          </a:p>
          <a:p>
            <a:r>
              <a:rPr lang="en-US" sz="1000" dirty="0">
                <a:solidFill>
                  <a:srgbClr val="FF0000"/>
                </a:solidFill>
              </a:rPr>
              <a:t>Df[1,3] &lt;- “Type3”</a:t>
            </a:r>
          </a:p>
        </p:txBody>
      </p:sp>
    </p:spTree>
    <p:extLst>
      <p:ext uri="{BB962C8B-B14F-4D97-AF65-F5344CB8AC3E}">
        <p14:creationId xmlns:p14="http://schemas.microsoft.com/office/powerpoint/2010/main" val="223257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solidFill>
                  <a:srgbClr val="00589C"/>
                </a:solidFill>
                <a:effectLst>
                  <a:outerShdw blurRad="38100" dist="38100" dir="2700000" algn="tl">
                    <a:srgbClr val="000000">
                      <a:alpha val="43137"/>
                    </a:srgbClr>
                  </a:outerShdw>
                </a:effectLst>
              </a:rPr>
              <a:t>Add and append</a:t>
            </a:r>
          </a:p>
          <a:p>
            <a:r>
              <a:rPr lang="en-US" sz="1800" dirty="0"/>
              <a:t>Sort</a:t>
            </a:r>
          </a:p>
          <a:p>
            <a:r>
              <a:rPr lang="en-US" sz="1800" dirty="0"/>
              <a:t>Merge</a:t>
            </a:r>
          </a:p>
          <a:p>
            <a:r>
              <a:rPr lang="en-US" sz="1800" dirty="0"/>
              <a:t>Filter and subset</a:t>
            </a:r>
          </a:p>
          <a:p>
            <a:r>
              <a:rPr lang="en-US" sz="1800" dirty="0"/>
              <a:t>Aggregation</a:t>
            </a:r>
          </a:p>
        </p:txBody>
      </p:sp>
      <p:sp>
        <p:nvSpPr>
          <p:cNvPr id="8" name="TextBox 7">
            <a:extLst>
              <a:ext uri="{FF2B5EF4-FFF2-40B4-BE49-F238E27FC236}">
                <a16:creationId xmlns:a16="http://schemas.microsoft.com/office/drawing/2014/main" id="{593B68A8-41D9-4B64-8559-3E0B0CEE83F4}"/>
              </a:ext>
            </a:extLst>
          </p:cNvPr>
          <p:cNvSpPr txBox="1"/>
          <p:nvPr/>
        </p:nvSpPr>
        <p:spPr>
          <a:xfrm>
            <a:off x="4512393" y="2001944"/>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5" name="TextBox 4">
            <a:extLst>
              <a:ext uri="{FF2B5EF4-FFF2-40B4-BE49-F238E27FC236}">
                <a16:creationId xmlns:a16="http://schemas.microsoft.com/office/drawing/2014/main" id="{EE2954B4-FFDA-4420-B566-27F7CAB85422}"/>
              </a:ext>
            </a:extLst>
          </p:cNvPr>
          <p:cNvSpPr txBox="1"/>
          <p:nvPr/>
        </p:nvSpPr>
        <p:spPr>
          <a:xfrm>
            <a:off x="6718176" y="2180413"/>
            <a:ext cx="662136" cy="1384995"/>
          </a:xfrm>
          <a:prstGeom prst="rect">
            <a:avLst/>
          </a:prstGeom>
          <a:noFill/>
        </p:spPr>
        <p:txBody>
          <a:bodyPr wrap="square" rtlCol="0">
            <a:spAutoFit/>
          </a:bodyPr>
          <a:lstStyle/>
          <a:p>
            <a:pPr algn="r"/>
            <a:r>
              <a:rPr lang="en-US" sz="1200" dirty="0">
                <a:solidFill>
                  <a:srgbClr val="00589C"/>
                </a:solidFill>
              </a:rPr>
              <a:t>gender</a:t>
            </a:r>
          </a:p>
          <a:p>
            <a:pPr algn="r"/>
            <a:r>
              <a:rPr lang="en-US" sz="1200" dirty="0">
                <a:solidFill>
                  <a:srgbClr val="00589C"/>
                </a:solidFill>
              </a:rPr>
              <a:t>M</a:t>
            </a:r>
          </a:p>
          <a:p>
            <a:pPr algn="r"/>
            <a:r>
              <a:rPr lang="en-US" sz="1200" dirty="0">
                <a:solidFill>
                  <a:srgbClr val="00589C"/>
                </a:solidFill>
              </a:rPr>
              <a:t>F</a:t>
            </a:r>
          </a:p>
          <a:p>
            <a:pPr algn="r"/>
            <a:r>
              <a:rPr lang="en-US" sz="1200" dirty="0">
                <a:solidFill>
                  <a:srgbClr val="00589C"/>
                </a:solidFill>
              </a:rPr>
              <a:t>F</a:t>
            </a:r>
          </a:p>
          <a:p>
            <a:pPr algn="r"/>
            <a:r>
              <a:rPr lang="en-US" sz="1200" dirty="0">
                <a:solidFill>
                  <a:srgbClr val="00589C"/>
                </a:solidFill>
              </a:rPr>
              <a:t>M</a:t>
            </a:r>
          </a:p>
          <a:p>
            <a:pPr algn="r"/>
            <a:r>
              <a:rPr lang="en-US" sz="1200" dirty="0">
                <a:solidFill>
                  <a:srgbClr val="00589C"/>
                </a:solidFill>
              </a:rPr>
              <a:t>M</a:t>
            </a:r>
          </a:p>
          <a:p>
            <a:pPr algn="r"/>
            <a:r>
              <a:rPr lang="en-US" sz="1200" dirty="0">
                <a:solidFill>
                  <a:srgbClr val="00589C"/>
                </a:solidFill>
              </a:rPr>
              <a:t>F</a:t>
            </a:r>
          </a:p>
        </p:txBody>
      </p:sp>
      <p:sp>
        <p:nvSpPr>
          <p:cNvPr id="6" name="TextBox 5">
            <a:extLst>
              <a:ext uri="{FF2B5EF4-FFF2-40B4-BE49-F238E27FC236}">
                <a16:creationId xmlns:a16="http://schemas.microsoft.com/office/drawing/2014/main" id="{67321B4D-8D4C-4015-8051-D2FF0AE2A240}"/>
              </a:ext>
            </a:extLst>
          </p:cNvPr>
          <p:cNvSpPr txBox="1"/>
          <p:nvPr/>
        </p:nvSpPr>
        <p:spPr>
          <a:xfrm>
            <a:off x="4989983" y="3518887"/>
            <a:ext cx="2030289" cy="276999"/>
          </a:xfrm>
          <a:prstGeom prst="rect">
            <a:avLst/>
          </a:prstGeom>
          <a:noFill/>
        </p:spPr>
        <p:txBody>
          <a:bodyPr wrap="square" rtlCol="0">
            <a:spAutoFit/>
          </a:bodyPr>
          <a:lstStyle/>
          <a:p>
            <a:r>
              <a:rPr lang="en-US" sz="1200" dirty="0">
                <a:solidFill>
                  <a:srgbClr val="FF0000"/>
                </a:solidFill>
              </a:rPr>
              <a:t>7  30    Type2   Excellent</a:t>
            </a:r>
          </a:p>
        </p:txBody>
      </p:sp>
    </p:spTree>
    <p:extLst>
      <p:ext uri="{BB962C8B-B14F-4D97-AF65-F5344CB8AC3E}">
        <p14:creationId xmlns:p14="http://schemas.microsoft.com/office/powerpoint/2010/main" val="20417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0C09E6F-4E52-4ED3-B8E2-250C595FD222}"/>
              </a:ext>
            </a:extLst>
          </p:cNvPr>
          <p:cNvSpPr/>
          <p:nvPr/>
        </p:nvSpPr>
        <p:spPr bwMode="auto">
          <a:xfrm>
            <a:off x="4343575"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3707904"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3         3  28    Type1   Excellent</a:t>
            </a:r>
          </a:p>
          <a:p>
            <a:r>
              <a:rPr lang="en-US" sz="1200" dirty="0"/>
              <a:t>2         2  34    Type2   Improved</a:t>
            </a:r>
          </a:p>
          <a:p>
            <a:r>
              <a:rPr lang="en-US" sz="1200" dirty="0"/>
              <a:t>5         5  35    Type1          Poor</a:t>
            </a:r>
          </a:p>
          <a:p>
            <a:r>
              <a:rPr lang="en-US" sz="1200" dirty="0"/>
              <a:t>6         6  40    Type2   Improved</a:t>
            </a:r>
          </a:p>
          <a:p>
            <a:r>
              <a:rPr lang="en-US" sz="1200" dirty="0"/>
              <a:t>4         4  52    Type1          Poor</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solidFill>
                  <a:srgbClr val="00589C"/>
                </a:solidFill>
                <a:effectLst>
                  <a:outerShdw blurRad="38100" dist="38100" dir="2700000" algn="tl">
                    <a:srgbClr val="000000">
                      <a:alpha val="43137"/>
                    </a:srgbClr>
                  </a:outerShdw>
                </a:effectLst>
              </a:rPr>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4218849" y="1749231"/>
            <a:ext cx="1341972"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a:t>
            </a:r>
          </a:p>
        </p:txBody>
      </p:sp>
      <p:sp>
        <p:nvSpPr>
          <p:cNvPr id="10" name="Rectangle: Rounded Corners 9">
            <a:extLst>
              <a:ext uri="{FF2B5EF4-FFF2-40B4-BE49-F238E27FC236}">
                <a16:creationId xmlns:a16="http://schemas.microsoft.com/office/drawing/2014/main" id="{9C24AFDC-AE94-4C7C-8280-1F53AF533AD7}"/>
              </a:ext>
            </a:extLst>
          </p:cNvPr>
          <p:cNvSpPr/>
          <p:nvPr/>
        </p:nvSpPr>
        <p:spPr bwMode="auto">
          <a:xfrm>
            <a:off x="7007871"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3AFA61C-3B50-434D-B7A0-FFBF8135320C}"/>
              </a:ext>
            </a:extLst>
          </p:cNvPr>
          <p:cNvSpPr txBox="1"/>
          <p:nvPr/>
        </p:nvSpPr>
        <p:spPr>
          <a:xfrm>
            <a:off x="6372200"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4         4  52    Type1          Poor</a:t>
            </a:r>
          </a:p>
          <a:p>
            <a:r>
              <a:rPr lang="en-US" sz="1200" dirty="0"/>
              <a:t>6         6  40    Type2   Improved</a:t>
            </a:r>
          </a:p>
          <a:p>
            <a:r>
              <a:rPr lang="en-US" sz="1200" dirty="0"/>
              <a:t>5         5  35    Type1          Poor</a:t>
            </a:r>
          </a:p>
          <a:p>
            <a:r>
              <a:rPr lang="en-US" sz="1200" dirty="0"/>
              <a:t>2         2  34    Type2  Improved</a:t>
            </a:r>
          </a:p>
          <a:p>
            <a:r>
              <a:rPr lang="en-US" sz="1200" dirty="0"/>
              <a:t>3         3  28    Type1   Excellent</a:t>
            </a:r>
          </a:p>
          <a:p>
            <a:r>
              <a:rPr lang="en-US" sz="1200" dirty="0"/>
              <a:t>1         1  25    Type1          Poor</a:t>
            </a:r>
          </a:p>
        </p:txBody>
      </p:sp>
      <p:sp>
        <p:nvSpPr>
          <p:cNvPr id="12" name="TextBox 11">
            <a:extLst>
              <a:ext uri="{FF2B5EF4-FFF2-40B4-BE49-F238E27FC236}">
                <a16:creationId xmlns:a16="http://schemas.microsoft.com/office/drawing/2014/main" id="{C70F078C-50C9-4F9F-88DD-F299F1BA46A7}"/>
              </a:ext>
            </a:extLst>
          </p:cNvPr>
          <p:cNvSpPr txBox="1"/>
          <p:nvPr/>
        </p:nvSpPr>
        <p:spPr>
          <a:xfrm>
            <a:off x="6372200" y="1749231"/>
            <a:ext cx="2435871"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decreasing = TRUE), ]</a:t>
            </a:r>
          </a:p>
        </p:txBody>
      </p:sp>
    </p:spTree>
    <p:extLst>
      <p:ext uri="{BB962C8B-B14F-4D97-AF65-F5344CB8AC3E}">
        <p14:creationId xmlns:p14="http://schemas.microsoft.com/office/powerpoint/2010/main" val="407015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3579080" y="1129266"/>
            <a:ext cx="2363863" cy="1569660"/>
          </a:xfrm>
          <a:prstGeom prst="rect">
            <a:avLst/>
          </a:prstGeom>
          <a:noFill/>
          <a:ln>
            <a:solidFill>
              <a:schemeClr val="accent1">
                <a:lumMod val="75000"/>
              </a:schemeClr>
            </a:solidFill>
            <a:prstDash val="sysDot"/>
          </a:ln>
        </p:spPr>
        <p:txBody>
          <a:bodyPr wrap="square" rtlCol="0">
            <a:spAutoFit/>
          </a:bodyPr>
          <a:lstStyle/>
          <a:p>
            <a:r>
              <a:rPr lang="en-US" sz="1200" dirty="0"/>
              <a:t>df</a:t>
            </a:r>
          </a:p>
          <a:p>
            <a:r>
              <a:rPr lang="en-US" sz="1200" dirty="0"/>
              <a:t>         </a:t>
            </a:r>
            <a:r>
              <a:rPr lang="en-US" sz="1200" dirty="0">
                <a:solidFill>
                  <a:srgbClr val="00589C"/>
                </a:solidFill>
              </a:rPr>
              <a:t>ID</a:t>
            </a:r>
            <a:r>
              <a:rPr lang="en-US" sz="1200" dirty="0"/>
              <a:t> age diabetes       status</a:t>
            </a:r>
          </a:p>
          <a:p>
            <a:r>
              <a:rPr lang="en-US" sz="1200" dirty="0"/>
              <a:t>1         </a:t>
            </a:r>
            <a:r>
              <a:rPr lang="en-US" sz="1200" dirty="0">
                <a:solidFill>
                  <a:srgbClr val="00589C"/>
                </a:solidFill>
              </a:rPr>
              <a:t>1</a:t>
            </a:r>
            <a:r>
              <a:rPr lang="en-US" sz="1200" dirty="0"/>
              <a:t>  25    Type1          Poor</a:t>
            </a:r>
          </a:p>
          <a:p>
            <a:r>
              <a:rPr lang="en-US" sz="1200" dirty="0"/>
              <a:t>2         </a:t>
            </a:r>
            <a:r>
              <a:rPr lang="en-US" sz="1200" dirty="0">
                <a:solidFill>
                  <a:srgbClr val="00589C"/>
                </a:solidFill>
              </a:rPr>
              <a:t>2</a:t>
            </a:r>
            <a:r>
              <a:rPr lang="en-US" sz="1200" dirty="0"/>
              <a:t>  34    Type2   Improved</a:t>
            </a:r>
          </a:p>
          <a:p>
            <a:r>
              <a:rPr lang="en-US" sz="1200" dirty="0"/>
              <a:t>3         </a:t>
            </a:r>
            <a:r>
              <a:rPr lang="en-US" sz="1200" dirty="0">
                <a:solidFill>
                  <a:srgbClr val="00589C"/>
                </a:solidFill>
              </a:rPr>
              <a:t>3</a:t>
            </a:r>
            <a:r>
              <a:rPr lang="en-US" sz="1200" dirty="0"/>
              <a:t>  28    Type1   Excellent</a:t>
            </a:r>
          </a:p>
          <a:p>
            <a:r>
              <a:rPr lang="en-US" sz="1200" dirty="0"/>
              <a:t>4         </a:t>
            </a:r>
            <a:r>
              <a:rPr lang="en-US" sz="1200" dirty="0">
                <a:solidFill>
                  <a:srgbClr val="00589C"/>
                </a:solidFill>
              </a:rPr>
              <a:t>4</a:t>
            </a:r>
            <a:r>
              <a:rPr lang="en-US" sz="1200" dirty="0"/>
              <a:t>  52    Type1          Poor</a:t>
            </a:r>
          </a:p>
          <a:p>
            <a:r>
              <a:rPr lang="en-US" sz="1200" dirty="0"/>
              <a:t>5         </a:t>
            </a:r>
            <a:r>
              <a:rPr lang="en-US" sz="1200" dirty="0">
                <a:solidFill>
                  <a:srgbClr val="00589C"/>
                </a:solidFill>
              </a:rPr>
              <a:t>5</a:t>
            </a:r>
            <a:r>
              <a:rPr lang="en-US" sz="1200" dirty="0"/>
              <a:t>  35    Type1          Poor</a:t>
            </a:r>
          </a:p>
          <a:p>
            <a:r>
              <a:rPr lang="en-US" sz="1200" dirty="0"/>
              <a:t>6         </a:t>
            </a:r>
            <a:r>
              <a:rPr lang="en-US" sz="1200" dirty="0">
                <a:solidFill>
                  <a:srgbClr val="00589C"/>
                </a:solidFill>
              </a:rPr>
              <a:t>6</a:t>
            </a:r>
            <a:r>
              <a:rPr lang="en-US" sz="1200" dirty="0"/>
              <a:t>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solidFill>
                  <a:srgbClr val="00589C"/>
                </a:solidFill>
                <a:effectLst>
                  <a:outerShdw blurRad="38100" dist="38100" dir="2700000" algn="tl">
                    <a:srgbClr val="000000">
                      <a:alpha val="43137"/>
                    </a:srgbClr>
                  </a:outerShdw>
                </a:effectLst>
              </a:rPr>
              <a:t>Merge</a:t>
            </a:r>
          </a:p>
          <a:p>
            <a:r>
              <a:rPr lang="en-US" sz="1800" dirty="0"/>
              <a:t>Filter and subset</a:t>
            </a:r>
          </a:p>
          <a:p>
            <a:r>
              <a:rPr lang="en-US" sz="1800" dirty="0"/>
              <a:t>Aggregation</a:t>
            </a:r>
          </a:p>
        </p:txBody>
      </p:sp>
      <p:sp>
        <p:nvSpPr>
          <p:cNvPr id="7" name="TextBox 6">
            <a:extLst>
              <a:ext uri="{FF2B5EF4-FFF2-40B4-BE49-F238E27FC236}">
                <a16:creationId xmlns:a16="http://schemas.microsoft.com/office/drawing/2014/main" id="{ECCD2E4D-0929-4267-9D18-7DD4A3941986}"/>
              </a:ext>
            </a:extLst>
          </p:cNvPr>
          <p:cNvSpPr txBox="1"/>
          <p:nvPr/>
        </p:nvSpPr>
        <p:spPr>
          <a:xfrm>
            <a:off x="6809284" y="1354739"/>
            <a:ext cx="1152128" cy="1015663"/>
          </a:xfrm>
          <a:prstGeom prst="rect">
            <a:avLst/>
          </a:prstGeom>
          <a:noFill/>
          <a:ln>
            <a:solidFill>
              <a:schemeClr val="accent1">
                <a:lumMod val="75000"/>
              </a:schemeClr>
            </a:solidFill>
            <a:prstDash val="sysDot"/>
          </a:ln>
        </p:spPr>
        <p:txBody>
          <a:bodyPr wrap="square" rtlCol="0">
            <a:spAutoFit/>
          </a:bodyPr>
          <a:lstStyle/>
          <a:p>
            <a:r>
              <a:rPr lang="en-US" sz="1200" dirty="0"/>
              <a:t>df2</a:t>
            </a:r>
          </a:p>
          <a:p>
            <a:r>
              <a:rPr lang="en-US" sz="1200" dirty="0"/>
              <a:t>  </a:t>
            </a:r>
            <a:r>
              <a:rPr lang="en-US" sz="1200" dirty="0">
                <a:solidFill>
                  <a:srgbClr val="00589C"/>
                </a:solidFill>
              </a:rPr>
              <a:t>ID</a:t>
            </a:r>
            <a:r>
              <a:rPr lang="en-US" sz="1200" dirty="0"/>
              <a:t> gender</a:t>
            </a:r>
          </a:p>
          <a:p>
            <a:r>
              <a:rPr lang="en-US" sz="1200" dirty="0"/>
              <a:t>1  </a:t>
            </a:r>
            <a:r>
              <a:rPr lang="en-US" sz="1200" dirty="0">
                <a:solidFill>
                  <a:srgbClr val="00589C"/>
                </a:solidFill>
              </a:rPr>
              <a:t>2</a:t>
            </a:r>
            <a:r>
              <a:rPr lang="en-US" sz="1200" dirty="0"/>
              <a:t>      M</a:t>
            </a:r>
          </a:p>
          <a:p>
            <a:r>
              <a:rPr lang="en-US" sz="1200" dirty="0"/>
              <a:t>2  </a:t>
            </a:r>
            <a:r>
              <a:rPr lang="en-US" sz="1200" dirty="0">
                <a:solidFill>
                  <a:srgbClr val="00589C"/>
                </a:solidFill>
              </a:rPr>
              <a:t>3</a:t>
            </a:r>
            <a:r>
              <a:rPr lang="en-US" sz="1200" dirty="0"/>
              <a:t>      F</a:t>
            </a:r>
          </a:p>
          <a:p>
            <a:r>
              <a:rPr lang="en-US" sz="1200" dirty="0"/>
              <a:t>3  </a:t>
            </a:r>
            <a:r>
              <a:rPr lang="en-US" sz="1200" dirty="0">
                <a:solidFill>
                  <a:srgbClr val="00589C"/>
                </a:solidFill>
              </a:rPr>
              <a:t>5</a:t>
            </a:r>
            <a:r>
              <a:rPr lang="en-US" sz="1200" dirty="0"/>
              <a:t>      F</a:t>
            </a:r>
          </a:p>
        </p:txBody>
      </p:sp>
      <p:sp>
        <p:nvSpPr>
          <p:cNvPr id="8" name="TextBox 7">
            <a:extLst>
              <a:ext uri="{FF2B5EF4-FFF2-40B4-BE49-F238E27FC236}">
                <a16:creationId xmlns:a16="http://schemas.microsoft.com/office/drawing/2014/main" id="{1C7FE96B-8C09-4785-B06F-300B9839B93B}"/>
              </a:ext>
            </a:extLst>
          </p:cNvPr>
          <p:cNvSpPr txBox="1"/>
          <p:nvPr/>
        </p:nvSpPr>
        <p:spPr>
          <a:xfrm>
            <a:off x="6084168" y="2770931"/>
            <a:ext cx="2664296" cy="1384995"/>
          </a:xfrm>
          <a:prstGeom prst="rect">
            <a:avLst/>
          </a:prstGeom>
          <a:noFill/>
          <a:ln>
            <a:solidFill>
              <a:schemeClr val="accent1">
                <a:lumMod val="75000"/>
              </a:schemeClr>
            </a:solidFill>
            <a:prstDash val="sysDot"/>
          </a:ln>
        </p:spPr>
        <p:txBody>
          <a:bodyPr wrap="square" rtlCol="0">
            <a:spAutoFit/>
          </a:bodyPr>
          <a:lstStyle/>
          <a:p>
            <a:r>
              <a:rPr lang="en-US" sz="1200" dirty="0"/>
              <a:t>  </a:t>
            </a:r>
            <a:r>
              <a:rPr lang="en-US" sz="1200" dirty="0">
                <a:solidFill>
                  <a:srgbClr val="00589C"/>
                </a:solidFill>
              </a:rPr>
              <a:t>ID</a:t>
            </a:r>
            <a:r>
              <a:rPr lang="en-US" sz="1200" dirty="0"/>
              <a:t> age diabetes        status gender</a:t>
            </a:r>
          </a:p>
          <a:p>
            <a:r>
              <a:rPr lang="en-US" sz="1200" dirty="0"/>
              <a:t>1  </a:t>
            </a:r>
            <a:r>
              <a:rPr lang="en-US" sz="1200" dirty="0">
                <a:solidFill>
                  <a:srgbClr val="00589C"/>
                </a:solidFill>
              </a:rPr>
              <a:t>1</a:t>
            </a:r>
            <a:r>
              <a:rPr lang="en-US" sz="1200" dirty="0"/>
              <a:t>   25    Type1         Poor   &lt;NA&gt;</a:t>
            </a:r>
          </a:p>
          <a:p>
            <a:r>
              <a:rPr lang="en-US" sz="1200" dirty="0"/>
              <a:t>2  </a:t>
            </a:r>
            <a:r>
              <a:rPr lang="en-US" sz="1200" dirty="0">
                <a:solidFill>
                  <a:srgbClr val="00589C"/>
                </a:solidFill>
              </a:rPr>
              <a:t>2</a:t>
            </a:r>
            <a:r>
              <a:rPr lang="en-US" sz="1200" dirty="0"/>
              <a:t>   34    Type2  Improved        M</a:t>
            </a:r>
          </a:p>
          <a:p>
            <a:r>
              <a:rPr lang="en-US" sz="1200" dirty="0"/>
              <a:t>3  </a:t>
            </a:r>
            <a:r>
              <a:rPr lang="en-US" sz="1200" dirty="0">
                <a:solidFill>
                  <a:srgbClr val="00589C"/>
                </a:solidFill>
              </a:rPr>
              <a:t>3</a:t>
            </a:r>
            <a:r>
              <a:rPr lang="en-US" sz="1200" dirty="0"/>
              <a:t>   28    Type1  Excellent         F</a:t>
            </a:r>
          </a:p>
          <a:p>
            <a:r>
              <a:rPr lang="en-US" sz="1200" dirty="0"/>
              <a:t>4  </a:t>
            </a:r>
            <a:r>
              <a:rPr lang="en-US" sz="1200" dirty="0">
                <a:solidFill>
                  <a:srgbClr val="00589C"/>
                </a:solidFill>
              </a:rPr>
              <a:t>4</a:t>
            </a:r>
            <a:r>
              <a:rPr lang="en-US" sz="1200" dirty="0"/>
              <a:t>   52    Type1         Poor   &lt;NA&gt;</a:t>
            </a:r>
          </a:p>
          <a:p>
            <a:r>
              <a:rPr lang="en-US" sz="1200" dirty="0"/>
              <a:t>5  </a:t>
            </a:r>
            <a:r>
              <a:rPr lang="en-US" sz="1200" dirty="0">
                <a:solidFill>
                  <a:srgbClr val="00589C"/>
                </a:solidFill>
              </a:rPr>
              <a:t>5</a:t>
            </a:r>
            <a:r>
              <a:rPr lang="en-US" sz="1200" dirty="0"/>
              <a:t>   35    Type1         Poor         F</a:t>
            </a:r>
          </a:p>
          <a:p>
            <a:r>
              <a:rPr lang="en-US" sz="1200" dirty="0"/>
              <a:t>6  </a:t>
            </a:r>
            <a:r>
              <a:rPr lang="en-US" sz="1200" dirty="0">
                <a:solidFill>
                  <a:srgbClr val="00589C"/>
                </a:solidFill>
              </a:rPr>
              <a:t>6</a:t>
            </a:r>
            <a:r>
              <a:rPr lang="en-US" sz="1200" dirty="0"/>
              <a:t>   40    Type2  Improved   &lt;NA&gt;</a:t>
            </a:r>
          </a:p>
        </p:txBody>
      </p:sp>
      <p:sp>
        <p:nvSpPr>
          <p:cNvPr id="9" name="TextBox 8">
            <a:extLst>
              <a:ext uri="{FF2B5EF4-FFF2-40B4-BE49-F238E27FC236}">
                <a16:creationId xmlns:a16="http://schemas.microsoft.com/office/drawing/2014/main" id="{15043A3B-3B52-4C42-B0C1-BF3EE5AF61AE}"/>
              </a:ext>
            </a:extLst>
          </p:cNvPr>
          <p:cNvSpPr txBox="1"/>
          <p:nvPr/>
        </p:nvSpPr>
        <p:spPr>
          <a:xfrm>
            <a:off x="6187511" y="1771577"/>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6" name="TextBox 15">
            <a:extLst>
              <a:ext uri="{FF2B5EF4-FFF2-40B4-BE49-F238E27FC236}">
                <a16:creationId xmlns:a16="http://schemas.microsoft.com/office/drawing/2014/main" id="{C9A6F85B-1045-40A4-B48D-03FE7A7481E7}"/>
              </a:ext>
            </a:extLst>
          </p:cNvPr>
          <p:cNvSpPr txBox="1"/>
          <p:nvPr/>
        </p:nvSpPr>
        <p:spPr>
          <a:xfrm>
            <a:off x="5292080" y="3231476"/>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7" name="TextBox 16">
            <a:extLst>
              <a:ext uri="{FF2B5EF4-FFF2-40B4-BE49-F238E27FC236}">
                <a16:creationId xmlns:a16="http://schemas.microsoft.com/office/drawing/2014/main" id="{AE574B54-B98E-45DB-8E73-5617AE962856}"/>
              </a:ext>
            </a:extLst>
          </p:cNvPr>
          <p:cNvSpPr txBox="1"/>
          <p:nvPr/>
        </p:nvSpPr>
        <p:spPr>
          <a:xfrm>
            <a:off x="3203848" y="3031421"/>
            <a:ext cx="1872208" cy="861774"/>
          </a:xfrm>
          <a:prstGeom prst="rect">
            <a:avLst/>
          </a:prstGeom>
          <a:solidFill>
            <a:schemeClr val="accent3">
              <a:lumMod val="95000"/>
            </a:schemeClr>
          </a:solidFill>
        </p:spPr>
        <p:txBody>
          <a:bodyPr wrap="square" rtlCol="0">
            <a:spAutoFit/>
          </a:bodyPr>
          <a:lstStyle/>
          <a:p>
            <a:pPr indent="-1097280"/>
            <a:r>
              <a:rPr lang="en-US" sz="1000" dirty="0">
                <a:solidFill>
                  <a:srgbClr val="FF0000"/>
                </a:solidFill>
              </a:rPr>
              <a:t>merge(</a:t>
            </a:r>
          </a:p>
          <a:p>
            <a:pPr indent="-1097280"/>
            <a:r>
              <a:rPr lang="en-US" sz="1000" dirty="0">
                <a:solidFill>
                  <a:srgbClr val="FF0000"/>
                </a:solidFill>
              </a:rPr>
              <a:t>      df, df2,  </a:t>
            </a:r>
          </a:p>
          <a:p>
            <a:pPr indent="-1097280"/>
            <a:r>
              <a:rPr lang="en-US" sz="1000" dirty="0">
                <a:solidFill>
                  <a:srgbClr val="FF0000"/>
                </a:solidFill>
              </a:rPr>
              <a:t>      </a:t>
            </a:r>
            <a:r>
              <a:rPr lang="en-US" sz="1000" dirty="0" err="1">
                <a:solidFill>
                  <a:srgbClr val="FF0000"/>
                </a:solidFill>
              </a:rPr>
              <a:t>by.x</a:t>
            </a:r>
            <a:r>
              <a:rPr lang="en-US" sz="1000" dirty="0">
                <a:solidFill>
                  <a:srgbClr val="FF0000"/>
                </a:solidFill>
              </a:rPr>
              <a:t> = "ID", </a:t>
            </a:r>
            <a:r>
              <a:rPr lang="en-US" sz="1000" dirty="0" err="1">
                <a:solidFill>
                  <a:srgbClr val="FF0000"/>
                </a:solidFill>
              </a:rPr>
              <a:t>by.y</a:t>
            </a:r>
            <a:r>
              <a:rPr lang="en-US" sz="1000" dirty="0">
                <a:solidFill>
                  <a:srgbClr val="FF0000"/>
                </a:solidFill>
              </a:rPr>
              <a:t> = "ID", </a:t>
            </a:r>
          </a:p>
          <a:p>
            <a:pPr indent="-1097280"/>
            <a:r>
              <a:rPr lang="en-US" sz="1000" dirty="0">
                <a:solidFill>
                  <a:srgbClr val="FF0000"/>
                </a:solidFill>
              </a:rPr>
              <a:t>      </a:t>
            </a:r>
            <a:r>
              <a:rPr lang="en-US" sz="1000" dirty="0" err="1">
                <a:solidFill>
                  <a:srgbClr val="FF0000"/>
                </a:solidFill>
              </a:rPr>
              <a:t>all.x</a:t>
            </a:r>
            <a:r>
              <a:rPr lang="en-US" sz="1000" dirty="0">
                <a:solidFill>
                  <a:srgbClr val="FF0000"/>
                </a:solidFill>
              </a:rPr>
              <a:t> = TRUE</a:t>
            </a:r>
          </a:p>
          <a:p>
            <a:pPr indent="-1097280"/>
            <a:r>
              <a:rPr lang="en-US" sz="1000" dirty="0">
                <a:solidFill>
                  <a:srgbClr val="FF0000"/>
                </a:solidFill>
              </a:rPr>
              <a:t>)</a:t>
            </a:r>
          </a:p>
        </p:txBody>
      </p:sp>
    </p:spTree>
    <p:extLst>
      <p:ext uri="{BB962C8B-B14F-4D97-AF65-F5344CB8AC3E}">
        <p14:creationId xmlns:p14="http://schemas.microsoft.com/office/powerpoint/2010/main" val="387473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solidFill>
                  <a:srgbClr val="004D95"/>
                </a:solidFill>
                <a:effectLst>
                  <a:outerShdw blurRad="38100" dist="38100" dir="2700000" algn="tl">
                    <a:srgbClr val="000000">
                      <a:alpha val="43137"/>
                    </a:srgbClr>
                  </a:outerShdw>
                </a:effectLst>
              </a:rPr>
              <a:t>Filter and subset</a:t>
            </a:r>
          </a:p>
          <a:p>
            <a:r>
              <a:rPr lang="en-US" sz="1800" dirty="0"/>
              <a:t>Aggregation</a:t>
            </a:r>
          </a:p>
        </p:txBody>
      </p:sp>
      <p:grpSp>
        <p:nvGrpSpPr>
          <p:cNvPr id="29" name="Group 28">
            <a:extLst>
              <a:ext uri="{FF2B5EF4-FFF2-40B4-BE49-F238E27FC236}">
                <a16:creationId xmlns:a16="http://schemas.microsoft.com/office/drawing/2014/main" id="{571A9317-9182-42B0-8651-105253E3E096}"/>
              </a:ext>
            </a:extLst>
          </p:cNvPr>
          <p:cNvGrpSpPr/>
          <p:nvPr/>
        </p:nvGrpSpPr>
        <p:grpSpPr>
          <a:xfrm>
            <a:off x="5089146" y="1505813"/>
            <a:ext cx="1341972" cy="2241104"/>
            <a:chOff x="5089146" y="1505813"/>
            <a:chExt cx="1341972" cy="2241104"/>
          </a:xfrm>
        </p:grpSpPr>
        <p:sp>
          <p:nvSpPr>
            <p:cNvPr id="6" name="Rectangle: Rounded Corners 5">
              <a:extLst>
                <a:ext uri="{FF2B5EF4-FFF2-40B4-BE49-F238E27FC236}">
                  <a16:creationId xmlns:a16="http://schemas.microsoft.com/office/drawing/2014/main" id="{71B8148A-FF45-47E8-931C-69B314DF500E}"/>
                </a:ext>
              </a:extLst>
            </p:cNvPr>
            <p:cNvSpPr/>
            <p:nvPr/>
          </p:nvSpPr>
          <p:spPr bwMode="auto">
            <a:xfrm>
              <a:off x="5436096" y="2283718"/>
              <a:ext cx="648072" cy="1463199"/>
            </a:xfrm>
            <a:prstGeom prst="roundRect">
              <a:avLst/>
            </a:prstGeom>
            <a:noFill/>
            <a:ln w="9525" cap="flat" cmpd="sng" algn="ctr">
              <a:solidFill>
                <a:schemeClr val="accent5">
                  <a:lumMod val="75000"/>
                </a:schemeClr>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A6FB870-E4EB-4388-B50C-E5A4A1B872AA}"/>
                </a:ext>
              </a:extLst>
            </p:cNvPr>
            <p:cNvSpPr txBox="1"/>
            <p:nvPr/>
          </p:nvSpPr>
          <p:spPr>
            <a:xfrm>
              <a:off x="5089146" y="1505813"/>
              <a:ext cx="1341972" cy="400110"/>
            </a:xfrm>
            <a:prstGeom prst="rect">
              <a:avLst/>
            </a:prstGeom>
            <a:solidFill>
              <a:schemeClr val="accent3">
                <a:lumMod val="95000"/>
              </a:schemeClr>
            </a:solidFill>
            <a:ln w="3175">
              <a:solidFill>
                <a:schemeClr val="accent5">
                  <a:lumMod val="75000"/>
                </a:schemeClr>
              </a:solidFill>
              <a:prstDash val="sysDot"/>
            </a:ln>
          </p:spPr>
          <p:txBody>
            <a:bodyPr wrap="square" rtlCol="0">
              <a:spAutoFit/>
            </a:bodyPr>
            <a:lstStyle/>
            <a:p>
              <a:pPr algn="ctr"/>
              <a:r>
                <a:rPr lang="en-US" sz="1000" dirty="0">
                  <a:solidFill>
                    <a:schemeClr val="tx1">
                      <a:lumMod val="65000"/>
                      <a:lumOff val="35000"/>
                    </a:schemeClr>
                  </a:solidFill>
                </a:rPr>
                <a:t>df[, 1] </a:t>
              </a:r>
              <a:r>
                <a:rPr lang="en-US" sz="1000" i="1" dirty="0">
                  <a:solidFill>
                    <a:schemeClr val="tx1">
                      <a:lumMod val="65000"/>
                      <a:lumOff val="35000"/>
                    </a:schemeClr>
                  </a:solidFill>
                </a:rPr>
                <a:t>or</a:t>
              </a:r>
              <a:r>
                <a:rPr lang="en-US" sz="1000" dirty="0">
                  <a:solidFill>
                    <a:schemeClr val="tx1">
                      <a:lumMod val="65000"/>
                      <a:lumOff val="35000"/>
                    </a:schemeClr>
                  </a:solidFill>
                </a:rPr>
                <a:t> </a:t>
              </a:r>
              <a:r>
                <a:rPr lang="en-US" sz="1000" dirty="0" err="1">
                  <a:solidFill>
                    <a:schemeClr val="tx1">
                      <a:lumMod val="65000"/>
                      <a:lumOff val="35000"/>
                    </a:schemeClr>
                  </a:solidFill>
                </a:rPr>
                <a:t>df$diabetes</a:t>
              </a:r>
              <a:r>
                <a:rPr lang="en-US" sz="1000" dirty="0">
                  <a:solidFill>
                    <a:schemeClr val="tx1">
                      <a:lumMod val="65000"/>
                      <a:lumOff val="35000"/>
                    </a:schemeClr>
                  </a:solidFill>
                </a:rPr>
                <a:t> </a:t>
              </a:r>
              <a:r>
                <a:rPr lang="en-US" sz="1000" i="1" dirty="0">
                  <a:solidFill>
                    <a:schemeClr val="tx1">
                      <a:lumMod val="65000"/>
                      <a:lumOff val="35000"/>
                    </a:schemeClr>
                  </a:solidFill>
                </a:rPr>
                <a:t>or</a:t>
              </a:r>
              <a:r>
                <a:rPr lang="en-US" sz="1000" dirty="0">
                  <a:solidFill>
                    <a:schemeClr val="tx1">
                      <a:lumMod val="65000"/>
                      <a:lumOff val="35000"/>
                    </a:schemeClr>
                  </a:solidFill>
                </a:rPr>
                <a:t> df[, “diabetes”]</a:t>
              </a:r>
            </a:p>
          </p:txBody>
        </p:sp>
        <p:cxnSp>
          <p:nvCxnSpPr>
            <p:cNvPr id="8" name="Straight Arrow Connector 7">
              <a:extLst>
                <a:ext uri="{FF2B5EF4-FFF2-40B4-BE49-F238E27FC236}">
                  <a16:creationId xmlns:a16="http://schemas.microsoft.com/office/drawing/2014/main" id="{9CC3BE28-2950-41B1-94EE-565D2D55CE57}"/>
                </a:ext>
              </a:extLst>
            </p:cNvPr>
            <p:cNvCxnSpPr>
              <a:stCxn id="11" idx="2"/>
              <a:endCxn id="6" idx="0"/>
            </p:cNvCxnSpPr>
            <p:nvPr/>
          </p:nvCxnSpPr>
          <p:spPr bwMode="auto">
            <a:xfrm>
              <a:off x="5760132" y="1905923"/>
              <a:ext cx="0" cy="377795"/>
            </a:xfrm>
            <a:prstGeom prst="straightConnector1">
              <a:avLst/>
            </a:prstGeom>
            <a:solidFill>
              <a:schemeClr val="accent1"/>
            </a:solidFill>
            <a:ln w="9525" cap="flat" cmpd="sng" algn="ctr">
              <a:solidFill>
                <a:schemeClr val="accent5">
                  <a:lumMod val="75000"/>
                </a:schemeClr>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0" name="Group 29">
            <a:extLst>
              <a:ext uri="{FF2B5EF4-FFF2-40B4-BE49-F238E27FC236}">
                <a16:creationId xmlns:a16="http://schemas.microsoft.com/office/drawing/2014/main" id="{C89E57EF-7253-4A3F-AF06-D16B74A14639}"/>
              </a:ext>
            </a:extLst>
          </p:cNvPr>
          <p:cNvGrpSpPr/>
          <p:nvPr/>
        </p:nvGrpSpPr>
        <p:grpSpPr>
          <a:xfrm>
            <a:off x="4512392" y="3507854"/>
            <a:ext cx="3732016" cy="246221"/>
            <a:chOff x="4512392" y="3507854"/>
            <a:chExt cx="3732016" cy="246221"/>
          </a:xfrm>
        </p:grpSpPr>
        <p:sp>
          <p:nvSpPr>
            <p:cNvPr id="15" name="Rectangle: Rounded Corners 14">
              <a:extLst>
                <a:ext uri="{FF2B5EF4-FFF2-40B4-BE49-F238E27FC236}">
                  <a16:creationId xmlns:a16="http://schemas.microsoft.com/office/drawing/2014/main" id="{89F451E9-71CB-467D-95B5-0A8D6E034B47}"/>
                </a:ext>
              </a:extLst>
            </p:cNvPr>
            <p:cNvSpPr/>
            <p:nvPr/>
          </p:nvSpPr>
          <p:spPr bwMode="auto">
            <a:xfrm>
              <a:off x="4512392" y="3507854"/>
              <a:ext cx="2291855" cy="239063"/>
            </a:xfrm>
            <a:prstGeom prst="roundRect">
              <a:avLst/>
            </a:prstGeom>
            <a:noFill/>
            <a:ln w="9525" cap="flat" cmpd="sng" algn="ctr">
              <a:solidFill>
                <a:srgbClr val="00589C"/>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6" name="TextBox 15">
              <a:extLst>
                <a:ext uri="{FF2B5EF4-FFF2-40B4-BE49-F238E27FC236}">
                  <a16:creationId xmlns:a16="http://schemas.microsoft.com/office/drawing/2014/main" id="{C1904F4B-9DD8-4EAD-B7A0-8241C766CF87}"/>
                </a:ext>
              </a:extLst>
            </p:cNvPr>
            <p:cNvSpPr txBox="1"/>
            <p:nvPr/>
          </p:nvSpPr>
          <p:spPr>
            <a:xfrm>
              <a:off x="7596336" y="3507854"/>
              <a:ext cx="648072" cy="246221"/>
            </a:xfrm>
            <a:prstGeom prst="rect">
              <a:avLst/>
            </a:prstGeom>
            <a:solidFill>
              <a:schemeClr val="accent3">
                <a:lumMod val="95000"/>
              </a:schemeClr>
            </a:solidFill>
            <a:ln w="3175">
              <a:solidFill>
                <a:srgbClr val="00589C"/>
              </a:solidFill>
              <a:prstDash val="sysDot"/>
            </a:ln>
          </p:spPr>
          <p:txBody>
            <a:bodyPr wrap="square" rtlCol="0">
              <a:spAutoFit/>
            </a:bodyPr>
            <a:lstStyle/>
            <a:p>
              <a:pPr algn="ctr"/>
              <a:r>
                <a:rPr lang="en-US" sz="1000" dirty="0">
                  <a:solidFill>
                    <a:schemeClr val="tx1">
                      <a:lumMod val="65000"/>
                      <a:lumOff val="35000"/>
                    </a:schemeClr>
                  </a:solidFill>
                </a:rPr>
                <a:t>df[1, ]</a:t>
              </a:r>
            </a:p>
          </p:txBody>
        </p:sp>
        <p:cxnSp>
          <p:nvCxnSpPr>
            <p:cNvPr id="17" name="Straight Arrow Connector 16">
              <a:extLst>
                <a:ext uri="{FF2B5EF4-FFF2-40B4-BE49-F238E27FC236}">
                  <a16:creationId xmlns:a16="http://schemas.microsoft.com/office/drawing/2014/main" id="{AC472777-C3D6-468B-9A32-CD9372FD739B}"/>
                </a:ext>
              </a:extLst>
            </p:cNvPr>
            <p:cNvCxnSpPr>
              <a:cxnSpLocks/>
            </p:cNvCxnSpPr>
            <p:nvPr/>
          </p:nvCxnSpPr>
          <p:spPr bwMode="auto">
            <a:xfrm flipH="1">
              <a:off x="6804247" y="3631589"/>
              <a:ext cx="792089" cy="0"/>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1" name="Group 30">
            <a:extLst>
              <a:ext uri="{FF2B5EF4-FFF2-40B4-BE49-F238E27FC236}">
                <a16:creationId xmlns:a16="http://schemas.microsoft.com/office/drawing/2014/main" id="{6A075066-E581-43A6-B481-D4530028D2D6}"/>
              </a:ext>
            </a:extLst>
          </p:cNvPr>
          <p:cNvGrpSpPr/>
          <p:nvPr/>
        </p:nvGrpSpPr>
        <p:grpSpPr>
          <a:xfrm>
            <a:off x="3008513" y="2584318"/>
            <a:ext cx="2427583" cy="717439"/>
            <a:chOff x="3008513" y="2584318"/>
            <a:chExt cx="2427583" cy="717439"/>
          </a:xfrm>
        </p:grpSpPr>
        <p:sp>
          <p:nvSpPr>
            <p:cNvPr id="19" name="Rectangle: Rounded Corners 18">
              <a:extLst>
                <a:ext uri="{FF2B5EF4-FFF2-40B4-BE49-F238E27FC236}">
                  <a16:creationId xmlns:a16="http://schemas.microsoft.com/office/drawing/2014/main" id="{69390C3A-5616-4868-8F2D-C897DD5704BD}"/>
                </a:ext>
              </a:extLst>
            </p:cNvPr>
            <p:cNvSpPr/>
            <p:nvPr/>
          </p:nvSpPr>
          <p:spPr bwMode="auto">
            <a:xfrm>
              <a:off x="4976429" y="2584318"/>
              <a:ext cx="459667" cy="717439"/>
            </a:xfrm>
            <a:prstGeom prst="roundRect">
              <a:avLst/>
            </a:prstGeom>
            <a:noFill/>
            <a:ln w="9525" cap="flat" cmpd="sng" algn="ctr">
              <a:solidFill>
                <a:srgbClr val="C000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0" name="TextBox 19">
              <a:extLst>
                <a:ext uri="{FF2B5EF4-FFF2-40B4-BE49-F238E27FC236}">
                  <a16:creationId xmlns:a16="http://schemas.microsoft.com/office/drawing/2014/main" id="{FCEAD0E1-9243-4658-A77F-F706691EC9EB}"/>
                </a:ext>
              </a:extLst>
            </p:cNvPr>
            <p:cNvSpPr txBox="1"/>
            <p:nvPr/>
          </p:nvSpPr>
          <p:spPr>
            <a:xfrm>
              <a:off x="3008513" y="2819926"/>
              <a:ext cx="882622" cy="246221"/>
            </a:xfrm>
            <a:prstGeom prst="rect">
              <a:avLst/>
            </a:prstGeom>
            <a:solidFill>
              <a:schemeClr val="accent3">
                <a:lumMod val="95000"/>
              </a:schemeClr>
            </a:solidFill>
            <a:ln w="3175">
              <a:solidFill>
                <a:srgbClr val="C00000"/>
              </a:solidFill>
              <a:prstDash val="sysDot"/>
            </a:ln>
          </p:spPr>
          <p:txBody>
            <a:bodyPr wrap="square" rtlCol="0">
              <a:spAutoFit/>
            </a:bodyPr>
            <a:lstStyle/>
            <a:p>
              <a:pPr algn="ctr"/>
              <a:r>
                <a:rPr lang="en-US" sz="1000" dirty="0">
                  <a:solidFill>
                    <a:schemeClr val="tx1">
                      <a:lumMod val="65000"/>
                      <a:lumOff val="35000"/>
                    </a:schemeClr>
                  </a:solidFill>
                </a:rPr>
                <a:t>df[1:4, 1:2]</a:t>
              </a:r>
            </a:p>
          </p:txBody>
        </p:sp>
        <p:cxnSp>
          <p:nvCxnSpPr>
            <p:cNvPr id="21" name="Straight Arrow Connector 20">
              <a:extLst>
                <a:ext uri="{FF2B5EF4-FFF2-40B4-BE49-F238E27FC236}">
                  <a16:creationId xmlns:a16="http://schemas.microsoft.com/office/drawing/2014/main" id="{D0F16832-2767-4889-8D17-EAFD5B6E5193}"/>
                </a:ext>
              </a:extLst>
            </p:cNvPr>
            <p:cNvCxnSpPr>
              <a:cxnSpLocks/>
            </p:cNvCxnSpPr>
            <p:nvPr/>
          </p:nvCxnSpPr>
          <p:spPr bwMode="auto">
            <a:xfrm>
              <a:off x="3891135" y="2943036"/>
              <a:ext cx="1085294" cy="0"/>
            </a:xfrm>
            <a:prstGeom prst="straightConnector1">
              <a:avLst/>
            </a:prstGeom>
            <a:solidFill>
              <a:schemeClr val="accent1"/>
            </a:solidFill>
            <a:ln w="9525" cap="flat" cmpd="sng" algn="ctr">
              <a:solidFill>
                <a:srgbClr val="C00000"/>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3" name="Group 32">
            <a:extLst>
              <a:ext uri="{FF2B5EF4-FFF2-40B4-BE49-F238E27FC236}">
                <a16:creationId xmlns:a16="http://schemas.microsoft.com/office/drawing/2014/main" id="{CFAEA2A5-5B74-459B-83EF-1067B913122A}"/>
              </a:ext>
            </a:extLst>
          </p:cNvPr>
          <p:cNvGrpSpPr/>
          <p:nvPr/>
        </p:nvGrpSpPr>
        <p:grpSpPr>
          <a:xfrm>
            <a:off x="4512392" y="2942412"/>
            <a:ext cx="4596112" cy="246221"/>
            <a:chOff x="4512392" y="2942412"/>
            <a:chExt cx="4596112" cy="246221"/>
          </a:xfrm>
        </p:grpSpPr>
        <p:grpSp>
          <p:nvGrpSpPr>
            <p:cNvPr id="32" name="Group 31">
              <a:extLst>
                <a:ext uri="{FF2B5EF4-FFF2-40B4-BE49-F238E27FC236}">
                  <a16:creationId xmlns:a16="http://schemas.microsoft.com/office/drawing/2014/main" id="{B5380788-6D9E-4427-9450-09FD59244A1C}"/>
                </a:ext>
              </a:extLst>
            </p:cNvPr>
            <p:cNvGrpSpPr/>
            <p:nvPr/>
          </p:nvGrpSpPr>
          <p:grpSpPr>
            <a:xfrm>
              <a:off x="4512392" y="2942412"/>
              <a:ext cx="4596112" cy="246221"/>
              <a:chOff x="4512392" y="2942412"/>
              <a:chExt cx="4596112" cy="246221"/>
            </a:xfrm>
          </p:grpSpPr>
          <p:sp>
            <p:nvSpPr>
              <p:cNvPr id="23" name="Rectangle: Rounded Corners 22">
                <a:extLst>
                  <a:ext uri="{FF2B5EF4-FFF2-40B4-BE49-F238E27FC236}">
                    <a16:creationId xmlns:a16="http://schemas.microsoft.com/office/drawing/2014/main" id="{AAC50D13-D7F7-48B1-934E-B78BD385CDB5}"/>
                  </a:ext>
                </a:extLst>
              </p:cNvPr>
              <p:cNvSpPr/>
              <p:nvPr/>
            </p:nvSpPr>
            <p:spPr bwMode="auto">
              <a:xfrm>
                <a:off x="4512392" y="2943036"/>
                <a:ext cx="2291855" cy="239063"/>
              </a:xfrm>
              <a:prstGeom prst="roundRect">
                <a:avLst/>
              </a:prstGeom>
              <a:noFill/>
              <a:ln w="9525" cap="flat" cmpd="sng" algn="ctr">
                <a:solidFill>
                  <a:srgbClr val="EFC203"/>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5" name="TextBox 24">
                <a:extLst>
                  <a:ext uri="{FF2B5EF4-FFF2-40B4-BE49-F238E27FC236}">
                    <a16:creationId xmlns:a16="http://schemas.microsoft.com/office/drawing/2014/main" id="{371D49AE-3E9D-4F2C-89E7-330929BE3DBF}"/>
                  </a:ext>
                </a:extLst>
              </p:cNvPr>
              <p:cNvSpPr txBox="1"/>
              <p:nvPr/>
            </p:nvSpPr>
            <p:spPr>
              <a:xfrm>
                <a:off x="7263914" y="2942412"/>
                <a:ext cx="1844590" cy="246221"/>
              </a:xfrm>
              <a:prstGeom prst="rect">
                <a:avLst/>
              </a:prstGeom>
              <a:solidFill>
                <a:schemeClr val="accent3">
                  <a:lumMod val="95000"/>
                </a:schemeClr>
              </a:solidFill>
              <a:ln w="3175">
                <a:solidFill>
                  <a:srgbClr val="EFC203"/>
                </a:solidFill>
                <a:prstDash val="sysDot"/>
              </a:ln>
            </p:spPr>
            <p:txBody>
              <a:bodyPr wrap="square" rtlCol="0">
                <a:spAutoFit/>
              </a:bodyPr>
              <a:lstStyle/>
              <a:p>
                <a:pPr algn="ctr"/>
                <a:r>
                  <a:rPr lang="en-US" sz="1000" dirty="0">
                    <a:solidFill>
                      <a:schemeClr val="tx1">
                        <a:lumMod val="65000"/>
                        <a:lumOff val="35000"/>
                      </a:schemeClr>
                    </a:solidFill>
                  </a:rPr>
                  <a:t>df[</a:t>
                </a:r>
                <a:r>
                  <a:rPr lang="en-US" sz="1000" dirty="0" err="1">
                    <a:solidFill>
                      <a:schemeClr val="tx1">
                        <a:lumMod val="65000"/>
                        <a:lumOff val="35000"/>
                      </a:schemeClr>
                    </a:solidFill>
                  </a:rPr>
                  <a:t>df$status</a:t>
                </a:r>
                <a:r>
                  <a:rPr lang="en-US" sz="1000" dirty="0">
                    <a:solidFill>
                      <a:schemeClr val="tx1">
                        <a:lumMod val="65000"/>
                        <a:lumOff val="35000"/>
                      </a:schemeClr>
                    </a:solidFill>
                  </a:rPr>
                  <a:t> == “Excellent”, ]</a:t>
                </a:r>
              </a:p>
            </p:txBody>
          </p:sp>
        </p:grpSp>
        <p:cxnSp>
          <p:nvCxnSpPr>
            <p:cNvPr id="26" name="Straight Arrow Connector 25">
              <a:extLst>
                <a:ext uri="{FF2B5EF4-FFF2-40B4-BE49-F238E27FC236}">
                  <a16:creationId xmlns:a16="http://schemas.microsoft.com/office/drawing/2014/main" id="{F3349BD8-D257-40CB-BCB0-4A497FFAADF5}"/>
                </a:ext>
              </a:extLst>
            </p:cNvPr>
            <p:cNvCxnSpPr>
              <a:cxnSpLocks/>
              <a:stCxn id="25" idx="1"/>
            </p:cNvCxnSpPr>
            <p:nvPr/>
          </p:nvCxnSpPr>
          <p:spPr bwMode="auto">
            <a:xfrm flipH="1">
              <a:off x="6830734" y="3065523"/>
              <a:ext cx="433180" cy="624"/>
            </a:xfrm>
            <a:prstGeom prst="straightConnector1">
              <a:avLst/>
            </a:prstGeom>
            <a:solidFill>
              <a:schemeClr val="accent1"/>
            </a:solidFill>
            <a:ln w="9525" cap="flat" cmpd="sng" algn="ctr">
              <a:solidFill>
                <a:srgbClr val="EFC203"/>
              </a:solidFill>
              <a:prstDash val="sysDot"/>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723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25</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solidFill>
                  <a:srgbClr val="00589C"/>
                </a:solidFill>
                <a:effectLst>
                  <a:outerShdw blurRad="38100" dist="38100" dir="2700000" algn="tl">
                    <a:srgbClr val="000000">
                      <a:alpha val="43137"/>
                    </a:srgbClr>
                  </a:outerShdw>
                </a:effectLst>
              </a:rPr>
              <a:t>Aggregation</a:t>
            </a:r>
          </a:p>
        </p:txBody>
      </p:sp>
      <p:sp>
        <p:nvSpPr>
          <p:cNvPr id="3" name="TextBox 2">
            <a:extLst>
              <a:ext uri="{FF2B5EF4-FFF2-40B4-BE49-F238E27FC236}">
                <a16:creationId xmlns:a16="http://schemas.microsoft.com/office/drawing/2014/main" id="{FD52FE82-7A65-49B3-9B57-A810F380DE88}"/>
              </a:ext>
            </a:extLst>
          </p:cNvPr>
          <p:cNvSpPr txBox="1"/>
          <p:nvPr/>
        </p:nvSpPr>
        <p:spPr>
          <a:xfrm>
            <a:off x="3594050" y="1965263"/>
            <a:ext cx="4896544" cy="1569660"/>
          </a:xfrm>
          <a:prstGeom prst="rect">
            <a:avLst/>
          </a:prstGeom>
          <a:noFill/>
        </p:spPr>
        <p:txBody>
          <a:bodyPr wrap="square" rtlCol="0">
            <a:spAutoFit/>
          </a:bodyPr>
          <a:lstStyle/>
          <a:p>
            <a:pPr algn="l"/>
            <a:r>
              <a:rPr lang="en-US" sz="1200" b="1" i="0" dirty="0">
                <a:solidFill>
                  <a:srgbClr val="4B4F4F"/>
                </a:solidFill>
                <a:effectLst/>
                <a:latin typeface="Plain"/>
              </a:rPr>
              <a:t>data aggregation</a:t>
            </a:r>
            <a:r>
              <a:rPr lang="en-US" sz="1200" b="0" i="0" dirty="0">
                <a:solidFill>
                  <a:srgbClr val="4B4F4F"/>
                </a:solidFill>
                <a:effectLst/>
                <a:latin typeface="Plain"/>
              </a:rPr>
              <a:t> </a:t>
            </a:r>
          </a:p>
          <a:p>
            <a:pPr algn="l"/>
            <a:r>
              <a:rPr lang="en-US" sz="1200" b="0" i="0" dirty="0">
                <a:solidFill>
                  <a:srgbClr val="4B4F4F"/>
                </a:solidFill>
                <a:effectLst/>
                <a:latin typeface="Plain"/>
              </a:rPr>
              <a:t>compile typically amounts of information and organize it into a more comprehensive medium. </a:t>
            </a:r>
          </a:p>
          <a:p>
            <a:pPr algn="l"/>
            <a:endParaRPr lang="en-US" sz="1200" dirty="0">
              <a:solidFill>
                <a:srgbClr val="4B4F4F"/>
              </a:solidFill>
              <a:latin typeface="Plain"/>
            </a:endParaRPr>
          </a:p>
          <a:p>
            <a:pPr marL="171450" indent="-171450" algn="l">
              <a:buFont typeface="Courier New" panose="02070309020205020404" pitchFamily="49" charset="0"/>
              <a:buChar char="o"/>
            </a:pPr>
            <a:r>
              <a:rPr lang="en-US" sz="1200" b="0" i="0" dirty="0">
                <a:solidFill>
                  <a:srgbClr val="4B4F4F"/>
                </a:solidFill>
                <a:effectLst/>
                <a:latin typeface="Plain"/>
              </a:rPr>
              <a:t>Summarize information</a:t>
            </a:r>
          </a:p>
          <a:p>
            <a:pPr marL="171450" indent="-171450" algn="l">
              <a:buFont typeface="Courier New" panose="02070309020205020404" pitchFamily="49" charset="0"/>
              <a:buChar char="o"/>
            </a:pPr>
            <a:r>
              <a:rPr lang="en-US" sz="1200" dirty="0">
                <a:solidFill>
                  <a:srgbClr val="4B4F4F"/>
                </a:solidFill>
                <a:latin typeface="Plain"/>
              </a:rPr>
              <a:t>Make conclusion</a:t>
            </a:r>
          </a:p>
          <a:p>
            <a:pPr marL="171450" indent="-171450" algn="l">
              <a:buFont typeface="Courier New" panose="02070309020205020404" pitchFamily="49" charset="0"/>
              <a:buChar char="o"/>
            </a:pPr>
            <a:r>
              <a:rPr lang="en-US" sz="1200" dirty="0">
                <a:solidFill>
                  <a:srgbClr val="4B4F4F"/>
                </a:solidFill>
                <a:latin typeface="Plain"/>
              </a:rPr>
              <a:t>Shrink data</a:t>
            </a:r>
          </a:p>
          <a:p>
            <a:pPr marL="171450" indent="-171450" algn="l">
              <a:buFont typeface="Courier New" panose="02070309020205020404" pitchFamily="49" charset="0"/>
              <a:buChar char="o"/>
            </a:pPr>
            <a:r>
              <a:rPr lang="en-US" sz="1200" dirty="0">
                <a:solidFill>
                  <a:srgbClr val="4B4F4F"/>
                </a:solidFill>
                <a:latin typeface="Plain"/>
              </a:rPr>
              <a:t>Group statistics</a:t>
            </a:r>
          </a:p>
        </p:txBody>
      </p:sp>
      <p:sp>
        <p:nvSpPr>
          <p:cNvPr id="8" name="TextBox 7">
            <a:extLst>
              <a:ext uri="{FF2B5EF4-FFF2-40B4-BE49-F238E27FC236}">
                <a16:creationId xmlns:a16="http://schemas.microsoft.com/office/drawing/2014/main" id="{6C55D07E-0456-425E-9C47-91D25AFF1C28}"/>
              </a:ext>
            </a:extLst>
          </p:cNvPr>
          <p:cNvSpPr txBox="1"/>
          <p:nvPr/>
        </p:nvSpPr>
        <p:spPr>
          <a:xfrm>
            <a:off x="6228185" y="2859782"/>
            <a:ext cx="1368152" cy="400110"/>
          </a:xfrm>
          <a:prstGeom prst="rect">
            <a:avLst/>
          </a:prstGeom>
          <a:solidFill>
            <a:schemeClr val="accent5"/>
          </a:solidFill>
        </p:spPr>
        <p:txBody>
          <a:bodyPr wrap="square">
            <a:spAutoFit/>
          </a:bodyPr>
          <a:lstStyle/>
          <a:p>
            <a:pPr algn="ctr"/>
            <a:r>
              <a:rPr lang="en-US" sz="2000" dirty="0">
                <a:solidFill>
                  <a:srgbClr val="004D95"/>
                </a:solidFill>
                <a:effectLst/>
                <a:latin typeface="Calibri" panose="020F0502020204030204" pitchFamily="34" charset="0"/>
                <a:ea typeface="DengXian" panose="02010600030101010101" pitchFamily="2" charset="-122"/>
                <a:cs typeface="Times New Roman" panose="02020603050405020304" pitchFamily="18" charset="0"/>
              </a:rPr>
              <a:t>aggregate()</a:t>
            </a:r>
            <a:endParaRPr lang="en-US" sz="2000" dirty="0">
              <a:solidFill>
                <a:srgbClr val="004D95"/>
              </a:solidFill>
            </a:endParaRPr>
          </a:p>
        </p:txBody>
      </p:sp>
    </p:spTree>
    <p:extLst>
      <p:ext uri="{BB962C8B-B14F-4D97-AF65-F5344CB8AC3E}">
        <p14:creationId xmlns:p14="http://schemas.microsoft.com/office/powerpoint/2010/main" val="4162317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26</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3563887"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3563887"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3563887"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3563887"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3563887"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3563887"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3563887"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3563887"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320480"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27</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733808"/>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How many days are there with discharge exceeding (&gt;=) 8000? </a:t>
            </a:r>
          </a:p>
          <a:p>
            <a:pPr marL="342900" indent="-342900">
              <a:spcAft>
                <a:spcPts val="800"/>
              </a:spcAft>
              <a:buFont typeface="+mj-lt"/>
              <a:buAutoNum type="arabicParenR"/>
            </a:pPr>
            <a:r>
              <a:rPr lang="en-US" sz="1200" dirty="0">
                <a:latin typeface="+mn-lt"/>
              </a:rPr>
              <a:t>Which month has the most discharge days exceeding 8000? </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Figure out in which day (date) the discharge reaches the maxima for each year </a:t>
            </a:r>
          </a:p>
        </p:txBody>
      </p:sp>
    </p:spTree>
    <p:extLst>
      <p:ext uri="{BB962C8B-B14F-4D97-AF65-F5344CB8AC3E}">
        <p14:creationId xmlns:p14="http://schemas.microsoft.com/office/powerpoint/2010/main" val="360883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97682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Graphic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28</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011449" y="4731990"/>
            <a:ext cx="1848583" cy="246221"/>
          </a:xfrm>
          <a:prstGeom prst="rect">
            <a:avLst/>
          </a:prstGeom>
        </p:spPr>
        <p:txBody>
          <a:bodyPr wrap="none">
            <a:spAutoFit/>
          </a:bodyPr>
          <a:lstStyle/>
          <a:p>
            <a:r>
              <a:rPr lang="en-US" sz="1000" b="1" dirty="0">
                <a:solidFill>
                  <a:srgbClr val="004D95"/>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347614"/>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grpSp>
        <p:nvGrpSpPr>
          <p:cNvPr id="12" name="Group 11">
            <a:extLst>
              <a:ext uri="{FF2B5EF4-FFF2-40B4-BE49-F238E27FC236}">
                <a16:creationId xmlns:a16="http://schemas.microsoft.com/office/drawing/2014/main" id="{2F4299BA-D65F-4791-AE6F-01CCF8ECB27E}"/>
              </a:ext>
            </a:extLst>
          </p:cNvPr>
          <p:cNvGrpSpPr/>
          <p:nvPr/>
        </p:nvGrpSpPr>
        <p:grpSpPr>
          <a:xfrm>
            <a:off x="1780191" y="2490342"/>
            <a:ext cx="2575785" cy="1593576"/>
            <a:chOff x="1780191" y="2490342"/>
            <a:chExt cx="2575785" cy="1593576"/>
          </a:xfrm>
        </p:grpSpPr>
        <p:sp>
          <p:nvSpPr>
            <p:cNvPr id="10" name="Rectangle: Rounded Corners 9">
              <a:extLst>
                <a:ext uri="{FF2B5EF4-FFF2-40B4-BE49-F238E27FC236}">
                  <a16:creationId xmlns:a16="http://schemas.microsoft.com/office/drawing/2014/main" id="{FEA5B2F0-E73F-4E0B-9434-B58818AF8818}"/>
                </a:ext>
              </a:extLst>
            </p:cNvPr>
            <p:cNvSpPr/>
            <p:nvPr/>
          </p:nvSpPr>
          <p:spPr bwMode="auto">
            <a:xfrm>
              <a:off x="1780191" y="2490342"/>
              <a:ext cx="2503777" cy="1569660"/>
            </a:xfrm>
            <a:prstGeom prst="roundRect">
              <a:avLst/>
            </a:prstGeom>
            <a:solidFill>
              <a:schemeClr val="accent3">
                <a:lumMod val="95000"/>
              </a:schemeClr>
            </a:solidFill>
            <a:ln w="9525" cap="flat" cmpd="sng" algn="ctr">
              <a:solidFill>
                <a:schemeClr val="accent1">
                  <a:lumMod val="9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nvGrpSpPr>
            <p:cNvPr id="11" name="Group 10">
              <a:extLst>
                <a:ext uri="{FF2B5EF4-FFF2-40B4-BE49-F238E27FC236}">
                  <a16:creationId xmlns:a16="http://schemas.microsoft.com/office/drawing/2014/main" id="{7E0D7282-9FBC-4ECD-8D86-F38DF40A5B72}"/>
                </a:ext>
              </a:extLst>
            </p:cNvPr>
            <p:cNvGrpSpPr/>
            <p:nvPr/>
          </p:nvGrpSpPr>
          <p:grpSpPr>
            <a:xfrm>
              <a:off x="1804497" y="2514258"/>
              <a:ext cx="2551479" cy="1569660"/>
              <a:chOff x="1780191" y="2490342"/>
              <a:chExt cx="2551479" cy="1569660"/>
            </a:xfrm>
          </p:grpSpPr>
          <p:sp>
            <p:nvSpPr>
              <p:cNvPr id="6" name="TextBox 5">
                <a:extLst>
                  <a:ext uri="{FF2B5EF4-FFF2-40B4-BE49-F238E27FC236}">
                    <a16:creationId xmlns:a16="http://schemas.microsoft.com/office/drawing/2014/main" id="{886E0C67-DDBA-490A-8E64-9932CB389786}"/>
                  </a:ext>
                </a:extLst>
              </p:cNvPr>
              <p:cNvSpPr txBox="1"/>
              <p:nvPr/>
            </p:nvSpPr>
            <p:spPr>
              <a:xfrm>
                <a:off x="1780191" y="2490342"/>
                <a:ext cx="1728192" cy="1569660"/>
              </a:xfrm>
              <a:prstGeom prst="rect">
                <a:avLst/>
              </a:prstGeom>
              <a:noFill/>
            </p:spPr>
            <p:txBody>
              <a:bodyPr wrap="square" rtlCol="0">
                <a:spAutoFit/>
              </a:bodyPr>
              <a:lstStyle/>
              <a:p>
                <a:r>
                  <a:rPr lang="en-US" sz="1200" u="sng" dirty="0">
                    <a:solidFill>
                      <a:schemeClr val="accent1">
                        <a:lumMod val="50000"/>
                      </a:schemeClr>
                    </a:solidFill>
                  </a:rPr>
                  <a:t>Plot types</a:t>
                </a:r>
              </a:p>
              <a:p>
                <a:pPr marL="171450" indent="-171450">
                  <a:buFont typeface="Arial" panose="020B0604020202020204" pitchFamily="34" charset="0"/>
                  <a:buChar char="•"/>
                </a:pPr>
                <a:r>
                  <a:rPr lang="en-US" sz="1200" dirty="0">
                    <a:solidFill>
                      <a:schemeClr val="accent1">
                        <a:lumMod val="50000"/>
                      </a:schemeClr>
                    </a:solidFill>
                  </a:rPr>
                  <a:t>Boxplot</a:t>
                </a:r>
              </a:p>
              <a:p>
                <a:pPr marL="171450" indent="-171450">
                  <a:buFont typeface="Arial" panose="020B0604020202020204" pitchFamily="34" charset="0"/>
                  <a:buChar char="•"/>
                </a:pPr>
                <a:r>
                  <a:rPr lang="en-US" sz="1200" dirty="0">
                    <a:solidFill>
                      <a:schemeClr val="accent1">
                        <a:lumMod val="50000"/>
                      </a:schemeClr>
                    </a:solidFill>
                  </a:rPr>
                  <a:t>Line plot</a:t>
                </a:r>
              </a:p>
              <a:p>
                <a:pPr marL="171450" indent="-171450">
                  <a:buFont typeface="Arial" panose="020B0604020202020204" pitchFamily="34" charset="0"/>
                  <a:buChar char="•"/>
                </a:pPr>
                <a:r>
                  <a:rPr lang="en-US" sz="1200" dirty="0">
                    <a:solidFill>
                      <a:schemeClr val="accent1">
                        <a:lumMod val="50000"/>
                      </a:schemeClr>
                    </a:solidFill>
                  </a:rPr>
                  <a:t>Histogram</a:t>
                </a:r>
              </a:p>
              <a:p>
                <a:pPr marL="171450" indent="-171450">
                  <a:buFont typeface="Arial" panose="020B0604020202020204" pitchFamily="34" charset="0"/>
                  <a:buChar char="•"/>
                </a:pPr>
                <a:r>
                  <a:rPr lang="en-US" sz="1200" dirty="0">
                    <a:solidFill>
                      <a:schemeClr val="accent1">
                        <a:lumMod val="50000"/>
                      </a:schemeClr>
                    </a:solidFill>
                  </a:rPr>
                  <a:t>Bar plot</a:t>
                </a:r>
              </a:p>
              <a:p>
                <a:pPr marL="171450" indent="-171450">
                  <a:buFont typeface="Arial" panose="020B0604020202020204" pitchFamily="34" charset="0"/>
                  <a:buChar char="•"/>
                </a:pPr>
                <a:r>
                  <a:rPr lang="en-US" sz="1200" dirty="0">
                    <a:solidFill>
                      <a:schemeClr val="accent1">
                        <a:lumMod val="50000"/>
                      </a:schemeClr>
                    </a:solidFill>
                  </a:rPr>
                  <a:t>Area plot</a:t>
                </a:r>
              </a:p>
              <a:p>
                <a:pPr marL="171450" indent="-171450">
                  <a:buFont typeface="Arial" panose="020B0604020202020204" pitchFamily="34" charset="0"/>
                  <a:buChar char="•"/>
                </a:pPr>
                <a:r>
                  <a:rPr lang="en-US" sz="1200" dirty="0">
                    <a:solidFill>
                      <a:schemeClr val="accent1">
                        <a:lumMod val="50000"/>
                      </a:schemeClr>
                    </a:solidFill>
                  </a:rPr>
                  <a:t>Scatter plot</a:t>
                </a:r>
              </a:p>
              <a:p>
                <a:pPr marL="171450" indent="-171450">
                  <a:buFont typeface="Arial" panose="020B0604020202020204" pitchFamily="34" charset="0"/>
                  <a:buChar char="•"/>
                </a:pPr>
                <a:r>
                  <a:rPr lang="en-US" sz="1200" dirty="0">
                    <a:solidFill>
                      <a:schemeClr val="accent1">
                        <a:lumMod val="50000"/>
                      </a:schemeClr>
                    </a:solidFill>
                  </a:rPr>
                  <a:t>…</a:t>
                </a:r>
              </a:p>
            </p:txBody>
          </p:sp>
          <p:sp>
            <p:nvSpPr>
              <p:cNvPr id="9" name="TextBox 8">
                <a:extLst>
                  <a:ext uri="{FF2B5EF4-FFF2-40B4-BE49-F238E27FC236}">
                    <a16:creationId xmlns:a16="http://schemas.microsoft.com/office/drawing/2014/main" id="{79DC4DA8-7FBF-4FEB-B27C-F694D979BF0C}"/>
                  </a:ext>
                </a:extLst>
              </p:cNvPr>
              <p:cNvSpPr txBox="1"/>
              <p:nvPr/>
            </p:nvSpPr>
            <p:spPr>
              <a:xfrm>
                <a:off x="2984017" y="2490342"/>
                <a:ext cx="1347653" cy="1569660"/>
              </a:xfrm>
              <a:prstGeom prst="rect">
                <a:avLst/>
              </a:prstGeom>
              <a:noFill/>
            </p:spPr>
            <p:txBody>
              <a:bodyPr wrap="square" rtlCol="0">
                <a:spAutoFit/>
              </a:bodyPr>
              <a:lstStyle/>
              <a:p>
                <a:r>
                  <a:rPr lang="en-US" sz="1200" u="sng" dirty="0">
                    <a:solidFill>
                      <a:schemeClr val="accent1">
                        <a:lumMod val="50000"/>
                      </a:schemeClr>
                    </a:solidFill>
                  </a:rPr>
                  <a:t>R functions</a:t>
                </a:r>
              </a:p>
              <a:p>
                <a:r>
                  <a:rPr lang="en-US" sz="1200" dirty="0">
                    <a:solidFill>
                      <a:schemeClr val="accent1">
                        <a:lumMod val="50000"/>
                      </a:schemeClr>
                    </a:solidFill>
                  </a:rPr>
                  <a:t>boxplot()</a:t>
                </a:r>
              </a:p>
              <a:p>
                <a:r>
                  <a:rPr lang="en-US" sz="1200" dirty="0">
                    <a:solidFill>
                      <a:schemeClr val="accent1">
                        <a:lumMod val="50000"/>
                      </a:schemeClr>
                    </a:solidFill>
                  </a:rPr>
                  <a:t>plot(type=“l”)</a:t>
                </a:r>
              </a:p>
              <a:p>
                <a:r>
                  <a:rPr lang="en-US" sz="1200" dirty="0">
                    <a:solidFill>
                      <a:schemeClr val="accent1">
                        <a:lumMod val="50000"/>
                      </a:schemeClr>
                    </a:solidFill>
                  </a:rPr>
                  <a:t>hist()</a:t>
                </a:r>
              </a:p>
              <a:p>
                <a:r>
                  <a:rPr lang="en-US" sz="1200" dirty="0" err="1">
                    <a:solidFill>
                      <a:schemeClr val="accent1">
                        <a:lumMod val="50000"/>
                      </a:schemeClr>
                    </a:solidFill>
                  </a:rPr>
                  <a:t>barplot</a:t>
                </a:r>
                <a:r>
                  <a:rPr lang="en-US" sz="1200" dirty="0">
                    <a:solidFill>
                      <a:schemeClr val="accent1">
                        <a:lumMod val="50000"/>
                      </a:schemeClr>
                    </a:solidFill>
                  </a:rPr>
                  <a:t>()</a:t>
                </a:r>
              </a:p>
              <a:p>
                <a:r>
                  <a:rPr lang="en-US" sz="1200" dirty="0">
                    <a:solidFill>
                      <a:schemeClr val="accent1">
                        <a:lumMod val="50000"/>
                      </a:schemeClr>
                    </a:solidFill>
                  </a:rPr>
                  <a:t>plot() + polygon() </a:t>
                </a:r>
              </a:p>
              <a:p>
                <a:r>
                  <a:rPr lang="en-US" sz="1200" dirty="0">
                    <a:solidFill>
                      <a:schemeClr val="accent1">
                        <a:lumMod val="50000"/>
                      </a:schemeClr>
                    </a:solidFill>
                  </a:rPr>
                  <a:t>plot(type=“p”) </a:t>
                </a:r>
              </a:p>
              <a:p>
                <a:r>
                  <a:rPr lang="en-US" sz="1200" dirty="0">
                    <a:solidFill>
                      <a:schemeClr val="accent1">
                        <a:lumMod val="50000"/>
                      </a:schemeClr>
                    </a:solidFill>
                  </a:rPr>
                  <a:t>…</a:t>
                </a:r>
              </a:p>
            </p:txBody>
          </p:sp>
        </p:grpSp>
      </p:grpSp>
    </p:spTree>
    <p:extLst>
      <p:ext uri="{BB962C8B-B14F-4D97-AF65-F5344CB8AC3E}">
        <p14:creationId xmlns:p14="http://schemas.microsoft.com/office/powerpoint/2010/main" val="3643994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1A685ED-02B6-4334-B912-9ADB004998EA}"/>
              </a:ext>
            </a:extLst>
          </p:cNvPr>
          <p:cNvSpPr/>
          <p:nvPr/>
        </p:nvSpPr>
        <p:spPr bwMode="auto">
          <a:xfrm>
            <a:off x="444786" y="1903414"/>
            <a:ext cx="2094037" cy="1944216"/>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97682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Graphic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29</a:t>
            </a:fld>
            <a:endParaRPr lang="de-DE" altLang="de-DE">
              <a:solidFill>
                <a:schemeClr val="tx1"/>
              </a:solidFill>
            </a:endParaRPr>
          </a:p>
        </p:txBody>
      </p:sp>
      <p:grpSp>
        <p:nvGrpSpPr>
          <p:cNvPr id="5" name="Group 4">
            <a:extLst>
              <a:ext uri="{FF2B5EF4-FFF2-40B4-BE49-F238E27FC236}">
                <a16:creationId xmlns:a16="http://schemas.microsoft.com/office/drawing/2014/main" id="{99FE2531-10AA-4E69-BEFD-3C10027D1C35}"/>
              </a:ext>
            </a:extLst>
          </p:cNvPr>
          <p:cNvGrpSpPr/>
          <p:nvPr/>
        </p:nvGrpSpPr>
        <p:grpSpPr>
          <a:xfrm>
            <a:off x="2963713" y="763442"/>
            <a:ext cx="6072783" cy="4248223"/>
            <a:chOff x="2051720" y="639690"/>
            <a:chExt cx="6072783" cy="4248223"/>
          </a:xfrm>
        </p:grpSpPr>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sp>
        <p:nvSpPr>
          <p:cNvPr id="6" name="TextBox 5">
            <a:extLst>
              <a:ext uri="{FF2B5EF4-FFF2-40B4-BE49-F238E27FC236}">
                <a16:creationId xmlns:a16="http://schemas.microsoft.com/office/drawing/2014/main" id="{57B5F3CD-9362-4EA1-85A4-7B5A662F87ED}"/>
              </a:ext>
            </a:extLst>
          </p:cNvPr>
          <p:cNvSpPr txBox="1"/>
          <p:nvPr/>
        </p:nvSpPr>
        <p:spPr>
          <a:xfrm>
            <a:off x="523634" y="1948482"/>
            <a:ext cx="1960793" cy="1887696"/>
          </a:xfrm>
          <a:prstGeom prst="rect">
            <a:avLst/>
          </a:prstGeom>
          <a:noFill/>
        </p:spPr>
        <p:txBody>
          <a:bodyPr wrap="none" rtlCol="0">
            <a:spAutoFit/>
          </a:bodyPr>
          <a:lstStyle/>
          <a:p>
            <a:pPr>
              <a:spcAft>
                <a:spcPts val="800"/>
              </a:spcAft>
            </a:pPr>
            <a:r>
              <a:rPr lang="en-US" sz="1400" dirty="0"/>
              <a:t>Parameters to tune:</a:t>
            </a:r>
          </a:p>
          <a:p>
            <a:r>
              <a:rPr lang="en-US" sz="1200" dirty="0"/>
              <a:t>Title	`</a:t>
            </a:r>
            <a:r>
              <a:rPr lang="en-US" sz="1200" dirty="0">
                <a:solidFill>
                  <a:srgbClr val="00589C"/>
                </a:solidFill>
              </a:rPr>
              <a:t>main</a:t>
            </a:r>
            <a:r>
              <a:rPr lang="en-US" sz="1200" dirty="0"/>
              <a:t>`</a:t>
            </a:r>
          </a:p>
          <a:p>
            <a:r>
              <a:rPr lang="en-US" sz="1200" dirty="0"/>
              <a:t>Axis label	`</a:t>
            </a:r>
            <a:r>
              <a:rPr lang="en-US" sz="1200" dirty="0" err="1">
                <a:solidFill>
                  <a:srgbClr val="00589C"/>
                </a:solidFill>
              </a:rPr>
              <a:t>xlab</a:t>
            </a:r>
            <a:r>
              <a:rPr lang="en-US" sz="1200" dirty="0"/>
              <a:t>`, `</a:t>
            </a:r>
            <a:r>
              <a:rPr lang="en-US" sz="1200" dirty="0" err="1">
                <a:solidFill>
                  <a:srgbClr val="00589C"/>
                </a:solidFill>
              </a:rPr>
              <a:t>ylab</a:t>
            </a:r>
            <a:r>
              <a:rPr lang="en-US" sz="1200" dirty="0"/>
              <a:t>`</a:t>
            </a:r>
          </a:p>
          <a:p>
            <a:r>
              <a:rPr lang="en-US" sz="1200" dirty="0"/>
              <a:t>Point char	`</a:t>
            </a:r>
            <a:r>
              <a:rPr lang="en-US" sz="1200" dirty="0" err="1">
                <a:solidFill>
                  <a:srgbClr val="00589C"/>
                </a:solidFill>
              </a:rPr>
              <a:t>pch</a:t>
            </a:r>
            <a:r>
              <a:rPr lang="en-US" sz="1200" dirty="0"/>
              <a:t>`</a:t>
            </a:r>
          </a:p>
          <a:p>
            <a:r>
              <a:rPr lang="en-US" sz="1200" dirty="0"/>
              <a:t>Color	`</a:t>
            </a:r>
            <a:r>
              <a:rPr lang="en-US" sz="1200" dirty="0">
                <a:solidFill>
                  <a:srgbClr val="00589C"/>
                </a:solidFill>
              </a:rPr>
              <a:t>col</a:t>
            </a:r>
            <a:r>
              <a:rPr lang="en-US" sz="1200" dirty="0"/>
              <a:t>`</a:t>
            </a:r>
          </a:p>
          <a:p>
            <a:r>
              <a:rPr lang="en-US" sz="1200" dirty="0"/>
              <a:t>Axis limit	`</a:t>
            </a:r>
            <a:r>
              <a:rPr lang="en-US" sz="1200" dirty="0" err="1">
                <a:solidFill>
                  <a:srgbClr val="00589C"/>
                </a:solidFill>
              </a:rPr>
              <a:t>xlim</a:t>
            </a:r>
            <a:r>
              <a:rPr lang="en-US" sz="1200" dirty="0"/>
              <a:t>`, `</a:t>
            </a:r>
            <a:r>
              <a:rPr lang="en-US" sz="1200" dirty="0" err="1">
                <a:solidFill>
                  <a:srgbClr val="00589C"/>
                </a:solidFill>
              </a:rPr>
              <a:t>ylim</a:t>
            </a:r>
            <a:r>
              <a:rPr lang="en-US" sz="1200" dirty="0"/>
              <a:t>`</a:t>
            </a:r>
          </a:p>
          <a:p>
            <a:r>
              <a:rPr lang="en-US" sz="1200" dirty="0"/>
              <a:t>Line type	`</a:t>
            </a:r>
            <a:r>
              <a:rPr lang="en-US" sz="1200" dirty="0" err="1">
                <a:solidFill>
                  <a:srgbClr val="004D95"/>
                </a:solidFill>
              </a:rPr>
              <a:t>lty</a:t>
            </a:r>
            <a:r>
              <a:rPr lang="en-US" sz="1200" dirty="0"/>
              <a:t>`</a:t>
            </a:r>
          </a:p>
          <a:p>
            <a:r>
              <a:rPr lang="en-US" sz="1200" dirty="0"/>
              <a:t>Line width	`</a:t>
            </a:r>
            <a:r>
              <a:rPr lang="en-US" sz="1200" dirty="0" err="1">
                <a:solidFill>
                  <a:srgbClr val="004D95"/>
                </a:solidFill>
              </a:rPr>
              <a:t>lwd</a:t>
            </a:r>
            <a:r>
              <a:rPr lang="en-US" sz="1200" dirty="0"/>
              <a:t>`</a:t>
            </a:r>
          </a:p>
          <a:p>
            <a:r>
              <a:rPr lang="en-US" sz="1200" b="1" dirty="0"/>
              <a:t>…</a:t>
            </a:r>
          </a:p>
        </p:txBody>
      </p:sp>
      <p:sp>
        <p:nvSpPr>
          <p:cNvPr id="36" name="TextBox 35">
            <a:extLst>
              <a:ext uri="{FF2B5EF4-FFF2-40B4-BE49-F238E27FC236}">
                <a16:creationId xmlns:a16="http://schemas.microsoft.com/office/drawing/2014/main" id="{185CA51B-3449-45F3-AB8F-BC0EEBB7667B}"/>
              </a:ext>
            </a:extLst>
          </p:cNvPr>
          <p:cNvSpPr txBox="1"/>
          <p:nvPr/>
        </p:nvSpPr>
        <p:spPr>
          <a:xfrm>
            <a:off x="410538" y="4121070"/>
            <a:ext cx="2864834" cy="246221"/>
          </a:xfrm>
          <a:prstGeom prst="rect">
            <a:avLst/>
          </a:prstGeom>
          <a:noFill/>
        </p:spPr>
        <p:txBody>
          <a:bodyPr wrap="square">
            <a:spAutoFit/>
          </a:bodyPr>
          <a:lstStyle/>
          <a:p>
            <a:r>
              <a:rPr lang="en-US" sz="1000" dirty="0">
                <a:solidFill>
                  <a:schemeClr val="tx1">
                    <a:lumMod val="50000"/>
                    <a:lumOff val="50000"/>
                  </a:schemeClr>
                </a:solidFill>
              </a:rPr>
              <a:t>https://www.learnbyexample.org/r-plot-function/</a:t>
            </a:r>
          </a:p>
        </p:txBody>
      </p:sp>
    </p:spTree>
    <p:extLst>
      <p:ext uri="{BB962C8B-B14F-4D97-AF65-F5344CB8AC3E}">
        <p14:creationId xmlns:p14="http://schemas.microsoft.com/office/powerpoint/2010/main" val="372032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2B8FF-A73E-4099-9177-A946EDA402E3}"/>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6" name="TextBox 5">
            <a:extLst>
              <a:ext uri="{FF2B5EF4-FFF2-40B4-BE49-F238E27FC236}">
                <a16:creationId xmlns:a16="http://schemas.microsoft.com/office/drawing/2014/main" id="{46B4361A-06E6-4FF7-9148-6A1D0E8F6DB9}"/>
              </a:ext>
            </a:extLst>
          </p:cNvPr>
          <p:cNvSpPr txBox="1"/>
          <p:nvPr/>
        </p:nvSpPr>
        <p:spPr>
          <a:xfrm>
            <a:off x="1763688" y="1707654"/>
            <a:ext cx="6408712" cy="1938992"/>
          </a:xfrm>
          <a:prstGeom prst="rect">
            <a:avLst/>
          </a:prstGeom>
          <a:noFill/>
        </p:spPr>
        <p:txBody>
          <a:bodyPr wrap="square">
            <a:spAutoFit/>
          </a:bodyPr>
          <a:lstStyle/>
          <a:p>
            <a:pPr marL="457200" indent="-457200" algn="l">
              <a:spcAft>
                <a:spcPts val="600"/>
              </a:spcAft>
              <a:buFont typeface="+mj-lt"/>
              <a:buAutoNum type="arabicParenR"/>
            </a:pPr>
            <a:r>
              <a:rPr lang="en-US" sz="2000" b="0" i="0" dirty="0">
                <a:solidFill>
                  <a:srgbClr val="1F2328"/>
                </a:solidFill>
                <a:effectLst/>
                <a:latin typeface="+mn-lt"/>
              </a:rPr>
              <a:t>10.05.2023: R basics </a:t>
            </a:r>
          </a:p>
          <a:p>
            <a:pPr marL="457200" indent="-457200" algn="l">
              <a:spcAft>
                <a:spcPts val="600"/>
              </a:spcAft>
              <a:buFont typeface="+mj-lt"/>
              <a:buAutoNum type="arabicParenR"/>
            </a:pPr>
            <a:r>
              <a:rPr lang="en-US" sz="2000" b="0" i="0" dirty="0">
                <a:solidFill>
                  <a:srgbClr val="1F2328"/>
                </a:solidFill>
                <a:effectLst/>
                <a:latin typeface="+mn-lt"/>
              </a:rPr>
              <a:t>17.06.2023: R basics and frequency analysis</a:t>
            </a:r>
          </a:p>
          <a:p>
            <a:pPr marL="457200" indent="-457200" algn="l">
              <a:spcAft>
                <a:spcPts val="600"/>
              </a:spcAft>
              <a:buFont typeface="+mj-lt"/>
              <a:buAutoNum type="arabicParenR"/>
            </a:pPr>
            <a:r>
              <a:rPr lang="en-US" sz="2000" b="0" i="0" dirty="0">
                <a:solidFill>
                  <a:srgbClr val="1F2328"/>
                </a:solidFill>
                <a:effectLst/>
                <a:latin typeface="+mn-lt"/>
              </a:rPr>
              <a:t>24.06.2023: Flood risk analysis</a:t>
            </a:r>
          </a:p>
          <a:p>
            <a:pPr marL="457200" indent="-457200" algn="l">
              <a:spcAft>
                <a:spcPts val="600"/>
              </a:spcAft>
              <a:buFont typeface="+mj-lt"/>
              <a:buAutoNum type="arabicParenR"/>
            </a:pPr>
            <a:r>
              <a:rPr lang="en-US" sz="2000" b="0" i="0" dirty="0">
                <a:solidFill>
                  <a:srgbClr val="1F2328"/>
                </a:solidFill>
                <a:effectLst/>
                <a:latin typeface="+mn-lt"/>
              </a:rPr>
              <a:t>12.07.2023: Time-varying </a:t>
            </a:r>
            <a:r>
              <a:rPr lang="en-US" sz="2000" dirty="0">
                <a:solidFill>
                  <a:srgbClr val="1F2328"/>
                </a:solidFill>
                <a:latin typeface="+mn-lt"/>
              </a:rPr>
              <a:t>f</a:t>
            </a:r>
            <a:r>
              <a:rPr lang="en-US" sz="2000" b="0" i="0" dirty="0">
                <a:solidFill>
                  <a:srgbClr val="1F2328"/>
                </a:solidFill>
                <a:effectLst/>
                <a:latin typeface="+mn-lt"/>
              </a:rPr>
              <a:t>lood risk exercise</a:t>
            </a:r>
          </a:p>
          <a:p>
            <a:pPr marL="457200" indent="-457200" algn="l">
              <a:spcAft>
                <a:spcPts val="600"/>
              </a:spcAft>
              <a:buFont typeface="+mj-lt"/>
              <a:buAutoNum type="arabicParenR"/>
            </a:pPr>
            <a:r>
              <a:rPr lang="en-US" sz="2000" b="0" i="0" dirty="0">
                <a:solidFill>
                  <a:srgbClr val="1F2328"/>
                </a:solidFill>
                <a:effectLst/>
                <a:latin typeface="+mn-lt"/>
              </a:rPr>
              <a:t>19.07.2023: </a:t>
            </a:r>
            <a:r>
              <a:rPr lang="en-US" sz="2000" dirty="0">
                <a:solidFill>
                  <a:srgbClr val="1F2328"/>
                </a:solidFill>
                <a:latin typeface="+mn-lt"/>
              </a:rPr>
              <a:t>T</a:t>
            </a:r>
            <a:r>
              <a:rPr lang="en-US" sz="2000" b="0" i="0" dirty="0">
                <a:solidFill>
                  <a:srgbClr val="1F2328"/>
                </a:solidFill>
                <a:effectLst/>
                <a:latin typeface="+mn-lt"/>
              </a:rPr>
              <a:t>ime-varying </a:t>
            </a:r>
            <a:r>
              <a:rPr lang="en-US" sz="2000" dirty="0">
                <a:solidFill>
                  <a:srgbClr val="1F2328"/>
                </a:solidFill>
                <a:latin typeface="+mn-lt"/>
              </a:rPr>
              <a:t>f</a:t>
            </a:r>
            <a:r>
              <a:rPr lang="en-US" sz="2000" b="0" i="0" dirty="0">
                <a:solidFill>
                  <a:srgbClr val="1F2328"/>
                </a:solidFill>
                <a:effectLst/>
                <a:latin typeface="+mn-lt"/>
              </a:rPr>
              <a:t>lood risk exercise</a:t>
            </a:r>
          </a:p>
        </p:txBody>
      </p:sp>
      <p:sp>
        <p:nvSpPr>
          <p:cNvPr id="7" name="Rectangle 2">
            <a:extLst>
              <a:ext uri="{FF2B5EF4-FFF2-40B4-BE49-F238E27FC236}">
                <a16:creationId xmlns:a16="http://schemas.microsoft.com/office/drawing/2014/main" id="{E9F13255-302E-4941-88B1-82AFDAC0382D}"/>
              </a:ext>
            </a:extLst>
          </p:cNvPr>
          <p:cNvSpPr>
            <a:spLocks noGrp="1" noChangeArrowheads="1"/>
          </p:cNvSpPr>
          <p:nvPr>
            <p:ph type="title"/>
          </p:nvPr>
        </p:nvSpPr>
        <p:spPr>
          <a:xfrm>
            <a:off x="152400" y="228600"/>
            <a:ext cx="8839200" cy="914400"/>
          </a:xfrm>
        </p:spPr>
        <p:txBody>
          <a:bodyPr/>
          <a:lstStyle/>
          <a:p>
            <a:pPr eaLnBrk="1" hangingPunct="1"/>
            <a:r>
              <a:rPr lang="de-DE" altLang="de-DE" dirty="0" err="1"/>
              <a:t>Timetable</a:t>
            </a:r>
            <a:endParaRPr lang="de-DE" altLang="de-DE" dirty="0"/>
          </a:p>
        </p:txBody>
      </p:sp>
    </p:spTree>
    <p:extLst>
      <p:ext uri="{BB962C8B-B14F-4D97-AF65-F5344CB8AC3E}">
        <p14:creationId xmlns:p14="http://schemas.microsoft.com/office/powerpoint/2010/main" val="19917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hteck 94">
            <a:extLst>
              <a:ext uri="{FF2B5EF4-FFF2-40B4-BE49-F238E27FC236}">
                <a16:creationId xmlns:a16="http://schemas.microsoft.com/office/drawing/2014/main" id="{BA8FEDB1-724F-4B44-9FF8-7C7168099D3A}"/>
              </a:ext>
            </a:extLst>
          </p:cNvPr>
          <p:cNvSpPr>
            <a:spLocks noChangeArrowheads="1"/>
          </p:cNvSpPr>
          <p:nvPr/>
        </p:nvSpPr>
        <p:spPr bwMode="auto">
          <a:xfrm>
            <a:off x="575556" y="1357962"/>
            <a:ext cx="4824536" cy="253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spcAft>
                <a:spcPts val="800"/>
              </a:spcAft>
              <a:buFontTx/>
              <a:buNone/>
            </a:pPr>
            <a:r>
              <a:rPr lang="de-DE" sz="1400" dirty="0" err="1"/>
              <a:t>Cumulative</a:t>
            </a:r>
            <a:r>
              <a:rPr lang="de-DE" sz="1400" dirty="0"/>
              <a:t> </a:t>
            </a:r>
            <a:r>
              <a:rPr lang="de-DE" sz="1400" dirty="0" err="1"/>
              <a:t>probability</a:t>
            </a:r>
            <a:r>
              <a:rPr lang="de-DE" sz="1400" dirty="0"/>
              <a:t> </a:t>
            </a:r>
            <a:r>
              <a:rPr lang="de-DE" sz="1400" dirty="0" err="1"/>
              <a:t>function</a:t>
            </a:r>
            <a:r>
              <a:rPr lang="de-DE" sz="1400" dirty="0"/>
              <a:t>(CDF</a:t>
            </a:r>
            <a:r>
              <a:rPr lang="en-US" sz="1400" dirty="0"/>
              <a:t>)</a:t>
            </a:r>
            <a:r>
              <a:rPr lang="el-GR" sz="1400" dirty="0"/>
              <a:t>:</a:t>
            </a:r>
            <a:endParaRPr lang="en-US" sz="1400" dirty="0"/>
          </a:p>
          <a:p>
            <a:pPr eaLnBrk="1" hangingPunct="1">
              <a:spcBef>
                <a:spcPts val="0"/>
              </a:spcBef>
              <a:spcAft>
                <a:spcPts val="800"/>
              </a:spcAft>
              <a:buFontTx/>
              <a:buNone/>
            </a:pPr>
            <a:endParaRPr lang="en-US" sz="1400" dirty="0"/>
          </a:p>
          <a:p>
            <a:pPr eaLnBrk="1" hangingPunct="1">
              <a:spcBef>
                <a:spcPts val="0"/>
              </a:spcBef>
              <a:spcAft>
                <a:spcPts val="800"/>
              </a:spcAft>
              <a:buFontTx/>
              <a:buNone/>
            </a:pPr>
            <a:r>
              <a:rPr lang="de-DE" sz="1400" dirty="0" err="1"/>
              <a:t>Probability</a:t>
            </a:r>
            <a:r>
              <a:rPr lang="de-DE" sz="1400" dirty="0"/>
              <a:t> </a:t>
            </a:r>
            <a:r>
              <a:rPr lang="de-DE" sz="1400" dirty="0" err="1"/>
              <a:t>of</a:t>
            </a:r>
            <a:r>
              <a:rPr lang="de-DE" sz="1400" dirty="0"/>
              <a:t> </a:t>
            </a:r>
            <a:r>
              <a:rPr lang="de-DE" sz="1400" dirty="0" err="1"/>
              <a:t>exceedance</a:t>
            </a:r>
            <a:r>
              <a:rPr lang="de-DE" sz="1400" dirty="0"/>
              <a:t>:</a:t>
            </a:r>
            <a:endParaRPr lang="en-US" sz="1400" dirty="0"/>
          </a:p>
          <a:p>
            <a:pPr eaLnBrk="1" hangingPunct="1">
              <a:spcBef>
                <a:spcPts val="0"/>
              </a:spcBef>
              <a:spcAft>
                <a:spcPts val="800"/>
              </a:spcAft>
              <a:buFontTx/>
              <a:buNone/>
            </a:pPr>
            <a:r>
              <a:rPr lang="en-US" sz="1400" dirty="0"/>
              <a:t>	</a:t>
            </a:r>
          </a:p>
          <a:p>
            <a:pPr eaLnBrk="1" hangingPunct="1">
              <a:spcBef>
                <a:spcPts val="0"/>
              </a:spcBef>
              <a:spcAft>
                <a:spcPts val="800"/>
              </a:spcAft>
              <a:buFontTx/>
              <a:buNone/>
            </a:pPr>
            <a:r>
              <a:rPr lang="en-US" altLang="en-US" sz="1400" dirty="0"/>
              <a:t>Probability density function </a:t>
            </a:r>
            <a:r>
              <a:rPr lang="en-US" sz="1400" dirty="0"/>
              <a:t>(PDF)</a:t>
            </a:r>
            <a:r>
              <a:rPr lang="el-GR" sz="1400" dirty="0"/>
              <a:t>:</a:t>
            </a:r>
            <a:endParaRPr lang="en-US" sz="1400" dirty="0"/>
          </a:p>
          <a:p>
            <a:pPr eaLnBrk="1" hangingPunct="1">
              <a:spcBef>
                <a:spcPts val="0"/>
              </a:spcBef>
              <a:spcAft>
                <a:spcPts val="800"/>
              </a:spcAft>
              <a:buFontTx/>
              <a:buNone/>
            </a:pPr>
            <a:endParaRPr lang="en-US" sz="1400" dirty="0"/>
          </a:p>
          <a:p>
            <a:pPr eaLnBrk="1" hangingPunct="1">
              <a:spcBef>
                <a:spcPts val="0"/>
              </a:spcBef>
              <a:spcAft>
                <a:spcPts val="800"/>
              </a:spcAft>
              <a:buFontTx/>
              <a:buNone/>
            </a:pPr>
            <a:r>
              <a:rPr lang="en-US" sz="1400" dirty="0"/>
              <a:t>Recurrence interval / return period :	</a:t>
            </a:r>
          </a:p>
          <a:p>
            <a:pPr eaLnBrk="1" hangingPunct="1">
              <a:spcBef>
                <a:spcPts val="0"/>
              </a:spcBef>
              <a:spcAft>
                <a:spcPts val="800"/>
              </a:spcAft>
              <a:buFontTx/>
              <a:buNone/>
            </a:pPr>
            <a:endParaRPr lang="en-US" sz="1400" i="1" dirty="0">
              <a:latin typeface="Cambria Math" panose="02040503050406030204" pitchFamily="18" charset="0"/>
            </a:endParaRP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863011"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7. Probability </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30</a:t>
            </a:fld>
            <a:endParaRPr lang="de-DE" altLang="de-DE">
              <a:solidFill>
                <a:schemeClr val="tx1"/>
              </a:solidFil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19C3DD4-342F-49FA-B28C-ABFBC3805B0D}"/>
                  </a:ext>
                </a:extLst>
              </p:cNvPr>
              <p:cNvSpPr txBox="1"/>
              <p:nvPr/>
            </p:nvSpPr>
            <p:spPr>
              <a:xfrm>
                <a:off x="2557686" y="2940131"/>
                <a:ext cx="1224136" cy="351699"/>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f>
                        <m:fPr>
                          <m:ctrlPr>
                            <a:rPr lang="de-DE" sz="1200" i="1" smtClean="0">
                              <a:latin typeface="Cambria Math" panose="02040503050406030204" pitchFamily="18" charset="0"/>
                            </a:rPr>
                          </m:ctrlPr>
                        </m:fPr>
                        <m:num>
                          <m:r>
                            <a:rPr lang="en-US" sz="1200" b="0" i="1" smtClean="0">
                              <a:latin typeface="Cambria Math" panose="02040503050406030204" pitchFamily="18" charset="0"/>
                            </a:rPr>
                            <m:t>𝑑</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𝑋</m:t>
                              </m:r>
                            </m:sub>
                          </m:sSub>
                          <m:r>
                            <a:rPr lang="en-US" sz="1200" b="0" i="1" smtClean="0">
                              <a:latin typeface="Cambria Math" panose="02040503050406030204" pitchFamily="18" charset="0"/>
                            </a:rPr>
                            <m:t>(</m:t>
                          </m:r>
                          <m:r>
                            <a:rPr lang="en-US" sz="1200" b="0" i="1" smtClean="0">
                              <a:latin typeface="Cambria Math" panose="02040503050406030204" pitchFamily="18" charset="0"/>
                            </a:rPr>
                            <m:t>𝑥</m:t>
                          </m:r>
                          <m:r>
                            <a:rPr lang="en-US" sz="1200" b="0" i="1" smtClean="0">
                              <a:latin typeface="Cambria Math" panose="02040503050406030204" pitchFamily="18" charset="0"/>
                            </a:rPr>
                            <m:t>)</m:t>
                          </m:r>
                        </m:num>
                        <m:den>
                          <m:r>
                            <a:rPr lang="en-US" sz="1200" b="0" i="1" smtClean="0">
                              <a:latin typeface="Cambria Math" panose="02040503050406030204" pitchFamily="18" charset="0"/>
                            </a:rPr>
                            <m:t>𝑑𝑥</m:t>
                          </m:r>
                        </m:den>
                      </m:f>
                    </m:oMath>
                  </m:oMathPara>
                </a14:m>
                <a:endParaRPr lang="de-DE" sz="1200" dirty="0"/>
              </a:p>
            </p:txBody>
          </p:sp>
        </mc:Choice>
        <mc:Fallback xmlns="">
          <p:sp>
            <p:nvSpPr>
              <p:cNvPr id="28" name="TextBox 27">
                <a:extLst>
                  <a:ext uri="{FF2B5EF4-FFF2-40B4-BE49-F238E27FC236}">
                    <a16:creationId xmlns:a16="http://schemas.microsoft.com/office/drawing/2014/main" id="{119C3DD4-342F-49FA-B28C-ABFBC3805B0D}"/>
                  </a:ext>
                </a:extLst>
              </p:cNvPr>
              <p:cNvSpPr txBox="1">
                <a:spLocks noRot="1" noChangeAspect="1" noMove="1" noResize="1" noEditPoints="1" noAdjustHandles="1" noChangeArrowheads="1" noChangeShapeType="1" noTextEdit="1"/>
              </p:cNvSpPr>
              <p:nvPr/>
            </p:nvSpPr>
            <p:spPr>
              <a:xfrm>
                <a:off x="2557686" y="2940131"/>
                <a:ext cx="1224136" cy="351699"/>
              </a:xfrm>
              <a:prstGeom prst="rect">
                <a:avLst/>
              </a:prstGeom>
              <a:blipFill>
                <a:blip r:embed="rId3"/>
                <a:stretch>
                  <a:fillRect t="-5085" b="-13559"/>
                </a:stretch>
              </a:blipFill>
              <a:ln w="3175">
                <a:solidFill>
                  <a:schemeClr val="accent1">
                    <a:lumMod val="50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8B71F3C-89F1-47D1-9910-973BEBFF241C}"/>
                  </a:ext>
                </a:extLst>
              </p:cNvPr>
              <p:cNvSpPr txBox="1"/>
              <p:nvPr/>
            </p:nvSpPr>
            <p:spPr>
              <a:xfrm>
                <a:off x="2382265" y="1696621"/>
                <a:ext cx="1574979" cy="184666"/>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oMath>
                  </m:oMathPara>
                </a14:m>
                <a:endParaRPr lang="de-DE" sz="1200" dirty="0"/>
              </a:p>
            </p:txBody>
          </p:sp>
        </mc:Choice>
        <mc:Fallback xmlns="">
          <p:sp>
            <p:nvSpPr>
              <p:cNvPr id="30" name="TextBox 29">
                <a:extLst>
                  <a:ext uri="{FF2B5EF4-FFF2-40B4-BE49-F238E27FC236}">
                    <a16:creationId xmlns:a16="http://schemas.microsoft.com/office/drawing/2014/main" id="{88B71F3C-89F1-47D1-9910-973BEBFF241C}"/>
                  </a:ext>
                </a:extLst>
              </p:cNvPr>
              <p:cNvSpPr txBox="1">
                <a:spLocks noRot="1" noChangeAspect="1" noMove="1" noResize="1" noEditPoints="1" noAdjustHandles="1" noChangeArrowheads="1" noChangeShapeType="1" noTextEdit="1"/>
              </p:cNvSpPr>
              <p:nvPr/>
            </p:nvSpPr>
            <p:spPr>
              <a:xfrm>
                <a:off x="2382265" y="1696621"/>
                <a:ext cx="1574979" cy="184666"/>
              </a:xfrm>
              <a:prstGeom prst="rect">
                <a:avLst/>
              </a:prstGeom>
              <a:blipFill>
                <a:blip r:embed="rId4"/>
                <a:stretch>
                  <a:fillRect b="-34375"/>
                </a:stretch>
              </a:blipFill>
              <a:ln w="3175">
                <a:solidFill>
                  <a:schemeClr val="accent1">
                    <a:lumMod val="50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88D0713-CB24-4524-8268-147099A1613B}"/>
                  </a:ext>
                </a:extLst>
              </p:cNvPr>
              <p:cNvSpPr txBox="1"/>
              <p:nvPr/>
            </p:nvSpPr>
            <p:spPr>
              <a:xfrm>
                <a:off x="2125638" y="2387084"/>
                <a:ext cx="2088232" cy="184666"/>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&gt;</m:t>
                          </m:r>
                          <m:r>
                            <a:rPr lang="en-US" sz="1200" b="0" i="1" smtClean="0">
                              <a:latin typeface="Cambria Math" panose="02040503050406030204" pitchFamily="18" charset="0"/>
                              <a:ea typeface="Cambria Math" panose="02040503050406030204" pitchFamily="18" charset="0"/>
                            </a:rPr>
                            <m:t>𝑥</m:t>
                          </m:r>
                        </m:e>
                      </m:d>
                      <m:r>
                        <a:rPr lang="en-US" sz="1200" b="0" i="1" smtClean="0">
                          <a:latin typeface="Cambria Math" panose="02040503050406030204" pitchFamily="18" charset="0"/>
                          <a:ea typeface="Cambria Math" panose="02040503050406030204" pitchFamily="18" charset="0"/>
                        </a:rPr>
                        <m:t>=1−</m:t>
                      </m:r>
                      <m:sSub>
                        <m:sSubPr>
                          <m:ctrlPr>
                            <a:rPr lang="de-DE" sz="1200" i="1">
                              <a:latin typeface="Cambria Math" panose="02040503050406030204" pitchFamily="18" charset="0"/>
                            </a:rPr>
                          </m:ctrlPr>
                        </m:sSubPr>
                        <m:e>
                          <m:r>
                            <a:rPr lang="en-US" sz="1200" i="1">
                              <a:latin typeface="Cambria Math" panose="02040503050406030204" pitchFamily="18" charset="0"/>
                            </a:rPr>
                            <m:t>𝐹</m:t>
                          </m:r>
                        </m:e>
                        <m:sub>
                          <m:r>
                            <a:rPr lang="en-US" sz="1200" i="1">
                              <a:latin typeface="Cambria Math" panose="02040503050406030204" pitchFamily="18" charset="0"/>
                            </a:rPr>
                            <m:t>𝑋</m:t>
                          </m:r>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oMath>
                  </m:oMathPara>
                </a14:m>
                <a:endParaRPr lang="de-DE" sz="1200" dirty="0"/>
              </a:p>
            </p:txBody>
          </p:sp>
        </mc:Choice>
        <mc:Fallback xmlns="">
          <p:sp>
            <p:nvSpPr>
              <p:cNvPr id="35" name="TextBox 34">
                <a:extLst>
                  <a:ext uri="{FF2B5EF4-FFF2-40B4-BE49-F238E27FC236}">
                    <a16:creationId xmlns:a16="http://schemas.microsoft.com/office/drawing/2014/main" id="{E88D0713-CB24-4524-8268-147099A1613B}"/>
                  </a:ext>
                </a:extLst>
              </p:cNvPr>
              <p:cNvSpPr txBox="1">
                <a:spLocks noRot="1" noChangeAspect="1" noMove="1" noResize="1" noEditPoints="1" noAdjustHandles="1" noChangeArrowheads="1" noChangeShapeType="1" noTextEdit="1"/>
              </p:cNvSpPr>
              <p:nvPr/>
            </p:nvSpPr>
            <p:spPr>
              <a:xfrm>
                <a:off x="2125638" y="2387084"/>
                <a:ext cx="2088232" cy="184666"/>
              </a:xfrm>
              <a:prstGeom prst="rect">
                <a:avLst/>
              </a:prstGeom>
              <a:blipFill>
                <a:blip r:embed="rId5"/>
                <a:stretch>
                  <a:fillRect b="-12903"/>
                </a:stretch>
              </a:blipFill>
              <a:ln w="3175">
                <a:solidFill>
                  <a:schemeClr val="accent1">
                    <a:lumMod val="50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444830C-98CE-4F82-9870-57B9AFA08345}"/>
                  </a:ext>
                </a:extLst>
              </p:cNvPr>
              <p:cNvSpPr txBox="1"/>
              <p:nvPr/>
            </p:nvSpPr>
            <p:spPr>
              <a:xfrm>
                <a:off x="2382265" y="3569813"/>
                <a:ext cx="1574979" cy="379656"/>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𝑇</m:t>
                      </m:r>
                      <m:r>
                        <a:rPr lang="en-US" sz="1200" b="0" i="1" smtClean="0">
                          <a:latin typeface="Cambria Math" panose="02040503050406030204" pitchFamily="18" charset="0"/>
                        </a:rPr>
                        <m:t>=</m:t>
                      </m:r>
                      <m:f>
                        <m:fPr>
                          <m:ctrlPr>
                            <a:rPr lang="de-DE" sz="1200" i="1" smtClean="0">
                              <a:latin typeface="Cambria Math" panose="02040503050406030204" pitchFamily="18" charset="0"/>
                            </a:rPr>
                          </m:ctrlPr>
                        </m:fPr>
                        <m:num>
                          <m:r>
                            <a:rPr lang="en-US" sz="1200" b="0" i="1" smtClean="0">
                              <a:latin typeface="Cambria Math" panose="02040503050406030204" pitchFamily="18" charset="0"/>
                            </a:rPr>
                            <m:t>1</m:t>
                          </m:r>
                        </m:num>
                        <m:den>
                          <m:sSub>
                            <m:sSubPr>
                              <m:ctrlPr>
                                <a:rPr lang="en-US" sz="1200" i="1">
                                  <a:latin typeface="Cambria Math" panose="02040503050406030204" pitchFamily="18" charset="0"/>
                                </a:rPr>
                              </m:ctrlPr>
                            </m:sSubPr>
                            <m:e>
                              <m:r>
                                <a:rPr lang="en-US" sz="1200" b="0" i="1" smtClean="0">
                                  <a:latin typeface="Cambria Math" panose="02040503050406030204" pitchFamily="18" charset="0"/>
                                </a:rPr>
                                <m:t>1−</m:t>
                              </m:r>
                              <m:r>
                                <a:rPr lang="en-US" sz="1200" i="1">
                                  <a:latin typeface="Cambria Math" panose="02040503050406030204" pitchFamily="18" charset="0"/>
                                </a:rPr>
                                <m:t>𝐹</m:t>
                              </m:r>
                            </m:e>
                            <m:sub>
                              <m:r>
                                <a:rPr lang="en-US" sz="1200" i="1">
                                  <a:latin typeface="Cambria Math" panose="02040503050406030204" pitchFamily="18" charset="0"/>
                                </a:rPr>
                                <m:t>𝑋</m:t>
                              </m:r>
                            </m:sub>
                          </m:sSub>
                          <m:r>
                            <a:rPr lang="en-US" sz="1200" i="1">
                              <a:latin typeface="Cambria Math" panose="02040503050406030204" pitchFamily="18" charset="0"/>
                            </a:rPr>
                            <m:t>(</m:t>
                          </m:r>
                          <m:r>
                            <a:rPr lang="en-US" sz="1200" i="1">
                              <a:latin typeface="Cambria Math" panose="02040503050406030204" pitchFamily="18" charset="0"/>
                            </a:rPr>
                            <m:t>𝑥</m:t>
                          </m:r>
                          <m:r>
                            <a:rPr lang="en-US" sz="1200" i="1">
                              <a:latin typeface="Cambria Math" panose="02040503050406030204" pitchFamily="18" charset="0"/>
                            </a:rPr>
                            <m:t>)</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sSub>
                            <m:sSubPr>
                              <m:ctrlPr>
                                <a:rPr lang="de-DE" sz="1200" i="1">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𝐸</m:t>
                              </m:r>
                            </m:sub>
                          </m:sSub>
                        </m:den>
                      </m:f>
                    </m:oMath>
                  </m:oMathPara>
                </a14:m>
                <a:endParaRPr lang="de-DE" sz="1200" dirty="0"/>
              </a:p>
            </p:txBody>
          </p:sp>
        </mc:Choice>
        <mc:Fallback xmlns="">
          <p:sp>
            <p:nvSpPr>
              <p:cNvPr id="36" name="TextBox 35">
                <a:extLst>
                  <a:ext uri="{FF2B5EF4-FFF2-40B4-BE49-F238E27FC236}">
                    <a16:creationId xmlns:a16="http://schemas.microsoft.com/office/drawing/2014/main" id="{F444830C-98CE-4F82-9870-57B9AFA08345}"/>
                  </a:ext>
                </a:extLst>
              </p:cNvPr>
              <p:cNvSpPr txBox="1">
                <a:spLocks noRot="1" noChangeAspect="1" noMove="1" noResize="1" noEditPoints="1" noAdjustHandles="1" noChangeArrowheads="1" noChangeShapeType="1" noTextEdit="1"/>
              </p:cNvSpPr>
              <p:nvPr/>
            </p:nvSpPr>
            <p:spPr>
              <a:xfrm>
                <a:off x="2382265" y="3569813"/>
                <a:ext cx="1574979" cy="379656"/>
              </a:xfrm>
              <a:prstGeom prst="rect">
                <a:avLst/>
              </a:prstGeom>
              <a:blipFill>
                <a:blip r:embed="rId6"/>
                <a:stretch>
                  <a:fillRect t="-3175" b="-17460"/>
                </a:stretch>
              </a:blipFill>
              <a:ln w="3175">
                <a:solidFill>
                  <a:schemeClr val="accent1">
                    <a:lumMod val="50000"/>
                  </a:schemeClr>
                </a:solidFill>
                <a:prstDash val="sysDot"/>
              </a:ln>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3C12696A-7707-4428-A5B9-96FF968D4F6A}"/>
              </a:ext>
            </a:extLst>
          </p:cNvPr>
          <p:cNvGrpSpPr/>
          <p:nvPr/>
        </p:nvGrpSpPr>
        <p:grpSpPr>
          <a:xfrm>
            <a:off x="5224338" y="863027"/>
            <a:ext cx="3740150" cy="3555626"/>
            <a:chOff x="4932040" y="944667"/>
            <a:chExt cx="3740150" cy="3555626"/>
          </a:xfrm>
        </p:grpSpPr>
        <p:pic>
          <p:nvPicPr>
            <p:cNvPr id="50" name="Picture 49">
              <a:extLst>
                <a:ext uri="{FF2B5EF4-FFF2-40B4-BE49-F238E27FC236}">
                  <a16:creationId xmlns:a16="http://schemas.microsoft.com/office/drawing/2014/main" id="{AC07D268-B1E2-446B-942E-3468C85F9533}"/>
                </a:ext>
              </a:extLst>
            </p:cNvPr>
            <p:cNvPicPr>
              <a:picLocks noChangeAspect="1"/>
            </p:cNvPicPr>
            <p:nvPr/>
          </p:nvPicPr>
          <p:blipFill>
            <a:blip r:embed="rId7"/>
            <a:stretch>
              <a:fillRect/>
            </a:stretch>
          </p:blipFill>
          <p:spPr>
            <a:xfrm>
              <a:off x="4932040" y="944667"/>
              <a:ext cx="3740150" cy="3555626"/>
            </a:xfrm>
            <a:prstGeom prst="rect">
              <a:avLst/>
            </a:prstGeom>
          </p:spPr>
        </p:pic>
        <p:sp>
          <p:nvSpPr>
            <p:cNvPr id="51" name="TextBox 50">
              <a:extLst>
                <a:ext uri="{FF2B5EF4-FFF2-40B4-BE49-F238E27FC236}">
                  <a16:creationId xmlns:a16="http://schemas.microsoft.com/office/drawing/2014/main" id="{49A3D8CF-2313-4FAB-B5D4-9CFBDE88DD9B}"/>
                </a:ext>
              </a:extLst>
            </p:cNvPr>
            <p:cNvSpPr txBox="1"/>
            <p:nvPr/>
          </p:nvSpPr>
          <p:spPr>
            <a:xfrm>
              <a:off x="7884368" y="1563638"/>
              <a:ext cx="576064" cy="276999"/>
            </a:xfrm>
            <a:prstGeom prst="rect">
              <a:avLst/>
            </a:prstGeom>
            <a:noFill/>
          </p:spPr>
          <p:txBody>
            <a:bodyPr wrap="square" rtlCol="0">
              <a:spAutoFit/>
            </a:bodyPr>
            <a:lstStyle/>
            <a:p>
              <a:r>
                <a:rPr lang="en-US" sz="1200" dirty="0">
                  <a:solidFill>
                    <a:srgbClr val="FF0000"/>
                  </a:solidFill>
                </a:rPr>
                <a:t>CDF</a:t>
              </a:r>
            </a:p>
          </p:txBody>
        </p:sp>
        <p:sp>
          <p:nvSpPr>
            <p:cNvPr id="52" name="TextBox 51">
              <a:extLst>
                <a:ext uri="{FF2B5EF4-FFF2-40B4-BE49-F238E27FC236}">
                  <a16:creationId xmlns:a16="http://schemas.microsoft.com/office/drawing/2014/main" id="{3F792D52-48BE-473D-BEDF-EB0B4624E99C}"/>
                </a:ext>
              </a:extLst>
            </p:cNvPr>
            <p:cNvSpPr txBox="1"/>
            <p:nvPr/>
          </p:nvSpPr>
          <p:spPr>
            <a:xfrm>
              <a:off x="7920372" y="3435846"/>
              <a:ext cx="504056" cy="276999"/>
            </a:xfrm>
            <a:prstGeom prst="rect">
              <a:avLst/>
            </a:prstGeom>
            <a:noFill/>
          </p:spPr>
          <p:txBody>
            <a:bodyPr wrap="square" rtlCol="0">
              <a:spAutoFit/>
            </a:bodyPr>
            <a:lstStyle/>
            <a:p>
              <a:r>
                <a:rPr lang="en-US" sz="1200" dirty="0"/>
                <a:t>PDF</a:t>
              </a:r>
            </a:p>
          </p:txBody>
        </p:sp>
      </p:grpSp>
      <p:sp>
        <p:nvSpPr>
          <p:cNvPr id="43" name="TextBox 42">
            <a:extLst>
              <a:ext uri="{FF2B5EF4-FFF2-40B4-BE49-F238E27FC236}">
                <a16:creationId xmlns:a16="http://schemas.microsoft.com/office/drawing/2014/main" id="{D4765A2A-1D88-486B-8325-111478A4F149}"/>
              </a:ext>
            </a:extLst>
          </p:cNvPr>
          <p:cNvSpPr txBox="1"/>
          <p:nvPr/>
        </p:nvSpPr>
        <p:spPr>
          <a:xfrm>
            <a:off x="7020273" y="3667524"/>
            <a:ext cx="288030" cy="276999"/>
          </a:xfrm>
          <a:prstGeom prst="rect">
            <a:avLst/>
          </a:prstGeom>
          <a:noFill/>
        </p:spPr>
        <p:txBody>
          <a:bodyPr wrap="square" rtlCol="0">
            <a:spAutoFit/>
          </a:bodyPr>
          <a:lstStyle/>
          <a:p>
            <a:r>
              <a:rPr lang="en-US" sz="1200" b="1" i="1" dirty="0">
                <a:solidFill>
                  <a:srgbClr val="00589C"/>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3066367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863011"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7. Probability </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31</a:t>
            </a:fld>
            <a:endParaRPr lang="de-DE" altLang="de-DE">
              <a:solidFill>
                <a:schemeClr val="tx1"/>
              </a:solidFill>
            </a:endParaRPr>
          </a:p>
        </p:txBody>
      </p:sp>
      <p:grpSp>
        <p:nvGrpSpPr>
          <p:cNvPr id="7" name="Group 6">
            <a:extLst>
              <a:ext uri="{FF2B5EF4-FFF2-40B4-BE49-F238E27FC236}">
                <a16:creationId xmlns:a16="http://schemas.microsoft.com/office/drawing/2014/main" id="{24280560-BA99-40A7-ABE6-384014E296EE}"/>
              </a:ext>
            </a:extLst>
          </p:cNvPr>
          <p:cNvGrpSpPr/>
          <p:nvPr/>
        </p:nvGrpSpPr>
        <p:grpSpPr>
          <a:xfrm>
            <a:off x="3157228" y="1059582"/>
            <a:ext cx="1882706" cy="1333534"/>
            <a:chOff x="3157228" y="944667"/>
            <a:chExt cx="1882706" cy="1333534"/>
          </a:xfrm>
        </p:grpSpPr>
        <p:sp>
          <p:nvSpPr>
            <p:cNvPr id="6" name="Rectangle: Rounded Corners 5">
              <a:extLst>
                <a:ext uri="{FF2B5EF4-FFF2-40B4-BE49-F238E27FC236}">
                  <a16:creationId xmlns:a16="http://schemas.microsoft.com/office/drawing/2014/main" id="{060CCE3A-9FA5-436F-8AB9-97229791403F}"/>
                </a:ext>
              </a:extLst>
            </p:cNvPr>
            <p:cNvSpPr/>
            <p:nvPr/>
          </p:nvSpPr>
          <p:spPr bwMode="auto">
            <a:xfrm>
              <a:off x="3157228" y="944667"/>
              <a:ext cx="1863011" cy="1333534"/>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TextBox 9">
              <a:extLst>
                <a:ext uri="{FF2B5EF4-FFF2-40B4-BE49-F238E27FC236}">
                  <a16:creationId xmlns:a16="http://schemas.microsoft.com/office/drawing/2014/main" id="{6F8EDBAF-6D97-4121-9719-8E27138E4852}"/>
                </a:ext>
              </a:extLst>
            </p:cNvPr>
            <p:cNvSpPr txBox="1"/>
            <p:nvPr/>
          </p:nvSpPr>
          <p:spPr>
            <a:xfrm>
              <a:off x="3248931" y="1024326"/>
              <a:ext cx="1791003" cy="1233671"/>
            </a:xfrm>
            <a:prstGeom prst="rect">
              <a:avLst/>
            </a:prstGeom>
            <a:noFill/>
          </p:spPr>
          <p:txBody>
            <a:bodyPr wrap="square" rtlCol="0">
              <a:spAutoFit/>
            </a:bodyPr>
            <a:lstStyle/>
            <a:p>
              <a:pPr>
                <a:spcAft>
                  <a:spcPts val="500"/>
                </a:spcAft>
              </a:pPr>
              <a:r>
                <a:rPr lang="en-US" sz="1400" b="1" dirty="0">
                  <a:solidFill>
                    <a:srgbClr val="004D95"/>
                  </a:solidFill>
                </a:rPr>
                <a:t>Function families:</a:t>
              </a:r>
            </a:p>
            <a:p>
              <a:r>
                <a:rPr lang="en-US" sz="1400" dirty="0">
                  <a:solidFill>
                    <a:srgbClr val="004D95"/>
                  </a:solidFill>
                </a:rPr>
                <a:t>Density	d()</a:t>
              </a:r>
            </a:p>
            <a:p>
              <a:r>
                <a:rPr lang="en-US" sz="1400" dirty="0">
                  <a:solidFill>
                    <a:srgbClr val="004D95"/>
                  </a:solidFill>
                </a:rPr>
                <a:t>Probability	p()</a:t>
              </a:r>
            </a:p>
            <a:p>
              <a:r>
                <a:rPr lang="en-US" sz="1400" dirty="0">
                  <a:solidFill>
                    <a:srgbClr val="004D95"/>
                  </a:solidFill>
                </a:rPr>
                <a:t>Quantile	q()</a:t>
              </a:r>
            </a:p>
            <a:p>
              <a:r>
                <a:rPr lang="en-US" sz="1400" dirty="0">
                  <a:solidFill>
                    <a:srgbClr val="004D95"/>
                  </a:solidFill>
                </a:rPr>
                <a:t>Random	r()</a:t>
              </a:r>
            </a:p>
          </p:txBody>
        </p:sp>
      </p:grpSp>
      <p:grpSp>
        <p:nvGrpSpPr>
          <p:cNvPr id="34" name="Group 33">
            <a:extLst>
              <a:ext uri="{FF2B5EF4-FFF2-40B4-BE49-F238E27FC236}">
                <a16:creationId xmlns:a16="http://schemas.microsoft.com/office/drawing/2014/main" id="{1D2D152F-990F-4D3C-8611-BC83CA2282BA}"/>
              </a:ext>
            </a:extLst>
          </p:cNvPr>
          <p:cNvGrpSpPr/>
          <p:nvPr/>
        </p:nvGrpSpPr>
        <p:grpSpPr>
          <a:xfrm>
            <a:off x="5312869" y="944667"/>
            <a:ext cx="3740150" cy="3555626"/>
            <a:chOff x="4932040" y="944667"/>
            <a:chExt cx="3740150" cy="3555626"/>
          </a:xfrm>
        </p:grpSpPr>
        <p:grpSp>
          <p:nvGrpSpPr>
            <p:cNvPr id="15" name="Group 14">
              <a:extLst>
                <a:ext uri="{FF2B5EF4-FFF2-40B4-BE49-F238E27FC236}">
                  <a16:creationId xmlns:a16="http://schemas.microsoft.com/office/drawing/2014/main" id="{7D3FCE04-E92B-44DB-9FD7-9DC41DC2D909}"/>
                </a:ext>
              </a:extLst>
            </p:cNvPr>
            <p:cNvGrpSpPr/>
            <p:nvPr/>
          </p:nvGrpSpPr>
          <p:grpSpPr>
            <a:xfrm>
              <a:off x="4932040" y="944667"/>
              <a:ext cx="3740150" cy="3555626"/>
              <a:chOff x="4932040" y="944667"/>
              <a:chExt cx="3740150" cy="3555626"/>
            </a:xfrm>
          </p:grpSpPr>
          <p:pic>
            <p:nvPicPr>
              <p:cNvPr id="12" name="Picture 11">
                <a:extLst>
                  <a:ext uri="{FF2B5EF4-FFF2-40B4-BE49-F238E27FC236}">
                    <a16:creationId xmlns:a16="http://schemas.microsoft.com/office/drawing/2014/main" id="{52611E97-4B44-40A6-A721-C384E9C1367D}"/>
                  </a:ext>
                </a:extLst>
              </p:cNvPr>
              <p:cNvPicPr>
                <a:picLocks noChangeAspect="1"/>
              </p:cNvPicPr>
              <p:nvPr/>
            </p:nvPicPr>
            <p:blipFill>
              <a:blip r:embed="rId3"/>
              <a:stretch>
                <a:fillRect/>
              </a:stretch>
            </p:blipFill>
            <p:spPr>
              <a:xfrm>
                <a:off x="4932040" y="944667"/>
                <a:ext cx="3740150" cy="3555626"/>
              </a:xfrm>
              <a:prstGeom prst="rect">
                <a:avLst/>
              </a:prstGeom>
            </p:spPr>
          </p:pic>
          <p:sp>
            <p:nvSpPr>
              <p:cNvPr id="13" name="TextBox 12">
                <a:extLst>
                  <a:ext uri="{FF2B5EF4-FFF2-40B4-BE49-F238E27FC236}">
                    <a16:creationId xmlns:a16="http://schemas.microsoft.com/office/drawing/2014/main" id="{CBA72AF3-3C6C-4AF2-A153-F56D7A9CEB99}"/>
                  </a:ext>
                </a:extLst>
              </p:cNvPr>
              <p:cNvSpPr txBox="1"/>
              <p:nvPr/>
            </p:nvSpPr>
            <p:spPr>
              <a:xfrm>
                <a:off x="7884368" y="1563638"/>
                <a:ext cx="576064" cy="276999"/>
              </a:xfrm>
              <a:prstGeom prst="rect">
                <a:avLst/>
              </a:prstGeom>
              <a:noFill/>
            </p:spPr>
            <p:txBody>
              <a:bodyPr wrap="square" rtlCol="0">
                <a:spAutoFit/>
              </a:bodyPr>
              <a:lstStyle/>
              <a:p>
                <a:r>
                  <a:rPr lang="en-US" sz="1200" dirty="0">
                    <a:solidFill>
                      <a:srgbClr val="FF0000"/>
                    </a:solidFill>
                  </a:rPr>
                  <a:t>CDF</a:t>
                </a:r>
              </a:p>
            </p:txBody>
          </p:sp>
          <p:sp>
            <p:nvSpPr>
              <p:cNvPr id="14" name="TextBox 13">
                <a:extLst>
                  <a:ext uri="{FF2B5EF4-FFF2-40B4-BE49-F238E27FC236}">
                    <a16:creationId xmlns:a16="http://schemas.microsoft.com/office/drawing/2014/main" id="{DB16074A-CB8B-4806-A53F-8CEE9619C812}"/>
                  </a:ext>
                </a:extLst>
              </p:cNvPr>
              <p:cNvSpPr txBox="1"/>
              <p:nvPr/>
            </p:nvSpPr>
            <p:spPr>
              <a:xfrm>
                <a:off x="7920372" y="3435846"/>
                <a:ext cx="504056" cy="276999"/>
              </a:xfrm>
              <a:prstGeom prst="rect">
                <a:avLst/>
              </a:prstGeom>
              <a:noFill/>
            </p:spPr>
            <p:txBody>
              <a:bodyPr wrap="square" rtlCol="0">
                <a:spAutoFit/>
              </a:bodyPr>
              <a:lstStyle/>
              <a:p>
                <a:r>
                  <a:rPr lang="en-US" sz="1200" dirty="0"/>
                  <a:t>PDF</a:t>
                </a:r>
              </a:p>
            </p:txBody>
          </p:sp>
        </p:grpSp>
        <p:cxnSp>
          <p:nvCxnSpPr>
            <p:cNvPr id="22" name="Straight Arrow Connector 21">
              <a:extLst>
                <a:ext uri="{FF2B5EF4-FFF2-40B4-BE49-F238E27FC236}">
                  <a16:creationId xmlns:a16="http://schemas.microsoft.com/office/drawing/2014/main" id="{8BC16ECC-388B-41FA-92AB-BCA8A3B1F4E3}"/>
                </a:ext>
              </a:extLst>
            </p:cNvPr>
            <p:cNvCxnSpPr>
              <a:cxnSpLocks/>
            </p:cNvCxnSpPr>
            <p:nvPr/>
          </p:nvCxnSpPr>
          <p:spPr bwMode="auto">
            <a:xfrm flipV="1">
              <a:off x="7239942" y="2139702"/>
              <a:ext cx="0" cy="1656184"/>
            </a:xfrm>
            <a:prstGeom prst="straightConnector1">
              <a:avLst/>
            </a:prstGeom>
            <a:solidFill>
              <a:schemeClr val="accent1"/>
            </a:solidFill>
            <a:ln w="9525" cap="flat" cmpd="sng" algn="ctr">
              <a:solidFill>
                <a:srgbClr val="FF0000"/>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5920F821-14B1-4E1D-BD31-C3758825C006}"/>
                </a:ext>
              </a:extLst>
            </p:cNvPr>
            <p:cNvCxnSpPr>
              <a:cxnSpLocks/>
            </p:cNvCxnSpPr>
            <p:nvPr/>
          </p:nvCxnSpPr>
          <p:spPr bwMode="auto">
            <a:xfrm flipH="1">
              <a:off x="5508104" y="2139702"/>
              <a:ext cx="1728192" cy="0"/>
            </a:xfrm>
            <a:prstGeom prst="straightConnector1">
              <a:avLst/>
            </a:prstGeom>
            <a:solidFill>
              <a:schemeClr val="accent1"/>
            </a:solidFill>
            <a:ln w="9525" cap="flat" cmpd="sng" algn="ctr">
              <a:solidFill>
                <a:srgbClr val="FF0000"/>
              </a:solidFill>
              <a:prstDash val="sysDot"/>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F4578A4A-E7BE-4C6E-8821-161228C49871}"/>
                </a:ext>
              </a:extLst>
            </p:cNvPr>
            <p:cNvCxnSpPr/>
            <p:nvPr/>
          </p:nvCxnSpPr>
          <p:spPr bwMode="auto">
            <a:xfrm flipV="1">
              <a:off x="7236296" y="3075806"/>
              <a:ext cx="0" cy="720080"/>
            </a:xfrm>
            <a:prstGeom prst="straightConnector1">
              <a:avLst/>
            </a:prstGeom>
            <a:solidFill>
              <a:schemeClr val="accent1"/>
            </a:solidFill>
            <a:ln w="9525" cap="flat" cmpd="sng" algn="ctr">
              <a:solidFill>
                <a:srgbClr val="00589C"/>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FF34FF50-185A-4628-82DC-ED158A3FC51B}"/>
                </a:ext>
              </a:extLst>
            </p:cNvPr>
            <p:cNvCxnSpPr>
              <a:cxnSpLocks/>
            </p:cNvCxnSpPr>
            <p:nvPr/>
          </p:nvCxnSpPr>
          <p:spPr bwMode="auto">
            <a:xfrm flipH="1">
              <a:off x="5508104" y="3075806"/>
              <a:ext cx="1728192" cy="0"/>
            </a:xfrm>
            <a:prstGeom prst="straightConnector1">
              <a:avLst/>
            </a:prstGeom>
            <a:solidFill>
              <a:schemeClr val="accent1"/>
            </a:solidFill>
            <a:ln w="9525" cap="flat" cmpd="sng" algn="ctr">
              <a:solidFill>
                <a:srgbClr val="00589C"/>
              </a:solidFill>
              <a:prstDash val="sysDot"/>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8D55A7CF-F473-4A22-BCB2-3BDF933331B0}"/>
                </a:ext>
              </a:extLst>
            </p:cNvPr>
            <p:cNvSpPr txBox="1"/>
            <p:nvPr/>
          </p:nvSpPr>
          <p:spPr>
            <a:xfrm>
              <a:off x="7092281" y="3749164"/>
              <a:ext cx="288030" cy="276999"/>
            </a:xfrm>
            <a:prstGeom prst="rect">
              <a:avLst/>
            </a:prstGeom>
            <a:noFill/>
          </p:spPr>
          <p:txBody>
            <a:bodyPr wrap="square" rtlCol="0">
              <a:spAutoFit/>
            </a:bodyPr>
            <a:lstStyle/>
            <a:p>
              <a:r>
                <a:rPr lang="en-US" sz="1200" b="1" i="1" dirty="0">
                  <a:solidFill>
                    <a:srgbClr val="00589C"/>
                  </a:solidFill>
                  <a:latin typeface="Times New Roman" panose="02020603050405020304" pitchFamily="18" charset="0"/>
                  <a:cs typeface="Times New Roman" panose="02020603050405020304" pitchFamily="18" charset="0"/>
                </a:rPr>
                <a:t>x</a:t>
              </a:r>
            </a:p>
          </p:txBody>
        </p:sp>
        <p:sp>
          <p:nvSpPr>
            <p:cNvPr id="26" name="TextBox 25">
              <a:extLst>
                <a:ext uri="{FF2B5EF4-FFF2-40B4-BE49-F238E27FC236}">
                  <a16:creationId xmlns:a16="http://schemas.microsoft.com/office/drawing/2014/main" id="{0C8C9D83-4169-44DE-9B29-58374209EC36}"/>
                </a:ext>
              </a:extLst>
            </p:cNvPr>
            <p:cNvSpPr txBox="1"/>
            <p:nvPr/>
          </p:nvSpPr>
          <p:spPr>
            <a:xfrm>
              <a:off x="5076056" y="2937306"/>
              <a:ext cx="500410" cy="276999"/>
            </a:xfrm>
            <a:prstGeom prst="rect">
              <a:avLst/>
            </a:prstGeom>
            <a:noFill/>
          </p:spPr>
          <p:txBody>
            <a:bodyPr wrap="square" rtlCol="0">
              <a:spAutoFit/>
            </a:bodyPr>
            <a:lstStyle/>
            <a:p>
              <a:r>
                <a:rPr lang="en-US" sz="1200" b="1" dirty="0">
                  <a:solidFill>
                    <a:srgbClr val="00589C"/>
                  </a:solidFill>
                  <a:latin typeface="Times New Roman" panose="02020603050405020304" pitchFamily="18" charset="0"/>
                  <a:cs typeface="Times New Roman" panose="02020603050405020304" pitchFamily="18" charset="0"/>
                </a:rPr>
                <a:t>d(</a:t>
              </a:r>
              <a:r>
                <a:rPr lang="en-US" sz="1200" b="1" i="1" dirty="0">
                  <a:solidFill>
                    <a:srgbClr val="00589C"/>
                  </a:solidFill>
                  <a:latin typeface="Times New Roman" panose="02020603050405020304" pitchFamily="18" charset="0"/>
                  <a:cs typeface="Times New Roman" panose="02020603050405020304" pitchFamily="18" charset="0"/>
                </a:rPr>
                <a:t>x</a:t>
              </a:r>
              <a:r>
                <a:rPr lang="en-US" sz="1200" b="1" dirty="0">
                  <a:solidFill>
                    <a:srgbClr val="00589C"/>
                  </a:solidFill>
                  <a:latin typeface="Times New Roman" panose="02020603050405020304" pitchFamily="18" charset="0"/>
                  <a:cs typeface="Times New Roman" panose="02020603050405020304" pitchFamily="18" charset="0"/>
                </a:rPr>
                <a:t>)</a:t>
              </a:r>
            </a:p>
          </p:txBody>
        </p:sp>
        <p:sp>
          <p:nvSpPr>
            <p:cNvPr id="27" name="TextBox 26">
              <a:extLst>
                <a:ext uri="{FF2B5EF4-FFF2-40B4-BE49-F238E27FC236}">
                  <a16:creationId xmlns:a16="http://schemas.microsoft.com/office/drawing/2014/main" id="{413629F0-FA9E-49DA-86A6-31DBF277C4DF}"/>
                </a:ext>
              </a:extLst>
            </p:cNvPr>
            <p:cNvSpPr txBox="1"/>
            <p:nvPr/>
          </p:nvSpPr>
          <p:spPr>
            <a:xfrm>
              <a:off x="5076056" y="2001202"/>
              <a:ext cx="500410" cy="276999"/>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cs typeface="Times New Roman" panose="02020603050405020304" pitchFamily="18" charset="0"/>
                </a:rPr>
                <a:t>p(</a:t>
              </a:r>
              <a:r>
                <a:rPr lang="en-US" sz="1200" b="1" i="1" dirty="0">
                  <a:solidFill>
                    <a:srgbClr val="FF0000"/>
                  </a:solidFill>
                  <a:latin typeface="Times New Roman" panose="02020603050405020304" pitchFamily="18" charset="0"/>
                  <a:cs typeface="Times New Roman" panose="02020603050405020304" pitchFamily="18" charset="0"/>
                </a:rPr>
                <a:t>x</a:t>
              </a:r>
              <a:r>
                <a:rPr lang="en-US" sz="1200" b="1" dirty="0">
                  <a:solidFill>
                    <a:srgbClr val="FF0000"/>
                  </a:solidFill>
                  <a:latin typeface="Times New Roman" panose="02020603050405020304" pitchFamily="18" charset="0"/>
                  <a:cs typeface="Times New Roman" panose="02020603050405020304" pitchFamily="18" charset="0"/>
                </a:rPr>
                <a:t>)</a:t>
              </a:r>
            </a:p>
          </p:txBody>
        </p:sp>
        <p:cxnSp>
          <p:nvCxnSpPr>
            <p:cNvPr id="29" name="Straight Arrow Connector 28">
              <a:extLst>
                <a:ext uri="{FF2B5EF4-FFF2-40B4-BE49-F238E27FC236}">
                  <a16:creationId xmlns:a16="http://schemas.microsoft.com/office/drawing/2014/main" id="{8FA0737E-1EB3-425D-895F-DA7DE1975F85}"/>
                </a:ext>
              </a:extLst>
            </p:cNvPr>
            <p:cNvCxnSpPr/>
            <p:nvPr/>
          </p:nvCxnSpPr>
          <p:spPr bwMode="auto">
            <a:xfrm>
              <a:off x="5508104" y="1779662"/>
              <a:ext cx="2016224" cy="0"/>
            </a:xfrm>
            <a:prstGeom prst="straightConnector1">
              <a:avLst/>
            </a:prstGeom>
            <a:solidFill>
              <a:schemeClr val="accent1"/>
            </a:solidFill>
            <a:ln w="9525" cap="flat" cmpd="sng" algn="ctr">
              <a:solidFill>
                <a:srgbClr val="FF0000"/>
              </a:solidFill>
              <a:prstDash val="sysDot"/>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BDC56E72-FCC1-4B1D-AB96-7660CE737362}"/>
                </a:ext>
              </a:extLst>
            </p:cNvPr>
            <p:cNvCxnSpPr/>
            <p:nvPr/>
          </p:nvCxnSpPr>
          <p:spPr bwMode="auto">
            <a:xfrm>
              <a:off x="7524328" y="1779662"/>
              <a:ext cx="0" cy="2016224"/>
            </a:xfrm>
            <a:prstGeom prst="straightConnector1">
              <a:avLst/>
            </a:prstGeom>
            <a:solidFill>
              <a:schemeClr val="accent1"/>
            </a:solidFill>
            <a:ln w="9525" cap="flat" cmpd="sng" algn="ctr">
              <a:solidFill>
                <a:srgbClr val="FF0000"/>
              </a:solidFill>
              <a:prstDash val="sysDot"/>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2C212777-BF97-43F1-A386-C61C1A35A878}"/>
                </a:ext>
              </a:extLst>
            </p:cNvPr>
            <p:cNvSpPr txBox="1"/>
            <p:nvPr/>
          </p:nvSpPr>
          <p:spPr>
            <a:xfrm>
              <a:off x="5220395" y="1641162"/>
              <a:ext cx="248319" cy="276999"/>
            </a:xfrm>
            <a:prstGeom prst="rect">
              <a:avLst/>
            </a:prstGeom>
            <a:noFill/>
          </p:spPr>
          <p:txBody>
            <a:bodyPr wrap="square" rtlCol="0">
              <a:spAutoFit/>
            </a:bodyPr>
            <a:lstStyle/>
            <a:p>
              <a:r>
                <a:rPr lang="en-US" sz="1200" b="1" i="1" dirty="0">
                  <a:solidFill>
                    <a:srgbClr val="FF0000"/>
                  </a:solidFill>
                  <a:latin typeface="Times New Roman" panose="02020603050405020304" pitchFamily="18" charset="0"/>
                  <a:cs typeface="Times New Roman" panose="02020603050405020304" pitchFamily="18" charset="0"/>
                </a:rPr>
                <a:t>y</a:t>
              </a:r>
            </a:p>
          </p:txBody>
        </p:sp>
        <p:sp>
          <p:nvSpPr>
            <p:cNvPr id="33" name="TextBox 32">
              <a:extLst>
                <a:ext uri="{FF2B5EF4-FFF2-40B4-BE49-F238E27FC236}">
                  <a16:creationId xmlns:a16="http://schemas.microsoft.com/office/drawing/2014/main" id="{1C6EC43D-F4BE-4C07-89A1-B0DD65B16C0E}"/>
                </a:ext>
              </a:extLst>
            </p:cNvPr>
            <p:cNvSpPr txBox="1"/>
            <p:nvPr/>
          </p:nvSpPr>
          <p:spPr>
            <a:xfrm>
              <a:off x="7341909" y="3749163"/>
              <a:ext cx="500410" cy="276999"/>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cs typeface="Times New Roman" panose="02020603050405020304" pitchFamily="18" charset="0"/>
                </a:rPr>
                <a:t>q(</a:t>
              </a:r>
              <a:r>
                <a:rPr lang="en-US" sz="1200" b="1" i="1" dirty="0">
                  <a:solidFill>
                    <a:srgbClr val="FF0000"/>
                  </a:solidFill>
                  <a:latin typeface="Times New Roman" panose="02020603050405020304" pitchFamily="18" charset="0"/>
                  <a:cs typeface="Times New Roman" panose="02020603050405020304" pitchFamily="18" charset="0"/>
                </a:rPr>
                <a:t>y</a:t>
              </a:r>
              <a:r>
                <a:rPr lang="en-US" sz="1200" b="1" dirty="0">
                  <a:solidFill>
                    <a:srgbClr val="FF0000"/>
                  </a:solidFill>
                  <a:latin typeface="Times New Roman" panose="02020603050405020304" pitchFamily="18" charset="0"/>
                  <a:cs typeface="Times New Roman" panose="02020603050405020304" pitchFamily="18" charset="0"/>
                </a:rPr>
                <a:t>)</a:t>
              </a:r>
            </a:p>
          </p:txBody>
        </p:sp>
      </p:grpSp>
      <p:graphicFrame>
        <p:nvGraphicFramePr>
          <p:cNvPr id="5" name="Table 4">
            <a:extLst>
              <a:ext uri="{FF2B5EF4-FFF2-40B4-BE49-F238E27FC236}">
                <a16:creationId xmlns:a16="http://schemas.microsoft.com/office/drawing/2014/main" id="{4AE62E8B-5600-429F-B956-5949AF4CB44B}"/>
              </a:ext>
            </a:extLst>
          </p:cNvPr>
          <p:cNvGraphicFramePr>
            <a:graphicFrameLocks noGrp="1"/>
          </p:cNvGraphicFramePr>
          <p:nvPr>
            <p:extLst>
              <p:ext uri="{D42A27DB-BD31-4B8C-83A1-F6EECF244321}">
                <p14:modId xmlns:p14="http://schemas.microsoft.com/office/powerpoint/2010/main" val="511571545"/>
              </p:ext>
            </p:extLst>
          </p:nvPr>
        </p:nvGraphicFramePr>
        <p:xfrm>
          <a:off x="264604" y="2717095"/>
          <a:ext cx="4853675" cy="1714500"/>
        </p:xfrm>
        <a:graphic>
          <a:graphicData uri="http://schemas.openxmlformats.org/drawingml/2006/table">
            <a:tbl>
              <a:tblPr>
                <a:tableStyleId>{5C22544A-7EE6-4342-B048-85BDC9FD1C3A}</a:tableStyleId>
              </a:tblPr>
              <a:tblGrid>
                <a:gridCol w="1072879">
                  <a:extLst>
                    <a:ext uri="{9D8B030D-6E8A-4147-A177-3AD203B41FA5}">
                      <a16:colId xmlns:a16="http://schemas.microsoft.com/office/drawing/2014/main" val="2322830386"/>
                    </a:ext>
                  </a:extLst>
                </a:gridCol>
                <a:gridCol w="955303">
                  <a:extLst>
                    <a:ext uri="{9D8B030D-6E8A-4147-A177-3AD203B41FA5}">
                      <a16:colId xmlns:a16="http://schemas.microsoft.com/office/drawing/2014/main" val="3226535993"/>
                    </a:ext>
                  </a:extLst>
                </a:gridCol>
                <a:gridCol w="955303">
                  <a:extLst>
                    <a:ext uri="{9D8B030D-6E8A-4147-A177-3AD203B41FA5}">
                      <a16:colId xmlns:a16="http://schemas.microsoft.com/office/drawing/2014/main" val="1642451305"/>
                    </a:ext>
                  </a:extLst>
                </a:gridCol>
                <a:gridCol w="955303">
                  <a:extLst>
                    <a:ext uri="{9D8B030D-6E8A-4147-A177-3AD203B41FA5}">
                      <a16:colId xmlns:a16="http://schemas.microsoft.com/office/drawing/2014/main" val="3132304179"/>
                    </a:ext>
                  </a:extLst>
                </a:gridCol>
                <a:gridCol w="914887">
                  <a:extLst>
                    <a:ext uri="{9D8B030D-6E8A-4147-A177-3AD203B41FA5}">
                      <a16:colId xmlns:a16="http://schemas.microsoft.com/office/drawing/2014/main" val="523165487"/>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q()</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9635453"/>
                  </a:ext>
                </a:extLst>
              </a:tr>
              <a:tr h="190500">
                <a:tc>
                  <a:txBody>
                    <a:bodyPr/>
                    <a:lstStyle/>
                    <a:p>
                      <a:pPr algn="l" fontAlgn="b"/>
                      <a:r>
                        <a:rPr lang="en-US" sz="1100" u="none" strike="noStrike">
                          <a:effectLst/>
                        </a:rPr>
                        <a:t>Normal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dnorm()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pnorm()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qnorm()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rnorm()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4298658"/>
                  </a:ext>
                </a:extLst>
              </a:tr>
              <a:tr h="190500">
                <a:tc>
                  <a:txBody>
                    <a:bodyPr/>
                    <a:lstStyle/>
                    <a:p>
                      <a:pPr algn="l" fontAlgn="b"/>
                      <a:r>
                        <a:rPr lang="en-US" sz="1100" u="none" strike="noStrike">
                          <a:effectLst/>
                        </a:rPr>
                        <a:t>Uniform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dunif()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punif()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qunif()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runif()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1483926"/>
                  </a:ext>
                </a:extLst>
              </a:tr>
              <a:tr h="190500">
                <a:tc>
                  <a:txBody>
                    <a:bodyPr/>
                    <a:lstStyle/>
                    <a:p>
                      <a:pPr algn="l" fontAlgn="b"/>
                      <a:r>
                        <a:rPr lang="en-US" sz="1100" u="none" strike="noStrike">
                          <a:effectLst/>
                        </a:rPr>
                        <a:t>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rbeta()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8056493"/>
                  </a:ext>
                </a:extLst>
              </a:tr>
              <a:tr h="190500">
                <a:tc>
                  <a:txBody>
                    <a:bodyPr/>
                    <a:lstStyle/>
                    <a:p>
                      <a:pPr algn="l" fontAlgn="b"/>
                      <a:r>
                        <a:rPr lang="en-US" sz="1100" u="none" strike="noStrike">
                          <a:effectLst/>
                        </a:rPr>
                        <a:t>Logistic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dlogis()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plogis()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qlogis()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rlogis()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796547"/>
                  </a:ext>
                </a:extLst>
              </a:tr>
              <a:tr h="190500">
                <a:tc>
                  <a:txBody>
                    <a:bodyPr/>
                    <a:lstStyle/>
                    <a:p>
                      <a:pPr algn="l" fontAlgn="b"/>
                      <a:r>
                        <a:rPr lang="en-US" sz="1100" u="none" strike="noStrike">
                          <a:effectLst/>
                        </a:rPr>
                        <a:t>Binomial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dbinom()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pbinom()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qbinom()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rbinom()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3051329"/>
                  </a:ext>
                </a:extLst>
              </a:tr>
              <a:tr h="190500">
                <a:tc>
                  <a:txBody>
                    <a:bodyPr/>
                    <a:lstStyle/>
                    <a:p>
                      <a:pPr algn="l" fontAlgn="b"/>
                      <a:r>
                        <a:rPr lang="en-US" sz="1100" u="none" strike="noStrike">
                          <a:effectLst/>
                        </a:rPr>
                        <a:t>Multinomial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dmultinom()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pmultinom()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qmultinom()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rmultinom()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2716861"/>
                  </a:ext>
                </a:extLst>
              </a:tr>
              <a:tr h="190500">
                <a:tc>
                  <a:txBody>
                    <a:bodyPr/>
                    <a:lstStyle/>
                    <a:p>
                      <a:pPr algn="l" fontAlgn="b"/>
                      <a:r>
                        <a:rPr lang="en-US" sz="1100" u="none" strike="noStrike">
                          <a:effectLst/>
                        </a:rPr>
                        <a:t>Extreme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qevd()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6246120"/>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7776669"/>
                  </a:ext>
                </a:extLst>
              </a:tr>
            </a:tbl>
          </a:graphicData>
        </a:graphic>
      </p:graphicFrame>
    </p:spTree>
    <p:extLst>
      <p:ext uri="{BB962C8B-B14F-4D97-AF65-F5344CB8AC3E}">
        <p14:creationId xmlns:p14="http://schemas.microsoft.com/office/powerpoint/2010/main" val="2080205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32</a:t>
            </a:fld>
            <a:endParaRPr lang="de-DE" altLang="de-DE">
              <a:solidFill>
                <a:schemeClr val="tx1"/>
              </a:solidFill>
            </a:endParaRPr>
          </a:p>
        </p:txBody>
      </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 name="Rectangle 24">
            <a:extLst>
              <a:ext uri="{FF2B5EF4-FFF2-40B4-BE49-F238E27FC236}">
                <a16:creationId xmlns:a16="http://schemas.microsoft.com/office/drawing/2014/main" id="{598D29D1-DAF3-4F33-BC76-EA87DE5146CC}"/>
              </a:ext>
            </a:extLst>
          </p:cNvPr>
          <p:cNvSpPr>
            <a:spLocks noChangeArrowheads="1"/>
          </p:cNvSpPr>
          <p:nvPr/>
        </p:nvSpPr>
        <p:spPr bwMode="auto">
          <a:xfrm>
            <a:off x="214313" y="793036"/>
            <a:ext cx="47128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800" b="1" dirty="0">
                <a:latin typeface="Calibri" panose="020F0502020204030204" pitchFamily="34" charset="0"/>
              </a:rPr>
              <a:t>The </a:t>
            </a:r>
            <a:r>
              <a:rPr lang="de-AT" altLang="en-US" sz="1800" b="1" dirty="0" err="1">
                <a:latin typeface="Calibri" panose="020F0502020204030204" pitchFamily="34" charset="0"/>
              </a:rPr>
              <a:t>procedure</a:t>
            </a:r>
            <a:r>
              <a:rPr lang="de-AT" altLang="en-US" sz="1800" b="1" dirty="0">
                <a:latin typeface="Calibri" panose="020F0502020204030204" pitchFamily="34" charset="0"/>
              </a:rPr>
              <a:t> </a:t>
            </a:r>
            <a:r>
              <a:rPr lang="de-AT" altLang="en-US" sz="1800" b="1" dirty="0" err="1">
                <a:latin typeface="Calibri" panose="020F0502020204030204" pitchFamily="34" charset="0"/>
              </a:rPr>
              <a:t>for</a:t>
            </a:r>
            <a:r>
              <a:rPr lang="de-AT" altLang="en-US" sz="1800" b="1" dirty="0">
                <a:latin typeface="Calibri" panose="020F0502020204030204" pitchFamily="34" charset="0"/>
              </a:rPr>
              <a:t> </a:t>
            </a:r>
            <a:r>
              <a:rPr lang="de-AT" altLang="en-US" sz="1800" b="1" dirty="0" err="1">
                <a:latin typeface="Calibri" panose="020F0502020204030204" pitchFamily="34" charset="0"/>
              </a:rPr>
              <a:t>flood</a:t>
            </a:r>
            <a:r>
              <a:rPr lang="de-AT" altLang="en-US" sz="1800" b="1" dirty="0">
                <a:latin typeface="Calibri" panose="020F0502020204030204" pitchFamily="34" charset="0"/>
              </a:rPr>
              <a:t> </a:t>
            </a:r>
            <a:r>
              <a:rPr lang="de-AT" altLang="en-US" sz="1800" b="1" dirty="0" err="1">
                <a:latin typeface="Calibri" panose="020F0502020204030204" pitchFamily="34" charset="0"/>
              </a:rPr>
              <a:t>frequency</a:t>
            </a:r>
            <a:r>
              <a:rPr lang="de-AT" altLang="en-US" sz="1800" b="1" dirty="0">
                <a:latin typeface="Calibri" panose="020F0502020204030204" pitchFamily="34" charset="0"/>
              </a:rPr>
              <a:t> </a:t>
            </a:r>
            <a:r>
              <a:rPr lang="de-AT" altLang="en-US" sz="1800" b="1" dirty="0" err="1">
                <a:latin typeface="Calibri" panose="020F0502020204030204" pitchFamily="34" charset="0"/>
              </a:rPr>
              <a:t>analysis</a:t>
            </a:r>
            <a:r>
              <a:rPr lang="de-AT" altLang="en-US" sz="1800" b="1" dirty="0">
                <a:latin typeface="Calibri" panose="020F0502020204030204" pitchFamily="34" charset="0"/>
              </a:rPr>
              <a:t> FFA </a:t>
            </a:r>
            <a:endParaRPr lang="en-GB" altLang="en-US" sz="1800" b="1" dirty="0">
              <a:latin typeface="Calibri" panose="020F0502020204030204" pitchFamily="34" charset="0"/>
            </a:endParaRPr>
          </a:p>
        </p:txBody>
      </p:sp>
      <p:sp>
        <p:nvSpPr>
          <p:cNvPr id="14" name="Inhaltsplatzhalter 2">
            <a:extLst>
              <a:ext uri="{FF2B5EF4-FFF2-40B4-BE49-F238E27FC236}">
                <a16:creationId xmlns:a16="http://schemas.microsoft.com/office/drawing/2014/main" id="{0FD1A7AA-458A-4AC1-8989-6595A0FD9824}"/>
              </a:ext>
            </a:extLst>
          </p:cNvPr>
          <p:cNvSpPr txBox="1">
            <a:spLocks/>
          </p:cNvSpPr>
          <p:nvPr/>
        </p:nvSpPr>
        <p:spPr>
          <a:xfrm>
            <a:off x="792956" y="1707654"/>
            <a:ext cx="7558087" cy="17281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spcAft>
                <a:spcPts val="600"/>
              </a:spcAft>
              <a:buFont typeface="+mj-lt"/>
              <a:buAutoNum type="arabicPeriod"/>
            </a:pPr>
            <a:r>
              <a:rPr lang="en-US" altLang="en-US" sz="1600" kern="0" dirty="0">
                <a:latin typeface="Arial" panose="020B0604020202020204" pitchFamily="34" charset="0"/>
                <a:cs typeface="Arial" panose="020B0604020202020204" pitchFamily="34" charset="0"/>
              </a:rPr>
              <a:t>Extract the annual maximum series (</a:t>
            </a:r>
            <a:r>
              <a:rPr lang="en-US" altLang="en-US" sz="1600" kern="0" dirty="0">
                <a:solidFill>
                  <a:srgbClr val="00589C"/>
                </a:solidFill>
                <a:latin typeface="Arial" panose="020B0604020202020204" pitchFamily="34" charset="0"/>
                <a:cs typeface="Arial" panose="020B0604020202020204" pitchFamily="34" charset="0"/>
              </a:rPr>
              <a:t>AMS</a:t>
            </a:r>
            <a:r>
              <a:rPr lang="en-US" altLang="en-US" sz="1600" kern="0" dirty="0">
                <a:latin typeface="Arial" panose="020B0604020202020204" pitchFamily="34" charset="0"/>
                <a:cs typeface="Arial" panose="020B0604020202020204" pitchFamily="34" charset="0"/>
              </a:rPr>
              <a:t>)</a:t>
            </a:r>
          </a:p>
          <a:p>
            <a:pPr eaLnBrk="1" hangingPunct="1">
              <a:spcBef>
                <a:spcPct val="0"/>
              </a:spcBef>
              <a:spcAft>
                <a:spcPts val="600"/>
              </a:spcAft>
              <a:buFont typeface="+mj-lt"/>
              <a:buAutoNum type="arabicPeriod"/>
            </a:pPr>
            <a:r>
              <a:rPr lang="en-US" altLang="en-US" sz="1600" kern="0" dirty="0">
                <a:latin typeface="Arial" panose="020B0604020202020204" pitchFamily="34" charset="0"/>
                <a:cs typeface="Arial" panose="020B0604020202020204" pitchFamily="34" charset="0"/>
              </a:rPr>
              <a:t>Select the probability distribution curve: </a:t>
            </a:r>
            <a:r>
              <a:rPr lang="en-US" altLang="en-US" sz="1600" kern="0" dirty="0">
                <a:solidFill>
                  <a:srgbClr val="00589C"/>
                </a:solidFill>
                <a:latin typeface="Arial" panose="020B0604020202020204" pitchFamily="34" charset="0"/>
                <a:cs typeface="Arial" panose="020B0604020202020204" pitchFamily="34" charset="0"/>
              </a:rPr>
              <a:t>GEV</a:t>
            </a:r>
            <a:r>
              <a:rPr lang="en-US" altLang="en-US" sz="1600" kern="0" dirty="0">
                <a:latin typeface="Arial" panose="020B0604020202020204" pitchFamily="34" charset="0"/>
                <a:cs typeface="Arial" panose="020B0604020202020204" pitchFamily="34" charset="0"/>
              </a:rPr>
              <a:t> </a:t>
            </a:r>
          </a:p>
          <a:p>
            <a:pPr eaLnBrk="1" hangingPunct="1">
              <a:spcBef>
                <a:spcPct val="0"/>
              </a:spcBef>
              <a:spcAft>
                <a:spcPts val="600"/>
              </a:spcAft>
              <a:buFont typeface="+mj-lt"/>
              <a:buAutoNum type="arabicPeriod"/>
            </a:pPr>
            <a:r>
              <a:rPr lang="en-US" altLang="en-US" sz="1600" kern="0" dirty="0">
                <a:latin typeface="Arial" panose="020B0604020202020204" pitchFamily="34" charset="0"/>
                <a:cs typeface="Arial" panose="020B0604020202020204" pitchFamily="34" charset="0"/>
              </a:rPr>
              <a:t>Apply a parameter estimation method: maximum likelihood estimation (</a:t>
            </a:r>
            <a:r>
              <a:rPr lang="en-US" altLang="en-US" sz="1600" kern="0" dirty="0">
                <a:solidFill>
                  <a:srgbClr val="00589C"/>
                </a:solidFill>
                <a:latin typeface="Arial" panose="020B0604020202020204" pitchFamily="34" charset="0"/>
                <a:cs typeface="Arial" panose="020B0604020202020204" pitchFamily="34" charset="0"/>
              </a:rPr>
              <a:t>MLE</a:t>
            </a:r>
            <a:r>
              <a:rPr lang="en-US" altLang="en-US" sz="1600" kern="0" dirty="0">
                <a:latin typeface="Arial" panose="020B0604020202020204" pitchFamily="34" charset="0"/>
                <a:cs typeface="Arial" panose="020B0604020202020204" pitchFamily="34" charset="0"/>
              </a:rPr>
              <a:t>)</a:t>
            </a:r>
          </a:p>
          <a:p>
            <a:pPr eaLnBrk="1" hangingPunct="1">
              <a:spcBef>
                <a:spcPct val="0"/>
              </a:spcBef>
              <a:spcAft>
                <a:spcPts val="600"/>
              </a:spcAft>
              <a:buFont typeface="+mj-lt"/>
              <a:buAutoNum type="arabicPeriod"/>
            </a:pPr>
            <a:r>
              <a:rPr lang="en-US" altLang="en-US" sz="1600" kern="0" dirty="0">
                <a:solidFill>
                  <a:srgbClr val="00589C"/>
                </a:solidFill>
                <a:latin typeface="Arial" panose="020B0604020202020204" pitchFamily="34" charset="0"/>
                <a:cs typeface="Arial" panose="020B0604020202020204" pitchFamily="34" charset="0"/>
              </a:rPr>
              <a:t>Evaluate</a:t>
            </a:r>
            <a:r>
              <a:rPr lang="en-US" altLang="en-US" sz="1600" kern="0" dirty="0">
                <a:latin typeface="Arial" panose="020B0604020202020204" pitchFamily="34" charset="0"/>
                <a:cs typeface="Arial" panose="020B0604020202020204" pitchFamily="34" charset="0"/>
              </a:rPr>
              <a:t> the estimated parameters: empirical return level – return period plot</a:t>
            </a:r>
          </a:p>
          <a:p>
            <a:pPr eaLnBrk="1" hangingPunct="1">
              <a:spcBef>
                <a:spcPct val="0"/>
              </a:spcBef>
              <a:spcAft>
                <a:spcPts val="600"/>
              </a:spcAft>
              <a:buFont typeface="+mj-lt"/>
              <a:buAutoNum type="arabicPeriod"/>
            </a:pPr>
            <a:r>
              <a:rPr lang="en-US" sz="1600" kern="0" dirty="0">
                <a:latin typeface="Arial" panose="020B0604020202020204" pitchFamily="34" charset="0"/>
                <a:cs typeface="Arial" panose="020B0604020202020204" pitchFamily="34" charset="0"/>
              </a:rPr>
              <a:t>Ready for other tasks: like deriving the discharge with 100-year return period</a:t>
            </a:r>
          </a:p>
        </p:txBody>
      </p:sp>
    </p:spTree>
    <p:extLst>
      <p:ext uri="{BB962C8B-B14F-4D97-AF65-F5344CB8AC3E}">
        <p14:creationId xmlns:p14="http://schemas.microsoft.com/office/powerpoint/2010/main" val="2930372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494A2FAF-66A4-44A2-A22E-64CFDDA40346}"/>
              </a:ext>
            </a:extLst>
          </p:cNvPr>
          <p:cNvSpPr/>
          <p:nvPr/>
        </p:nvSpPr>
        <p:spPr bwMode="auto">
          <a:xfrm>
            <a:off x="467544" y="2067694"/>
            <a:ext cx="3342799" cy="1459324"/>
          </a:xfrm>
          <a:prstGeom prst="roundRect">
            <a:avLst/>
          </a:prstGeom>
          <a:solidFill>
            <a:schemeClr val="accent3">
              <a:lumMod val="95000"/>
            </a:schemeClr>
          </a:solidFill>
          <a:ln w="9525" cap="flat" cmpd="sng" algn="ctr">
            <a:solidFill>
              <a:schemeClr val="accent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33</a:t>
            </a:fld>
            <a:endParaRPr lang="de-DE" altLang="de-DE">
              <a:solidFill>
                <a:schemeClr val="tx1"/>
              </a:solidFill>
            </a:endParaRPr>
          </a:p>
        </p:txBody>
      </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 name="Inhaltsplatzhalter 2">
            <a:extLst>
              <a:ext uri="{FF2B5EF4-FFF2-40B4-BE49-F238E27FC236}">
                <a16:creationId xmlns:a16="http://schemas.microsoft.com/office/drawing/2014/main" id="{5D344DF2-650F-4BEF-965B-A4F6847FAE51}"/>
              </a:ext>
            </a:extLst>
          </p:cNvPr>
          <p:cNvSpPr txBox="1">
            <a:spLocks/>
          </p:cNvSpPr>
          <p:nvPr/>
        </p:nvSpPr>
        <p:spPr>
          <a:xfrm>
            <a:off x="214313" y="2312958"/>
            <a:ext cx="4429695" cy="47481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endParaRPr lang="de-DE" altLang="en-US" sz="1800" i="1" kern="0" dirty="0">
              <a:latin typeface="Arial" panose="020B0604020202020204" pitchFamily="34" charset="0"/>
              <a:cs typeface="Arial" panose="020B0604020202020204" pitchFamily="34" charset="0"/>
            </a:endParaRPr>
          </a:p>
        </p:txBody>
      </p:sp>
      <p:sp>
        <p:nvSpPr>
          <p:cNvPr id="19" name="Rectangle 24">
            <a:extLst>
              <a:ext uri="{FF2B5EF4-FFF2-40B4-BE49-F238E27FC236}">
                <a16:creationId xmlns:a16="http://schemas.microsoft.com/office/drawing/2014/main" id="{598D29D1-DAF3-4F33-BC76-EA87DE5146CC}"/>
              </a:ext>
            </a:extLst>
          </p:cNvPr>
          <p:cNvSpPr>
            <a:spLocks noChangeArrowheads="1"/>
          </p:cNvSpPr>
          <p:nvPr/>
        </p:nvSpPr>
        <p:spPr bwMode="auto">
          <a:xfrm>
            <a:off x="214313" y="793036"/>
            <a:ext cx="41644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800" b="1" dirty="0">
                <a:latin typeface="Calibri" panose="020F0502020204030204" pitchFamily="34" charset="0"/>
              </a:rPr>
              <a:t>Empirical probabilities - Plotting positions</a:t>
            </a:r>
            <a:endParaRPr lang="en-GB" altLang="en-US" sz="1800" b="1" dirty="0">
              <a:latin typeface="Calibri" panose="020F0502020204030204" pitchFamily="34" charset="0"/>
            </a:endParaRPr>
          </a:p>
        </p:txBody>
      </p:sp>
      <p:sp>
        <p:nvSpPr>
          <p:cNvPr id="20" name="Inhaltsplatzhalter 2">
            <a:extLst>
              <a:ext uri="{FF2B5EF4-FFF2-40B4-BE49-F238E27FC236}">
                <a16:creationId xmlns:a16="http://schemas.microsoft.com/office/drawing/2014/main" id="{B270188C-676A-4799-863A-8DB89D4C0C1D}"/>
              </a:ext>
            </a:extLst>
          </p:cNvPr>
          <p:cNvSpPr txBox="1">
            <a:spLocks/>
          </p:cNvSpPr>
          <p:nvPr/>
        </p:nvSpPr>
        <p:spPr>
          <a:xfrm>
            <a:off x="214313" y="1203498"/>
            <a:ext cx="8925136" cy="122423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1600" kern="0" dirty="0">
                <a:latin typeface="Arial" panose="020B0604020202020204" pitchFamily="34" charset="0"/>
                <a:cs typeface="Arial" panose="020B0604020202020204" pitchFamily="34" charset="0"/>
              </a:rPr>
              <a:t>Empirical probabilities can be calculated based on the sorted data.</a:t>
            </a:r>
          </a:p>
          <a:p>
            <a:r>
              <a:rPr lang="en-US" sz="1600" kern="0" dirty="0">
                <a:latin typeface="Arial" panose="020B0604020202020204" pitchFamily="34" charset="0"/>
                <a:cs typeface="Arial" panose="020B0604020202020204" pitchFamily="34" charset="0"/>
              </a:rPr>
              <a:t>One first ranks the data, typically annual extremes or values over a threshold, in decreasing order of magnitude from the </a:t>
            </a:r>
            <a:r>
              <a:rPr lang="de-DE" sz="1600" b="1" kern="0" dirty="0" err="1">
                <a:solidFill>
                  <a:schemeClr val="accent5">
                    <a:lumMod val="50000"/>
                  </a:schemeClr>
                </a:solidFill>
                <a:latin typeface="Arial" panose="020B0604020202020204" pitchFamily="34" charset="0"/>
                <a:cs typeface="Arial" panose="020B0604020202020204" pitchFamily="34" charset="0"/>
              </a:rPr>
              <a:t>largest</a:t>
            </a:r>
            <a:r>
              <a:rPr lang="de-DE" sz="1600" b="1" kern="0" dirty="0">
                <a:solidFill>
                  <a:schemeClr val="accent5">
                    <a:lumMod val="50000"/>
                  </a:schemeClr>
                </a:solidFill>
                <a:latin typeface="Arial" panose="020B0604020202020204" pitchFamily="34" charset="0"/>
                <a:cs typeface="Arial" panose="020B0604020202020204" pitchFamily="34" charset="0"/>
              </a:rPr>
              <a:t> </a:t>
            </a:r>
            <a:r>
              <a:rPr lang="en-US" sz="1600" b="1" i="1" kern="0" dirty="0">
                <a:solidFill>
                  <a:schemeClr val="accent5">
                    <a:lumMod val="50000"/>
                  </a:schemeClr>
                </a:solidFill>
                <a:latin typeface="Times New Roman" panose="02020603050405020304" pitchFamily="18" charset="0"/>
                <a:cs typeface="Times New Roman" panose="02020603050405020304" pitchFamily="18" charset="0"/>
              </a:rPr>
              <a:t>m=</a:t>
            </a:r>
            <a:r>
              <a:rPr lang="en-US" sz="1600" b="1" kern="0" dirty="0">
                <a:solidFill>
                  <a:schemeClr val="accent5">
                    <a:lumMod val="50000"/>
                  </a:schemeClr>
                </a:solidFill>
                <a:latin typeface="Times New Roman" panose="02020603050405020304" pitchFamily="18" charset="0"/>
                <a:cs typeface="Times New Roman" panose="02020603050405020304" pitchFamily="18" charset="0"/>
              </a:rPr>
              <a:t>1</a:t>
            </a:r>
            <a:r>
              <a:rPr lang="en-US" sz="1600" kern="0" dirty="0">
                <a:latin typeface="Arial" panose="020B0604020202020204" pitchFamily="34" charset="0"/>
                <a:cs typeface="Arial" panose="020B0604020202020204" pitchFamily="34" charset="0"/>
              </a:rPr>
              <a:t> to the </a:t>
            </a:r>
            <a:r>
              <a:rPr lang="en-US" sz="1600" b="1" kern="0" dirty="0">
                <a:solidFill>
                  <a:schemeClr val="accent5">
                    <a:lumMod val="50000"/>
                  </a:schemeClr>
                </a:solidFill>
                <a:latin typeface="Arial" panose="020B0604020202020204" pitchFamily="34" charset="0"/>
                <a:cs typeface="Arial" panose="020B0604020202020204" pitchFamily="34" charset="0"/>
              </a:rPr>
              <a:t>smallest</a:t>
            </a:r>
            <a:r>
              <a:rPr lang="de-DE" sz="1600" b="1" kern="0" dirty="0">
                <a:solidFill>
                  <a:schemeClr val="accent5">
                    <a:lumMod val="50000"/>
                  </a:schemeClr>
                </a:solidFill>
                <a:latin typeface="Arial" panose="020B0604020202020204" pitchFamily="34" charset="0"/>
                <a:cs typeface="Arial" panose="020B0604020202020204" pitchFamily="34" charset="0"/>
              </a:rPr>
              <a:t> </a:t>
            </a:r>
            <a:r>
              <a:rPr lang="de-DE" sz="1600" b="1" i="1" kern="0" dirty="0">
                <a:solidFill>
                  <a:schemeClr val="accent5">
                    <a:lumMod val="50000"/>
                  </a:schemeClr>
                </a:solidFill>
                <a:latin typeface="Times New Roman" panose="02020603050405020304" pitchFamily="18" charset="0"/>
                <a:cs typeface="Times New Roman" panose="02020603050405020304" pitchFamily="18" charset="0"/>
              </a:rPr>
              <a:t>m=N</a:t>
            </a:r>
            <a:r>
              <a:rPr lang="de-DE" sz="1600" kern="0" dirty="0">
                <a:latin typeface="Arial" panose="020B0604020202020204" pitchFamily="34" charset="0"/>
                <a:cs typeface="Arial" panose="020B0604020202020204" pitchFamily="34" charset="0"/>
              </a:rPr>
              <a:t>.</a:t>
            </a:r>
          </a:p>
          <a:p>
            <a:r>
              <a:rPr lang="en-US" altLang="en-US" sz="1600" kern="0" dirty="0">
                <a:latin typeface="Arial" panose="020B0604020202020204" pitchFamily="34" charset="0"/>
                <a:cs typeface="Arial" panose="020B0604020202020204" pitchFamily="34" charset="0"/>
              </a:rPr>
              <a:t>Weibull formula (Weibull, 1939):</a:t>
            </a:r>
            <a:endParaRPr lang="de-DE" sz="1600" kern="0" dirty="0">
              <a:latin typeface="Arial" panose="020B0604020202020204" pitchFamily="34" charset="0"/>
              <a:cs typeface="Arial" panose="020B0604020202020204" pitchFamily="34" charset="0"/>
            </a:endParaRPr>
          </a:p>
          <a:p>
            <a:pPr marL="0" indent="0">
              <a:buNone/>
            </a:pPr>
            <a:endParaRPr lang="en-US" sz="1600" kern="0" dirty="0">
              <a:latin typeface="Arial" panose="020B0604020202020204" pitchFamily="34" charset="0"/>
              <a:cs typeface="Arial" panose="020B0604020202020204" pitchFamily="34" charset="0"/>
            </a:endParaRPr>
          </a:p>
        </p:txBody>
      </p:sp>
      <p:grpSp>
        <p:nvGrpSpPr>
          <p:cNvPr id="28" name="Group 27">
            <a:extLst>
              <a:ext uri="{FF2B5EF4-FFF2-40B4-BE49-F238E27FC236}">
                <a16:creationId xmlns:a16="http://schemas.microsoft.com/office/drawing/2014/main" id="{0AD7ACBE-F490-4C62-994D-26ED76EBD2E7}"/>
              </a:ext>
            </a:extLst>
          </p:cNvPr>
          <p:cNvGrpSpPr/>
          <p:nvPr/>
        </p:nvGrpSpPr>
        <p:grpSpPr>
          <a:xfrm>
            <a:off x="467544" y="2471417"/>
            <a:ext cx="3460754" cy="1001556"/>
            <a:chOff x="467544" y="2855025"/>
            <a:chExt cx="3460754" cy="100155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E0C09DC-E298-4EA9-9B89-B5D345398AA8}"/>
                    </a:ext>
                  </a:extLst>
                </p:cNvPr>
                <p:cNvSpPr txBox="1"/>
                <p:nvPr/>
              </p:nvSpPr>
              <p:spPr>
                <a:xfrm>
                  <a:off x="2123728" y="2855025"/>
                  <a:ext cx="1804570" cy="1001556"/>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chemeClr val="accent5">
                                <a:lumMod val="50000"/>
                              </a:schemeClr>
                            </a:solidFill>
                            <a:latin typeface="Cambria Math" panose="02040503050406030204" pitchFamily="18" charset="0"/>
                          </a:rPr>
                          <m:t>𝑷</m:t>
                        </m:r>
                        <m:r>
                          <a:rPr lang="en-US" sz="1800" b="1" i="1" smtClean="0">
                            <a:solidFill>
                              <a:schemeClr val="accent5">
                                <a:lumMod val="50000"/>
                              </a:schemeClr>
                            </a:solidFill>
                            <a:latin typeface="Cambria Math" panose="02040503050406030204" pitchFamily="18" charset="0"/>
                          </a:rPr>
                          <m:t>=</m:t>
                        </m:r>
                        <m:f>
                          <m:fPr>
                            <m:ctrlPr>
                              <a:rPr lang="de-DE" sz="1800" b="1" i="1" smtClean="0">
                                <a:solidFill>
                                  <a:schemeClr val="accent5">
                                    <a:lumMod val="50000"/>
                                  </a:schemeClr>
                                </a:solidFill>
                                <a:latin typeface="Cambria Math" panose="02040503050406030204" pitchFamily="18" charset="0"/>
                              </a:rPr>
                            </m:ctrlPr>
                          </m:fPr>
                          <m:num>
                            <m:r>
                              <a:rPr lang="en-US" sz="1800" b="1" i="1" smtClean="0">
                                <a:solidFill>
                                  <a:schemeClr val="accent5">
                                    <a:lumMod val="50000"/>
                                  </a:schemeClr>
                                </a:solidFill>
                                <a:latin typeface="Cambria Math" panose="02040503050406030204" pitchFamily="18" charset="0"/>
                              </a:rPr>
                              <m:t>𝒎</m:t>
                            </m:r>
                          </m:num>
                          <m:den>
                            <m:r>
                              <a:rPr lang="en-US" sz="1800" b="1" i="1" smtClean="0">
                                <a:solidFill>
                                  <a:schemeClr val="accent5">
                                    <a:lumMod val="50000"/>
                                  </a:schemeClr>
                                </a:solidFill>
                                <a:latin typeface="Cambria Math" panose="02040503050406030204" pitchFamily="18" charset="0"/>
                              </a:rPr>
                              <m:t>𝑵</m:t>
                            </m:r>
                            <m:r>
                              <a:rPr lang="en-US" sz="1800" b="1" i="1" smtClean="0">
                                <a:solidFill>
                                  <a:schemeClr val="accent5">
                                    <a:lumMod val="50000"/>
                                  </a:schemeClr>
                                </a:solidFill>
                                <a:latin typeface="Cambria Math" panose="02040503050406030204" pitchFamily="18" charset="0"/>
                              </a:rPr>
                              <m:t>+</m:t>
                            </m:r>
                            <m:r>
                              <a:rPr lang="en-US" sz="1800" b="1" i="1" smtClean="0">
                                <a:solidFill>
                                  <a:schemeClr val="accent5">
                                    <a:lumMod val="50000"/>
                                  </a:schemeClr>
                                </a:solidFill>
                                <a:latin typeface="Cambria Math" panose="02040503050406030204" pitchFamily="18" charset="0"/>
                              </a:rPr>
                              <m:t>𝟏</m:t>
                            </m:r>
                          </m:den>
                        </m:f>
                      </m:oMath>
                    </m:oMathPara>
                  </a14:m>
                  <a:endParaRPr lang="de-DE" sz="1800" b="1" dirty="0">
                    <a:solidFill>
                      <a:schemeClr val="accent5">
                        <a:lumMod val="50000"/>
                      </a:schemeClr>
                    </a:solidFill>
                  </a:endParaRPr>
                </a:p>
                <a:p>
                  <a:pPr/>
                  <a14:m>
                    <m:oMathPara xmlns:m="http://schemas.openxmlformats.org/officeDocument/2006/math">
                      <m:oMathParaPr>
                        <m:jc m:val="centerGroup"/>
                      </m:oMathParaPr>
                      <m:oMath xmlns:m="http://schemas.openxmlformats.org/officeDocument/2006/math">
                        <m:r>
                          <a:rPr lang="en-US" sz="1800" b="1" i="1" smtClean="0">
                            <a:solidFill>
                              <a:schemeClr val="accent5">
                                <a:lumMod val="50000"/>
                              </a:schemeClr>
                            </a:solidFill>
                            <a:latin typeface="Cambria Math" panose="02040503050406030204" pitchFamily="18" charset="0"/>
                          </a:rPr>
                          <m:t>𝑹𝑷</m:t>
                        </m:r>
                        <m:r>
                          <a:rPr lang="en-US" sz="1800" b="1" i="1" smtClean="0">
                            <a:solidFill>
                              <a:schemeClr val="accent5">
                                <a:lumMod val="50000"/>
                              </a:schemeClr>
                            </a:solidFill>
                            <a:latin typeface="Cambria Math" panose="02040503050406030204" pitchFamily="18" charset="0"/>
                          </a:rPr>
                          <m:t>=</m:t>
                        </m:r>
                        <m:f>
                          <m:fPr>
                            <m:ctrlPr>
                              <a:rPr lang="en-US" sz="1800" b="1" i="1" smtClean="0">
                                <a:solidFill>
                                  <a:schemeClr val="accent5">
                                    <a:lumMod val="50000"/>
                                  </a:schemeClr>
                                </a:solidFill>
                                <a:latin typeface="Cambria Math" panose="02040503050406030204" pitchFamily="18" charset="0"/>
                              </a:rPr>
                            </m:ctrlPr>
                          </m:fPr>
                          <m:num>
                            <m:r>
                              <a:rPr lang="en-US" sz="1800" b="1" i="1" smtClean="0">
                                <a:solidFill>
                                  <a:schemeClr val="accent5">
                                    <a:lumMod val="50000"/>
                                  </a:schemeClr>
                                </a:solidFill>
                                <a:latin typeface="Cambria Math" panose="02040503050406030204" pitchFamily="18" charset="0"/>
                              </a:rPr>
                              <m:t>𝟏</m:t>
                            </m:r>
                          </m:num>
                          <m:den>
                            <m:r>
                              <a:rPr lang="en-US" sz="1800" b="1" i="1" smtClean="0">
                                <a:solidFill>
                                  <a:schemeClr val="accent5">
                                    <a:lumMod val="50000"/>
                                  </a:schemeClr>
                                </a:solidFill>
                                <a:latin typeface="Cambria Math" panose="02040503050406030204" pitchFamily="18" charset="0"/>
                              </a:rPr>
                              <m:t>𝟏</m:t>
                            </m:r>
                            <m:r>
                              <a:rPr lang="en-US" sz="1800" b="1" i="1" smtClean="0">
                                <a:solidFill>
                                  <a:schemeClr val="accent5">
                                    <a:lumMod val="50000"/>
                                  </a:schemeClr>
                                </a:solidFill>
                                <a:latin typeface="Cambria Math" panose="02040503050406030204" pitchFamily="18" charset="0"/>
                              </a:rPr>
                              <m:t>−</m:t>
                            </m:r>
                            <m:r>
                              <a:rPr lang="en-US" sz="1800" b="1" i="1" smtClean="0">
                                <a:solidFill>
                                  <a:schemeClr val="accent5">
                                    <a:lumMod val="50000"/>
                                  </a:schemeClr>
                                </a:solidFill>
                                <a:latin typeface="Cambria Math" panose="02040503050406030204" pitchFamily="18" charset="0"/>
                              </a:rPr>
                              <m:t>𝑷</m:t>
                            </m:r>
                          </m:den>
                        </m:f>
                      </m:oMath>
                    </m:oMathPara>
                  </a14:m>
                  <a:endParaRPr lang="de-DE" sz="1800" b="1" dirty="0">
                    <a:solidFill>
                      <a:schemeClr val="accent5">
                        <a:lumMod val="50000"/>
                      </a:schemeClr>
                    </a:solidFill>
                  </a:endParaRPr>
                </a:p>
              </p:txBody>
            </p:sp>
          </mc:Choice>
          <mc:Fallback xmlns="">
            <p:sp>
              <p:nvSpPr>
                <p:cNvPr id="22" name="TextBox 21">
                  <a:extLst>
                    <a:ext uri="{FF2B5EF4-FFF2-40B4-BE49-F238E27FC236}">
                      <a16:creationId xmlns:a16="http://schemas.microsoft.com/office/drawing/2014/main" id="{CE0C09DC-E298-4EA9-9B89-B5D345398AA8}"/>
                    </a:ext>
                  </a:extLst>
                </p:cNvPr>
                <p:cNvSpPr txBox="1">
                  <a:spLocks noRot="1" noChangeAspect="1" noMove="1" noResize="1" noEditPoints="1" noAdjustHandles="1" noChangeArrowheads="1" noChangeShapeType="1" noTextEdit="1"/>
                </p:cNvSpPr>
                <p:nvPr/>
              </p:nvSpPr>
              <p:spPr>
                <a:xfrm>
                  <a:off x="2123728" y="2855025"/>
                  <a:ext cx="1804570" cy="1001556"/>
                </a:xfrm>
                <a:prstGeom prst="rect">
                  <a:avLst/>
                </a:prstGeom>
                <a:blipFill>
                  <a:blip r:embed="rId3"/>
                  <a:stretch>
                    <a:fillRect/>
                  </a:stretch>
                </a:blipFill>
                <a:ln>
                  <a:no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30A7B5E9-3177-4330-BA13-15EB9349D52C}"/>
                </a:ext>
              </a:extLst>
            </p:cNvPr>
            <p:cNvSpPr txBox="1"/>
            <p:nvPr/>
          </p:nvSpPr>
          <p:spPr>
            <a:xfrm>
              <a:off x="467544" y="2926421"/>
              <a:ext cx="2016224" cy="307777"/>
            </a:xfrm>
            <a:prstGeom prst="rect">
              <a:avLst/>
            </a:prstGeom>
            <a:noFill/>
          </p:spPr>
          <p:txBody>
            <a:bodyPr wrap="square" rtlCol="0">
              <a:spAutoFit/>
            </a:bodyPr>
            <a:lstStyle/>
            <a:p>
              <a:r>
                <a:rPr lang="en-US" sz="1400" b="1" dirty="0">
                  <a:solidFill>
                    <a:schemeClr val="accent5">
                      <a:lumMod val="50000"/>
                    </a:schemeClr>
                  </a:solidFill>
                </a:rPr>
                <a:t>Empirical probability:</a:t>
              </a:r>
            </a:p>
          </p:txBody>
        </p:sp>
        <p:sp>
          <p:nvSpPr>
            <p:cNvPr id="24" name="TextBox 23">
              <a:extLst>
                <a:ext uri="{FF2B5EF4-FFF2-40B4-BE49-F238E27FC236}">
                  <a16:creationId xmlns:a16="http://schemas.microsoft.com/office/drawing/2014/main" id="{DDC6BF8A-FE41-4FD9-9F77-C470B9D0CBDB}"/>
                </a:ext>
              </a:extLst>
            </p:cNvPr>
            <p:cNvSpPr txBox="1"/>
            <p:nvPr/>
          </p:nvSpPr>
          <p:spPr>
            <a:xfrm>
              <a:off x="467544" y="3315398"/>
              <a:ext cx="1545796" cy="523220"/>
            </a:xfrm>
            <a:prstGeom prst="rect">
              <a:avLst/>
            </a:prstGeom>
            <a:noFill/>
          </p:spPr>
          <p:txBody>
            <a:bodyPr wrap="square" rtlCol="0">
              <a:spAutoFit/>
            </a:bodyPr>
            <a:lstStyle/>
            <a:p>
              <a:r>
                <a:rPr lang="en-US" sz="1400" b="1" dirty="0">
                  <a:solidFill>
                    <a:schemeClr val="accent5">
                      <a:lumMod val="50000"/>
                    </a:schemeClr>
                  </a:solidFill>
                </a:rPr>
                <a:t>Empirical return period:</a:t>
              </a:r>
            </a:p>
          </p:txBody>
        </p:sp>
      </p:grpSp>
      <p:pic>
        <p:nvPicPr>
          <p:cNvPr id="27" name="Picture 26">
            <a:extLst>
              <a:ext uri="{FF2B5EF4-FFF2-40B4-BE49-F238E27FC236}">
                <a16:creationId xmlns:a16="http://schemas.microsoft.com/office/drawing/2014/main" id="{94B4D223-669F-4556-B799-6D1F389C8780}"/>
              </a:ext>
            </a:extLst>
          </p:cNvPr>
          <p:cNvPicPr>
            <a:picLocks noChangeAspect="1"/>
          </p:cNvPicPr>
          <p:nvPr/>
        </p:nvPicPr>
        <p:blipFill rotWithShape="1">
          <a:blip r:embed="rId4"/>
          <a:srcRect t="14233" r="5154"/>
          <a:stretch/>
        </p:blipFill>
        <p:spPr>
          <a:xfrm>
            <a:off x="4397553" y="2067694"/>
            <a:ext cx="3414807" cy="3042116"/>
          </a:xfrm>
          <a:prstGeom prst="rect">
            <a:avLst/>
          </a:prstGeom>
        </p:spPr>
      </p:pic>
    </p:spTree>
    <p:extLst>
      <p:ext uri="{BB962C8B-B14F-4D97-AF65-F5344CB8AC3E}">
        <p14:creationId xmlns:p14="http://schemas.microsoft.com/office/powerpoint/2010/main" val="1359889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34</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683568" y="987574"/>
            <a:ext cx="8244408" cy="3272691"/>
          </a:xfrm>
          <a:prstGeom prst="rect">
            <a:avLst/>
          </a:prstGeom>
        </p:spPr>
        <p:txBody>
          <a:bodyPr wrap="square">
            <a:spAutoFit/>
          </a:bodyPr>
          <a:lstStyle/>
          <a:p>
            <a:pPr>
              <a:spcBef>
                <a:spcPts val="0"/>
              </a:spcBef>
              <a:spcAft>
                <a:spcPts val="800"/>
              </a:spcAft>
            </a:pPr>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solidFill>
                  <a:schemeClr val="accent1">
                    <a:lumMod val="50000"/>
                  </a:schemeClr>
                </a:solidFill>
                <a:latin typeface="+mn-lt"/>
              </a:rPr>
              <a:t>read.table</a:t>
            </a:r>
            <a:r>
              <a:rPr lang="en-US" sz="1200" dirty="0">
                <a:solidFill>
                  <a:schemeClr val="accent1">
                    <a:lumMod val="50000"/>
                  </a:schemeClr>
                </a:solidFill>
                <a:latin typeface="+mn-lt"/>
              </a:rPr>
              <a:t>()</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(AMS) series: </a:t>
            </a:r>
            <a:r>
              <a:rPr lang="en-US" sz="1200" dirty="0">
                <a:solidFill>
                  <a:schemeClr val="accent1">
                    <a:lumMod val="50000"/>
                  </a:schemeClr>
                </a:solidFill>
                <a:latin typeface="+mn-lt"/>
              </a:rPr>
              <a:t>aggregate()</a:t>
            </a:r>
            <a:r>
              <a:rPr lang="en-US" sz="1200" dirty="0">
                <a:latin typeface="+mn-lt"/>
              </a:rPr>
              <a:t> </a:t>
            </a:r>
          </a:p>
          <a:p>
            <a:pPr marL="342900" indent="-342900">
              <a:spcAft>
                <a:spcPts val="800"/>
              </a:spcAft>
              <a:buFont typeface="+mj-lt"/>
              <a:buAutoNum type="arabicParenR"/>
            </a:pPr>
            <a:r>
              <a:rPr lang="en-US" sz="1200" dirty="0">
                <a:latin typeface="+mn-lt"/>
              </a:rPr>
              <a:t>Estimate the GEV parameters for AMS: </a:t>
            </a:r>
            <a:r>
              <a:rPr lang="en-US" sz="1200" dirty="0" err="1">
                <a:solidFill>
                  <a:schemeClr val="accent1">
                    <a:lumMod val="50000"/>
                  </a:schemeClr>
                </a:solidFill>
                <a:latin typeface="+mn-lt"/>
              </a:rPr>
              <a:t>fevd</a:t>
            </a:r>
            <a:r>
              <a:rPr lang="en-US" sz="1200" dirty="0">
                <a:solidFill>
                  <a:schemeClr val="accent1">
                    <a:lumMod val="50000"/>
                  </a:schemeClr>
                </a:solidFill>
                <a:latin typeface="+mn-lt"/>
              </a:rPr>
              <a:t>()</a:t>
            </a:r>
          </a:p>
          <a:p>
            <a:pPr marL="342900" indent="-342900">
              <a:spcAft>
                <a:spcPts val="800"/>
              </a:spcAft>
              <a:buFont typeface="+mj-lt"/>
              <a:buAutoNum type="arabicParenR"/>
            </a:pPr>
            <a:r>
              <a:rPr lang="en-US" sz="1200" dirty="0">
                <a:latin typeface="+mn-lt"/>
              </a:rPr>
              <a:t>Derive the 100-year discharge</a:t>
            </a:r>
          </a:p>
          <a:p>
            <a:pPr marL="342900" indent="-342900">
              <a:spcAft>
                <a:spcPts val="800"/>
              </a:spcAft>
              <a:buFont typeface="+mj-lt"/>
              <a:buAutoNum type="arabicParenR"/>
            </a:pPr>
            <a:r>
              <a:rPr lang="en-US" sz="1200" dirty="0">
                <a:latin typeface="+mn-lt"/>
              </a:rPr>
              <a:t>What is the return period of the discharge 10000 m3/s?</a:t>
            </a:r>
            <a:endParaRPr lang="en-US" sz="1200" dirty="0">
              <a:solidFill>
                <a:schemeClr val="accent1">
                  <a:lumMod val="50000"/>
                </a:schemeClr>
              </a:solidFill>
              <a:latin typeface="+mn-lt"/>
            </a:endParaRPr>
          </a:p>
          <a:p>
            <a:pPr marL="342900" indent="-342900">
              <a:spcAft>
                <a:spcPts val="800"/>
              </a:spcAft>
              <a:buFont typeface="+mj-lt"/>
              <a:buAutoNum type="arabicParenR"/>
            </a:pPr>
            <a:r>
              <a:rPr lang="en-US" sz="1200" dirty="0">
                <a:latin typeface="+mn-lt"/>
              </a:rPr>
              <a:t>Plot the empirical frequency curve and estimated GEV curve together: </a:t>
            </a:r>
            <a:r>
              <a:rPr lang="en-US" sz="1200" dirty="0">
                <a:solidFill>
                  <a:schemeClr val="accent1">
                    <a:lumMod val="50000"/>
                  </a:schemeClr>
                </a:solidFill>
                <a:latin typeface="+mn-lt"/>
              </a:rPr>
              <a:t>plot() and points()</a:t>
            </a:r>
          </a:p>
          <a:p>
            <a:pPr marL="342900" indent="-342900">
              <a:spcAft>
                <a:spcPts val="800"/>
              </a:spcAft>
              <a:buFont typeface="+mj-lt"/>
              <a:buAutoNum type="arabicParenR"/>
            </a:pPr>
            <a:r>
              <a:rPr lang="en-US" sz="1200" dirty="0">
                <a:latin typeface="+mn-lt"/>
              </a:rPr>
              <a:t>Split the AMS series into two parts: a) 1845-1925 and b)1926-2004: </a:t>
            </a:r>
          </a:p>
          <a:p>
            <a:pPr marL="800100" lvl="1" indent="-342900">
              <a:spcAft>
                <a:spcPts val="800"/>
              </a:spcAft>
              <a:buFont typeface="Courier New" panose="02070309020205020404" pitchFamily="49" charset="0"/>
              <a:buChar char="o"/>
            </a:pPr>
            <a:r>
              <a:rPr lang="en-US" sz="1200" dirty="0">
                <a:latin typeface="+mn-lt"/>
              </a:rPr>
              <a:t>estimate the GEV </a:t>
            </a:r>
            <a:r>
              <a:rPr lang="en-US" sz="1200" dirty="0">
                <a:solidFill>
                  <a:schemeClr val="accent1">
                    <a:lumMod val="50000"/>
                  </a:schemeClr>
                </a:solidFill>
                <a:latin typeface="+mn-lt"/>
              </a:rPr>
              <a:t>parameters</a:t>
            </a:r>
            <a:r>
              <a:rPr lang="en-US" sz="1200" dirty="0">
                <a:latin typeface="+mn-lt"/>
              </a:rPr>
              <a:t> for this two periods respectively</a:t>
            </a:r>
          </a:p>
          <a:p>
            <a:pPr marL="800100" lvl="1" indent="-342900">
              <a:spcAft>
                <a:spcPts val="800"/>
              </a:spcAft>
              <a:buFont typeface="Courier New" panose="02070309020205020404" pitchFamily="49" charset="0"/>
              <a:buChar char="o"/>
            </a:pPr>
            <a:r>
              <a:rPr lang="en-US" sz="1200" dirty="0">
                <a:latin typeface="+mn-lt"/>
              </a:rPr>
              <a:t>estimate the 100-year discharges for these two different historical periods, compare them  </a:t>
            </a:r>
          </a:p>
          <a:p>
            <a:pPr marL="800100" lvl="1" indent="-342900">
              <a:spcAft>
                <a:spcPts val="800"/>
              </a:spcAft>
              <a:buFont typeface="Courier New" panose="02070309020205020404" pitchFamily="49" charset="0"/>
              <a:buChar char="o"/>
            </a:pPr>
            <a:r>
              <a:rPr lang="en-US" sz="1200" dirty="0">
                <a:latin typeface="+mn-lt"/>
              </a:rPr>
              <a:t>plot the estimated (two) GEV </a:t>
            </a:r>
            <a:r>
              <a:rPr lang="en-US" sz="1200" dirty="0">
                <a:solidFill>
                  <a:schemeClr val="accent1">
                    <a:lumMod val="50000"/>
                  </a:schemeClr>
                </a:solidFill>
                <a:latin typeface="+mn-lt"/>
              </a:rPr>
              <a:t>curves</a:t>
            </a:r>
            <a:r>
              <a:rPr lang="en-US" sz="1200" dirty="0">
                <a:latin typeface="+mn-lt"/>
              </a:rPr>
              <a:t> for these two different historical periods </a:t>
            </a:r>
          </a:p>
        </p:txBody>
      </p:sp>
    </p:spTree>
    <p:extLst>
      <p:ext uri="{BB962C8B-B14F-4D97-AF65-F5344CB8AC3E}">
        <p14:creationId xmlns:p14="http://schemas.microsoft.com/office/powerpoint/2010/main" val="3491938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35</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36</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37</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137792" y="1345773"/>
            <a:ext cx="5458544"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053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a:p>
            <a:pPr marL="342900" indent="-342900">
              <a:buFont typeface="Wingdings" panose="05000000000000000000" pitchFamily="2" charset="2"/>
              <a:buChar char="Ø"/>
            </a:pPr>
            <a:r>
              <a:rPr lang="en-US" sz="2000" dirty="0">
                <a:latin typeface="+mn-lt"/>
              </a:rPr>
              <a:t>Interactive programming</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411760" y="1345773"/>
            <a:ext cx="446449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t>
            </a:r>
            <a:r>
              <a:rPr lang="en-US" sz="2000" dirty="0">
                <a:solidFill>
                  <a:srgbClr val="E3E4E6"/>
                </a:solidFill>
              </a:rPr>
              <a:t>and Control structures</a:t>
            </a:r>
          </a:p>
          <a:p>
            <a:pPr marL="457200" indent="-457200">
              <a:spcAft>
                <a:spcPts val="800"/>
              </a:spcAft>
              <a:buFont typeface="+mj-lt"/>
              <a:buAutoNum type="arabicParenR"/>
            </a:pPr>
            <a:r>
              <a:rPr lang="en-US" sz="2000" dirty="0">
                <a:solidFill>
                  <a:srgbClr val="E3E4E6"/>
                </a:solidFill>
              </a:rPr>
              <a:t>Data manipulation</a:t>
            </a:r>
          </a:p>
          <a:p>
            <a:pPr marL="457200" indent="-457200">
              <a:spcAft>
                <a:spcPts val="800"/>
              </a:spcAft>
              <a:buFont typeface="+mj-lt"/>
              <a:buAutoNum type="arabicParenR"/>
            </a:pPr>
            <a:r>
              <a:rPr lang="en-US" sz="2000" dirty="0">
                <a:solidFill>
                  <a:srgbClr val="E3E4E6"/>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467544" y="1407028"/>
            <a:ext cx="5040560"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a:t>
            </a:r>
            <a:r>
              <a:rPr lang="en-US" sz="1000" i="1" dirty="0">
                <a:solidFill>
                  <a:srgbClr val="000000"/>
                </a:solidFill>
                <a:latin typeface="+mn-lt"/>
              </a:rPr>
              <a:t>character</a:t>
            </a:r>
            <a:r>
              <a:rPr lang="en-US" sz="1000" dirty="0">
                <a:solidFill>
                  <a:srgbClr val="000000"/>
                </a:solidFill>
                <a:latin typeface="+mn-lt"/>
              </a:rPr>
              <a:t>)</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a:t>
            </a:r>
            <a:r>
              <a:rPr lang="en-US" sz="1000" i="1" dirty="0">
                <a:solidFill>
                  <a:srgbClr val="000000"/>
                </a:solidFill>
                <a:latin typeface="+mn-lt"/>
              </a:rPr>
              <a:t>more than 2D</a:t>
            </a:r>
            <a:r>
              <a:rPr lang="en-US" sz="1000" dirty="0">
                <a:solidFill>
                  <a:srgbClr val="000000"/>
                </a:solidFill>
                <a:latin typeface="+mn-lt"/>
              </a:rPr>
              <a:t>)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Also 2D; generalization of matrix where different columns can store different data types.</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data structures</a:t>
            </a: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3339</Words>
  <Application>Microsoft Office PowerPoint</Application>
  <PresentationFormat>On-screen Show (16:9)</PresentationFormat>
  <Paragraphs>696</Paragraphs>
  <Slides>37</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Plain</vt:lpstr>
      <vt:lpstr>Arial</vt:lpstr>
      <vt:lpstr>Calibri</vt:lpstr>
      <vt:lpstr>Cambria Math</vt:lpstr>
      <vt:lpstr>Consolas</vt:lpstr>
      <vt:lpstr>Courier New</vt:lpstr>
      <vt:lpstr>Times New Roman</vt:lpstr>
      <vt:lpstr>Verdana</vt:lpstr>
      <vt:lpstr>Wingdings</vt:lpstr>
      <vt:lpstr>GFZ_Praesentation_DE</vt:lpstr>
      <vt:lpstr>Flood Risk Seminar</vt:lpstr>
      <vt:lpstr>Overview</vt:lpstr>
      <vt:lpstr>Timetable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443</cp:revision>
  <dcterms:created xsi:type="dcterms:W3CDTF">2018-04-25T15:07:40Z</dcterms:created>
  <dcterms:modified xsi:type="dcterms:W3CDTF">2024-05-23T13:18:58Z</dcterms:modified>
</cp:coreProperties>
</file>