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58" r:id="rId2"/>
    <p:sldId id="257" r:id="rId3"/>
    <p:sldId id="267" r:id="rId4"/>
    <p:sldId id="262" r:id="rId5"/>
    <p:sldId id="263" r:id="rId6"/>
    <p:sldId id="268" r:id="rId7"/>
    <p:sldId id="264" r:id="rId8"/>
    <p:sldId id="265" r:id="rId9"/>
    <p:sldId id="269" r:id="rId10"/>
    <p:sldId id="271" r:id="rId11"/>
    <p:sldId id="266" r:id="rId12"/>
    <p:sldId id="260" r:id="rId13"/>
    <p:sldId id="270" r:id="rId14"/>
    <p:sldId id="273" r:id="rId15"/>
    <p:sldId id="280" r:id="rId16"/>
    <p:sldId id="282" r:id="rId17"/>
    <p:sldId id="283" r:id="rId18"/>
    <p:sldId id="281" r:id="rId19"/>
    <p:sldId id="274" r:id="rId20"/>
    <p:sldId id="277" r:id="rId21"/>
    <p:sldId id="284" r:id="rId22"/>
    <p:sldId id="275" r:id="rId23"/>
    <p:sldId id="278" r:id="rId24"/>
    <p:sldId id="279" r:id="rId25"/>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5"/>
    <a:srgbClr val="FFFFFF"/>
    <a:srgbClr val="00589C"/>
    <a:srgbClr val="E3E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0" autoAdjust="0"/>
    <p:restoredTop sz="84830" autoAdjust="0"/>
  </p:normalViewPr>
  <p:slideViewPr>
    <p:cSldViewPr>
      <p:cViewPr varScale="1">
        <p:scale>
          <a:sx n="103" d="100"/>
          <a:sy n="103" d="100"/>
        </p:scale>
        <p:origin x="336"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a:t>
            </a:r>
            <a:r>
              <a:rPr lang="en-US" dirty="0" err="1"/>
              <a:t>data.frame</a:t>
            </a:r>
            <a:r>
              <a:rPr lang="en-US" dirty="0"/>
              <a:t> into groups (or sub-dataset), </a:t>
            </a:r>
          </a:p>
          <a:p>
            <a:r>
              <a:rPr lang="en-US" dirty="0"/>
              <a:t>then apply the function to the specified column to compute the aggregation, </a:t>
            </a:r>
          </a:p>
          <a:p>
            <a:r>
              <a:rPr lang="en-US" dirty="0"/>
              <a:t>at last combine the results into a new </a:t>
            </a:r>
            <a:r>
              <a:rPr lang="en-US" dirty="0" err="1"/>
              <a:t>data.frame</a:t>
            </a:r>
            <a:r>
              <a:rPr lang="en-US" dirty="0"/>
              <a:t> (as output).</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57879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20</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27910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77609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2.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project.org/" TargetMode="External"/><Relationship Id="rId7"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hyperlink" Target="https://cran.r-project.org/web/packages/available_packages_by_name.html" TargetMode="External"/><Relationship Id="rId4" Type="http://schemas.openxmlformats.org/officeDocument/2006/relationships/hyperlink" Target="https://posit.co/download/rstudio-deskto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4" y="2213716"/>
            <a:ext cx="2993076" cy="2820502"/>
          </a:xfrm>
          <a:prstGeom prst="rect">
            <a:avLst/>
          </a:prstGeom>
        </p:spPr>
      </p:pic>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spTree>
    <p:extLst>
      <p:ext uri="{BB962C8B-B14F-4D97-AF65-F5344CB8AC3E}">
        <p14:creationId xmlns:p14="http://schemas.microsoft.com/office/powerpoint/2010/main" val="209066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R basics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1091111" y="1140589"/>
            <a:ext cx="6961778" cy="2862322"/>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Is there any missing data? (-99.9 indicates the missing value). If there is, how many missing values?</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mean value, standard deviation of annual maximum discharge series</a:t>
            </a:r>
          </a:p>
          <a:p>
            <a:pPr marL="342900" indent="-342900">
              <a:spcAft>
                <a:spcPts val="800"/>
              </a:spcAft>
              <a:buFont typeface="+mj-lt"/>
              <a:buAutoNum type="arabicParenR"/>
            </a:pPr>
            <a:r>
              <a:rPr lang="en-US" sz="1200" dirty="0">
                <a:latin typeface="+mn-lt"/>
              </a:rPr>
              <a:t>Export the annual maximum discharge series into text file (.csv or .txt format)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23603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4949272"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5076056"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2255999"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4827984"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5406311"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4572253"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5313592"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054931"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6796270"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7537611"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141517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043608" y="1491630"/>
            <a:ext cx="7056784" cy="194421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a:t>
            </a:r>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R </a:t>
            </a:r>
            <a:r>
              <a:rPr lang="de-DE" altLang="de-DE" dirty="0" err="1"/>
              <a:t>basics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127"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a:extLst/>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24</a:t>
            </a:fld>
            <a:endParaRPr lang="de-DE" altLang="de-DE">
              <a:solidFill>
                <a:schemeClr val="tx1"/>
              </a:solidFill>
            </a:endParaRPr>
          </a:p>
        </p:txBody>
      </p:sp>
    </p:spTree>
    <p:extLst>
      <p:ext uri="{BB962C8B-B14F-4D97-AF65-F5344CB8AC3E}">
        <p14:creationId xmlns:p14="http://schemas.microsoft.com/office/powerpoint/2010/main" val="46860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C3C5F6-8A40-4A11-882B-01105A36B5CC}"/>
              </a:ext>
            </a:extLst>
          </p:cNvPr>
          <p:cNvSpPr/>
          <p:nvPr/>
        </p:nvSpPr>
        <p:spPr>
          <a:xfrm>
            <a:off x="827584" y="1707654"/>
            <a:ext cx="5832648" cy="2092881"/>
          </a:xfrm>
          <a:prstGeom prst="rect">
            <a:avLst/>
          </a:prstGeom>
        </p:spPr>
        <p:txBody>
          <a:bodyPr wrap="square">
            <a:spAutoFit/>
          </a:bodyPr>
          <a:lstStyle/>
          <a:p>
            <a:pPr marL="228600" indent="-228600">
              <a:spcAft>
                <a:spcPts val="1000"/>
              </a:spcAft>
              <a:buFont typeface="+mj-lt"/>
              <a:buAutoNum type="arabicParenR"/>
            </a:pPr>
            <a:r>
              <a:rPr lang="en-US" sz="1000" b="1" dirty="0">
                <a:solidFill>
                  <a:srgbClr val="000000"/>
                </a:solidFill>
                <a:latin typeface="+mn-lt"/>
              </a:rPr>
              <a:t>Accessing</a:t>
            </a:r>
            <a:r>
              <a:rPr lang="en-US" sz="1000" dirty="0">
                <a:solidFill>
                  <a:srgbClr val="000000"/>
                </a:solidFill>
                <a:latin typeface="+mn-lt"/>
              </a:rPr>
              <a:t> the data (getting the data into the application from multiple sources)</a:t>
            </a:r>
          </a:p>
          <a:p>
            <a:pPr marL="228600" indent="-228600">
              <a:spcAft>
                <a:spcPts val="1000"/>
              </a:spcAft>
              <a:buFont typeface="+mj-lt"/>
              <a:buAutoNum type="arabicParenR"/>
            </a:pPr>
            <a:r>
              <a:rPr lang="en-US" sz="1000" b="1" dirty="0">
                <a:solidFill>
                  <a:srgbClr val="000000"/>
                </a:solidFill>
                <a:latin typeface="+mn-lt"/>
              </a:rPr>
              <a:t>Cleaning</a:t>
            </a:r>
            <a:r>
              <a:rPr lang="en-US" sz="1000" dirty="0">
                <a:solidFill>
                  <a:srgbClr val="000000"/>
                </a:solidFill>
                <a:latin typeface="+mn-lt"/>
              </a:rPr>
              <a:t> the data (coding missing data, fixing or deleting miscoded data, transforming variables into more useful formats)</a:t>
            </a:r>
          </a:p>
          <a:p>
            <a:pPr marL="228600" indent="-228600">
              <a:spcAft>
                <a:spcPts val="1000"/>
              </a:spcAft>
              <a:buFont typeface="+mj-lt"/>
              <a:buAutoNum type="arabicParenR"/>
            </a:pPr>
            <a:r>
              <a:rPr lang="en-US" sz="1000" b="1" dirty="0">
                <a:solidFill>
                  <a:srgbClr val="000000"/>
                </a:solidFill>
                <a:latin typeface="+mn-lt"/>
              </a:rPr>
              <a:t>Annotating</a:t>
            </a:r>
            <a:r>
              <a:rPr lang="en-US" sz="1000" dirty="0">
                <a:solidFill>
                  <a:srgbClr val="000000"/>
                </a:solidFill>
                <a:latin typeface="+mn-lt"/>
              </a:rPr>
              <a:t> the data (in order to remember what each piece represents)</a:t>
            </a:r>
          </a:p>
          <a:p>
            <a:pPr marL="228600" indent="-228600">
              <a:spcAft>
                <a:spcPts val="1000"/>
              </a:spcAft>
              <a:buFont typeface="+mj-lt"/>
              <a:buAutoNum type="arabicParenR"/>
            </a:pPr>
            <a:r>
              <a:rPr lang="en-US" sz="1000" b="1" dirty="0">
                <a:solidFill>
                  <a:srgbClr val="000000"/>
                </a:solidFill>
                <a:latin typeface="+mn-lt"/>
              </a:rPr>
              <a:t>Summarizing</a:t>
            </a:r>
            <a:r>
              <a:rPr lang="en-US" sz="1000" dirty="0">
                <a:solidFill>
                  <a:srgbClr val="000000"/>
                </a:solidFill>
                <a:latin typeface="+mn-lt"/>
              </a:rPr>
              <a:t> the data (getting descriptive statistics to help characterize the data)</a:t>
            </a:r>
          </a:p>
          <a:p>
            <a:pPr marL="228600" indent="-228600">
              <a:spcAft>
                <a:spcPts val="1000"/>
              </a:spcAft>
              <a:buFont typeface="+mj-lt"/>
              <a:buAutoNum type="arabicParenR"/>
            </a:pPr>
            <a:r>
              <a:rPr lang="en-US" sz="1000" b="1" dirty="0">
                <a:solidFill>
                  <a:srgbClr val="000000"/>
                </a:solidFill>
                <a:latin typeface="+mn-lt"/>
              </a:rPr>
              <a:t>Visualizing</a:t>
            </a:r>
            <a:r>
              <a:rPr lang="en-US" sz="1000" dirty="0">
                <a:solidFill>
                  <a:srgbClr val="000000"/>
                </a:solidFill>
                <a:latin typeface="+mn-lt"/>
              </a:rPr>
              <a:t> the data (because a picture really is worth a thousand words)</a:t>
            </a:r>
          </a:p>
          <a:p>
            <a:pPr marL="228600" indent="-228600">
              <a:spcAft>
                <a:spcPts val="1000"/>
              </a:spcAft>
              <a:buFont typeface="+mj-lt"/>
              <a:buAutoNum type="arabicParenR"/>
            </a:pPr>
            <a:r>
              <a:rPr lang="en-US" sz="1000" b="1" dirty="0">
                <a:solidFill>
                  <a:srgbClr val="000000"/>
                </a:solidFill>
                <a:latin typeface="+mn-lt"/>
              </a:rPr>
              <a:t>Modeling</a:t>
            </a:r>
            <a:r>
              <a:rPr lang="en-US" sz="1000" dirty="0">
                <a:solidFill>
                  <a:srgbClr val="000000"/>
                </a:solidFill>
                <a:latin typeface="+mn-lt"/>
              </a:rPr>
              <a:t> the data (uncovering relationships and testing hypotheses)</a:t>
            </a:r>
          </a:p>
          <a:p>
            <a:pPr marL="228600" indent="-228600">
              <a:spcAft>
                <a:spcPts val="1000"/>
              </a:spcAft>
              <a:buFont typeface="+mj-lt"/>
              <a:buAutoNum type="arabicParenR"/>
            </a:pPr>
            <a:r>
              <a:rPr lang="en-US" sz="1000" b="1" dirty="0">
                <a:solidFill>
                  <a:srgbClr val="000000"/>
                </a:solidFill>
                <a:latin typeface="+mn-lt"/>
              </a:rPr>
              <a:t>Preparing the results </a:t>
            </a:r>
            <a:r>
              <a:rPr lang="en-US" sz="1000" dirty="0">
                <a:solidFill>
                  <a:srgbClr val="000000"/>
                </a:solidFill>
                <a:latin typeface="+mn-lt"/>
              </a:rPr>
              <a:t>(creating publication-quality tables and graphs)</a:t>
            </a:r>
            <a:endParaRPr lang="en-US" sz="1000" dirty="0">
              <a:latin typeface="+mn-lt"/>
            </a:endParaRPr>
          </a:p>
        </p:txBody>
      </p:sp>
      <p:sp>
        <p:nvSpPr>
          <p:cNvPr id="6" name="TextBox 5">
            <a:extLst>
              <a:ext uri="{FF2B5EF4-FFF2-40B4-BE49-F238E27FC236}">
                <a16:creationId xmlns:a16="http://schemas.microsoft.com/office/drawing/2014/main" id="{74C8E826-4539-4683-8467-B3E6BA459ED0}"/>
              </a:ext>
            </a:extLst>
          </p:cNvPr>
          <p:cNvSpPr txBox="1"/>
          <p:nvPr/>
        </p:nvSpPr>
        <p:spPr>
          <a:xfrm>
            <a:off x="791050" y="1149908"/>
            <a:ext cx="5654368" cy="400110"/>
          </a:xfrm>
          <a:prstGeom prst="rect">
            <a:avLst/>
          </a:prstGeom>
          <a:noFill/>
        </p:spPr>
        <p:txBody>
          <a:bodyPr wrap="none" rtlCol="0">
            <a:spAutoFit/>
          </a:bodyPr>
          <a:lstStyle/>
          <a:p>
            <a:r>
              <a:rPr lang="en-US" sz="2000" dirty="0">
                <a:solidFill>
                  <a:srgbClr val="00589C"/>
                </a:solidFill>
              </a:rPr>
              <a:t>Typical (successful) procedures for data science</a:t>
            </a:r>
          </a:p>
        </p:txBody>
      </p:sp>
      <p:grpSp>
        <p:nvGrpSpPr>
          <p:cNvPr id="22" name="Group 21">
            <a:extLst>
              <a:ext uri="{FF2B5EF4-FFF2-40B4-BE49-F238E27FC236}">
                <a16:creationId xmlns:a16="http://schemas.microsoft.com/office/drawing/2014/main" id="{682C1A36-4477-46C3-B1A0-DED442A6C54C}"/>
              </a:ext>
            </a:extLst>
          </p:cNvPr>
          <p:cNvGrpSpPr/>
          <p:nvPr/>
        </p:nvGrpSpPr>
        <p:grpSpPr>
          <a:xfrm>
            <a:off x="6871829" y="1782424"/>
            <a:ext cx="1512168" cy="1973864"/>
            <a:chOff x="6516216" y="2032822"/>
            <a:chExt cx="1512168" cy="1973864"/>
          </a:xfrm>
        </p:grpSpPr>
        <p:sp>
          <p:nvSpPr>
            <p:cNvPr id="7" name="Rectangle 6">
              <a:extLst>
                <a:ext uri="{FF2B5EF4-FFF2-40B4-BE49-F238E27FC236}">
                  <a16:creationId xmlns:a16="http://schemas.microsoft.com/office/drawing/2014/main" id="{0A67D867-6956-4E00-93ED-41618CB3FE17}"/>
                </a:ext>
              </a:extLst>
            </p:cNvPr>
            <p:cNvSpPr/>
            <p:nvPr/>
          </p:nvSpPr>
          <p:spPr bwMode="auto">
            <a:xfrm>
              <a:off x="6804248" y="2032822"/>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Getting data in</a:t>
              </a:r>
            </a:p>
          </p:txBody>
        </p:sp>
        <p:sp>
          <p:nvSpPr>
            <p:cNvPr id="9" name="Rectangle 8">
              <a:extLst>
                <a:ext uri="{FF2B5EF4-FFF2-40B4-BE49-F238E27FC236}">
                  <a16:creationId xmlns:a16="http://schemas.microsoft.com/office/drawing/2014/main" id="{D776F173-E9B8-4160-96BF-A438C8A1A294}"/>
                </a:ext>
              </a:extLst>
            </p:cNvPr>
            <p:cNvSpPr/>
            <p:nvPr/>
          </p:nvSpPr>
          <p:spPr bwMode="auto">
            <a:xfrm>
              <a:off x="6804248" y="2570763"/>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Data manipulation</a:t>
              </a:r>
            </a:p>
          </p:txBody>
        </p:sp>
        <p:sp>
          <p:nvSpPr>
            <p:cNvPr id="10" name="Rectangle 9">
              <a:extLst>
                <a:ext uri="{FF2B5EF4-FFF2-40B4-BE49-F238E27FC236}">
                  <a16:creationId xmlns:a16="http://schemas.microsoft.com/office/drawing/2014/main" id="{BA8A10B7-07A3-4EFB-BD21-2E658B3307C4}"/>
                </a:ext>
              </a:extLst>
            </p:cNvPr>
            <p:cNvSpPr/>
            <p:nvPr/>
          </p:nvSpPr>
          <p:spPr bwMode="auto">
            <a:xfrm>
              <a:off x="6804248" y="3108704"/>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Visualization</a:t>
              </a:r>
            </a:p>
          </p:txBody>
        </p:sp>
        <p:sp>
          <p:nvSpPr>
            <p:cNvPr id="11" name="Rectangle 10">
              <a:extLst>
                <a:ext uri="{FF2B5EF4-FFF2-40B4-BE49-F238E27FC236}">
                  <a16:creationId xmlns:a16="http://schemas.microsoft.com/office/drawing/2014/main" id="{4F71B93F-B91E-4601-8379-5FF7978FED3C}"/>
                </a:ext>
              </a:extLst>
            </p:cNvPr>
            <p:cNvSpPr/>
            <p:nvPr/>
          </p:nvSpPr>
          <p:spPr bwMode="auto">
            <a:xfrm>
              <a:off x="6804248" y="3646646"/>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Algorithm</a:t>
              </a:r>
            </a:p>
          </p:txBody>
        </p:sp>
        <p:sp>
          <p:nvSpPr>
            <p:cNvPr id="14" name="Right Brace 13">
              <a:extLst>
                <a:ext uri="{FF2B5EF4-FFF2-40B4-BE49-F238E27FC236}">
                  <a16:creationId xmlns:a16="http://schemas.microsoft.com/office/drawing/2014/main" id="{DD877426-1E84-4B77-B2E4-AFBCE3A1B107}"/>
                </a:ext>
              </a:extLst>
            </p:cNvPr>
            <p:cNvSpPr/>
            <p:nvPr/>
          </p:nvSpPr>
          <p:spPr bwMode="auto">
            <a:xfrm>
              <a:off x="6516216" y="2392862"/>
              <a:ext cx="144016" cy="753820"/>
            </a:xfrm>
            <a:prstGeom prst="rightBrace">
              <a:avLst/>
            </a:prstGeom>
            <a:noFill/>
            <a:ln w="19050"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23" name="Slide Number Placeholder 22">
            <a:extLst>
              <a:ext uri="{FF2B5EF4-FFF2-40B4-BE49-F238E27FC236}">
                <a16:creationId xmlns:a16="http://schemas.microsoft.com/office/drawing/2014/main" id="{6F224781-9710-4691-80E9-CA40509C9C9C}"/>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26" name="Rectangle 25">
            <a:extLst>
              <a:ext uri="{FF2B5EF4-FFF2-40B4-BE49-F238E27FC236}">
                <a16:creationId xmlns:a16="http://schemas.microsoft.com/office/drawing/2014/main" id="{92825894-94E4-47FA-8039-D98AA3D39589}"/>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Tree>
    <p:extLst>
      <p:ext uri="{BB962C8B-B14F-4D97-AF65-F5344CB8AC3E}">
        <p14:creationId xmlns:p14="http://schemas.microsoft.com/office/powerpoint/2010/main" val="187356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1475656" y="1345773"/>
            <a:ext cx="662473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 Packages, Help files</a:t>
            </a:r>
          </a:p>
          <a:p>
            <a:pPr marL="457200" indent="-457200">
              <a:spcAft>
                <a:spcPts val="800"/>
              </a:spcAft>
              <a:buFont typeface="+mj-lt"/>
              <a:buAutoNum type="arabicParenR"/>
            </a:pPr>
            <a:r>
              <a:rPr lang="en-US" sz="2000" dirty="0">
                <a:solidFill>
                  <a:srgbClr val="00589C"/>
                </a:solidFill>
              </a:rPr>
              <a:t>Data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132742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617143" y="3798733"/>
            <a:ext cx="5525336" cy="907941"/>
          </a:xfrm>
          <a:prstGeom prst="rect">
            <a:avLst/>
          </a:prstGeom>
        </p:spPr>
        <p:txBody>
          <a:bodyPr wrap="square">
            <a:spAutoFit/>
          </a:bodyPr>
          <a:lstStyle/>
          <a:p>
            <a:r>
              <a:rPr lang="en-US" sz="1400" dirty="0"/>
              <a:t>R project (download and installation): </a:t>
            </a:r>
            <a:r>
              <a:rPr lang="en-US" sz="1400" dirty="0">
                <a:hlinkClick r:id="rId3"/>
              </a:rPr>
              <a:t>https://www.r-project.org/</a:t>
            </a:r>
            <a:endParaRPr lang="en-US" sz="1400" dirty="0"/>
          </a:p>
          <a:p>
            <a:r>
              <a:rPr lang="en-US" sz="1400" dirty="0"/>
              <a:t>IDE: RStudio (</a:t>
            </a:r>
            <a:r>
              <a:rPr lang="en-US" sz="1400" dirty="0">
                <a:hlinkClick r:id="rId4"/>
              </a:rPr>
              <a:t>https://posit.co/download/rstudio-desktop/</a:t>
            </a:r>
            <a:r>
              <a:rPr lang="en-US" sz="1400" dirty="0"/>
              <a:t>)</a:t>
            </a:r>
          </a:p>
          <a:p>
            <a:r>
              <a:rPr lang="en-US" sz="1400" dirty="0"/>
              <a:t>Packages: </a:t>
            </a:r>
            <a:r>
              <a:rPr lang="en-US" sz="1050" dirty="0">
                <a:hlinkClick r:id="rId5"/>
              </a:rPr>
              <a:t>https://cran.r-project.org/web/packages/available_packages_by_name.html</a:t>
            </a:r>
            <a:endParaRPr lang="en-US" sz="1050" dirty="0"/>
          </a:p>
          <a:p>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Interactive programming</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5738" y="846125"/>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3911" y="1393527"/>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90335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structures in R</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3643989007"/>
              </p:ext>
            </p:extLst>
          </p:nvPr>
        </p:nvGraphicFramePr>
        <p:xfrm>
          <a:off x="719572" y="1491630"/>
          <a:ext cx="5148572" cy="2664296"/>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32791">
                <a:tc>
                  <a:txBody>
                    <a:bodyPr/>
                    <a:lstStyle/>
                    <a:p>
                      <a:pPr algn="l" fontAlgn="t"/>
                      <a:r>
                        <a:rPr lang="en-US" sz="800" dirty="0">
                          <a:solidFill>
                            <a:schemeClr val="tx1"/>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08776">
                <a:tc>
                  <a:txBody>
                    <a:bodyPr/>
                    <a:lstStyle/>
                    <a:p>
                      <a:pPr algn="just" fontAlgn="t"/>
                      <a:r>
                        <a:rPr lang="en-US" sz="800" b="1" dirty="0">
                          <a:solidFill>
                            <a:srgbClr val="333333"/>
                          </a:solidFill>
                          <a:effectLst/>
                          <a:latin typeface="+mn-lt"/>
                        </a:rPr>
                        <a:t>Logical</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46927935"/>
                  </a:ext>
                </a:extLst>
              </a:tr>
              <a:tr h="508776">
                <a:tc>
                  <a:txBody>
                    <a:bodyPr/>
                    <a:lstStyle/>
                    <a:p>
                      <a:pPr algn="just" fontAlgn="t"/>
                      <a:r>
                        <a:rPr lang="en-US" sz="800" b="1" dirty="0">
                          <a:solidFill>
                            <a:srgbClr val="333333"/>
                          </a:solidFill>
                          <a:effectLst/>
                          <a:latin typeface="+mn-lt"/>
                        </a:rPr>
                        <a:t>Numeric</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12,32,112,5432</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284025">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3L, 66L,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Here, L tells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396400">
                <a:tc>
                  <a:txBody>
                    <a:bodyPr/>
                    <a:lstStyle/>
                    <a:p>
                      <a:pPr algn="just" fontAlgn="t"/>
                      <a:r>
                        <a:rPr lang="en-US" sz="800" b="1" dirty="0">
                          <a:solidFill>
                            <a:srgbClr val="333333"/>
                          </a:solidFill>
                          <a:effectLst/>
                          <a:latin typeface="+mn-lt"/>
                        </a:rPr>
                        <a:t>Complex</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Z=1+2i, t=7+3i</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A complex value in R is defined as the pure imaginary value i.</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47023653"/>
                  </a:ext>
                </a:extLst>
              </a:tr>
              <a:tr h="733528">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Tree>
    <p:extLst>
      <p:ext uri="{BB962C8B-B14F-4D97-AF65-F5344CB8AC3E}">
        <p14:creationId xmlns:p14="http://schemas.microsoft.com/office/powerpoint/2010/main" val="289206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90335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structures in R</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0156" y="1628306"/>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DC04A99-5CEC-4474-9CF9-739D0D4AE647}"/>
              </a:ext>
            </a:extLst>
          </p:cNvPr>
          <p:cNvSpPr/>
          <p:nvPr/>
        </p:nvSpPr>
        <p:spPr>
          <a:xfrm>
            <a:off x="309464" y="1628306"/>
            <a:ext cx="6624736" cy="2144177"/>
          </a:xfrm>
          <a:prstGeom prst="rect">
            <a:avLst/>
          </a:prstGeom>
        </p:spPr>
        <p:txBody>
          <a:bodyPr wrap="square">
            <a:spAutoFit/>
          </a:bodyPr>
          <a:lstStyle/>
          <a:p>
            <a:pPr>
              <a:buFont typeface="Arial" panose="020B0604020202020204" pitchFamily="34" charset="0"/>
              <a:buChar char="•"/>
            </a:pPr>
            <a:r>
              <a:rPr lang="en-US" sz="1000" b="1" dirty="0">
                <a:solidFill>
                  <a:srgbClr val="0000FF"/>
                </a:solidFill>
                <a:latin typeface="+mn-lt"/>
              </a:rPr>
              <a:t>Vectors</a:t>
            </a:r>
            <a:r>
              <a:rPr lang="en-US" sz="1000" dirty="0">
                <a:solidFill>
                  <a:srgbClr val="000000"/>
                </a:solidFill>
                <a:latin typeface="+mn-lt"/>
              </a:rPr>
              <a:t>: one-dimensional arrays used to store collection data of the same mode</a:t>
            </a:r>
          </a:p>
          <a:p>
            <a:pPr marL="742950" lvl="1" indent="-285750">
              <a:buFont typeface="Arial" panose="020B0604020202020204" pitchFamily="34" charset="0"/>
              <a:buChar char="•"/>
            </a:pPr>
            <a:r>
              <a:rPr lang="en-US" sz="1000" dirty="0">
                <a:solidFill>
                  <a:srgbClr val="000000"/>
                </a:solidFill>
                <a:latin typeface="+mn-lt"/>
              </a:rPr>
              <a:t>Numeric Vectors (mode: </a:t>
            </a:r>
            <a:r>
              <a:rPr lang="en-US" sz="1000" i="1" dirty="0">
                <a:solidFill>
                  <a:srgbClr val="000000"/>
                </a:solidFill>
                <a:latin typeface="+mn-lt"/>
              </a:rPr>
              <a:t>numeric</a:t>
            </a:r>
            <a:r>
              <a:rPr lang="en-US" sz="1000" dirty="0">
                <a:solidFill>
                  <a:srgbClr val="000000"/>
                </a:solidFill>
                <a:latin typeface="+mn-lt"/>
              </a:rPr>
              <a:t>)</a:t>
            </a:r>
          </a:p>
          <a:p>
            <a:pPr marL="742950" lvl="1" indent="-285750">
              <a:buFont typeface="Arial" panose="020B0604020202020204" pitchFamily="34" charset="0"/>
              <a:buChar char="•"/>
            </a:pPr>
            <a:r>
              <a:rPr lang="en-US" sz="1000" dirty="0">
                <a:solidFill>
                  <a:srgbClr val="000000"/>
                </a:solidFill>
                <a:latin typeface="+mn-lt"/>
              </a:rPr>
              <a:t>Complex Vectors (mode: </a:t>
            </a:r>
            <a:r>
              <a:rPr lang="en-US" sz="1000" i="1" dirty="0">
                <a:solidFill>
                  <a:srgbClr val="000000"/>
                </a:solidFill>
                <a:latin typeface="+mn-lt"/>
              </a:rPr>
              <a:t>complex</a:t>
            </a:r>
            <a:r>
              <a:rPr lang="en-US" sz="1000" dirty="0">
                <a:solidFill>
                  <a:srgbClr val="000000"/>
                </a:solidFill>
                <a:latin typeface="+mn-lt"/>
              </a:rPr>
              <a:t>)</a:t>
            </a:r>
          </a:p>
          <a:p>
            <a:pPr marL="742950" lvl="1" indent="-285750">
              <a:buFont typeface="Arial" panose="020B0604020202020204" pitchFamily="34" charset="0"/>
              <a:buChar char="•"/>
            </a:pPr>
            <a:r>
              <a:rPr lang="en-US" sz="1000" dirty="0">
                <a:solidFill>
                  <a:srgbClr val="000000"/>
                </a:solidFill>
                <a:latin typeface="+mn-lt"/>
              </a:rPr>
              <a:t>Logical Vectors (model: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(mode: character)</a:t>
            </a:r>
          </a:p>
          <a:p>
            <a:pPr>
              <a:spcAft>
                <a:spcPts val="800"/>
              </a:spcAft>
              <a:buFont typeface="Arial" panose="020B0604020202020204" pitchFamily="34" charset="0"/>
              <a:buChar char="•"/>
            </a:pPr>
            <a:r>
              <a:rPr lang="en-US" sz="1000" b="1" dirty="0">
                <a:solidFill>
                  <a:srgbClr val="0000FF"/>
                </a:solidFill>
                <a:latin typeface="+mn-lt"/>
              </a:rPr>
              <a:t>Matrices</a:t>
            </a:r>
            <a:r>
              <a:rPr lang="en-US" sz="1000" dirty="0">
                <a:solidFill>
                  <a:srgbClr val="000000"/>
                </a:solidFill>
                <a:latin typeface="+mn-lt"/>
              </a:rPr>
              <a:t>: two-dimensional arrays to store collections of data of the same mode.</a:t>
            </a:r>
          </a:p>
          <a:p>
            <a:pPr>
              <a:spcAft>
                <a:spcPts val="800"/>
              </a:spcAft>
              <a:buFont typeface="Arial" panose="020B0604020202020204" pitchFamily="34" charset="0"/>
              <a:buChar char="•"/>
            </a:pPr>
            <a:r>
              <a:rPr lang="en-US" sz="1000" b="1" dirty="0">
                <a:solidFill>
                  <a:srgbClr val="0000FF"/>
                </a:solidFill>
                <a:latin typeface="+mn-lt"/>
              </a:rPr>
              <a:t>Arrays</a:t>
            </a:r>
            <a:r>
              <a:rPr lang="en-US" sz="1000" dirty="0">
                <a:solidFill>
                  <a:srgbClr val="000000"/>
                </a:solidFill>
                <a:latin typeface="+mn-lt"/>
              </a:rPr>
              <a:t>: similar to matrices but they can be multi-dimensional (more than 2D) </a:t>
            </a:r>
          </a:p>
          <a:p>
            <a:pPr>
              <a:spcAft>
                <a:spcPts val="800"/>
              </a:spcAft>
              <a:buFont typeface="Arial" panose="020B0604020202020204" pitchFamily="34" charset="0"/>
              <a:buChar char="•"/>
            </a:pPr>
            <a:r>
              <a:rPr lang="en-US" sz="1000" b="1" dirty="0">
                <a:solidFill>
                  <a:srgbClr val="000000"/>
                </a:solidFill>
                <a:latin typeface="+mn-lt"/>
              </a:rPr>
              <a:t>Lists</a:t>
            </a:r>
            <a:r>
              <a:rPr lang="en-US" sz="1000" dirty="0">
                <a:solidFill>
                  <a:srgbClr val="000000"/>
                </a:solidFill>
                <a:latin typeface="+mn-lt"/>
              </a:rPr>
              <a:t>: ordered collection of objects, where the elements can be of different types</a:t>
            </a:r>
          </a:p>
          <a:p>
            <a:pPr>
              <a:spcAft>
                <a:spcPts val="800"/>
              </a:spcAft>
              <a:buFont typeface="Arial" panose="020B0604020202020204" pitchFamily="34" charset="0"/>
              <a:buChar char="•"/>
            </a:pPr>
            <a:r>
              <a:rPr lang="en-US" sz="1000" b="1" dirty="0">
                <a:solidFill>
                  <a:srgbClr val="FF00FF"/>
                </a:solidFill>
                <a:latin typeface="+mn-lt"/>
              </a:rPr>
              <a:t>Data Frames</a:t>
            </a:r>
            <a:r>
              <a:rPr lang="en-US" sz="1000" dirty="0">
                <a:solidFill>
                  <a:srgbClr val="000000"/>
                </a:solidFill>
                <a:latin typeface="+mn-lt"/>
              </a:rPr>
              <a:t>: generalization of matrices where different columns can store different mode data.</a:t>
            </a:r>
          </a:p>
          <a:p>
            <a:pPr>
              <a:spcAft>
                <a:spcPts val="800"/>
              </a:spcAft>
              <a:buFont typeface="Arial" panose="020B0604020202020204" pitchFamily="34" charset="0"/>
              <a:buChar char="•"/>
            </a:pPr>
            <a:r>
              <a:rPr lang="en-US" sz="1000" b="1" dirty="0">
                <a:solidFill>
                  <a:srgbClr val="008000"/>
                </a:solidFill>
                <a:latin typeface="+mn-lt"/>
              </a:rPr>
              <a:t>Functions</a:t>
            </a:r>
            <a:r>
              <a:rPr lang="en-US" sz="1000" dirty="0">
                <a:solidFill>
                  <a:srgbClr val="000000"/>
                </a:solidFill>
                <a:latin typeface="+mn-lt"/>
              </a:rPr>
              <a:t>: objects created by the user and reused to make specific operations.</a:t>
            </a:r>
          </a:p>
        </p:txBody>
      </p:sp>
    </p:spTree>
    <p:extLst>
      <p:ext uri="{BB962C8B-B14F-4D97-AF65-F5344CB8AC3E}">
        <p14:creationId xmlns:p14="http://schemas.microsoft.com/office/powerpoint/2010/main" val="426685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2380</Words>
  <Application>Microsoft Office PowerPoint</Application>
  <PresentationFormat>On-screen Show (16:9)</PresentationFormat>
  <Paragraphs>404</Paragraphs>
  <Slides>24</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Arial Unicode MS</vt:lpstr>
      <vt:lpstr>MS PGothic</vt:lpstr>
      <vt:lpstr>MS PGothic</vt:lpstr>
      <vt:lpstr>Arial</vt:lpstr>
      <vt:lpstr>Cambria Math</vt:lpstr>
      <vt:lpstr>Consolas</vt:lpstr>
      <vt:lpstr>Symbol</vt:lpstr>
      <vt:lpstr>Verdana</vt:lpstr>
      <vt:lpstr>Wingdings</vt:lpstr>
      <vt:lpstr>GFZ_Praesentation_DE</vt:lpstr>
      <vt:lpstr>Formel</vt:lpstr>
      <vt:lpstr>Flood Risk Seminar</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Guan Xiaoxiang</cp:lastModifiedBy>
  <cp:revision>180</cp:revision>
  <dcterms:created xsi:type="dcterms:W3CDTF">2018-04-25T15:07:40Z</dcterms:created>
  <dcterms:modified xsi:type="dcterms:W3CDTF">2023-06-16T09:03:38Z</dcterms:modified>
</cp:coreProperties>
</file>