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326" r:id="rId2"/>
    <p:sldId id="331" r:id="rId3"/>
    <p:sldId id="329" r:id="rId4"/>
    <p:sldId id="289" r:id="rId5"/>
    <p:sldId id="333" r:id="rId6"/>
    <p:sldId id="322" r:id="rId7"/>
    <p:sldId id="314" r:id="rId8"/>
    <p:sldId id="315" r:id="rId9"/>
    <p:sldId id="323" r:id="rId10"/>
    <p:sldId id="316" r:id="rId11"/>
    <p:sldId id="321" r:id="rId12"/>
    <p:sldId id="310" r:id="rId13"/>
    <p:sldId id="325" r:id="rId14"/>
    <p:sldId id="300" r:id="rId15"/>
    <p:sldId id="301" r:id="rId16"/>
    <p:sldId id="303" r:id="rId17"/>
    <p:sldId id="309" r:id="rId18"/>
    <p:sldId id="332" r:id="rId19"/>
  </p:sldIdLst>
  <p:sldSz cx="9144000" cy="6858000" type="screen4x3"/>
  <p:notesSz cx="6797675" cy="9926638"/>
  <p:defaultTex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Abschnitt ohne Titel" id="{CAEC5DB1-7539-4E7F-B7A3-001A8F1A5C95}">
          <p14:sldIdLst>
            <p14:sldId id="326"/>
            <p14:sldId id="331"/>
            <p14:sldId id="329"/>
            <p14:sldId id="289"/>
            <p14:sldId id="333"/>
            <p14:sldId id="322"/>
            <p14:sldId id="314"/>
            <p14:sldId id="315"/>
            <p14:sldId id="323"/>
            <p14:sldId id="316"/>
            <p14:sldId id="321"/>
            <p14:sldId id="310"/>
            <p14:sldId id="325"/>
            <p14:sldId id="300"/>
            <p14:sldId id="301"/>
            <p14:sldId id="303"/>
            <p14:sldId id="309"/>
            <p14:sldId id="33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CC"/>
    <a:srgbClr val="FF0000"/>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06" autoAdjust="0"/>
    <p:restoredTop sz="77474" autoAdjust="0"/>
  </p:normalViewPr>
  <p:slideViewPr>
    <p:cSldViewPr>
      <p:cViewPr varScale="1">
        <p:scale>
          <a:sx n="70" d="100"/>
          <a:sy n="70" d="100"/>
        </p:scale>
        <p:origin x="1218" y="78"/>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p:scale>
          <a:sx n="110" d="100"/>
          <a:sy n="110" d="100"/>
        </p:scale>
        <p:origin x="-1500" y="1908"/>
      </p:cViewPr>
      <p:guideLst>
        <p:guide orient="horz" pos="3127"/>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2946346" cy="496253"/>
          </a:xfrm>
          <a:prstGeom prst="rect">
            <a:avLst/>
          </a:prstGeom>
          <a:noFill/>
          <a:ln w="9525">
            <a:noFill/>
            <a:miter lim="800000"/>
            <a:headEnd/>
            <a:tailEnd/>
          </a:ln>
          <a:effectLst/>
        </p:spPr>
        <p:txBody>
          <a:bodyPr vert="horz" wrap="square" lIns="91406" tIns="45705" rIns="91406" bIns="45705"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5123" name="Rectangle 3"/>
          <p:cNvSpPr>
            <a:spLocks noGrp="1" noChangeArrowheads="1"/>
          </p:cNvSpPr>
          <p:nvPr>
            <p:ph type="dt" sz="quarter" idx="1"/>
          </p:nvPr>
        </p:nvSpPr>
        <p:spPr bwMode="auto">
          <a:xfrm>
            <a:off x="3849744" y="0"/>
            <a:ext cx="2946345" cy="496253"/>
          </a:xfrm>
          <a:prstGeom prst="rect">
            <a:avLst/>
          </a:prstGeom>
          <a:noFill/>
          <a:ln w="9525">
            <a:noFill/>
            <a:miter lim="800000"/>
            <a:headEnd/>
            <a:tailEnd/>
          </a:ln>
          <a:effectLst/>
        </p:spPr>
        <p:txBody>
          <a:bodyPr vert="horz" wrap="square" lIns="91406" tIns="45705" rIns="91406" bIns="45705"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5124" name="Rectangle 4"/>
          <p:cNvSpPr>
            <a:spLocks noGrp="1" noChangeArrowheads="1"/>
          </p:cNvSpPr>
          <p:nvPr>
            <p:ph type="ftr" sz="quarter" idx="2"/>
          </p:nvPr>
        </p:nvSpPr>
        <p:spPr bwMode="auto">
          <a:xfrm>
            <a:off x="1" y="9428800"/>
            <a:ext cx="2946346" cy="496252"/>
          </a:xfrm>
          <a:prstGeom prst="rect">
            <a:avLst/>
          </a:prstGeom>
          <a:noFill/>
          <a:ln w="9525">
            <a:noFill/>
            <a:miter lim="800000"/>
            <a:headEnd/>
            <a:tailEnd/>
          </a:ln>
          <a:effectLst/>
        </p:spPr>
        <p:txBody>
          <a:bodyPr vert="horz" wrap="square" lIns="91406" tIns="45705" rIns="91406" bIns="45705"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5125" name="Rectangle 5"/>
          <p:cNvSpPr>
            <a:spLocks noGrp="1" noChangeArrowheads="1"/>
          </p:cNvSpPr>
          <p:nvPr>
            <p:ph type="sldNum" sz="quarter" idx="3"/>
          </p:nvPr>
        </p:nvSpPr>
        <p:spPr bwMode="auto">
          <a:xfrm>
            <a:off x="3849744" y="9428800"/>
            <a:ext cx="2946345" cy="496252"/>
          </a:xfrm>
          <a:prstGeom prst="rect">
            <a:avLst/>
          </a:prstGeom>
          <a:noFill/>
          <a:ln w="9525">
            <a:noFill/>
            <a:miter lim="800000"/>
            <a:headEnd/>
            <a:tailEnd/>
          </a:ln>
          <a:effectLst/>
        </p:spPr>
        <p:txBody>
          <a:bodyPr vert="horz" wrap="square" lIns="91406" tIns="45705" rIns="91406" bIns="45705" numCol="1" anchor="b" anchorCtr="0" compatLnSpc="1">
            <a:prstTxWarp prst="textNoShape">
              <a:avLst/>
            </a:prstTxWarp>
          </a:bodyPr>
          <a:lstStyle>
            <a:lvl1pPr algn="r" eaLnBrk="1" hangingPunct="1">
              <a:defRPr sz="1200" smtClean="0"/>
            </a:lvl1pPr>
          </a:lstStyle>
          <a:p>
            <a:pPr>
              <a:defRPr/>
            </a:pPr>
            <a:fld id="{DCB7C8D7-339E-4C0F-AC2E-1DCB27EEE9EB}" type="slidenum">
              <a:rPr lang="en-US" altLang="de-DE"/>
              <a:pPr>
                <a:defRPr/>
              </a:pPr>
              <a:t>‹#›</a:t>
            </a:fld>
            <a:endParaRPr lang="en-US" altLang="de-DE"/>
          </a:p>
        </p:txBody>
      </p:sp>
    </p:spTree>
    <p:extLst>
      <p:ext uri="{BB962C8B-B14F-4D97-AF65-F5344CB8AC3E}">
        <p14:creationId xmlns:p14="http://schemas.microsoft.com/office/powerpoint/2010/main" val="18864887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1" y="0"/>
            <a:ext cx="2946346" cy="496253"/>
          </a:xfrm>
          <a:prstGeom prst="rect">
            <a:avLst/>
          </a:prstGeom>
          <a:noFill/>
          <a:ln w="9525">
            <a:noFill/>
            <a:miter lim="800000"/>
            <a:headEnd/>
            <a:tailEnd/>
          </a:ln>
          <a:effectLst/>
        </p:spPr>
        <p:txBody>
          <a:bodyPr vert="horz" wrap="square" lIns="91406" tIns="45705" rIns="91406" bIns="45705"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6147" name="Rectangle 3"/>
          <p:cNvSpPr>
            <a:spLocks noGrp="1" noChangeArrowheads="1"/>
          </p:cNvSpPr>
          <p:nvPr>
            <p:ph type="dt" idx="1"/>
          </p:nvPr>
        </p:nvSpPr>
        <p:spPr bwMode="auto">
          <a:xfrm>
            <a:off x="3849744" y="0"/>
            <a:ext cx="2946345" cy="496253"/>
          </a:xfrm>
          <a:prstGeom prst="rect">
            <a:avLst/>
          </a:prstGeom>
          <a:noFill/>
          <a:ln w="9525">
            <a:noFill/>
            <a:miter lim="800000"/>
            <a:headEnd/>
            <a:tailEnd/>
          </a:ln>
          <a:effectLst/>
        </p:spPr>
        <p:txBody>
          <a:bodyPr vert="horz" wrap="square" lIns="91406" tIns="45705" rIns="91406" bIns="45705"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915988" y="744538"/>
            <a:ext cx="4965700" cy="3724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1512" y="4715193"/>
            <a:ext cx="5437823" cy="4466274"/>
          </a:xfrm>
          <a:prstGeom prst="rect">
            <a:avLst/>
          </a:prstGeom>
          <a:noFill/>
          <a:ln w="9525">
            <a:noFill/>
            <a:miter lim="800000"/>
            <a:headEnd/>
            <a:tailEnd/>
          </a:ln>
          <a:effectLst/>
        </p:spPr>
        <p:txBody>
          <a:bodyPr vert="horz" wrap="square" lIns="91406" tIns="45705" rIns="91406" bIns="45705" numCol="1" anchor="t" anchorCtr="0" compatLnSpc="1">
            <a:prstTxWarp prst="textNoShape">
              <a:avLst/>
            </a:prstTxWarp>
          </a:body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6150" name="Rectangle 6"/>
          <p:cNvSpPr>
            <a:spLocks noGrp="1" noChangeArrowheads="1"/>
          </p:cNvSpPr>
          <p:nvPr>
            <p:ph type="ftr" sz="quarter" idx="4"/>
          </p:nvPr>
        </p:nvSpPr>
        <p:spPr bwMode="auto">
          <a:xfrm>
            <a:off x="1" y="9428800"/>
            <a:ext cx="2946346" cy="496252"/>
          </a:xfrm>
          <a:prstGeom prst="rect">
            <a:avLst/>
          </a:prstGeom>
          <a:noFill/>
          <a:ln w="9525">
            <a:noFill/>
            <a:miter lim="800000"/>
            <a:headEnd/>
            <a:tailEnd/>
          </a:ln>
          <a:effectLst/>
        </p:spPr>
        <p:txBody>
          <a:bodyPr vert="horz" wrap="square" lIns="91406" tIns="45705" rIns="91406" bIns="45705"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6151" name="Rectangle 7"/>
          <p:cNvSpPr>
            <a:spLocks noGrp="1" noChangeArrowheads="1"/>
          </p:cNvSpPr>
          <p:nvPr>
            <p:ph type="sldNum" sz="quarter" idx="5"/>
          </p:nvPr>
        </p:nvSpPr>
        <p:spPr bwMode="auto">
          <a:xfrm>
            <a:off x="3849744" y="9428800"/>
            <a:ext cx="2946345" cy="496252"/>
          </a:xfrm>
          <a:prstGeom prst="rect">
            <a:avLst/>
          </a:prstGeom>
          <a:noFill/>
          <a:ln w="9525">
            <a:noFill/>
            <a:miter lim="800000"/>
            <a:headEnd/>
            <a:tailEnd/>
          </a:ln>
          <a:effectLst/>
        </p:spPr>
        <p:txBody>
          <a:bodyPr vert="horz" wrap="square" lIns="91406" tIns="45705" rIns="91406" bIns="45705" numCol="1" anchor="b" anchorCtr="0" compatLnSpc="1">
            <a:prstTxWarp prst="textNoShape">
              <a:avLst/>
            </a:prstTxWarp>
          </a:bodyPr>
          <a:lstStyle>
            <a:lvl1pPr algn="r" eaLnBrk="1" hangingPunct="1">
              <a:defRPr sz="1200" smtClean="0"/>
            </a:lvl1pPr>
          </a:lstStyle>
          <a:p>
            <a:pPr>
              <a:defRPr/>
            </a:pPr>
            <a:fld id="{4E2C95F7-2632-483F-90B7-74335DCDE866}" type="slidenum">
              <a:rPr lang="en-US" altLang="de-DE"/>
              <a:pPr>
                <a:defRPr/>
              </a:pPr>
              <a:t>‹#›</a:t>
            </a:fld>
            <a:endParaRPr lang="en-US" altLang="de-DE"/>
          </a:p>
        </p:txBody>
      </p:sp>
    </p:spTree>
    <p:extLst>
      <p:ext uri="{BB962C8B-B14F-4D97-AF65-F5344CB8AC3E}">
        <p14:creationId xmlns:p14="http://schemas.microsoft.com/office/powerpoint/2010/main" val="7509316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14869" indent="-272632">
              <a:spcBef>
                <a:spcPct val="30000"/>
              </a:spcBef>
              <a:defRPr sz="1200">
                <a:solidFill>
                  <a:schemeClr val="tx1"/>
                </a:solidFill>
                <a:latin typeface="Arial" panose="020B0604020202020204" pitchFamily="34" charset="0"/>
              </a:defRPr>
            </a:lvl2pPr>
            <a:lvl3pPr marL="1098457" indent="-218740">
              <a:spcBef>
                <a:spcPct val="30000"/>
              </a:spcBef>
              <a:defRPr sz="1200">
                <a:solidFill>
                  <a:schemeClr val="tx1"/>
                </a:solidFill>
                <a:latin typeface="Arial" panose="020B0604020202020204" pitchFamily="34" charset="0"/>
              </a:defRPr>
            </a:lvl3pPr>
            <a:lvl4pPr marL="1540691" indent="-218740">
              <a:spcBef>
                <a:spcPct val="30000"/>
              </a:spcBef>
              <a:defRPr sz="1200">
                <a:solidFill>
                  <a:schemeClr val="tx1"/>
                </a:solidFill>
                <a:latin typeface="Arial" panose="020B0604020202020204" pitchFamily="34" charset="0"/>
              </a:defRPr>
            </a:lvl4pPr>
            <a:lvl5pPr marL="1982927" indent="-218740">
              <a:spcBef>
                <a:spcPct val="30000"/>
              </a:spcBef>
              <a:defRPr sz="1200">
                <a:solidFill>
                  <a:schemeClr val="tx1"/>
                </a:solidFill>
                <a:latin typeface="Arial" panose="020B0604020202020204" pitchFamily="34" charset="0"/>
              </a:defRPr>
            </a:lvl5pPr>
            <a:lvl6pPr marL="2439428" indent="-218740" eaLnBrk="0" fontAlgn="base" hangingPunct="0">
              <a:spcBef>
                <a:spcPct val="30000"/>
              </a:spcBef>
              <a:spcAft>
                <a:spcPct val="0"/>
              </a:spcAft>
              <a:defRPr sz="1200">
                <a:solidFill>
                  <a:schemeClr val="tx1"/>
                </a:solidFill>
                <a:latin typeface="Arial" panose="020B0604020202020204" pitchFamily="34" charset="0"/>
              </a:defRPr>
            </a:lvl6pPr>
            <a:lvl7pPr marL="2895930" indent="-218740" eaLnBrk="0" fontAlgn="base" hangingPunct="0">
              <a:spcBef>
                <a:spcPct val="30000"/>
              </a:spcBef>
              <a:spcAft>
                <a:spcPct val="0"/>
              </a:spcAft>
              <a:defRPr sz="1200">
                <a:solidFill>
                  <a:schemeClr val="tx1"/>
                </a:solidFill>
                <a:latin typeface="Arial" panose="020B0604020202020204" pitchFamily="34" charset="0"/>
              </a:defRPr>
            </a:lvl7pPr>
            <a:lvl8pPr marL="3352431" indent="-218740" eaLnBrk="0" fontAlgn="base" hangingPunct="0">
              <a:spcBef>
                <a:spcPct val="30000"/>
              </a:spcBef>
              <a:spcAft>
                <a:spcPct val="0"/>
              </a:spcAft>
              <a:defRPr sz="1200">
                <a:solidFill>
                  <a:schemeClr val="tx1"/>
                </a:solidFill>
                <a:latin typeface="Arial" panose="020B0604020202020204" pitchFamily="34" charset="0"/>
              </a:defRPr>
            </a:lvl8pPr>
            <a:lvl9pPr marL="3808932" indent="-21874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C183600-D82B-404C-9066-5AAB3B1EF865}" type="slidenum">
              <a:rPr lang="en-US" altLang="en-US"/>
              <a:pPr>
                <a:spcBef>
                  <a:spcPct val="0"/>
                </a:spcBef>
              </a:pPr>
              <a:t>1</a:t>
            </a:fld>
            <a:endParaRPr lang="en-US"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900" dirty="0">
                <a:latin typeface="Arial" panose="020B0604020202020204" pitchFamily="34" charset="0"/>
              </a:rPr>
              <a:t>Scope of lecture: To give an overview of the basics of extreme value theory.</a:t>
            </a:r>
          </a:p>
          <a:p>
            <a:pPr marL="171188" indent="-171188" eaLnBrk="1" hangingPunct="1">
              <a:buFont typeface="Arial" panose="020B0604020202020204" pitchFamily="34" charset="0"/>
              <a:buChar char="•"/>
            </a:pPr>
            <a:r>
              <a:rPr lang="en-US" altLang="en-US" sz="900" dirty="0">
                <a:latin typeface="Arial" panose="020B0604020202020204" pitchFamily="34" charset="0"/>
              </a:rPr>
              <a:t>Extreme value statistics </a:t>
            </a:r>
            <a:r>
              <a:rPr lang="en-US" altLang="en-US" sz="900" dirty="0">
                <a:solidFill>
                  <a:schemeClr val="tx1"/>
                </a:solidFill>
                <a:latin typeface="Arial" panose="020B0604020202020204" pitchFamily="34" charset="0"/>
              </a:rPr>
              <a:t>play an important role in hazard assessment and risk analysis.</a:t>
            </a:r>
          </a:p>
          <a:p>
            <a:pPr marL="171188" indent="-171188" eaLnBrk="1" hangingPunct="1">
              <a:buFont typeface="Arial" panose="020B0604020202020204" pitchFamily="34" charset="0"/>
              <a:buChar char="•"/>
            </a:pPr>
            <a:r>
              <a:rPr lang="en-US" altLang="en-US" sz="900" dirty="0">
                <a:solidFill>
                  <a:schemeClr val="tx1"/>
                </a:solidFill>
                <a:latin typeface="Arial" panose="020B0604020202020204" pitchFamily="34" charset="0"/>
              </a:rPr>
              <a:t>They allow to extrapolate measured data in the “extreme area” by means </a:t>
            </a:r>
            <a:r>
              <a:rPr lang="en-US" altLang="en-US" sz="900" dirty="0">
                <a:latin typeface="Arial" panose="020B0604020202020204" pitchFamily="34" charset="0"/>
              </a:rPr>
              <a:t>of a statistical model.</a:t>
            </a:r>
          </a:p>
        </p:txBody>
      </p:sp>
    </p:spTree>
    <p:extLst>
      <p:ext uri="{BB962C8B-B14F-4D97-AF65-F5344CB8AC3E}">
        <p14:creationId xmlns:p14="http://schemas.microsoft.com/office/powerpoint/2010/main" val="4272140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lienbildplatzhalter 1"/>
          <p:cNvSpPr>
            <a:spLocks noGrp="1" noRot="1" noChangeAspect="1" noTextEdit="1"/>
          </p:cNvSpPr>
          <p:nvPr>
            <p:ph type="sldImg"/>
          </p:nvPr>
        </p:nvSpPr>
        <p:spPr>
          <a:ln/>
        </p:spPr>
      </p:sp>
      <p:sp>
        <p:nvSpPr>
          <p:cNvPr id="22531"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882213" eaLnBrk="1" hangingPunct="1">
              <a:defRPr/>
            </a:pPr>
            <a:r>
              <a:rPr lang="en-US" altLang="en-US" dirty="0">
                <a:latin typeface="Calibri" panose="020F0502020204030204" pitchFamily="34" charset="0"/>
              </a:rPr>
              <a:t> </a:t>
            </a:r>
          </a:p>
        </p:txBody>
      </p:sp>
      <p:sp>
        <p:nvSpPr>
          <p:cNvPr id="22532"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14869" indent="-272632">
              <a:spcBef>
                <a:spcPct val="30000"/>
              </a:spcBef>
              <a:defRPr sz="1200">
                <a:solidFill>
                  <a:schemeClr val="tx1"/>
                </a:solidFill>
                <a:latin typeface="Arial" panose="020B0604020202020204" pitchFamily="34" charset="0"/>
              </a:defRPr>
            </a:lvl2pPr>
            <a:lvl3pPr marL="1098457" indent="-218740">
              <a:spcBef>
                <a:spcPct val="30000"/>
              </a:spcBef>
              <a:defRPr sz="1200">
                <a:solidFill>
                  <a:schemeClr val="tx1"/>
                </a:solidFill>
                <a:latin typeface="Arial" panose="020B0604020202020204" pitchFamily="34" charset="0"/>
              </a:defRPr>
            </a:lvl3pPr>
            <a:lvl4pPr marL="1540691" indent="-218740">
              <a:spcBef>
                <a:spcPct val="30000"/>
              </a:spcBef>
              <a:defRPr sz="1200">
                <a:solidFill>
                  <a:schemeClr val="tx1"/>
                </a:solidFill>
                <a:latin typeface="Arial" panose="020B0604020202020204" pitchFamily="34" charset="0"/>
              </a:defRPr>
            </a:lvl4pPr>
            <a:lvl5pPr marL="1982927" indent="-218740">
              <a:spcBef>
                <a:spcPct val="30000"/>
              </a:spcBef>
              <a:defRPr sz="1200">
                <a:solidFill>
                  <a:schemeClr val="tx1"/>
                </a:solidFill>
                <a:latin typeface="Arial" panose="020B0604020202020204" pitchFamily="34" charset="0"/>
              </a:defRPr>
            </a:lvl5pPr>
            <a:lvl6pPr marL="2439428" indent="-218740" eaLnBrk="0" fontAlgn="base" hangingPunct="0">
              <a:spcBef>
                <a:spcPct val="30000"/>
              </a:spcBef>
              <a:spcAft>
                <a:spcPct val="0"/>
              </a:spcAft>
              <a:defRPr sz="1200">
                <a:solidFill>
                  <a:schemeClr val="tx1"/>
                </a:solidFill>
                <a:latin typeface="Arial" panose="020B0604020202020204" pitchFamily="34" charset="0"/>
              </a:defRPr>
            </a:lvl6pPr>
            <a:lvl7pPr marL="2895930" indent="-218740" eaLnBrk="0" fontAlgn="base" hangingPunct="0">
              <a:spcBef>
                <a:spcPct val="30000"/>
              </a:spcBef>
              <a:spcAft>
                <a:spcPct val="0"/>
              </a:spcAft>
              <a:defRPr sz="1200">
                <a:solidFill>
                  <a:schemeClr val="tx1"/>
                </a:solidFill>
                <a:latin typeface="Arial" panose="020B0604020202020204" pitchFamily="34" charset="0"/>
              </a:defRPr>
            </a:lvl7pPr>
            <a:lvl8pPr marL="3352431" indent="-218740" eaLnBrk="0" fontAlgn="base" hangingPunct="0">
              <a:spcBef>
                <a:spcPct val="30000"/>
              </a:spcBef>
              <a:spcAft>
                <a:spcPct val="0"/>
              </a:spcAft>
              <a:defRPr sz="1200">
                <a:solidFill>
                  <a:schemeClr val="tx1"/>
                </a:solidFill>
                <a:latin typeface="Arial" panose="020B0604020202020204" pitchFamily="34" charset="0"/>
              </a:defRPr>
            </a:lvl8pPr>
            <a:lvl9pPr marL="3808932" indent="-21874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8020F11-8CDC-4C1C-9DE0-A5C1AAF7BC30}" type="slidenum">
              <a:rPr lang="de-DE" altLang="en-US"/>
              <a:pPr>
                <a:spcBef>
                  <a:spcPct val="0"/>
                </a:spcBef>
              </a:pPr>
              <a:t>10</a:t>
            </a:fld>
            <a:endParaRPr lang="de-DE" altLang="en-US"/>
          </a:p>
        </p:txBody>
      </p:sp>
    </p:spTree>
    <p:extLst>
      <p:ext uri="{BB962C8B-B14F-4D97-AF65-F5344CB8AC3E}">
        <p14:creationId xmlns:p14="http://schemas.microsoft.com/office/powerpoint/2010/main" val="28039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lienbildplatzhalter 1"/>
          <p:cNvSpPr>
            <a:spLocks noGrp="1" noRot="1" noChangeAspect="1" noTextEdit="1"/>
          </p:cNvSpPr>
          <p:nvPr>
            <p:ph type="sldImg"/>
          </p:nvPr>
        </p:nvSpPr>
        <p:spPr>
          <a:ln/>
        </p:spPr>
      </p:sp>
      <p:sp>
        <p:nvSpPr>
          <p:cNvPr id="24579"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a:solidFill>
                  <a:schemeClr val="tx1"/>
                </a:solidFill>
                <a:latin typeface="Arial" charset="0"/>
                <a:ea typeface="+mn-ea"/>
                <a:cs typeface="+mn-cs"/>
              </a:rPr>
              <a:t>Return level plot: </a:t>
            </a:r>
          </a:p>
          <a:p>
            <a:r>
              <a:rPr lang="en-US" sz="1200" kern="1200" dirty="0">
                <a:solidFill>
                  <a:schemeClr val="tx1"/>
                </a:solidFill>
                <a:effectLst/>
                <a:latin typeface="Arial" charset="0"/>
                <a:ea typeface="+mn-ea"/>
                <a:cs typeface="+mn-cs"/>
              </a:rPr>
              <a:t>- heavy tail distributions </a:t>
            </a:r>
            <a:r>
              <a:rPr lang="el-GR" sz="1200" kern="1200" dirty="0">
                <a:solidFill>
                  <a:schemeClr val="tx1"/>
                </a:solidFill>
                <a:effectLst/>
                <a:latin typeface="Arial" charset="0"/>
                <a:ea typeface="+mn-ea"/>
                <a:cs typeface="+mn-cs"/>
              </a:rPr>
              <a:t>(</a:t>
            </a:r>
            <a:r>
              <a:rPr lang="el-GR" sz="1200" b="0" i="1" u="none" strike="noStrike" kern="1200" baseline="0" dirty="0">
                <a:solidFill>
                  <a:schemeClr val="tx1"/>
                </a:solidFill>
                <a:latin typeface="Arial" charset="0"/>
                <a:ea typeface="+mn-ea"/>
                <a:cs typeface="+mn-cs"/>
              </a:rPr>
              <a:t>ξ</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&gt; 0</a:t>
            </a:r>
            <a:r>
              <a:rPr lang="el-GR" sz="1200" b="0" i="0" u="none" strike="noStrike" kern="1200" baseline="0" dirty="0">
                <a:solidFill>
                  <a:schemeClr val="tx1"/>
                </a:solidFill>
                <a:latin typeface="Arial" charset="0"/>
                <a:ea typeface="+mn-ea"/>
                <a:cs typeface="+mn-cs"/>
              </a:rPr>
              <a:t>) </a:t>
            </a:r>
            <a:r>
              <a:rPr lang="en-US" sz="1200" kern="1200" dirty="0">
                <a:solidFill>
                  <a:schemeClr val="tx1"/>
                </a:solidFill>
                <a:effectLst/>
                <a:latin typeface="Arial" charset="0"/>
                <a:ea typeface="+mn-ea"/>
                <a:cs typeface="+mn-cs"/>
              </a:rPr>
              <a:t>are concave, </a:t>
            </a:r>
            <a:endParaRPr lang="el-GR"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 light tailed</a:t>
            </a:r>
            <a:r>
              <a:rPr lang="el-GR" sz="1200" kern="1200" dirty="0">
                <a:solidFill>
                  <a:schemeClr val="tx1"/>
                </a:solidFill>
                <a:effectLst/>
                <a:latin typeface="Arial" charset="0"/>
                <a:ea typeface="+mn-ea"/>
                <a:cs typeface="+mn-cs"/>
              </a:rPr>
              <a:t> </a:t>
            </a:r>
            <a:r>
              <a:rPr lang="en-US" sz="1200" kern="1200" dirty="0">
                <a:solidFill>
                  <a:schemeClr val="tx1"/>
                </a:solidFill>
                <a:effectLst/>
                <a:latin typeface="Arial" charset="0"/>
                <a:ea typeface="+mn-ea"/>
                <a:cs typeface="+mn-cs"/>
              </a:rPr>
              <a:t>distributions (</a:t>
            </a:r>
            <a:r>
              <a:rPr lang="el-GR" sz="1200" b="0" i="1" u="none" strike="noStrike" kern="1200" baseline="0" dirty="0">
                <a:solidFill>
                  <a:schemeClr val="tx1"/>
                </a:solidFill>
                <a:latin typeface="Arial" charset="0"/>
                <a:ea typeface="+mn-ea"/>
                <a:cs typeface="+mn-cs"/>
              </a:rPr>
              <a:t>ξ</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 0) </a:t>
            </a:r>
            <a:r>
              <a:rPr lang="en-US" sz="1200" kern="1200" dirty="0">
                <a:solidFill>
                  <a:schemeClr val="tx1"/>
                </a:solidFill>
                <a:effectLst/>
                <a:latin typeface="Arial" charset="0"/>
                <a:ea typeface="+mn-ea"/>
                <a:cs typeface="+mn-cs"/>
              </a:rPr>
              <a:t>are straight lines, and </a:t>
            </a:r>
            <a:endParaRPr lang="el-GR" sz="1200" kern="1200" dirty="0">
              <a:solidFill>
                <a:schemeClr val="tx1"/>
              </a:solidFill>
              <a:effectLst/>
              <a:latin typeface="Arial" charset="0"/>
              <a:ea typeface="+mn-ea"/>
              <a:cs typeface="+mn-cs"/>
            </a:endParaRPr>
          </a:p>
          <a:p>
            <a:pPr marL="0" indent="0">
              <a:buFontTx/>
              <a:buNone/>
            </a:pPr>
            <a:r>
              <a:rPr lang="en-US" sz="1200" kern="1200" dirty="0">
                <a:solidFill>
                  <a:schemeClr val="tx1"/>
                </a:solidFill>
                <a:effectLst/>
                <a:latin typeface="Arial" charset="0"/>
                <a:ea typeface="+mn-ea"/>
                <a:cs typeface="+mn-cs"/>
              </a:rPr>
              <a:t>- bounded upper-tailed distributions (</a:t>
            </a:r>
            <a:r>
              <a:rPr lang="el-GR" sz="1200" b="0" i="0" u="none" strike="noStrike" kern="1200" baseline="0" dirty="0">
                <a:solidFill>
                  <a:schemeClr val="tx1"/>
                </a:solidFill>
                <a:latin typeface="Arial" charset="0"/>
                <a:ea typeface="+mn-ea"/>
                <a:cs typeface="+mn-cs"/>
              </a:rPr>
              <a:t>ξ</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&lt; 0) </a:t>
            </a:r>
            <a:r>
              <a:rPr lang="en-US" sz="1200" kern="1200" dirty="0">
                <a:solidFill>
                  <a:schemeClr val="tx1"/>
                </a:solidFill>
                <a:effectLst/>
                <a:latin typeface="Arial" charset="0"/>
                <a:ea typeface="+mn-ea"/>
                <a:cs typeface="+mn-cs"/>
              </a:rPr>
              <a:t>are convex, asymptotic at</a:t>
            </a:r>
            <a:r>
              <a:rPr lang="el-GR" sz="1200" kern="1200" dirty="0">
                <a:solidFill>
                  <a:schemeClr val="tx1"/>
                </a:solidFill>
                <a:effectLst/>
                <a:latin typeface="Arial" charset="0"/>
                <a:ea typeface="+mn-ea"/>
                <a:cs typeface="+mn-cs"/>
              </a:rPr>
              <a:t> </a:t>
            </a:r>
            <a:r>
              <a:rPr lang="en-US" sz="1200" kern="1200" dirty="0">
                <a:solidFill>
                  <a:schemeClr val="tx1"/>
                </a:solidFill>
                <a:effectLst/>
                <a:latin typeface="Arial" charset="0"/>
                <a:ea typeface="+mn-ea"/>
                <a:cs typeface="+mn-cs"/>
              </a:rPr>
              <a:t>the upper bound </a:t>
            </a:r>
            <a:r>
              <a:rPr lang="el-GR" sz="1200" kern="1200" dirty="0">
                <a:solidFill>
                  <a:schemeClr val="tx1"/>
                </a:solidFill>
                <a:effectLst/>
                <a:latin typeface="Arial" charset="0"/>
                <a:ea typeface="+mn-ea"/>
                <a:cs typeface="+mn-cs"/>
              </a:rPr>
              <a:t>μ-(σ/ξ)</a:t>
            </a:r>
          </a:p>
          <a:p>
            <a:pPr marL="171450" indent="-171450">
              <a:buFontTx/>
              <a:buChar char="-"/>
            </a:pPr>
            <a:endParaRPr lang="el-GR" sz="1200" kern="1200" dirty="0">
              <a:solidFill>
                <a:schemeClr val="tx1"/>
              </a:solidFill>
              <a:effectLst/>
              <a:latin typeface="Arial" charset="0"/>
              <a:ea typeface="+mn-ea"/>
              <a:cs typeface="+mn-cs"/>
            </a:endParaRPr>
          </a:p>
          <a:p>
            <a:pPr marL="0" indent="0">
              <a:buFontTx/>
              <a:buNone/>
            </a:pPr>
            <a:r>
              <a:rPr lang="en-US" sz="1200" kern="1200" dirty="0">
                <a:solidFill>
                  <a:schemeClr val="tx1"/>
                </a:solidFill>
                <a:effectLst/>
                <a:latin typeface="Arial" charset="0"/>
                <a:ea typeface="+mn-ea"/>
                <a:cs typeface="+mn-cs"/>
              </a:rPr>
              <a:t>Here:</a:t>
            </a:r>
            <a:r>
              <a:rPr lang="en-US" sz="1200" kern="1200" baseline="0" dirty="0">
                <a:solidFill>
                  <a:schemeClr val="tx1"/>
                </a:solidFill>
                <a:effectLst/>
                <a:latin typeface="Arial" charset="0"/>
                <a:ea typeface="+mn-ea"/>
                <a:cs typeface="+mn-cs"/>
              </a:rPr>
              <a:t> </a:t>
            </a:r>
            <a:r>
              <a:rPr lang="el-GR" sz="1200" kern="1200" baseline="0" dirty="0">
                <a:solidFill>
                  <a:schemeClr val="tx1"/>
                </a:solidFill>
                <a:effectLst/>
                <a:latin typeface="Arial" charset="0"/>
                <a:ea typeface="+mn-ea"/>
                <a:cs typeface="+mn-cs"/>
              </a:rPr>
              <a:t>μ=2, σ=1, ξ=-0.3, </a:t>
            </a:r>
            <a:r>
              <a:rPr lang="en-US" sz="1200" kern="1200" baseline="0" dirty="0">
                <a:solidFill>
                  <a:schemeClr val="tx1"/>
                </a:solidFill>
                <a:effectLst/>
                <a:latin typeface="Arial" charset="0"/>
                <a:ea typeface="+mn-ea"/>
                <a:cs typeface="+mn-cs"/>
              </a:rPr>
              <a:t>upper bound for reversed Weibull: 5.33</a:t>
            </a:r>
            <a:endParaRPr lang="en-US" sz="1200" kern="1200" dirty="0">
              <a:solidFill>
                <a:schemeClr val="tx1"/>
              </a:solidFill>
              <a:effectLst/>
              <a:latin typeface="Arial" charset="0"/>
              <a:ea typeface="+mn-ea"/>
              <a:cs typeface="+mn-cs"/>
            </a:endParaRPr>
          </a:p>
          <a:p>
            <a:endParaRPr lang="en-US" altLang="en-US" sz="900" dirty="0">
              <a:latin typeface="Arial" panose="020B0604020202020204" pitchFamily="34" charset="0"/>
            </a:endParaRPr>
          </a:p>
        </p:txBody>
      </p:sp>
      <p:sp>
        <p:nvSpPr>
          <p:cNvPr id="24580"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14869" indent="-272632">
              <a:spcBef>
                <a:spcPct val="30000"/>
              </a:spcBef>
              <a:defRPr sz="1200">
                <a:solidFill>
                  <a:schemeClr val="tx1"/>
                </a:solidFill>
                <a:latin typeface="Arial" panose="020B0604020202020204" pitchFamily="34" charset="0"/>
              </a:defRPr>
            </a:lvl2pPr>
            <a:lvl3pPr marL="1098457" indent="-218740">
              <a:spcBef>
                <a:spcPct val="30000"/>
              </a:spcBef>
              <a:defRPr sz="1200">
                <a:solidFill>
                  <a:schemeClr val="tx1"/>
                </a:solidFill>
                <a:latin typeface="Arial" panose="020B0604020202020204" pitchFamily="34" charset="0"/>
              </a:defRPr>
            </a:lvl3pPr>
            <a:lvl4pPr marL="1540691" indent="-218740">
              <a:spcBef>
                <a:spcPct val="30000"/>
              </a:spcBef>
              <a:defRPr sz="1200">
                <a:solidFill>
                  <a:schemeClr val="tx1"/>
                </a:solidFill>
                <a:latin typeface="Arial" panose="020B0604020202020204" pitchFamily="34" charset="0"/>
              </a:defRPr>
            </a:lvl4pPr>
            <a:lvl5pPr marL="1982927" indent="-218740">
              <a:spcBef>
                <a:spcPct val="30000"/>
              </a:spcBef>
              <a:defRPr sz="1200">
                <a:solidFill>
                  <a:schemeClr val="tx1"/>
                </a:solidFill>
                <a:latin typeface="Arial" panose="020B0604020202020204" pitchFamily="34" charset="0"/>
              </a:defRPr>
            </a:lvl5pPr>
            <a:lvl6pPr marL="2439428" indent="-218740" eaLnBrk="0" fontAlgn="base" hangingPunct="0">
              <a:spcBef>
                <a:spcPct val="30000"/>
              </a:spcBef>
              <a:spcAft>
                <a:spcPct val="0"/>
              </a:spcAft>
              <a:defRPr sz="1200">
                <a:solidFill>
                  <a:schemeClr val="tx1"/>
                </a:solidFill>
                <a:latin typeface="Arial" panose="020B0604020202020204" pitchFamily="34" charset="0"/>
              </a:defRPr>
            </a:lvl6pPr>
            <a:lvl7pPr marL="2895930" indent="-218740" eaLnBrk="0" fontAlgn="base" hangingPunct="0">
              <a:spcBef>
                <a:spcPct val="30000"/>
              </a:spcBef>
              <a:spcAft>
                <a:spcPct val="0"/>
              </a:spcAft>
              <a:defRPr sz="1200">
                <a:solidFill>
                  <a:schemeClr val="tx1"/>
                </a:solidFill>
                <a:latin typeface="Arial" panose="020B0604020202020204" pitchFamily="34" charset="0"/>
              </a:defRPr>
            </a:lvl7pPr>
            <a:lvl8pPr marL="3352431" indent="-218740" eaLnBrk="0" fontAlgn="base" hangingPunct="0">
              <a:spcBef>
                <a:spcPct val="30000"/>
              </a:spcBef>
              <a:spcAft>
                <a:spcPct val="0"/>
              </a:spcAft>
              <a:defRPr sz="1200">
                <a:solidFill>
                  <a:schemeClr val="tx1"/>
                </a:solidFill>
                <a:latin typeface="Arial" panose="020B0604020202020204" pitchFamily="34" charset="0"/>
              </a:defRPr>
            </a:lvl8pPr>
            <a:lvl9pPr marL="3808932" indent="-21874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854456B-8AE6-4C5B-988F-1C67C74E90D2}" type="slidenum">
              <a:rPr lang="de-DE" altLang="en-US"/>
              <a:pPr>
                <a:spcBef>
                  <a:spcPct val="0"/>
                </a:spcBef>
              </a:pPr>
              <a:t>11</a:t>
            </a:fld>
            <a:endParaRPr lang="de-DE" altLang="en-US"/>
          </a:p>
        </p:txBody>
      </p:sp>
    </p:spTree>
    <p:extLst>
      <p:ext uri="{BB962C8B-B14F-4D97-AF65-F5344CB8AC3E}">
        <p14:creationId xmlns:p14="http://schemas.microsoft.com/office/powerpoint/2010/main" val="3065814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lienbildplatzhalter 1"/>
          <p:cNvSpPr>
            <a:spLocks noGrp="1" noRot="1" noChangeAspect="1" noTextEdit="1"/>
          </p:cNvSpPr>
          <p:nvPr>
            <p:ph type="sldImg"/>
          </p:nvPr>
        </p:nvSpPr>
        <p:spPr>
          <a:ln/>
        </p:spPr>
      </p:sp>
      <p:sp>
        <p:nvSpPr>
          <p:cNvPr id="45059"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DE" altLang="en-US" sz="900" dirty="0">
                <a:latin typeface="Arial" panose="020B0604020202020204" pitchFamily="34" charset="0"/>
              </a:rPr>
              <a:t>Confidence intervals:</a:t>
            </a:r>
          </a:p>
          <a:p>
            <a:r>
              <a:rPr lang="en-US" altLang="en-US" sz="900" dirty="0">
                <a:latin typeface="Arial" panose="020B0604020202020204" pitchFamily="34" charset="0"/>
              </a:rPr>
              <a:t>Interval estimates</a:t>
            </a:r>
            <a:r>
              <a:rPr lang="en-US" sz="900" dirty="0"/>
              <a:t> can be contrasted with point estimates. A point estimate is a single value given as the estimate of a population parameter that is of interest, for example, the mean of some quantity or the return level for some return period. An interval estimate specifies instead a range within which the true, but unknown parameter is estimated to lie.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900" dirty="0">
                <a:latin typeface="Calibri" panose="020F0502020204030204" pitchFamily="34" charset="0"/>
              </a:rPr>
              <a:t>If confidence intervals are constructed using a given confidence level from an infinite number of independent sample statistics, the proportion of those intervals that contain the true value of the parameter will be equal to the confidence level</a:t>
            </a:r>
            <a:r>
              <a:rPr lang="de-AT" sz="900" dirty="0">
                <a:latin typeface="Calibri" panose="020F0502020204030204" pitchFamily="34" charset="0"/>
              </a:rPr>
              <a:t>.</a:t>
            </a:r>
            <a:endParaRPr lang="de-AT" altLang="en-US" sz="900" dirty="0">
              <a:latin typeface="Calibri" panose="020F0502020204030204" pitchFamily="34" charset="0"/>
            </a:endParaRPr>
          </a:p>
          <a:p>
            <a:endParaRPr lang="en-US" sz="900" dirty="0"/>
          </a:p>
        </p:txBody>
      </p:sp>
      <p:sp>
        <p:nvSpPr>
          <p:cNvPr id="45060"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16453" indent="-274218">
              <a:spcBef>
                <a:spcPct val="30000"/>
              </a:spcBef>
              <a:defRPr sz="1200">
                <a:solidFill>
                  <a:schemeClr val="tx1"/>
                </a:solidFill>
                <a:latin typeface="Arial" panose="020B0604020202020204" pitchFamily="34" charset="0"/>
              </a:defRPr>
            </a:lvl2pPr>
            <a:lvl3pPr marL="1101627" indent="-220326">
              <a:spcBef>
                <a:spcPct val="30000"/>
              </a:spcBef>
              <a:defRPr sz="1200">
                <a:solidFill>
                  <a:schemeClr val="tx1"/>
                </a:solidFill>
                <a:latin typeface="Arial" panose="020B0604020202020204" pitchFamily="34" charset="0"/>
              </a:defRPr>
            </a:lvl3pPr>
            <a:lvl4pPr marL="1542277" indent="-220326">
              <a:spcBef>
                <a:spcPct val="30000"/>
              </a:spcBef>
              <a:defRPr sz="1200">
                <a:solidFill>
                  <a:schemeClr val="tx1"/>
                </a:solidFill>
                <a:latin typeface="Arial" panose="020B0604020202020204" pitchFamily="34" charset="0"/>
              </a:defRPr>
            </a:lvl4pPr>
            <a:lvl5pPr marL="1984512" indent="-220326">
              <a:spcBef>
                <a:spcPct val="30000"/>
              </a:spcBef>
              <a:defRPr sz="1200">
                <a:solidFill>
                  <a:schemeClr val="tx1"/>
                </a:solidFill>
                <a:latin typeface="Arial" panose="020B0604020202020204" pitchFamily="34" charset="0"/>
              </a:defRPr>
            </a:lvl5pPr>
            <a:lvl6pPr marL="2441013" indent="-220326" eaLnBrk="0" fontAlgn="base" hangingPunct="0">
              <a:spcBef>
                <a:spcPct val="30000"/>
              </a:spcBef>
              <a:spcAft>
                <a:spcPct val="0"/>
              </a:spcAft>
              <a:defRPr sz="1200">
                <a:solidFill>
                  <a:schemeClr val="tx1"/>
                </a:solidFill>
                <a:latin typeface="Arial" panose="020B0604020202020204" pitchFamily="34" charset="0"/>
              </a:defRPr>
            </a:lvl6pPr>
            <a:lvl7pPr marL="2897514" indent="-220326" eaLnBrk="0" fontAlgn="base" hangingPunct="0">
              <a:spcBef>
                <a:spcPct val="30000"/>
              </a:spcBef>
              <a:spcAft>
                <a:spcPct val="0"/>
              </a:spcAft>
              <a:defRPr sz="1200">
                <a:solidFill>
                  <a:schemeClr val="tx1"/>
                </a:solidFill>
                <a:latin typeface="Arial" panose="020B0604020202020204" pitchFamily="34" charset="0"/>
              </a:defRPr>
            </a:lvl7pPr>
            <a:lvl8pPr marL="3354015" indent="-220326" eaLnBrk="0" fontAlgn="base" hangingPunct="0">
              <a:spcBef>
                <a:spcPct val="30000"/>
              </a:spcBef>
              <a:spcAft>
                <a:spcPct val="0"/>
              </a:spcAft>
              <a:defRPr sz="1200">
                <a:solidFill>
                  <a:schemeClr val="tx1"/>
                </a:solidFill>
                <a:latin typeface="Arial" panose="020B0604020202020204" pitchFamily="34" charset="0"/>
              </a:defRPr>
            </a:lvl8pPr>
            <a:lvl9pPr marL="3810517" indent="-220326"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0FFC6F4-48C8-46A0-916E-5175CB95A8C3}" type="slidenum">
              <a:rPr lang="de-DE" altLang="en-US"/>
              <a:pPr>
                <a:spcBef>
                  <a:spcPct val="0"/>
                </a:spcBef>
              </a:pPr>
              <a:t>12</a:t>
            </a:fld>
            <a:endParaRPr lang="de-DE" altLang="en-US"/>
          </a:p>
        </p:txBody>
      </p:sp>
    </p:spTree>
    <p:extLst>
      <p:ext uri="{BB962C8B-B14F-4D97-AF65-F5344CB8AC3E}">
        <p14:creationId xmlns:p14="http://schemas.microsoft.com/office/powerpoint/2010/main" val="2254185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lienbildplatzhalter 1"/>
          <p:cNvSpPr>
            <a:spLocks noGrp="1" noRot="1" noChangeAspect="1" noTextEdit="1"/>
          </p:cNvSpPr>
          <p:nvPr>
            <p:ph type="sldImg"/>
          </p:nvPr>
        </p:nvSpPr>
        <p:spPr>
          <a:ln/>
        </p:spPr>
      </p:sp>
      <p:sp>
        <p:nvSpPr>
          <p:cNvPr id="45059"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900" dirty="0"/>
              <a:t>Weibull formula:</a:t>
            </a:r>
          </a:p>
          <a:p>
            <a:r>
              <a:rPr lang="en-US" sz="900" dirty="0"/>
              <a:t>What is the return</a:t>
            </a:r>
            <a:r>
              <a:rPr lang="en-US" sz="900" baseline="0" dirty="0"/>
              <a:t> period of the second highest value in the sample?</a:t>
            </a:r>
          </a:p>
          <a:p>
            <a:r>
              <a:rPr lang="en-US" sz="900" baseline="0" dirty="0"/>
              <a:t>P = 20/22 = 0.91</a:t>
            </a:r>
          </a:p>
          <a:p>
            <a:r>
              <a:rPr lang="en-US" sz="900" baseline="0" dirty="0"/>
              <a:t>T = 1/(1-P) = 11</a:t>
            </a:r>
            <a:endParaRPr lang="en-US" sz="900" dirty="0"/>
          </a:p>
        </p:txBody>
      </p:sp>
      <p:sp>
        <p:nvSpPr>
          <p:cNvPr id="45060"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16453" indent="-274218">
              <a:spcBef>
                <a:spcPct val="30000"/>
              </a:spcBef>
              <a:defRPr sz="1200">
                <a:solidFill>
                  <a:schemeClr val="tx1"/>
                </a:solidFill>
                <a:latin typeface="Arial" panose="020B0604020202020204" pitchFamily="34" charset="0"/>
              </a:defRPr>
            </a:lvl2pPr>
            <a:lvl3pPr marL="1101627" indent="-220326">
              <a:spcBef>
                <a:spcPct val="30000"/>
              </a:spcBef>
              <a:defRPr sz="1200">
                <a:solidFill>
                  <a:schemeClr val="tx1"/>
                </a:solidFill>
                <a:latin typeface="Arial" panose="020B0604020202020204" pitchFamily="34" charset="0"/>
              </a:defRPr>
            </a:lvl3pPr>
            <a:lvl4pPr marL="1542277" indent="-220326">
              <a:spcBef>
                <a:spcPct val="30000"/>
              </a:spcBef>
              <a:defRPr sz="1200">
                <a:solidFill>
                  <a:schemeClr val="tx1"/>
                </a:solidFill>
                <a:latin typeface="Arial" panose="020B0604020202020204" pitchFamily="34" charset="0"/>
              </a:defRPr>
            </a:lvl4pPr>
            <a:lvl5pPr marL="1984512" indent="-220326">
              <a:spcBef>
                <a:spcPct val="30000"/>
              </a:spcBef>
              <a:defRPr sz="1200">
                <a:solidFill>
                  <a:schemeClr val="tx1"/>
                </a:solidFill>
                <a:latin typeface="Arial" panose="020B0604020202020204" pitchFamily="34" charset="0"/>
              </a:defRPr>
            </a:lvl5pPr>
            <a:lvl6pPr marL="2441013" indent="-220326" eaLnBrk="0" fontAlgn="base" hangingPunct="0">
              <a:spcBef>
                <a:spcPct val="30000"/>
              </a:spcBef>
              <a:spcAft>
                <a:spcPct val="0"/>
              </a:spcAft>
              <a:defRPr sz="1200">
                <a:solidFill>
                  <a:schemeClr val="tx1"/>
                </a:solidFill>
                <a:latin typeface="Arial" panose="020B0604020202020204" pitchFamily="34" charset="0"/>
              </a:defRPr>
            </a:lvl6pPr>
            <a:lvl7pPr marL="2897514" indent="-220326" eaLnBrk="0" fontAlgn="base" hangingPunct="0">
              <a:spcBef>
                <a:spcPct val="30000"/>
              </a:spcBef>
              <a:spcAft>
                <a:spcPct val="0"/>
              </a:spcAft>
              <a:defRPr sz="1200">
                <a:solidFill>
                  <a:schemeClr val="tx1"/>
                </a:solidFill>
                <a:latin typeface="Arial" panose="020B0604020202020204" pitchFamily="34" charset="0"/>
              </a:defRPr>
            </a:lvl7pPr>
            <a:lvl8pPr marL="3354015" indent="-220326" eaLnBrk="0" fontAlgn="base" hangingPunct="0">
              <a:spcBef>
                <a:spcPct val="30000"/>
              </a:spcBef>
              <a:spcAft>
                <a:spcPct val="0"/>
              </a:spcAft>
              <a:defRPr sz="1200">
                <a:solidFill>
                  <a:schemeClr val="tx1"/>
                </a:solidFill>
                <a:latin typeface="Arial" panose="020B0604020202020204" pitchFamily="34" charset="0"/>
              </a:defRPr>
            </a:lvl8pPr>
            <a:lvl9pPr marL="3810517" indent="-220326"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0FFC6F4-48C8-46A0-916E-5175CB95A8C3}" type="slidenum">
              <a:rPr lang="de-DE" altLang="en-US"/>
              <a:pPr>
                <a:spcBef>
                  <a:spcPct val="0"/>
                </a:spcBef>
              </a:pPr>
              <a:t>13</a:t>
            </a:fld>
            <a:endParaRPr lang="de-DE" altLang="en-US"/>
          </a:p>
        </p:txBody>
      </p:sp>
    </p:spTree>
    <p:extLst>
      <p:ext uri="{BB962C8B-B14F-4D97-AF65-F5344CB8AC3E}">
        <p14:creationId xmlns:p14="http://schemas.microsoft.com/office/powerpoint/2010/main" val="1678934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lienbildplatzhalter 1"/>
          <p:cNvSpPr>
            <a:spLocks noGrp="1" noRot="1" noChangeAspect="1" noTextEdit="1"/>
          </p:cNvSpPr>
          <p:nvPr>
            <p:ph type="sldImg"/>
          </p:nvPr>
        </p:nvSpPr>
        <p:spPr>
          <a:ln/>
        </p:spPr>
      </p:sp>
      <p:sp>
        <p:nvSpPr>
          <p:cNvPr id="34819"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900" dirty="0">
              <a:latin typeface="Arial" panose="020B0604020202020204" pitchFamily="34" charset="0"/>
            </a:endParaRPr>
          </a:p>
        </p:txBody>
      </p:sp>
      <p:sp>
        <p:nvSpPr>
          <p:cNvPr id="34820"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14869" indent="-272632">
              <a:spcBef>
                <a:spcPct val="30000"/>
              </a:spcBef>
              <a:defRPr sz="1200">
                <a:solidFill>
                  <a:schemeClr val="tx1"/>
                </a:solidFill>
                <a:latin typeface="Arial" panose="020B0604020202020204" pitchFamily="34" charset="0"/>
              </a:defRPr>
            </a:lvl2pPr>
            <a:lvl3pPr marL="1098457" indent="-218740">
              <a:spcBef>
                <a:spcPct val="30000"/>
              </a:spcBef>
              <a:defRPr sz="1200">
                <a:solidFill>
                  <a:schemeClr val="tx1"/>
                </a:solidFill>
                <a:latin typeface="Arial" panose="020B0604020202020204" pitchFamily="34" charset="0"/>
              </a:defRPr>
            </a:lvl3pPr>
            <a:lvl4pPr marL="1540691" indent="-218740">
              <a:spcBef>
                <a:spcPct val="30000"/>
              </a:spcBef>
              <a:defRPr sz="1200">
                <a:solidFill>
                  <a:schemeClr val="tx1"/>
                </a:solidFill>
                <a:latin typeface="Arial" panose="020B0604020202020204" pitchFamily="34" charset="0"/>
              </a:defRPr>
            </a:lvl4pPr>
            <a:lvl5pPr marL="1982927" indent="-218740">
              <a:spcBef>
                <a:spcPct val="30000"/>
              </a:spcBef>
              <a:defRPr sz="1200">
                <a:solidFill>
                  <a:schemeClr val="tx1"/>
                </a:solidFill>
                <a:latin typeface="Arial" panose="020B0604020202020204" pitchFamily="34" charset="0"/>
              </a:defRPr>
            </a:lvl5pPr>
            <a:lvl6pPr marL="2439428" indent="-218740" eaLnBrk="0" fontAlgn="base" hangingPunct="0">
              <a:spcBef>
                <a:spcPct val="30000"/>
              </a:spcBef>
              <a:spcAft>
                <a:spcPct val="0"/>
              </a:spcAft>
              <a:defRPr sz="1200">
                <a:solidFill>
                  <a:schemeClr val="tx1"/>
                </a:solidFill>
                <a:latin typeface="Arial" panose="020B0604020202020204" pitchFamily="34" charset="0"/>
              </a:defRPr>
            </a:lvl6pPr>
            <a:lvl7pPr marL="2895930" indent="-218740" eaLnBrk="0" fontAlgn="base" hangingPunct="0">
              <a:spcBef>
                <a:spcPct val="30000"/>
              </a:spcBef>
              <a:spcAft>
                <a:spcPct val="0"/>
              </a:spcAft>
              <a:defRPr sz="1200">
                <a:solidFill>
                  <a:schemeClr val="tx1"/>
                </a:solidFill>
                <a:latin typeface="Arial" panose="020B0604020202020204" pitchFamily="34" charset="0"/>
              </a:defRPr>
            </a:lvl7pPr>
            <a:lvl8pPr marL="3352431" indent="-218740" eaLnBrk="0" fontAlgn="base" hangingPunct="0">
              <a:spcBef>
                <a:spcPct val="30000"/>
              </a:spcBef>
              <a:spcAft>
                <a:spcPct val="0"/>
              </a:spcAft>
              <a:defRPr sz="1200">
                <a:solidFill>
                  <a:schemeClr val="tx1"/>
                </a:solidFill>
                <a:latin typeface="Arial" panose="020B0604020202020204" pitchFamily="34" charset="0"/>
              </a:defRPr>
            </a:lvl8pPr>
            <a:lvl9pPr marL="3808932" indent="-21874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2C60B93-346E-4D6F-8FCF-31B61E82260C}" type="slidenum">
              <a:rPr lang="de-DE" altLang="en-US"/>
              <a:pPr>
                <a:spcBef>
                  <a:spcPct val="0"/>
                </a:spcBef>
              </a:pPr>
              <a:t>14</a:t>
            </a:fld>
            <a:endParaRPr lang="de-DE" altLang="en-US"/>
          </a:p>
        </p:txBody>
      </p:sp>
    </p:spTree>
    <p:extLst>
      <p:ext uri="{BB962C8B-B14F-4D97-AF65-F5344CB8AC3E}">
        <p14:creationId xmlns:p14="http://schemas.microsoft.com/office/powerpoint/2010/main" val="691576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900" dirty="0">
                <a:latin typeface="Arial" panose="020B0604020202020204" pitchFamily="34" charset="0"/>
              </a:rPr>
              <a:t>Extreme values can also be modelled with other distributions,</a:t>
            </a:r>
            <a:r>
              <a:rPr lang="en-US" altLang="en-US" sz="900" baseline="0" dirty="0">
                <a:latin typeface="Arial" panose="020B0604020202020204" pitchFamily="34" charset="0"/>
              </a:rPr>
              <a:t> for example the </a:t>
            </a:r>
            <a:r>
              <a:rPr lang="en-US" altLang="en-US" sz="900" dirty="0">
                <a:latin typeface="Arial" panose="020B0604020202020204" pitchFamily="34" charset="0"/>
              </a:rPr>
              <a:t>Gamma distribution and the Lognormal distribution.</a:t>
            </a:r>
          </a:p>
        </p:txBody>
      </p:sp>
      <p:sp>
        <p:nvSpPr>
          <p:cNvPr id="38916"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14869" indent="-272632">
              <a:spcBef>
                <a:spcPct val="30000"/>
              </a:spcBef>
              <a:defRPr sz="1200">
                <a:solidFill>
                  <a:schemeClr val="tx1"/>
                </a:solidFill>
                <a:latin typeface="Arial" panose="020B0604020202020204" pitchFamily="34" charset="0"/>
              </a:defRPr>
            </a:lvl2pPr>
            <a:lvl3pPr marL="1098457" indent="-218740">
              <a:spcBef>
                <a:spcPct val="30000"/>
              </a:spcBef>
              <a:defRPr sz="1200">
                <a:solidFill>
                  <a:schemeClr val="tx1"/>
                </a:solidFill>
                <a:latin typeface="Arial" panose="020B0604020202020204" pitchFamily="34" charset="0"/>
              </a:defRPr>
            </a:lvl3pPr>
            <a:lvl4pPr marL="1540691" indent="-218740">
              <a:spcBef>
                <a:spcPct val="30000"/>
              </a:spcBef>
              <a:defRPr sz="1200">
                <a:solidFill>
                  <a:schemeClr val="tx1"/>
                </a:solidFill>
                <a:latin typeface="Arial" panose="020B0604020202020204" pitchFamily="34" charset="0"/>
              </a:defRPr>
            </a:lvl4pPr>
            <a:lvl5pPr marL="1982927" indent="-218740">
              <a:spcBef>
                <a:spcPct val="30000"/>
              </a:spcBef>
              <a:defRPr sz="1200">
                <a:solidFill>
                  <a:schemeClr val="tx1"/>
                </a:solidFill>
                <a:latin typeface="Arial" panose="020B0604020202020204" pitchFamily="34" charset="0"/>
              </a:defRPr>
            </a:lvl5pPr>
            <a:lvl6pPr marL="2439428" indent="-218740" eaLnBrk="0" fontAlgn="base" hangingPunct="0">
              <a:spcBef>
                <a:spcPct val="30000"/>
              </a:spcBef>
              <a:spcAft>
                <a:spcPct val="0"/>
              </a:spcAft>
              <a:defRPr sz="1200">
                <a:solidFill>
                  <a:schemeClr val="tx1"/>
                </a:solidFill>
                <a:latin typeface="Arial" panose="020B0604020202020204" pitchFamily="34" charset="0"/>
              </a:defRPr>
            </a:lvl6pPr>
            <a:lvl7pPr marL="2895930" indent="-218740" eaLnBrk="0" fontAlgn="base" hangingPunct="0">
              <a:spcBef>
                <a:spcPct val="30000"/>
              </a:spcBef>
              <a:spcAft>
                <a:spcPct val="0"/>
              </a:spcAft>
              <a:defRPr sz="1200">
                <a:solidFill>
                  <a:schemeClr val="tx1"/>
                </a:solidFill>
                <a:latin typeface="Arial" panose="020B0604020202020204" pitchFamily="34" charset="0"/>
              </a:defRPr>
            </a:lvl7pPr>
            <a:lvl8pPr marL="3352431" indent="-218740" eaLnBrk="0" fontAlgn="base" hangingPunct="0">
              <a:spcBef>
                <a:spcPct val="30000"/>
              </a:spcBef>
              <a:spcAft>
                <a:spcPct val="0"/>
              </a:spcAft>
              <a:defRPr sz="1200">
                <a:solidFill>
                  <a:schemeClr val="tx1"/>
                </a:solidFill>
                <a:latin typeface="Arial" panose="020B0604020202020204" pitchFamily="34" charset="0"/>
              </a:defRPr>
            </a:lvl8pPr>
            <a:lvl9pPr marL="3808932" indent="-21874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E16A317-6783-42F2-83DC-D2396B7618E3}" type="slidenum">
              <a:rPr lang="de-DE" altLang="en-US"/>
              <a:pPr>
                <a:spcBef>
                  <a:spcPct val="0"/>
                </a:spcBef>
              </a:pPr>
              <a:t>15</a:t>
            </a:fld>
            <a:endParaRPr lang="de-DE" altLang="en-US"/>
          </a:p>
        </p:txBody>
      </p:sp>
    </p:spTree>
    <p:extLst>
      <p:ext uri="{BB962C8B-B14F-4D97-AF65-F5344CB8AC3E}">
        <p14:creationId xmlns:p14="http://schemas.microsoft.com/office/powerpoint/2010/main" val="3623661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lienbildplatzhalter 1"/>
          <p:cNvSpPr>
            <a:spLocks noGrp="1" noRot="1" noChangeAspect="1" noTextEdit="1"/>
          </p:cNvSpPr>
          <p:nvPr>
            <p:ph type="sldImg"/>
          </p:nvPr>
        </p:nvSpPr>
        <p:spPr>
          <a:ln/>
        </p:spPr>
      </p:sp>
      <p:sp>
        <p:nvSpPr>
          <p:cNvPr id="40963"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40964"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14869" indent="-272632">
              <a:spcBef>
                <a:spcPct val="30000"/>
              </a:spcBef>
              <a:defRPr sz="1200">
                <a:solidFill>
                  <a:schemeClr val="tx1"/>
                </a:solidFill>
                <a:latin typeface="Arial" panose="020B0604020202020204" pitchFamily="34" charset="0"/>
              </a:defRPr>
            </a:lvl2pPr>
            <a:lvl3pPr marL="1098457" indent="-218740">
              <a:spcBef>
                <a:spcPct val="30000"/>
              </a:spcBef>
              <a:defRPr sz="1200">
                <a:solidFill>
                  <a:schemeClr val="tx1"/>
                </a:solidFill>
                <a:latin typeface="Arial" panose="020B0604020202020204" pitchFamily="34" charset="0"/>
              </a:defRPr>
            </a:lvl3pPr>
            <a:lvl4pPr marL="1540691" indent="-218740">
              <a:spcBef>
                <a:spcPct val="30000"/>
              </a:spcBef>
              <a:defRPr sz="1200">
                <a:solidFill>
                  <a:schemeClr val="tx1"/>
                </a:solidFill>
                <a:latin typeface="Arial" panose="020B0604020202020204" pitchFamily="34" charset="0"/>
              </a:defRPr>
            </a:lvl4pPr>
            <a:lvl5pPr marL="1982927" indent="-218740">
              <a:spcBef>
                <a:spcPct val="30000"/>
              </a:spcBef>
              <a:defRPr sz="1200">
                <a:solidFill>
                  <a:schemeClr val="tx1"/>
                </a:solidFill>
                <a:latin typeface="Arial" panose="020B0604020202020204" pitchFamily="34" charset="0"/>
              </a:defRPr>
            </a:lvl5pPr>
            <a:lvl6pPr marL="2439428" indent="-218740" eaLnBrk="0" fontAlgn="base" hangingPunct="0">
              <a:spcBef>
                <a:spcPct val="30000"/>
              </a:spcBef>
              <a:spcAft>
                <a:spcPct val="0"/>
              </a:spcAft>
              <a:defRPr sz="1200">
                <a:solidFill>
                  <a:schemeClr val="tx1"/>
                </a:solidFill>
                <a:latin typeface="Arial" panose="020B0604020202020204" pitchFamily="34" charset="0"/>
              </a:defRPr>
            </a:lvl6pPr>
            <a:lvl7pPr marL="2895930" indent="-218740" eaLnBrk="0" fontAlgn="base" hangingPunct="0">
              <a:spcBef>
                <a:spcPct val="30000"/>
              </a:spcBef>
              <a:spcAft>
                <a:spcPct val="0"/>
              </a:spcAft>
              <a:defRPr sz="1200">
                <a:solidFill>
                  <a:schemeClr val="tx1"/>
                </a:solidFill>
                <a:latin typeface="Arial" panose="020B0604020202020204" pitchFamily="34" charset="0"/>
              </a:defRPr>
            </a:lvl7pPr>
            <a:lvl8pPr marL="3352431" indent="-218740" eaLnBrk="0" fontAlgn="base" hangingPunct="0">
              <a:spcBef>
                <a:spcPct val="30000"/>
              </a:spcBef>
              <a:spcAft>
                <a:spcPct val="0"/>
              </a:spcAft>
              <a:defRPr sz="1200">
                <a:solidFill>
                  <a:schemeClr val="tx1"/>
                </a:solidFill>
                <a:latin typeface="Arial" panose="020B0604020202020204" pitchFamily="34" charset="0"/>
              </a:defRPr>
            </a:lvl8pPr>
            <a:lvl9pPr marL="3808932" indent="-21874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C6D6A3E-B36D-4CD8-B9A2-ABD2662964D3}" type="slidenum">
              <a:rPr lang="de-DE" altLang="en-US"/>
              <a:pPr>
                <a:spcBef>
                  <a:spcPct val="0"/>
                </a:spcBef>
              </a:pPr>
              <a:t>16</a:t>
            </a:fld>
            <a:endParaRPr lang="de-DE" altLang="en-US"/>
          </a:p>
        </p:txBody>
      </p:sp>
    </p:spTree>
    <p:extLst>
      <p:ext uri="{BB962C8B-B14F-4D97-AF65-F5344CB8AC3E}">
        <p14:creationId xmlns:p14="http://schemas.microsoft.com/office/powerpoint/2010/main" val="1520699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lienbildplatzhalter 1"/>
          <p:cNvSpPr>
            <a:spLocks noGrp="1" noRot="1" noChangeAspect="1" noTextEdit="1"/>
          </p:cNvSpPr>
          <p:nvPr>
            <p:ph type="sldImg"/>
          </p:nvPr>
        </p:nvSpPr>
        <p:spPr>
          <a:ln/>
        </p:spPr>
      </p:sp>
      <p:sp>
        <p:nvSpPr>
          <p:cNvPr id="43011"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a:solidFill>
                  <a:schemeClr val="tx1"/>
                </a:solidFill>
                <a:latin typeface="Arial" charset="0"/>
                <a:ea typeface="+mn-ea"/>
                <a:cs typeface="+mn-cs"/>
              </a:rPr>
              <a:t>Quantile-Quantile (Q-Q) plots are a popular technique for checking the fit of extremal distributions, as they are particularly effective at highlighting apparent discrepancies in the extreme upper tail.</a:t>
            </a:r>
            <a:endParaRPr lang="en-US" dirty="0"/>
          </a:p>
        </p:txBody>
      </p:sp>
      <p:sp>
        <p:nvSpPr>
          <p:cNvPr id="43012"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14869" indent="-272632">
              <a:spcBef>
                <a:spcPct val="30000"/>
              </a:spcBef>
              <a:defRPr sz="1200">
                <a:solidFill>
                  <a:schemeClr val="tx1"/>
                </a:solidFill>
                <a:latin typeface="Arial" panose="020B0604020202020204" pitchFamily="34" charset="0"/>
              </a:defRPr>
            </a:lvl2pPr>
            <a:lvl3pPr marL="1098457" indent="-218740">
              <a:spcBef>
                <a:spcPct val="30000"/>
              </a:spcBef>
              <a:defRPr sz="1200">
                <a:solidFill>
                  <a:schemeClr val="tx1"/>
                </a:solidFill>
                <a:latin typeface="Arial" panose="020B0604020202020204" pitchFamily="34" charset="0"/>
              </a:defRPr>
            </a:lvl3pPr>
            <a:lvl4pPr marL="1540691" indent="-218740">
              <a:spcBef>
                <a:spcPct val="30000"/>
              </a:spcBef>
              <a:defRPr sz="1200">
                <a:solidFill>
                  <a:schemeClr val="tx1"/>
                </a:solidFill>
                <a:latin typeface="Arial" panose="020B0604020202020204" pitchFamily="34" charset="0"/>
              </a:defRPr>
            </a:lvl4pPr>
            <a:lvl5pPr marL="1982927" indent="-218740">
              <a:spcBef>
                <a:spcPct val="30000"/>
              </a:spcBef>
              <a:defRPr sz="1200">
                <a:solidFill>
                  <a:schemeClr val="tx1"/>
                </a:solidFill>
                <a:latin typeface="Arial" panose="020B0604020202020204" pitchFamily="34" charset="0"/>
              </a:defRPr>
            </a:lvl5pPr>
            <a:lvl6pPr marL="2439428" indent="-218740" eaLnBrk="0" fontAlgn="base" hangingPunct="0">
              <a:spcBef>
                <a:spcPct val="30000"/>
              </a:spcBef>
              <a:spcAft>
                <a:spcPct val="0"/>
              </a:spcAft>
              <a:defRPr sz="1200">
                <a:solidFill>
                  <a:schemeClr val="tx1"/>
                </a:solidFill>
                <a:latin typeface="Arial" panose="020B0604020202020204" pitchFamily="34" charset="0"/>
              </a:defRPr>
            </a:lvl6pPr>
            <a:lvl7pPr marL="2895930" indent="-218740" eaLnBrk="0" fontAlgn="base" hangingPunct="0">
              <a:spcBef>
                <a:spcPct val="30000"/>
              </a:spcBef>
              <a:spcAft>
                <a:spcPct val="0"/>
              </a:spcAft>
              <a:defRPr sz="1200">
                <a:solidFill>
                  <a:schemeClr val="tx1"/>
                </a:solidFill>
                <a:latin typeface="Arial" panose="020B0604020202020204" pitchFamily="34" charset="0"/>
              </a:defRPr>
            </a:lvl7pPr>
            <a:lvl8pPr marL="3352431" indent="-218740" eaLnBrk="0" fontAlgn="base" hangingPunct="0">
              <a:spcBef>
                <a:spcPct val="30000"/>
              </a:spcBef>
              <a:spcAft>
                <a:spcPct val="0"/>
              </a:spcAft>
              <a:defRPr sz="1200">
                <a:solidFill>
                  <a:schemeClr val="tx1"/>
                </a:solidFill>
                <a:latin typeface="Arial" panose="020B0604020202020204" pitchFamily="34" charset="0"/>
              </a:defRPr>
            </a:lvl8pPr>
            <a:lvl9pPr marL="3808932" indent="-21874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6362B69-9DD8-4F5E-8179-59E9B68D9914}" type="slidenum">
              <a:rPr lang="de-DE" altLang="en-US"/>
              <a:pPr>
                <a:spcBef>
                  <a:spcPct val="0"/>
                </a:spcBef>
              </a:pPr>
              <a:t>17</a:t>
            </a:fld>
            <a:endParaRPr lang="de-DE" altLang="en-US"/>
          </a:p>
        </p:txBody>
      </p:sp>
    </p:spTree>
    <p:extLst>
      <p:ext uri="{BB962C8B-B14F-4D97-AF65-F5344CB8AC3E}">
        <p14:creationId xmlns:p14="http://schemas.microsoft.com/office/powerpoint/2010/main" val="34867167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lienbildplatzhalter 1"/>
          <p:cNvSpPr>
            <a:spLocks noGrp="1" noRot="1" noChangeAspect="1" noTextEdit="1"/>
          </p:cNvSpPr>
          <p:nvPr>
            <p:ph type="sldImg"/>
          </p:nvPr>
        </p:nvSpPr>
        <p:spPr>
          <a:ln/>
        </p:spPr>
      </p:sp>
      <p:sp>
        <p:nvSpPr>
          <p:cNvPr id="45059"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900" dirty="0"/>
          </a:p>
        </p:txBody>
      </p:sp>
      <p:sp>
        <p:nvSpPr>
          <p:cNvPr id="45060"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16453" indent="-274218">
              <a:spcBef>
                <a:spcPct val="30000"/>
              </a:spcBef>
              <a:defRPr sz="1200">
                <a:solidFill>
                  <a:schemeClr val="tx1"/>
                </a:solidFill>
                <a:latin typeface="Arial" panose="020B0604020202020204" pitchFamily="34" charset="0"/>
              </a:defRPr>
            </a:lvl2pPr>
            <a:lvl3pPr marL="1101627" indent="-220326">
              <a:spcBef>
                <a:spcPct val="30000"/>
              </a:spcBef>
              <a:defRPr sz="1200">
                <a:solidFill>
                  <a:schemeClr val="tx1"/>
                </a:solidFill>
                <a:latin typeface="Arial" panose="020B0604020202020204" pitchFamily="34" charset="0"/>
              </a:defRPr>
            </a:lvl3pPr>
            <a:lvl4pPr marL="1542277" indent="-220326">
              <a:spcBef>
                <a:spcPct val="30000"/>
              </a:spcBef>
              <a:defRPr sz="1200">
                <a:solidFill>
                  <a:schemeClr val="tx1"/>
                </a:solidFill>
                <a:latin typeface="Arial" panose="020B0604020202020204" pitchFamily="34" charset="0"/>
              </a:defRPr>
            </a:lvl4pPr>
            <a:lvl5pPr marL="1984512" indent="-220326">
              <a:spcBef>
                <a:spcPct val="30000"/>
              </a:spcBef>
              <a:defRPr sz="1200">
                <a:solidFill>
                  <a:schemeClr val="tx1"/>
                </a:solidFill>
                <a:latin typeface="Arial" panose="020B0604020202020204" pitchFamily="34" charset="0"/>
              </a:defRPr>
            </a:lvl5pPr>
            <a:lvl6pPr marL="2441013" indent="-220326" eaLnBrk="0" fontAlgn="base" hangingPunct="0">
              <a:spcBef>
                <a:spcPct val="30000"/>
              </a:spcBef>
              <a:spcAft>
                <a:spcPct val="0"/>
              </a:spcAft>
              <a:defRPr sz="1200">
                <a:solidFill>
                  <a:schemeClr val="tx1"/>
                </a:solidFill>
                <a:latin typeface="Arial" panose="020B0604020202020204" pitchFamily="34" charset="0"/>
              </a:defRPr>
            </a:lvl6pPr>
            <a:lvl7pPr marL="2897514" indent="-220326" eaLnBrk="0" fontAlgn="base" hangingPunct="0">
              <a:spcBef>
                <a:spcPct val="30000"/>
              </a:spcBef>
              <a:spcAft>
                <a:spcPct val="0"/>
              </a:spcAft>
              <a:defRPr sz="1200">
                <a:solidFill>
                  <a:schemeClr val="tx1"/>
                </a:solidFill>
                <a:latin typeface="Arial" panose="020B0604020202020204" pitchFamily="34" charset="0"/>
              </a:defRPr>
            </a:lvl7pPr>
            <a:lvl8pPr marL="3354015" indent="-220326" eaLnBrk="0" fontAlgn="base" hangingPunct="0">
              <a:spcBef>
                <a:spcPct val="30000"/>
              </a:spcBef>
              <a:spcAft>
                <a:spcPct val="0"/>
              </a:spcAft>
              <a:defRPr sz="1200">
                <a:solidFill>
                  <a:schemeClr val="tx1"/>
                </a:solidFill>
                <a:latin typeface="Arial" panose="020B0604020202020204" pitchFamily="34" charset="0"/>
              </a:defRPr>
            </a:lvl8pPr>
            <a:lvl9pPr marL="3810517" indent="-220326"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0FFC6F4-48C8-46A0-916E-5175CB95A8C3}" type="slidenum">
              <a:rPr lang="de-DE" altLang="en-US"/>
              <a:pPr>
                <a:spcBef>
                  <a:spcPct val="0"/>
                </a:spcBef>
              </a:pPr>
              <a:t>18</a:t>
            </a:fld>
            <a:endParaRPr lang="de-DE" altLang="en-US"/>
          </a:p>
        </p:txBody>
      </p:sp>
    </p:spTree>
    <p:extLst>
      <p:ext uri="{BB962C8B-B14F-4D97-AF65-F5344CB8AC3E}">
        <p14:creationId xmlns:p14="http://schemas.microsoft.com/office/powerpoint/2010/main" val="1096706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pPr>
              <a:defRPr/>
            </a:pPr>
            <a:fld id="{4E2C95F7-2632-483F-90B7-74335DCDE866}" type="slidenum">
              <a:rPr lang="en-US" altLang="de-DE" smtClean="0"/>
              <a:pPr>
                <a:defRPr/>
              </a:pPr>
              <a:t>2</a:t>
            </a:fld>
            <a:endParaRPr lang="en-US" altLang="de-DE"/>
          </a:p>
        </p:txBody>
      </p:sp>
    </p:spTree>
    <p:extLst>
      <p:ext uri="{BB962C8B-B14F-4D97-AF65-F5344CB8AC3E}">
        <p14:creationId xmlns:p14="http://schemas.microsoft.com/office/powerpoint/2010/main" val="1814153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lienbildplatzhalter 1"/>
          <p:cNvSpPr>
            <a:spLocks noGrp="1" noRot="1" noChangeAspect="1" noTextEdit="1"/>
          </p:cNvSpPr>
          <p:nvPr>
            <p:ph type="sldImg"/>
          </p:nvPr>
        </p:nvSpPr>
        <p:spPr>
          <a:ln/>
        </p:spPr>
      </p:sp>
      <p:sp>
        <p:nvSpPr>
          <p:cNvPr id="18435"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lang="en-US" sz="1200" dirty="0"/>
              <a:t>For the purpose of engineer</a:t>
            </a:r>
            <a:r>
              <a:rPr lang="en-US" sz="1200" baseline="0" dirty="0"/>
              <a:t> design, forecasting of natural disasters… one needs often to translate certain event magnitudes into probability statements.</a:t>
            </a:r>
            <a:endParaRPr lang="en-US" sz="1200" dirty="0"/>
          </a:p>
          <a:p>
            <a:pPr eaLnBrk="1" hangingPunct="1"/>
            <a:r>
              <a:rPr lang="en-US" altLang="en-US" sz="1200" dirty="0">
                <a:latin typeface="Arial" panose="020B0604020202020204" pitchFamily="34" charset="0"/>
              </a:rPr>
              <a:t>Question for </a:t>
            </a:r>
            <a:r>
              <a:rPr lang="en-US" altLang="en-US" sz="1200" b="1" dirty="0">
                <a:latin typeface="Arial" panose="020B0604020202020204" pitchFamily="34" charset="0"/>
              </a:rPr>
              <a:t>distribution function</a:t>
            </a:r>
            <a:r>
              <a:rPr lang="en-US" altLang="en-US" sz="1200" dirty="0">
                <a:latin typeface="Arial" panose="020B0604020202020204" pitchFamily="34" charset="0"/>
              </a:rPr>
              <a:t>: what is the </a:t>
            </a:r>
            <a:r>
              <a:rPr lang="en-US" sz="1200" dirty="0"/>
              <a:t>probability that </a:t>
            </a:r>
            <a:r>
              <a:rPr lang="en-US" sz="1200" i="1" dirty="0"/>
              <a:t>X</a:t>
            </a:r>
            <a:r>
              <a:rPr lang="en-US" sz="1200" dirty="0"/>
              <a:t> will take a value less than or equal to </a:t>
            </a:r>
            <a:r>
              <a:rPr lang="en-US" sz="1200" i="1" dirty="0"/>
              <a:t>x?</a:t>
            </a:r>
          </a:p>
          <a:p>
            <a:pPr eaLnBrk="1" hangingPunct="1"/>
            <a:endParaRPr lang="en-US" altLang="en-US" sz="1200" dirty="0">
              <a:latin typeface="Arial" panose="020B0604020202020204" pitchFamily="34" charset="0"/>
            </a:endParaRPr>
          </a:p>
          <a:p>
            <a:pPr eaLnBrk="1" hangingPunct="1"/>
            <a:r>
              <a:rPr lang="en-US" sz="1200" dirty="0"/>
              <a:t>Common interpretations of </a:t>
            </a:r>
            <a:r>
              <a:rPr lang="en-US" sz="1200" b="1" dirty="0"/>
              <a:t>return level - return period </a:t>
            </a:r>
            <a:r>
              <a:rPr lang="en-US" sz="1200" dirty="0"/>
              <a:t>of </a:t>
            </a:r>
            <a:r>
              <a:rPr lang="en-US" sz="1200" b="1" i="1" dirty="0"/>
              <a:t>T</a:t>
            </a:r>
            <a:r>
              <a:rPr lang="en-US" sz="1200" dirty="0"/>
              <a:t> years: </a:t>
            </a:r>
          </a:p>
          <a:p>
            <a:pPr eaLnBrk="1" hangingPunct="1"/>
            <a:r>
              <a:rPr lang="en-US" sz="1200" i="1" dirty="0"/>
              <a:t>- Waiting time</a:t>
            </a:r>
            <a:r>
              <a:rPr lang="en-US" sz="1200" dirty="0"/>
              <a:t>: Average waiting time until next occurrence of event is </a:t>
            </a:r>
            <a:r>
              <a:rPr lang="en-US" sz="1200" b="1" i="1" dirty="0"/>
              <a:t>T</a:t>
            </a:r>
            <a:r>
              <a:rPr lang="en-US" sz="1200" dirty="0"/>
              <a:t> years.</a:t>
            </a:r>
            <a:endParaRPr lang="en-US" altLang="en-US" sz="1200" dirty="0">
              <a:latin typeface="Arial" panose="020B0604020202020204" pitchFamily="34" charset="0"/>
            </a:endParaRPr>
          </a:p>
          <a:p>
            <a:pPr marL="171450" indent="-171450" eaLnBrk="1" hangingPunct="1">
              <a:buFontTx/>
              <a:buChar char="-"/>
            </a:pPr>
            <a:r>
              <a:rPr lang="en-US" sz="1200" i="1" dirty="0"/>
              <a:t>Number of events</a:t>
            </a:r>
            <a:r>
              <a:rPr lang="en-US" sz="1200" dirty="0"/>
              <a:t>: Average number of events occurring within a </a:t>
            </a:r>
            <a:r>
              <a:rPr lang="en-US" sz="1200" b="1" i="1" dirty="0"/>
              <a:t>T</a:t>
            </a:r>
            <a:r>
              <a:rPr lang="en-US" sz="1200" dirty="0"/>
              <a:t>-year time period is 1. </a:t>
            </a:r>
          </a:p>
        </p:txBody>
      </p:sp>
      <p:sp>
        <p:nvSpPr>
          <p:cNvPr id="18436"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14869" indent="-272632">
              <a:spcBef>
                <a:spcPct val="30000"/>
              </a:spcBef>
              <a:defRPr sz="1200">
                <a:solidFill>
                  <a:schemeClr val="tx1"/>
                </a:solidFill>
                <a:latin typeface="Arial" panose="020B0604020202020204" pitchFamily="34" charset="0"/>
              </a:defRPr>
            </a:lvl2pPr>
            <a:lvl3pPr marL="1098457" indent="-218740">
              <a:spcBef>
                <a:spcPct val="30000"/>
              </a:spcBef>
              <a:defRPr sz="1200">
                <a:solidFill>
                  <a:schemeClr val="tx1"/>
                </a:solidFill>
                <a:latin typeface="Arial" panose="020B0604020202020204" pitchFamily="34" charset="0"/>
              </a:defRPr>
            </a:lvl3pPr>
            <a:lvl4pPr marL="1540691" indent="-218740">
              <a:spcBef>
                <a:spcPct val="30000"/>
              </a:spcBef>
              <a:defRPr sz="1200">
                <a:solidFill>
                  <a:schemeClr val="tx1"/>
                </a:solidFill>
                <a:latin typeface="Arial" panose="020B0604020202020204" pitchFamily="34" charset="0"/>
              </a:defRPr>
            </a:lvl4pPr>
            <a:lvl5pPr marL="1982927" indent="-218740">
              <a:spcBef>
                <a:spcPct val="30000"/>
              </a:spcBef>
              <a:defRPr sz="1200">
                <a:solidFill>
                  <a:schemeClr val="tx1"/>
                </a:solidFill>
                <a:latin typeface="Arial" panose="020B0604020202020204" pitchFamily="34" charset="0"/>
              </a:defRPr>
            </a:lvl5pPr>
            <a:lvl6pPr marL="2439428" indent="-218740" eaLnBrk="0" fontAlgn="base" hangingPunct="0">
              <a:spcBef>
                <a:spcPct val="30000"/>
              </a:spcBef>
              <a:spcAft>
                <a:spcPct val="0"/>
              </a:spcAft>
              <a:defRPr sz="1200">
                <a:solidFill>
                  <a:schemeClr val="tx1"/>
                </a:solidFill>
                <a:latin typeface="Arial" panose="020B0604020202020204" pitchFamily="34" charset="0"/>
              </a:defRPr>
            </a:lvl6pPr>
            <a:lvl7pPr marL="2895930" indent="-218740" eaLnBrk="0" fontAlgn="base" hangingPunct="0">
              <a:spcBef>
                <a:spcPct val="30000"/>
              </a:spcBef>
              <a:spcAft>
                <a:spcPct val="0"/>
              </a:spcAft>
              <a:defRPr sz="1200">
                <a:solidFill>
                  <a:schemeClr val="tx1"/>
                </a:solidFill>
                <a:latin typeface="Arial" panose="020B0604020202020204" pitchFamily="34" charset="0"/>
              </a:defRPr>
            </a:lvl7pPr>
            <a:lvl8pPr marL="3352431" indent="-218740" eaLnBrk="0" fontAlgn="base" hangingPunct="0">
              <a:spcBef>
                <a:spcPct val="30000"/>
              </a:spcBef>
              <a:spcAft>
                <a:spcPct val="0"/>
              </a:spcAft>
              <a:defRPr sz="1200">
                <a:solidFill>
                  <a:schemeClr val="tx1"/>
                </a:solidFill>
                <a:latin typeface="Arial" panose="020B0604020202020204" pitchFamily="34" charset="0"/>
              </a:defRPr>
            </a:lvl8pPr>
            <a:lvl9pPr marL="3808932" indent="-21874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04500A0-46C9-468F-8D3E-37B303B2B534}" type="slidenum">
              <a:rPr lang="de-DE" altLang="en-US"/>
              <a:pPr>
                <a:spcBef>
                  <a:spcPct val="0"/>
                </a:spcBef>
              </a:pPr>
              <a:t>3</a:t>
            </a:fld>
            <a:endParaRPr lang="de-DE" altLang="en-US"/>
          </a:p>
        </p:txBody>
      </p:sp>
    </p:spTree>
    <p:extLst>
      <p:ext uri="{BB962C8B-B14F-4D97-AF65-F5344CB8AC3E}">
        <p14:creationId xmlns:p14="http://schemas.microsoft.com/office/powerpoint/2010/main" val="2248531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lienbildplatzhalter 1"/>
          <p:cNvSpPr>
            <a:spLocks noGrp="1" noRot="1" noChangeAspect="1" noTextEdit="1"/>
          </p:cNvSpPr>
          <p:nvPr>
            <p:ph type="sldImg"/>
          </p:nvPr>
        </p:nvSpPr>
        <p:spPr>
          <a:ln/>
        </p:spPr>
      </p:sp>
      <p:sp>
        <p:nvSpPr>
          <p:cNvPr id="18435"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lang="en-US" sz="1200" dirty="0"/>
              <a:t>For the purpose of engineer</a:t>
            </a:r>
            <a:r>
              <a:rPr lang="en-US" sz="1200" baseline="0" dirty="0"/>
              <a:t> design, forecasting of natural disasters… one needs often to translate certain event magnitudes into probability statements.</a:t>
            </a:r>
            <a:endParaRPr lang="en-US" sz="1200" dirty="0"/>
          </a:p>
          <a:p>
            <a:pPr eaLnBrk="1" hangingPunct="1"/>
            <a:r>
              <a:rPr lang="en-US" altLang="en-US" sz="1200" dirty="0">
                <a:latin typeface="Arial" panose="020B0604020202020204" pitchFamily="34" charset="0"/>
              </a:rPr>
              <a:t>Question for </a:t>
            </a:r>
            <a:r>
              <a:rPr lang="en-US" altLang="en-US" sz="1200" b="1" dirty="0">
                <a:latin typeface="Arial" panose="020B0604020202020204" pitchFamily="34" charset="0"/>
              </a:rPr>
              <a:t>distribution function</a:t>
            </a:r>
            <a:r>
              <a:rPr lang="en-US" altLang="en-US" sz="1200" dirty="0">
                <a:latin typeface="Arial" panose="020B0604020202020204" pitchFamily="34" charset="0"/>
              </a:rPr>
              <a:t>: what is the </a:t>
            </a:r>
            <a:r>
              <a:rPr lang="en-US" sz="1200" dirty="0"/>
              <a:t>probability that </a:t>
            </a:r>
            <a:r>
              <a:rPr lang="en-US" sz="1200" i="1" dirty="0"/>
              <a:t>X</a:t>
            </a:r>
            <a:r>
              <a:rPr lang="en-US" sz="1200" dirty="0"/>
              <a:t> will take a value less than or equal to </a:t>
            </a:r>
            <a:r>
              <a:rPr lang="en-US" sz="1200" i="1" dirty="0"/>
              <a:t>x?</a:t>
            </a:r>
          </a:p>
          <a:p>
            <a:pPr eaLnBrk="1" hangingPunct="1"/>
            <a:endParaRPr lang="en-US" altLang="en-US" sz="1200" dirty="0">
              <a:latin typeface="Arial" panose="020B0604020202020204" pitchFamily="34" charset="0"/>
            </a:endParaRPr>
          </a:p>
          <a:p>
            <a:pPr eaLnBrk="1" hangingPunct="1"/>
            <a:r>
              <a:rPr lang="en-US" sz="1200" dirty="0"/>
              <a:t>Common interpretations of </a:t>
            </a:r>
            <a:r>
              <a:rPr lang="en-US" sz="1200" b="1" dirty="0"/>
              <a:t>return level - return period </a:t>
            </a:r>
            <a:r>
              <a:rPr lang="en-US" sz="1200" dirty="0"/>
              <a:t>of </a:t>
            </a:r>
            <a:r>
              <a:rPr lang="en-US" sz="1200" b="1" i="1" dirty="0"/>
              <a:t>T</a:t>
            </a:r>
            <a:r>
              <a:rPr lang="en-US" sz="1200" dirty="0"/>
              <a:t> years: </a:t>
            </a:r>
          </a:p>
          <a:p>
            <a:pPr eaLnBrk="1" hangingPunct="1"/>
            <a:r>
              <a:rPr lang="en-US" sz="1200" i="1" dirty="0"/>
              <a:t>- Waiting time</a:t>
            </a:r>
            <a:r>
              <a:rPr lang="en-US" sz="1200" dirty="0"/>
              <a:t>: Average waiting time until next occurrence of event is </a:t>
            </a:r>
            <a:r>
              <a:rPr lang="en-US" sz="1200" b="1" i="1" dirty="0"/>
              <a:t>T</a:t>
            </a:r>
            <a:r>
              <a:rPr lang="en-US" sz="1200" dirty="0"/>
              <a:t> years.</a:t>
            </a:r>
            <a:endParaRPr lang="en-US" altLang="en-US" sz="1200" dirty="0">
              <a:latin typeface="Arial" panose="020B0604020202020204" pitchFamily="34" charset="0"/>
            </a:endParaRPr>
          </a:p>
          <a:p>
            <a:pPr marL="171450" indent="-171450" eaLnBrk="1" hangingPunct="1">
              <a:buFontTx/>
              <a:buChar char="-"/>
            </a:pPr>
            <a:r>
              <a:rPr lang="en-US" sz="1200" i="1" dirty="0"/>
              <a:t>Number of events</a:t>
            </a:r>
            <a:r>
              <a:rPr lang="en-US" sz="1200" dirty="0"/>
              <a:t>: Average number of events occurring within a </a:t>
            </a:r>
            <a:r>
              <a:rPr lang="en-US" sz="1200" b="1" i="1" dirty="0"/>
              <a:t>T</a:t>
            </a:r>
            <a:r>
              <a:rPr lang="en-US" sz="1200" dirty="0"/>
              <a:t>-year time period is 1. </a:t>
            </a:r>
          </a:p>
        </p:txBody>
      </p:sp>
      <p:sp>
        <p:nvSpPr>
          <p:cNvPr id="18436"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14869" indent="-272632">
              <a:spcBef>
                <a:spcPct val="30000"/>
              </a:spcBef>
              <a:defRPr sz="1200">
                <a:solidFill>
                  <a:schemeClr val="tx1"/>
                </a:solidFill>
                <a:latin typeface="Arial" panose="020B0604020202020204" pitchFamily="34" charset="0"/>
              </a:defRPr>
            </a:lvl2pPr>
            <a:lvl3pPr marL="1098457" indent="-218740">
              <a:spcBef>
                <a:spcPct val="30000"/>
              </a:spcBef>
              <a:defRPr sz="1200">
                <a:solidFill>
                  <a:schemeClr val="tx1"/>
                </a:solidFill>
                <a:latin typeface="Arial" panose="020B0604020202020204" pitchFamily="34" charset="0"/>
              </a:defRPr>
            </a:lvl3pPr>
            <a:lvl4pPr marL="1540691" indent="-218740">
              <a:spcBef>
                <a:spcPct val="30000"/>
              </a:spcBef>
              <a:defRPr sz="1200">
                <a:solidFill>
                  <a:schemeClr val="tx1"/>
                </a:solidFill>
                <a:latin typeface="Arial" panose="020B0604020202020204" pitchFamily="34" charset="0"/>
              </a:defRPr>
            </a:lvl4pPr>
            <a:lvl5pPr marL="1982927" indent="-218740">
              <a:spcBef>
                <a:spcPct val="30000"/>
              </a:spcBef>
              <a:defRPr sz="1200">
                <a:solidFill>
                  <a:schemeClr val="tx1"/>
                </a:solidFill>
                <a:latin typeface="Arial" panose="020B0604020202020204" pitchFamily="34" charset="0"/>
              </a:defRPr>
            </a:lvl5pPr>
            <a:lvl6pPr marL="2439428" indent="-218740" eaLnBrk="0" fontAlgn="base" hangingPunct="0">
              <a:spcBef>
                <a:spcPct val="30000"/>
              </a:spcBef>
              <a:spcAft>
                <a:spcPct val="0"/>
              </a:spcAft>
              <a:defRPr sz="1200">
                <a:solidFill>
                  <a:schemeClr val="tx1"/>
                </a:solidFill>
                <a:latin typeface="Arial" panose="020B0604020202020204" pitchFamily="34" charset="0"/>
              </a:defRPr>
            </a:lvl6pPr>
            <a:lvl7pPr marL="2895930" indent="-218740" eaLnBrk="0" fontAlgn="base" hangingPunct="0">
              <a:spcBef>
                <a:spcPct val="30000"/>
              </a:spcBef>
              <a:spcAft>
                <a:spcPct val="0"/>
              </a:spcAft>
              <a:defRPr sz="1200">
                <a:solidFill>
                  <a:schemeClr val="tx1"/>
                </a:solidFill>
                <a:latin typeface="Arial" panose="020B0604020202020204" pitchFamily="34" charset="0"/>
              </a:defRPr>
            </a:lvl7pPr>
            <a:lvl8pPr marL="3352431" indent="-218740" eaLnBrk="0" fontAlgn="base" hangingPunct="0">
              <a:spcBef>
                <a:spcPct val="30000"/>
              </a:spcBef>
              <a:spcAft>
                <a:spcPct val="0"/>
              </a:spcAft>
              <a:defRPr sz="1200">
                <a:solidFill>
                  <a:schemeClr val="tx1"/>
                </a:solidFill>
                <a:latin typeface="Arial" panose="020B0604020202020204" pitchFamily="34" charset="0"/>
              </a:defRPr>
            </a:lvl8pPr>
            <a:lvl9pPr marL="3808932" indent="-21874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04500A0-46C9-468F-8D3E-37B303B2B534}" type="slidenum">
              <a:rPr lang="de-DE" altLang="en-US"/>
              <a:pPr>
                <a:spcBef>
                  <a:spcPct val="0"/>
                </a:spcBef>
              </a:pPr>
              <a:t>4</a:t>
            </a:fld>
            <a:endParaRPr lang="de-DE" altLang="en-US"/>
          </a:p>
        </p:txBody>
      </p:sp>
    </p:spTree>
    <p:extLst>
      <p:ext uri="{BB962C8B-B14F-4D97-AF65-F5344CB8AC3E}">
        <p14:creationId xmlns:p14="http://schemas.microsoft.com/office/powerpoint/2010/main" val="2928250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lienbildplatzhalter 1"/>
          <p:cNvSpPr>
            <a:spLocks noGrp="1" noRot="1" noChangeAspect="1" noTextEdit="1"/>
          </p:cNvSpPr>
          <p:nvPr>
            <p:ph type="sldImg"/>
          </p:nvPr>
        </p:nvSpPr>
        <p:spPr>
          <a:ln/>
        </p:spPr>
      </p:sp>
      <p:sp>
        <p:nvSpPr>
          <p:cNvPr id="18435"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lang="en-US" sz="1200" dirty="0"/>
              <a:t>For the purpose of engineer</a:t>
            </a:r>
            <a:r>
              <a:rPr lang="en-US" sz="1200" baseline="0" dirty="0"/>
              <a:t> design, forecasting of natural disasters… one needs often to translate certain event magnitudes into probability statements.</a:t>
            </a:r>
            <a:endParaRPr lang="en-US" sz="1200" dirty="0"/>
          </a:p>
          <a:p>
            <a:pPr eaLnBrk="1" hangingPunct="1"/>
            <a:r>
              <a:rPr lang="en-US" altLang="en-US" sz="1200" dirty="0">
                <a:latin typeface="Arial" panose="020B0604020202020204" pitchFamily="34" charset="0"/>
              </a:rPr>
              <a:t>Question for </a:t>
            </a:r>
            <a:r>
              <a:rPr lang="en-US" altLang="en-US" sz="1200" b="1" dirty="0">
                <a:latin typeface="Arial" panose="020B0604020202020204" pitchFamily="34" charset="0"/>
              </a:rPr>
              <a:t>distribution function</a:t>
            </a:r>
            <a:r>
              <a:rPr lang="en-US" altLang="en-US" sz="1200" dirty="0">
                <a:latin typeface="Arial" panose="020B0604020202020204" pitchFamily="34" charset="0"/>
              </a:rPr>
              <a:t>: what is the </a:t>
            </a:r>
            <a:r>
              <a:rPr lang="en-US" sz="1200" dirty="0"/>
              <a:t>probability that </a:t>
            </a:r>
            <a:r>
              <a:rPr lang="en-US" sz="1200" i="1" dirty="0"/>
              <a:t>X</a:t>
            </a:r>
            <a:r>
              <a:rPr lang="en-US" sz="1200" dirty="0"/>
              <a:t> will take a value less than or equal to </a:t>
            </a:r>
            <a:r>
              <a:rPr lang="en-US" sz="1200" i="1" dirty="0"/>
              <a:t>x?</a:t>
            </a:r>
          </a:p>
          <a:p>
            <a:pPr eaLnBrk="1" hangingPunct="1"/>
            <a:endParaRPr lang="en-US" altLang="en-US" sz="1200" dirty="0">
              <a:latin typeface="Arial" panose="020B0604020202020204" pitchFamily="34" charset="0"/>
            </a:endParaRPr>
          </a:p>
          <a:p>
            <a:pPr eaLnBrk="1" hangingPunct="1"/>
            <a:r>
              <a:rPr lang="en-US" sz="1200" dirty="0"/>
              <a:t>Common interpretations of </a:t>
            </a:r>
            <a:r>
              <a:rPr lang="en-US" sz="1200" b="1" dirty="0"/>
              <a:t>return level - return period </a:t>
            </a:r>
            <a:r>
              <a:rPr lang="en-US" sz="1200" dirty="0"/>
              <a:t>of </a:t>
            </a:r>
            <a:r>
              <a:rPr lang="en-US" sz="1200" b="1" i="1" dirty="0"/>
              <a:t>T</a:t>
            </a:r>
            <a:r>
              <a:rPr lang="en-US" sz="1200" dirty="0"/>
              <a:t> years: </a:t>
            </a:r>
          </a:p>
          <a:p>
            <a:pPr eaLnBrk="1" hangingPunct="1"/>
            <a:r>
              <a:rPr lang="en-US" sz="1200" i="1" dirty="0"/>
              <a:t>- Waiting time</a:t>
            </a:r>
            <a:r>
              <a:rPr lang="en-US" sz="1200" dirty="0"/>
              <a:t>: Average waiting time until next occurrence of event is </a:t>
            </a:r>
            <a:r>
              <a:rPr lang="en-US" sz="1200" b="1" i="1" dirty="0"/>
              <a:t>T</a:t>
            </a:r>
            <a:r>
              <a:rPr lang="en-US" sz="1200" dirty="0"/>
              <a:t> years.</a:t>
            </a:r>
            <a:endParaRPr lang="en-US" altLang="en-US" sz="1200" dirty="0">
              <a:latin typeface="Arial" panose="020B0604020202020204" pitchFamily="34" charset="0"/>
            </a:endParaRPr>
          </a:p>
          <a:p>
            <a:pPr marL="171450" indent="-171450" eaLnBrk="1" hangingPunct="1">
              <a:buFontTx/>
              <a:buChar char="-"/>
            </a:pPr>
            <a:r>
              <a:rPr lang="en-US" sz="1200" i="1" dirty="0"/>
              <a:t>Number of events</a:t>
            </a:r>
            <a:r>
              <a:rPr lang="en-US" sz="1200" dirty="0"/>
              <a:t>: Average number of events occurring within a </a:t>
            </a:r>
            <a:r>
              <a:rPr lang="en-US" sz="1200" b="1" i="1" dirty="0"/>
              <a:t>T</a:t>
            </a:r>
            <a:r>
              <a:rPr lang="en-US" sz="1200" dirty="0"/>
              <a:t>-year time period is 1. </a:t>
            </a:r>
          </a:p>
        </p:txBody>
      </p:sp>
      <p:sp>
        <p:nvSpPr>
          <p:cNvPr id="18436"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14869" indent="-272632">
              <a:spcBef>
                <a:spcPct val="30000"/>
              </a:spcBef>
              <a:defRPr sz="1200">
                <a:solidFill>
                  <a:schemeClr val="tx1"/>
                </a:solidFill>
                <a:latin typeface="Arial" panose="020B0604020202020204" pitchFamily="34" charset="0"/>
              </a:defRPr>
            </a:lvl2pPr>
            <a:lvl3pPr marL="1098457" indent="-218740">
              <a:spcBef>
                <a:spcPct val="30000"/>
              </a:spcBef>
              <a:defRPr sz="1200">
                <a:solidFill>
                  <a:schemeClr val="tx1"/>
                </a:solidFill>
                <a:latin typeface="Arial" panose="020B0604020202020204" pitchFamily="34" charset="0"/>
              </a:defRPr>
            </a:lvl3pPr>
            <a:lvl4pPr marL="1540691" indent="-218740">
              <a:spcBef>
                <a:spcPct val="30000"/>
              </a:spcBef>
              <a:defRPr sz="1200">
                <a:solidFill>
                  <a:schemeClr val="tx1"/>
                </a:solidFill>
                <a:latin typeface="Arial" panose="020B0604020202020204" pitchFamily="34" charset="0"/>
              </a:defRPr>
            </a:lvl4pPr>
            <a:lvl5pPr marL="1982927" indent="-218740">
              <a:spcBef>
                <a:spcPct val="30000"/>
              </a:spcBef>
              <a:defRPr sz="1200">
                <a:solidFill>
                  <a:schemeClr val="tx1"/>
                </a:solidFill>
                <a:latin typeface="Arial" panose="020B0604020202020204" pitchFamily="34" charset="0"/>
              </a:defRPr>
            </a:lvl5pPr>
            <a:lvl6pPr marL="2439428" indent="-218740" eaLnBrk="0" fontAlgn="base" hangingPunct="0">
              <a:spcBef>
                <a:spcPct val="30000"/>
              </a:spcBef>
              <a:spcAft>
                <a:spcPct val="0"/>
              </a:spcAft>
              <a:defRPr sz="1200">
                <a:solidFill>
                  <a:schemeClr val="tx1"/>
                </a:solidFill>
                <a:latin typeface="Arial" panose="020B0604020202020204" pitchFamily="34" charset="0"/>
              </a:defRPr>
            </a:lvl6pPr>
            <a:lvl7pPr marL="2895930" indent="-218740" eaLnBrk="0" fontAlgn="base" hangingPunct="0">
              <a:spcBef>
                <a:spcPct val="30000"/>
              </a:spcBef>
              <a:spcAft>
                <a:spcPct val="0"/>
              </a:spcAft>
              <a:defRPr sz="1200">
                <a:solidFill>
                  <a:schemeClr val="tx1"/>
                </a:solidFill>
                <a:latin typeface="Arial" panose="020B0604020202020204" pitchFamily="34" charset="0"/>
              </a:defRPr>
            </a:lvl7pPr>
            <a:lvl8pPr marL="3352431" indent="-218740" eaLnBrk="0" fontAlgn="base" hangingPunct="0">
              <a:spcBef>
                <a:spcPct val="30000"/>
              </a:spcBef>
              <a:spcAft>
                <a:spcPct val="0"/>
              </a:spcAft>
              <a:defRPr sz="1200">
                <a:solidFill>
                  <a:schemeClr val="tx1"/>
                </a:solidFill>
                <a:latin typeface="Arial" panose="020B0604020202020204" pitchFamily="34" charset="0"/>
              </a:defRPr>
            </a:lvl8pPr>
            <a:lvl9pPr marL="3808932" indent="-21874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04500A0-46C9-468F-8D3E-37B303B2B534}" type="slidenum">
              <a:rPr lang="de-DE" altLang="en-US"/>
              <a:pPr>
                <a:spcBef>
                  <a:spcPct val="0"/>
                </a:spcBef>
              </a:pPr>
              <a:t>5</a:t>
            </a:fld>
            <a:endParaRPr lang="de-DE" altLang="en-US"/>
          </a:p>
        </p:txBody>
      </p:sp>
    </p:spTree>
    <p:extLst>
      <p:ext uri="{BB962C8B-B14F-4D97-AF65-F5344CB8AC3E}">
        <p14:creationId xmlns:p14="http://schemas.microsoft.com/office/powerpoint/2010/main" val="3578284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lienbildplatzhalter 1"/>
          <p:cNvSpPr>
            <a:spLocks noGrp="1" noRot="1" noChangeAspect="1" noTextEdit="1"/>
          </p:cNvSpPr>
          <p:nvPr>
            <p:ph type="sldImg"/>
          </p:nvPr>
        </p:nvSpPr>
        <p:spPr>
          <a:ln/>
        </p:spPr>
      </p:sp>
      <p:sp>
        <p:nvSpPr>
          <p:cNvPr id="18435"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579"/>
              </a:spcBef>
            </a:pPr>
            <a:r>
              <a:rPr lang="en-US" altLang="en-US" sz="900" dirty="0"/>
              <a:t>When </a:t>
            </a:r>
            <a:r>
              <a:rPr lang="en-US" altLang="en-US" sz="900" i="1" dirty="0"/>
              <a:t>all data </a:t>
            </a:r>
            <a:r>
              <a:rPr lang="en-US" altLang="en-US" sz="900" dirty="0"/>
              <a:t>are used to fit a statistical model, extreme values have only a small weight. The model describes better the middle values (high-density area of distribution</a:t>
            </a:r>
            <a:r>
              <a:rPr lang="en-US" sz="900" dirty="0"/>
              <a:t>). </a:t>
            </a:r>
          </a:p>
          <a:p>
            <a:pPr eaLnBrk="1" hangingPunct="1">
              <a:spcBef>
                <a:spcPts val="579"/>
              </a:spcBef>
            </a:pPr>
            <a:r>
              <a:rPr lang="en-US" sz="900" dirty="0"/>
              <a:t>In many applications, fitting the data in the tail is the main concern, e.g. insurance, design of protection measures.</a:t>
            </a:r>
          </a:p>
          <a:p>
            <a:pPr eaLnBrk="1" hangingPunct="1"/>
            <a:r>
              <a:rPr lang="en-US" altLang="en-US" sz="900" dirty="0">
                <a:latin typeface="Arial" panose="020B0604020202020204" pitchFamily="34" charset="0"/>
              </a:rPr>
              <a:t>Tail: not</a:t>
            </a:r>
            <a:r>
              <a:rPr lang="en-US" sz="900" dirty="0"/>
              <a:t> a precisely defined term. There is no specific point which separates the tail from the middle of the distribution. The tail refers to the part of the distribution that is far from the mean.</a:t>
            </a:r>
          </a:p>
          <a:p>
            <a:pPr eaLnBrk="1" hangingPunct="1"/>
            <a:endParaRPr lang="en-US" altLang="en-US" dirty="0">
              <a:latin typeface="Arial" panose="020B0604020202020204" pitchFamily="34" charset="0"/>
            </a:endParaRPr>
          </a:p>
        </p:txBody>
      </p:sp>
      <p:sp>
        <p:nvSpPr>
          <p:cNvPr id="18436"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14869" indent="-272632">
              <a:spcBef>
                <a:spcPct val="30000"/>
              </a:spcBef>
              <a:defRPr sz="1200">
                <a:solidFill>
                  <a:schemeClr val="tx1"/>
                </a:solidFill>
                <a:latin typeface="Arial" panose="020B0604020202020204" pitchFamily="34" charset="0"/>
              </a:defRPr>
            </a:lvl2pPr>
            <a:lvl3pPr marL="1098457" indent="-218740">
              <a:spcBef>
                <a:spcPct val="30000"/>
              </a:spcBef>
              <a:defRPr sz="1200">
                <a:solidFill>
                  <a:schemeClr val="tx1"/>
                </a:solidFill>
                <a:latin typeface="Arial" panose="020B0604020202020204" pitchFamily="34" charset="0"/>
              </a:defRPr>
            </a:lvl3pPr>
            <a:lvl4pPr marL="1540691" indent="-218740">
              <a:spcBef>
                <a:spcPct val="30000"/>
              </a:spcBef>
              <a:defRPr sz="1200">
                <a:solidFill>
                  <a:schemeClr val="tx1"/>
                </a:solidFill>
                <a:latin typeface="Arial" panose="020B0604020202020204" pitchFamily="34" charset="0"/>
              </a:defRPr>
            </a:lvl4pPr>
            <a:lvl5pPr marL="1982927" indent="-218740">
              <a:spcBef>
                <a:spcPct val="30000"/>
              </a:spcBef>
              <a:defRPr sz="1200">
                <a:solidFill>
                  <a:schemeClr val="tx1"/>
                </a:solidFill>
                <a:latin typeface="Arial" panose="020B0604020202020204" pitchFamily="34" charset="0"/>
              </a:defRPr>
            </a:lvl5pPr>
            <a:lvl6pPr marL="2439428" indent="-218740" eaLnBrk="0" fontAlgn="base" hangingPunct="0">
              <a:spcBef>
                <a:spcPct val="30000"/>
              </a:spcBef>
              <a:spcAft>
                <a:spcPct val="0"/>
              </a:spcAft>
              <a:defRPr sz="1200">
                <a:solidFill>
                  <a:schemeClr val="tx1"/>
                </a:solidFill>
                <a:latin typeface="Arial" panose="020B0604020202020204" pitchFamily="34" charset="0"/>
              </a:defRPr>
            </a:lvl6pPr>
            <a:lvl7pPr marL="2895930" indent="-218740" eaLnBrk="0" fontAlgn="base" hangingPunct="0">
              <a:spcBef>
                <a:spcPct val="30000"/>
              </a:spcBef>
              <a:spcAft>
                <a:spcPct val="0"/>
              </a:spcAft>
              <a:defRPr sz="1200">
                <a:solidFill>
                  <a:schemeClr val="tx1"/>
                </a:solidFill>
                <a:latin typeface="Arial" panose="020B0604020202020204" pitchFamily="34" charset="0"/>
              </a:defRPr>
            </a:lvl7pPr>
            <a:lvl8pPr marL="3352431" indent="-218740" eaLnBrk="0" fontAlgn="base" hangingPunct="0">
              <a:spcBef>
                <a:spcPct val="30000"/>
              </a:spcBef>
              <a:spcAft>
                <a:spcPct val="0"/>
              </a:spcAft>
              <a:defRPr sz="1200">
                <a:solidFill>
                  <a:schemeClr val="tx1"/>
                </a:solidFill>
                <a:latin typeface="Arial" panose="020B0604020202020204" pitchFamily="34" charset="0"/>
              </a:defRPr>
            </a:lvl8pPr>
            <a:lvl9pPr marL="3808932" indent="-21874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04500A0-46C9-468F-8D3E-37B303B2B534}" type="slidenum">
              <a:rPr lang="de-DE" altLang="en-US"/>
              <a:pPr>
                <a:spcBef>
                  <a:spcPct val="0"/>
                </a:spcBef>
              </a:pPr>
              <a:t>6</a:t>
            </a:fld>
            <a:endParaRPr lang="de-DE" altLang="en-US"/>
          </a:p>
        </p:txBody>
      </p:sp>
    </p:spTree>
    <p:extLst>
      <p:ext uri="{BB962C8B-B14F-4D97-AF65-F5344CB8AC3E}">
        <p14:creationId xmlns:p14="http://schemas.microsoft.com/office/powerpoint/2010/main" val="590936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lienbildplatzhalter 1"/>
          <p:cNvSpPr>
            <a:spLocks noGrp="1" noRot="1" noChangeAspect="1" noTextEdit="1"/>
          </p:cNvSpPr>
          <p:nvPr>
            <p:ph type="sldImg"/>
          </p:nvPr>
        </p:nvSpPr>
        <p:spPr>
          <a:ln/>
        </p:spPr>
      </p:sp>
      <p:sp>
        <p:nvSpPr>
          <p:cNvPr id="18435"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900" dirty="0">
                <a:latin typeface="Arial" panose="020B0604020202020204" pitchFamily="34" charset="0"/>
                <a:cs typeface="Arial" panose="020B0604020202020204" pitchFamily="34" charset="0"/>
              </a:rPr>
              <a:t>Two main approaches to derive extreme values: Block Maxima Method or Peak-Over-Threshold Method.</a:t>
            </a:r>
          </a:p>
          <a:p>
            <a:pPr defTabSz="882213" eaLnBrk="1" hangingPunct="1">
              <a:defRPr/>
            </a:pPr>
            <a:r>
              <a:rPr lang="de-DE" sz="900" dirty="0" err="1">
                <a:latin typeface="Arial" panose="020B0604020202020204" pitchFamily="34" charset="0"/>
                <a:cs typeface="Arial" panose="020B0604020202020204" pitchFamily="34" charset="0"/>
              </a:rPr>
              <a:t>Traditionally</a:t>
            </a:r>
            <a:r>
              <a:rPr lang="de-DE" sz="900" dirty="0">
                <a:latin typeface="Arial" panose="020B0604020202020204" pitchFamily="34" charset="0"/>
                <a:cs typeface="Arial" panose="020B0604020202020204" pitchFamily="34" charset="0"/>
              </a:rPr>
              <a:t>, </a:t>
            </a:r>
            <a:r>
              <a:rPr lang="de-DE" sz="900" dirty="0" err="1">
                <a:latin typeface="Arial" panose="020B0604020202020204" pitchFamily="34" charset="0"/>
                <a:cs typeface="Arial" panose="020B0604020202020204" pitchFamily="34" charset="0"/>
              </a:rPr>
              <a:t>blocks</a:t>
            </a:r>
            <a:r>
              <a:rPr lang="de-DE" sz="900" dirty="0">
                <a:latin typeface="Arial" panose="020B0604020202020204" pitchFamily="34" charset="0"/>
                <a:cs typeface="Arial" panose="020B0604020202020204" pitchFamily="34" charset="0"/>
              </a:rPr>
              <a:t> on </a:t>
            </a:r>
            <a:r>
              <a:rPr lang="de-DE" sz="900" dirty="0" err="1">
                <a:latin typeface="Arial" panose="020B0604020202020204" pitchFamily="34" charset="0"/>
                <a:cs typeface="Arial" panose="020B0604020202020204" pitchFamily="34" charset="0"/>
              </a:rPr>
              <a:t>annual</a:t>
            </a:r>
            <a:r>
              <a:rPr lang="de-DE" sz="900" dirty="0">
                <a:latin typeface="Arial" panose="020B0604020202020204" pitchFamily="34" charset="0"/>
                <a:cs typeface="Arial" panose="020B0604020202020204" pitchFamily="34" charset="0"/>
              </a:rPr>
              <a:t> </a:t>
            </a:r>
            <a:r>
              <a:rPr lang="de-DE" sz="900" dirty="0" err="1">
                <a:latin typeface="Arial" panose="020B0604020202020204" pitchFamily="34" charset="0"/>
                <a:cs typeface="Arial" panose="020B0604020202020204" pitchFamily="34" charset="0"/>
              </a:rPr>
              <a:t>basis</a:t>
            </a:r>
            <a:r>
              <a:rPr lang="de-DE" sz="900" dirty="0">
                <a:latin typeface="Arial" panose="020B0604020202020204" pitchFamily="34" charset="0"/>
                <a:cs typeface="Arial" panose="020B0604020202020204" pitchFamily="34" charset="0"/>
              </a:rPr>
              <a:t>. </a:t>
            </a:r>
            <a:r>
              <a:rPr lang="de-DE" sz="900" dirty="0" err="1">
                <a:latin typeface="Arial" panose="020B0604020202020204" pitchFamily="34" charset="0"/>
                <a:cs typeface="Arial" panose="020B0604020202020204" pitchFamily="34" charset="0"/>
              </a:rPr>
              <a:t>Seasonal</a:t>
            </a:r>
            <a:r>
              <a:rPr lang="de-DE" sz="900" dirty="0">
                <a:latin typeface="Arial" panose="020B0604020202020204" pitchFamily="34" charset="0"/>
                <a:cs typeface="Arial" panose="020B0604020202020204" pitchFamily="34" charset="0"/>
              </a:rPr>
              <a:t> (e.g. winter </a:t>
            </a:r>
            <a:r>
              <a:rPr lang="de-DE" sz="900" dirty="0" err="1">
                <a:latin typeface="Arial" panose="020B0604020202020204" pitchFamily="34" charset="0"/>
                <a:cs typeface="Arial" panose="020B0604020202020204" pitchFamily="34" charset="0"/>
              </a:rPr>
              <a:t>maxima</a:t>
            </a:r>
            <a:r>
              <a:rPr lang="de-DE" sz="900" dirty="0">
                <a:latin typeface="Arial" panose="020B0604020202020204" pitchFamily="34" charset="0"/>
                <a:cs typeface="Arial" panose="020B0604020202020204" pitchFamily="34" charset="0"/>
              </a:rPr>
              <a:t>) </a:t>
            </a:r>
            <a:r>
              <a:rPr lang="de-DE" sz="900" dirty="0" err="1">
                <a:latin typeface="Arial" panose="020B0604020202020204" pitchFamily="34" charset="0"/>
                <a:cs typeface="Arial" panose="020B0604020202020204" pitchFamily="34" charset="0"/>
              </a:rPr>
              <a:t>or</a:t>
            </a:r>
            <a:r>
              <a:rPr lang="de-DE" sz="900" dirty="0">
                <a:latin typeface="Arial" panose="020B0604020202020204" pitchFamily="34" charset="0"/>
                <a:cs typeface="Arial" panose="020B0604020202020204" pitchFamily="34" charset="0"/>
              </a:rPr>
              <a:t> </a:t>
            </a:r>
            <a:r>
              <a:rPr lang="de-DE" sz="900" dirty="0" err="1">
                <a:latin typeface="Arial" panose="020B0604020202020204" pitchFamily="34" charset="0"/>
                <a:cs typeface="Arial" panose="020B0604020202020204" pitchFamily="34" charset="0"/>
              </a:rPr>
              <a:t>monthly</a:t>
            </a:r>
            <a:r>
              <a:rPr lang="de-DE" sz="900" dirty="0">
                <a:latin typeface="Arial" panose="020B0604020202020204" pitchFamily="34" charset="0"/>
                <a:cs typeface="Arial" panose="020B0604020202020204" pitchFamily="34" charset="0"/>
              </a:rPr>
              <a:t> </a:t>
            </a:r>
            <a:r>
              <a:rPr lang="de-DE" sz="900" dirty="0" err="1">
                <a:latin typeface="Arial" panose="020B0604020202020204" pitchFamily="34" charset="0"/>
                <a:cs typeface="Arial" panose="020B0604020202020204" pitchFamily="34" charset="0"/>
              </a:rPr>
              <a:t>basis</a:t>
            </a:r>
            <a:r>
              <a:rPr lang="de-DE" sz="900" dirty="0">
                <a:latin typeface="Arial" panose="020B0604020202020204" pitchFamily="34" charset="0"/>
                <a:cs typeface="Arial" panose="020B0604020202020204" pitchFamily="34" charset="0"/>
              </a:rPr>
              <a:t> </a:t>
            </a:r>
            <a:r>
              <a:rPr lang="de-DE" sz="900" dirty="0" err="1">
                <a:latin typeface="Arial" panose="020B0604020202020204" pitchFamily="34" charset="0"/>
                <a:cs typeface="Arial" panose="020B0604020202020204" pitchFamily="34" charset="0"/>
              </a:rPr>
              <a:t>is</a:t>
            </a:r>
            <a:r>
              <a:rPr lang="de-DE" sz="900" dirty="0">
                <a:latin typeface="Arial" panose="020B0604020202020204" pitchFamily="34" charset="0"/>
                <a:cs typeface="Arial" panose="020B0604020202020204" pitchFamily="34" charset="0"/>
              </a:rPr>
              <a:t> also </a:t>
            </a:r>
            <a:r>
              <a:rPr lang="de-DE" sz="900" dirty="0" err="1">
                <a:latin typeface="Arial" panose="020B0604020202020204" pitchFamily="34" charset="0"/>
                <a:cs typeface="Arial" panose="020B0604020202020204" pitchFamily="34" charset="0"/>
              </a:rPr>
              <a:t>possible</a:t>
            </a:r>
            <a:r>
              <a:rPr lang="de-DE" sz="900" dirty="0">
                <a:latin typeface="Arial" panose="020B0604020202020204" pitchFamily="34" charset="0"/>
                <a:cs typeface="Arial" panose="020B0604020202020204" pitchFamily="34" charset="0"/>
              </a:rPr>
              <a:t>. This might be important in cases when the behavior of the processes involved in the risk calculation varies strongly between seasons.</a:t>
            </a:r>
            <a:endParaRPr lang="en-US" altLang="en-US" sz="900" dirty="0">
              <a:latin typeface="Arial" panose="020B0604020202020204" pitchFamily="34" charset="0"/>
              <a:cs typeface="Arial" panose="020B0604020202020204" pitchFamily="34" charset="0"/>
            </a:endParaRPr>
          </a:p>
          <a:p>
            <a:pPr eaLnBrk="1" hangingPunct="1"/>
            <a:endParaRPr lang="en-US" altLang="en-US" dirty="0">
              <a:latin typeface="Arial" panose="020B0604020202020204" pitchFamily="34" charset="0"/>
            </a:endParaRPr>
          </a:p>
        </p:txBody>
      </p:sp>
      <p:sp>
        <p:nvSpPr>
          <p:cNvPr id="18436"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14869" indent="-272632">
              <a:spcBef>
                <a:spcPct val="30000"/>
              </a:spcBef>
              <a:defRPr sz="1200">
                <a:solidFill>
                  <a:schemeClr val="tx1"/>
                </a:solidFill>
                <a:latin typeface="Arial" panose="020B0604020202020204" pitchFamily="34" charset="0"/>
              </a:defRPr>
            </a:lvl2pPr>
            <a:lvl3pPr marL="1098457" indent="-218740">
              <a:spcBef>
                <a:spcPct val="30000"/>
              </a:spcBef>
              <a:defRPr sz="1200">
                <a:solidFill>
                  <a:schemeClr val="tx1"/>
                </a:solidFill>
                <a:latin typeface="Arial" panose="020B0604020202020204" pitchFamily="34" charset="0"/>
              </a:defRPr>
            </a:lvl3pPr>
            <a:lvl4pPr marL="1540691" indent="-218740">
              <a:spcBef>
                <a:spcPct val="30000"/>
              </a:spcBef>
              <a:defRPr sz="1200">
                <a:solidFill>
                  <a:schemeClr val="tx1"/>
                </a:solidFill>
                <a:latin typeface="Arial" panose="020B0604020202020204" pitchFamily="34" charset="0"/>
              </a:defRPr>
            </a:lvl4pPr>
            <a:lvl5pPr marL="1982927" indent="-218740">
              <a:spcBef>
                <a:spcPct val="30000"/>
              </a:spcBef>
              <a:defRPr sz="1200">
                <a:solidFill>
                  <a:schemeClr val="tx1"/>
                </a:solidFill>
                <a:latin typeface="Arial" panose="020B0604020202020204" pitchFamily="34" charset="0"/>
              </a:defRPr>
            </a:lvl5pPr>
            <a:lvl6pPr marL="2439428" indent="-218740" eaLnBrk="0" fontAlgn="base" hangingPunct="0">
              <a:spcBef>
                <a:spcPct val="30000"/>
              </a:spcBef>
              <a:spcAft>
                <a:spcPct val="0"/>
              </a:spcAft>
              <a:defRPr sz="1200">
                <a:solidFill>
                  <a:schemeClr val="tx1"/>
                </a:solidFill>
                <a:latin typeface="Arial" panose="020B0604020202020204" pitchFamily="34" charset="0"/>
              </a:defRPr>
            </a:lvl6pPr>
            <a:lvl7pPr marL="2895930" indent="-218740" eaLnBrk="0" fontAlgn="base" hangingPunct="0">
              <a:spcBef>
                <a:spcPct val="30000"/>
              </a:spcBef>
              <a:spcAft>
                <a:spcPct val="0"/>
              </a:spcAft>
              <a:defRPr sz="1200">
                <a:solidFill>
                  <a:schemeClr val="tx1"/>
                </a:solidFill>
                <a:latin typeface="Arial" panose="020B0604020202020204" pitchFamily="34" charset="0"/>
              </a:defRPr>
            </a:lvl7pPr>
            <a:lvl8pPr marL="3352431" indent="-218740" eaLnBrk="0" fontAlgn="base" hangingPunct="0">
              <a:spcBef>
                <a:spcPct val="30000"/>
              </a:spcBef>
              <a:spcAft>
                <a:spcPct val="0"/>
              </a:spcAft>
              <a:defRPr sz="1200">
                <a:solidFill>
                  <a:schemeClr val="tx1"/>
                </a:solidFill>
                <a:latin typeface="Arial" panose="020B0604020202020204" pitchFamily="34" charset="0"/>
              </a:defRPr>
            </a:lvl8pPr>
            <a:lvl9pPr marL="3808932" indent="-21874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04500A0-46C9-468F-8D3E-37B303B2B534}" type="slidenum">
              <a:rPr lang="de-DE" altLang="en-US"/>
              <a:pPr>
                <a:spcBef>
                  <a:spcPct val="0"/>
                </a:spcBef>
              </a:pPr>
              <a:t>7</a:t>
            </a:fld>
            <a:endParaRPr lang="de-DE" altLang="en-US"/>
          </a:p>
        </p:txBody>
      </p:sp>
    </p:spTree>
    <p:extLst>
      <p:ext uri="{BB962C8B-B14F-4D97-AF65-F5344CB8AC3E}">
        <p14:creationId xmlns:p14="http://schemas.microsoft.com/office/powerpoint/2010/main" val="690674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lienbildplatzhalter 1"/>
          <p:cNvSpPr>
            <a:spLocks noGrp="1" noRot="1" noChangeAspect="1" noTextEdit="1"/>
          </p:cNvSpPr>
          <p:nvPr>
            <p:ph type="sldImg"/>
          </p:nvPr>
        </p:nvSpPr>
        <p:spPr>
          <a:ln/>
        </p:spPr>
      </p:sp>
      <p:sp>
        <p:nvSpPr>
          <p:cNvPr id="22531"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882213" eaLnBrk="1" hangingPunct="1">
              <a:defRPr/>
            </a:pPr>
            <a:r>
              <a:rPr lang="en-US" sz="900" dirty="0"/>
              <a:t>Limit behavior of extreme values: block maxima </a:t>
            </a:r>
            <a:r>
              <a:rPr lang="en-US" altLang="en-US" sz="900" dirty="0">
                <a:latin typeface="Arial" panose="020B0604020202020204" pitchFamily="34" charset="0"/>
              </a:rPr>
              <a:t>from any parent distribution converge to GEV (for number of values n</a:t>
            </a:r>
            <a:r>
              <a:rPr lang="en-US" altLang="en-US" sz="900" dirty="0">
                <a:latin typeface="Arial" panose="020B0604020202020204" pitchFamily="34" charset="0"/>
                <a:sym typeface="Wingdings" panose="05000000000000000000" pitchFamily="2" charset="2"/>
              </a:rPr>
              <a:t></a:t>
            </a:r>
            <a:r>
              <a:rPr lang="en-US" altLang="en-US" sz="900" dirty="0">
                <a:latin typeface="Arial" panose="020B0604020202020204" pitchFamily="34" charset="0"/>
              </a:rPr>
              <a:t>∞). </a:t>
            </a:r>
            <a:r>
              <a:rPr lang="en-US" sz="900" dirty="0"/>
              <a:t>In more detail:</a:t>
            </a:r>
            <a:endParaRPr lang="de-DE" sz="900" dirty="0"/>
          </a:p>
          <a:p>
            <a:pPr marL="165415" indent="-165415" defTabSz="882213" eaLnBrk="1" hangingPunct="1">
              <a:buFont typeface="Arial" panose="020B0604020202020204" pitchFamily="34" charset="0"/>
              <a:buChar char="•"/>
              <a:defRPr/>
            </a:pPr>
            <a:r>
              <a:rPr lang="de-DE" sz="900" dirty="0"/>
              <a:t>There </a:t>
            </a:r>
            <a:r>
              <a:rPr lang="de-DE" sz="900" dirty="0" err="1"/>
              <a:t>are</a:t>
            </a:r>
            <a:r>
              <a:rPr lang="de-DE" sz="900" dirty="0"/>
              <a:t> 3 types of limit distributions (</a:t>
            </a:r>
            <a:r>
              <a:rPr lang="en-US" sz="900" dirty="0"/>
              <a:t>Gumbel, </a:t>
            </a:r>
            <a:r>
              <a:rPr lang="en-US" sz="900" dirty="0" err="1"/>
              <a:t>Fréchet</a:t>
            </a:r>
            <a:r>
              <a:rPr lang="en-US" sz="900" dirty="0"/>
              <a:t> and Weibull families) that can be combined into a single family of models (GEV).</a:t>
            </a:r>
            <a:endParaRPr lang="de-DE" sz="900" dirty="0"/>
          </a:p>
          <a:p>
            <a:pPr marL="165415" indent="-165415" defTabSz="882213" eaLnBrk="1" hangingPunct="1">
              <a:buFont typeface="Arial" panose="020B0604020202020204" pitchFamily="34" charset="0"/>
              <a:buChar char="•"/>
              <a:defRPr/>
            </a:pPr>
            <a:r>
              <a:rPr lang="de-DE" sz="900" dirty="0"/>
              <a:t>The 3 types have distinct forms </a:t>
            </a:r>
            <a:r>
              <a:rPr lang="en-US" sz="900" dirty="0"/>
              <a:t>of behavior, corresponding to the different forms of tail behavior</a:t>
            </a:r>
            <a:r>
              <a:rPr lang="en-US" sz="900" i="1" dirty="0"/>
              <a:t>.</a:t>
            </a:r>
          </a:p>
          <a:p>
            <a:r>
              <a:rPr lang="en-US" sz="900" dirty="0"/>
              <a:t>Heavy tail behavior implies a probability of extreme events higher than that of exponentially </a:t>
            </a:r>
            <a:r>
              <a:rPr lang="de-DE" sz="900" dirty="0"/>
              <a:t>tailed distributions.</a:t>
            </a:r>
            <a:endParaRPr lang="en-US" altLang="en-US" sz="900" dirty="0">
              <a:latin typeface="Arial" panose="020B0604020202020204" pitchFamily="34" charset="0"/>
            </a:endParaRPr>
          </a:p>
          <a:p>
            <a:pPr marL="0" indent="0" defTabSz="882213" eaLnBrk="1" hangingPunct="1">
              <a:buFont typeface="Arial" panose="020B0604020202020204" pitchFamily="34" charset="0"/>
              <a:buNone/>
              <a:defRPr/>
            </a:pPr>
            <a:endParaRPr lang="en-US" altLang="en-US" sz="900" dirty="0">
              <a:latin typeface="Arial" panose="020B0604020202020204" pitchFamily="34" charset="0"/>
            </a:endParaRPr>
          </a:p>
        </p:txBody>
      </p:sp>
      <p:sp>
        <p:nvSpPr>
          <p:cNvPr id="22532"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14869" indent="-272632">
              <a:spcBef>
                <a:spcPct val="30000"/>
              </a:spcBef>
              <a:defRPr sz="1200">
                <a:solidFill>
                  <a:schemeClr val="tx1"/>
                </a:solidFill>
                <a:latin typeface="Arial" panose="020B0604020202020204" pitchFamily="34" charset="0"/>
              </a:defRPr>
            </a:lvl2pPr>
            <a:lvl3pPr marL="1098457" indent="-218740">
              <a:spcBef>
                <a:spcPct val="30000"/>
              </a:spcBef>
              <a:defRPr sz="1200">
                <a:solidFill>
                  <a:schemeClr val="tx1"/>
                </a:solidFill>
                <a:latin typeface="Arial" panose="020B0604020202020204" pitchFamily="34" charset="0"/>
              </a:defRPr>
            </a:lvl3pPr>
            <a:lvl4pPr marL="1540691" indent="-218740">
              <a:spcBef>
                <a:spcPct val="30000"/>
              </a:spcBef>
              <a:defRPr sz="1200">
                <a:solidFill>
                  <a:schemeClr val="tx1"/>
                </a:solidFill>
                <a:latin typeface="Arial" panose="020B0604020202020204" pitchFamily="34" charset="0"/>
              </a:defRPr>
            </a:lvl4pPr>
            <a:lvl5pPr marL="1982927" indent="-218740">
              <a:spcBef>
                <a:spcPct val="30000"/>
              </a:spcBef>
              <a:defRPr sz="1200">
                <a:solidFill>
                  <a:schemeClr val="tx1"/>
                </a:solidFill>
                <a:latin typeface="Arial" panose="020B0604020202020204" pitchFamily="34" charset="0"/>
              </a:defRPr>
            </a:lvl5pPr>
            <a:lvl6pPr marL="2439428" indent="-218740" eaLnBrk="0" fontAlgn="base" hangingPunct="0">
              <a:spcBef>
                <a:spcPct val="30000"/>
              </a:spcBef>
              <a:spcAft>
                <a:spcPct val="0"/>
              </a:spcAft>
              <a:defRPr sz="1200">
                <a:solidFill>
                  <a:schemeClr val="tx1"/>
                </a:solidFill>
                <a:latin typeface="Arial" panose="020B0604020202020204" pitchFamily="34" charset="0"/>
              </a:defRPr>
            </a:lvl6pPr>
            <a:lvl7pPr marL="2895930" indent="-218740" eaLnBrk="0" fontAlgn="base" hangingPunct="0">
              <a:spcBef>
                <a:spcPct val="30000"/>
              </a:spcBef>
              <a:spcAft>
                <a:spcPct val="0"/>
              </a:spcAft>
              <a:defRPr sz="1200">
                <a:solidFill>
                  <a:schemeClr val="tx1"/>
                </a:solidFill>
                <a:latin typeface="Arial" panose="020B0604020202020204" pitchFamily="34" charset="0"/>
              </a:defRPr>
            </a:lvl7pPr>
            <a:lvl8pPr marL="3352431" indent="-218740" eaLnBrk="0" fontAlgn="base" hangingPunct="0">
              <a:spcBef>
                <a:spcPct val="30000"/>
              </a:spcBef>
              <a:spcAft>
                <a:spcPct val="0"/>
              </a:spcAft>
              <a:defRPr sz="1200">
                <a:solidFill>
                  <a:schemeClr val="tx1"/>
                </a:solidFill>
                <a:latin typeface="Arial" panose="020B0604020202020204" pitchFamily="34" charset="0"/>
              </a:defRPr>
            </a:lvl8pPr>
            <a:lvl9pPr marL="3808932" indent="-21874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8020F11-8CDC-4C1C-9DE0-A5C1AAF7BC30}" type="slidenum">
              <a:rPr lang="de-DE" altLang="en-US"/>
              <a:pPr>
                <a:spcBef>
                  <a:spcPct val="0"/>
                </a:spcBef>
              </a:pPr>
              <a:t>8</a:t>
            </a:fld>
            <a:endParaRPr lang="de-DE" altLang="en-US"/>
          </a:p>
        </p:txBody>
      </p:sp>
    </p:spTree>
    <p:extLst>
      <p:ext uri="{BB962C8B-B14F-4D97-AF65-F5344CB8AC3E}">
        <p14:creationId xmlns:p14="http://schemas.microsoft.com/office/powerpoint/2010/main" val="4117547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lienbildplatzhalter 1"/>
          <p:cNvSpPr>
            <a:spLocks noGrp="1" noRot="1" noChangeAspect="1" noTextEdit="1"/>
          </p:cNvSpPr>
          <p:nvPr>
            <p:ph type="sldImg"/>
          </p:nvPr>
        </p:nvSpPr>
        <p:spPr>
          <a:ln/>
        </p:spPr>
      </p:sp>
      <p:sp>
        <p:nvSpPr>
          <p:cNvPr id="22531"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882213" rtl="0" eaLnBrk="1" fontAlgn="base" latinLnBrk="0" hangingPunct="1">
              <a:lnSpc>
                <a:spcPct val="100000"/>
              </a:lnSpc>
              <a:spcBef>
                <a:spcPct val="30000"/>
              </a:spcBef>
              <a:spcAft>
                <a:spcPct val="0"/>
              </a:spcAft>
              <a:buClrTx/>
              <a:buSzTx/>
              <a:buFont typeface="Arial" panose="020B0604020202020204" pitchFamily="34" charset="0"/>
              <a:buNone/>
              <a:tabLst/>
              <a:defRPr/>
            </a:pPr>
            <a:r>
              <a:rPr lang="en-US" sz="900" kern="1200" baseline="0" dirty="0">
                <a:solidFill>
                  <a:schemeClr val="tx1"/>
                </a:solidFill>
                <a:effectLst/>
                <a:latin typeface="Arial" charset="0"/>
                <a:ea typeface="+mn-ea"/>
                <a:cs typeface="+mn-cs"/>
              </a:rPr>
              <a:t>upper bound for reversed Weibull: </a:t>
            </a:r>
            <a:r>
              <a:rPr lang="el-GR" sz="900" kern="1200" dirty="0">
                <a:solidFill>
                  <a:schemeClr val="tx1"/>
                </a:solidFill>
                <a:effectLst/>
                <a:latin typeface="Arial" charset="0"/>
                <a:ea typeface="+mn-ea"/>
                <a:cs typeface="+mn-cs"/>
              </a:rPr>
              <a:t>μ-(σ/ξ)</a:t>
            </a:r>
            <a:endParaRPr lang="en-US" sz="900" kern="1200" baseline="0" dirty="0">
              <a:solidFill>
                <a:schemeClr val="tx1"/>
              </a:solidFill>
              <a:effectLst/>
              <a:latin typeface="Arial" charset="0"/>
              <a:ea typeface="+mn-ea"/>
              <a:cs typeface="+mn-cs"/>
            </a:endParaRPr>
          </a:p>
          <a:p>
            <a:pPr marL="0" marR="0" lvl="0" indent="0" algn="l" defTabSz="882213" rtl="0" eaLnBrk="1" fontAlgn="base" latinLnBrk="0" hangingPunct="1">
              <a:lnSpc>
                <a:spcPct val="100000"/>
              </a:lnSpc>
              <a:spcBef>
                <a:spcPct val="30000"/>
              </a:spcBef>
              <a:spcAft>
                <a:spcPct val="0"/>
              </a:spcAft>
              <a:buClrTx/>
              <a:buSzTx/>
              <a:buFont typeface="Arial" panose="020B0604020202020204" pitchFamily="34" charset="0"/>
              <a:buNone/>
              <a:tabLst/>
              <a:defRPr/>
            </a:pPr>
            <a:r>
              <a:rPr lang="en-US" sz="900" kern="1200" dirty="0">
                <a:solidFill>
                  <a:schemeClr val="tx1"/>
                </a:solidFill>
                <a:effectLst/>
                <a:latin typeface="Arial" charset="0"/>
                <a:ea typeface="+mn-ea"/>
                <a:cs typeface="+mn-cs"/>
              </a:rPr>
              <a:t>Here:</a:t>
            </a:r>
            <a:r>
              <a:rPr lang="en-US" sz="900" kern="1200" baseline="0" dirty="0">
                <a:solidFill>
                  <a:schemeClr val="tx1"/>
                </a:solidFill>
                <a:effectLst/>
                <a:latin typeface="Arial" charset="0"/>
                <a:ea typeface="+mn-ea"/>
                <a:cs typeface="+mn-cs"/>
              </a:rPr>
              <a:t> </a:t>
            </a:r>
            <a:r>
              <a:rPr lang="el-GR" sz="900" kern="1200" baseline="0" dirty="0">
                <a:solidFill>
                  <a:schemeClr val="tx1"/>
                </a:solidFill>
                <a:effectLst/>
                <a:latin typeface="Arial" charset="0"/>
                <a:ea typeface="+mn-ea"/>
                <a:cs typeface="+mn-cs"/>
              </a:rPr>
              <a:t>μ=</a:t>
            </a:r>
            <a:r>
              <a:rPr lang="en-US" sz="900" kern="1200" baseline="0" dirty="0">
                <a:solidFill>
                  <a:schemeClr val="tx1"/>
                </a:solidFill>
                <a:effectLst/>
                <a:latin typeface="Arial" charset="0"/>
                <a:ea typeface="+mn-ea"/>
                <a:cs typeface="+mn-cs"/>
              </a:rPr>
              <a:t>39.66</a:t>
            </a:r>
            <a:r>
              <a:rPr lang="el-GR" sz="900" kern="1200" baseline="0" dirty="0">
                <a:solidFill>
                  <a:schemeClr val="tx1"/>
                </a:solidFill>
                <a:effectLst/>
                <a:latin typeface="Arial" charset="0"/>
                <a:ea typeface="+mn-ea"/>
                <a:cs typeface="+mn-cs"/>
              </a:rPr>
              <a:t>, σ=</a:t>
            </a:r>
            <a:r>
              <a:rPr lang="en-US" sz="900" kern="1200" baseline="0" dirty="0">
                <a:solidFill>
                  <a:schemeClr val="tx1"/>
                </a:solidFill>
                <a:effectLst/>
                <a:latin typeface="Arial" charset="0"/>
                <a:ea typeface="+mn-ea"/>
                <a:cs typeface="+mn-cs"/>
              </a:rPr>
              <a:t>17.48</a:t>
            </a:r>
            <a:r>
              <a:rPr lang="el-GR" sz="900" kern="1200" baseline="0" dirty="0">
                <a:solidFill>
                  <a:schemeClr val="tx1"/>
                </a:solidFill>
                <a:effectLst/>
                <a:latin typeface="Arial" charset="0"/>
                <a:ea typeface="+mn-ea"/>
                <a:cs typeface="+mn-cs"/>
              </a:rPr>
              <a:t>, ξ=-0.3, </a:t>
            </a:r>
            <a:r>
              <a:rPr lang="en-US" sz="900" kern="1200" baseline="0" dirty="0">
                <a:solidFill>
                  <a:schemeClr val="tx1"/>
                </a:solidFill>
                <a:effectLst/>
                <a:latin typeface="Arial" charset="0"/>
                <a:ea typeface="+mn-ea"/>
                <a:cs typeface="+mn-cs"/>
              </a:rPr>
              <a:t>upper bound for reversed Weibull: 98.63 m</a:t>
            </a:r>
            <a:r>
              <a:rPr lang="en-US" sz="900" kern="1200" baseline="30000" dirty="0">
                <a:solidFill>
                  <a:schemeClr val="tx1"/>
                </a:solidFill>
                <a:effectLst/>
                <a:latin typeface="Arial" charset="0"/>
                <a:ea typeface="+mn-ea"/>
                <a:cs typeface="+mn-cs"/>
              </a:rPr>
              <a:t>3</a:t>
            </a:r>
            <a:r>
              <a:rPr lang="en-US" sz="900" kern="1200" baseline="0" dirty="0">
                <a:solidFill>
                  <a:schemeClr val="tx1"/>
                </a:solidFill>
                <a:effectLst/>
                <a:latin typeface="Arial" charset="0"/>
                <a:ea typeface="+mn-ea"/>
                <a:cs typeface="+mn-cs"/>
              </a:rPr>
              <a:t>/s</a:t>
            </a:r>
            <a:endParaRPr lang="en-US" sz="900" kern="1200" dirty="0">
              <a:solidFill>
                <a:schemeClr val="tx1"/>
              </a:solidFill>
              <a:effectLst/>
              <a:latin typeface="Arial" charset="0"/>
              <a:ea typeface="+mn-ea"/>
              <a:cs typeface="+mn-cs"/>
            </a:endParaRPr>
          </a:p>
        </p:txBody>
      </p:sp>
      <p:sp>
        <p:nvSpPr>
          <p:cNvPr id="22532"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14869" indent="-272632">
              <a:spcBef>
                <a:spcPct val="30000"/>
              </a:spcBef>
              <a:defRPr sz="1200">
                <a:solidFill>
                  <a:schemeClr val="tx1"/>
                </a:solidFill>
                <a:latin typeface="Arial" panose="020B0604020202020204" pitchFamily="34" charset="0"/>
              </a:defRPr>
            </a:lvl2pPr>
            <a:lvl3pPr marL="1098457" indent="-218740">
              <a:spcBef>
                <a:spcPct val="30000"/>
              </a:spcBef>
              <a:defRPr sz="1200">
                <a:solidFill>
                  <a:schemeClr val="tx1"/>
                </a:solidFill>
                <a:latin typeface="Arial" panose="020B0604020202020204" pitchFamily="34" charset="0"/>
              </a:defRPr>
            </a:lvl3pPr>
            <a:lvl4pPr marL="1540691" indent="-218740">
              <a:spcBef>
                <a:spcPct val="30000"/>
              </a:spcBef>
              <a:defRPr sz="1200">
                <a:solidFill>
                  <a:schemeClr val="tx1"/>
                </a:solidFill>
                <a:latin typeface="Arial" panose="020B0604020202020204" pitchFamily="34" charset="0"/>
              </a:defRPr>
            </a:lvl4pPr>
            <a:lvl5pPr marL="1982927" indent="-218740">
              <a:spcBef>
                <a:spcPct val="30000"/>
              </a:spcBef>
              <a:defRPr sz="1200">
                <a:solidFill>
                  <a:schemeClr val="tx1"/>
                </a:solidFill>
                <a:latin typeface="Arial" panose="020B0604020202020204" pitchFamily="34" charset="0"/>
              </a:defRPr>
            </a:lvl5pPr>
            <a:lvl6pPr marL="2439428" indent="-218740" eaLnBrk="0" fontAlgn="base" hangingPunct="0">
              <a:spcBef>
                <a:spcPct val="30000"/>
              </a:spcBef>
              <a:spcAft>
                <a:spcPct val="0"/>
              </a:spcAft>
              <a:defRPr sz="1200">
                <a:solidFill>
                  <a:schemeClr val="tx1"/>
                </a:solidFill>
                <a:latin typeface="Arial" panose="020B0604020202020204" pitchFamily="34" charset="0"/>
              </a:defRPr>
            </a:lvl6pPr>
            <a:lvl7pPr marL="2895930" indent="-218740" eaLnBrk="0" fontAlgn="base" hangingPunct="0">
              <a:spcBef>
                <a:spcPct val="30000"/>
              </a:spcBef>
              <a:spcAft>
                <a:spcPct val="0"/>
              </a:spcAft>
              <a:defRPr sz="1200">
                <a:solidFill>
                  <a:schemeClr val="tx1"/>
                </a:solidFill>
                <a:latin typeface="Arial" panose="020B0604020202020204" pitchFamily="34" charset="0"/>
              </a:defRPr>
            </a:lvl7pPr>
            <a:lvl8pPr marL="3352431" indent="-218740" eaLnBrk="0" fontAlgn="base" hangingPunct="0">
              <a:spcBef>
                <a:spcPct val="30000"/>
              </a:spcBef>
              <a:spcAft>
                <a:spcPct val="0"/>
              </a:spcAft>
              <a:defRPr sz="1200">
                <a:solidFill>
                  <a:schemeClr val="tx1"/>
                </a:solidFill>
                <a:latin typeface="Arial" panose="020B0604020202020204" pitchFamily="34" charset="0"/>
              </a:defRPr>
            </a:lvl8pPr>
            <a:lvl9pPr marL="3808932" indent="-21874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8020F11-8CDC-4C1C-9DE0-A5C1AAF7BC30}" type="slidenum">
              <a:rPr lang="de-DE" altLang="en-US"/>
              <a:pPr>
                <a:spcBef>
                  <a:spcPct val="0"/>
                </a:spcBef>
              </a:pPr>
              <a:t>9</a:t>
            </a:fld>
            <a:endParaRPr lang="de-DE" altLang="en-US"/>
          </a:p>
        </p:txBody>
      </p:sp>
    </p:spTree>
    <p:extLst>
      <p:ext uri="{BB962C8B-B14F-4D97-AF65-F5344CB8AC3E}">
        <p14:creationId xmlns:p14="http://schemas.microsoft.com/office/powerpoint/2010/main" val="2962485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a:t>Titelmasterformat durch Klicken bearbeiten</a:t>
            </a:r>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lvl1pPr>
              <a:defRPr/>
            </a:lvl1pPr>
          </a:lstStyle>
          <a:p>
            <a:pPr>
              <a:defRPr/>
            </a:pPr>
            <a:endParaRPr lang="de-DE"/>
          </a:p>
        </p:txBody>
      </p:sp>
      <p:sp>
        <p:nvSpPr>
          <p:cNvPr id="5" name="Foliennummernplatzhalter 5"/>
          <p:cNvSpPr>
            <a:spLocks noGrp="1"/>
          </p:cNvSpPr>
          <p:nvPr>
            <p:ph type="sldNum" sz="quarter" idx="11"/>
          </p:nvPr>
        </p:nvSpPr>
        <p:spPr/>
        <p:txBody>
          <a:bodyPr/>
          <a:lstStyle>
            <a:lvl1pPr>
              <a:defRPr smtClean="0">
                <a:latin typeface="Arial" panose="020B0604020202020204" pitchFamily="34" charset="0"/>
              </a:defRPr>
            </a:lvl1pPr>
          </a:lstStyle>
          <a:p>
            <a:pPr>
              <a:defRPr/>
            </a:pPr>
            <a:fld id="{8B40356E-F3C0-482C-9E1C-7353F20ADFFE}" type="slidenum">
              <a:rPr lang="de-DE" altLang="de-DE"/>
              <a:pPr>
                <a:defRPr/>
              </a:pPr>
              <a:t>‹#›</a:t>
            </a:fld>
            <a:endParaRPr lang="de-DE" altLang="de-DE"/>
          </a:p>
        </p:txBody>
      </p:sp>
    </p:spTree>
    <p:extLst>
      <p:ext uri="{BB962C8B-B14F-4D97-AF65-F5344CB8AC3E}">
        <p14:creationId xmlns:p14="http://schemas.microsoft.com/office/powerpoint/2010/main" val="3995867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lvl1pPr>
              <a:defRPr/>
            </a:lvl1pPr>
          </a:lstStyle>
          <a:p>
            <a:pPr>
              <a:defRPr/>
            </a:pPr>
            <a:endParaRPr lang="de-DE"/>
          </a:p>
        </p:txBody>
      </p:sp>
      <p:sp>
        <p:nvSpPr>
          <p:cNvPr id="5" name="Foliennummernplatzhalter 5"/>
          <p:cNvSpPr>
            <a:spLocks noGrp="1"/>
          </p:cNvSpPr>
          <p:nvPr>
            <p:ph type="sldNum" sz="quarter" idx="11"/>
          </p:nvPr>
        </p:nvSpPr>
        <p:spPr/>
        <p:txBody>
          <a:bodyPr/>
          <a:lstStyle>
            <a:lvl1pPr>
              <a:defRPr smtClean="0">
                <a:latin typeface="Arial" panose="020B0604020202020204" pitchFamily="34" charset="0"/>
              </a:defRPr>
            </a:lvl1pPr>
          </a:lstStyle>
          <a:p>
            <a:pPr>
              <a:defRPr/>
            </a:pPr>
            <a:fld id="{2BAAB5D6-44D0-4692-B8BA-5858F0E7B5AB}" type="slidenum">
              <a:rPr lang="de-DE" altLang="de-DE"/>
              <a:pPr>
                <a:defRPr/>
              </a:pPr>
              <a:t>‹#›</a:t>
            </a:fld>
            <a:endParaRPr lang="de-DE" altLang="de-DE"/>
          </a:p>
        </p:txBody>
      </p:sp>
    </p:spTree>
    <p:extLst>
      <p:ext uri="{BB962C8B-B14F-4D97-AF65-F5344CB8AC3E}">
        <p14:creationId xmlns:p14="http://schemas.microsoft.com/office/powerpoint/2010/main" val="1635294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lvl1pPr>
              <a:defRPr/>
            </a:lvl1pPr>
          </a:lstStyle>
          <a:p>
            <a:pPr>
              <a:defRPr/>
            </a:pPr>
            <a:endParaRPr lang="de-DE"/>
          </a:p>
        </p:txBody>
      </p:sp>
      <p:sp>
        <p:nvSpPr>
          <p:cNvPr id="5" name="Foliennummernplatzhalter 5"/>
          <p:cNvSpPr>
            <a:spLocks noGrp="1"/>
          </p:cNvSpPr>
          <p:nvPr>
            <p:ph type="sldNum" sz="quarter" idx="11"/>
          </p:nvPr>
        </p:nvSpPr>
        <p:spPr/>
        <p:txBody>
          <a:bodyPr/>
          <a:lstStyle>
            <a:lvl1pPr>
              <a:defRPr smtClean="0">
                <a:latin typeface="Arial" panose="020B0604020202020204" pitchFamily="34" charset="0"/>
              </a:defRPr>
            </a:lvl1pPr>
          </a:lstStyle>
          <a:p>
            <a:pPr>
              <a:defRPr/>
            </a:pPr>
            <a:fld id="{AFF2E111-8EB2-4D11-B67C-842C7F8B0235}" type="slidenum">
              <a:rPr lang="de-DE" altLang="de-DE"/>
              <a:pPr>
                <a:defRPr/>
              </a:pPr>
              <a:t>‹#›</a:t>
            </a:fld>
            <a:endParaRPr lang="de-DE" altLang="de-DE"/>
          </a:p>
        </p:txBody>
      </p:sp>
    </p:spTree>
    <p:extLst>
      <p:ext uri="{BB962C8B-B14F-4D97-AF65-F5344CB8AC3E}">
        <p14:creationId xmlns:p14="http://schemas.microsoft.com/office/powerpoint/2010/main" val="332113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lvl1pPr>
              <a:defRPr/>
            </a:lvl1pPr>
          </a:lstStyle>
          <a:p>
            <a:pPr>
              <a:defRPr/>
            </a:pPr>
            <a:endParaRPr lang="de-DE"/>
          </a:p>
        </p:txBody>
      </p:sp>
      <p:sp>
        <p:nvSpPr>
          <p:cNvPr id="5" name="Foliennummernplatzhalter 5"/>
          <p:cNvSpPr>
            <a:spLocks noGrp="1"/>
          </p:cNvSpPr>
          <p:nvPr>
            <p:ph type="sldNum" sz="quarter" idx="11"/>
          </p:nvPr>
        </p:nvSpPr>
        <p:spPr/>
        <p:txBody>
          <a:bodyPr/>
          <a:lstStyle>
            <a:lvl1pPr>
              <a:defRPr smtClean="0">
                <a:latin typeface="Arial" panose="020B0604020202020204" pitchFamily="34" charset="0"/>
              </a:defRPr>
            </a:lvl1pPr>
          </a:lstStyle>
          <a:p>
            <a:pPr>
              <a:defRPr/>
            </a:pPr>
            <a:fld id="{1BAC68CF-3AD5-4649-BA24-F1FB26B9CFF4}" type="slidenum">
              <a:rPr lang="de-DE" altLang="de-DE"/>
              <a:pPr>
                <a:defRPr/>
              </a:pPr>
              <a:t>‹#›</a:t>
            </a:fld>
            <a:endParaRPr lang="de-DE" altLang="de-DE"/>
          </a:p>
        </p:txBody>
      </p:sp>
    </p:spTree>
    <p:extLst>
      <p:ext uri="{BB962C8B-B14F-4D97-AF65-F5344CB8AC3E}">
        <p14:creationId xmlns:p14="http://schemas.microsoft.com/office/powerpoint/2010/main" val="1456995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Datumsplatzhalter 3"/>
          <p:cNvSpPr>
            <a:spLocks noGrp="1"/>
          </p:cNvSpPr>
          <p:nvPr>
            <p:ph type="dt" sz="half" idx="10"/>
          </p:nvPr>
        </p:nvSpPr>
        <p:spPr/>
        <p:txBody>
          <a:bodyPr/>
          <a:lstStyle>
            <a:lvl1pPr>
              <a:defRPr/>
            </a:lvl1pPr>
          </a:lstStyle>
          <a:p>
            <a:pPr>
              <a:defRPr/>
            </a:pPr>
            <a:endParaRPr lang="de-DE"/>
          </a:p>
        </p:txBody>
      </p:sp>
      <p:sp>
        <p:nvSpPr>
          <p:cNvPr id="5" name="Foliennummernplatzhalter 5"/>
          <p:cNvSpPr>
            <a:spLocks noGrp="1"/>
          </p:cNvSpPr>
          <p:nvPr>
            <p:ph type="sldNum" sz="quarter" idx="11"/>
          </p:nvPr>
        </p:nvSpPr>
        <p:spPr/>
        <p:txBody>
          <a:bodyPr/>
          <a:lstStyle>
            <a:lvl1pPr>
              <a:defRPr smtClean="0">
                <a:latin typeface="Arial" panose="020B0604020202020204" pitchFamily="34" charset="0"/>
              </a:defRPr>
            </a:lvl1pPr>
          </a:lstStyle>
          <a:p>
            <a:pPr>
              <a:defRPr/>
            </a:pPr>
            <a:fld id="{064B1EED-1190-4604-A1A0-208984A6DED4}" type="slidenum">
              <a:rPr lang="de-DE" altLang="de-DE"/>
              <a:pPr>
                <a:defRPr/>
              </a:pPr>
              <a:t>‹#›</a:t>
            </a:fld>
            <a:endParaRPr lang="de-DE" altLang="de-DE"/>
          </a:p>
        </p:txBody>
      </p:sp>
    </p:spTree>
    <p:extLst>
      <p:ext uri="{BB962C8B-B14F-4D97-AF65-F5344CB8AC3E}">
        <p14:creationId xmlns:p14="http://schemas.microsoft.com/office/powerpoint/2010/main" val="1509453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lvl1pPr>
              <a:defRPr/>
            </a:lvl1pPr>
          </a:lstStyle>
          <a:p>
            <a:pPr>
              <a:defRPr/>
            </a:pPr>
            <a:endParaRPr lang="de-DE"/>
          </a:p>
        </p:txBody>
      </p:sp>
      <p:sp>
        <p:nvSpPr>
          <p:cNvPr id="6" name="Foliennummernplatzhalter 6"/>
          <p:cNvSpPr>
            <a:spLocks noGrp="1"/>
          </p:cNvSpPr>
          <p:nvPr>
            <p:ph type="sldNum" sz="quarter" idx="11"/>
          </p:nvPr>
        </p:nvSpPr>
        <p:spPr/>
        <p:txBody>
          <a:bodyPr/>
          <a:lstStyle>
            <a:lvl1pPr>
              <a:defRPr smtClean="0">
                <a:latin typeface="Arial" panose="020B0604020202020204" pitchFamily="34" charset="0"/>
              </a:defRPr>
            </a:lvl1pPr>
          </a:lstStyle>
          <a:p>
            <a:pPr>
              <a:defRPr/>
            </a:pPr>
            <a:fld id="{DCF89BA8-DC85-4F11-A7C6-ABFD4A124009}" type="slidenum">
              <a:rPr lang="de-DE" altLang="de-DE"/>
              <a:pPr>
                <a:defRPr/>
              </a:pPr>
              <a:t>‹#›</a:t>
            </a:fld>
            <a:endParaRPr lang="de-DE" altLang="de-DE"/>
          </a:p>
        </p:txBody>
      </p:sp>
    </p:spTree>
    <p:extLst>
      <p:ext uri="{BB962C8B-B14F-4D97-AF65-F5344CB8AC3E}">
        <p14:creationId xmlns:p14="http://schemas.microsoft.com/office/powerpoint/2010/main" val="703266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lvl1pPr>
              <a:defRPr/>
            </a:lvl1pPr>
          </a:lstStyle>
          <a:p>
            <a:pPr>
              <a:defRPr/>
            </a:pPr>
            <a:endParaRPr lang="de-DE"/>
          </a:p>
        </p:txBody>
      </p:sp>
      <p:sp>
        <p:nvSpPr>
          <p:cNvPr id="8" name="Foliennummernplatzhalter 8"/>
          <p:cNvSpPr>
            <a:spLocks noGrp="1"/>
          </p:cNvSpPr>
          <p:nvPr>
            <p:ph type="sldNum" sz="quarter" idx="11"/>
          </p:nvPr>
        </p:nvSpPr>
        <p:spPr/>
        <p:txBody>
          <a:bodyPr/>
          <a:lstStyle>
            <a:lvl1pPr>
              <a:defRPr smtClean="0">
                <a:latin typeface="Arial" panose="020B0604020202020204" pitchFamily="34" charset="0"/>
              </a:defRPr>
            </a:lvl1pPr>
          </a:lstStyle>
          <a:p>
            <a:pPr>
              <a:defRPr/>
            </a:pPr>
            <a:fld id="{69E1CC8E-560C-40AA-9E5F-FF8D91F2A1A2}" type="slidenum">
              <a:rPr lang="de-DE" altLang="de-DE"/>
              <a:pPr>
                <a:defRPr/>
              </a:pPr>
              <a:t>‹#›</a:t>
            </a:fld>
            <a:endParaRPr lang="de-DE" altLang="de-DE"/>
          </a:p>
        </p:txBody>
      </p:sp>
    </p:spTree>
    <p:extLst>
      <p:ext uri="{BB962C8B-B14F-4D97-AF65-F5344CB8AC3E}">
        <p14:creationId xmlns:p14="http://schemas.microsoft.com/office/powerpoint/2010/main" val="4060053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Datumsplatzhalter 2"/>
          <p:cNvSpPr>
            <a:spLocks noGrp="1"/>
          </p:cNvSpPr>
          <p:nvPr>
            <p:ph type="dt" sz="half" idx="10"/>
          </p:nvPr>
        </p:nvSpPr>
        <p:spPr/>
        <p:txBody>
          <a:bodyPr/>
          <a:lstStyle>
            <a:lvl1pPr>
              <a:defRPr/>
            </a:lvl1pPr>
          </a:lstStyle>
          <a:p>
            <a:pPr>
              <a:defRPr/>
            </a:pPr>
            <a:endParaRPr lang="de-DE"/>
          </a:p>
        </p:txBody>
      </p:sp>
      <p:sp>
        <p:nvSpPr>
          <p:cNvPr id="3" name="Foliennummernplatzhalter 4"/>
          <p:cNvSpPr>
            <a:spLocks noGrp="1"/>
          </p:cNvSpPr>
          <p:nvPr>
            <p:ph type="sldNum" sz="quarter" idx="11"/>
          </p:nvPr>
        </p:nvSpPr>
        <p:spPr/>
        <p:txBody>
          <a:bodyPr/>
          <a:lstStyle>
            <a:lvl1pPr>
              <a:defRPr smtClean="0">
                <a:latin typeface="Arial" panose="020B0604020202020204" pitchFamily="34" charset="0"/>
              </a:defRPr>
            </a:lvl1pPr>
          </a:lstStyle>
          <a:p>
            <a:pPr>
              <a:defRPr/>
            </a:pPr>
            <a:fld id="{5FF51756-0C93-4B65-AC48-3103CD5C1C83}" type="slidenum">
              <a:rPr lang="de-DE" altLang="de-DE"/>
              <a:pPr>
                <a:defRPr/>
              </a:pPr>
              <a:t>‹#›</a:t>
            </a:fld>
            <a:endParaRPr lang="de-DE" altLang="de-DE"/>
          </a:p>
        </p:txBody>
      </p:sp>
    </p:spTree>
    <p:extLst>
      <p:ext uri="{BB962C8B-B14F-4D97-AF65-F5344CB8AC3E}">
        <p14:creationId xmlns:p14="http://schemas.microsoft.com/office/powerpoint/2010/main" val="3442391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lvl1pPr>
              <a:defRPr/>
            </a:lvl1pPr>
          </a:lstStyle>
          <a:p>
            <a:pPr>
              <a:defRPr/>
            </a:pPr>
            <a:endParaRPr lang="de-DE"/>
          </a:p>
        </p:txBody>
      </p:sp>
      <p:sp>
        <p:nvSpPr>
          <p:cNvPr id="3" name="Foliennummernplatzhalter 3"/>
          <p:cNvSpPr>
            <a:spLocks noGrp="1"/>
          </p:cNvSpPr>
          <p:nvPr>
            <p:ph type="sldNum" sz="quarter" idx="11"/>
          </p:nvPr>
        </p:nvSpPr>
        <p:spPr/>
        <p:txBody>
          <a:bodyPr/>
          <a:lstStyle>
            <a:lvl1pPr>
              <a:defRPr smtClean="0">
                <a:latin typeface="Arial" panose="020B0604020202020204" pitchFamily="34" charset="0"/>
              </a:defRPr>
            </a:lvl1pPr>
          </a:lstStyle>
          <a:p>
            <a:pPr>
              <a:defRPr/>
            </a:pPr>
            <a:fld id="{341B63C0-C06C-4A28-997D-B2F15AC8A49C}" type="slidenum">
              <a:rPr lang="de-DE" altLang="de-DE"/>
              <a:pPr>
                <a:defRPr/>
              </a:pPr>
              <a:t>‹#›</a:t>
            </a:fld>
            <a:endParaRPr lang="de-DE" altLang="de-DE"/>
          </a:p>
        </p:txBody>
      </p:sp>
    </p:spTree>
    <p:extLst>
      <p:ext uri="{BB962C8B-B14F-4D97-AF65-F5344CB8AC3E}">
        <p14:creationId xmlns:p14="http://schemas.microsoft.com/office/powerpoint/2010/main" val="3355144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lvl1pPr>
              <a:defRPr/>
            </a:lvl1pPr>
          </a:lstStyle>
          <a:p>
            <a:pPr>
              <a:defRPr/>
            </a:pPr>
            <a:endParaRPr lang="de-DE"/>
          </a:p>
        </p:txBody>
      </p:sp>
      <p:sp>
        <p:nvSpPr>
          <p:cNvPr id="6" name="Foliennummernplatzhalter 6"/>
          <p:cNvSpPr>
            <a:spLocks noGrp="1"/>
          </p:cNvSpPr>
          <p:nvPr>
            <p:ph type="sldNum" sz="quarter" idx="11"/>
          </p:nvPr>
        </p:nvSpPr>
        <p:spPr/>
        <p:txBody>
          <a:bodyPr/>
          <a:lstStyle>
            <a:lvl1pPr>
              <a:defRPr smtClean="0">
                <a:latin typeface="Arial" panose="020B0604020202020204" pitchFamily="34" charset="0"/>
              </a:defRPr>
            </a:lvl1pPr>
          </a:lstStyle>
          <a:p>
            <a:pPr>
              <a:defRPr/>
            </a:pPr>
            <a:fld id="{07FD7DC5-EDD5-4ABB-96BB-F60C027C497D}" type="slidenum">
              <a:rPr lang="de-DE" altLang="de-DE"/>
              <a:pPr>
                <a:defRPr/>
              </a:pPr>
              <a:t>‹#›</a:t>
            </a:fld>
            <a:endParaRPr lang="de-DE" altLang="de-DE"/>
          </a:p>
        </p:txBody>
      </p:sp>
    </p:spTree>
    <p:extLst>
      <p:ext uri="{BB962C8B-B14F-4D97-AF65-F5344CB8AC3E}">
        <p14:creationId xmlns:p14="http://schemas.microsoft.com/office/powerpoint/2010/main" val="643287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lvl1pPr>
              <a:defRPr/>
            </a:lvl1pPr>
          </a:lstStyle>
          <a:p>
            <a:pPr>
              <a:defRPr/>
            </a:pPr>
            <a:endParaRPr lang="de-DE"/>
          </a:p>
        </p:txBody>
      </p:sp>
      <p:sp>
        <p:nvSpPr>
          <p:cNvPr id="6" name="Foliennummernplatzhalter 6"/>
          <p:cNvSpPr>
            <a:spLocks noGrp="1"/>
          </p:cNvSpPr>
          <p:nvPr>
            <p:ph type="sldNum" sz="quarter" idx="11"/>
          </p:nvPr>
        </p:nvSpPr>
        <p:spPr/>
        <p:txBody>
          <a:bodyPr/>
          <a:lstStyle>
            <a:lvl1pPr>
              <a:defRPr smtClean="0">
                <a:latin typeface="Arial" panose="020B0604020202020204" pitchFamily="34" charset="0"/>
              </a:defRPr>
            </a:lvl1pPr>
          </a:lstStyle>
          <a:p>
            <a:pPr>
              <a:defRPr/>
            </a:pPr>
            <a:fld id="{C2343623-070E-4F11-8E6D-C07B7BA002CF}" type="slidenum">
              <a:rPr lang="de-DE" altLang="de-DE"/>
              <a:pPr>
                <a:defRPr/>
              </a:pPr>
              <a:t>‹#›</a:t>
            </a:fld>
            <a:endParaRPr lang="de-DE" altLang="de-DE"/>
          </a:p>
        </p:txBody>
      </p:sp>
    </p:spTree>
    <p:extLst>
      <p:ext uri="{BB962C8B-B14F-4D97-AF65-F5344CB8AC3E}">
        <p14:creationId xmlns:p14="http://schemas.microsoft.com/office/powerpoint/2010/main" val="2477000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en-US"/>
              <a:t>Titelmasterformat durch Klicken bearbeiten</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en-US"/>
              <a:t>Textmasterformate durch Klicken bearbeiten</a:t>
            </a:r>
          </a:p>
          <a:p>
            <a:pPr lvl="1"/>
            <a:r>
              <a:rPr lang="de-DE" altLang="en-US"/>
              <a:t>Zweite Ebene</a:t>
            </a:r>
          </a:p>
          <a:p>
            <a:pPr lvl="2"/>
            <a:r>
              <a:rPr lang="de-DE" altLang="en-US"/>
              <a:t>Dritte Ebene</a:t>
            </a:r>
          </a:p>
          <a:p>
            <a:pPr lvl="3"/>
            <a:r>
              <a:rPr lang="de-DE" altLang="en-US"/>
              <a:t>Vierte Ebene</a:t>
            </a:r>
          </a:p>
          <a:p>
            <a:pPr lvl="4"/>
            <a:r>
              <a:rPr lang="de-DE" altLang="en-US"/>
              <a:t>Fünfte Ebene</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de-DE"/>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charset="0"/>
              </a:defRPr>
            </a:lvl1pPr>
          </a:lstStyle>
          <a:p>
            <a:pPr>
              <a:defRPr/>
            </a:pPr>
            <a:endParaRPr lang="de-DE"/>
          </a:p>
        </p:txBody>
      </p:sp>
      <p:sp>
        <p:nvSpPr>
          <p:cNvPr id="2" name="Line 10"/>
          <p:cNvSpPr>
            <a:spLocks noChangeShapeType="1"/>
          </p:cNvSpPr>
          <p:nvPr userDrawn="1"/>
        </p:nvSpPr>
        <p:spPr bwMode="auto">
          <a:xfrm flipV="1">
            <a:off x="0" y="642938"/>
            <a:ext cx="9144000" cy="0"/>
          </a:xfrm>
          <a:prstGeom prst="line">
            <a:avLst/>
          </a:prstGeom>
          <a:noFill/>
          <a:ln w="19050">
            <a:solidFill>
              <a:srgbClr val="0070C0"/>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pic>
        <p:nvPicPr>
          <p:cNvPr id="1031" name="Picture 35" descr="mathnat"/>
          <p:cNvPicPr>
            <a:picLocks noChangeAspect="1" noChangeArrowheads="1"/>
          </p:cNvPicPr>
          <p:nvPr userDrawn="1"/>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78838" y="7938"/>
            <a:ext cx="593725"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26" descr="GFZ-LogoNeu_eng_4c"/>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43813" y="71438"/>
            <a:ext cx="78581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519" r:id="rId1"/>
    <p:sldLayoutId id="2147484520" r:id="rId2"/>
    <p:sldLayoutId id="2147484521" r:id="rId3"/>
    <p:sldLayoutId id="2147484522" r:id="rId4"/>
    <p:sldLayoutId id="2147484523" r:id="rId5"/>
    <p:sldLayoutId id="2147484524" r:id="rId6"/>
    <p:sldLayoutId id="2147484525" r:id="rId7"/>
    <p:sldLayoutId id="2147484526" r:id="rId8"/>
    <p:sldLayoutId id="2147484527" r:id="rId9"/>
    <p:sldLayoutId id="2147484528" r:id="rId10"/>
    <p:sldLayoutId id="2147484529"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notesSlide" Target="../notesSlides/notesSlide11.xml"/><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0.wmf"/><Relationship Id="rId5" Type="http://schemas.openxmlformats.org/officeDocument/2006/relationships/oleObject" Target="../embeddings/oleObject3.bin"/><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0.png"/></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18.xml.rels><?xml version="1.0" encoding="UTF-8" standalone="yes"?>
<Relationships xmlns="http://schemas.openxmlformats.org/package/2006/relationships"><Relationship Id="rId3" Type="http://schemas.openxmlformats.org/officeDocument/2006/relationships/hyperlink" Target="https://cran.rstudio.com/bin/windows/base/R-4.0.2-win.exe"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hyperlink" Target="https://rstudio.com/products/rstudio/download/"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4.wmf"/><Relationship Id="rId5" Type="http://schemas.openxmlformats.org/officeDocument/2006/relationships/oleObject" Target="../embeddings/oleObject2.bin"/><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5.png"/><Relationship Id="rId5" Type="http://schemas.openxmlformats.org/officeDocument/2006/relationships/image" Target="../media/image14.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5"/>
          <p:cNvSpPr txBox="1">
            <a:spLocks noChangeArrowheads="1"/>
          </p:cNvSpPr>
          <p:nvPr/>
        </p:nvSpPr>
        <p:spPr bwMode="auto">
          <a:xfrm>
            <a:off x="755650" y="620713"/>
            <a:ext cx="184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de-DE" altLang="en-US" sz="1800"/>
          </a:p>
          <a:p>
            <a:pPr eaLnBrk="1" hangingPunct="1">
              <a:spcBef>
                <a:spcPct val="0"/>
              </a:spcBef>
              <a:buFontTx/>
              <a:buNone/>
            </a:pPr>
            <a:endParaRPr lang="de-DE" altLang="en-US" sz="1800"/>
          </a:p>
        </p:txBody>
      </p:sp>
      <p:graphicFrame>
        <p:nvGraphicFramePr>
          <p:cNvPr id="15363" name="Object 7"/>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2790" name="Formel" r:id="rId4" imgW="114151" imgH="215619" progId="Equation.3">
                  <p:embed/>
                </p:oleObj>
              </mc:Choice>
              <mc:Fallback>
                <p:oleObj name="Formel" r:id="rId4" imgW="114151" imgH="21561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4" name="Rectangle 31"/>
          <p:cNvSpPr>
            <a:spLocks noChangeArrowheads="1"/>
          </p:cNvSpPr>
          <p:nvPr/>
        </p:nvSpPr>
        <p:spPr bwMode="auto">
          <a:xfrm>
            <a:off x="-1588" y="-27384"/>
            <a:ext cx="7453313"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None/>
            </a:pPr>
            <a:r>
              <a:rPr lang="de-DE" sz="1800" b="1" dirty="0">
                <a:latin typeface="Calibri" panose="020F0502020204030204" pitchFamily="34" charset="0"/>
              </a:rPr>
              <a:t>Seminar Hochwasser SS 2020</a:t>
            </a:r>
          </a:p>
          <a:p>
            <a:pPr algn="ctr">
              <a:buNone/>
            </a:pPr>
            <a:r>
              <a:rPr lang="de-DE" sz="1800" b="1" dirty="0">
                <a:latin typeface="Calibri" panose="020F0502020204030204" pitchFamily="34" charset="0"/>
              </a:rPr>
              <a:t>Thematische Vertiefung Georisiken –Analyse und Management</a:t>
            </a:r>
            <a:endParaRPr lang="de-DE" altLang="en-US" sz="1800" b="1" dirty="0">
              <a:latin typeface="Calibri" panose="020F0502020204030204" pitchFamily="34" charset="0"/>
            </a:endParaRPr>
          </a:p>
        </p:txBody>
      </p:sp>
      <p:sp>
        <p:nvSpPr>
          <p:cNvPr id="15365" name="Rectangle 31"/>
          <p:cNvSpPr>
            <a:spLocks noChangeArrowheads="1"/>
          </p:cNvSpPr>
          <p:nvPr/>
        </p:nvSpPr>
        <p:spPr bwMode="auto">
          <a:xfrm>
            <a:off x="0" y="1557462"/>
            <a:ext cx="9144000" cy="5111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de-DE" altLang="en-US" sz="2000" b="1" dirty="0">
                <a:latin typeface="Calibri" panose="020F0502020204030204" pitchFamily="34" charset="0"/>
              </a:rPr>
              <a:t>Lecture: Hochwasserstatistik</a:t>
            </a:r>
          </a:p>
          <a:p>
            <a:pPr algn="ctr" eaLnBrk="1" hangingPunct="1">
              <a:spcBef>
                <a:spcPct val="0"/>
              </a:spcBef>
              <a:buFontTx/>
              <a:buNone/>
            </a:pPr>
            <a:endParaRPr lang="de-DE" altLang="en-US" sz="2000" b="1" dirty="0">
              <a:latin typeface="Calibri" panose="020F0502020204030204" pitchFamily="34" charset="0"/>
            </a:endParaRPr>
          </a:p>
          <a:p>
            <a:pPr algn="ctr" eaLnBrk="1" hangingPunct="1">
              <a:spcBef>
                <a:spcPct val="0"/>
              </a:spcBef>
              <a:buFontTx/>
              <a:buNone/>
            </a:pPr>
            <a:r>
              <a:rPr lang="de-DE" altLang="en-US" sz="2000" b="1" dirty="0">
                <a:latin typeface="Calibri" panose="020F0502020204030204" pitchFamily="34" charset="0"/>
              </a:rPr>
              <a:t>26.06.2020</a:t>
            </a:r>
          </a:p>
          <a:p>
            <a:pPr algn="ctr" eaLnBrk="1" hangingPunct="1">
              <a:spcBef>
                <a:spcPct val="0"/>
              </a:spcBef>
              <a:buFontTx/>
              <a:buNone/>
            </a:pPr>
            <a:endParaRPr lang="de-DE" altLang="en-US" sz="2000" b="1" dirty="0">
              <a:latin typeface="Calibri" panose="020F0502020204030204" pitchFamily="34" charset="0"/>
            </a:endParaRPr>
          </a:p>
          <a:p>
            <a:pPr algn="ctr" eaLnBrk="1" hangingPunct="1">
              <a:spcBef>
                <a:spcPct val="0"/>
              </a:spcBef>
              <a:buFontTx/>
              <a:buNone/>
            </a:pPr>
            <a:endParaRPr lang="de-DE" altLang="en-US" sz="2000" b="1" dirty="0">
              <a:latin typeface="Calibri" panose="020F0502020204030204" pitchFamily="34" charset="0"/>
            </a:endParaRPr>
          </a:p>
          <a:p>
            <a:pPr algn="ctr">
              <a:buNone/>
            </a:pPr>
            <a:r>
              <a:rPr lang="de-DE" altLang="en-US" sz="2000" b="1" dirty="0">
                <a:latin typeface="Calibri" panose="020F0502020204030204" pitchFamily="34" charset="0"/>
              </a:rPr>
              <a:t>Bruno Merz</a:t>
            </a:r>
            <a:r>
              <a:rPr lang="de-DE" altLang="en-US" sz="2000" b="1" baseline="30000" dirty="0">
                <a:latin typeface="Calibri" panose="020F0502020204030204" pitchFamily="34" charset="0"/>
              </a:rPr>
              <a:t>1,2</a:t>
            </a:r>
            <a:r>
              <a:rPr lang="de-DE" sz="2000" b="1" dirty="0">
                <a:latin typeface="Calibri" panose="020F0502020204030204" pitchFamily="34" charset="0"/>
              </a:rPr>
              <a:t>, Matthias Kemter</a:t>
            </a:r>
            <a:r>
              <a:rPr lang="de-DE" sz="2000" b="1" baseline="30000" dirty="0">
                <a:latin typeface="Calibri" panose="020F0502020204030204" pitchFamily="34" charset="0"/>
              </a:rPr>
              <a:t>2,1</a:t>
            </a:r>
            <a:endParaRPr lang="de-DE" altLang="en-US" sz="2000" b="1" baseline="30000" dirty="0">
              <a:latin typeface="Calibri" panose="020F0502020204030204" pitchFamily="34" charset="0"/>
            </a:endParaRPr>
          </a:p>
          <a:p>
            <a:pPr algn="ctr" eaLnBrk="1" hangingPunct="1">
              <a:spcBef>
                <a:spcPct val="0"/>
              </a:spcBef>
              <a:buFontTx/>
              <a:buNone/>
            </a:pPr>
            <a:endParaRPr lang="de-DE" altLang="en-US" sz="1800" b="1" dirty="0">
              <a:latin typeface="Calibri" panose="020F0502020204030204" pitchFamily="34" charset="0"/>
            </a:endParaRPr>
          </a:p>
          <a:p>
            <a:pPr algn="ctr" eaLnBrk="1" hangingPunct="1">
              <a:spcBef>
                <a:spcPct val="0"/>
              </a:spcBef>
              <a:buFontTx/>
              <a:buNone/>
            </a:pPr>
            <a:r>
              <a:rPr lang="de-DE" altLang="en-US" sz="1800" b="1" baseline="30000" dirty="0">
                <a:latin typeface="Calibri" panose="020F0502020204030204" pitchFamily="34" charset="0"/>
              </a:rPr>
              <a:t>1</a:t>
            </a:r>
            <a:r>
              <a:rPr lang="de-DE" altLang="en-US" sz="1800" b="1" dirty="0">
                <a:latin typeface="Calibri" panose="020F0502020204030204" pitchFamily="34" charset="0"/>
              </a:rPr>
              <a:t>GFZ German Research Centre for Geosciences</a:t>
            </a:r>
          </a:p>
          <a:p>
            <a:pPr algn="ctr" eaLnBrk="1" hangingPunct="1">
              <a:spcBef>
                <a:spcPct val="0"/>
              </a:spcBef>
              <a:buFontTx/>
              <a:buNone/>
            </a:pPr>
            <a:r>
              <a:rPr lang="de-DE" altLang="en-US" sz="1800" b="1" dirty="0">
                <a:latin typeface="Calibri" panose="020F0502020204030204" pitchFamily="34" charset="0"/>
              </a:rPr>
              <a:t>Telegrafenberg, Potsdam</a:t>
            </a:r>
          </a:p>
          <a:p>
            <a:pPr algn="ctr">
              <a:buNone/>
            </a:pPr>
            <a:endParaRPr lang="de-DE" altLang="en-US" sz="1800" b="1" dirty="0">
              <a:latin typeface="Calibri" panose="020F0502020204030204" pitchFamily="34" charset="0"/>
            </a:endParaRPr>
          </a:p>
          <a:p>
            <a:pPr algn="ctr" eaLnBrk="1" hangingPunct="1">
              <a:spcBef>
                <a:spcPct val="0"/>
              </a:spcBef>
              <a:buFontTx/>
              <a:buNone/>
            </a:pPr>
            <a:r>
              <a:rPr lang="de-DE" altLang="en-US" sz="1800" b="1" baseline="30000" dirty="0">
                <a:latin typeface="Calibri" panose="020F0502020204030204" pitchFamily="34" charset="0"/>
              </a:rPr>
              <a:t>2</a:t>
            </a:r>
            <a:r>
              <a:rPr lang="de-DE" altLang="en-US" sz="1800" b="1" dirty="0">
                <a:latin typeface="Calibri" panose="020F0502020204030204" pitchFamily="34" charset="0"/>
              </a:rPr>
              <a:t>Institute for Earth and Environmental Sciences</a:t>
            </a:r>
          </a:p>
          <a:p>
            <a:pPr algn="ctr" eaLnBrk="1" hangingPunct="1">
              <a:spcBef>
                <a:spcPct val="0"/>
              </a:spcBef>
              <a:buFontTx/>
              <a:buNone/>
            </a:pPr>
            <a:r>
              <a:rPr lang="de-DE" altLang="en-US" sz="1800" b="1" dirty="0">
                <a:latin typeface="Calibri" panose="020F0502020204030204" pitchFamily="34" charset="0"/>
              </a:rPr>
              <a:t>Professor for Engineering Hydrology and Management of Georisks</a:t>
            </a:r>
          </a:p>
          <a:p>
            <a:pPr algn="ctr" eaLnBrk="1" hangingPunct="1">
              <a:spcBef>
                <a:spcPct val="0"/>
              </a:spcBef>
              <a:buFontTx/>
              <a:buNone/>
            </a:pPr>
            <a:endParaRPr lang="en-US" altLang="en-US" sz="1800" b="1" dirty="0">
              <a:latin typeface="Calibri" panose="020F0502020204030204" pitchFamily="34" charset="0"/>
            </a:endParaRPr>
          </a:p>
          <a:p>
            <a:pPr algn="ctr" eaLnBrk="1" hangingPunct="1">
              <a:spcBef>
                <a:spcPct val="0"/>
              </a:spcBef>
              <a:buFontTx/>
              <a:buNone/>
            </a:pPr>
            <a:r>
              <a:rPr lang="de-DE" altLang="en-US" sz="1800" b="1" dirty="0">
                <a:latin typeface="Calibri" panose="020F0502020204030204" pitchFamily="34" charset="0"/>
              </a:rPr>
              <a:t>bmerz@gfz-potsdam.de</a:t>
            </a:r>
          </a:p>
          <a:p>
            <a:pPr algn="ctr" eaLnBrk="1" hangingPunct="1">
              <a:spcBef>
                <a:spcPct val="0"/>
              </a:spcBef>
              <a:buFontTx/>
              <a:buNone/>
            </a:pPr>
            <a:r>
              <a:rPr lang="de-DE" altLang="en-US" sz="1800" b="1" dirty="0">
                <a:latin typeface="Calibri" panose="020F0502020204030204" pitchFamily="34" charset="0"/>
              </a:rPr>
              <a:t>kemter@uni-potsdam.de</a:t>
            </a:r>
          </a:p>
        </p:txBody>
      </p:sp>
    </p:spTree>
    <p:extLst>
      <p:ext uri="{BB962C8B-B14F-4D97-AF65-F5344CB8AC3E}">
        <p14:creationId xmlns:p14="http://schemas.microsoft.com/office/powerpoint/2010/main" val="4048121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el 1"/>
          <p:cNvSpPr>
            <a:spLocks noGrp="1"/>
          </p:cNvSpPr>
          <p:nvPr>
            <p:ph type="title"/>
          </p:nvPr>
        </p:nvSpPr>
        <p:spPr>
          <a:xfrm>
            <a:off x="107950" y="44450"/>
            <a:ext cx="8229600" cy="576263"/>
          </a:xfrm>
        </p:spPr>
        <p:txBody>
          <a:bodyPr/>
          <a:lstStyle/>
          <a:p>
            <a:pPr algn="l"/>
            <a:r>
              <a:rPr lang="de-DE" altLang="en-US" sz="2400" b="1" dirty="0">
                <a:latin typeface="Calibri" panose="020F0502020204030204" pitchFamily="34" charset="0"/>
                <a:ea typeface="Calibri" panose="020F0502020204030204" pitchFamily="34" charset="0"/>
                <a:cs typeface="Calibri" panose="020F0502020204030204" pitchFamily="34" charset="0"/>
              </a:rPr>
              <a:t>GEV Parameter</a:t>
            </a:r>
          </a:p>
        </p:txBody>
      </p:sp>
      <p:sp>
        <p:nvSpPr>
          <p:cNvPr id="21508" name="Inhaltsplatzhalter 2"/>
          <p:cNvSpPr>
            <a:spLocks noGrp="1"/>
          </p:cNvSpPr>
          <p:nvPr>
            <p:ph idx="1"/>
          </p:nvPr>
        </p:nvSpPr>
        <p:spPr>
          <a:xfrm>
            <a:off x="179389" y="980629"/>
            <a:ext cx="4250048" cy="2376363"/>
          </a:xfrm>
        </p:spPr>
        <p:txBody>
          <a:bodyPr/>
          <a:lstStyle/>
          <a:p>
            <a:pPr marL="0" indent="0" eaLnBrk="1" hangingPunct="1">
              <a:spcAft>
                <a:spcPts val="1200"/>
              </a:spcAft>
              <a:buNone/>
            </a:pPr>
            <a:r>
              <a:rPr lang="de-DE" altLang="en-US" sz="1800" b="1" dirty="0">
                <a:latin typeface="Arial" panose="020B0604020202020204" pitchFamily="34" charset="0"/>
                <a:cs typeface="Arial" panose="020B0604020202020204" pitchFamily="34" charset="0"/>
              </a:rPr>
              <a:t>Location</a:t>
            </a:r>
            <a:r>
              <a:rPr lang="de-DE" altLang="en-US" sz="1800" dirty="0">
                <a:latin typeface="Arial" panose="020B0604020202020204" pitchFamily="34" charset="0"/>
                <a:cs typeface="Arial" panose="020B0604020202020204" pitchFamily="34" charset="0"/>
              </a:rPr>
              <a:t>: Indikator für das Zentrum der Verteilung </a:t>
            </a:r>
            <a:r>
              <a:rPr lang="de-DE" altLang="en-US" sz="1800" dirty="0">
                <a:latin typeface="Arial" panose="020B0604020202020204" pitchFamily="34" charset="0"/>
                <a:cs typeface="Arial" panose="020B0604020202020204" pitchFamily="34" charset="0"/>
                <a:sym typeface="Wingdings" panose="05000000000000000000" pitchFamily="2" charset="2"/>
              </a:rPr>
              <a:t> Verschieben</a:t>
            </a:r>
            <a:endParaRPr lang="de-DE" altLang="en-US" sz="1800" dirty="0">
              <a:latin typeface="Arial" panose="020B0604020202020204" pitchFamily="34" charset="0"/>
              <a:cs typeface="Arial" panose="020B0604020202020204" pitchFamily="34" charset="0"/>
            </a:endParaRPr>
          </a:p>
          <a:p>
            <a:pPr marL="0" indent="0" eaLnBrk="1" hangingPunct="1">
              <a:spcAft>
                <a:spcPts val="1200"/>
              </a:spcAft>
              <a:buNone/>
            </a:pPr>
            <a:r>
              <a:rPr lang="de-DE" altLang="en-US" sz="1800" b="1" dirty="0" err="1">
                <a:latin typeface="Arial" panose="020B0604020202020204" pitchFamily="34" charset="0"/>
                <a:cs typeface="Arial" panose="020B0604020202020204" pitchFamily="34" charset="0"/>
              </a:rPr>
              <a:t>Scale</a:t>
            </a:r>
            <a:r>
              <a:rPr lang="de-DE" altLang="en-US" sz="1800" dirty="0">
                <a:latin typeface="Arial" panose="020B0604020202020204" pitchFamily="34" charset="0"/>
                <a:cs typeface="Arial" panose="020B0604020202020204" pitchFamily="34" charset="0"/>
              </a:rPr>
              <a:t>: Indikator für die Streuung            </a:t>
            </a:r>
            <a:r>
              <a:rPr lang="de-DE" altLang="en-US" sz="1800" dirty="0">
                <a:latin typeface="Arial" panose="020B0604020202020204" pitchFamily="34" charset="0"/>
                <a:cs typeface="Arial" panose="020B0604020202020204" pitchFamily="34" charset="0"/>
                <a:sym typeface="Wingdings" panose="05000000000000000000" pitchFamily="2" charset="2"/>
              </a:rPr>
              <a:t> Strecken/Stauchen</a:t>
            </a:r>
            <a:endParaRPr lang="de-DE" altLang="en-US" sz="1800" dirty="0">
              <a:latin typeface="Arial" panose="020B0604020202020204" pitchFamily="34" charset="0"/>
              <a:cs typeface="Arial" panose="020B0604020202020204" pitchFamily="34" charset="0"/>
            </a:endParaRPr>
          </a:p>
          <a:p>
            <a:pPr marL="0" indent="0" eaLnBrk="1" hangingPunct="1">
              <a:buNone/>
            </a:pPr>
            <a:r>
              <a:rPr lang="de-DE" altLang="en-US" sz="1800" b="1" dirty="0">
                <a:latin typeface="Arial" panose="020B0604020202020204" pitchFamily="34" charset="0"/>
                <a:cs typeface="Arial" panose="020B0604020202020204" pitchFamily="34" charset="0"/>
              </a:rPr>
              <a:t>Shape</a:t>
            </a:r>
            <a:r>
              <a:rPr lang="de-DE" altLang="en-US" sz="1800" dirty="0">
                <a:latin typeface="Arial" panose="020B0604020202020204" pitchFamily="34" charset="0"/>
                <a:cs typeface="Arial" panose="020B0604020202020204" pitchFamily="34" charset="0"/>
              </a:rPr>
              <a:t>: Indikator für die Form 	    </a:t>
            </a:r>
            <a:r>
              <a:rPr lang="de-DE" altLang="en-US" sz="1800" dirty="0">
                <a:latin typeface="Arial" panose="020B0604020202020204" pitchFamily="34" charset="0"/>
                <a:cs typeface="Arial" panose="020B0604020202020204" pitchFamily="34" charset="0"/>
                <a:sym typeface="Wingdings" panose="05000000000000000000" pitchFamily="2" charset="2"/>
              </a:rPr>
              <a:t> beeinflusst vor allem die Ränder</a:t>
            </a:r>
            <a:endParaRPr lang="de-DE" altLang="en-US" sz="18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9438" y="883041"/>
            <a:ext cx="4319025" cy="2877318"/>
          </a:xfrm>
          <a:prstGeom prst="rect">
            <a:avLst/>
          </a:prstGeom>
        </p:spPr>
      </p:pic>
      <p:sp>
        <p:nvSpPr>
          <p:cNvPr id="2" name="TextBox 1"/>
          <p:cNvSpPr txBox="1"/>
          <p:nvPr/>
        </p:nvSpPr>
        <p:spPr>
          <a:xfrm>
            <a:off x="7625760" y="980728"/>
            <a:ext cx="1056700" cy="369332"/>
          </a:xfrm>
          <a:prstGeom prst="rect">
            <a:avLst/>
          </a:prstGeom>
          <a:noFill/>
        </p:spPr>
        <p:txBody>
          <a:bodyPr wrap="none" rtlCol="0">
            <a:spAutoFit/>
          </a:bodyPr>
          <a:lstStyle/>
          <a:p>
            <a:r>
              <a:rPr lang="en-US" dirty="0"/>
              <a:t>Location</a:t>
            </a:r>
            <a:endParaRPr lang="de-DE"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496" y="3980682"/>
            <a:ext cx="4319025" cy="2877318"/>
          </a:xfrm>
          <a:prstGeom prst="rect">
            <a:avLst/>
          </a:prstGeom>
        </p:spPr>
      </p:pic>
      <p:sp>
        <p:nvSpPr>
          <p:cNvPr id="20" name="TextBox 19"/>
          <p:cNvSpPr txBox="1"/>
          <p:nvPr/>
        </p:nvSpPr>
        <p:spPr>
          <a:xfrm>
            <a:off x="3491880" y="4083509"/>
            <a:ext cx="761747" cy="369332"/>
          </a:xfrm>
          <a:prstGeom prst="rect">
            <a:avLst/>
          </a:prstGeom>
          <a:noFill/>
        </p:spPr>
        <p:txBody>
          <a:bodyPr wrap="none" rtlCol="0">
            <a:spAutoFit/>
          </a:bodyPr>
          <a:lstStyle/>
          <a:p>
            <a:r>
              <a:rPr lang="en-US" dirty="0"/>
              <a:t>Scale</a:t>
            </a:r>
            <a:endParaRPr lang="de-DE" dirty="0"/>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57789" y="3987574"/>
            <a:ext cx="4319025" cy="2877318"/>
          </a:xfrm>
          <a:prstGeom prst="rect">
            <a:avLst/>
          </a:prstGeom>
        </p:spPr>
      </p:pic>
      <p:sp>
        <p:nvSpPr>
          <p:cNvPr id="21" name="TextBox 20"/>
          <p:cNvSpPr txBox="1"/>
          <p:nvPr/>
        </p:nvSpPr>
        <p:spPr>
          <a:xfrm>
            <a:off x="7840710" y="4090401"/>
            <a:ext cx="1242115" cy="369332"/>
          </a:xfrm>
          <a:prstGeom prst="rect">
            <a:avLst/>
          </a:prstGeom>
          <a:noFill/>
        </p:spPr>
        <p:txBody>
          <a:bodyPr wrap="square" rtlCol="0">
            <a:spAutoFit/>
          </a:bodyPr>
          <a:lstStyle/>
          <a:p>
            <a:r>
              <a:rPr lang="en-US" dirty="0"/>
              <a:t>Shape</a:t>
            </a:r>
            <a:endParaRPr lang="de-DE" dirty="0"/>
          </a:p>
        </p:txBody>
      </p:sp>
      <p:sp>
        <p:nvSpPr>
          <p:cNvPr id="14" name="TextBox 13"/>
          <p:cNvSpPr txBox="1"/>
          <p:nvPr/>
        </p:nvSpPr>
        <p:spPr>
          <a:xfrm>
            <a:off x="8820472" y="6505599"/>
            <a:ext cx="383438" cy="307777"/>
          </a:xfrm>
          <a:prstGeom prst="rect">
            <a:avLst/>
          </a:prstGeom>
          <a:noFill/>
        </p:spPr>
        <p:txBody>
          <a:bodyPr wrap="none" rtlCol="0">
            <a:spAutoFit/>
          </a:bodyPr>
          <a:lstStyle/>
          <a:p>
            <a:r>
              <a:rPr lang="en-US" sz="1400" dirty="0"/>
              <a:t>10</a:t>
            </a:r>
            <a:endParaRPr lang="de-DE" sz="1400" dirty="0"/>
          </a:p>
        </p:txBody>
      </p:sp>
    </p:spTree>
    <p:extLst>
      <p:ext uri="{BB962C8B-B14F-4D97-AF65-F5344CB8AC3E}">
        <p14:creationId xmlns:p14="http://schemas.microsoft.com/office/powerpoint/2010/main" val="261046059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494" y="3810814"/>
            <a:ext cx="3599695" cy="2877318"/>
          </a:xfrm>
          <a:prstGeom prst="rect">
            <a:avLst/>
          </a:prstGeom>
        </p:spPr>
      </p:pic>
      <p:sp>
        <p:nvSpPr>
          <p:cNvPr id="23554" name="Rechteck 5"/>
          <p:cNvSpPr>
            <a:spLocks noChangeArrowheads="1"/>
          </p:cNvSpPr>
          <p:nvPr/>
        </p:nvSpPr>
        <p:spPr bwMode="auto">
          <a:xfrm>
            <a:off x="3849942" y="2004066"/>
            <a:ext cx="4125913" cy="1789112"/>
          </a:xfrm>
          <a:prstGeom prst="rect">
            <a:avLst/>
          </a:prstGeom>
          <a:solidFill>
            <a:srgbClr val="FFFFCC"/>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600"/>
              </a:spcBef>
              <a:buFontTx/>
              <a:buNone/>
            </a:pPr>
            <a:endParaRPr lang="en-US" altLang="en-US" sz="1600">
              <a:latin typeface="Candara" panose="020E0502030303020204" pitchFamily="34" charset="0"/>
            </a:endParaRPr>
          </a:p>
        </p:txBody>
      </p:sp>
      <p:sp>
        <p:nvSpPr>
          <p:cNvPr id="23555" name="Rechteck 16"/>
          <p:cNvSpPr>
            <a:spLocks noChangeArrowheads="1"/>
          </p:cNvSpPr>
          <p:nvPr/>
        </p:nvSpPr>
        <p:spPr bwMode="auto">
          <a:xfrm>
            <a:off x="3849942" y="3912241"/>
            <a:ext cx="4125913" cy="1789112"/>
          </a:xfrm>
          <a:prstGeom prst="rect">
            <a:avLst/>
          </a:prstGeom>
          <a:solidFill>
            <a:srgbClr val="FFDC6D"/>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600"/>
              </a:spcBef>
              <a:buFontTx/>
              <a:buNone/>
            </a:pPr>
            <a:endParaRPr lang="en-US" altLang="en-US" sz="1600">
              <a:latin typeface="Candara" panose="020E0502030303020204" pitchFamily="34" charset="0"/>
            </a:endParaRPr>
          </a:p>
        </p:txBody>
      </p:sp>
      <p:graphicFrame>
        <p:nvGraphicFramePr>
          <p:cNvPr id="23556" name="Object 3"/>
          <p:cNvGraphicFramePr>
            <a:graphicFrameLocks noChangeAspect="1"/>
          </p:cNvGraphicFramePr>
          <p:nvPr>
            <p:extLst>
              <p:ext uri="{D42A27DB-BD31-4B8C-83A1-F6EECF244321}">
                <p14:modId xmlns:p14="http://schemas.microsoft.com/office/powerpoint/2010/main" val="213944266"/>
              </p:ext>
            </p:extLst>
          </p:nvPr>
        </p:nvGraphicFramePr>
        <p:xfrm>
          <a:off x="4094417" y="4200748"/>
          <a:ext cx="3671888" cy="1460500"/>
        </p:xfrm>
        <a:graphic>
          <a:graphicData uri="http://schemas.openxmlformats.org/presentationml/2006/ole">
            <mc:AlternateContent xmlns:mc="http://schemas.openxmlformats.org/markup-compatibility/2006">
              <mc:Choice xmlns:v="urn:schemas-microsoft-com:vml" Requires="v">
                <p:oleObj spid="_x0000_s31070" name="Equation" r:id="rId5" imgW="2552400" imgH="1015920" progId="Equation.3">
                  <p:embed/>
                </p:oleObj>
              </mc:Choice>
              <mc:Fallback>
                <p:oleObj name="Equation" r:id="rId5" imgW="2552400" imgH="1015920" progId="Equation.3">
                  <p:embed/>
                  <p:pic>
                    <p:nvPicPr>
                      <p:cNvPr id="0" name=""/>
                      <p:cNvPicPr>
                        <a:picLocks noChangeAspect="1" noChangeArrowheads="1"/>
                      </p:cNvPicPr>
                      <p:nvPr/>
                    </p:nvPicPr>
                    <p:blipFill>
                      <a:blip r:embed="rId6"/>
                      <a:srcRect/>
                      <a:stretch>
                        <a:fillRect/>
                      </a:stretch>
                    </p:blipFill>
                    <p:spPr bwMode="auto">
                      <a:xfrm>
                        <a:off x="4094417" y="4200748"/>
                        <a:ext cx="3671888"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59" name="Textfeld 20"/>
          <p:cNvSpPr txBox="1">
            <a:spLocks noChangeArrowheads="1"/>
          </p:cNvSpPr>
          <p:nvPr/>
        </p:nvSpPr>
        <p:spPr bwMode="auto">
          <a:xfrm>
            <a:off x="6088317" y="5810854"/>
            <a:ext cx="1887538" cy="738664"/>
          </a:xfrm>
          <a:prstGeom prst="rect">
            <a:avLst/>
          </a:prstGeom>
          <a:solidFill>
            <a:srgbClr val="FFDC6D"/>
          </a:solidFill>
          <a:ln w="19050">
            <a:solidFill>
              <a:srgbClr val="C00000"/>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1400" dirty="0"/>
              <a:t>Bedingung:</a:t>
            </a:r>
          </a:p>
          <a:p>
            <a:pPr eaLnBrk="1" hangingPunct="1">
              <a:spcBef>
                <a:spcPct val="0"/>
              </a:spcBef>
              <a:buFontTx/>
              <a:buNone/>
            </a:pPr>
            <a:r>
              <a:rPr lang="de-DE" altLang="en-US" sz="1400" dirty="0"/>
              <a:t>Schätzung der Parameter </a:t>
            </a:r>
            <a:r>
              <a:rPr lang="de-DE" altLang="en-US" sz="1400" i="1" dirty="0">
                <a:latin typeface="Times New Roman" panose="02020603050405020304" pitchFamily="18" charset="0"/>
                <a:cs typeface="Times New Roman" panose="02020603050405020304" pitchFamily="18" charset="0"/>
              </a:rPr>
              <a:t>ξ, </a:t>
            </a:r>
            <a:r>
              <a:rPr lang="de-DE" altLang="en-US" sz="1400" i="1" dirty="0">
                <a:latin typeface="Times New Roman" panose="02020603050405020304" pitchFamily="18" charset="0"/>
                <a:cs typeface="Times New Roman" panose="02020603050405020304" pitchFamily="18" charset="0"/>
                <a:sym typeface="Symbol" panose="05050102010706020507" pitchFamily="18" charset="2"/>
              </a:rPr>
              <a:t>µ, </a:t>
            </a:r>
            <a:r>
              <a:rPr lang="el-GR" altLang="en-US" sz="1400" i="1" dirty="0">
                <a:latin typeface="Times New Roman" panose="02020603050405020304" pitchFamily="18" charset="0"/>
                <a:cs typeface="Times New Roman" panose="02020603050405020304" pitchFamily="18" charset="0"/>
                <a:sym typeface="Symbol" panose="05050102010706020507" pitchFamily="18" charset="2"/>
              </a:rPr>
              <a:t>σ</a:t>
            </a:r>
            <a:endParaRPr lang="de-DE" altLang="en-US" sz="1400" i="1" dirty="0">
              <a:latin typeface="Times New Roman" panose="02020603050405020304" pitchFamily="18" charset="0"/>
              <a:cs typeface="Times New Roman" panose="02020603050405020304" pitchFamily="18" charset="0"/>
            </a:endParaRPr>
          </a:p>
        </p:txBody>
      </p:sp>
      <p:sp>
        <p:nvSpPr>
          <p:cNvPr id="23560" name="Titel 1"/>
          <p:cNvSpPr>
            <a:spLocks noGrp="1"/>
          </p:cNvSpPr>
          <p:nvPr>
            <p:ph type="title"/>
          </p:nvPr>
        </p:nvSpPr>
        <p:spPr>
          <a:xfrm>
            <a:off x="107950" y="44450"/>
            <a:ext cx="8229600" cy="576263"/>
          </a:xfrm>
        </p:spPr>
        <p:txBody>
          <a:bodyPr/>
          <a:lstStyle/>
          <a:p>
            <a:pPr algn="l"/>
            <a:r>
              <a:rPr lang="de-DE" altLang="en-US" sz="2400" b="1" dirty="0">
                <a:latin typeface="Calibri" panose="020F0502020204030204" pitchFamily="34" charset="0"/>
                <a:ea typeface="Calibri" panose="020F0502020204030204" pitchFamily="34" charset="0"/>
                <a:cs typeface="Calibri" panose="020F0502020204030204" pitchFamily="34" charset="0"/>
              </a:rPr>
              <a:t>Return levels</a:t>
            </a:r>
          </a:p>
        </p:txBody>
      </p:sp>
      <p:graphicFrame>
        <p:nvGraphicFramePr>
          <p:cNvPr id="23561" name="Object 2"/>
          <p:cNvGraphicFramePr>
            <a:graphicFrameLocks noChangeAspect="1"/>
          </p:cNvGraphicFramePr>
          <p:nvPr>
            <p:extLst>
              <p:ext uri="{D42A27DB-BD31-4B8C-83A1-F6EECF244321}">
                <p14:modId xmlns:p14="http://schemas.microsoft.com/office/powerpoint/2010/main" val="2102981561"/>
              </p:ext>
            </p:extLst>
          </p:nvPr>
        </p:nvGraphicFramePr>
        <p:xfrm>
          <a:off x="4145682" y="2277169"/>
          <a:ext cx="3522662" cy="1439863"/>
        </p:xfrm>
        <a:graphic>
          <a:graphicData uri="http://schemas.openxmlformats.org/presentationml/2006/ole">
            <mc:AlternateContent xmlns:mc="http://schemas.openxmlformats.org/markup-compatibility/2006">
              <mc:Choice xmlns:v="urn:schemas-microsoft-com:vml" Requires="v">
                <p:oleObj spid="_x0000_s31071" name="Formel" r:id="rId7" imgW="2590800" imgH="990600" progId="Equation.3">
                  <p:embed/>
                </p:oleObj>
              </mc:Choice>
              <mc:Fallback>
                <p:oleObj name="Formel" r:id="rId7" imgW="2590800" imgH="990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5682" y="2277169"/>
                        <a:ext cx="3522662"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2" name="Inhaltsplatzhalter 2"/>
          <p:cNvSpPr>
            <a:spLocks noGrp="1"/>
          </p:cNvSpPr>
          <p:nvPr>
            <p:ph idx="1"/>
          </p:nvPr>
        </p:nvSpPr>
        <p:spPr>
          <a:xfrm>
            <a:off x="179388" y="836612"/>
            <a:ext cx="8925136" cy="1057953"/>
          </a:xfrm>
        </p:spPr>
        <p:txBody>
          <a:bodyPr/>
          <a:lstStyle/>
          <a:p>
            <a:pPr marL="0" indent="0" eaLnBrk="1" hangingPunct="1">
              <a:spcBef>
                <a:spcPct val="0"/>
              </a:spcBef>
              <a:buNone/>
            </a:pPr>
            <a:r>
              <a:rPr lang="en-US" altLang="en-US" sz="2000" dirty="0">
                <a:latin typeface="Calibri" panose="020F0502020204030204" pitchFamily="34" charset="0"/>
              </a:rPr>
              <a:t>“Return level” </a:t>
            </a:r>
            <a:r>
              <a:rPr lang="en-US" altLang="en-US" sz="2000" dirty="0" err="1">
                <a:latin typeface="Calibri" panose="020F0502020204030204" pitchFamily="34" charset="0"/>
              </a:rPr>
              <a:t>wird</a:t>
            </a:r>
            <a:r>
              <a:rPr lang="en-US" altLang="en-US" sz="2000" dirty="0">
                <a:latin typeface="Calibri" panose="020F0502020204030204" pitchFamily="34" charset="0"/>
              </a:rPr>
              <a:t> </a:t>
            </a:r>
            <a:r>
              <a:rPr lang="en-US" altLang="en-US" sz="2000" dirty="0" err="1">
                <a:latin typeface="Calibri" panose="020F0502020204030204" pitchFamily="34" charset="0"/>
              </a:rPr>
              <a:t>mit</a:t>
            </a:r>
            <a:r>
              <a:rPr lang="en-US" altLang="en-US" sz="2000" dirty="0">
                <a:latin typeface="Calibri" panose="020F0502020204030204" pitchFamily="34" charset="0"/>
              </a:rPr>
              <a:t> der </a:t>
            </a:r>
            <a:r>
              <a:rPr lang="en-US" altLang="en-US" sz="2000" dirty="0" err="1">
                <a:latin typeface="Calibri" panose="020F0502020204030204" pitchFamily="34" charset="0"/>
              </a:rPr>
              <a:t>Quantilfunktion</a:t>
            </a:r>
            <a:r>
              <a:rPr lang="en-US" altLang="en-US" sz="2000" dirty="0">
                <a:latin typeface="Calibri" panose="020F0502020204030204" pitchFamily="34" charset="0"/>
              </a:rPr>
              <a:t> </a:t>
            </a:r>
            <a:r>
              <a:rPr lang="en-US" altLang="en-US" sz="2000" dirty="0" err="1">
                <a:latin typeface="Calibri" panose="020F0502020204030204" pitchFamily="34" charset="0"/>
              </a:rPr>
              <a:t>berechnet</a:t>
            </a:r>
            <a:r>
              <a:rPr lang="en-US" altLang="en-US" sz="2000" dirty="0">
                <a:latin typeface="Calibri" panose="020F0502020204030204" pitchFamily="34" charset="0"/>
              </a:rPr>
              <a:t> = Inverse der </a:t>
            </a:r>
            <a:r>
              <a:rPr lang="de-DE" altLang="en-US" sz="2000" dirty="0">
                <a:latin typeface="Calibri" panose="020F0502020204030204" pitchFamily="34" charset="0"/>
              </a:rPr>
              <a:t>CDF</a:t>
            </a:r>
          </a:p>
          <a:p>
            <a:pPr marL="0" indent="0" eaLnBrk="1" hangingPunct="1">
              <a:spcBef>
                <a:spcPct val="0"/>
              </a:spcBef>
              <a:buNone/>
            </a:pPr>
            <a:r>
              <a:rPr lang="de-DE" altLang="en-US" sz="2000" dirty="0">
                <a:latin typeface="Calibri" panose="020F0502020204030204" pitchFamily="34" charset="0"/>
              </a:rPr>
              <a:t>Return </a:t>
            </a:r>
            <a:r>
              <a:rPr lang="de-DE" altLang="en-US" sz="2000" dirty="0" err="1">
                <a:latin typeface="Calibri" panose="020F0502020204030204" pitchFamily="34" charset="0"/>
              </a:rPr>
              <a:t>level</a:t>
            </a:r>
            <a:r>
              <a:rPr lang="de-DE" altLang="en-US" sz="2000" dirty="0">
                <a:latin typeface="Calibri" panose="020F0502020204030204" pitchFamily="34" charset="0"/>
              </a:rPr>
              <a:t> </a:t>
            </a:r>
            <a:r>
              <a:rPr lang="de-DE" altLang="en-US" sz="2000" i="1" dirty="0">
                <a:latin typeface="Calibri" panose="020F0502020204030204" pitchFamily="34" charset="0"/>
              </a:rPr>
              <a:t>X</a:t>
            </a:r>
            <a:r>
              <a:rPr lang="de-DE" altLang="en-US" sz="2000" i="1" baseline="-25000" dirty="0">
                <a:latin typeface="Calibri" panose="020F0502020204030204" pitchFamily="34" charset="0"/>
              </a:rPr>
              <a:t>T </a:t>
            </a:r>
            <a:r>
              <a:rPr lang="en-US" altLang="en-US" sz="2000" dirty="0">
                <a:latin typeface="Calibri" panose="020F0502020204030204" pitchFamily="34" charset="0"/>
              </a:rPr>
              <a:t>= </a:t>
            </a:r>
            <a:r>
              <a:rPr lang="de-DE" altLang="en-US" sz="2000" dirty="0">
                <a:latin typeface="Calibri" panose="020F0502020204030204" pitchFamily="34" charset="0"/>
              </a:rPr>
              <a:t>Funktion der Überschreitungswahrscheinlichkeit </a:t>
            </a:r>
            <a:r>
              <a:rPr lang="en-US" altLang="en-US" sz="2000" i="1" dirty="0">
                <a:latin typeface="Calibri" panose="020F0502020204030204" pitchFamily="34" charset="0"/>
              </a:rPr>
              <a:t>P</a:t>
            </a:r>
            <a:r>
              <a:rPr lang="en-US" altLang="en-US" sz="2000" i="1" baseline="-25000" dirty="0">
                <a:latin typeface="Calibri" panose="020F0502020204030204" pitchFamily="34" charset="0"/>
              </a:rPr>
              <a:t>E</a:t>
            </a:r>
            <a:r>
              <a:rPr lang="en-US" altLang="en-US" sz="2000" dirty="0">
                <a:latin typeface="Calibri" panose="020F0502020204030204" pitchFamily="34" charset="0"/>
              </a:rPr>
              <a:t> </a:t>
            </a:r>
            <a:r>
              <a:rPr lang="de-DE" altLang="en-US" sz="2000" dirty="0">
                <a:latin typeface="Calibri" panose="020F0502020204030204" pitchFamily="34" charset="0"/>
              </a:rPr>
              <a:t>oder der Wiederkehrintervalls </a:t>
            </a:r>
            <a:r>
              <a:rPr lang="de-DE" altLang="en-US" sz="2000" i="1" dirty="0">
                <a:latin typeface="Calibri" panose="020F0502020204030204" pitchFamily="34" charset="0"/>
              </a:rPr>
              <a:t>T = 1/P</a:t>
            </a:r>
            <a:r>
              <a:rPr lang="de-DE" altLang="en-US" sz="2000" i="1" baseline="-25000" dirty="0">
                <a:latin typeface="Calibri" panose="020F0502020204030204" pitchFamily="34" charset="0"/>
              </a:rPr>
              <a:t>E</a:t>
            </a:r>
          </a:p>
        </p:txBody>
      </p:sp>
      <p:sp>
        <p:nvSpPr>
          <p:cNvPr id="14" name="Textfeld 13"/>
          <p:cNvSpPr txBox="1"/>
          <p:nvPr/>
        </p:nvSpPr>
        <p:spPr>
          <a:xfrm>
            <a:off x="2644163" y="2451266"/>
            <a:ext cx="1205779" cy="1138773"/>
          </a:xfrm>
          <a:prstGeom prst="rect">
            <a:avLst/>
          </a:prstGeom>
          <a:noFill/>
        </p:spPr>
        <p:txBody>
          <a:bodyPr wrap="none">
            <a:spAutoFit/>
          </a:bodyPr>
          <a:lstStyle/>
          <a:p>
            <a:pPr eaLnBrk="1" hangingPunct="1">
              <a:defRPr/>
            </a:pPr>
            <a:r>
              <a:rPr lang="de-DE" sz="1400" dirty="0">
                <a:solidFill>
                  <a:schemeClr val="bg2">
                    <a:lumMod val="50000"/>
                  </a:schemeClr>
                </a:solidFill>
                <a:latin typeface="+mn-lt"/>
                <a:cs typeface="Times New Roman" pitchFamily="18" charset="0"/>
              </a:rPr>
              <a:t>Parameter:</a:t>
            </a:r>
          </a:p>
          <a:p>
            <a:pPr eaLnBrk="1" hangingPunct="1">
              <a:defRPr/>
            </a:pPr>
            <a:r>
              <a:rPr lang="de-DE" i="1" dirty="0">
                <a:solidFill>
                  <a:schemeClr val="bg2">
                    <a:lumMod val="50000"/>
                  </a:schemeClr>
                </a:solidFill>
                <a:latin typeface="Times New Roman" pitchFamily="18" charset="0"/>
                <a:cs typeface="Times New Roman" pitchFamily="18" charset="0"/>
              </a:rPr>
              <a:t>ξ</a:t>
            </a:r>
            <a:r>
              <a:rPr lang="de-DE" sz="1600" dirty="0">
                <a:solidFill>
                  <a:schemeClr val="bg2">
                    <a:lumMod val="50000"/>
                  </a:schemeClr>
                </a:solidFill>
                <a:latin typeface="Times New Roman" pitchFamily="18" charset="0"/>
                <a:cs typeface="Times New Roman" pitchFamily="18" charset="0"/>
              </a:rPr>
              <a:t>:   </a:t>
            </a:r>
            <a:r>
              <a:rPr lang="de-DE" sz="1400" dirty="0">
                <a:solidFill>
                  <a:schemeClr val="bg2">
                    <a:lumMod val="50000"/>
                  </a:schemeClr>
                </a:solidFill>
                <a:latin typeface="+mn-lt"/>
                <a:cs typeface="Times New Roman" pitchFamily="18" charset="0"/>
              </a:rPr>
              <a:t>Shape</a:t>
            </a:r>
            <a:endParaRPr lang="de-DE" sz="1600" dirty="0">
              <a:solidFill>
                <a:schemeClr val="bg2">
                  <a:lumMod val="50000"/>
                </a:schemeClr>
              </a:solidFill>
              <a:latin typeface="+mn-lt"/>
              <a:cs typeface="Times New Roman" pitchFamily="18" charset="0"/>
            </a:endParaRPr>
          </a:p>
          <a:p>
            <a:pPr eaLnBrk="1" hangingPunct="1">
              <a:defRPr/>
            </a:pPr>
            <a:r>
              <a:rPr lang="de-DE" i="1" dirty="0">
                <a:solidFill>
                  <a:schemeClr val="bg2">
                    <a:lumMod val="50000"/>
                  </a:schemeClr>
                </a:solidFill>
                <a:latin typeface="Times New Roman" pitchFamily="18" charset="0"/>
                <a:cs typeface="Times New Roman" pitchFamily="18" charset="0"/>
                <a:sym typeface="Symbol"/>
              </a:rPr>
              <a:t>µ</a:t>
            </a:r>
            <a:r>
              <a:rPr lang="de-DE" sz="1600" dirty="0">
                <a:solidFill>
                  <a:schemeClr val="bg2">
                    <a:lumMod val="50000"/>
                  </a:schemeClr>
                </a:solidFill>
                <a:latin typeface="Times New Roman" pitchFamily="18" charset="0"/>
                <a:cs typeface="Times New Roman" pitchFamily="18" charset="0"/>
                <a:sym typeface="Symbol"/>
              </a:rPr>
              <a:t>:   </a:t>
            </a:r>
            <a:r>
              <a:rPr lang="de-DE" sz="1400" dirty="0">
                <a:solidFill>
                  <a:schemeClr val="bg2">
                    <a:lumMod val="50000"/>
                  </a:schemeClr>
                </a:solidFill>
                <a:latin typeface="+mj-lt"/>
                <a:cs typeface="Times New Roman" pitchFamily="18" charset="0"/>
                <a:sym typeface="Symbol"/>
              </a:rPr>
              <a:t>Location</a:t>
            </a:r>
          </a:p>
          <a:p>
            <a:pPr eaLnBrk="1" hangingPunct="1">
              <a:defRPr/>
            </a:pPr>
            <a:r>
              <a:rPr lang="de-DE" i="1" dirty="0">
                <a:solidFill>
                  <a:schemeClr val="bg2">
                    <a:lumMod val="50000"/>
                  </a:schemeClr>
                </a:solidFill>
                <a:latin typeface="Times New Roman" pitchFamily="18" charset="0"/>
                <a:cs typeface="Times New Roman" pitchFamily="18" charset="0"/>
                <a:sym typeface="Symbol"/>
              </a:rPr>
              <a:t>σ</a:t>
            </a:r>
            <a:r>
              <a:rPr lang="de-DE" sz="1600" dirty="0">
                <a:solidFill>
                  <a:schemeClr val="bg2">
                    <a:lumMod val="50000"/>
                  </a:schemeClr>
                </a:solidFill>
                <a:latin typeface="Times New Roman" pitchFamily="18" charset="0"/>
                <a:cs typeface="Times New Roman" pitchFamily="18" charset="0"/>
                <a:sym typeface="Symbol"/>
              </a:rPr>
              <a:t>:   </a:t>
            </a:r>
            <a:r>
              <a:rPr lang="de-DE" sz="1400" dirty="0">
                <a:solidFill>
                  <a:schemeClr val="bg2">
                    <a:lumMod val="50000"/>
                  </a:schemeClr>
                </a:solidFill>
                <a:latin typeface="+mn-lt"/>
                <a:cs typeface="Times New Roman" pitchFamily="18" charset="0"/>
                <a:sym typeface="Symbol"/>
              </a:rPr>
              <a:t>Scale</a:t>
            </a:r>
            <a:endParaRPr lang="de-DE" sz="1600" dirty="0">
              <a:solidFill>
                <a:schemeClr val="bg2">
                  <a:lumMod val="50000"/>
                </a:schemeClr>
              </a:solidFill>
              <a:latin typeface="+mn-lt"/>
              <a:cs typeface="Times New Roman" pitchFamily="18" charset="0"/>
            </a:endParaRPr>
          </a:p>
        </p:txBody>
      </p:sp>
      <p:sp>
        <p:nvSpPr>
          <p:cNvPr id="12" name="TextBox 11"/>
          <p:cNvSpPr txBox="1"/>
          <p:nvPr/>
        </p:nvSpPr>
        <p:spPr>
          <a:xfrm>
            <a:off x="8820472" y="6505599"/>
            <a:ext cx="370101" cy="307777"/>
          </a:xfrm>
          <a:prstGeom prst="rect">
            <a:avLst/>
          </a:prstGeom>
          <a:noFill/>
        </p:spPr>
        <p:txBody>
          <a:bodyPr wrap="none" rtlCol="0">
            <a:spAutoFit/>
          </a:bodyPr>
          <a:lstStyle/>
          <a:p>
            <a:r>
              <a:rPr lang="en-US" sz="1400" dirty="0"/>
              <a:t>11</a:t>
            </a:r>
            <a:endParaRPr lang="de-DE" sz="1400" dirty="0"/>
          </a:p>
        </p:txBody>
      </p:sp>
      <p:sp>
        <p:nvSpPr>
          <p:cNvPr id="15" name="Nach rechts gekrümmter Pfeil 18"/>
          <p:cNvSpPr>
            <a:spLocks noChangeArrowheads="1"/>
          </p:cNvSpPr>
          <p:nvPr/>
        </p:nvSpPr>
        <p:spPr bwMode="auto">
          <a:xfrm flipH="1">
            <a:off x="8017656" y="2841555"/>
            <a:ext cx="658800" cy="2227263"/>
          </a:xfrm>
          <a:prstGeom prst="curvedRightArrow">
            <a:avLst>
              <a:gd name="adj1" fmla="val 24993"/>
              <a:gd name="adj2" fmla="val 50002"/>
              <a:gd name="adj3" fmla="val 25000"/>
            </a:avLst>
          </a:prstGeom>
          <a:solidFill>
            <a:srgbClr val="305EBA"/>
          </a:solidFill>
          <a:ln w="222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600"/>
              </a:spcBef>
              <a:buFontTx/>
              <a:buNone/>
            </a:pPr>
            <a:endParaRPr lang="en-US" altLang="en-US" sz="1600">
              <a:latin typeface="Candara" panose="020E0502030303020204" pitchFamily="34" charset="0"/>
            </a:endParaRPr>
          </a:p>
        </p:txBody>
      </p:sp>
      <p:sp>
        <p:nvSpPr>
          <p:cNvPr id="19" name="Inhaltsplatzhalter 2"/>
          <p:cNvSpPr txBox="1">
            <a:spLocks/>
          </p:cNvSpPr>
          <p:nvPr/>
        </p:nvSpPr>
        <p:spPr bwMode="auto">
          <a:xfrm>
            <a:off x="4018392" y="3874259"/>
            <a:ext cx="2069925" cy="41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spcBef>
                <a:spcPct val="0"/>
              </a:spcBef>
              <a:buFontTx/>
              <a:buNone/>
            </a:pPr>
            <a:r>
              <a:rPr lang="en-US" altLang="en-US" sz="1600" dirty="0" err="1">
                <a:latin typeface="Arial" panose="020B0604020202020204" pitchFamily="34" charset="0"/>
              </a:rPr>
              <a:t>Quantilfunktion</a:t>
            </a:r>
            <a:endParaRPr lang="de-DE" altLang="en-US" sz="1600" dirty="0">
              <a:latin typeface="Arial" panose="020B0604020202020204" pitchFamily="34" charset="0"/>
            </a:endParaRPr>
          </a:p>
        </p:txBody>
      </p:sp>
      <p:sp>
        <p:nvSpPr>
          <p:cNvPr id="20" name="Textfeld 17"/>
          <p:cNvSpPr txBox="1"/>
          <p:nvPr/>
        </p:nvSpPr>
        <p:spPr>
          <a:xfrm>
            <a:off x="4018391" y="2003638"/>
            <a:ext cx="3747913" cy="338554"/>
          </a:xfrm>
          <a:prstGeom prst="rect">
            <a:avLst/>
          </a:prstGeom>
          <a:noFill/>
        </p:spPr>
        <p:txBody>
          <a:bodyPr wrap="square">
            <a:spAutoFit/>
          </a:bodyPr>
          <a:lstStyle/>
          <a:p>
            <a:pPr eaLnBrk="1" hangingPunct="1">
              <a:defRPr/>
            </a:pPr>
            <a:r>
              <a:rPr lang="de-DE" sz="1600" dirty="0"/>
              <a:t>Kumulative Verteilungsfunktion (CDF)</a:t>
            </a:r>
            <a:endParaRPr lang="de-DE" sz="1600" dirty="0">
              <a:solidFill>
                <a:schemeClr val="tx1">
                  <a:lumMod val="50000"/>
                </a:schemeClr>
              </a:solidFill>
              <a:latin typeface="Arial" charset="0"/>
            </a:endParaRPr>
          </a:p>
        </p:txBody>
      </p:sp>
    </p:spTree>
    <p:extLst>
      <p:ext uri="{BB962C8B-B14F-4D97-AF65-F5344CB8AC3E}">
        <p14:creationId xmlns:p14="http://schemas.microsoft.com/office/powerpoint/2010/main" val="3778415551"/>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Gruppieren 23"/>
          <p:cNvGrpSpPr>
            <a:grpSpLocks/>
          </p:cNvGrpSpPr>
          <p:nvPr/>
        </p:nvGrpSpPr>
        <p:grpSpPr bwMode="auto">
          <a:xfrm>
            <a:off x="636588" y="809625"/>
            <a:ext cx="7150100" cy="3976688"/>
            <a:chOff x="64783" y="857250"/>
            <a:chExt cx="8899830" cy="5924153"/>
          </a:xfrm>
        </p:grpSpPr>
        <p:pic>
          <p:nvPicPr>
            <p:cNvPr id="44037" name="Picture 2"/>
            <p:cNvPicPr>
              <a:picLocks noChangeAspect="1" noChangeArrowheads="1"/>
            </p:cNvPicPr>
            <p:nvPr/>
          </p:nvPicPr>
          <p:blipFill>
            <a:blip r:embed="rId3">
              <a:extLst>
                <a:ext uri="{28A0092B-C50C-407E-A947-70E740481C1C}">
                  <a14:useLocalDpi xmlns:a14="http://schemas.microsoft.com/office/drawing/2010/main" val="0"/>
                </a:ext>
              </a:extLst>
            </a:blip>
            <a:srcRect l="6310" t="19673" r="11371" b="9091"/>
            <a:stretch>
              <a:fillRect/>
            </a:stretch>
          </p:blipFill>
          <p:spPr bwMode="auto">
            <a:xfrm>
              <a:off x="457200" y="919163"/>
              <a:ext cx="8382000" cy="543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Rectangle 3"/>
            <p:cNvSpPr>
              <a:spLocks noChangeArrowheads="1"/>
            </p:cNvSpPr>
            <p:nvPr/>
          </p:nvSpPr>
          <p:spPr bwMode="auto">
            <a:xfrm rot="-5400000">
              <a:off x="-504825" y="3094038"/>
              <a:ext cx="1635125" cy="320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1500">
                  <a:solidFill>
                    <a:srgbClr val="000000"/>
                  </a:solidFill>
                </a:rPr>
                <a:t>Durchfluss (m³/s)</a:t>
              </a:r>
              <a:endParaRPr lang="en-GB" altLang="en-US" sz="1500">
                <a:solidFill>
                  <a:srgbClr val="000000"/>
                </a:solidFill>
              </a:endParaRPr>
            </a:p>
          </p:txBody>
        </p:sp>
        <p:sp>
          <p:nvSpPr>
            <p:cNvPr id="44039" name="Rectangle 4"/>
            <p:cNvSpPr>
              <a:spLocks noChangeArrowheads="1"/>
            </p:cNvSpPr>
            <p:nvPr/>
          </p:nvSpPr>
          <p:spPr bwMode="auto">
            <a:xfrm>
              <a:off x="66675" y="6248399"/>
              <a:ext cx="2328877" cy="53300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AT" altLang="en-US" sz="1600" dirty="0"/>
                <a:t>Laimbach, 10km²</a:t>
              </a:r>
              <a:endParaRPr lang="en-GB" altLang="en-US" sz="1600" dirty="0"/>
            </a:p>
          </p:txBody>
        </p:sp>
        <p:sp>
          <p:nvSpPr>
            <p:cNvPr id="44040" name="Freeform 6"/>
            <p:cNvSpPr>
              <a:spLocks/>
            </p:cNvSpPr>
            <p:nvPr/>
          </p:nvSpPr>
          <p:spPr bwMode="auto">
            <a:xfrm>
              <a:off x="1219200" y="1717675"/>
              <a:ext cx="7480300" cy="3919538"/>
            </a:xfrm>
            <a:custGeom>
              <a:avLst/>
              <a:gdLst>
                <a:gd name="T0" fmla="*/ 0 w 4712"/>
                <a:gd name="T1" fmla="*/ 2147483646 h 2469"/>
                <a:gd name="T2" fmla="*/ 2147483646 w 4712"/>
                <a:gd name="T3" fmla="*/ 2147483646 h 2469"/>
                <a:gd name="T4" fmla="*/ 2147483646 w 4712"/>
                <a:gd name="T5" fmla="*/ 2147483646 h 2469"/>
                <a:gd name="T6" fmla="*/ 2147483646 w 4712"/>
                <a:gd name="T7" fmla="*/ 2147483646 h 2469"/>
                <a:gd name="T8" fmla="*/ 2147483646 w 4712"/>
                <a:gd name="T9" fmla="*/ 0 h 2469"/>
                <a:gd name="T10" fmla="*/ 0 60000 65536"/>
                <a:gd name="T11" fmla="*/ 0 60000 65536"/>
                <a:gd name="T12" fmla="*/ 0 60000 65536"/>
                <a:gd name="T13" fmla="*/ 0 60000 65536"/>
                <a:gd name="T14" fmla="*/ 0 60000 65536"/>
                <a:gd name="T15" fmla="*/ 0 w 4712"/>
                <a:gd name="T16" fmla="*/ 0 h 2469"/>
                <a:gd name="T17" fmla="*/ 4712 w 4712"/>
                <a:gd name="T18" fmla="*/ 2469 h 2469"/>
              </a:gdLst>
              <a:ahLst/>
              <a:cxnLst>
                <a:cxn ang="T10">
                  <a:pos x="T0" y="T1"/>
                </a:cxn>
                <a:cxn ang="T11">
                  <a:pos x="T2" y="T3"/>
                </a:cxn>
                <a:cxn ang="T12">
                  <a:pos x="T4" y="T5"/>
                </a:cxn>
                <a:cxn ang="T13">
                  <a:pos x="T6" y="T7"/>
                </a:cxn>
                <a:cxn ang="T14">
                  <a:pos x="T8" y="T9"/>
                </a:cxn>
              </a:cxnLst>
              <a:rect l="T15" t="T16" r="T17" b="T18"/>
              <a:pathLst>
                <a:path w="4712" h="2469">
                  <a:moveTo>
                    <a:pt x="0" y="2469"/>
                  </a:moveTo>
                  <a:cubicBezTo>
                    <a:pt x="724" y="2306"/>
                    <a:pt x="1436" y="2155"/>
                    <a:pt x="1968" y="1980"/>
                  </a:cubicBezTo>
                  <a:cubicBezTo>
                    <a:pt x="2500" y="1805"/>
                    <a:pt x="2837" y="1635"/>
                    <a:pt x="3194" y="1417"/>
                  </a:cubicBezTo>
                  <a:cubicBezTo>
                    <a:pt x="3439" y="1259"/>
                    <a:pt x="3858" y="916"/>
                    <a:pt x="4110" y="671"/>
                  </a:cubicBezTo>
                  <a:cubicBezTo>
                    <a:pt x="4362" y="426"/>
                    <a:pt x="4587" y="140"/>
                    <a:pt x="4712" y="0"/>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4041" name="Freeform 7"/>
            <p:cNvSpPr>
              <a:spLocks/>
            </p:cNvSpPr>
            <p:nvPr/>
          </p:nvSpPr>
          <p:spPr bwMode="auto">
            <a:xfrm>
              <a:off x="1168400" y="4141788"/>
              <a:ext cx="7523163" cy="1495425"/>
            </a:xfrm>
            <a:custGeom>
              <a:avLst/>
              <a:gdLst>
                <a:gd name="T0" fmla="*/ 0 w 4739"/>
                <a:gd name="T1" fmla="*/ 2147483646 h 942"/>
                <a:gd name="T2" fmla="*/ 2147483646 w 4739"/>
                <a:gd name="T3" fmla="*/ 2147483646 h 942"/>
                <a:gd name="T4" fmla="*/ 2147483646 w 4739"/>
                <a:gd name="T5" fmla="*/ 2147483646 h 942"/>
                <a:gd name="T6" fmla="*/ 2147483646 w 4739"/>
                <a:gd name="T7" fmla="*/ 0 h 942"/>
                <a:gd name="T8" fmla="*/ 0 60000 65536"/>
                <a:gd name="T9" fmla="*/ 0 60000 65536"/>
                <a:gd name="T10" fmla="*/ 0 60000 65536"/>
                <a:gd name="T11" fmla="*/ 0 60000 65536"/>
                <a:gd name="T12" fmla="*/ 0 w 4739"/>
                <a:gd name="T13" fmla="*/ 0 h 942"/>
                <a:gd name="T14" fmla="*/ 4739 w 4739"/>
                <a:gd name="T15" fmla="*/ 942 h 942"/>
              </a:gdLst>
              <a:ahLst/>
              <a:cxnLst>
                <a:cxn ang="T8">
                  <a:pos x="T0" y="T1"/>
                </a:cxn>
                <a:cxn ang="T9">
                  <a:pos x="T2" y="T3"/>
                </a:cxn>
                <a:cxn ang="T10">
                  <a:pos x="T4" y="T5"/>
                </a:cxn>
                <a:cxn ang="T11">
                  <a:pos x="T6" y="T7"/>
                </a:cxn>
              </a:cxnLst>
              <a:rect l="T12" t="T13" r="T14" b="T15"/>
              <a:pathLst>
                <a:path w="4739" h="942">
                  <a:moveTo>
                    <a:pt x="0" y="942"/>
                  </a:moveTo>
                  <a:cubicBezTo>
                    <a:pt x="351" y="864"/>
                    <a:pt x="1558" y="590"/>
                    <a:pt x="2109" y="476"/>
                  </a:cubicBezTo>
                  <a:cubicBezTo>
                    <a:pt x="2660" y="362"/>
                    <a:pt x="2868" y="335"/>
                    <a:pt x="3306" y="256"/>
                  </a:cubicBezTo>
                  <a:cubicBezTo>
                    <a:pt x="3745" y="167"/>
                    <a:pt x="4441" y="53"/>
                    <a:pt x="4739" y="0"/>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4042" name="Rectangle 8"/>
            <p:cNvSpPr>
              <a:spLocks noChangeArrowheads="1"/>
            </p:cNvSpPr>
            <p:nvPr/>
          </p:nvSpPr>
          <p:spPr bwMode="auto">
            <a:xfrm>
              <a:off x="7239000" y="3462338"/>
              <a:ext cx="463550" cy="641350"/>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AT" altLang="en-US" sz="3600" b="1">
                  <a:solidFill>
                    <a:srgbClr val="FF0000"/>
                  </a:solidFill>
                </a:rPr>
                <a:t>?</a:t>
              </a:r>
              <a:endParaRPr lang="en-GB" altLang="en-US" sz="3600" b="1">
                <a:solidFill>
                  <a:srgbClr val="FF0000"/>
                </a:solidFill>
              </a:endParaRPr>
            </a:p>
          </p:txBody>
        </p:sp>
        <p:sp>
          <p:nvSpPr>
            <p:cNvPr id="44043" name="Rectangle 9"/>
            <p:cNvSpPr>
              <a:spLocks noChangeArrowheads="1"/>
            </p:cNvSpPr>
            <p:nvPr/>
          </p:nvSpPr>
          <p:spPr bwMode="auto">
            <a:xfrm>
              <a:off x="3810000" y="6097589"/>
              <a:ext cx="1568450" cy="38763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de-DE" altLang="en-US" sz="1600">
                  <a:solidFill>
                    <a:srgbClr val="000000"/>
                  </a:solidFill>
                </a:rPr>
                <a:t>Jährlichkeit</a:t>
              </a:r>
              <a:endParaRPr lang="en-GB" altLang="en-US" sz="1600">
                <a:latin typeface="Times New Roman" panose="02020603050405020304" pitchFamily="18" charset="0"/>
              </a:endParaRPr>
            </a:p>
          </p:txBody>
        </p:sp>
        <p:sp>
          <p:nvSpPr>
            <p:cNvPr id="44044" name="Rectangle 10"/>
            <p:cNvSpPr>
              <a:spLocks noChangeArrowheads="1"/>
            </p:cNvSpPr>
            <p:nvPr/>
          </p:nvSpPr>
          <p:spPr bwMode="auto">
            <a:xfrm rot="-5400000">
              <a:off x="-1088003" y="3020707"/>
              <a:ext cx="2753858" cy="44828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1600">
                  <a:solidFill>
                    <a:srgbClr val="000000"/>
                  </a:solidFill>
                </a:rPr>
                <a:t>Durchfluss (m³/s)</a:t>
              </a:r>
              <a:endParaRPr lang="en-GB" altLang="en-US" sz="1600">
                <a:solidFill>
                  <a:srgbClr val="000000"/>
                </a:solidFill>
              </a:endParaRPr>
            </a:p>
          </p:txBody>
        </p:sp>
        <p:sp>
          <p:nvSpPr>
            <p:cNvPr id="44045" name="Rectangle 11"/>
            <p:cNvSpPr>
              <a:spLocks noChangeArrowheads="1"/>
            </p:cNvSpPr>
            <p:nvPr/>
          </p:nvSpPr>
          <p:spPr bwMode="auto">
            <a:xfrm>
              <a:off x="539750" y="5610225"/>
              <a:ext cx="280988"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2000">
                  <a:solidFill>
                    <a:srgbClr val="000000"/>
                  </a:solidFill>
                </a:rPr>
                <a:t>  0</a:t>
              </a:r>
              <a:endParaRPr lang="en-GB" altLang="en-US" sz="2000">
                <a:latin typeface="Times New Roman" panose="02020603050405020304" pitchFamily="18" charset="0"/>
              </a:endParaRPr>
            </a:p>
          </p:txBody>
        </p:sp>
        <p:sp>
          <p:nvSpPr>
            <p:cNvPr id="44046" name="Rectangle 12"/>
            <p:cNvSpPr>
              <a:spLocks noChangeArrowheads="1"/>
            </p:cNvSpPr>
            <p:nvPr/>
          </p:nvSpPr>
          <p:spPr bwMode="auto">
            <a:xfrm>
              <a:off x="539750" y="5016500"/>
              <a:ext cx="280988"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2000">
                  <a:solidFill>
                    <a:srgbClr val="000000"/>
                  </a:solidFill>
                </a:rPr>
                <a:t>  5</a:t>
              </a:r>
              <a:endParaRPr lang="en-GB" altLang="en-US" sz="2000">
                <a:latin typeface="Times New Roman" panose="02020603050405020304" pitchFamily="18" charset="0"/>
              </a:endParaRPr>
            </a:p>
          </p:txBody>
        </p:sp>
        <p:sp>
          <p:nvSpPr>
            <p:cNvPr id="44047" name="Rectangle 13"/>
            <p:cNvSpPr>
              <a:spLocks noChangeArrowheads="1"/>
            </p:cNvSpPr>
            <p:nvPr/>
          </p:nvSpPr>
          <p:spPr bwMode="auto">
            <a:xfrm>
              <a:off x="468313" y="857250"/>
              <a:ext cx="352425"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2000">
                  <a:solidFill>
                    <a:srgbClr val="000000"/>
                  </a:solidFill>
                </a:rPr>
                <a:t> 40</a:t>
              </a:r>
              <a:endParaRPr lang="en-GB" altLang="en-US" sz="2000">
                <a:latin typeface="Times New Roman" panose="02020603050405020304" pitchFamily="18" charset="0"/>
              </a:endParaRPr>
            </a:p>
          </p:txBody>
        </p:sp>
        <p:sp>
          <p:nvSpPr>
            <p:cNvPr id="44048" name="Rectangle 14"/>
            <p:cNvSpPr>
              <a:spLocks noChangeArrowheads="1"/>
            </p:cNvSpPr>
            <p:nvPr/>
          </p:nvSpPr>
          <p:spPr bwMode="auto">
            <a:xfrm>
              <a:off x="539750" y="2081213"/>
              <a:ext cx="282575"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2000">
                  <a:solidFill>
                    <a:srgbClr val="000000"/>
                  </a:solidFill>
                </a:rPr>
                <a:t>30</a:t>
              </a:r>
              <a:endParaRPr lang="en-GB" altLang="en-US" sz="2000">
                <a:latin typeface="Times New Roman" panose="02020603050405020304" pitchFamily="18" charset="0"/>
              </a:endParaRPr>
            </a:p>
          </p:txBody>
        </p:sp>
        <p:sp>
          <p:nvSpPr>
            <p:cNvPr id="44049" name="Rectangle 15"/>
            <p:cNvSpPr>
              <a:spLocks noChangeArrowheads="1"/>
            </p:cNvSpPr>
            <p:nvPr/>
          </p:nvSpPr>
          <p:spPr bwMode="auto">
            <a:xfrm>
              <a:off x="1042988" y="5970588"/>
              <a:ext cx="141287"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2000">
                  <a:solidFill>
                    <a:srgbClr val="000000"/>
                  </a:solidFill>
                </a:rPr>
                <a:t>1</a:t>
              </a:r>
              <a:endParaRPr lang="en-GB" altLang="en-US" sz="2000">
                <a:latin typeface="Times New Roman" panose="02020603050405020304" pitchFamily="18" charset="0"/>
              </a:endParaRPr>
            </a:p>
          </p:txBody>
        </p:sp>
        <p:sp>
          <p:nvSpPr>
            <p:cNvPr id="44050" name="Rectangle 16"/>
            <p:cNvSpPr>
              <a:spLocks noChangeArrowheads="1"/>
            </p:cNvSpPr>
            <p:nvPr/>
          </p:nvSpPr>
          <p:spPr bwMode="auto">
            <a:xfrm>
              <a:off x="3497263" y="5970588"/>
              <a:ext cx="282575"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2000">
                  <a:solidFill>
                    <a:srgbClr val="000000"/>
                  </a:solidFill>
                </a:rPr>
                <a:t>10</a:t>
              </a:r>
              <a:endParaRPr lang="en-GB" altLang="en-US" sz="2000">
                <a:latin typeface="Times New Roman" panose="02020603050405020304" pitchFamily="18" charset="0"/>
              </a:endParaRPr>
            </a:p>
          </p:txBody>
        </p:sp>
        <p:sp>
          <p:nvSpPr>
            <p:cNvPr id="44051" name="Rectangle 17"/>
            <p:cNvSpPr>
              <a:spLocks noChangeArrowheads="1"/>
            </p:cNvSpPr>
            <p:nvPr/>
          </p:nvSpPr>
          <p:spPr bwMode="auto">
            <a:xfrm>
              <a:off x="5946775" y="5970588"/>
              <a:ext cx="42545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2000">
                  <a:solidFill>
                    <a:srgbClr val="000000"/>
                  </a:solidFill>
                </a:rPr>
                <a:t>100</a:t>
              </a:r>
              <a:endParaRPr lang="en-GB" altLang="en-US" sz="2000">
                <a:latin typeface="Times New Roman" panose="02020603050405020304" pitchFamily="18" charset="0"/>
              </a:endParaRPr>
            </a:p>
          </p:txBody>
        </p:sp>
        <p:sp>
          <p:nvSpPr>
            <p:cNvPr id="44052" name="Rectangle 18"/>
            <p:cNvSpPr>
              <a:spLocks noChangeArrowheads="1"/>
            </p:cNvSpPr>
            <p:nvPr/>
          </p:nvSpPr>
          <p:spPr bwMode="auto">
            <a:xfrm>
              <a:off x="8399463" y="5970588"/>
              <a:ext cx="56515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2000">
                  <a:solidFill>
                    <a:srgbClr val="000000"/>
                  </a:solidFill>
                </a:rPr>
                <a:t>1000</a:t>
              </a:r>
              <a:endParaRPr lang="en-GB" altLang="en-US" sz="2000">
                <a:latin typeface="Times New Roman" panose="02020603050405020304" pitchFamily="18" charset="0"/>
              </a:endParaRPr>
            </a:p>
          </p:txBody>
        </p:sp>
        <p:sp>
          <p:nvSpPr>
            <p:cNvPr id="44053" name="Rectangle 19"/>
            <p:cNvSpPr>
              <a:spLocks noChangeArrowheads="1"/>
            </p:cNvSpPr>
            <p:nvPr/>
          </p:nvSpPr>
          <p:spPr bwMode="auto">
            <a:xfrm>
              <a:off x="539750" y="2657475"/>
              <a:ext cx="282575"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2000">
                  <a:solidFill>
                    <a:srgbClr val="000000"/>
                  </a:solidFill>
                </a:rPr>
                <a:t>25</a:t>
              </a:r>
              <a:endParaRPr lang="en-GB" altLang="en-US" sz="2000">
                <a:latin typeface="Times New Roman" panose="02020603050405020304" pitchFamily="18" charset="0"/>
              </a:endParaRPr>
            </a:p>
          </p:txBody>
        </p:sp>
        <p:sp>
          <p:nvSpPr>
            <p:cNvPr id="44054" name="Rectangle 20"/>
            <p:cNvSpPr>
              <a:spLocks noChangeArrowheads="1"/>
            </p:cNvSpPr>
            <p:nvPr/>
          </p:nvSpPr>
          <p:spPr bwMode="auto">
            <a:xfrm>
              <a:off x="539750" y="1433513"/>
              <a:ext cx="282575"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2000">
                  <a:solidFill>
                    <a:srgbClr val="000000"/>
                  </a:solidFill>
                </a:rPr>
                <a:t>35</a:t>
              </a:r>
              <a:endParaRPr lang="en-GB" altLang="en-US" sz="2000">
                <a:latin typeface="Times New Roman" panose="02020603050405020304" pitchFamily="18" charset="0"/>
              </a:endParaRPr>
            </a:p>
          </p:txBody>
        </p:sp>
        <p:sp>
          <p:nvSpPr>
            <p:cNvPr id="44055" name="Rectangle 21"/>
            <p:cNvSpPr>
              <a:spLocks noChangeArrowheads="1"/>
            </p:cNvSpPr>
            <p:nvPr/>
          </p:nvSpPr>
          <p:spPr bwMode="auto">
            <a:xfrm>
              <a:off x="539750" y="3233738"/>
              <a:ext cx="282575"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2000">
                  <a:solidFill>
                    <a:srgbClr val="000000"/>
                  </a:solidFill>
                </a:rPr>
                <a:t>20</a:t>
              </a:r>
              <a:endParaRPr lang="en-GB" altLang="en-US" sz="2000">
                <a:latin typeface="Times New Roman" panose="02020603050405020304" pitchFamily="18" charset="0"/>
              </a:endParaRPr>
            </a:p>
          </p:txBody>
        </p:sp>
        <p:sp>
          <p:nvSpPr>
            <p:cNvPr id="44056" name="Rectangle 22"/>
            <p:cNvSpPr>
              <a:spLocks noChangeArrowheads="1"/>
            </p:cNvSpPr>
            <p:nvPr/>
          </p:nvSpPr>
          <p:spPr bwMode="auto">
            <a:xfrm>
              <a:off x="468313" y="4457700"/>
              <a:ext cx="352425"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2000">
                  <a:solidFill>
                    <a:srgbClr val="000000"/>
                  </a:solidFill>
                </a:rPr>
                <a:t> 10</a:t>
              </a:r>
              <a:endParaRPr lang="en-GB" altLang="en-US" sz="2000">
                <a:latin typeface="Times New Roman" panose="02020603050405020304" pitchFamily="18" charset="0"/>
              </a:endParaRPr>
            </a:p>
          </p:txBody>
        </p:sp>
        <p:sp>
          <p:nvSpPr>
            <p:cNvPr id="44057" name="Rectangle 23"/>
            <p:cNvSpPr>
              <a:spLocks noChangeArrowheads="1"/>
            </p:cNvSpPr>
            <p:nvPr/>
          </p:nvSpPr>
          <p:spPr bwMode="auto">
            <a:xfrm>
              <a:off x="539750" y="3810000"/>
              <a:ext cx="282575"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2000">
                  <a:solidFill>
                    <a:srgbClr val="000000"/>
                  </a:solidFill>
                </a:rPr>
                <a:t>15</a:t>
              </a:r>
              <a:endParaRPr lang="en-GB" altLang="en-US" sz="2000">
                <a:latin typeface="Times New Roman" panose="02020603050405020304" pitchFamily="18" charset="0"/>
              </a:endParaRPr>
            </a:p>
          </p:txBody>
        </p:sp>
      </p:grpSp>
      <p:sp>
        <p:nvSpPr>
          <p:cNvPr id="44035" name="Rectangle 24"/>
          <p:cNvSpPr>
            <a:spLocks noChangeArrowheads="1"/>
          </p:cNvSpPr>
          <p:nvPr/>
        </p:nvSpPr>
        <p:spPr bwMode="auto">
          <a:xfrm>
            <a:off x="214313" y="152400"/>
            <a:ext cx="35173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AT" altLang="en-US" sz="2400" b="1" dirty="0">
                <a:latin typeface="Calibri" panose="020F0502020204030204" pitchFamily="34" charset="0"/>
              </a:rPr>
              <a:t>Unsicherheitsabschätzung</a:t>
            </a:r>
            <a:endParaRPr lang="en-GB" altLang="en-US" sz="2400" b="1" dirty="0">
              <a:latin typeface="Calibri" panose="020F0502020204030204" pitchFamily="34" charset="0"/>
            </a:endParaRPr>
          </a:p>
        </p:txBody>
      </p:sp>
      <p:sp>
        <p:nvSpPr>
          <p:cNvPr id="21508" name="Text Box 8"/>
          <p:cNvSpPr txBox="1">
            <a:spLocks noChangeArrowheads="1"/>
          </p:cNvSpPr>
          <p:nvPr/>
        </p:nvSpPr>
        <p:spPr bwMode="auto">
          <a:xfrm>
            <a:off x="214313" y="5236458"/>
            <a:ext cx="8786812" cy="7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92100" indent="-2921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spcAft>
                <a:spcPts val="600"/>
              </a:spcAft>
            </a:pPr>
            <a:r>
              <a:rPr lang="de-AT" altLang="en-US" sz="1800" dirty="0">
                <a:cs typeface="Arial" panose="020B0604020202020204" pitchFamily="34" charset="0"/>
              </a:rPr>
              <a:t>Konfidenzintervalle</a:t>
            </a:r>
          </a:p>
          <a:p>
            <a:pPr eaLnBrk="1" hangingPunct="1">
              <a:spcBef>
                <a:spcPct val="0"/>
              </a:spcBef>
              <a:spcAft>
                <a:spcPts val="600"/>
              </a:spcAft>
            </a:pPr>
            <a:r>
              <a:rPr lang="de-AT" altLang="en-US" sz="1800" dirty="0">
                <a:cs typeface="Arial" panose="020B0604020202020204" pitchFamily="34" charset="0"/>
              </a:rPr>
              <a:t>Verschiedene statistische Modelle</a:t>
            </a:r>
          </a:p>
        </p:txBody>
      </p:sp>
      <p:sp>
        <p:nvSpPr>
          <p:cNvPr id="26" name="TextBox 25"/>
          <p:cNvSpPr txBox="1"/>
          <p:nvPr/>
        </p:nvSpPr>
        <p:spPr>
          <a:xfrm>
            <a:off x="8820472" y="6505599"/>
            <a:ext cx="383438" cy="307777"/>
          </a:xfrm>
          <a:prstGeom prst="rect">
            <a:avLst/>
          </a:prstGeom>
          <a:noFill/>
        </p:spPr>
        <p:txBody>
          <a:bodyPr wrap="none" rtlCol="0">
            <a:spAutoFit/>
          </a:bodyPr>
          <a:lstStyle/>
          <a:p>
            <a:r>
              <a:rPr lang="de-DE" sz="1400" dirty="0"/>
              <a:t>12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9000" y="3501008"/>
            <a:ext cx="3810532" cy="3334215"/>
          </a:xfrm>
          <a:prstGeom prst="rect">
            <a:avLst/>
          </a:prstGeom>
        </p:spPr>
      </p:pic>
      <p:sp>
        <p:nvSpPr>
          <p:cNvPr id="9" name="Rechteck 16"/>
          <p:cNvSpPr>
            <a:spLocks noChangeArrowheads="1"/>
          </p:cNvSpPr>
          <p:nvPr/>
        </p:nvSpPr>
        <p:spPr bwMode="auto">
          <a:xfrm>
            <a:off x="251520" y="4077072"/>
            <a:ext cx="3888432" cy="2212403"/>
          </a:xfrm>
          <a:prstGeom prst="rect">
            <a:avLst/>
          </a:prstGeom>
          <a:solidFill>
            <a:srgbClr val="FFDC6D"/>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600"/>
              </a:spcBef>
              <a:buFontTx/>
              <a:buNone/>
            </a:pPr>
            <a:endParaRPr lang="en-US" altLang="en-US" sz="1600">
              <a:latin typeface="Candara" panose="020E0502030303020204" pitchFamily="34" charset="0"/>
            </a:endParaRPr>
          </a:p>
        </p:txBody>
      </p:sp>
      <p:sp>
        <p:nvSpPr>
          <p:cNvPr id="7" name="Inhaltsplatzhalter 2"/>
          <p:cNvSpPr txBox="1">
            <a:spLocks/>
          </p:cNvSpPr>
          <p:nvPr/>
        </p:nvSpPr>
        <p:spPr>
          <a:xfrm>
            <a:off x="214313" y="1844824"/>
            <a:ext cx="4429695" cy="1728192"/>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1800" kern="0" dirty="0">
                <a:latin typeface="Arial" panose="020B0604020202020204" pitchFamily="34" charset="0"/>
                <a:cs typeface="Arial" panose="020B0604020202020204" pitchFamily="34" charset="0"/>
              </a:rPr>
              <a:t>Die </a:t>
            </a:r>
            <a:r>
              <a:rPr lang="en-US" sz="1800" kern="0" dirty="0" err="1">
                <a:latin typeface="Arial" panose="020B0604020202020204" pitchFamily="34" charset="0"/>
                <a:cs typeface="Arial" panose="020B0604020202020204" pitchFamily="34" charset="0"/>
              </a:rPr>
              <a:t>kumulative</a:t>
            </a:r>
            <a:r>
              <a:rPr lang="en-US" sz="1800" kern="0" dirty="0">
                <a:latin typeface="Arial" panose="020B0604020202020204" pitchFamily="34" charset="0"/>
                <a:cs typeface="Arial" panose="020B0604020202020204" pitchFamily="34" charset="0"/>
              </a:rPr>
              <a:t> </a:t>
            </a:r>
            <a:r>
              <a:rPr lang="en-US" sz="1800" kern="0" dirty="0" err="1">
                <a:latin typeface="Arial" panose="020B0604020202020204" pitchFamily="34" charset="0"/>
                <a:cs typeface="Arial" panose="020B0604020202020204" pitchFamily="34" charset="0"/>
              </a:rPr>
              <a:t>Wahrscheinlichkeit</a:t>
            </a:r>
            <a:r>
              <a:rPr lang="de-DE" sz="1800" kern="0" dirty="0">
                <a:latin typeface="Arial" panose="020B0604020202020204" pitchFamily="34" charset="0"/>
                <a:cs typeface="Arial" panose="020B0604020202020204" pitchFamily="34" charset="0"/>
              </a:rPr>
              <a:t> P wird den sortierten Daten zugeordnet, normalerweise mit so einer Formel: </a:t>
            </a:r>
            <a:endParaRPr lang="en-US" altLang="en-US" sz="1800" kern="0" dirty="0">
              <a:latin typeface="Arial" panose="020B0604020202020204" pitchFamily="34" charset="0"/>
              <a:cs typeface="Arial" panose="020B0604020202020204" pitchFamily="34" charset="0"/>
            </a:endParaRPr>
          </a:p>
          <a:p>
            <a:pPr eaLnBrk="1" hangingPunct="1">
              <a:spcBef>
                <a:spcPct val="0"/>
              </a:spcBef>
            </a:pPr>
            <a:endParaRPr lang="el-GR" altLang="en-US" sz="1800" kern="0" dirty="0">
              <a:latin typeface="Arial" panose="020B0604020202020204" pitchFamily="34" charset="0"/>
              <a:cs typeface="Arial" panose="020B0604020202020204" pitchFamily="34" charset="0"/>
            </a:endParaRPr>
          </a:p>
          <a:p>
            <a:pPr eaLnBrk="1" hangingPunct="1">
              <a:spcBef>
                <a:spcPct val="0"/>
              </a:spcBef>
            </a:pPr>
            <a:r>
              <a:rPr lang="en-US" altLang="en-US" sz="1800" kern="0" dirty="0">
                <a:latin typeface="Arial" panose="020B0604020202020204" pitchFamily="34" charset="0"/>
                <a:cs typeface="Arial" panose="020B0604020202020204" pitchFamily="34" charset="0"/>
              </a:rPr>
              <a:t>Weibull formula (Weibull, 1939):</a:t>
            </a:r>
            <a:endParaRPr lang="de-DE" altLang="en-US" sz="1800" i="1" kern="0" dirty="0">
              <a:latin typeface="Arial" panose="020B0604020202020204" pitchFamily="34" charset="0"/>
              <a:cs typeface="Arial" panose="020B0604020202020204" pitchFamily="34" charset="0"/>
            </a:endParaRPr>
          </a:p>
        </p:txBody>
      </p:sp>
      <p:sp>
        <p:nvSpPr>
          <p:cNvPr id="44035" name="Rectangle 24"/>
          <p:cNvSpPr>
            <a:spLocks noChangeArrowheads="1"/>
          </p:cNvSpPr>
          <p:nvPr/>
        </p:nvSpPr>
        <p:spPr bwMode="auto">
          <a:xfrm>
            <a:off x="214313" y="152400"/>
            <a:ext cx="64990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AT" altLang="en-US" sz="2400" b="1" dirty="0">
                <a:latin typeface="Calibri" panose="020F0502020204030204" pitchFamily="34" charset="0"/>
              </a:rPr>
              <a:t>Empirische Wahrscheinlichkeiten - </a:t>
            </a:r>
            <a:r>
              <a:rPr lang="de-AT" altLang="en-US" sz="2400" b="1" dirty="0" err="1">
                <a:latin typeface="Calibri" panose="020F0502020204030204" pitchFamily="34" charset="0"/>
              </a:rPr>
              <a:t>Plotpositionen</a:t>
            </a:r>
            <a:endParaRPr lang="en-GB" altLang="en-US" sz="2400" b="1" dirty="0">
              <a:latin typeface="Calibri" panose="020F0502020204030204" pitchFamily="34" charset="0"/>
            </a:endParaRPr>
          </a:p>
        </p:txBody>
      </p:sp>
      <p:sp>
        <p:nvSpPr>
          <p:cNvPr id="26" name="TextBox 25"/>
          <p:cNvSpPr txBox="1"/>
          <p:nvPr/>
        </p:nvSpPr>
        <p:spPr>
          <a:xfrm>
            <a:off x="8820472" y="6505599"/>
            <a:ext cx="383438" cy="307777"/>
          </a:xfrm>
          <a:prstGeom prst="rect">
            <a:avLst/>
          </a:prstGeom>
          <a:noFill/>
        </p:spPr>
        <p:txBody>
          <a:bodyPr wrap="none" rtlCol="0">
            <a:spAutoFit/>
          </a:bodyPr>
          <a:lstStyle/>
          <a:p>
            <a:r>
              <a:rPr lang="de-DE" sz="1400" dirty="0"/>
              <a:t>13</a:t>
            </a:r>
          </a:p>
        </p:txBody>
      </p:sp>
      <p:sp>
        <p:nvSpPr>
          <p:cNvPr id="4" name="Inhaltsplatzhalter 2"/>
          <p:cNvSpPr txBox="1">
            <a:spLocks/>
          </p:cNvSpPr>
          <p:nvPr/>
        </p:nvSpPr>
        <p:spPr>
          <a:xfrm>
            <a:off x="179388" y="836612"/>
            <a:ext cx="8925136" cy="96336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spcBef>
                <a:spcPct val="0"/>
              </a:spcBef>
            </a:pPr>
            <a:r>
              <a:rPr lang="en-US" altLang="en-US" sz="1800" kern="0" dirty="0" err="1">
                <a:latin typeface="Arial" panose="020B0604020202020204" pitchFamily="34" charset="0"/>
                <a:cs typeface="Arial" panose="020B0604020202020204" pitchFamily="34" charset="0"/>
              </a:rPr>
              <a:t>Empirische</a:t>
            </a:r>
            <a:r>
              <a:rPr lang="en-US" altLang="en-US" sz="1800" kern="0" dirty="0">
                <a:latin typeface="Arial" panose="020B0604020202020204" pitchFamily="34" charset="0"/>
                <a:cs typeface="Arial" panose="020B0604020202020204" pitchFamily="34" charset="0"/>
              </a:rPr>
              <a:t> </a:t>
            </a:r>
            <a:r>
              <a:rPr lang="en-US" altLang="en-US" sz="1800" kern="0" dirty="0" err="1">
                <a:latin typeface="Arial" panose="020B0604020202020204" pitchFamily="34" charset="0"/>
                <a:cs typeface="Arial" panose="020B0604020202020204" pitchFamily="34" charset="0"/>
              </a:rPr>
              <a:t>Wahrscheinlichkeiten</a:t>
            </a:r>
            <a:r>
              <a:rPr lang="en-US" altLang="en-US" sz="1800" kern="0" dirty="0">
                <a:latin typeface="Arial" panose="020B0604020202020204" pitchFamily="34" charset="0"/>
                <a:cs typeface="Arial" panose="020B0604020202020204" pitchFamily="34" charset="0"/>
              </a:rPr>
              <a:t> </a:t>
            </a:r>
            <a:r>
              <a:rPr lang="en-US" altLang="en-US" sz="1800" kern="0" dirty="0" err="1">
                <a:latin typeface="Arial" panose="020B0604020202020204" pitchFamily="34" charset="0"/>
                <a:cs typeface="Arial" panose="020B0604020202020204" pitchFamily="34" charset="0"/>
              </a:rPr>
              <a:t>können</a:t>
            </a:r>
            <a:r>
              <a:rPr lang="en-US" altLang="en-US" sz="1800" kern="0" dirty="0">
                <a:latin typeface="Arial" panose="020B0604020202020204" pitchFamily="34" charset="0"/>
                <a:cs typeface="Arial" panose="020B0604020202020204" pitchFamily="34" charset="0"/>
              </a:rPr>
              <a:t> </a:t>
            </a:r>
            <a:r>
              <a:rPr lang="en-US" altLang="en-US" sz="1800" kern="0" dirty="0" err="1">
                <a:latin typeface="Arial" panose="020B0604020202020204" pitchFamily="34" charset="0"/>
                <a:cs typeface="Arial" panose="020B0604020202020204" pitchFamily="34" charset="0"/>
              </a:rPr>
              <a:t>durch</a:t>
            </a:r>
            <a:r>
              <a:rPr lang="en-US" altLang="en-US" sz="1800" kern="0" dirty="0">
                <a:latin typeface="Arial" panose="020B0604020202020204" pitchFamily="34" charset="0"/>
                <a:cs typeface="Arial" panose="020B0604020202020204" pitchFamily="34" charset="0"/>
              </a:rPr>
              <a:t> </a:t>
            </a:r>
            <a:r>
              <a:rPr lang="en-US" altLang="en-US" sz="1800" kern="0" dirty="0" err="1">
                <a:latin typeface="Arial" panose="020B0604020202020204" pitchFamily="34" charset="0"/>
                <a:cs typeface="Arial" panose="020B0604020202020204" pitchFamily="34" charset="0"/>
              </a:rPr>
              <a:t>Sortieren</a:t>
            </a:r>
            <a:r>
              <a:rPr lang="en-US" altLang="en-US" sz="1800" kern="0" dirty="0">
                <a:latin typeface="Arial" panose="020B0604020202020204" pitchFamily="34" charset="0"/>
                <a:cs typeface="Arial" panose="020B0604020202020204" pitchFamily="34" charset="0"/>
              </a:rPr>
              <a:t> </a:t>
            </a:r>
            <a:r>
              <a:rPr lang="en-US" altLang="en-US" sz="1800" kern="0" dirty="0" err="1">
                <a:latin typeface="Arial" panose="020B0604020202020204" pitchFamily="34" charset="0"/>
                <a:cs typeface="Arial" panose="020B0604020202020204" pitchFamily="34" charset="0"/>
              </a:rPr>
              <a:t>berechnet</a:t>
            </a:r>
            <a:r>
              <a:rPr lang="en-US" altLang="en-US" sz="1800" kern="0" dirty="0">
                <a:latin typeface="Arial" panose="020B0604020202020204" pitchFamily="34" charset="0"/>
                <a:cs typeface="Arial" panose="020B0604020202020204" pitchFamily="34" charset="0"/>
              </a:rPr>
              <a:t> </a:t>
            </a:r>
            <a:r>
              <a:rPr lang="en-US" altLang="en-US" sz="1800" kern="0" dirty="0" err="1">
                <a:latin typeface="Arial" panose="020B0604020202020204" pitchFamily="34" charset="0"/>
                <a:cs typeface="Arial" panose="020B0604020202020204" pitchFamily="34" charset="0"/>
              </a:rPr>
              <a:t>werden</a:t>
            </a:r>
            <a:endParaRPr lang="en-US" altLang="en-US" sz="1800" kern="0" dirty="0">
              <a:latin typeface="Arial" panose="020B0604020202020204" pitchFamily="34" charset="0"/>
              <a:cs typeface="Arial" panose="020B0604020202020204" pitchFamily="34" charset="0"/>
            </a:endParaRPr>
          </a:p>
          <a:p>
            <a:r>
              <a:rPr lang="en-US" sz="1800" kern="0" dirty="0" err="1">
                <a:latin typeface="Arial" panose="020B0604020202020204" pitchFamily="34" charset="0"/>
                <a:cs typeface="Arial" panose="020B0604020202020204" pitchFamily="34" charset="0"/>
              </a:rPr>
              <a:t>Daten</a:t>
            </a:r>
            <a:r>
              <a:rPr lang="en-US" sz="1800" kern="0" dirty="0">
                <a:latin typeface="Arial" panose="020B0604020202020204" pitchFamily="34" charset="0"/>
                <a:cs typeface="Arial" panose="020B0604020202020204" pitchFamily="34" charset="0"/>
              </a:rPr>
              <a:t> </a:t>
            </a:r>
            <a:r>
              <a:rPr lang="en-US" sz="1800" kern="0" dirty="0" err="1">
                <a:latin typeface="Arial" panose="020B0604020202020204" pitchFamily="34" charset="0"/>
                <a:cs typeface="Arial" panose="020B0604020202020204" pitchFamily="34" charset="0"/>
              </a:rPr>
              <a:t>werden</a:t>
            </a:r>
            <a:r>
              <a:rPr lang="en-US" sz="1800" kern="0" dirty="0">
                <a:latin typeface="Arial" panose="020B0604020202020204" pitchFamily="34" charset="0"/>
                <a:cs typeface="Arial" panose="020B0604020202020204" pitchFamily="34" charset="0"/>
              </a:rPr>
              <a:t> </a:t>
            </a:r>
            <a:r>
              <a:rPr lang="en-US" sz="1800" kern="0" dirty="0" err="1">
                <a:latin typeface="Arial" panose="020B0604020202020204" pitchFamily="34" charset="0"/>
                <a:cs typeface="Arial" panose="020B0604020202020204" pitchFamily="34" charset="0"/>
              </a:rPr>
              <a:t>sortiert</a:t>
            </a:r>
            <a:r>
              <a:rPr lang="en-US" sz="1800" kern="0" dirty="0">
                <a:latin typeface="Arial" panose="020B0604020202020204" pitchFamily="34" charset="0"/>
                <a:cs typeface="Arial" panose="020B0604020202020204" pitchFamily="34" charset="0"/>
              </a:rPr>
              <a:t> und </a:t>
            </a:r>
            <a:r>
              <a:rPr lang="en-US" sz="1800" kern="0" dirty="0" err="1">
                <a:latin typeface="Arial" panose="020B0604020202020204" pitchFamily="34" charset="0"/>
                <a:cs typeface="Arial" panose="020B0604020202020204" pitchFamily="34" charset="0"/>
              </a:rPr>
              <a:t>erhalten</a:t>
            </a:r>
            <a:r>
              <a:rPr lang="en-US" sz="1800" kern="0" dirty="0">
                <a:latin typeface="Arial" panose="020B0604020202020204" pitchFamily="34" charset="0"/>
                <a:cs typeface="Arial" panose="020B0604020202020204" pitchFamily="34" charset="0"/>
              </a:rPr>
              <a:t> </a:t>
            </a:r>
            <a:r>
              <a:rPr lang="en-US" sz="1800" kern="0" dirty="0" err="1">
                <a:latin typeface="Arial" panose="020B0604020202020204" pitchFamily="34" charset="0"/>
                <a:cs typeface="Arial" panose="020B0604020202020204" pitchFamily="34" charset="0"/>
              </a:rPr>
              <a:t>einen</a:t>
            </a:r>
            <a:r>
              <a:rPr lang="en-US" sz="1800" kern="0" dirty="0">
                <a:latin typeface="Arial" panose="020B0604020202020204" pitchFamily="34" charset="0"/>
                <a:cs typeface="Arial" panose="020B0604020202020204" pitchFamily="34" charset="0"/>
              </a:rPr>
              <a:t> Rang, </a:t>
            </a:r>
            <a:r>
              <a:rPr lang="en-US" sz="1800" kern="0" dirty="0" err="1">
                <a:latin typeface="Arial" panose="020B0604020202020204" pitchFamily="34" charset="0"/>
                <a:cs typeface="Arial" panose="020B0604020202020204" pitchFamily="34" charset="0"/>
              </a:rPr>
              <a:t>mit</a:t>
            </a:r>
            <a:r>
              <a:rPr lang="en-US" sz="1800" kern="0" dirty="0">
                <a:latin typeface="Arial" panose="020B0604020202020204" pitchFamily="34" charset="0"/>
                <a:cs typeface="Arial" panose="020B0604020202020204" pitchFamily="34" charset="0"/>
              </a:rPr>
              <a:t> </a:t>
            </a:r>
            <a:r>
              <a:rPr lang="en-US" sz="1800" kern="0" dirty="0" err="1">
                <a:latin typeface="Arial" panose="020B0604020202020204" pitchFamily="34" charset="0"/>
                <a:cs typeface="Arial" panose="020B0604020202020204" pitchFamily="34" charset="0"/>
              </a:rPr>
              <a:t>zunehmender</a:t>
            </a:r>
            <a:r>
              <a:rPr lang="en-US" sz="1800" kern="0" dirty="0">
                <a:latin typeface="Arial" panose="020B0604020202020204" pitchFamily="34" charset="0"/>
                <a:cs typeface="Arial" panose="020B0604020202020204" pitchFamily="34" charset="0"/>
              </a:rPr>
              <a:t> Magnitude von der </a:t>
            </a:r>
            <a:r>
              <a:rPr lang="en-US" sz="1800" kern="0" dirty="0" err="1">
                <a:latin typeface="Arial" panose="020B0604020202020204" pitchFamily="34" charset="0"/>
                <a:cs typeface="Arial" panose="020B0604020202020204" pitchFamily="34" charset="0"/>
              </a:rPr>
              <a:t>kleinsten</a:t>
            </a:r>
            <a:r>
              <a:rPr lang="en-US" sz="1800" kern="0" dirty="0">
                <a:latin typeface="Arial" panose="020B0604020202020204" pitchFamily="34" charset="0"/>
                <a:cs typeface="Arial" panose="020B0604020202020204" pitchFamily="34" charset="0"/>
              </a:rPr>
              <a:t> m=1 </a:t>
            </a:r>
            <a:r>
              <a:rPr lang="de-DE" sz="1800" kern="0" dirty="0">
                <a:latin typeface="Arial" panose="020B0604020202020204" pitchFamily="34" charset="0"/>
                <a:cs typeface="Arial" panose="020B0604020202020204" pitchFamily="34" charset="0"/>
              </a:rPr>
              <a:t>bis zur größten m=N.</a:t>
            </a:r>
          </a:p>
        </p:txBody>
      </p:sp>
      <mc:AlternateContent xmlns:mc="http://schemas.openxmlformats.org/markup-compatibility/2006" xmlns:a14="http://schemas.microsoft.com/office/drawing/2010/main">
        <mc:Choice Requires="a14">
          <p:sp>
            <p:nvSpPr>
              <p:cNvPr id="5" name="TextBox 4"/>
              <p:cNvSpPr txBox="1"/>
              <p:nvPr/>
            </p:nvSpPr>
            <p:spPr>
              <a:xfrm>
                <a:off x="5723386" y="2204864"/>
                <a:ext cx="1223882" cy="5498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f>
                        <m:fPr>
                          <m:ctrlPr>
                            <a:rPr lang="de-DE" i="1" smtClean="0">
                              <a:latin typeface="Cambria Math" panose="02040503050406030204" pitchFamily="18" charset="0"/>
                            </a:rPr>
                          </m:ctrlPr>
                        </m:fPr>
                        <m:num>
                          <m:r>
                            <a:rPr lang="en-US" b="0" i="1" smtClean="0">
                              <a:latin typeface="Cambria Math" panose="02040503050406030204" pitchFamily="18" charset="0"/>
                            </a:rPr>
                            <m:t>𝑚</m:t>
                          </m:r>
                          <m:r>
                            <a:rPr lang="en-US" b="0" i="1" smtClean="0">
                              <a:latin typeface="Cambria Math" panose="02040503050406030204" pitchFamily="18" charset="0"/>
                            </a:rPr>
                            <m:t>+</m:t>
                          </m:r>
                          <m:r>
                            <a:rPr lang="el-GR" b="0" i="1" smtClean="0">
                              <a:latin typeface="Cambria Math" panose="02040503050406030204" pitchFamily="18" charset="0"/>
                            </a:rPr>
                            <m:t>𝛼</m:t>
                          </m:r>
                        </m:num>
                        <m:den>
                          <m:r>
                            <a:rPr lang="en-US" b="0" i="1" smtClean="0">
                              <a:latin typeface="Cambria Math" panose="02040503050406030204" pitchFamily="18" charset="0"/>
                            </a:rPr>
                            <m:t>𝑁</m:t>
                          </m:r>
                          <m:r>
                            <a:rPr lang="en-US" b="0" i="1" smtClean="0">
                              <a:latin typeface="Cambria Math" panose="02040503050406030204" pitchFamily="18" charset="0"/>
                            </a:rPr>
                            <m:t>+</m:t>
                          </m:r>
                          <m:r>
                            <a:rPr lang="el-GR" b="0" i="1" smtClean="0">
                              <a:latin typeface="Cambria Math" panose="02040503050406030204" pitchFamily="18" charset="0"/>
                            </a:rPr>
                            <m:t>𝛽</m:t>
                          </m:r>
                        </m:den>
                      </m:f>
                    </m:oMath>
                  </m:oMathPara>
                </a14:m>
                <a:endParaRPr lang="de-DE" dirty="0"/>
              </a:p>
            </p:txBody>
          </p:sp>
        </mc:Choice>
        <mc:Fallback xmlns="">
          <p:sp>
            <p:nvSpPr>
              <p:cNvPr id="5" name="TextBox 4"/>
              <p:cNvSpPr txBox="1">
                <a:spLocks noRot="1" noChangeAspect="1" noMove="1" noResize="1" noEditPoints="1" noAdjustHandles="1" noChangeArrowheads="1" noChangeShapeType="1" noTextEdit="1"/>
              </p:cNvSpPr>
              <p:nvPr/>
            </p:nvSpPr>
            <p:spPr>
              <a:xfrm>
                <a:off x="5723386" y="2204864"/>
                <a:ext cx="1223882" cy="549831"/>
              </a:xfrm>
              <a:prstGeom prst="rect">
                <a:avLst/>
              </a:prstGeom>
              <a:blipFill rotWithShape="0">
                <a:blip r:embed="rId4"/>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796390" y="2924944"/>
                <a:ext cx="1077875" cy="4789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f>
                        <m:fPr>
                          <m:ctrlPr>
                            <a:rPr lang="de-DE" i="1" smtClean="0">
                              <a:latin typeface="Cambria Math" panose="02040503050406030204" pitchFamily="18" charset="0"/>
                            </a:rPr>
                          </m:ctrlPr>
                        </m:fPr>
                        <m:num>
                          <m:r>
                            <a:rPr lang="en-US" b="0" i="1" smtClean="0">
                              <a:latin typeface="Cambria Math" panose="02040503050406030204" pitchFamily="18" charset="0"/>
                            </a:rPr>
                            <m:t>𝑚</m:t>
                          </m:r>
                        </m:num>
                        <m:den>
                          <m:r>
                            <a:rPr lang="en-US" b="0" i="1" smtClean="0">
                              <a:latin typeface="Cambria Math" panose="02040503050406030204" pitchFamily="18" charset="0"/>
                            </a:rPr>
                            <m:t>𝑁</m:t>
                          </m:r>
                          <m:r>
                            <a:rPr lang="en-US" b="0" i="1" smtClean="0">
                              <a:latin typeface="Cambria Math" panose="02040503050406030204" pitchFamily="18" charset="0"/>
                            </a:rPr>
                            <m:t>+1</m:t>
                          </m:r>
                        </m:den>
                      </m:f>
                    </m:oMath>
                  </m:oMathPara>
                </a14:m>
                <a:endParaRPr lang="de-DE" dirty="0"/>
              </a:p>
            </p:txBody>
          </p:sp>
        </mc:Choice>
        <mc:Fallback xmlns="">
          <p:sp>
            <p:nvSpPr>
              <p:cNvPr id="6" name="TextBox 5"/>
              <p:cNvSpPr txBox="1">
                <a:spLocks noRot="1" noChangeAspect="1" noMove="1" noResize="1" noEditPoints="1" noAdjustHandles="1" noChangeArrowheads="1" noChangeShapeType="1" noTextEdit="1"/>
              </p:cNvSpPr>
              <p:nvPr/>
            </p:nvSpPr>
            <p:spPr>
              <a:xfrm>
                <a:off x="5796390" y="2924944"/>
                <a:ext cx="1077875" cy="478977"/>
              </a:xfrm>
              <a:prstGeom prst="rect">
                <a:avLst/>
              </a:prstGeom>
              <a:blipFill rotWithShape="0">
                <a:blip r:embed="rId5"/>
                <a:stretch>
                  <a:fillRect/>
                </a:stretch>
              </a:blipFill>
            </p:spPr>
            <p:txBody>
              <a:bodyPr/>
              <a:lstStyle/>
              <a:p>
                <a:r>
                  <a:rPr lang="de-DE">
                    <a:noFill/>
                  </a:rPr>
                  <a:t> </a:t>
                </a:r>
              </a:p>
            </p:txBody>
          </p:sp>
        </mc:Fallback>
      </mc:AlternateContent>
      <p:sp>
        <p:nvSpPr>
          <p:cNvPr id="8" name="Inhaltsplatzhalter 2"/>
          <p:cNvSpPr txBox="1">
            <a:spLocks/>
          </p:cNvSpPr>
          <p:nvPr/>
        </p:nvSpPr>
        <p:spPr>
          <a:xfrm>
            <a:off x="286846" y="4149080"/>
            <a:ext cx="3925114" cy="2088132"/>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Font typeface="Wingdings" panose="05000000000000000000" pitchFamily="2" charset="2"/>
              <a:buChar char="Ø"/>
            </a:pPr>
            <a:r>
              <a:rPr lang="en-US" altLang="en-US" sz="1800" kern="0" dirty="0" err="1">
                <a:latin typeface="Arial" panose="020B0604020202020204" pitchFamily="34" charset="0"/>
                <a:cs typeface="Arial" panose="020B0604020202020204" pitchFamily="34" charset="0"/>
              </a:rPr>
              <a:t>Beispiel</a:t>
            </a:r>
            <a:r>
              <a:rPr lang="en-US" altLang="en-US" sz="1800" kern="0" dirty="0">
                <a:latin typeface="Arial" panose="020B0604020202020204" pitchFamily="34" charset="0"/>
                <a:cs typeface="Arial" panose="020B0604020202020204" pitchFamily="34" charset="0"/>
              </a:rPr>
              <a:t>: 21 </a:t>
            </a:r>
            <a:r>
              <a:rPr lang="en-US" altLang="en-US" sz="1800" kern="0" dirty="0" err="1">
                <a:latin typeface="Arial" panose="020B0604020202020204" pitchFamily="34" charset="0"/>
                <a:cs typeface="Arial" panose="020B0604020202020204" pitchFamily="34" charset="0"/>
              </a:rPr>
              <a:t>Jährliche</a:t>
            </a:r>
            <a:r>
              <a:rPr lang="en-US" altLang="en-US" sz="1800" kern="0" dirty="0">
                <a:latin typeface="Arial" panose="020B0604020202020204" pitchFamily="34" charset="0"/>
                <a:cs typeface="Arial" panose="020B0604020202020204" pitchFamily="34" charset="0"/>
              </a:rPr>
              <a:t> Maxima</a:t>
            </a:r>
          </a:p>
          <a:p>
            <a:pPr marL="0" indent="0">
              <a:buNone/>
            </a:pPr>
            <a:endParaRPr lang="en-US" altLang="en-US" sz="1800" kern="0" dirty="0">
              <a:latin typeface="Arial" panose="020B0604020202020204" pitchFamily="34" charset="0"/>
              <a:cs typeface="Arial" panose="020B0604020202020204" pitchFamily="34" charset="0"/>
            </a:endParaRPr>
          </a:p>
          <a:p>
            <a:pPr marL="0" indent="0">
              <a:buNone/>
            </a:pPr>
            <a:r>
              <a:rPr lang="en-US" altLang="en-US" sz="1800" kern="0" dirty="0">
                <a:latin typeface="Arial" panose="020B0604020202020204" pitchFamily="34" charset="0"/>
                <a:cs typeface="Arial" panose="020B0604020202020204" pitchFamily="34" charset="0"/>
              </a:rPr>
              <a:t>  </a:t>
            </a:r>
            <a:r>
              <a:rPr lang="en-US" altLang="en-US" sz="1800" kern="0" dirty="0" err="1">
                <a:latin typeface="Arial" panose="020B0604020202020204" pitchFamily="34" charset="0"/>
                <a:cs typeface="Arial" panose="020B0604020202020204" pitchFamily="34" charset="0"/>
              </a:rPr>
              <a:t>Erster</a:t>
            </a:r>
            <a:r>
              <a:rPr lang="en-US" altLang="en-US" sz="1800" kern="0" dirty="0">
                <a:latin typeface="Arial" panose="020B0604020202020204" pitchFamily="34" charset="0"/>
                <a:cs typeface="Arial" panose="020B0604020202020204" pitchFamily="34" charset="0"/>
              </a:rPr>
              <a:t> Wert:   P = 1/(21+1) = 0.045</a:t>
            </a:r>
          </a:p>
          <a:p>
            <a:pPr marL="0" indent="0">
              <a:buNone/>
            </a:pPr>
            <a:r>
              <a:rPr lang="en-US" altLang="en-US" sz="1800" kern="0" dirty="0">
                <a:latin typeface="Arial" panose="020B0604020202020204" pitchFamily="34" charset="0"/>
                <a:cs typeface="Arial" panose="020B0604020202020204" pitchFamily="34" charset="0"/>
              </a:rPr>
              <a:t>	          T = 1/(1-P) = 1.05</a:t>
            </a:r>
          </a:p>
          <a:p>
            <a:pPr marL="0" indent="0">
              <a:buNone/>
            </a:pPr>
            <a:r>
              <a:rPr lang="en-US" altLang="en-US" sz="1800" kern="0" dirty="0">
                <a:latin typeface="Arial" panose="020B0604020202020204" pitchFamily="34" charset="0"/>
                <a:cs typeface="Arial" panose="020B0604020202020204" pitchFamily="34" charset="0"/>
              </a:rPr>
              <a:t>  </a:t>
            </a:r>
            <a:r>
              <a:rPr lang="en-US" altLang="en-US" sz="1800" kern="0" dirty="0" err="1">
                <a:latin typeface="Arial" panose="020B0604020202020204" pitchFamily="34" charset="0"/>
                <a:cs typeface="Arial" panose="020B0604020202020204" pitchFamily="34" charset="0"/>
              </a:rPr>
              <a:t>Letzter</a:t>
            </a:r>
            <a:r>
              <a:rPr lang="en-US" altLang="en-US" sz="1800" kern="0" dirty="0">
                <a:latin typeface="Arial" panose="020B0604020202020204" pitchFamily="34" charset="0"/>
                <a:cs typeface="Arial" panose="020B0604020202020204" pitchFamily="34" charset="0"/>
              </a:rPr>
              <a:t> Wert:  P = 21/22 = 0.955</a:t>
            </a:r>
          </a:p>
          <a:p>
            <a:pPr marL="0" indent="0">
              <a:buNone/>
            </a:pPr>
            <a:r>
              <a:rPr lang="en-US" altLang="en-US" sz="1800" kern="0" dirty="0">
                <a:latin typeface="Arial" panose="020B0604020202020204" pitchFamily="34" charset="0"/>
                <a:cs typeface="Arial" panose="020B0604020202020204" pitchFamily="34" charset="0"/>
              </a:rPr>
              <a:t>	          T = 1/(1-P) = 22</a:t>
            </a:r>
          </a:p>
          <a:p>
            <a:pPr marL="0" indent="0">
              <a:buNone/>
            </a:pPr>
            <a:endParaRPr lang="de-DE" altLang="en-US" sz="1800" i="1" kern="0" dirty="0">
              <a:latin typeface="Arial" panose="020B0604020202020204" pitchFamily="34" charset="0"/>
              <a:cs typeface="Arial" panose="020B0604020202020204" pitchFamily="34" charset="0"/>
            </a:endParaRPr>
          </a:p>
        </p:txBody>
      </p:sp>
      <p:cxnSp>
        <p:nvCxnSpPr>
          <p:cNvPr id="14" name="Gerade Verbindung mit Pfeil 2"/>
          <p:cNvCxnSpPr/>
          <p:nvPr/>
        </p:nvCxnSpPr>
        <p:spPr>
          <a:xfrm flipH="1" flipV="1">
            <a:off x="6345447" y="5589240"/>
            <a:ext cx="504055" cy="12101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Inhaltsplatzhalter 2"/>
          <p:cNvSpPr txBox="1">
            <a:spLocks/>
          </p:cNvSpPr>
          <p:nvPr/>
        </p:nvSpPr>
        <p:spPr>
          <a:xfrm>
            <a:off x="6796211" y="5649745"/>
            <a:ext cx="1505862" cy="41230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spcBef>
                <a:spcPct val="0"/>
              </a:spcBef>
              <a:buNone/>
            </a:pPr>
            <a:r>
              <a:rPr lang="en-US" altLang="en-US" sz="1400" kern="0" dirty="0">
                <a:solidFill>
                  <a:srgbClr val="FF0000"/>
                </a:solidFill>
                <a:latin typeface="Calibri" panose="020F0502020204030204" pitchFamily="34" charset="0"/>
              </a:rPr>
              <a:t>Weibull formula</a:t>
            </a:r>
            <a:endParaRPr lang="de-DE" altLang="en-US" sz="1400" i="1" kern="0" dirty="0">
              <a:solidFill>
                <a:srgbClr val="FF0000"/>
              </a:solidFill>
              <a:latin typeface="Calibri" panose="020F0502020204030204" pitchFamily="34" charset="0"/>
            </a:endParaRPr>
          </a:p>
        </p:txBody>
      </p:sp>
    </p:spTree>
    <p:extLst>
      <p:ext uri="{BB962C8B-B14F-4D97-AF65-F5344CB8AC3E}">
        <p14:creationId xmlns:p14="http://schemas.microsoft.com/office/powerpoint/2010/main" val="327363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p:bldP spid="6"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el 1"/>
          <p:cNvSpPr txBox="1">
            <a:spLocks/>
          </p:cNvSpPr>
          <p:nvPr/>
        </p:nvSpPr>
        <p:spPr bwMode="auto">
          <a:xfrm>
            <a:off x="34925" y="44450"/>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2400" b="1" dirty="0">
                <a:solidFill>
                  <a:schemeClr val="tx2"/>
                </a:solidFill>
                <a:latin typeface="Calibri" panose="020F0502020204030204" pitchFamily="34" charset="0"/>
                <a:ea typeface="Calibri" panose="020F0502020204030204" pitchFamily="34" charset="0"/>
                <a:cs typeface="Calibri" panose="020F0502020204030204" pitchFamily="34" charset="0"/>
              </a:rPr>
              <a:t>Beispiel 1: Einfluss der </a:t>
            </a:r>
            <a:r>
              <a:rPr lang="de-DE" altLang="en-US" sz="2400" b="1" dirty="0" err="1">
                <a:solidFill>
                  <a:schemeClr val="tx2"/>
                </a:solidFill>
                <a:latin typeface="Calibri" panose="020F0502020204030204" pitchFamily="34" charset="0"/>
                <a:ea typeface="Calibri" panose="020F0502020204030204" pitchFamily="34" charset="0"/>
                <a:cs typeface="Calibri" panose="020F0502020204030204" pitchFamily="34" charset="0"/>
              </a:rPr>
              <a:t>Parameterberchnungsmethode</a:t>
            </a:r>
            <a:endParaRPr lang="de-DE" altLang="en-US" sz="2400" b="1" dirty="0">
              <a:solidFill>
                <a:schemeClr val="tx2"/>
              </a:solidFill>
              <a:latin typeface="Calibri" panose="020F0502020204030204" pitchFamily="34" charset="0"/>
              <a:ea typeface="Calibri" panose="020F0502020204030204" pitchFamily="34" charset="0"/>
              <a:cs typeface="Calibri" panose="020F0502020204030204" pitchFamily="34" charset="0"/>
            </a:endParaRPr>
          </a:p>
        </p:txBody>
      </p:sp>
      <p:pic>
        <p:nvPicPr>
          <p:cNvPr id="33795" name="Picture 2" descr="F:\bmerz\Projekte_Bruno\Lehre\Uni_Potsdam\UP-MSc-Risikoanalyse\returnlevel_GEV.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692150"/>
            <a:ext cx="6192838" cy="619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Textfeld 1"/>
          <p:cNvSpPr txBox="1">
            <a:spLocks noChangeArrowheads="1"/>
          </p:cNvSpPr>
          <p:nvPr/>
        </p:nvSpPr>
        <p:spPr bwMode="auto">
          <a:xfrm>
            <a:off x="5867400" y="1139825"/>
            <a:ext cx="32051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pPr>
            <a:r>
              <a:rPr lang="de-DE" altLang="en-US" sz="1600" dirty="0"/>
              <a:t>ML: Maximum Likelihood Method</a:t>
            </a:r>
          </a:p>
          <a:p>
            <a:pPr eaLnBrk="1" hangingPunct="1">
              <a:spcBef>
                <a:spcPct val="0"/>
              </a:spcBef>
            </a:pPr>
            <a:r>
              <a:rPr lang="de-DE" altLang="en-US" sz="1600" dirty="0"/>
              <a:t>LM: Method of L-Moments</a:t>
            </a:r>
          </a:p>
        </p:txBody>
      </p:sp>
      <p:graphicFrame>
        <p:nvGraphicFramePr>
          <p:cNvPr id="3" name="Tabelle 2"/>
          <p:cNvGraphicFramePr>
            <a:graphicFrameLocks noGrp="1"/>
          </p:cNvGraphicFramePr>
          <p:nvPr/>
        </p:nvGraphicFramePr>
        <p:xfrm>
          <a:off x="5867400" y="2924175"/>
          <a:ext cx="3178176" cy="1530350"/>
        </p:xfrm>
        <a:graphic>
          <a:graphicData uri="http://schemas.openxmlformats.org/drawingml/2006/table">
            <a:tbl>
              <a:tblPr firstRow="1" bandRow="1">
                <a:tableStyleId>{5C22544A-7EE6-4342-B048-85BDC9FD1C3A}</a:tableStyleId>
              </a:tblPr>
              <a:tblGrid>
                <a:gridCol w="682353">
                  <a:extLst>
                    <a:ext uri="{9D8B030D-6E8A-4147-A177-3AD203B41FA5}">
                      <a16:colId xmlns:a16="http://schemas.microsoft.com/office/drawing/2014/main" val="20000"/>
                    </a:ext>
                  </a:extLst>
                </a:gridCol>
                <a:gridCol w="831941">
                  <a:extLst>
                    <a:ext uri="{9D8B030D-6E8A-4147-A177-3AD203B41FA5}">
                      <a16:colId xmlns:a16="http://schemas.microsoft.com/office/drawing/2014/main" val="20001"/>
                    </a:ext>
                  </a:extLst>
                </a:gridCol>
                <a:gridCol w="831941">
                  <a:extLst>
                    <a:ext uri="{9D8B030D-6E8A-4147-A177-3AD203B41FA5}">
                      <a16:colId xmlns:a16="http://schemas.microsoft.com/office/drawing/2014/main" val="20002"/>
                    </a:ext>
                  </a:extLst>
                </a:gridCol>
                <a:gridCol w="831941">
                  <a:extLst>
                    <a:ext uri="{9D8B030D-6E8A-4147-A177-3AD203B41FA5}">
                      <a16:colId xmlns:a16="http://schemas.microsoft.com/office/drawing/2014/main" val="20003"/>
                    </a:ext>
                  </a:extLst>
                </a:gridCol>
              </a:tblGrid>
              <a:tr h="371068">
                <a:tc>
                  <a:txBody>
                    <a:bodyPr/>
                    <a:lstStyle/>
                    <a:p>
                      <a:pPr algn="ctr"/>
                      <a:endParaRPr lang="en-US" sz="1600" b="0" dirty="0">
                        <a:solidFill>
                          <a:schemeClr val="tx1"/>
                        </a:solidFill>
                      </a:endParaRPr>
                    </a:p>
                  </a:txBody>
                  <a:tcPr marL="91479" marR="91479"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µ</a:t>
                      </a:r>
                    </a:p>
                  </a:txBody>
                  <a:tcPr marL="91479" marR="91479"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l-GR" sz="1600" b="0" dirty="0">
                          <a:solidFill>
                            <a:schemeClr val="tx1"/>
                          </a:solidFill>
                        </a:rPr>
                        <a:t>σ</a:t>
                      </a:r>
                      <a:endParaRPr lang="en-US" sz="1600" b="0" dirty="0">
                        <a:solidFill>
                          <a:schemeClr val="tx1"/>
                        </a:solidFill>
                      </a:endParaRPr>
                    </a:p>
                  </a:txBody>
                  <a:tcPr marL="91479" marR="91479"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l-GR" sz="1600" b="0" dirty="0">
                          <a:solidFill>
                            <a:schemeClr val="tx1"/>
                          </a:solidFill>
                        </a:rPr>
                        <a:t>ξ</a:t>
                      </a:r>
                      <a:endParaRPr lang="en-US" sz="1600" b="0" dirty="0">
                        <a:solidFill>
                          <a:schemeClr val="tx1"/>
                        </a:solidFill>
                      </a:endParaRPr>
                    </a:p>
                  </a:txBody>
                  <a:tcPr marL="91479" marR="91479"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579641">
                <a:tc>
                  <a:txBody>
                    <a:bodyPr/>
                    <a:lstStyle/>
                    <a:p>
                      <a:pPr algn="ctr"/>
                      <a:r>
                        <a:rPr lang="de-DE" sz="1600" b="0" dirty="0">
                          <a:solidFill>
                            <a:schemeClr val="tx1"/>
                          </a:solidFill>
                        </a:rPr>
                        <a:t>GEV ML</a:t>
                      </a:r>
                      <a:endParaRPr lang="en-US" sz="1600" b="0" dirty="0">
                        <a:solidFill>
                          <a:schemeClr val="tx1"/>
                        </a:solidFill>
                      </a:endParaRPr>
                    </a:p>
                  </a:txBody>
                  <a:tcPr marL="91479" marR="91479"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5.369</a:t>
                      </a:r>
                      <a:endParaRPr lang="en-US" sz="1600" b="0" dirty="0">
                        <a:solidFill>
                          <a:schemeClr val="tx1"/>
                        </a:solidFill>
                      </a:endParaRPr>
                    </a:p>
                  </a:txBody>
                  <a:tcPr marL="91479" marR="91479"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1.656</a:t>
                      </a:r>
                      <a:endParaRPr lang="en-US" sz="1600" b="0" dirty="0">
                        <a:solidFill>
                          <a:schemeClr val="tx1"/>
                        </a:solidFill>
                      </a:endParaRPr>
                    </a:p>
                  </a:txBody>
                  <a:tcPr marL="91479" marR="91479"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-0,17</a:t>
                      </a:r>
                      <a:endParaRPr lang="en-US" sz="1600" b="0" dirty="0">
                        <a:solidFill>
                          <a:schemeClr val="tx1"/>
                        </a:solidFill>
                      </a:endParaRPr>
                    </a:p>
                  </a:txBody>
                  <a:tcPr marL="91479" marR="91479"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79641">
                <a:tc>
                  <a:txBody>
                    <a:bodyPr/>
                    <a:lstStyle/>
                    <a:p>
                      <a:pPr algn="ctr"/>
                      <a:r>
                        <a:rPr lang="de-DE" sz="1600" b="0" dirty="0">
                          <a:solidFill>
                            <a:schemeClr val="tx1"/>
                          </a:solidFill>
                        </a:rPr>
                        <a:t>GEV LM</a:t>
                      </a:r>
                      <a:endParaRPr lang="en-US" sz="1600" b="0" dirty="0">
                        <a:solidFill>
                          <a:schemeClr val="tx1"/>
                        </a:solidFill>
                      </a:endParaRPr>
                    </a:p>
                  </a:txBody>
                  <a:tcPr marL="91479" marR="91479"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5.350</a:t>
                      </a:r>
                      <a:endParaRPr lang="en-US" sz="1600" b="0" dirty="0">
                        <a:solidFill>
                          <a:schemeClr val="tx1"/>
                        </a:solidFill>
                      </a:endParaRPr>
                    </a:p>
                  </a:txBody>
                  <a:tcPr marL="91479" marR="91479"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1.635</a:t>
                      </a:r>
                      <a:endParaRPr lang="en-US" sz="1600" b="0" dirty="0">
                        <a:solidFill>
                          <a:schemeClr val="tx1"/>
                        </a:solidFill>
                      </a:endParaRPr>
                    </a:p>
                  </a:txBody>
                  <a:tcPr marL="91479" marR="91479"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-0.15</a:t>
                      </a:r>
                      <a:endParaRPr lang="en-US" sz="1600" b="0" dirty="0">
                        <a:solidFill>
                          <a:schemeClr val="tx1"/>
                        </a:solidFill>
                      </a:endParaRPr>
                    </a:p>
                  </a:txBody>
                  <a:tcPr marL="91479" marR="91479"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6" name="TextBox 5"/>
          <p:cNvSpPr txBox="1"/>
          <p:nvPr/>
        </p:nvSpPr>
        <p:spPr>
          <a:xfrm>
            <a:off x="8820472" y="6505599"/>
            <a:ext cx="383438" cy="307777"/>
          </a:xfrm>
          <a:prstGeom prst="rect">
            <a:avLst/>
          </a:prstGeom>
          <a:noFill/>
        </p:spPr>
        <p:txBody>
          <a:bodyPr wrap="none" rtlCol="0">
            <a:spAutoFit/>
          </a:bodyPr>
          <a:lstStyle/>
          <a:p>
            <a:r>
              <a:rPr lang="en-US" sz="1400" dirty="0"/>
              <a:t>14</a:t>
            </a:r>
            <a:endParaRPr lang="de-DE" sz="1400" dirty="0"/>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el 1"/>
          <p:cNvSpPr txBox="1">
            <a:spLocks/>
          </p:cNvSpPr>
          <p:nvPr/>
        </p:nvSpPr>
        <p:spPr bwMode="auto">
          <a:xfrm>
            <a:off x="179388" y="44450"/>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2400" b="1" dirty="0">
                <a:solidFill>
                  <a:schemeClr val="tx2"/>
                </a:solidFill>
                <a:latin typeface="Calibri" panose="020F0502020204030204" pitchFamily="34" charset="0"/>
                <a:ea typeface="Calibri" panose="020F0502020204030204" pitchFamily="34" charset="0"/>
                <a:cs typeface="Calibri" panose="020F0502020204030204" pitchFamily="34" charset="0"/>
              </a:rPr>
              <a:t>Beispiel 2: Verschiedene statistische Modelle</a:t>
            </a:r>
          </a:p>
        </p:txBody>
      </p:sp>
      <p:pic>
        <p:nvPicPr>
          <p:cNvPr id="37891" name="Picture 3" descr="F:\bmerz\Projekte_Bruno\Lehre\Uni_Potsdam\UP-MSc-Risikoanalyse\returnlevel_GEV_GAM_LN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692150"/>
            <a:ext cx="6121400" cy="612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elle 4"/>
          <p:cNvGraphicFramePr>
            <a:graphicFrameLocks noGrp="1"/>
          </p:cNvGraphicFramePr>
          <p:nvPr/>
        </p:nvGraphicFramePr>
        <p:xfrm>
          <a:off x="5940425" y="2913063"/>
          <a:ext cx="2735263" cy="1811338"/>
        </p:xfrm>
        <a:graphic>
          <a:graphicData uri="http://schemas.openxmlformats.org/drawingml/2006/table">
            <a:tbl>
              <a:tblPr firstRow="1" bandRow="1">
                <a:tableStyleId>{5C22544A-7EE6-4342-B048-85BDC9FD1C3A}</a:tableStyleId>
              </a:tblPr>
              <a:tblGrid>
                <a:gridCol w="795495">
                  <a:extLst>
                    <a:ext uri="{9D8B030D-6E8A-4147-A177-3AD203B41FA5}">
                      <a16:colId xmlns:a16="http://schemas.microsoft.com/office/drawing/2014/main" val="20000"/>
                    </a:ext>
                  </a:extLst>
                </a:gridCol>
                <a:gridCol w="969884">
                  <a:extLst>
                    <a:ext uri="{9D8B030D-6E8A-4147-A177-3AD203B41FA5}">
                      <a16:colId xmlns:a16="http://schemas.microsoft.com/office/drawing/2014/main" val="20001"/>
                    </a:ext>
                  </a:extLst>
                </a:gridCol>
                <a:gridCol w="969884">
                  <a:extLst>
                    <a:ext uri="{9D8B030D-6E8A-4147-A177-3AD203B41FA5}">
                      <a16:colId xmlns:a16="http://schemas.microsoft.com/office/drawing/2014/main" val="20002"/>
                    </a:ext>
                  </a:extLst>
                </a:gridCol>
              </a:tblGrid>
              <a:tr h="579346">
                <a:tc>
                  <a:txBody>
                    <a:bodyPr/>
                    <a:lstStyle/>
                    <a:p>
                      <a:pPr algn="ctr"/>
                      <a:endParaRPr lang="en-US" sz="1600" b="0" dirty="0">
                        <a:solidFill>
                          <a:schemeClr val="tx1"/>
                        </a:solidFill>
                      </a:endParaRPr>
                    </a:p>
                  </a:txBody>
                  <a:tcPr marL="91405" marR="91405"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HQ100</a:t>
                      </a:r>
                    </a:p>
                    <a:p>
                      <a:pPr marL="0" marR="0" indent="0" algn="ctr" defTabSz="914400" rtl="0" eaLnBrk="1" fontAlgn="auto" latinLnBrk="0" hangingPunct="1">
                        <a:lnSpc>
                          <a:spcPct val="100000"/>
                        </a:lnSpc>
                        <a:spcBef>
                          <a:spcPts val="0"/>
                        </a:spcBef>
                        <a:spcAft>
                          <a:spcPts val="0"/>
                        </a:spcAft>
                        <a:buClrTx/>
                        <a:buSzTx/>
                        <a:buFontTx/>
                        <a:buNone/>
                        <a:tabLst/>
                        <a:defRPr/>
                      </a:pPr>
                      <a:r>
                        <a:rPr lang="de-DE" sz="1600" b="0" dirty="0">
                          <a:solidFill>
                            <a:schemeClr val="tx1"/>
                          </a:solidFill>
                        </a:rPr>
                        <a:t>[m</a:t>
                      </a:r>
                      <a:r>
                        <a:rPr lang="de-DE" sz="1600" b="0" baseline="30000" dirty="0">
                          <a:solidFill>
                            <a:schemeClr val="tx1"/>
                          </a:solidFill>
                        </a:rPr>
                        <a:t>3</a:t>
                      </a:r>
                      <a:r>
                        <a:rPr lang="de-DE" sz="1600" b="0" dirty="0">
                          <a:solidFill>
                            <a:schemeClr val="tx1"/>
                          </a:solidFill>
                        </a:rPr>
                        <a:t>/s]</a:t>
                      </a:r>
                      <a:endParaRPr lang="en-US" sz="1600" b="0" dirty="0">
                        <a:solidFill>
                          <a:schemeClr val="tx1"/>
                        </a:solidFill>
                      </a:endParaRPr>
                    </a:p>
                  </a:txBody>
                  <a:tcPr marL="91405" marR="91405"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HQ1000</a:t>
                      </a:r>
                    </a:p>
                    <a:p>
                      <a:pPr marL="0" marR="0" indent="0" algn="ctr" defTabSz="914400" rtl="0" eaLnBrk="1" fontAlgn="auto" latinLnBrk="0" hangingPunct="1">
                        <a:lnSpc>
                          <a:spcPct val="100000"/>
                        </a:lnSpc>
                        <a:spcBef>
                          <a:spcPts val="0"/>
                        </a:spcBef>
                        <a:spcAft>
                          <a:spcPts val="0"/>
                        </a:spcAft>
                        <a:buClrTx/>
                        <a:buSzTx/>
                        <a:buFontTx/>
                        <a:buNone/>
                        <a:tabLst/>
                        <a:defRPr/>
                      </a:pPr>
                      <a:r>
                        <a:rPr lang="de-DE" sz="1600" b="0" dirty="0">
                          <a:solidFill>
                            <a:schemeClr val="tx1"/>
                          </a:solidFill>
                        </a:rPr>
                        <a:t>[m</a:t>
                      </a:r>
                      <a:r>
                        <a:rPr lang="de-DE" sz="1600" b="0" baseline="30000" dirty="0">
                          <a:solidFill>
                            <a:schemeClr val="tx1"/>
                          </a:solidFill>
                        </a:rPr>
                        <a:t>3</a:t>
                      </a:r>
                      <a:r>
                        <a:rPr lang="de-DE" sz="1600" b="0" dirty="0">
                          <a:solidFill>
                            <a:schemeClr val="tx1"/>
                          </a:solidFill>
                        </a:rPr>
                        <a:t>/s]</a:t>
                      </a:r>
                      <a:endParaRPr lang="en-US" sz="1600" b="0" dirty="0">
                        <a:solidFill>
                          <a:schemeClr val="tx1"/>
                        </a:solidFill>
                      </a:endParaRPr>
                    </a:p>
                  </a:txBody>
                  <a:tcPr marL="91405" marR="91405"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10664">
                <a:tc>
                  <a:txBody>
                    <a:bodyPr/>
                    <a:lstStyle/>
                    <a:p>
                      <a:pPr algn="ctr"/>
                      <a:r>
                        <a:rPr lang="de-DE" sz="1600" b="0" dirty="0">
                          <a:solidFill>
                            <a:schemeClr val="tx1"/>
                          </a:solidFill>
                        </a:rPr>
                        <a:t>GEV</a:t>
                      </a:r>
                      <a:endParaRPr lang="en-US" sz="1600" b="0" dirty="0">
                        <a:solidFill>
                          <a:schemeClr val="tx1"/>
                        </a:solidFill>
                      </a:endParaRPr>
                    </a:p>
                  </a:txBody>
                  <a:tcPr marL="91405" marR="91405"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10.687</a:t>
                      </a:r>
                      <a:endParaRPr lang="en-US" sz="1600" b="0" dirty="0">
                        <a:solidFill>
                          <a:schemeClr val="tx1"/>
                        </a:solidFill>
                      </a:endParaRPr>
                    </a:p>
                  </a:txBody>
                  <a:tcPr marL="91405" marR="91405"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12.157</a:t>
                      </a:r>
                      <a:endParaRPr lang="en-US" sz="1600" b="0" dirty="0">
                        <a:solidFill>
                          <a:schemeClr val="tx1"/>
                        </a:solidFill>
                      </a:endParaRPr>
                    </a:p>
                  </a:txBody>
                  <a:tcPr marL="91405" marR="91405"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10664">
                <a:tc>
                  <a:txBody>
                    <a:bodyPr/>
                    <a:lstStyle/>
                    <a:p>
                      <a:pPr algn="ctr"/>
                      <a:r>
                        <a:rPr lang="de-DE" sz="1600" b="0" dirty="0">
                          <a:solidFill>
                            <a:schemeClr val="tx1"/>
                          </a:solidFill>
                        </a:rPr>
                        <a:t>GAM</a:t>
                      </a:r>
                      <a:endParaRPr lang="en-US" sz="1600" b="0" dirty="0">
                        <a:solidFill>
                          <a:schemeClr val="tx1"/>
                        </a:solidFill>
                      </a:endParaRPr>
                    </a:p>
                  </a:txBody>
                  <a:tcPr marL="91405" marR="91405"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11.127</a:t>
                      </a:r>
                      <a:endParaRPr lang="en-US" sz="1600" b="0" dirty="0">
                        <a:solidFill>
                          <a:schemeClr val="tx1"/>
                        </a:solidFill>
                      </a:endParaRPr>
                    </a:p>
                  </a:txBody>
                  <a:tcPr marL="91405" marR="91405"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13.322</a:t>
                      </a:r>
                      <a:endParaRPr lang="en-US" sz="1600" b="0" dirty="0">
                        <a:solidFill>
                          <a:schemeClr val="tx1"/>
                        </a:solidFill>
                      </a:endParaRPr>
                    </a:p>
                  </a:txBody>
                  <a:tcPr marL="91405" marR="91405"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10664">
                <a:tc>
                  <a:txBody>
                    <a:bodyPr/>
                    <a:lstStyle/>
                    <a:p>
                      <a:pPr algn="ctr"/>
                      <a:r>
                        <a:rPr lang="de-DE" sz="1600" b="0" dirty="0">
                          <a:solidFill>
                            <a:schemeClr val="tx1"/>
                          </a:solidFill>
                        </a:rPr>
                        <a:t>LN</a:t>
                      </a:r>
                      <a:endParaRPr lang="en-US" sz="1600" b="0" dirty="0">
                        <a:solidFill>
                          <a:schemeClr val="tx1"/>
                        </a:solidFill>
                      </a:endParaRPr>
                    </a:p>
                  </a:txBody>
                  <a:tcPr marL="91405" marR="91405"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11.977</a:t>
                      </a:r>
                      <a:endParaRPr lang="en-US" sz="1600" b="0" dirty="0">
                        <a:solidFill>
                          <a:schemeClr val="tx1"/>
                        </a:solidFill>
                      </a:endParaRPr>
                    </a:p>
                  </a:txBody>
                  <a:tcPr marL="91405" marR="91405"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15.183</a:t>
                      </a:r>
                      <a:endParaRPr lang="en-US" sz="1600" b="0" dirty="0">
                        <a:solidFill>
                          <a:schemeClr val="tx1"/>
                        </a:solidFill>
                      </a:endParaRPr>
                    </a:p>
                  </a:txBody>
                  <a:tcPr marL="91405" marR="91405"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37914" name="Textfeld 1"/>
          <p:cNvSpPr txBox="1">
            <a:spLocks noChangeArrowheads="1"/>
          </p:cNvSpPr>
          <p:nvPr/>
        </p:nvSpPr>
        <p:spPr bwMode="auto">
          <a:xfrm>
            <a:off x="5867400" y="1139825"/>
            <a:ext cx="320516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pPr>
            <a:r>
              <a:rPr lang="de-DE" altLang="en-US" sz="1600" dirty="0"/>
              <a:t>GAM: Gamma distribution function</a:t>
            </a:r>
          </a:p>
          <a:p>
            <a:pPr eaLnBrk="1" hangingPunct="1">
              <a:spcBef>
                <a:spcPct val="0"/>
              </a:spcBef>
            </a:pPr>
            <a:r>
              <a:rPr lang="de-DE" altLang="en-US" sz="1600" dirty="0"/>
              <a:t>LN: LogNormal distribution function</a:t>
            </a:r>
          </a:p>
        </p:txBody>
      </p:sp>
      <p:sp>
        <p:nvSpPr>
          <p:cNvPr id="6" name="TextBox 5"/>
          <p:cNvSpPr txBox="1"/>
          <p:nvPr/>
        </p:nvSpPr>
        <p:spPr>
          <a:xfrm>
            <a:off x="8820472" y="6505599"/>
            <a:ext cx="383438" cy="307777"/>
          </a:xfrm>
          <a:prstGeom prst="rect">
            <a:avLst/>
          </a:prstGeom>
          <a:noFill/>
        </p:spPr>
        <p:txBody>
          <a:bodyPr wrap="none" rtlCol="0">
            <a:spAutoFit/>
          </a:bodyPr>
          <a:lstStyle/>
          <a:p>
            <a:r>
              <a:rPr lang="en-US" sz="1400" dirty="0"/>
              <a:t>15</a:t>
            </a:r>
            <a:endParaRPr lang="de-DE" sz="1400" dirty="0"/>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el 1"/>
          <p:cNvSpPr txBox="1">
            <a:spLocks/>
          </p:cNvSpPr>
          <p:nvPr/>
        </p:nvSpPr>
        <p:spPr bwMode="auto">
          <a:xfrm>
            <a:off x="179388" y="44450"/>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2400" b="1" dirty="0">
                <a:solidFill>
                  <a:schemeClr val="tx2"/>
                </a:solidFill>
                <a:latin typeface="Calibri" panose="020F0502020204030204" pitchFamily="34" charset="0"/>
                <a:ea typeface="Calibri" panose="020F0502020204030204" pitchFamily="34" charset="0"/>
                <a:cs typeface="Calibri" panose="020F0502020204030204" pitchFamily="34" charset="0"/>
              </a:rPr>
              <a:t>Beispiel 3: Verschieden Zeitabschnitte</a:t>
            </a:r>
          </a:p>
        </p:txBody>
      </p:sp>
      <p:pic>
        <p:nvPicPr>
          <p:cNvPr id="39939" name="Picture 2" descr="F:\bmerz\Projekte_Bruno\Lehre\Uni_Potsdam\UP-MSc-Risikoanalyse\returnlevel_GEV_lengt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692150"/>
            <a:ext cx="5256213" cy="626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Tabelle 3"/>
          <p:cNvGraphicFramePr>
            <a:graphicFrameLocks noGrp="1"/>
          </p:cNvGraphicFramePr>
          <p:nvPr/>
        </p:nvGraphicFramePr>
        <p:xfrm>
          <a:off x="5076825" y="1196975"/>
          <a:ext cx="3959224" cy="2632077"/>
        </p:xfrm>
        <a:graphic>
          <a:graphicData uri="http://schemas.openxmlformats.org/drawingml/2006/table">
            <a:tbl>
              <a:tblPr firstRow="1" bandRow="1">
                <a:tableStyleId>{5C22544A-7EE6-4342-B048-85BDC9FD1C3A}</a:tableStyleId>
              </a:tblPr>
              <a:tblGrid>
                <a:gridCol w="431915">
                  <a:extLst>
                    <a:ext uri="{9D8B030D-6E8A-4147-A177-3AD203B41FA5}">
                      <a16:colId xmlns:a16="http://schemas.microsoft.com/office/drawing/2014/main" val="20000"/>
                    </a:ext>
                  </a:extLst>
                </a:gridCol>
                <a:gridCol w="1352147">
                  <a:extLst>
                    <a:ext uri="{9D8B030D-6E8A-4147-A177-3AD203B41FA5}">
                      <a16:colId xmlns:a16="http://schemas.microsoft.com/office/drawing/2014/main" val="20001"/>
                    </a:ext>
                  </a:extLst>
                </a:gridCol>
                <a:gridCol w="1087581">
                  <a:extLst>
                    <a:ext uri="{9D8B030D-6E8A-4147-A177-3AD203B41FA5}">
                      <a16:colId xmlns:a16="http://schemas.microsoft.com/office/drawing/2014/main" val="20002"/>
                    </a:ext>
                  </a:extLst>
                </a:gridCol>
                <a:gridCol w="1087581">
                  <a:extLst>
                    <a:ext uri="{9D8B030D-6E8A-4147-A177-3AD203B41FA5}">
                      <a16:colId xmlns:a16="http://schemas.microsoft.com/office/drawing/2014/main" val="20003"/>
                    </a:ext>
                  </a:extLst>
                </a:gridCol>
              </a:tblGrid>
              <a:tr h="579262">
                <a:tc>
                  <a:txBody>
                    <a:bodyPr/>
                    <a:lstStyle/>
                    <a:p>
                      <a:pPr algn="ctr"/>
                      <a:endParaRPr lang="en-US" sz="1600" b="0" dirty="0">
                        <a:solidFill>
                          <a:schemeClr val="tx1"/>
                        </a:solidFill>
                      </a:endParaRPr>
                    </a:p>
                  </a:txBody>
                  <a:tcPr marL="91412" marR="91412" marT="45735" marB="45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39-year </a:t>
                      </a:r>
                      <a:r>
                        <a:rPr lang="de-DE" sz="1600" b="0" dirty="0" err="1">
                          <a:solidFill>
                            <a:schemeClr val="tx1"/>
                          </a:solidFill>
                        </a:rPr>
                        <a:t>period</a:t>
                      </a:r>
                      <a:endParaRPr lang="en-US" sz="1600" b="0" dirty="0">
                        <a:solidFill>
                          <a:schemeClr val="tx1"/>
                        </a:solidFill>
                      </a:endParaRPr>
                    </a:p>
                  </a:txBody>
                  <a:tcPr marL="91412" marR="91412" marT="45735" marB="45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HQ100</a:t>
                      </a:r>
                    </a:p>
                    <a:p>
                      <a:pPr algn="ctr"/>
                      <a:r>
                        <a:rPr lang="de-DE" sz="1600" b="0" dirty="0">
                          <a:solidFill>
                            <a:schemeClr val="tx1"/>
                          </a:solidFill>
                        </a:rPr>
                        <a:t>[m</a:t>
                      </a:r>
                      <a:r>
                        <a:rPr lang="de-DE" sz="1600" b="0" baseline="30000" dirty="0">
                          <a:solidFill>
                            <a:schemeClr val="tx1"/>
                          </a:solidFill>
                        </a:rPr>
                        <a:t>3</a:t>
                      </a:r>
                      <a:r>
                        <a:rPr lang="de-DE" sz="1600" b="0" dirty="0">
                          <a:solidFill>
                            <a:schemeClr val="tx1"/>
                          </a:solidFill>
                        </a:rPr>
                        <a:t>/s]</a:t>
                      </a:r>
                      <a:endParaRPr lang="en-US" sz="1600" b="0" dirty="0">
                        <a:solidFill>
                          <a:schemeClr val="tx1"/>
                        </a:solidFill>
                      </a:endParaRPr>
                    </a:p>
                  </a:txBody>
                  <a:tcPr marL="91412" marR="91412" marT="45735" marB="45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HQ1000</a:t>
                      </a:r>
                    </a:p>
                    <a:p>
                      <a:pPr marL="0" marR="0" indent="0" algn="ctr" defTabSz="914400" rtl="0" eaLnBrk="1" fontAlgn="auto" latinLnBrk="0" hangingPunct="1">
                        <a:lnSpc>
                          <a:spcPct val="100000"/>
                        </a:lnSpc>
                        <a:spcBef>
                          <a:spcPts val="0"/>
                        </a:spcBef>
                        <a:spcAft>
                          <a:spcPts val="0"/>
                        </a:spcAft>
                        <a:buClrTx/>
                        <a:buSzTx/>
                        <a:buFontTx/>
                        <a:buNone/>
                        <a:tabLst/>
                        <a:defRPr/>
                      </a:pPr>
                      <a:r>
                        <a:rPr lang="de-DE" sz="1600" b="0" dirty="0">
                          <a:solidFill>
                            <a:schemeClr val="tx1"/>
                          </a:solidFill>
                        </a:rPr>
                        <a:t>[m</a:t>
                      </a:r>
                      <a:r>
                        <a:rPr lang="de-DE" sz="1600" b="0" baseline="30000" dirty="0">
                          <a:solidFill>
                            <a:schemeClr val="tx1"/>
                          </a:solidFill>
                        </a:rPr>
                        <a:t>3</a:t>
                      </a:r>
                      <a:r>
                        <a:rPr lang="de-DE" sz="1600" b="0" dirty="0">
                          <a:solidFill>
                            <a:schemeClr val="tx1"/>
                          </a:solidFill>
                        </a:rPr>
                        <a:t>/s]</a:t>
                      </a:r>
                      <a:endParaRPr lang="en-US" sz="1600" b="0" dirty="0">
                        <a:solidFill>
                          <a:schemeClr val="tx1"/>
                        </a:solidFill>
                      </a:endParaRPr>
                    </a:p>
                  </a:txBody>
                  <a:tcPr marL="91412" marR="91412" marT="45735" marB="45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10563">
                <a:tc>
                  <a:txBody>
                    <a:bodyPr/>
                    <a:lstStyle/>
                    <a:p>
                      <a:pPr algn="ctr"/>
                      <a:r>
                        <a:rPr lang="de-DE" sz="1600" b="0" dirty="0">
                          <a:solidFill>
                            <a:schemeClr val="tx1"/>
                          </a:solidFill>
                        </a:rPr>
                        <a:t>1</a:t>
                      </a:r>
                      <a:endParaRPr lang="en-US" sz="1600" b="0" dirty="0">
                        <a:solidFill>
                          <a:schemeClr val="tx1"/>
                        </a:solidFill>
                      </a:endParaRPr>
                    </a:p>
                  </a:txBody>
                  <a:tcPr marL="91412" marR="91412" marT="45735" marB="45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1817-1855</a:t>
                      </a:r>
                      <a:endParaRPr lang="en-US" sz="1600" b="0" dirty="0">
                        <a:solidFill>
                          <a:schemeClr val="tx1"/>
                        </a:solidFill>
                      </a:endParaRPr>
                    </a:p>
                  </a:txBody>
                  <a:tcPr marL="91412" marR="91412" marT="45735" marB="45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de-DE" sz="1600" kern="1200" dirty="0">
                          <a:solidFill>
                            <a:schemeClr val="dk1"/>
                          </a:solidFill>
                          <a:latin typeface="+mn-lt"/>
                          <a:ea typeface="+mn-ea"/>
                          <a:cs typeface="+mn-cs"/>
                        </a:rPr>
                        <a:t>10.069</a:t>
                      </a:r>
                      <a:endParaRPr lang="en-US" sz="16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de-DE" sz="1600" kern="1200" dirty="0">
                          <a:solidFill>
                            <a:schemeClr val="dk1"/>
                          </a:solidFill>
                          <a:latin typeface="+mn-lt"/>
                          <a:ea typeface="+mn-ea"/>
                          <a:cs typeface="+mn-cs"/>
                        </a:rPr>
                        <a:t>10.999</a:t>
                      </a:r>
                      <a:endParaRPr lang="en-US" sz="16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10563">
                <a:tc>
                  <a:txBody>
                    <a:bodyPr/>
                    <a:lstStyle/>
                    <a:p>
                      <a:pPr algn="ctr"/>
                      <a:r>
                        <a:rPr lang="de-DE" sz="1600" b="0" dirty="0">
                          <a:solidFill>
                            <a:schemeClr val="tx1"/>
                          </a:solidFill>
                        </a:rPr>
                        <a:t>2</a:t>
                      </a:r>
                      <a:endParaRPr lang="en-US" sz="1600" b="0" dirty="0">
                        <a:solidFill>
                          <a:schemeClr val="tx1"/>
                        </a:solidFill>
                      </a:endParaRPr>
                    </a:p>
                  </a:txBody>
                  <a:tcPr marL="91412" marR="91412" marT="45735" marB="45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1856-1894</a:t>
                      </a:r>
                      <a:endParaRPr lang="en-US" sz="1600" b="0" dirty="0">
                        <a:solidFill>
                          <a:schemeClr val="tx1"/>
                        </a:solidFill>
                      </a:endParaRPr>
                    </a:p>
                  </a:txBody>
                  <a:tcPr marL="91412" marR="91412" marT="45735" marB="45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de-DE" sz="1600" kern="1200" dirty="0">
                          <a:solidFill>
                            <a:schemeClr val="dk1"/>
                          </a:solidFill>
                          <a:latin typeface="+mn-lt"/>
                          <a:ea typeface="+mn-ea"/>
                          <a:cs typeface="+mn-cs"/>
                        </a:rPr>
                        <a:t>10.163</a:t>
                      </a:r>
                      <a:endParaRPr lang="en-US" sz="16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de-DE" sz="1600" kern="1200" dirty="0">
                          <a:solidFill>
                            <a:schemeClr val="dk1"/>
                          </a:solidFill>
                          <a:latin typeface="+mn-lt"/>
                          <a:ea typeface="+mn-ea"/>
                          <a:cs typeface="+mn-cs"/>
                        </a:rPr>
                        <a:t>11.903</a:t>
                      </a:r>
                      <a:endParaRPr lang="en-US" sz="16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10563">
                <a:tc>
                  <a:txBody>
                    <a:bodyPr/>
                    <a:lstStyle/>
                    <a:p>
                      <a:pPr algn="ctr"/>
                      <a:r>
                        <a:rPr lang="de-DE" sz="1600" b="0" dirty="0">
                          <a:solidFill>
                            <a:schemeClr val="tx1"/>
                          </a:solidFill>
                        </a:rPr>
                        <a:t>3</a:t>
                      </a:r>
                      <a:endParaRPr lang="en-US" sz="1600" b="0" dirty="0">
                        <a:solidFill>
                          <a:schemeClr val="tx1"/>
                        </a:solidFill>
                      </a:endParaRPr>
                    </a:p>
                  </a:txBody>
                  <a:tcPr marL="91412" marR="91412" marT="45735" marB="45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1895-1933</a:t>
                      </a:r>
                      <a:endParaRPr lang="en-US" sz="1600" b="0" dirty="0">
                        <a:solidFill>
                          <a:schemeClr val="tx1"/>
                        </a:solidFill>
                      </a:endParaRPr>
                    </a:p>
                  </a:txBody>
                  <a:tcPr marL="91412" marR="91412" marT="45735" marB="45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de-DE" sz="1600" kern="1200" dirty="0">
                          <a:solidFill>
                            <a:schemeClr val="dk1"/>
                          </a:solidFill>
                          <a:latin typeface="+mn-lt"/>
                          <a:ea typeface="+mn-ea"/>
                          <a:cs typeface="+mn-cs"/>
                        </a:rPr>
                        <a:t>10.757</a:t>
                      </a:r>
                      <a:endParaRPr lang="en-US" sz="16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de-DE" sz="1600" kern="1200" dirty="0">
                          <a:solidFill>
                            <a:schemeClr val="dk1"/>
                          </a:solidFill>
                          <a:latin typeface="+mn-lt"/>
                          <a:ea typeface="+mn-ea"/>
                          <a:cs typeface="+mn-cs"/>
                        </a:rPr>
                        <a:t>12.793</a:t>
                      </a:r>
                      <a:endParaRPr lang="en-US" sz="16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10563">
                <a:tc>
                  <a:txBody>
                    <a:bodyPr/>
                    <a:lstStyle/>
                    <a:p>
                      <a:pPr algn="ctr"/>
                      <a:r>
                        <a:rPr lang="de-DE" sz="1600" b="0" dirty="0">
                          <a:solidFill>
                            <a:schemeClr val="tx1"/>
                          </a:solidFill>
                        </a:rPr>
                        <a:t>4</a:t>
                      </a:r>
                      <a:endParaRPr lang="en-US" sz="1600" b="0" dirty="0">
                        <a:solidFill>
                          <a:schemeClr val="tx1"/>
                        </a:solidFill>
                      </a:endParaRPr>
                    </a:p>
                  </a:txBody>
                  <a:tcPr marL="91412" marR="91412" marT="45735" marB="45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1934-1972</a:t>
                      </a:r>
                      <a:endParaRPr lang="en-US" sz="1600" b="0" dirty="0">
                        <a:solidFill>
                          <a:schemeClr val="tx1"/>
                        </a:solidFill>
                      </a:endParaRPr>
                    </a:p>
                  </a:txBody>
                  <a:tcPr marL="91412" marR="91412" marT="45735" marB="45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de-DE" sz="1600" kern="1200" dirty="0">
                          <a:solidFill>
                            <a:schemeClr val="dk1"/>
                          </a:solidFill>
                          <a:latin typeface="+mn-lt"/>
                          <a:ea typeface="+mn-ea"/>
                          <a:cs typeface="+mn-cs"/>
                        </a:rPr>
                        <a:t>10.115</a:t>
                      </a:r>
                      <a:endParaRPr lang="en-US" sz="16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de-DE" sz="1600" kern="1200" dirty="0">
                          <a:solidFill>
                            <a:schemeClr val="dk1"/>
                          </a:solidFill>
                          <a:latin typeface="+mn-lt"/>
                          <a:ea typeface="+mn-ea"/>
                          <a:cs typeface="+mn-cs"/>
                        </a:rPr>
                        <a:t>10.874</a:t>
                      </a:r>
                      <a:endParaRPr lang="en-US" sz="16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10563">
                <a:tc>
                  <a:txBody>
                    <a:bodyPr/>
                    <a:lstStyle/>
                    <a:p>
                      <a:pPr algn="ctr"/>
                      <a:r>
                        <a:rPr lang="de-DE" sz="1600" b="0" dirty="0">
                          <a:solidFill>
                            <a:schemeClr val="tx1"/>
                          </a:solidFill>
                        </a:rPr>
                        <a:t>5</a:t>
                      </a:r>
                      <a:endParaRPr lang="en-US" sz="1600" b="0" dirty="0">
                        <a:solidFill>
                          <a:schemeClr val="tx1"/>
                        </a:solidFill>
                      </a:endParaRPr>
                    </a:p>
                  </a:txBody>
                  <a:tcPr marL="91412" marR="91412" marT="45735" marB="45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a:solidFill>
                            <a:schemeClr val="tx1"/>
                          </a:solidFill>
                        </a:rPr>
                        <a:t>1973-2011</a:t>
                      </a:r>
                      <a:endParaRPr lang="en-US" sz="1600" b="0" dirty="0">
                        <a:solidFill>
                          <a:schemeClr val="tx1"/>
                        </a:solidFill>
                      </a:endParaRPr>
                    </a:p>
                  </a:txBody>
                  <a:tcPr marL="91412" marR="91412" marT="45735" marB="45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de-DE" sz="1600" kern="1200" dirty="0">
                          <a:solidFill>
                            <a:schemeClr val="dk1"/>
                          </a:solidFill>
                          <a:latin typeface="+mn-lt"/>
                          <a:ea typeface="+mn-ea"/>
                          <a:cs typeface="+mn-cs"/>
                        </a:rPr>
                        <a:t>11.471</a:t>
                      </a:r>
                      <a:endParaRPr lang="en-US" sz="16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de-DE" sz="1600" kern="1200" dirty="0">
                          <a:solidFill>
                            <a:schemeClr val="dk1"/>
                          </a:solidFill>
                          <a:latin typeface="+mn-lt"/>
                          <a:ea typeface="+mn-ea"/>
                          <a:cs typeface="+mn-cs"/>
                        </a:rPr>
                        <a:t>13.235</a:t>
                      </a:r>
                      <a:endParaRPr lang="en-US" sz="16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5" name="TextBox 4"/>
          <p:cNvSpPr txBox="1"/>
          <p:nvPr/>
        </p:nvSpPr>
        <p:spPr>
          <a:xfrm>
            <a:off x="8820472" y="6505599"/>
            <a:ext cx="383438" cy="307777"/>
          </a:xfrm>
          <a:prstGeom prst="rect">
            <a:avLst/>
          </a:prstGeom>
          <a:noFill/>
        </p:spPr>
        <p:txBody>
          <a:bodyPr wrap="none" rtlCol="0">
            <a:spAutoFit/>
          </a:bodyPr>
          <a:lstStyle/>
          <a:p>
            <a:r>
              <a:rPr lang="en-US" sz="1400" dirty="0"/>
              <a:t>16</a:t>
            </a:r>
            <a:endParaRPr lang="de-DE" sz="1400" dirty="0"/>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el 1"/>
          <p:cNvSpPr txBox="1">
            <a:spLocks/>
          </p:cNvSpPr>
          <p:nvPr/>
        </p:nvSpPr>
        <p:spPr bwMode="auto">
          <a:xfrm>
            <a:off x="179388" y="44450"/>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2400" b="1" dirty="0">
                <a:solidFill>
                  <a:schemeClr val="tx2"/>
                </a:solidFill>
                <a:latin typeface="Calibri" panose="020F0502020204030204" pitchFamily="34" charset="0"/>
                <a:ea typeface="Calibri" panose="020F0502020204030204" pitchFamily="34" charset="0"/>
                <a:cs typeface="Calibri" panose="020F0502020204030204" pitchFamily="34" charset="0"/>
              </a:rPr>
              <a:t>Modelldiagnostik</a:t>
            </a:r>
          </a:p>
        </p:txBody>
      </p:sp>
      <p:pic>
        <p:nvPicPr>
          <p:cNvPr id="41987" name="Picture 3" descr="F:\bmerz\Projekte_Bruno\Lehre\Uni_Potsdam\UP-MSc-Risikoanalyse\probplot_GEV_GAM_LN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1081311"/>
            <a:ext cx="4578350" cy="457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8" name="Picture 4" descr="F:\bmerz\Projekte_Bruno\Lehre\Uni_Potsdam\UP-MSc-Risikoanalyse\QQplot_GEV_GAM_LN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1124173"/>
            <a:ext cx="4535487"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8820472" y="6505599"/>
            <a:ext cx="383438" cy="307777"/>
          </a:xfrm>
          <a:prstGeom prst="rect">
            <a:avLst/>
          </a:prstGeom>
          <a:noFill/>
        </p:spPr>
        <p:txBody>
          <a:bodyPr wrap="none" rtlCol="0">
            <a:spAutoFit/>
          </a:bodyPr>
          <a:lstStyle/>
          <a:p>
            <a:r>
              <a:rPr lang="en-US" sz="1400" dirty="0"/>
              <a:t>17</a:t>
            </a:r>
            <a:endParaRPr lang="de-DE" sz="1400" dirty="0"/>
          </a:p>
        </p:txBody>
      </p:sp>
      <p:sp>
        <p:nvSpPr>
          <p:cNvPr id="6" name="Text Box 8"/>
          <p:cNvSpPr txBox="1">
            <a:spLocks noChangeArrowheads="1"/>
          </p:cNvSpPr>
          <p:nvPr/>
        </p:nvSpPr>
        <p:spPr bwMode="auto">
          <a:xfrm>
            <a:off x="437765" y="5705227"/>
            <a:ext cx="391871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92100" indent="-2921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Char char="Ø"/>
            </a:pPr>
            <a:r>
              <a:rPr lang="en-US" sz="2000" dirty="0" err="1">
                <a:latin typeface="Calibri" panose="020F0502020204030204" pitchFamily="34" charset="0"/>
              </a:rPr>
              <a:t>Gute</a:t>
            </a:r>
            <a:r>
              <a:rPr lang="en-US" sz="2000" dirty="0">
                <a:latin typeface="Calibri" panose="020F0502020204030204" pitchFamily="34" charset="0"/>
              </a:rPr>
              <a:t> </a:t>
            </a:r>
            <a:r>
              <a:rPr lang="en-US" sz="2000" dirty="0" err="1">
                <a:latin typeface="Calibri" panose="020F0502020204030204" pitchFamily="34" charset="0"/>
              </a:rPr>
              <a:t>Auflösung</a:t>
            </a:r>
            <a:r>
              <a:rPr lang="en-US" sz="2000" dirty="0">
                <a:latin typeface="Calibri" panose="020F0502020204030204" pitchFamily="34" charset="0"/>
              </a:rPr>
              <a:t> </a:t>
            </a:r>
            <a:r>
              <a:rPr lang="en-US" sz="2000" dirty="0" err="1">
                <a:latin typeface="Calibri" panose="020F0502020204030204" pitchFamily="34" charset="0"/>
              </a:rPr>
              <a:t>im</a:t>
            </a:r>
            <a:r>
              <a:rPr lang="en-US" sz="2000" dirty="0">
                <a:latin typeface="Calibri" panose="020F0502020204030204" pitchFamily="34" charset="0"/>
              </a:rPr>
              <a:t> </a:t>
            </a:r>
            <a:r>
              <a:rPr lang="en-US" sz="2000" dirty="0" err="1">
                <a:latin typeface="Calibri" panose="020F0502020204030204" pitchFamily="34" charset="0"/>
              </a:rPr>
              <a:t>Zentrum</a:t>
            </a:r>
            <a:r>
              <a:rPr lang="en-US" sz="2000" dirty="0">
                <a:latin typeface="Calibri" panose="020F0502020204030204" pitchFamily="34" charset="0"/>
              </a:rPr>
              <a:t> der </a:t>
            </a:r>
            <a:r>
              <a:rPr lang="en-US" sz="2000" dirty="0" err="1">
                <a:latin typeface="Calibri" panose="020F0502020204030204" pitchFamily="34" charset="0"/>
              </a:rPr>
              <a:t>Verteilung</a:t>
            </a:r>
            <a:endParaRPr lang="en-US" sz="2000" dirty="0">
              <a:latin typeface="Calibri" panose="020F0502020204030204" pitchFamily="34" charset="0"/>
            </a:endParaRPr>
          </a:p>
        </p:txBody>
      </p:sp>
      <p:sp>
        <p:nvSpPr>
          <p:cNvPr id="7" name="Text Box 8"/>
          <p:cNvSpPr txBox="1">
            <a:spLocks noChangeArrowheads="1"/>
          </p:cNvSpPr>
          <p:nvPr/>
        </p:nvSpPr>
        <p:spPr bwMode="auto">
          <a:xfrm>
            <a:off x="5014688" y="5705227"/>
            <a:ext cx="350723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92100" indent="-2921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Char char="Ø"/>
            </a:pPr>
            <a:r>
              <a:rPr lang="en-US" sz="2000" dirty="0" err="1">
                <a:latin typeface="Calibri" panose="020F0502020204030204" pitchFamily="34" charset="0"/>
              </a:rPr>
              <a:t>Gute</a:t>
            </a:r>
            <a:r>
              <a:rPr lang="en-US" sz="2000" dirty="0">
                <a:latin typeface="Calibri" panose="020F0502020204030204" pitchFamily="34" charset="0"/>
              </a:rPr>
              <a:t> </a:t>
            </a:r>
            <a:r>
              <a:rPr lang="en-US" sz="2000" dirty="0" err="1">
                <a:latin typeface="Calibri" panose="020F0502020204030204" pitchFamily="34" charset="0"/>
              </a:rPr>
              <a:t>Auflösung</a:t>
            </a:r>
            <a:r>
              <a:rPr lang="en-US" sz="2000" dirty="0">
                <a:latin typeface="Calibri" panose="020F0502020204030204" pitchFamily="34" charset="0"/>
              </a:rPr>
              <a:t> an den </a:t>
            </a:r>
            <a:r>
              <a:rPr lang="en-US" sz="2000" dirty="0" err="1">
                <a:latin typeface="Calibri" panose="020F0502020204030204" pitchFamily="34" charset="0"/>
              </a:rPr>
              <a:t>Rändern</a:t>
            </a:r>
            <a:endParaRPr lang="en-US" altLang="en-US" sz="2000" dirty="0">
              <a:latin typeface="Calibri" panose="020F0502020204030204" pitchFamily="34" charset="0"/>
            </a:endParaRPr>
          </a:p>
        </p:txBody>
      </p:sp>
      <p:sp>
        <p:nvSpPr>
          <p:cNvPr id="8" name="TextBox 19"/>
          <p:cNvSpPr txBox="1"/>
          <p:nvPr/>
        </p:nvSpPr>
        <p:spPr>
          <a:xfrm>
            <a:off x="837804" y="5307662"/>
            <a:ext cx="3456384" cy="369332"/>
          </a:xfrm>
          <a:prstGeom prst="rect">
            <a:avLst/>
          </a:prstGeom>
          <a:solidFill>
            <a:schemeClr val="bg1"/>
          </a:solidFill>
        </p:spPr>
        <p:txBody>
          <a:bodyPr wrap="square" rtlCol="0">
            <a:spAutoFit/>
          </a:bodyPr>
          <a:lstStyle/>
          <a:p>
            <a:r>
              <a:rPr lang="de-DE" dirty="0"/>
              <a:t>Gemessene Wahrscheinlichkeit</a:t>
            </a:r>
          </a:p>
        </p:txBody>
      </p:sp>
      <p:sp>
        <p:nvSpPr>
          <p:cNvPr id="9" name="TextBox 19"/>
          <p:cNvSpPr txBox="1"/>
          <p:nvPr/>
        </p:nvSpPr>
        <p:spPr>
          <a:xfrm rot="16200000">
            <a:off x="3312431" y="3208044"/>
            <a:ext cx="2376264" cy="369332"/>
          </a:xfrm>
          <a:prstGeom prst="rect">
            <a:avLst/>
          </a:prstGeom>
          <a:solidFill>
            <a:schemeClr val="bg1"/>
          </a:solidFill>
        </p:spPr>
        <p:txBody>
          <a:bodyPr wrap="square" rtlCol="0">
            <a:spAutoFit/>
          </a:bodyPr>
          <a:lstStyle/>
          <a:p>
            <a:pPr algn="ctr"/>
            <a:r>
              <a:rPr lang="de-DE" dirty="0"/>
              <a:t>Modellwert</a:t>
            </a:r>
          </a:p>
        </p:txBody>
      </p:sp>
      <p:sp>
        <p:nvSpPr>
          <p:cNvPr id="10" name="TextBox 19"/>
          <p:cNvSpPr txBox="1"/>
          <p:nvPr/>
        </p:nvSpPr>
        <p:spPr>
          <a:xfrm>
            <a:off x="5796136" y="5317405"/>
            <a:ext cx="2376264" cy="369332"/>
          </a:xfrm>
          <a:prstGeom prst="rect">
            <a:avLst/>
          </a:prstGeom>
          <a:solidFill>
            <a:schemeClr val="bg1"/>
          </a:solidFill>
        </p:spPr>
        <p:txBody>
          <a:bodyPr wrap="square" rtlCol="0">
            <a:spAutoFit/>
          </a:bodyPr>
          <a:lstStyle/>
          <a:p>
            <a:r>
              <a:rPr lang="de-DE" dirty="0"/>
              <a:t>Gemessener Wert</a:t>
            </a:r>
          </a:p>
        </p:txBody>
      </p:sp>
      <p:sp>
        <p:nvSpPr>
          <p:cNvPr id="11" name="TextBox 19"/>
          <p:cNvSpPr txBox="1"/>
          <p:nvPr/>
        </p:nvSpPr>
        <p:spPr>
          <a:xfrm rot="16200000">
            <a:off x="-1201356" y="3172326"/>
            <a:ext cx="3024338" cy="369332"/>
          </a:xfrm>
          <a:prstGeom prst="rect">
            <a:avLst/>
          </a:prstGeom>
          <a:solidFill>
            <a:schemeClr val="bg1"/>
          </a:solidFill>
        </p:spPr>
        <p:txBody>
          <a:bodyPr wrap="square" rtlCol="0">
            <a:spAutoFit/>
          </a:bodyPr>
          <a:lstStyle/>
          <a:p>
            <a:pPr algn="ctr"/>
            <a:r>
              <a:rPr lang="de-DE" dirty="0"/>
              <a:t>Modellwahrscheinlichkeit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4"/>
          <p:cNvSpPr>
            <a:spLocks noChangeArrowheads="1"/>
          </p:cNvSpPr>
          <p:nvPr/>
        </p:nvSpPr>
        <p:spPr bwMode="auto">
          <a:xfrm>
            <a:off x="214313" y="152400"/>
            <a:ext cx="18676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AT" altLang="en-US" sz="2400" b="1" dirty="0">
                <a:latin typeface="Calibri" panose="020F0502020204030204" pitchFamily="34" charset="0"/>
              </a:rPr>
              <a:t>Vorbereitung</a:t>
            </a:r>
            <a:endParaRPr lang="en-GB" altLang="en-US" sz="2400" b="1" dirty="0">
              <a:latin typeface="Calibri" panose="020F0502020204030204" pitchFamily="34" charset="0"/>
            </a:endParaRPr>
          </a:p>
        </p:txBody>
      </p:sp>
      <p:sp>
        <p:nvSpPr>
          <p:cNvPr id="21508" name="Text Box 8"/>
          <p:cNvSpPr txBox="1">
            <a:spLocks noChangeArrowheads="1"/>
          </p:cNvSpPr>
          <p:nvPr/>
        </p:nvSpPr>
        <p:spPr bwMode="auto">
          <a:xfrm>
            <a:off x="225379" y="1124744"/>
            <a:ext cx="8786812" cy="193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92100" indent="-2921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50000"/>
              </a:lnSpc>
              <a:spcBef>
                <a:spcPct val="0"/>
              </a:spcBef>
              <a:spcAft>
                <a:spcPts val="600"/>
              </a:spcAft>
            </a:pPr>
            <a:r>
              <a:rPr lang="de-AT" altLang="en-US" sz="1800" dirty="0">
                <a:cs typeface="Arial" panose="020B0604020202020204" pitchFamily="34" charset="0"/>
              </a:rPr>
              <a:t>R herunterladen: </a:t>
            </a:r>
            <a:r>
              <a:rPr lang="de-AT" altLang="en-US" sz="1800" dirty="0">
                <a:cs typeface="Arial" panose="020B0604020202020204" pitchFamily="34" charset="0"/>
                <a:hlinkClick r:id="rId3"/>
              </a:rPr>
              <a:t>https://cran.rstudio.com/bin/windows/base/R-4.0.2-win.exe</a:t>
            </a:r>
            <a:endParaRPr lang="de-AT" altLang="en-US" sz="1800" dirty="0">
              <a:cs typeface="Arial" panose="020B0604020202020204" pitchFamily="34" charset="0"/>
            </a:endParaRPr>
          </a:p>
          <a:p>
            <a:pPr eaLnBrk="1" hangingPunct="1">
              <a:lnSpc>
                <a:spcPct val="150000"/>
              </a:lnSpc>
              <a:spcBef>
                <a:spcPct val="0"/>
              </a:spcBef>
              <a:spcAft>
                <a:spcPts val="600"/>
              </a:spcAft>
            </a:pPr>
            <a:r>
              <a:rPr lang="de-AT" altLang="en-US" sz="1800" dirty="0" err="1">
                <a:cs typeface="Arial" panose="020B0604020202020204" pitchFamily="34" charset="0"/>
              </a:rPr>
              <a:t>RStudio</a:t>
            </a:r>
            <a:r>
              <a:rPr lang="de-AT" altLang="en-US" sz="1800" dirty="0">
                <a:cs typeface="Arial" panose="020B0604020202020204" pitchFamily="34" charset="0"/>
              </a:rPr>
              <a:t> herunterladen: </a:t>
            </a:r>
            <a:r>
              <a:rPr lang="de-AT" altLang="en-US" sz="1800" dirty="0">
                <a:cs typeface="Arial" panose="020B0604020202020204" pitchFamily="34" charset="0"/>
                <a:hlinkClick r:id="rId4"/>
              </a:rPr>
              <a:t>https://rstudio.com/products/rstudio/download/</a:t>
            </a:r>
            <a:endParaRPr lang="de-AT" altLang="en-US" sz="1800" dirty="0">
              <a:cs typeface="Arial" panose="020B0604020202020204" pitchFamily="34" charset="0"/>
            </a:endParaRPr>
          </a:p>
          <a:p>
            <a:pPr eaLnBrk="1" hangingPunct="1">
              <a:lnSpc>
                <a:spcPct val="150000"/>
              </a:lnSpc>
              <a:spcBef>
                <a:spcPct val="0"/>
              </a:spcBef>
              <a:spcAft>
                <a:spcPts val="600"/>
              </a:spcAft>
            </a:pPr>
            <a:r>
              <a:rPr lang="de-AT" altLang="en-US" sz="1800" dirty="0">
                <a:cs typeface="Arial" panose="020B0604020202020204" pitchFamily="34" charset="0"/>
              </a:rPr>
              <a:t>In dieser Reihenfolge installieren</a:t>
            </a:r>
          </a:p>
          <a:p>
            <a:pPr eaLnBrk="1" hangingPunct="1">
              <a:lnSpc>
                <a:spcPct val="150000"/>
              </a:lnSpc>
              <a:spcBef>
                <a:spcPct val="0"/>
              </a:spcBef>
              <a:spcAft>
                <a:spcPts val="600"/>
              </a:spcAft>
            </a:pPr>
            <a:r>
              <a:rPr lang="de-AT" altLang="en-US" sz="1800" dirty="0">
                <a:cs typeface="Arial" panose="020B0604020202020204" pitchFamily="34" charset="0"/>
              </a:rPr>
              <a:t>Koeln_1.txt von Moodle herunterladen, in einem Ordner namens Data speichern</a:t>
            </a:r>
          </a:p>
        </p:txBody>
      </p:sp>
      <p:sp>
        <p:nvSpPr>
          <p:cNvPr id="26" name="TextBox 25"/>
          <p:cNvSpPr txBox="1"/>
          <p:nvPr/>
        </p:nvSpPr>
        <p:spPr>
          <a:xfrm>
            <a:off x="8820472" y="6505599"/>
            <a:ext cx="383438" cy="307777"/>
          </a:xfrm>
          <a:prstGeom prst="rect">
            <a:avLst/>
          </a:prstGeom>
          <a:noFill/>
        </p:spPr>
        <p:txBody>
          <a:bodyPr wrap="none" rtlCol="0">
            <a:spAutoFit/>
          </a:bodyPr>
          <a:lstStyle/>
          <a:p>
            <a:r>
              <a:rPr lang="en-US" sz="1400" dirty="0"/>
              <a:t>18</a:t>
            </a:r>
            <a:endParaRPr lang="de-DE" sz="1400" dirty="0"/>
          </a:p>
        </p:txBody>
      </p:sp>
    </p:spTree>
    <p:extLst>
      <p:ext uri="{BB962C8B-B14F-4D97-AF65-F5344CB8AC3E}">
        <p14:creationId xmlns:p14="http://schemas.microsoft.com/office/powerpoint/2010/main" val="2220649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xfrm>
            <a:off x="107950" y="44450"/>
            <a:ext cx="8229600" cy="576263"/>
          </a:xfrm>
        </p:spPr>
        <p:txBody>
          <a:bodyPr/>
          <a:lstStyle/>
          <a:p>
            <a:pPr algn="l"/>
            <a:r>
              <a:rPr lang="en-US" altLang="en-US" sz="2400" b="1" dirty="0" err="1">
                <a:latin typeface="Calibri" panose="020F0502020204030204" pitchFamily="34" charset="0"/>
                <a:ea typeface="Calibri" panose="020F0502020204030204" pitchFamily="34" charset="0"/>
                <a:cs typeface="Calibri" panose="020F0502020204030204" pitchFamily="34" charset="0"/>
              </a:rPr>
              <a:t>Grundlagen</a:t>
            </a:r>
            <a:endParaRPr lang="de-DE" altLang="en-US" sz="2400" b="1" dirty="0">
              <a:latin typeface="Calibri" panose="020F0502020204030204" pitchFamily="34" charset="0"/>
              <a:ea typeface="Calibri" panose="020F0502020204030204" pitchFamily="34" charset="0"/>
              <a:cs typeface="Calibri" panose="020F0502020204030204" pitchFamily="34" charset="0"/>
            </a:endParaRPr>
          </a:p>
        </p:txBody>
      </p:sp>
      <p:sp>
        <p:nvSpPr>
          <p:cNvPr id="5" name="Rechteck 94"/>
          <p:cNvSpPr>
            <a:spLocks noChangeArrowheads="1"/>
          </p:cNvSpPr>
          <p:nvPr/>
        </p:nvSpPr>
        <p:spPr bwMode="auto">
          <a:xfrm>
            <a:off x="107950" y="918964"/>
            <a:ext cx="8996573" cy="103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600"/>
              </a:spcBef>
              <a:buFontTx/>
              <a:buNone/>
            </a:pPr>
            <a:r>
              <a:rPr lang="de-DE" sz="1800" b="1" dirty="0"/>
              <a:t>Erfahrung mit Statistik/Wahrscheinlichkeitsrechnung?</a:t>
            </a:r>
          </a:p>
          <a:p>
            <a:pPr>
              <a:buNone/>
            </a:pPr>
            <a:endParaRPr lang="en-US" sz="1800" dirty="0"/>
          </a:p>
          <a:p>
            <a:pPr>
              <a:buNone/>
            </a:pPr>
            <a:endParaRPr lang="en-US" sz="1800" dirty="0"/>
          </a:p>
        </p:txBody>
      </p:sp>
      <p:graphicFrame>
        <p:nvGraphicFramePr>
          <p:cNvPr id="6" name="Tabelle 5"/>
          <p:cNvGraphicFramePr>
            <a:graphicFrameLocks noGrp="1"/>
          </p:cNvGraphicFramePr>
          <p:nvPr>
            <p:extLst>
              <p:ext uri="{D42A27DB-BD31-4B8C-83A1-F6EECF244321}">
                <p14:modId xmlns:p14="http://schemas.microsoft.com/office/powerpoint/2010/main" val="791056640"/>
              </p:ext>
            </p:extLst>
          </p:nvPr>
        </p:nvGraphicFramePr>
        <p:xfrm>
          <a:off x="323530" y="1397000"/>
          <a:ext cx="8424935" cy="1010920"/>
        </p:xfrm>
        <a:graphic>
          <a:graphicData uri="http://schemas.openxmlformats.org/drawingml/2006/table">
            <a:tbl>
              <a:tblPr firstRow="1" bandRow="1">
                <a:tableStyleId>{073A0DAA-6AF3-43AB-8588-CEC1D06C72B9}</a:tableStyleId>
              </a:tblPr>
              <a:tblGrid>
                <a:gridCol w="1684987">
                  <a:extLst>
                    <a:ext uri="{9D8B030D-6E8A-4147-A177-3AD203B41FA5}">
                      <a16:colId xmlns:a16="http://schemas.microsoft.com/office/drawing/2014/main" val="3619380459"/>
                    </a:ext>
                  </a:extLst>
                </a:gridCol>
                <a:gridCol w="1684987">
                  <a:extLst>
                    <a:ext uri="{9D8B030D-6E8A-4147-A177-3AD203B41FA5}">
                      <a16:colId xmlns:a16="http://schemas.microsoft.com/office/drawing/2014/main" val="3231781529"/>
                    </a:ext>
                  </a:extLst>
                </a:gridCol>
                <a:gridCol w="1684987">
                  <a:extLst>
                    <a:ext uri="{9D8B030D-6E8A-4147-A177-3AD203B41FA5}">
                      <a16:colId xmlns:a16="http://schemas.microsoft.com/office/drawing/2014/main" val="3008848738"/>
                    </a:ext>
                  </a:extLst>
                </a:gridCol>
                <a:gridCol w="1684987">
                  <a:extLst>
                    <a:ext uri="{9D8B030D-6E8A-4147-A177-3AD203B41FA5}">
                      <a16:colId xmlns:a16="http://schemas.microsoft.com/office/drawing/2014/main" val="2313255675"/>
                    </a:ext>
                  </a:extLst>
                </a:gridCol>
                <a:gridCol w="1684987">
                  <a:extLst>
                    <a:ext uri="{9D8B030D-6E8A-4147-A177-3AD203B41FA5}">
                      <a16:colId xmlns:a16="http://schemas.microsoft.com/office/drawing/2014/main" val="1860100563"/>
                    </a:ext>
                  </a:extLst>
                </a:gridCol>
              </a:tblGrid>
              <a:tr h="370840">
                <a:tc>
                  <a:txBody>
                    <a:bodyPr/>
                    <a:lstStyle/>
                    <a:p>
                      <a:pPr algn="ctr"/>
                      <a:r>
                        <a:rPr lang="de-DE" dirty="0"/>
                        <a:t>1</a:t>
                      </a:r>
                      <a:endParaRPr lang="en-US" dirty="0"/>
                    </a:p>
                  </a:txBody>
                  <a:tcPr/>
                </a:tc>
                <a:tc>
                  <a:txBody>
                    <a:bodyPr/>
                    <a:lstStyle/>
                    <a:p>
                      <a:pPr algn="ctr"/>
                      <a:r>
                        <a:rPr lang="de-DE" dirty="0"/>
                        <a:t>2</a:t>
                      </a:r>
                      <a:endParaRPr lang="en-US" dirty="0"/>
                    </a:p>
                  </a:txBody>
                  <a:tcPr/>
                </a:tc>
                <a:tc>
                  <a:txBody>
                    <a:bodyPr/>
                    <a:lstStyle/>
                    <a:p>
                      <a:pPr algn="ctr"/>
                      <a:r>
                        <a:rPr lang="de-DE" dirty="0"/>
                        <a:t>3</a:t>
                      </a:r>
                      <a:endParaRPr lang="en-US" dirty="0"/>
                    </a:p>
                  </a:txBody>
                  <a:tcPr/>
                </a:tc>
                <a:tc>
                  <a:txBody>
                    <a:bodyPr/>
                    <a:lstStyle/>
                    <a:p>
                      <a:pPr algn="ctr"/>
                      <a:r>
                        <a:rPr lang="de-DE" dirty="0"/>
                        <a:t>4</a:t>
                      </a:r>
                      <a:endParaRPr lang="en-US" dirty="0"/>
                    </a:p>
                  </a:txBody>
                  <a:tcPr/>
                </a:tc>
                <a:tc>
                  <a:txBody>
                    <a:bodyPr/>
                    <a:lstStyle/>
                    <a:p>
                      <a:pPr algn="ctr"/>
                      <a:r>
                        <a:rPr lang="de-DE" dirty="0"/>
                        <a:t>5</a:t>
                      </a:r>
                      <a:endParaRPr lang="en-US" dirty="0"/>
                    </a:p>
                  </a:txBody>
                  <a:tcPr/>
                </a:tc>
                <a:extLst>
                  <a:ext uri="{0D108BD9-81ED-4DB2-BD59-A6C34878D82A}">
                    <a16:rowId xmlns:a16="http://schemas.microsoft.com/office/drawing/2014/main" val="58025302"/>
                  </a:ext>
                </a:extLst>
              </a:tr>
              <a:tr h="370840">
                <a:tc>
                  <a:txBody>
                    <a:bodyPr/>
                    <a:lstStyle/>
                    <a:p>
                      <a:pPr algn="ctr"/>
                      <a:r>
                        <a:rPr lang="de-DE" dirty="0"/>
                        <a:t>Keine</a:t>
                      </a:r>
                      <a:endParaRPr lang="en-US" dirty="0"/>
                    </a:p>
                  </a:txBody>
                  <a:tcPr/>
                </a:tc>
                <a:tc>
                  <a:txBody>
                    <a:bodyPr/>
                    <a:lstStyle/>
                    <a:p>
                      <a:endParaRPr lang="en-US" dirty="0"/>
                    </a:p>
                  </a:txBody>
                  <a:tcPr/>
                </a:tc>
                <a:tc>
                  <a:txBody>
                    <a:bodyPr/>
                    <a:lstStyle/>
                    <a:p>
                      <a:pPr algn="ctr"/>
                      <a:r>
                        <a:rPr lang="de-DE" dirty="0"/>
                        <a:t>Schulwissen</a:t>
                      </a:r>
                      <a:r>
                        <a:rPr lang="de-DE" baseline="0" dirty="0"/>
                        <a:t> erhalten</a:t>
                      </a:r>
                      <a:endParaRPr lang="en-US" dirty="0"/>
                    </a:p>
                  </a:txBody>
                  <a:tcPr/>
                </a:tc>
                <a:tc>
                  <a:txBody>
                    <a:bodyPr/>
                    <a:lstStyle/>
                    <a:p>
                      <a:endParaRPr lang="en-US" dirty="0"/>
                    </a:p>
                  </a:txBody>
                  <a:tcPr/>
                </a:tc>
                <a:tc>
                  <a:txBody>
                    <a:bodyPr/>
                    <a:lstStyle/>
                    <a:p>
                      <a:pPr algn="ctr"/>
                      <a:r>
                        <a:rPr lang="de-DE" dirty="0"/>
                        <a:t>Mehrere </a:t>
                      </a:r>
                      <a:r>
                        <a:rPr lang="de-DE" dirty="0" err="1"/>
                        <a:t>Unikurse</a:t>
                      </a:r>
                      <a:endParaRPr lang="en-US" dirty="0"/>
                    </a:p>
                  </a:txBody>
                  <a:tcPr/>
                </a:tc>
                <a:extLst>
                  <a:ext uri="{0D108BD9-81ED-4DB2-BD59-A6C34878D82A}">
                    <a16:rowId xmlns:a16="http://schemas.microsoft.com/office/drawing/2014/main" val="91170527"/>
                  </a:ext>
                </a:extLst>
              </a:tr>
            </a:tbl>
          </a:graphicData>
        </a:graphic>
      </p:graphicFrame>
      <p:graphicFrame>
        <p:nvGraphicFramePr>
          <p:cNvPr id="7" name="Tabelle 6"/>
          <p:cNvGraphicFramePr>
            <a:graphicFrameLocks noGrp="1"/>
          </p:cNvGraphicFramePr>
          <p:nvPr>
            <p:extLst>
              <p:ext uri="{D42A27DB-BD31-4B8C-83A1-F6EECF244321}">
                <p14:modId xmlns:p14="http://schemas.microsoft.com/office/powerpoint/2010/main" val="1364381176"/>
              </p:ext>
            </p:extLst>
          </p:nvPr>
        </p:nvGraphicFramePr>
        <p:xfrm>
          <a:off x="323529" y="3212976"/>
          <a:ext cx="8424935" cy="1005840"/>
        </p:xfrm>
        <a:graphic>
          <a:graphicData uri="http://schemas.openxmlformats.org/drawingml/2006/table">
            <a:tbl>
              <a:tblPr firstRow="1" bandRow="1">
                <a:tableStyleId>{073A0DAA-6AF3-43AB-8588-CEC1D06C72B9}</a:tableStyleId>
              </a:tblPr>
              <a:tblGrid>
                <a:gridCol w="1684987">
                  <a:extLst>
                    <a:ext uri="{9D8B030D-6E8A-4147-A177-3AD203B41FA5}">
                      <a16:colId xmlns:a16="http://schemas.microsoft.com/office/drawing/2014/main" val="1281838545"/>
                    </a:ext>
                  </a:extLst>
                </a:gridCol>
                <a:gridCol w="1684987">
                  <a:extLst>
                    <a:ext uri="{9D8B030D-6E8A-4147-A177-3AD203B41FA5}">
                      <a16:colId xmlns:a16="http://schemas.microsoft.com/office/drawing/2014/main" val="1161181314"/>
                    </a:ext>
                  </a:extLst>
                </a:gridCol>
                <a:gridCol w="1684987">
                  <a:extLst>
                    <a:ext uri="{9D8B030D-6E8A-4147-A177-3AD203B41FA5}">
                      <a16:colId xmlns:a16="http://schemas.microsoft.com/office/drawing/2014/main" val="345345395"/>
                    </a:ext>
                  </a:extLst>
                </a:gridCol>
                <a:gridCol w="1684987">
                  <a:extLst>
                    <a:ext uri="{9D8B030D-6E8A-4147-A177-3AD203B41FA5}">
                      <a16:colId xmlns:a16="http://schemas.microsoft.com/office/drawing/2014/main" val="3566216965"/>
                    </a:ext>
                  </a:extLst>
                </a:gridCol>
                <a:gridCol w="1684987">
                  <a:extLst>
                    <a:ext uri="{9D8B030D-6E8A-4147-A177-3AD203B41FA5}">
                      <a16:colId xmlns:a16="http://schemas.microsoft.com/office/drawing/2014/main" val="472164283"/>
                    </a:ext>
                  </a:extLst>
                </a:gridCol>
              </a:tblGrid>
              <a:tr h="360040">
                <a:tc>
                  <a:txBody>
                    <a:bodyPr/>
                    <a:lstStyle/>
                    <a:p>
                      <a:pPr algn="ctr"/>
                      <a:r>
                        <a:rPr lang="de-DE" dirty="0"/>
                        <a:t>1</a:t>
                      </a:r>
                      <a:endParaRPr lang="en-US" dirty="0"/>
                    </a:p>
                  </a:txBody>
                  <a:tcPr/>
                </a:tc>
                <a:tc>
                  <a:txBody>
                    <a:bodyPr/>
                    <a:lstStyle/>
                    <a:p>
                      <a:pPr algn="ctr"/>
                      <a:r>
                        <a:rPr lang="de-DE" dirty="0"/>
                        <a:t>2</a:t>
                      </a:r>
                      <a:endParaRPr lang="en-US" dirty="0"/>
                    </a:p>
                  </a:txBody>
                  <a:tcPr/>
                </a:tc>
                <a:tc>
                  <a:txBody>
                    <a:bodyPr/>
                    <a:lstStyle/>
                    <a:p>
                      <a:pPr algn="ctr"/>
                      <a:r>
                        <a:rPr lang="de-DE" dirty="0"/>
                        <a:t>3</a:t>
                      </a:r>
                      <a:endParaRPr lang="en-US" dirty="0"/>
                    </a:p>
                  </a:txBody>
                  <a:tcPr/>
                </a:tc>
                <a:tc>
                  <a:txBody>
                    <a:bodyPr/>
                    <a:lstStyle/>
                    <a:p>
                      <a:pPr algn="ctr"/>
                      <a:r>
                        <a:rPr lang="de-DE" dirty="0"/>
                        <a:t>4</a:t>
                      </a:r>
                      <a:endParaRPr lang="en-US" dirty="0"/>
                    </a:p>
                  </a:txBody>
                  <a:tcPr/>
                </a:tc>
                <a:tc>
                  <a:txBody>
                    <a:bodyPr/>
                    <a:lstStyle/>
                    <a:p>
                      <a:pPr algn="ctr"/>
                      <a:r>
                        <a:rPr lang="de-DE" dirty="0"/>
                        <a:t>5</a:t>
                      </a:r>
                      <a:endParaRPr lang="en-US" dirty="0"/>
                    </a:p>
                  </a:txBody>
                  <a:tcPr/>
                </a:tc>
                <a:extLst>
                  <a:ext uri="{0D108BD9-81ED-4DB2-BD59-A6C34878D82A}">
                    <a16:rowId xmlns:a16="http://schemas.microsoft.com/office/drawing/2014/main" val="1241280018"/>
                  </a:ext>
                </a:extLst>
              </a:tr>
              <a:tr h="360040">
                <a:tc>
                  <a:txBody>
                    <a:bodyPr/>
                    <a:lstStyle/>
                    <a:p>
                      <a:pPr algn="ctr"/>
                      <a:r>
                        <a:rPr lang="de-DE" dirty="0"/>
                        <a:t>Keine</a:t>
                      </a:r>
                      <a:endParaRPr lang="en-US" dirty="0"/>
                    </a:p>
                  </a:txBody>
                  <a:tcPr/>
                </a:tc>
                <a:tc>
                  <a:txBody>
                    <a:bodyPr/>
                    <a:lstStyle/>
                    <a:p>
                      <a:pPr algn="ctr"/>
                      <a:endParaRPr lang="en-US" dirty="0"/>
                    </a:p>
                  </a:txBody>
                  <a:tcPr/>
                </a:tc>
                <a:tc>
                  <a:txBody>
                    <a:bodyPr/>
                    <a:lstStyle/>
                    <a:p>
                      <a:pPr algn="ctr"/>
                      <a:r>
                        <a:rPr lang="de-DE" dirty="0"/>
                        <a:t>Importieren</a:t>
                      </a:r>
                      <a:r>
                        <a:rPr lang="de-DE" baseline="0" dirty="0"/>
                        <a:t> und Plots</a:t>
                      </a:r>
                      <a:endParaRPr lang="en-US" dirty="0"/>
                    </a:p>
                  </a:txBody>
                  <a:tcPr/>
                </a:tc>
                <a:tc>
                  <a:txBody>
                    <a:bodyPr/>
                    <a:lstStyle/>
                    <a:p>
                      <a:pPr algn="ctr"/>
                      <a:endParaRPr lang="en-US" dirty="0"/>
                    </a:p>
                  </a:txBody>
                  <a:tcPr/>
                </a:tc>
                <a:tc>
                  <a:txBody>
                    <a:bodyPr/>
                    <a:lstStyle/>
                    <a:p>
                      <a:pPr algn="ctr"/>
                      <a:r>
                        <a:rPr lang="de-DE" dirty="0"/>
                        <a:t>Schleifen in Schleifen</a:t>
                      </a:r>
                      <a:r>
                        <a:rPr lang="de-DE" baseline="0" dirty="0"/>
                        <a:t> in…</a:t>
                      </a:r>
                      <a:r>
                        <a:rPr lang="de-DE" dirty="0"/>
                        <a:t> </a:t>
                      </a:r>
                      <a:endParaRPr lang="en-US" dirty="0"/>
                    </a:p>
                  </a:txBody>
                  <a:tcPr/>
                </a:tc>
                <a:extLst>
                  <a:ext uri="{0D108BD9-81ED-4DB2-BD59-A6C34878D82A}">
                    <a16:rowId xmlns:a16="http://schemas.microsoft.com/office/drawing/2014/main" val="3893251993"/>
                  </a:ext>
                </a:extLst>
              </a:tr>
            </a:tbl>
          </a:graphicData>
        </a:graphic>
      </p:graphicFrame>
      <p:sp>
        <p:nvSpPr>
          <p:cNvPr id="8" name="Rechteck 7"/>
          <p:cNvSpPr/>
          <p:nvPr/>
        </p:nvSpPr>
        <p:spPr>
          <a:xfrm>
            <a:off x="107950" y="2758149"/>
            <a:ext cx="2069797" cy="369332"/>
          </a:xfrm>
          <a:prstGeom prst="rect">
            <a:avLst/>
          </a:prstGeom>
        </p:spPr>
        <p:txBody>
          <a:bodyPr wrap="none">
            <a:spAutoFit/>
          </a:bodyPr>
          <a:lstStyle/>
          <a:p>
            <a:pPr eaLnBrk="1" hangingPunct="1">
              <a:spcBef>
                <a:spcPts val="600"/>
              </a:spcBef>
              <a:buFontTx/>
              <a:buNone/>
            </a:pPr>
            <a:r>
              <a:rPr lang="de-DE" b="1" dirty="0"/>
              <a:t>Erfahrung mit R?</a:t>
            </a:r>
          </a:p>
        </p:txBody>
      </p:sp>
    </p:spTree>
    <p:extLst>
      <p:ext uri="{BB962C8B-B14F-4D97-AF65-F5344CB8AC3E}">
        <p14:creationId xmlns:p14="http://schemas.microsoft.com/office/powerpoint/2010/main" val="2124446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94"/>
          <p:cNvSpPr>
            <a:spLocks noChangeArrowheads="1"/>
          </p:cNvSpPr>
          <p:nvPr/>
        </p:nvSpPr>
        <p:spPr bwMode="auto">
          <a:xfrm>
            <a:off x="107950" y="918964"/>
            <a:ext cx="8996573" cy="575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600"/>
              </a:spcBef>
              <a:buFontTx/>
              <a:buNone/>
            </a:pPr>
            <a:r>
              <a:rPr lang="de-DE" sz="1800" b="1" dirty="0"/>
              <a:t>Ziele der Extremwertstatistik</a:t>
            </a:r>
          </a:p>
          <a:p>
            <a:pPr eaLnBrk="1" hangingPunct="1">
              <a:spcBef>
                <a:spcPts val="600"/>
              </a:spcBef>
              <a:buFontTx/>
              <a:buNone/>
            </a:pPr>
            <a:r>
              <a:rPr lang="de-DE" sz="1800" b="1" dirty="0"/>
              <a:t>Typische Fragen: </a:t>
            </a:r>
          </a:p>
          <a:p>
            <a:pPr marL="285750" indent="-285750" eaLnBrk="1" hangingPunct="1">
              <a:spcBef>
                <a:spcPts val="600"/>
              </a:spcBef>
              <a:buFontTx/>
              <a:buChar char="-"/>
            </a:pPr>
            <a:r>
              <a:rPr lang="de-DE" sz="1800" dirty="0"/>
              <a:t>Wie wahrscheinlich ist ein bestimmtes Extremereignis in der Zukunft?</a:t>
            </a:r>
          </a:p>
          <a:p>
            <a:pPr marL="285750" indent="-285750" eaLnBrk="1" hangingPunct="1">
              <a:spcBef>
                <a:spcPts val="600"/>
              </a:spcBef>
              <a:buFontTx/>
              <a:buChar char="-"/>
            </a:pPr>
            <a:r>
              <a:rPr lang="de-DE" sz="1800" dirty="0"/>
              <a:t>Wie oft müssen wir mit einer Naturgefahr rechnen?</a:t>
            </a:r>
          </a:p>
          <a:p>
            <a:pPr eaLnBrk="1" hangingPunct="1">
              <a:spcBef>
                <a:spcPts val="600"/>
              </a:spcBef>
              <a:buNone/>
            </a:pPr>
            <a:endParaRPr lang="de-DE" sz="1800" dirty="0"/>
          </a:p>
          <a:p>
            <a:pPr eaLnBrk="1" hangingPunct="1">
              <a:spcBef>
                <a:spcPts val="600"/>
              </a:spcBef>
              <a:buNone/>
            </a:pPr>
            <a:r>
              <a:rPr lang="de-DE" sz="1800" b="1" dirty="0"/>
              <a:t>Finden der zugrundeliegenden Verteilung</a:t>
            </a:r>
          </a:p>
          <a:p>
            <a:pPr eaLnBrk="1" hangingPunct="1">
              <a:spcBef>
                <a:spcPts val="600"/>
              </a:spcBef>
              <a:buNone/>
            </a:pPr>
            <a:r>
              <a:rPr lang="de-DE" sz="1800" dirty="0"/>
              <a:t>Eine Teilmenge der Ereignisse wird gewählt um die Gesamtheit statistisch zu repräsentieren</a:t>
            </a:r>
          </a:p>
          <a:p>
            <a:pPr eaLnBrk="1" hangingPunct="1">
              <a:spcBef>
                <a:spcPts val="600"/>
              </a:spcBef>
              <a:buNone/>
            </a:pPr>
            <a:r>
              <a:rPr lang="de-DE" sz="1800" dirty="0">
                <a:sym typeface="Wingdings" panose="05000000000000000000" pitchFamily="2" charset="2"/>
              </a:rPr>
              <a:t> Ermöglicht die Abschätzung der Verteilungsfunktion</a:t>
            </a:r>
            <a:endParaRPr lang="en-US" sz="1800" dirty="0"/>
          </a:p>
          <a:p>
            <a:pPr eaLnBrk="1" hangingPunct="1">
              <a:spcBef>
                <a:spcPts val="600"/>
              </a:spcBef>
              <a:buFontTx/>
              <a:buNone/>
            </a:pPr>
            <a:endParaRPr lang="en-US" sz="1800" b="1" dirty="0"/>
          </a:p>
          <a:p>
            <a:pPr eaLnBrk="1" hangingPunct="1">
              <a:spcBef>
                <a:spcPts val="600"/>
              </a:spcBef>
              <a:buFontTx/>
              <a:buNone/>
            </a:pPr>
            <a:r>
              <a:rPr lang="de-DE" sz="1800" b="1" dirty="0"/>
              <a:t>Hydro-klimatische Variablen </a:t>
            </a:r>
            <a:r>
              <a:rPr lang="de-DE" sz="1800" dirty="0"/>
              <a:t>(Niederschlag, Abfluss, Temperatur…) können durch Wahrscheinlichkeiten mathematisch beschreiben werden</a:t>
            </a:r>
          </a:p>
          <a:p>
            <a:pPr eaLnBrk="1" hangingPunct="1">
              <a:spcBef>
                <a:spcPts val="600"/>
              </a:spcBef>
              <a:buFontTx/>
              <a:buNone/>
            </a:pPr>
            <a:endParaRPr lang="en-US" sz="1800" dirty="0"/>
          </a:p>
          <a:p>
            <a:pPr eaLnBrk="1" hangingPunct="1">
              <a:spcBef>
                <a:spcPts val="600"/>
              </a:spcBef>
              <a:buFontTx/>
              <a:buNone/>
            </a:pPr>
            <a:r>
              <a:rPr lang="de-DE" sz="1800" b="1" dirty="0"/>
              <a:t>Zufallsvariable</a:t>
            </a:r>
            <a:r>
              <a:rPr lang="de-DE" sz="1800" dirty="0"/>
              <a:t>: Eine Variable deren Werte die Ergebnisse eines zufälligen Prozesses sind.</a:t>
            </a:r>
          </a:p>
          <a:p>
            <a:pPr>
              <a:buNone/>
            </a:pPr>
            <a:endParaRPr lang="en-US" sz="1800" dirty="0"/>
          </a:p>
          <a:p>
            <a:pPr>
              <a:buNone/>
            </a:pPr>
            <a:endParaRPr lang="en-US" sz="1800" dirty="0"/>
          </a:p>
        </p:txBody>
      </p:sp>
      <p:sp>
        <p:nvSpPr>
          <p:cNvPr id="17422" name="Titel 1"/>
          <p:cNvSpPr>
            <a:spLocks noGrp="1"/>
          </p:cNvSpPr>
          <p:nvPr>
            <p:ph type="title"/>
          </p:nvPr>
        </p:nvSpPr>
        <p:spPr>
          <a:xfrm>
            <a:off x="107950" y="44450"/>
            <a:ext cx="8229600" cy="576263"/>
          </a:xfrm>
        </p:spPr>
        <p:txBody>
          <a:bodyPr/>
          <a:lstStyle/>
          <a:p>
            <a:pPr algn="l"/>
            <a:r>
              <a:rPr lang="en-US" altLang="en-US" sz="2400" b="1" dirty="0" err="1">
                <a:latin typeface="Calibri" panose="020F0502020204030204" pitchFamily="34" charset="0"/>
                <a:ea typeface="Calibri" panose="020F0502020204030204" pitchFamily="34" charset="0"/>
                <a:cs typeface="Calibri" panose="020F0502020204030204" pitchFamily="34" charset="0"/>
              </a:rPr>
              <a:t>Grundlagen</a:t>
            </a:r>
            <a:endParaRPr lang="de-DE" altLang="en-US" sz="2400" b="1" dirty="0">
              <a:latin typeface="Calibri" panose="020F0502020204030204" pitchFamily="34" charset="0"/>
              <a:ea typeface="Calibri" panose="020F0502020204030204" pitchFamily="34" charset="0"/>
              <a:cs typeface="Calibri" panose="020F0502020204030204" pitchFamily="34" charset="0"/>
            </a:endParaRPr>
          </a:p>
        </p:txBody>
      </p:sp>
      <p:sp>
        <p:nvSpPr>
          <p:cNvPr id="2" name="TextBox 1"/>
          <p:cNvSpPr txBox="1"/>
          <p:nvPr/>
        </p:nvSpPr>
        <p:spPr>
          <a:xfrm>
            <a:off x="8820472" y="6505599"/>
            <a:ext cx="284052" cy="307777"/>
          </a:xfrm>
          <a:prstGeom prst="rect">
            <a:avLst/>
          </a:prstGeom>
          <a:noFill/>
        </p:spPr>
        <p:txBody>
          <a:bodyPr wrap="none" rtlCol="0">
            <a:spAutoFit/>
          </a:bodyPr>
          <a:lstStyle/>
          <a:p>
            <a:r>
              <a:rPr lang="en-US" sz="1400" dirty="0"/>
              <a:t>2</a:t>
            </a:r>
            <a:endParaRPr lang="de-DE" sz="1400" dirty="0"/>
          </a:p>
        </p:txBody>
      </p:sp>
    </p:spTree>
    <p:extLst>
      <p:ext uri="{BB962C8B-B14F-4D97-AF65-F5344CB8AC3E}">
        <p14:creationId xmlns:p14="http://schemas.microsoft.com/office/powerpoint/2010/main" val="329475788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Grafik 22"/>
          <p:cNvPicPr>
            <a:picLocks noChangeAspect="1"/>
          </p:cNvPicPr>
          <p:nvPr/>
        </p:nvPicPr>
        <p:blipFill>
          <a:blip r:embed="rId3"/>
          <a:stretch>
            <a:fillRect/>
          </a:stretch>
        </p:blipFill>
        <p:spPr>
          <a:xfrm>
            <a:off x="827584" y="2636912"/>
            <a:ext cx="7213512" cy="4273407"/>
          </a:xfrm>
          <a:prstGeom prst="rect">
            <a:avLst/>
          </a:prstGeom>
        </p:spPr>
      </p:pic>
      <p:sp>
        <p:nvSpPr>
          <p:cNvPr id="11" name="Rechteck 94"/>
          <p:cNvSpPr>
            <a:spLocks noChangeArrowheads="1"/>
          </p:cNvSpPr>
          <p:nvPr/>
        </p:nvSpPr>
        <p:spPr bwMode="auto">
          <a:xfrm>
            <a:off x="399963" y="-2547664"/>
            <a:ext cx="8996573" cy="530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endParaRPr lang="de-DE" sz="1800" dirty="0"/>
          </a:p>
          <a:p>
            <a:pPr>
              <a:buNone/>
            </a:pPr>
            <a:endParaRPr lang="de-DE" sz="1800" dirty="0"/>
          </a:p>
          <a:p>
            <a:pPr>
              <a:buNone/>
            </a:pPr>
            <a:endParaRPr lang="de-DE" sz="1800" dirty="0"/>
          </a:p>
          <a:p>
            <a:pPr>
              <a:buNone/>
            </a:pPr>
            <a:endParaRPr lang="de-DE" sz="1800" dirty="0"/>
          </a:p>
          <a:p>
            <a:pPr>
              <a:buNone/>
            </a:pPr>
            <a:endParaRPr lang="de-DE" sz="1800" dirty="0"/>
          </a:p>
          <a:p>
            <a:pPr>
              <a:buNone/>
            </a:pPr>
            <a:endParaRPr lang="en-US" sz="1800" dirty="0"/>
          </a:p>
          <a:p>
            <a:pPr>
              <a:buNone/>
            </a:pPr>
            <a:endParaRPr lang="en-US" sz="1800" dirty="0"/>
          </a:p>
          <a:p>
            <a:pPr eaLnBrk="1" hangingPunct="1">
              <a:spcBef>
                <a:spcPts val="600"/>
              </a:spcBef>
              <a:buFontTx/>
              <a:buNone/>
            </a:pPr>
            <a:endParaRPr lang="en-US" sz="1800" dirty="0"/>
          </a:p>
          <a:p>
            <a:pPr eaLnBrk="1" hangingPunct="1">
              <a:spcBef>
                <a:spcPts val="600"/>
              </a:spcBef>
              <a:buFontTx/>
              <a:buNone/>
            </a:pPr>
            <a:endParaRPr lang="en-US" sz="1800" dirty="0"/>
          </a:p>
          <a:p>
            <a:pPr eaLnBrk="1" hangingPunct="1">
              <a:spcBef>
                <a:spcPts val="600"/>
              </a:spcBef>
              <a:buFontTx/>
              <a:buNone/>
            </a:pPr>
            <a:endParaRPr lang="en-US" sz="1800" dirty="0"/>
          </a:p>
          <a:p>
            <a:pPr eaLnBrk="1" hangingPunct="1">
              <a:spcBef>
                <a:spcPts val="600"/>
              </a:spcBef>
              <a:spcAft>
                <a:spcPts val="1200"/>
              </a:spcAft>
              <a:buFontTx/>
              <a:buNone/>
            </a:pPr>
            <a:r>
              <a:rPr lang="de-DE" sz="1800" dirty="0"/>
              <a:t>Kumulative Verteilungsfunktion(CDF</a:t>
            </a:r>
            <a:r>
              <a:rPr lang="en-US" sz="1800" dirty="0"/>
              <a:t>)</a:t>
            </a:r>
            <a:r>
              <a:rPr lang="el-GR" sz="1800" dirty="0"/>
              <a:t>:</a:t>
            </a:r>
            <a:r>
              <a:rPr lang="en-US" sz="1800" dirty="0"/>
              <a:t>	</a:t>
            </a:r>
          </a:p>
          <a:p>
            <a:pPr eaLnBrk="1" hangingPunct="1">
              <a:spcBef>
                <a:spcPts val="600"/>
              </a:spcBef>
              <a:spcAft>
                <a:spcPts val="1200"/>
              </a:spcAft>
              <a:buFontTx/>
              <a:buNone/>
            </a:pPr>
            <a:r>
              <a:rPr lang="de-DE" sz="1800" dirty="0"/>
              <a:t>Überschreitungswahrscheinlichkeit:</a:t>
            </a:r>
            <a:r>
              <a:rPr lang="en-US" sz="1800" dirty="0"/>
              <a:t>			</a:t>
            </a:r>
          </a:p>
          <a:p>
            <a:pPr eaLnBrk="1" hangingPunct="1">
              <a:spcBef>
                <a:spcPts val="600"/>
              </a:spcBef>
              <a:spcAft>
                <a:spcPts val="1200"/>
              </a:spcAft>
              <a:buFontTx/>
              <a:buNone/>
            </a:pPr>
            <a:r>
              <a:rPr lang="en-US" altLang="en-US" sz="1800" dirty="0" err="1"/>
              <a:t>Wahrscheinlichkeitsdichtefunktion</a:t>
            </a:r>
            <a:r>
              <a:rPr lang="en-US" altLang="en-US" sz="1800" dirty="0"/>
              <a:t> </a:t>
            </a:r>
            <a:r>
              <a:rPr lang="en-US" sz="1800" dirty="0"/>
              <a:t>(PDF)</a:t>
            </a:r>
            <a:r>
              <a:rPr lang="el-GR" sz="1800" dirty="0"/>
              <a:t>:</a:t>
            </a:r>
            <a:endParaRPr lang="en-US" sz="1800" dirty="0"/>
          </a:p>
          <a:p>
            <a:pPr eaLnBrk="1" hangingPunct="1">
              <a:spcBef>
                <a:spcPts val="600"/>
              </a:spcBef>
              <a:spcAft>
                <a:spcPts val="1200"/>
              </a:spcAft>
              <a:buFontTx/>
              <a:buNone/>
            </a:pPr>
            <a:r>
              <a:rPr lang="en-US" sz="1800" dirty="0" err="1"/>
              <a:t>Wiederkehrintervall</a:t>
            </a:r>
            <a:r>
              <a:rPr lang="en-US" sz="1800" dirty="0"/>
              <a:t>/</a:t>
            </a:r>
            <a:r>
              <a:rPr lang="en-US" sz="1800" dirty="0" err="1"/>
              <a:t>Jährlichkeit</a:t>
            </a:r>
            <a:r>
              <a:rPr lang="en-US" sz="1800" dirty="0"/>
              <a:t>:	</a:t>
            </a:r>
            <a:endParaRPr lang="en-US" i="1" dirty="0">
              <a:latin typeface="Cambria Math" panose="02040503050406030204" pitchFamily="18" charset="0"/>
            </a:endParaRPr>
          </a:p>
        </p:txBody>
      </p:sp>
      <p:sp>
        <p:nvSpPr>
          <p:cNvPr id="17422" name="Titel 1"/>
          <p:cNvSpPr>
            <a:spLocks noGrp="1"/>
          </p:cNvSpPr>
          <p:nvPr>
            <p:ph type="title"/>
          </p:nvPr>
        </p:nvSpPr>
        <p:spPr>
          <a:xfrm>
            <a:off x="107950" y="44450"/>
            <a:ext cx="8229600" cy="576263"/>
          </a:xfrm>
        </p:spPr>
        <p:txBody>
          <a:bodyPr/>
          <a:lstStyle/>
          <a:p>
            <a:pPr algn="l"/>
            <a:r>
              <a:rPr lang="en-US" altLang="en-US" sz="2400" b="1" dirty="0" err="1">
                <a:latin typeface="Calibri" panose="020F0502020204030204" pitchFamily="34" charset="0"/>
                <a:ea typeface="Calibri" panose="020F0502020204030204" pitchFamily="34" charset="0"/>
                <a:cs typeface="Calibri" panose="020F0502020204030204" pitchFamily="34" charset="0"/>
              </a:rPr>
              <a:t>Grundlagen</a:t>
            </a:r>
            <a:endParaRPr lang="de-DE" altLang="en-US" sz="2400" b="1" dirty="0">
              <a:latin typeface="Calibri" panose="020F0502020204030204" pitchFamily="34" charset="0"/>
              <a:ea typeface="Calibri" panose="020F0502020204030204" pitchFamily="34" charset="0"/>
              <a:cs typeface="Calibri" panose="020F0502020204030204" pitchFamily="34" charset="0"/>
            </a:endParaRPr>
          </a:p>
        </p:txBody>
      </p:sp>
      <p:sp>
        <p:nvSpPr>
          <p:cNvPr id="2" name="TextBox 1"/>
          <p:cNvSpPr txBox="1"/>
          <p:nvPr/>
        </p:nvSpPr>
        <p:spPr>
          <a:xfrm>
            <a:off x="8820472" y="6505599"/>
            <a:ext cx="284052" cy="307777"/>
          </a:xfrm>
          <a:prstGeom prst="rect">
            <a:avLst/>
          </a:prstGeom>
          <a:noFill/>
        </p:spPr>
        <p:txBody>
          <a:bodyPr wrap="none" rtlCol="0">
            <a:spAutoFit/>
          </a:bodyPr>
          <a:lstStyle/>
          <a:p>
            <a:r>
              <a:rPr lang="en-US" sz="1400" dirty="0"/>
              <a:t>3</a:t>
            </a:r>
            <a:endParaRPr lang="de-DE" sz="1400" dirty="0"/>
          </a:p>
        </p:txBody>
      </p:sp>
      <mc:AlternateContent xmlns:mc="http://schemas.openxmlformats.org/markup-compatibility/2006" xmlns:a14="http://schemas.microsoft.com/office/drawing/2010/main">
        <mc:Choice Requires="a14">
          <p:sp>
            <p:nvSpPr>
              <p:cNvPr id="9" name="TextBox 8"/>
              <p:cNvSpPr txBox="1"/>
              <p:nvPr/>
            </p:nvSpPr>
            <p:spPr>
              <a:xfrm>
                <a:off x="5015652" y="1667040"/>
                <a:ext cx="1641475" cy="5275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de-DE"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𝑋</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
                            <a:rPr lang="en-US" b="0" i="1" smtClean="0">
                              <a:latin typeface="Cambria Math" panose="02040503050406030204" pitchFamily="18" charset="0"/>
                            </a:rPr>
                            <m:t>𝑑𝑥</m:t>
                          </m:r>
                        </m:den>
                      </m:f>
                    </m:oMath>
                  </m:oMathPara>
                </a14:m>
                <a:endParaRPr lang="de-DE" dirty="0"/>
              </a:p>
            </p:txBody>
          </p:sp>
        </mc:Choice>
        <mc:Fallback xmlns="">
          <p:sp>
            <p:nvSpPr>
              <p:cNvPr id="9" name="TextBox 8"/>
              <p:cNvSpPr txBox="1">
                <a:spLocks noRot="1" noChangeAspect="1" noMove="1" noResize="1" noEditPoints="1" noAdjustHandles="1" noChangeArrowheads="1" noChangeShapeType="1" noTextEdit="1"/>
              </p:cNvSpPr>
              <p:nvPr/>
            </p:nvSpPr>
            <p:spPr>
              <a:xfrm>
                <a:off x="5015652" y="1667040"/>
                <a:ext cx="1641475" cy="52758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015652" y="765493"/>
                <a:ext cx="18983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m:oMathPara>
                </a14:m>
                <a:endParaRPr lang="de-DE" dirty="0"/>
              </a:p>
            </p:txBody>
          </p:sp>
        </mc:Choice>
        <mc:Fallback xmlns="">
          <p:sp>
            <p:nvSpPr>
              <p:cNvPr id="19" name="TextBox 18"/>
              <p:cNvSpPr txBox="1">
                <a:spLocks noRot="1" noChangeAspect="1" noMove="1" noResize="1" noEditPoints="1" noAdjustHandles="1" noChangeArrowheads="1" noChangeShapeType="1" noTextEdit="1"/>
              </p:cNvSpPr>
              <p:nvPr/>
            </p:nvSpPr>
            <p:spPr>
              <a:xfrm>
                <a:off x="5015652" y="765493"/>
                <a:ext cx="1898340" cy="276999"/>
              </a:xfrm>
              <a:prstGeom prst="rect">
                <a:avLst/>
              </a:prstGeom>
              <a:blipFill>
                <a:blip r:embed="rId5"/>
                <a:stretch>
                  <a:fillRect l="-2251" t="-2222" r="-3859" b="-3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5015652" y="1269549"/>
                <a:ext cx="28009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𝐸</m:t>
                          </m:r>
                        </m:sub>
                      </m:sSub>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=1−</m:t>
                      </m:r>
                      <m:sSub>
                        <m:sSubPr>
                          <m:ctrlPr>
                            <a:rPr lang="de-DE"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𝑋</m:t>
                          </m:r>
                        </m:sub>
                      </m:sSub>
                      <m:d>
                        <m:dPr>
                          <m:ctrlPr>
                            <a:rPr lang="en-US" i="1">
                              <a:latin typeface="Cambria Math" panose="02040503050406030204" pitchFamily="18" charset="0"/>
                            </a:rPr>
                          </m:ctrlPr>
                        </m:dPr>
                        <m:e>
                          <m:r>
                            <a:rPr lang="en-US" i="1">
                              <a:latin typeface="Cambria Math" panose="02040503050406030204" pitchFamily="18" charset="0"/>
                            </a:rPr>
                            <m:t>𝑥</m:t>
                          </m:r>
                        </m:e>
                      </m:d>
                    </m:oMath>
                  </m:oMathPara>
                </a14:m>
                <a:endParaRPr lang="de-DE" dirty="0"/>
              </a:p>
            </p:txBody>
          </p:sp>
        </mc:Choice>
        <mc:Fallback xmlns="">
          <p:sp>
            <p:nvSpPr>
              <p:cNvPr id="21" name="TextBox 20"/>
              <p:cNvSpPr txBox="1">
                <a:spLocks noRot="1" noChangeAspect="1" noMove="1" noResize="1" noEditPoints="1" noAdjustHandles="1" noChangeArrowheads="1" noChangeShapeType="1" noTextEdit="1"/>
              </p:cNvSpPr>
              <p:nvPr/>
            </p:nvSpPr>
            <p:spPr>
              <a:xfrm>
                <a:off x="5015652" y="1269549"/>
                <a:ext cx="2800959" cy="276999"/>
              </a:xfrm>
              <a:prstGeom prst="rect">
                <a:avLst/>
              </a:prstGeom>
              <a:blipFill>
                <a:blip r:embed="rId6"/>
                <a:stretch>
                  <a:fillRect l="-1525"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5015651" y="2247919"/>
                <a:ext cx="2018245" cy="5695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𝑇</m:t>
                      </m:r>
                      <m:r>
                        <a:rPr lang="en-US" b="0" i="1" smtClean="0">
                          <a:latin typeface="Cambria Math" panose="02040503050406030204" pitchFamily="18" charset="0"/>
                        </a:rPr>
                        <m:t>=</m:t>
                      </m:r>
                      <m:f>
                        <m:fPr>
                          <m:ctrlPr>
                            <a:rPr lang="de-DE"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i="1">
                                  <a:latin typeface="Cambria Math" panose="02040503050406030204" pitchFamily="18" charset="0"/>
                                </a:rPr>
                              </m:ctrlPr>
                            </m:sSubPr>
                            <m:e>
                              <m:r>
                                <a:rPr lang="en-US" b="0" i="1" smtClean="0">
                                  <a:latin typeface="Cambria Math" panose="02040503050406030204" pitchFamily="18" charset="0"/>
                                </a:rPr>
                                <m:t>1−</m:t>
                              </m:r>
                              <m:r>
                                <a:rPr lang="en-US" i="1">
                                  <a:latin typeface="Cambria Math" panose="02040503050406030204" pitchFamily="18" charset="0"/>
                                </a:rPr>
                                <m:t>𝐹</m:t>
                              </m:r>
                            </m:e>
                            <m:sub>
                              <m:r>
                                <a:rPr lang="en-US" i="1">
                                  <a:latin typeface="Cambria Math" panose="02040503050406030204" pitchFamily="18" charset="0"/>
                                </a:rPr>
                                <m:t>𝑋</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de-DE" i="1">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𝐸</m:t>
                              </m:r>
                            </m:sub>
                          </m:sSub>
                        </m:den>
                      </m:f>
                    </m:oMath>
                  </m:oMathPara>
                </a14:m>
                <a:endParaRPr lang="de-DE" dirty="0"/>
              </a:p>
            </p:txBody>
          </p:sp>
        </mc:Choice>
        <mc:Fallback xmlns="">
          <p:sp>
            <p:nvSpPr>
              <p:cNvPr id="22" name="TextBox 21"/>
              <p:cNvSpPr txBox="1">
                <a:spLocks noRot="1" noChangeAspect="1" noMove="1" noResize="1" noEditPoints="1" noAdjustHandles="1" noChangeArrowheads="1" noChangeShapeType="1" noTextEdit="1"/>
              </p:cNvSpPr>
              <p:nvPr/>
            </p:nvSpPr>
            <p:spPr>
              <a:xfrm>
                <a:off x="5015651" y="2247919"/>
                <a:ext cx="2018245" cy="569580"/>
              </a:xfrm>
              <a:prstGeom prst="rect">
                <a:avLst/>
              </a:prstGeom>
              <a:blipFill>
                <a:blip r:embed="rId7"/>
                <a:stretch>
                  <a:fillRect/>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0" end="1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11" end="1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12" end="1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13" end="1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P spid="21"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2" name="Titel 1"/>
          <p:cNvSpPr>
            <a:spLocks noGrp="1"/>
          </p:cNvSpPr>
          <p:nvPr>
            <p:ph type="title"/>
          </p:nvPr>
        </p:nvSpPr>
        <p:spPr>
          <a:xfrm>
            <a:off x="107950" y="44450"/>
            <a:ext cx="8229600" cy="576263"/>
          </a:xfrm>
        </p:spPr>
        <p:txBody>
          <a:bodyPr/>
          <a:lstStyle/>
          <a:p>
            <a:pPr algn="l"/>
            <a:r>
              <a:rPr lang="en-US" altLang="en-US" sz="2400" b="1" dirty="0" err="1">
                <a:latin typeface="Calibri" panose="020F0502020204030204" pitchFamily="34" charset="0"/>
                <a:ea typeface="Calibri" panose="020F0502020204030204" pitchFamily="34" charset="0"/>
                <a:cs typeface="Calibri" panose="020F0502020204030204" pitchFamily="34" charset="0"/>
              </a:rPr>
              <a:t>Grundlagen</a:t>
            </a:r>
            <a:endParaRPr lang="de-DE" altLang="en-US" sz="2400" b="1" dirty="0">
              <a:latin typeface="Calibri" panose="020F0502020204030204" pitchFamily="34" charset="0"/>
              <a:ea typeface="Calibri" panose="020F0502020204030204" pitchFamily="34" charset="0"/>
              <a:cs typeface="Calibri" panose="020F0502020204030204" pitchFamily="34" charset="0"/>
            </a:endParaRPr>
          </a:p>
        </p:txBody>
      </p:sp>
      <p:sp>
        <p:nvSpPr>
          <p:cNvPr id="17423" name="Rechteck 94"/>
          <p:cNvSpPr>
            <a:spLocks noChangeArrowheads="1"/>
          </p:cNvSpPr>
          <p:nvPr/>
        </p:nvSpPr>
        <p:spPr bwMode="auto">
          <a:xfrm>
            <a:off x="3284727" y="686504"/>
            <a:ext cx="21508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600"/>
              </a:spcBef>
              <a:buFontTx/>
              <a:buNone/>
            </a:pPr>
            <a:r>
              <a:rPr lang="en-US" altLang="en-US" sz="1800" dirty="0" err="1"/>
              <a:t>Zufallsvariable</a:t>
            </a:r>
            <a:endParaRPr lang="de-DE" altLang="en-US" sz="1800" dirty="0"/>
          </a:p>
        </p:txBody>
      </p:sp>
      <p:sp>
        <p:nvSpPr>
          <p:cNvPr id="2" name="TextBox 1"/>
          <p:cNvSpPr txBox="1"/>
          <p:nvPr/>
        </p:nvSpPr>
        <p:spPr>
          <a:xfrm>
            <a:off x="8820472" y="6505599"/>
            <a:ext cx="284052" cy="307777"/>
          </a:xfrm>
          <a:prstGeom prst="rect">
            <a:avLst/>
          </a:prstGeom>
          <a:noFill/>
        </p:spPr>
        <p:txBody>
          <a:bodyPr wrap="none" rtlCol="0">
            <a:spAutoFit/>
          </a:bodyPr>
          <a:lstStyle/>
          <a:p>
            <a:r>
              <a:rPr lang="en-US" sz="1400" dirty="0"/>
              <a:t>4</a:t>
            </a:r>
            <a:endParaRPr lang="de-DE" sz="1400" dirty="0"/>
          </a:p>
        </p:txBody>
      </p:sp>
      <p:cxnSp>
        <p:nvCxnSpPr>
          <p:cNvPr id="12" name="Gerade Verbindung mit Pfeil 2"/>
          <p:cNvCxnSpPr/>
          <p:nvPr/>
        </p:nvCxnSpPr>
        <p:spPr>
          <a:xfrm>
            <a:off x="5148064" y="985330"/>
            <a:ext cx="360040" cy="21881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Gerade Verbindung mit Pfeil 2"/>
          <p:cNvCxnSpPr>
            <a:endCxn id="26" idx="0"/>
          </p:cNvCxnSpPr>
          <p:nvPr/>
        </p:nvCxnSpPr>
        <p:spPr>
          <a:xfrm>
            <a:off x="6771457" y="1540199"/>
            <a:ext cx="0" cy="24190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3"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6457" y="4161447"/>
            <a:ext cx="3810000" cy="2857500"/>
          </a:xfrm>
          <a:prstGeom prst="rect">
            <a:avLst/>
          </a:prstGeom>
        </p:spPr>
      </p:pic>
      <p:pic>
        <p:nvPicPr>
          <p:cNvPr id="24"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536" y="4161447"/>
            <a:ext cx="3810000" cy="2857500"/>
          </a:xfrm>
          <a:prstGeom prst="rect">
            <a:avLst/>
          </a:prstGeom>
        </p:spPr>
      </p:pic>
      <p:pic>
        <p:nvPicPr>
          <p:cNvPr id="25"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7087" y="1782108"/>
            <a:ext cx="3810000" cy="2857500"/>
          </a:xfrm>
          <a:prstGeom prst="rect">
            <a:avLst/>
          </a:prstGeom>
        </p:spPr>
      </p:pic>
      <p:pic>
        <p:nvPicPr>
          <p:cNvPr id="26"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6457" y="1782108"/>
            <a:ext cx="3810000" cy="2857500"/>
          </a:xfrm>
          <a:prstGeom prst="rect">
            <a:avLst/>
          </a:prstGeom>
        </p:spPr>
      </p:pic>
      <p:sp>
        <p:nvSpPr>
          <p:cNvPr id="27" name="Rechteck 94"/>
          <p:cNvSpPr>
            <a:spLocks noChangeArrowheads="1"/>
          </p:cNvSpPr>
          <p:nvPr/>
        </p:nvSpPr>
        <p:spPr bwMode="auto">
          <a:xfrm>
            <a:off x="5436097" y="1196752"/>
            <a:ext cx="28803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600"/>
              </a:spcBef>
              <a:buFontTx/>
              <a:buNone/>
            </a:pPr>
            <a:r>
              <a:rPr lang="de-DE" altLang="en-US" sz="1800" dirty="0"/>
              <a:t>Kontinuierliche Variable</a:t>
            </a:r>
          </a:p>
        </p:txBody>
      </p:sp>
      <p:sp>
        <p:nvSpPr>
          <p:cNvPr id="28" name="Rechteck 94"/>
          <p:cNvSpPr>
            <a:spLocks noChangeArrowheads="1"/>
          </p:cNvSpPr>
          <p:nvPr/>
        </p:nvSpPr>
        <p:spPr bwMode="auto">
          <a:xfrm>
            <a:off x="1333129" y="1196752"/>
            <a:ext cx="19348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600"/>
              </a:spcBef>
              <a:buFontTx/>
              <a:buNone/>
            </a:pPr>
            <a:r>
              <a:rPr lang="en-US" altLang="en-US" sz="1800" dirty="0" err="1"/>
              <a:t>Diskrete</a:t>
            </a:r>
            <a:r>
              <a:rPr lang="en-US" altLang="en-US" sz="1800" dirty="0"/>
              <a:t> Variable</a:t>
            </a:r>
            <a:endParaRPr lang="de-DE" altLang="en-US" sz="1800" dirty="0"/>
          </a:p>
        </p:txBody>
      </p:sp>
      <p:cxnSp>
        <p:nvCxnSpPr>
          <p:cNvPr id="29" name="Straight Connector 3"/>
          <p:cNvCxnSpPr/>
          <p:nvPr/>
        </p:nvCxnSpPr>
        <p:spPr>
          <a:xfrm>
            <a:off x="6588225" y="5382508"/>
            <a:ext cx="0" cy="86409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12"/>
          <p:cNvCxnSpPr/>
          <p:nvPr/>
        </p:nvCxnSpPr>
        <p:spPr>
          <a:xfrm rot="2700000" flipH="1">
            <a:off x="6546440" y="6157940"/>
            <a:ext cx="0" cy="1152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13"/>
          <p:cNvCxnSpPr/>
          <p:nvPr/>
        </p:nvCxnSpPr>
        <p:spPr>
          <a:xfrm rot="2700000">
            <a:off x="6402614" y="5810119"/>
            <a:ext cx="0" cy="52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14"/>
          <p:cNvCxnSpPr/>
          <p:nvPr/>
        </p:nvCxnSpPr>
        <p:spPr>
          <a:xfrm rot="2700000">
            <a:off x="6473146" y="5983131"/>
            <a:ext cx="0" cy="324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15"/>
          <p:cNvCxnSpPr/>
          <p:nvPr/>
        </p:nvCxnSpPr>
        <p:spPr>
          <a:xfrm rot="2700000">
            <a:off x="6489165" y="5727408"/>
            <a:ext cx="0" cy="2772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16"/>
          <p:cNvCxnSpPr/>
          <p:nvPr/>
        </p:nvCxnSpPr>
        <p:spPr>
          <a:xfrm rot="2700000">
            <a:off x="6118727" y="6224946"/>
            <a:ext cx="0" cy="36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17"/>
          <p:cNvCxnSpPr/>
          <p:nvPr/>
        </p:nvCxnSpPr>
        <p:spPr>
          <a:xfrm rot="2700000">
            <a:off x="6530686" y="5624903"/>
            <a:ext cx="0" cy="1548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18"/>
          <p:cNvCxnSpPr/>
          <p:nvPr/>
        </p:nvCxnSpPr>
        <p:spPr>
          <a:xfrm rot="2700000">
            <a:off x="6557150" y="5537076"/>
            <a:ext cx="0" cy="7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sp>
        <p:nvSpPr>
          <p:cNvPr id="37" name="Oval 5"/>
          <p:cNvSpPr/>
          <p:nvPr/>
        </p:nvSpPr>
        <p:spPr>
          <a:xfrm>
            <a:off x="6560169" y="3616986"/>
            <a:ext cx="54000" cy="540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8" name="Straight Arrow Connector 25"/>
          <p:cNvCxnSpPr/>
          <p:nvPr/>
        </p:nvCxnSpPr>
        <p:spPr>
          <a:xfrm flipV="1">
            <a:off x="6582606" y="3726324"/>
            <a:ext cx="0" cy="1584176"/>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1" name="Gerade Verbindung mit Pfeil 2"/>
          <p:cNvCxnSpPr/>
          <p:nvPr/>
        </p:nvCxnSpPr>
        <p:spPr>
          <a:xfrm flipH="1">
            <a:off x="3275856" y="982591"/>
            <a:ext cx="288033" cy="21881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Rechteck 94"/>
          <p:cNvSpPr>
            <a:spLocks noChangeArrowheads="1"/>
          </p:cNvSpPr>
          <p:nvPr/>
        </p:nvSpPr>
        <p:spPr bwMode="auto">
          <a:xfrm>
            <a:off x="395536" y="1804186"/>
            <a:ext cx="37444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600"/>
              </a:spcBef>
              <a:buFontTx/>
              <a:buNone/>
            </a:pPr>
            <a:r>
              <a:rPr lang="en-US" altLang="en-US" sz="1800" dirty="0" err="1"/>
              <a:t>Wahrscheinlichkeitsfunktion</a:t>
            </a:r>
            <a:r>
              <a:rPr lang="en-US" altLang="en-US" sz="1800" dirty="0"/>
              <a:t> (PMF)</a:t>
            </a:r>
            <a:endParaRPr lang="de-DE" altLang="en-US" sz="1800" dirty="0"/>
          </a:p>
        </p:txBody>
      </p:sp>
      <p:sp>
        <p:nvSpPr>
          <p:cNvPr id="10" name="Rechteck 94"/>
          <p:cNvSpPr>
            <a:spLocks noChangeArrowheads="1"/>
          </p:cNvSpPr>
          <p:nvPr/>
        </p:nvSpPr>
        <p:spPr bwMode="auto">
          <a:xfrm>
            <a:off x="4808696" y="1761050"/>
            <a:ext cx="43212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600"/>
              </a:spcBef>
              <a:buFontTx/>
              <a:buNone/>
            </a:pPr>
            <a:r>
              <a:rPr lang="en-US" altLang="en-US" sz="1800" dirty="0" err="1"/>
              <a:t>Wahrscheinlichkeitsdichtefunktion</a:t>
            </a:r>
            <a:r>
              <a:rPr lang="en-US" altLang="en-US" sz="1800" dirty="0"/>
              <a:t> (PDF)</a:t>
            </a:r>
            <a:endParaRPr lang="de-DE" altLang="en-US" sz="1800" dirty="0"/>
          </a:p>
        </p:txBody>
      </p:sp>
      <p:cxnSp>
        <p:nvCxnSpPr>
          <p:cNvPr id="49" name="Gerade Verbindung mit Pfeil 2"/>
          <p:cNvCxnSpPr/>
          <p:nvPr/>
        </p:nvCxnSpPr>
        <p:spPr>
          <a:xfrm>
            <a:off x="2231403" y="1557225"/>
            <a:ext cx="0" cy="24190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62854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7"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uppieren 86"/>
          <p:cNvGrpSpPr>
            <a:grpSpLocks/>
          </p:cNvGrpSpPr>
          <p:nvPr/>
        </p:nvGrpSpPr>
        <p:grpSpPr bwMode="auto">
          <a:xfrm>
            <a:off x="407417" y="1617065"/>
            <a:ext cx="3744912" cy="2479675"/>
            <a:chOff x="1468438" y="2214203"/>
            <a:chExt cx="6316662" cy="4275137"/>
          </a:xfrm>
        </p:grpSpPr>
        <p:grpSp>
          <p:nvGrpSpPr>
            <p:cNvPr id="17426" name="Group 2"/>
            <p:cNvGrpSpPr>
              <a:grpSpLocks/>
            </p:cNvGrpSpPr>
            <p:nvPr/>
          </p:nvGrpSpPr>
          <p:grpSpPr bwMode="auto">
            <a:xfrm>
              <a:off x="1468438" y="2214203"/>
              <a:ext cx="6316662" cy="4275137"/>
              <a:chOff x="357" y="856"/>
              <a:chExt cx="2682" cy="2026"/>
            </a:xfrm>
          </p:grpSpPr>
          <p:sp>
            <p:nvSpPr>
              <p:cNvPr id="17428" name="AutoShape 3"/>
              <p:cNvSpPr>
                <a:spLocks noChangeAspect="1" noChangeArrowheads="1" noTextEdit="1"/>
              </p:cNvSpPr>
              <p:nvPr/>
            </p:nvSpPr>
            <p:spPr bwMode="auto">
              <a:xfrm>
                <a:off x="357" y="856"/>
                <a:ext cx="2682" cy="2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dirty="0"/>
              </a:p>
            </p:txBody>
          </p:sp>
          <p:sp>
            <p:nvSpPr>
              <p:cNvPr id="17429" name="Rectangle 4"/>
              <p:cNvSpPr>
                <a:spLocks noChangeArrowheads="1"/>
              </p:cNvSpPr>
              <p:nvPr/>
            </p:nvSpPr>
            <p:spPr bwMode="auto">
              <a:xfrm>
                <a:off x="680" y="1029"/>
                <a:ext cx="1936" cy="15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200"/>
              </a:p>
            </p:txBody>
          </p:sp>
          <p:sp>
            <p:nvSpPr>
              <p:cNvPr id="17430" name="Rectangle 5"/>
              <p:cNvSpPr>
                <a:spLocks noChangeArrowheads="1"/>
              </p:cNvSpPr>
              <p:nvPr/>
            </p:nvSpPr>
            <p:spPr bwMode="auto">
              <a:xfrm>
                <a:off x="680" y="1029"/>
                <a:ext cx="1936" cy="1535"/>
              </a:xfrm>
              <a:prstGeom prst="rect">
                <a:avLst/>
              </a:prstGeom>
              <a:noFill/>
              <a:ln w="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200"/>
              </a:p>
            </p:txBody>
          </p:sp>
          <p:sp>
            <p:nvSpPr>
              <p:cNvPr id="17431" name="Line 6"/>
              <p:cNvSpPr>
                <a:spLocks noChangeShapeType="1"/>
              </p:cNvSpPr>
              <p:nvPr/>
            </p:nvSpPr>
            <p:spPr bwMode="auto">
              <a:xfrm>
                <a:off x="680" y="1029"/>
                <a:ext cx="193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32" name="Freeform 7"/>
              <p:cNvSpPr>
                <a:spLocks/>
              </p:cNvSpPr>
              <p:nvPr/>
            </p:nvSpPr>
            <p:spPr bwMode="auto">
              <a:xfrm>
                <a:off x="680" y="1029"/>
                <a:ext cx="1936" cy="1535"/>
              </a:xfrm>
              <a:custGeom>
                <a:avLst/>
                <a:gdLst>
                  <a:gd name="T0" fmla="*/ 0 w 485"/>
                  <a:gd name="T1" fmla="*/ 2147483646 h 382"/>
                  <a:gd name="T2" fmla="*/ 2147483646 w 485"/>
                  <a:gd name="T3" fmla="*/ 2147483646 h 382"/>
                  <a:gd name="T4" fmla="*/ 2147483646 w 485"/>
                  <a:gd name="T5" fmla="*/ 0 h 382"/>
                  <a:gd name="T6" fmla="*/ 0 60000 65536"/>
                  <a:gd name="T7" fmla="*/ 0 60000 65536"/>
                  <a:gd name="T8" fmla="*/ 0 60000 65536"/>
                  <a:gd name="T9" fmla="*/ 0 w 485"/>
                  <a:gd name="T10" fmla="*/ 0 h 382"/>
                  <a:gd name="T11" fmla="*/ 485 w 485"/>
                  <a:gd name="T12" fmla="*/ 382 h 382"/>
                </a:gdLst>
                <a:ahLst/>
                <a:cxnLst>
                  <a:cxn ang="T6">
                    <a:pos x="T0" y="T1"/>
                  </a:cxn>
                  <a:cxn ang="T7">
                    <a:pos x="T2" y="T3"/>
                  </a:cxn>
                  <a:cxn ang="T8">
                    <a:pos x="T4" y="T5"/>
                  </a:cxn>
                </a:cxnLst>
                <a:rect l="T9" t="T10" r="T11" b="T12"/>
                <a:pathLst>
                  <a:path w="485" h="382">
                    <a:moveTo>
                      <a:pt x="0" y="382"/>
                    </a:moveTo>
                    <a:lnTo>
                      <a:pt x="485" y="382"/>
                    </a:lnTo>
                    <a:lnTo>
                      <a:pt x="485"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7433" name="Line 8"/>
              <p:cNvSpPr>
                <a:spLocks noChangeShapeType="1"/>
              </p:cNvSpPr>
              <p:nvPr/>
            </p:nvSpPr>
            <p:spPr bwMode="auto">
              <a:xfrm flipV="1">
                <a:off x="680" y="1029"/>
                <a:ext cx="1" cy="15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34" name="Line 9"/>
              <p:cNvSpPr>
                <a:spLocks noChangeShapeType="1"/>
              </p:cNvSpPr>
              <p:nvPr/>
            </p:nvSpPr>
            <p:spPr bwMode="auto">
              <a:xfrm>
                <a:off x="680" y="2564"/>
                <a:ext cx="193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35" name="Line 10"/>
              <p:cNvSpPr>
                <a:spLocks noChangeShapeType="1"/>
              </p:cNvSpPr>
              <p:nvPr/>
            </p:nvSpPr>
            <p:spPr bwMode="auto">
              <a:xfrm flipV="1">
                <a:off x="680" y="1029"/>
                <a:ext cx="1" cy="15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36" name="Line 11"/>
              <p:cNvSpPr>
                <a:spLocks noChangeShapeType="1"/>
              </p:cNvSpPr>
              <p:nvPr/>
            </p:nvSpPr>
            <p:spPr bwMode="auto">
              <a:xfrm flipV="1">
                <a:off x="696" y="2544"/>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37" name="Line 12"/>
              <p:cNvSpPr>
                <a:spLocks noChangeShapeType="1"/>
              </p:cNvSpPr>
              <p:nvPr/>
            </p:nvSpPr>
            <p:spPr bwMode="auto">
              <a:xfrm>
                <a:off x="696" y="1029"/>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38" name="Rectangle 13"/>
              <p:cNvSpPr>
                <a:spLocks noChangeArrowheads="1"/>
              </p:cNvSpPr>
              <p:nvPr/>
            </p:nvSpPr>
            <p:spPr bwMode="auto">
              <a:xfrm>
                <a:off x="680" y="2581"/>
                <a:ext cx="42"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0</a:t>
                </a:r>
                <a:endParaRPr lang="de-DE" altLang="en-US" sz="1200"/>
              </a:p>
            </p:txBody>
          </p:sp>
          <p:sp>
            <p:nvSpPr>
              <p:cNvPr id="17439" name="Line 14"/>
              <p:cNvSpPr>
                <a:spLocks noChangeShapeType="1"/>
              </p:cNvSpPr>
              <p:nvPr/>
            </p:nvSpPr>
            <p:spPr bwMode="auto">
              <a:xfrm flipV="1">
                <a:off x="944" y="2544"/>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40" name="Line 15"/>
              <p:cNvSpPr>
                <a:spLocks noChangeShapeType="1"/>
              </p:cNvSpPr>
              <p:nvPr/>
            </p:nvSpPr>
            <p:spPr bwMode="auto">
              <a:xfrm>
                <a:off x="944" y="1029"/>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41" name="Rectangle 16"/>
              <p:cNvSpPr>
                <a:spLocks noChangeArrowheads="1"/>
              </p:cNvSpPr>
              <p:nvPr/>
            </p:nvSpPr>
            <p:spPr bwMode="auto">
              <a:xfrm>
                <a:off x="928" y="2581"/>
                <a:ext cx="42"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5</a:t>
                </a:r>
                <a:endParaRPr lang="de-DE" altLang="en-US" sz="1200"/>
              </a:p>
            </p:txBody>
          </p:sp>
          <p:sp>
            <p:nvSpPr>
              <p:cNvPr id="17442" name="Line 17"/>
              <p:cNvSpPr>
                <a:spLocks noChangeShapeType="1"/>
              </p:cNvSpPr>
              <p:nvPr/>
            </p:nvSpPr>
            <p:spPr bwMode="auto">
              <a:xfrm flipV="1">
                <a:off x="1191" y="2544"/>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43" name="Line 18"/>
              <p:cNvSpPr>
                <a:spLocks noChangeShapeType="1"/>
              </p:cNvSpPr>
              <p:nvPr/>
            </p:nvSpPr>
            <p:spPr bwMode="auto">
              <a:xfrm>
                <a:off x="1191" y="1029"/>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44" name="Rectangle 19"/>
              <p:cNvSpPr>
                <a:spLocks noChangeArrowheads="1"/>
              </p:cNvSpPr>
              <p:nvPr/>
            </p:nvSpPr>
            <p:spPr bwMode="auto">
              <a:xfrm>
                <a:off x="1155" y="2581"/>
                <a:ext cx="85"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10</a:t>
                </a:r>
                <a:endParaRPr lang="de-DE" altLang="en-US" sz="1200"/>
              </a:p>
            </p:txBody>
          </p:sp>
          <p:sp>
            <p:nvSpPr>
              <p:cNvPr id="17445" name="Line 20"/>
              <p:cNvSpPr>
                <a:spLocks noChangeShapeType="1"/>
              </p:cNvSpPr>
              <p:nvPr/>
            </p:nvSpPr>
            <p:spPr bwMode="auto">
              <a:xfrm flipV="1">
                <a:off x="1439" y="2544"/>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46" name="Line 21"/>
              <p:cNvSpPr>
                <a:spLocks noChangeShapeType="1"/>
              </p:cNvSpPr>
              <p:nvPr/>
            </p:nvSpPr>
            <p:spPr bwMode="auto">
              <a:xfrm>
                <a:off x="1439" y="1029"/>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47" name="Rectangle 22"/>
              <p:cNvSpPr>
                <a:spLocks noChangeArrowheads="1"/>
              </p:cNvSpPr>
              <p:nvPr/>
            </p:nvSpPr>
            <p:spPr bwMode="auto">
              <a:xfrm>
                <a:off x="1403" y="2581"/>
                <a:ext cx="85"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15</a:t>
                </a:r>
                <a:endParaRPr lang="de-DE" altLang="en-US" sz="1200"/>
              </a:p>
            </p:txBody>
          </p:sp>
          <p:sp>
            <p:nvSpPr>
              <p:cNvPr id="17448" name="Line 23"/>
              <p:cNvSpPr>
                <a:spLocks noChangeShapeType="1"/>
              </p:cNvSpPr>
              <p:nvPr/>
            </p:nvSpPr>
            <p:spPr bwMode="auto">
              <a:xfrm flipV="1">
                <a:off x="1686" y="2544"/>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49" name="Line 24"/>
              <p:cNvSpPr>
                <a:spLocks noChangeShapeType="1"/>
              </p:cNvSpPr>
              <p:nvPr/>
            </p:nvSpPr>
            <p:spPr bwMode="auto">
              <a:xfrm>
                <a:off x="1686" y="1029"/>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50" name="Rectangle 25"/>
              <p:cNvSpPr>
                <a:spLocks noChangeArrowheads="1"/>
              </p:cNvSpPr>
              <p:nvPr/>
            </p:nvSpPr>
            <p:spPr bwMode="auto">
              <a:xfrm>
                <a:off x="1650" y="2581"/>
                <a:ext cx="85"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20</a:t>
                </a:r>
                <a:endParaRPr lang="de-DE" altLang="en-US" sz="1200"/>
              </a:p>
            </p:txBody>
          </p:sp>
          <p:sp>
            <p:nvSpPr>
              <p:cNvPr id="17451" name="Line 26"/>
              <p:cNvSpPr>
                <a:spLocks noChangeShapeType="1"/>
              </p:cNvSpPr>
              <p:nvPr/>
            </p:nvSpPr>
            <p:spPr bwMode="auto">
              <a:xfrm flipV="1">
                <a:off x="1929" y="2544"/>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52" name="Line 27"/>
              <p:cNvSpPr>
                <a:spLocks noChangeShapeType="1"/>
              </p:cNvSpPr>
              <p:nvPr/>
            </p:nvSpPr>
            <p:spPr bwMode="auto">
              <a:xfrm>
                <a:off x="1929" y="1029"/>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53" name="Rectangle 28"/>
              <p:cNvSpPr>
                <a:spLocks noChangeArrowheads="1"/>
              </p:cNvSpPr>
              <p:nvPr/>
            </p:nvSpPr>
            <p:spPr bwMode="auto">
              <a:xfrm>
                <a:off x="1894" y="2581"/>
                <a:ext cx="85"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25</a:t>
                </a:r>
                <a:endParaRPr lang="de-DE" altLang="en-US" sz="1200"/>
              </a:p>
            </p:txBody>
          </p:sp>
          <p:sp>
            <p:nvSpPr>
              <p:cNvPr id="17454" name="Line 29"/>
              <p:cNvSpPr>
                <a:spLocks noChangeShapeType="1"/>
              </p:cNvSpPr>
              <p:nvPr/>
            </p:nvSpPr>
            <p:spPr bwMode="auto">
              <a:xfrm flipV="1">
                <a:off x="2177" y="2544"/>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55" name="Line 30"/>
              <p:cNvSpPr>
                <a:spLocks noChangeShapeType="1"/>
              </p:cNvSpPr>
              <p:nvPr/>
            </p:nvSpPr>
            <p:spPr bwMode="auto">
              <a:xfrm>
                <a:off x="2177" y="1029"/>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56" name="Rectangle 31"/>
              <p:cNvSpPr>
                <a:spLocks noChangeArrowheads="1"/>
              </p:cNvSpPr>
              <p:nvPr/>
            </p:nvSpPr>
            <p:spPr bwMode="auto">
              <a:xfrm>
                <a:off x="2141" y="2581"/>
                <a:ext cx="85"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30</a:t>
                </a:r>
                <a:endParaRPr lang="de-DE" altLang="en-US" sz="1200"/>
              </a:p>
            </p:txBody>
          </p:sp>
          <p:sp>
            <p:nvSpPr>
              <p:cNvPr id="17457" name="Line 32"/>
              <p:cNvSpPr>
                <a:spLocks noChangeShapeType="1"/>
              </p:cNvSpPr>
              <p:nvPr/>
            </p:nvSpPr>
            <p:spPr bwMode="auto">
              <a:xfrm flipV="1">
                <a:off x="2424" y="2544"/>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58" name="Line 33"/>
              <p:cNvSpPr>
                <a:spLocks noChangeShapeType="1"/>
              </p:cNvSpPr>
              <p:nvPr/>
            </p:nvSpPr>
            <p:spPr bwMode="auto">
              <a:xfrm>
                <a:off x="2424" y="1029"/>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59" name="Rectangle 34"/>
              <p:cNvSpPr>
                <a:spLocks noChangeArrowheads="1"/>
              </p:cNvSpPr>
              <p:nvPr/>
            </p:nvSpPr>
            <p:spPr bwMode="auto">
              <a:xfrm>
                <a:off x="2388" y="2581"/>
                <a:ext cx="85"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35</a:t>
                </a:r>
                <a:endParaRPr lang="de-DE" altLang="en-US" sz="1200"/>
              </a:p>
            </p:txBody>
          </p:sp>
          <p:sp>
            <p:nvSpPr>
              <p:cNvPr id="17460" name="Line 35"/>
              <p:cNvSpPr>
                <a:spLocks noChangeShapeType="1"/>
              </p:cNvSpPr>
              <p:nvPr/>
            </p:nvSpPr>
            <p:spPr bwMode="auto">
              <a:xfrm>
                <a:off x="680" y="2564"/>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61" name="Line 36"/>
              <p:cNvSpPr>
                <a:spLocks noChangeShapeType="1"/>
              </p:cNvSpPr>
              <p:nvPr/>
            </p:nvSpPr>
            <p:spPr bwMode="auto">
              <a:xfrm flipH="1">
                <a:off x="2596" y="2564"/>
                <a:ext cx="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62" name="Rectangle 37"/>
              <p:cNvSpPr>
                <a:spLocks noChangeArrowheads="1"/>
              </p:cNvSpPr>
              <p:nvPr/>
            </p:nvSpPr>
            <p:spPr bwMode="auto">
              <a:xfrm>
                <a:off x="620" y="2528"/>
                <a:ext cx="42"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0</a:t>
                </a:r>
                <a:endParaRPr lang="de-DE" altLang="en-US" sz="1200"/>
              </a:p>
            </p:txBody>
          </p:sp>
          <p:sp>
            <p:nvSpPr>
              <p:cNvPr id="17463" name="Line 38"/>
              <p:cNvSpPr>
                <a:spLocks noChangeShapeType="1"/>
              </p:cNvSpPr>
              <p:nvPr/>
            </p:nvSpPr>
            <p:spPr bwMode="auto">
              <a:xfrm>
                <a:off x="680" y="2371"/>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64" name="Line 39"/>
              <p:cNvSpPr>
                <a:spLocks noChangeShapeType="1"/>
              </p:cNvSpPr>
              <p:nvPr/>
            </p:nvSpPr>
            <p:spPr bwMode="auto">
              <a:xfrm flipH="1">
                <a:off x="2596" y="2371"/>
                <a:ext cx="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65" name="Rectangle 40"/>
              <p:cNvSpPr>
                <a:spLocks noChangeArrowheads="1"/>
              </p:cNvSpPr>
              <p:nvPr/>
            </p:nvSpPr>
            <p:spPr bwMode="auto">
              <a:xfrm>
                <a:off x="529" y="2331"/>
                <a:ext cx="147"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0.01</a:t>
                </a:r>
                <a:endParaRPr lang="de-DE" altLang="en-US" sz="1200"/>
              </a:p>
            </p:txBody>
          </p:sp>
          <p:sp>
            <p:nvSpPr>
              <p:cNvPr id="17466" name="Line 41"/>
              <p:cNvSpPr>
                <a:spLocks noChangeShapeType="1"/>
              </p:cNvSpPr>
              <p:nvPr/>
            </p:nvSpPr>
            <p:spPr bwMode="auto">
              <a:xfrm>
                <a:off x="680" y="2179"/>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67" name="Line 42"/>
              <p:cNvSpPr>
                <a:spLocks noChangeShapeType="1"/>
              </p:cNvSpPr>
              <p:nvPr/>
            </p:nvSpPr>
            <p:spPr bwMode="auto">
              <a:xfrm flipH="1">
                <a:off x="2596" y="2179"/>
                <a:ext cx="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68" name="Rectangle 43"/>
              <p:cNvSpPr>
                <a:spLocks noChangeArrowheads="1"/>
              </p:cNvSpPr>
              <p:nvPr/>
            </p:nvSpPr>
            <p:spPr bwMode="auto">
              <a:xfrm>
                <a:off x="529" y="2142"/>
                <a:ext cx="147"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0.02</a:t>
                </a:r>
                <a:endParaRPr lang="de-DE" altLang="en-US" sz="1200"/>
              </a:p>
            </p:txBody>
          </p:sp>
          <p:sp>
            <p:nvSpPr>
              <p:cNvPr id="17469" name="Line 44"/>
              <p:cNvSpPr>
                <a:spLocks noChangeShapeType="1"/>
              </p:cNvSpPr>
              <p:nvPr/>
            </p:nvSpPr>
            <p:spPr bwMode="auto">
              <a:xfrm>
                <a:off x="680" y="198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70" name="Line 45"/>
              <p:cNvSpPr>
                <a:spLocks noChangeShapeType="1"/>
              </p:cNvSpPr>
              <p:nvPr/>
            </p:nvSpPr>
            <p:spPr bwMode="auto">
              <a:xfrm flipH="1">
                <a:off x="2596" y="1982"/>
                <a:ext cx="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71" name="Rectangle 46"/>
              <p:cNvSpPr>
                <a:spLocks noChangeArrowheads="1"/>
              </p:cNvSpPr>
              <p:nvPr/>
            </p:nvSpPr>
            <p:spPr bwMode="auto">
              <a:xfrm>
                <a:off x="529" y="1945"/>
                <a:ext cx="147"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0.03</a:t>
                </a:r>
                <a:endParaRPr lang="de-DE" altLang="en-US" sz="1200"/>
              </a:p>
            </p:txBody>
          </p:sp>
          <p:sp>
            <p:nvSpPr>
              <p:cNvPr id="17472" name="Line 47"/>
              <p:cNvSpPr>
                <a:spLocks noChangeShapeType="1"/>
              </p:cNvSpPr>
              <p:nvPr/>
            </p:nvSpPr>
            <p:spPr bwMode="auto">
              <a:xfrm>
                <a:off x="680" y="1793"/>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73" name="Line 48"/>
              <p:cNvSpPr>
                <a:spLocks noChangeShapeType="1"/>
              </p:cNvSpPr>
              <p:nvPr/>
            </p:nvSpPr>
            <p:spPr bwMode="auto">
              <a:xfrm flipH="1">
                <a:off x="2596" y="1793"/>
                <a:ext cx="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74" name="Rectangle 49"/>
              <p:cNvSpPr>
                <a:spLocks noChangeArrowheads="1"/>
              </p:cNvSpPr>
              <p:nvPr/>
            </p:nvSpPr>
            <p:spPr bwMode="auto">
              <a:xfrm>
                <a:off x="529" y="1752"/>
                <a:ext cx="147"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0.04</a:t>
                </a:r>
                <a:endParaRPr lang="de-DE" altLang="en-US" sz="1200"/>
              </a:p>
            </p:txBody>
          </p:sp>
          <p:sp>
            <p:nvSpPr>
              <p:cNvPr id="17475" name="Line 50"/>
              <p:cNvSpPr>
                <a:spLocks noChangeShapeType="1"/>
              </p:cNvSpPr>
              <p:nvPr/>
            </p:nvSpPr>
            <p:spPr bwMode="auto">
              <a:xfrm>
                <a:off x="680" y="1600"/>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76" name="Line 51"/>
              <p:cNvSpPr>
                <a:spLocks noChangeShapeType="1"/>
              </p:cNvSpPr>
              <p:nvPr/>
            </p:nvSpPr>
            <p:spPr bwMode="auto">
              <a:xfrm flipH="1">
                <a:off x="2596" y="1600"/>
                <a:ext cx="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77" name="Rectangle 52"/>
              <p:cNvSpPr>
                <a:spLocks noChangeArrowheads="1"/>
              </p:cNvSpPr>
              <p:nvPr/>
            </p:nvSpPr>
            <p:spPr bwMode="auto">
              <a:xfrm>
                <a:off x="529" y="1563"/>
                <a:ext cx="147"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0.05</a:t>
                </a:r>
                <a:endParaRPr lang="de-DE" altLang="en-US" sz="1200"/>
              </a:p>
            </p:txBody>
          </p:sp>
          <p:sp>
            <p:nvSpPr>
              <p:cNvPr id="17478" name="Line 53"/>
              <p:cNvSpPr>
                <a:spLocks noChangeShapeType="1"/>
              </p:cNvSpPr>
              <p:nvPr/>
            </p:nvSpPr>
            <p:spPr bwMode="auto">
              <a:xfrm>
                <a:off x="680" y="1407"/>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79" name="Line 54"/>
              <p:cNvSpPr>
                <a:spLocks noChangeShapeType="1"/>
              </p:cNvSpPr>
              <p:nvPr/>
            </p:nvSpPr>
            <p:spPr bwMode="auto">
              <a:xfrm flipH="1">
                <a:off x="2596" y="1407"/>
                <a:ext cx="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80" name="Rectangle 55"/>
              <p:cNvSpPr>
                <a:spLocks noChangeArrowheads="1"/>
              </p:cNvSpPr>
              <p:nvPr/>
            </p:nvSpPr>
            <p:spPr bwMode="auto">
              <a:xfrm>
                <a:off x="529" y="1367"/>
                <a:ext cx="147"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0.06</a:t>
                </a:r>
                <a:endParaRPr lang="de-DE" altLang="en-US" sz="1200"/>
              </a:p>
            </p:txBody>
          </p:sp>
          <p:sp>
            <p:nvSpPr>
              <p:cNvPr id="17481" name="Line 56"/>
              <p:cNvSpPr>
                <a:spLocks noChangeShapeType="1"/>
              </p:cNvSpPr>
              <p:nvPr/>
            </p:nvSpPr>
            <p:spPr bwMode="auto">
              <a:xfrm>
                <a:off x="680" y="1214"/>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82" name="Line 57"/>
              <p:cNvSpPr>
                <a:spLocks noChangeShapeType="1"/>
              </p:cNvSpPr>
              <p:nvPr/>
            </p:nvSpPr>
            <p:spPr bwMode="auto">
              <a:xfrm flipH="1">
                <a:off x="2596" y="1214"/>
                <a:ext cx="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83" name="Rectangle 58"/>
              <p:cNvSpPr>
                <a:spLocks noChangeArrowheads="1"/>
              </p:cNvSpPr>
              <p:nvPr/>
            </p:nvSpPr>
            <p:spPr bwMode="auto">
              <a:xfrm>
                <a:off x="529" y="1178"/>
                <a:ext cx="147"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0.07</a:t>
                </a:r>
                <a:endParaRPr lang="de-DE" altLang="en-US" sz="1200"/>
              </a:p>
            </p:txBody>
          </p:sp>
          <p:sp>
            <p:nvSpPr>
              <p:cNvPr id="17484" name="Line 59"/>
              <p:cNvSpPr>
                <a:spLocks noChangeShapeType="1"/>
              </p:cNvSpPr>
              <p:nvPr/>
            </p:nvSpPr>
            <p:spPr bwMode="auto">
              <a:xfrm>
                <a:off x="680" y="1029"/>
                <a:ext cx="193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85" name="Freeform 60"/>
              <p:cNvSpPr>
                <a:spLocks/>
              </p:cNvSpPr>
              <p:nvPr/>
            </p:nvSpPr>
            <p:spPr bwMode="auto">
              <a:xfrm>
                <a:off x="680" y="1029"/>
                <a:ext cx="1936" cy="1535"/>
              </a:xfrm>
              <a:custGeom>
                <a:avLst/>
                <a:gdLst>
                  <a:gd name="T0" fmla="*/ 0 w 485"/>
                  <a:gd name="T1" fmla="*/ 2147483646 h 382"/>
                  <a:gd name="T2" fmla="*/ 2147483646 w 485"/>
                  <a:gd name="T3" fmla="*/ 2147483646 h 382"/>
                  <a:gd name="T4" fmla="*/ 2147483646 w 485"/>
                  <a:gd name="T5" fmla="*/ 0 h 382"/>
                  <a:gd name="T6" fmla="*/ 0 60000 65536"/>
                  <a:gd name="T7" fmla="*/ 0 60000 65536"/>
                  <a:gd name="T8" fmla="*/ 0 60000 65536"/>
                  <a:gd name="T9" fmla="*/ 0 w 485"/>
                  <a:gd name="T10" fmla="*/ 0 h 382"/>
                  <a:gd name="T11" fmla="*/ 485 w 485"/>
                  <a:gd name="T12" fmla="*/ 382 h 382"/>
                </a:gdLst>
                <a:ahLst/>
                <a:cxnLst>
                  <a:cxn ang="T6">
                    <a:pos x="T0" y="T1"/>
                  </a:cxn>
                  <a:cxn ang="T7">
                    <a:pos x="T2" y="T3"/>
                  </a:cxn>
                  <a:cxn ang="T8">
                    <a:pos x="T4" y="T5"/>
                  </a:cxn>
                </a:cxnLst>
                <a:rect l="T9" t="T10" r="T11" b="T12"/>
                <a:pathLst>
                  <a:path w="485" h="382">
                    <a:moveTo>
                      <a:pt x="0" y="382"/>
                    </a:moveTo>
                    <a:lnTo>
                      <a:pt x="485" y="382"/>
                    </a:lnTo>
                    <a:lnTo>
                      <a:pt x="485"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7486" name="Line 61"/>
              <p:cNvSpPr>
                <a:spLocks noChangeShapeType="1"/>
              </p:cNvSpPr>
              <p:nvPr/>
            </p:nvSpPr>
            <p:spPr bwMode="auto">
              <a:xfrm flipV="1">
                <a:off x="680" y="1029"/>
                <a:ext cx="1" cy="15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87" name="Rectangle 62"/>
              <p:cNvSpPr>
                <a:spLocks noChangeArrowheads="1"/>
              </p:cNvSpPr>
              <p:nvPr/>
            </p:nvSpPr>
            <p:spPr bwMode="auto">
              <a:xfrm>
                <a:off x="1335" y="2669"/>
                <a:ext cx="708"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Windgeschwindigkeit</a:t>
                </a:r>
                <a:endParaRPr lang="de-DE" altLang="en-US" sz="1200"/>
              </a:p>
            </p:txBody>
          </p:sp>
          <p:sp>
            <p:nvSpPr>
              <p:cNvPr id="17488" name="Rectangle 63"/>
              <p:cNvSpPr>
                <a:spLocks noChangeArrowheads="1"/>
              </p:cNvSpPr>
              <p:nvPr/>
            </p:nvSpPr>
            <p:spPr bwMode="auto">
              <a:xfrm rot="-5400000">
                <a:off x="-55" y="1714"/>
                <a:ext cx="1045"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Wahrscheinlichkeitsdichte</a:t>
                </a:r>
                <a:endParaRPr lang="de-DE" altLang="en-US" sz="1200"/>
              </a:p>
            </p:txBody>
          </p:sp>
          <p:sp>
            <p:nvSpPr>
              <p:cNvPr id="17489" name="Freeform 64"/>
              <p:cNvSpPr>
                <a:spLocks/>
              </p:cNvSpPr>
              <p:nvPr/>
            </p:nvSpPr>
            <p:spPr bwMode="auto">
              <a:xfrm>
                <a:off x="696" y="1113"/>
                <a:ext cx="415" cy="1451"/>
              </a:xfrm>
              <a:custGeom>
                <a:avLst/>
                <a:gdLst>
                  <a:gd name="T0" fmla="*/ 8 w 415"/>
                  <a:gd name="T1" fmla="*/ 1443 h 1451"/>
                  <a:gd name="T2" fmla="*/ 20 w 415"/>
                  <a:gd name="T3" fmla="*/ 1411 h 1451"/>
                  <a:gd name="T4" fmla="*/ 28 w 415"/>
                  <a:gd name="T5" fmla="*/ 1363 h 1451"/>
                  <a:gd name="T6" fmla="*/ 40 w 415"/>
                  <a:gd name="T7" fmla="*/ 1287 h 1451"/>
                  <a:gd name="T8" fmla="*/ 48 w 415"/>
                  <a:gd name="T9" fmla="*/ 1190 h 1451"/>
                  <a:gd name="T10" fmla="*/ 56 w 415"/>
                  <a:gd name="T11" fmla="*/ 1106 h 1451"/>
                  <a:gd name="T12" fmla="*/ 68 w 415"/>
                  <a:gd name="T13" fmla="*/ 1017 h 1451"/>
                  <a:gd name="T14" fmla="*/ 76 w 415"/>
                  <a:gd name="T15" fmla="*/ 933 h 1451"/>
                  <a:gd name="T16" fmla="*/ 92 w 415"/>
                  <a:gd name="T17" fmla="*/ 861 h 1451"/>
                  <a:gd name="T18" fmla="*/ 100 w 415"/>
                  <a:gd name="T19" fmla="*/ 760 h 1451"/>
                  <a:gd name="T20" fmla="*/ 108 w 415"/>
                  <a:gd name="T21" fmla="*/ 692 h 1451"/>
                  <a:gd name="T22" fmla="*/ 120 w 415"/>
                  <a:gd name="T23" fmla="*/ 623 h 1451"/>
                  <a:gd name="T24" fmla="*/ 128 w 415"/>
                  <a:gd name="T25" fmla="*/ 551 h 1451"/>
                  <a:gd name="T26" fmla="*/ 140 w 415"/>
                  <a:gd name="T27" fmla="*/ 499 h 1451"/>
                  <a:gd name="T28" fmla="*/ 148 w 415"/>
                  <a:gd name="T29" fmla="*/ 418 h 1451"/>
                  <a:gd name="T30" fmla="*/ 156 w 415"/>
                  <a:gd name="T31" fmla="*/ 394 h 1451"/>
                  <a:gd name="T32" fmla="*/ 168 w 415"/>
                  <a:gd name="T33" fmla="*/ 306 h 1451"/>
                  <a:gd name="T34" fmla="*/ 176 w 415"/>
                  <a:gd name="T35" fmla="*/ 306 h 1451"/>
                  <a:gd name="T36" fmla="*/ 188 w 415"/>
                  <a:gd name="T37" fmla="*/ 213 h 1451"/>
                  <a:gd name="T38" fmla="*/ 196 w 415"/>
                  <a:gd name="T39" fmla="*/ 229 h 1451"/>
                  <a:gd name="T40" fmla="*/ 208 w 415"/>
                  <a:gd name="T41" fmla="*/ 193 h 1451"/>
                  <a:gd name="T42" fmla="*/ 220 w 415"/>
                  <a:gd name="T43" fmla="*/ 149 h 1451"/>
                  <a:gd name="T44" fmla="*/ 228 w 415"/>
                  <a:gd name="T45" fmla="*/ 185 h 1451"/>
                  <a:gd name="T46" fmla="*/ 240 w 415"/>
                  <a:gd name="T47" fmla="*/ 89 h 1451"/>
                  <a:gd name="T48" fmla="*/ 248 w 415"/>
                  <a:gd name="T49" fmla="*/ 113 h 1451"/>
                  <a:gd name="T50" fmla="*/ 256 w 415"/>
                  <a:gd name="T51" fmla="*/ 105 h 1451"/>
                  <a:gd name="T52" fmla="*/ 268 w 415"/>
                  <a:gd name="T53" fmla="*/ 40 h 1451"/>
                  <a:gd name="T54" fmla="*/ 276 w 415"/>
                  <a:gd name="T55" fmla="*/ 53 h 1451"/>
                  <a:gd name="T56" fmla="*/ 288 w 415"/>
                  <a:gd name="T57" fmla="*/ 16 h 1451"/>
                  <a:gd name="T58" fmla="*/ 296 w 415"/>
                  <a:gd name="T59" fmla="*/ 32 h 1451"/>
                  <a:gd name="T60" fmla="*/ 304 w 415"/>
                  <a:gd name="T61" fmla="*/ 24 h 1451"/>
                  <a:gd name="T62" fmla="*/ 316 w 415"/>
                  <a:gd name="T63" fmla="*/ 32 h 1451"/>
                  <a:gd name="T64" fmla="*/ 328 w 415"/>
                  <a:gd name="T65" fmla="*/ 57 h 1451"/>
                  <a:gd name="T66" fmla="*/ 339 w 415"/>
                  <a:gd name="T67" fmla="*/ 24 h 1451"/>
                  <a:gd name="T68" fmla="*/ 347 w 415"/>
                  <a:gd name="T69" fmla="*/ 32 h 1451"/>
                  <a:gd name="T70" fmla="*/ 355 w 415"/>
                  <a:gd name="T71" fmla="*/ 4 h 1451"/>
                  <a:gd name="T72" fmla="*/ 367 w 415"/>
                  <a:gd name="T73" fmla="*/ 0 h 1451"/>
                  <a:gd name="T74" fmla="*/ 375 w 415"/>
                  <a:gd name="T75" fmla="*/ 28 h 1451"/>
                  <a:gd name="T76" fmla="*/ 383 w 415"/>
                  <a:gd name="T77" fmla="*/ 57 h 1451"/>
                  <a:gd name="T78" fmla="*/ 395 w 415"/>
                  <a:gd name="T79" fmla="*/ 65 h 1451"/>
                  <a:gd name="T80" fmla="*/ 403 w 415"/>
                  <a:gd name="T81" fmla="*/ 73 h 1451"/>
                  <a:gd name="T82" fmla="*/ 415 w 415"/>
                  <a:gd name="T83" fmla="*/ 53 h 145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15"/>
                  <a:gd name="T127" fmla="*/ 0 h 1451"/>
                  <a:gd name="T128" fmla="*/ 415 w 415"/>
                  <a:gd name="T129" fmla="*/ 1451 h 145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15" h="1451">
                    <a:moveTo>
                      <a:pt x="0" y="1451"/>
                    </a:moveTo>
                    <a:lnTo>
                      <a:pt x="0" y="1443"/>
                    </a:lnTo>
                    <a:lnTo>
                      <a:pt x="8" y="1443"/>
                    </a:lnTo>
                    <a:lnTo>
                      <a:pt x="8" y="1451"/>
                    </a:lnTo>
                    <a:lnTo>
                      <a:pt x="8" y="1411"/>
                    </a:lnTo>
                    <a:lnTo>
                      <a:pt x="20" y="1411"/>
                    </a:lnTo>
                    <a:lnTo>
                      <a:pt x="20" y="1451"/>
                    </a:lnTo>
                    <a:lnTo>
                      <a:pt x="20" y="1363"/>
                    </a:lnTo>
                    <a:lnTo>
                      <a:pt x="28" y="1363"/>
                    </a:lnTo>
                    <a:lnTo>
                      <a:pt x="28" y="1451"/>
                    </a:lnTo>
                    <a:lnTo>
                      <a:pt x="28" y="1287"/>
                    </a:lnTo>
                    <a:lnTo>
                      <a:pt x="40" y="1287"/>
                    </a:lnTo>
                    <a:lnTo>
                      <a:pt x="40" y="1451"/>
                    </a:lnTo>
                    <a:lnTo>
                      <a:pt x="40" y="1190"/>
                    </a:lnTo>
                    <a:lnTo>
                      <a:pt x="48" y="1190"/>
                    </a:lnTo>
                    <a:lnTo>
                      <a:pt x="48" y="1451"/>
                    </a:lnTo>
                    <a:lnTo>
                      <a:pt x="48" y="1106"/>
                    </a:lnTo>
                    <a:lnTo>
                      <a:pt x="56" y="1106"/>
                    </a:lnTo>
                    <a:lnTo>
                      <a:pt x="56" y="1451"/>
                    </a:lnTo>
                    <a:lnTo>
                      <a:pt x="56" y="1017"/>
                    </a:lnTo>
                    <a:lnTo>
                      <a:pt x="68" y="1017"/>
                    </a:lnTo>
                    <a:lnTo>
                      <a:pt x="68" y="1451"/>
                    </a:lnTo>
                    <a:lnTo>
                      <a:pt x="68" y="933"/>
                    </a:lnTo>
                    <a:lnTo>
                      <a:pt x="76" y="933"/>
                    </a:lnTo>
                    <a:lnTo>
                      <a:pt x="76" y="1451"/>
                    </a:lnTo>
                    <a:lnTo>
                      <a:pt x="76" y="861"/>
                    </a:lnTo>
                    <a:lnTo>
                      <a:pt x="92" y="861"/>
                    </a:lnTo>
                    <a:lnTo>
                      <a:pt x="92" y="1451"/>
                    </a:lnTo>
                    <a:lnTo>
                      <a:pt x="92" y="760"/>
                    </a:lnTo>
                    <a:lnTo>
                      <a:pt x="100" y="760"/>
                    </a:lnTo>
                    <a:lnTo>
                      <a:pt x="100" y="1451"/>
                    </a:lnTo>
                    <a:lnTo>
                      <a:pt x="100" y="692"/>
                    </a:lnTo>
                    <a:lnTo>
                      <a:pt x="108" y="692"/>
                    </a:lnTo>
                    <a:lnTo>
                      <a:pt x="108" y="1451"/>
                    </a:lnTo>
                    <a:lnTo>
                      <a:pt x="108" y="623"/>
                    </a:lnTo>
                    <a:lnTo>
                      <a:pt x="120" y="623"/>
                    </a:lnTo>
                    <a:lnTo>
                      <a:pt x="120" y="1451"/>
                    </a:lnTo>
                    <a:lnTo>
                      <a:pt x="120" y="551"/>
                    </a:lnTo>
                    <a:lnTo>
                      <a:pt x="128" y="551"/>
                    </a:lnTo>
                    <a:lnTo>
                      <a:pt x="128" y="1451"/>
                    </a:lnTo>
                    <a:lnTo>
                      <a:pt x="128" y="499"/>
                    </a:lnTo>
                    <a:lnTo>
                      <a:pt x="140" y="499"/>
                    </a:lnTo>
                    <a:lnTo>
                      <a:pt x="140" y="1451"/>
                    </a:lnTo>
                    <a:lnTo>
                      <a:pt x="140" y="418"/>
                    </a:lnTo>
                    <a:lnTo>
                      <a:pt x="148" y="418"/>
                    </a:lnTo>
                    <a:lnTo>
                      <a:pt x="148" y="1451"/>
                    </a:lnTo>
                    <a:lnTo>
                      <a:pt x="148" y="394"/>
                    </a:lnTo>
                    <a:lnTo>
                      <a:pt x="156" y="394"/>
                    </a:lnTo>
                    <a:lnTo>
                      <a:pt x="156" y="1451"/>
                    </a:lnTo>
                    <a:lnTo>
                      <a:pt x="156" y="306"/>
                    </a:lnTo>
                    <a:lnTo>
                      <a:pt x="168" y="306"/>
                    </a:lnTo>
                    <a:lnTo>
                      <a:pt x="168" y="1451"/>
                    </a:lnTo>
                    <a:lnTo>
                      <a:pt x="168" y="306"/>
                    </a:lnTo>
                    <a:lnTo>
                      <a:pt x="176" y="306"/>
                    </a:lnTo>
                    <a:lnTo>
                      <a:pt x="176" y="1451"/>
                    </a:lnTo>
                    <a:lnTo>
                      <a:pt x="176" y="213"/>
                    </a:lnTo>
                    <a:lnTo>
                      <a:pt x="188" y="213"/>
                    </a:lnTo>
                    <a:lnTo>
                      <a:pt x="188" y="1451"/>
                    </a:lnTo>
                    <a:lnTo>
                      <a:pt x="188" y="229"/>
                    </a:lnTo>
                    <a:lnTo>
                      <a:pt x="196" y="229"/>
                    </a:lnTo>
                    <a:lnTo>
                      <a:pt x="196" y="1451"/>
                    </a:lnTo>
                    <a:lnTo>
                      <a:pt x="196" y="193"/>
                    </a:lnTo>
                    <a:lnTo>
                      <a:pt x="208" y="193"/>
                    </a:lnTo>
                    <a:lnTo>
                      <a:pt x="208" y="1451"/>
                    </a:lnTo>
                    <a:lnTo>
                      <a:pt x="208" y="149"/>
                    </a:lnTo>
                    <a:lnTo>
                      <a:pt x="220" y="149"/>
                    </a:lnTo>
                    <a:lnTo>
                      <a:pt x="220" y="1451"/>
                    </a:lnTo>
                    <a:lnTo>
                      <a:pt x="220" y="185"/>
                    </a:lnTo>
                    <a:lnTo>
                      <a:pt x="228" y="185"/>
                    </a:lnTo>
                    <a:lnTo>
                      <a:pt x="228" y="1451"/>
                    </a:lnTo>
                    <a:lnTo>
                      <a:pt x="228" y="89"/>
                    </a:lnTo>
                    <a:lnTo>
                      <a:pt x="240" y="89"/>
                    </a:lnTo>
                    <a:lnTo>
                      <a:pt x="240" y="1451"/>
                    </a:lnTo>
                    <a:lnTo>
                      <a:pt x="240" y="113"/>
                    </a:lnTo>
                    <a:lnTo>
                      <a:pt x="248" y="113"/>
                    </a:lnTo>
                    <a:lnTo>
                      <a:pt x="248" y="1451"/>
                    </a:lnTo>
                    <a:lnTo>
                      <a:pt x="248" y="105"/>
                    </a:lnTo>
                    <a:lnTo>
                      <a:pt x="256" y="105"/>
                    </a:lnTo>
                    <a:lnTo>
                      <a:pt x="256" y="1451"/>
                    </a:lnTo>
                    <a:lnTo>
                      <a:pt x="256" y="40"/>
                    </a:lnTo>
                    <a:lnTo>
                      <a:pt x="268" y="40"/>
                    </a:lnTo>
                    <a:lnTo>
                      <a:pt x="268" y="1451"/>
                    </a:lnTo>
                    <a:lnTo>
                      <a:pt x="268" y="53"/>
                    </a:lnTo>
                    <a:lnTo>
                      <a:pt x="276" y="53"/>
                    </a:lnTo>
                    <a:lnTo>
                      <a:pt x="276" y="1451"/>
                    </a:lnTo>
                    <a:lnTo>
                      <a:pt x="276" y="16"/>
                    </a:lnTo>
                    <a:lnTo>
                      <a:pt x="288" y="16"/>
                    </a:lnTo>
                    <a:lnTo>
                      <a:pt x="288" y="1451"/>
                    </a:lnTo>
                    <a:lnTo>
                      <a:pt x="288" y="32"/>
                    </a:lnTo>
                    <a:lnTo>
                      <a:pt x="296" y="32"/>
                    </a:lnTo>
                    <a:lnTo>
                      <a:pt x="296" y="1451"/>
                    </a:lnTo>
                    <a:lnTo>
                      <a:pt x="296" y="24"/>
                    </a:lnTo>
                    <a:lnTo>
                      <a:pt x="304" y="24"/>
                    </a:lnTo>
                    <a:lnTo>
                      <a:pt x="304" y="1451"/>
                    </a:lnTo>
                    <a:lnTo>
                      <a:pt x="304" y="32"/>
                    </a:lnTo>
                    <a:lnTo>
                      <a:pt x="316" y="32"/>
                    </a:lnTo>
                    <a:lnTo>
                      <a:pt x="316" y="1451"/>
                    </a:lnTo>
                    <a:lnTo>
                      <a:pt x="316" y="57"/>
                    </a:lnTo>
                    <a:lnTo>
                      <a:pt x="328" y="57"/>
                    </a:lnTo>
                    <a:lnTo>
                      <a:pt x="328" y="1451"/>
                    </a:lnTo>
                    <a:lnTo>
                      <a:pt x="328" y="24"/>
                    </a:lnTo>
                    <a:lnTo>
                      <a:pt x="339" y="24"/>
                    </a:lnTo>
                    <a:lnTo>
                      <a:pt x="339" y="1451"/>
                    </a:lnTo>
                    <a:lnTo>
                      <a:pt x="339" y="32"/>
                    </a:lnTo>
                    <a:lnTo>
                      <a:pt x="347" y="32"/>
                    </a:lnTo>
                    <a:lnTo>
                      <a:pt x="347" y="1451"/>
                    </a:lnTo>
                    <a:lnTo>
                      <a:pt x="347" y="4"/>
                    </a:lnTo>
                    <a:lnTo>
                      <a:pt x="355" y="4"/>
                    </a:lnTo>
                    <a:lnTo>
                      <a:pt x="355" y="1451"/>
                    </a:lnTo>
                    <a:lnTo>
                      <a:pt x="355" y="0"/>
                    </a:lnTo>
                    <a:lnTo>
                      <a:pt x="367" y="0"/>
                    </a:lnTo>
                    <a:lnTo>
                      <a:pt x="367" y="1451"/>
                    </a:lnTo>
                    <a:lnTo>
                      <a:pt x="367" y="28"/>
                    </a:lnTo>
                    <a:lnTo>
                      <a:pt x="375" y="28"/>
                    </a:lnTo>
                    <a:lnTo>
                      <a:pt x="375" y="1451"/>
                    </a:lnTo>
                    <a:lnTo>
                      <a:pt x="375" y="57"/>
                    </a:lnTo>
                    <a:lnTo>
                      <a:pt x="383" y="57"/>
                    </a:lnTo>
                    <a:lnTo>
                      <a:pt x="383" y="1451"/>
                    </a:lnTo>
                    <a:lnTo>
                      <a:pt x="383" y="65"/>
                    </a:lnTo>
                    <a:lnTo>
                      <a:pt x="395" y="65"/>
                    </a:lnTo>
                    <a:lnTo>
                      <a:pt x="395" y="1451"/>
                    </a:lnTo>
                    <a:lnTo>
                      <a:pt x="395" y="73"/>
                    </a:lnTo>
                    <a:lnTo>
                      <a:pt x="403" y="73"/>
                    </a:lnTo>
                    <a:lnTo>
                      <a:pt x="403" y="1451"/>
                    </a:lnTo>
                    <a:lnTo>
                      <a:pt x="403" y="53"/>
                    </a:lnTo>
                    <a:lnTo>
                      <a:pt x="415" y="53"/>
                    </a:lnTo>
                    <a:lnTo>
                      <a:pt x="415" y="1451"/>
                    </a:lnTo>
                    <a:lnTo>
                      <a:pt x="415" y="81"/>
                    </a:lnTo>
                  </a:path>
                </a:pathLst>
              </a:custGeom>
              <a:noFill/>
              <a:ln w="0">
                <a:solidFill>
                  <a:srgbClr val="5500AA"/>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7490" name="Freeform 65"/>
              <p:cNvSpPr>
                <a:spLocks/>
              </p:cNvSpPr>
              <p:nvPr/>
            </p:nvSpPr>
            <p:spPr bwMode="auto">
              <a:xfrm>
                <a:off x="1111" y="1194"/>
                <a:ext cx="427" cy="1370"/>
              </a:xfrm>
              <a:custGeom>
                <a:avLst/>
                <a:gdLst>
                  <a:gd name="T0" fmla="*/ 8 w 427"/>
                  <a:gd name="T1" fmla="*/ 1370 h 1370"/>
                  <a:gd name="T2" fmla="*/ 16 w 427"/>
                  <a:gd name="T3" fmla="*/ 1370 h 1370"/>
                  <a:gd name="T4" fmla="*/ 32 w 427"/>
                  <a:gd name="T5" fmla="*/ 1370 h 1370"/>
                  <a:gd name="T6" fmla="*/ 40 w 427"/>
                  <a:gd name="T7" fmla="*/ 1370 h 1370"/>
                  <a:gd name="T8" fmla="*/ 52 w 427"/>
                  <a:gd name="T9" fmla="*/ 1370 h 1370"/>
                  <a:gd name="T10" fmla="*/ 60 w 427"/>
                  <a:gd name="T11" fmla="*/ 1370 h 1370"/>
                  <a:gd name="T12" fmla="*/ 68 w 427"/>
                  <a:gd name="T13" fmla="*/ 1370 h 1370"/>
                  <a:gd name="T14" fmla="*/ 80 w 427"/>
                  <a:gd name="T15" fmla="*/ 1370 h 1370"/>
                  <a:gd name="T16" fmla="*/ 88 w 427"/>
                  <a:gd name="T17" fmla="*/ 1370 h 1370"/>
                  <a:gd name="T18" fmla="*/ 100 w 427"/>
                  <a:gd name="T19" fmla="*/ 1370 h 1370"/>
                  <a:gd name="T20" fmla="*/ 108 w 427"/>
                  <a:gd name="T21" fmla="*/ 1370 h 1370"/>
                  <a:gd name="T22" fmla="*/ 116 w 427"/>
                  <a:gd name="T23" fmla="*/ 1370 h 1370"/>
                  <a:gd name="T24" fmla="*/ 128 w 427"/>
                  <a:gd name="T25" fmla="*/ 1370 h 1370"/>
                  <a:gd name="T26" fmla="*/ 136 w 427"/>
                  <a:gd name="T27" fmla="*/ 1370 h 1370"/>
                  <a:gd name="T28" fmla="*/ 152 w 427"/>
                  <a:gd name="T29" fmla="*/ 1370 h 1370"/>
                  <a:gd name="T30" fmla="*/ 160 w 427"/>
                  <a:gd name="T31" fmla="*/ 1370 h 1370"/>
                  <a:gd name="T32" fmla="*/ 168 w 427"/>
                  <a:gd name="T33" fmla="*/ 1370 h 1370"/>
                  <a:gd name="T34" fmla="*/ 180 w 427"/>
                  <a:gd name="T35" fmla="*/ 1370 h 1370"/>
                  <a:gd name="T36" fmla="*/ 188 w 427"/>
                  <a:gd name="T37" fmla="*/ 1370 h 1370"/>
                  <a:gd name="T38" fmla="*/ 200 w 427"/>
                  <a:gd name="T39" fmla="*/ 1370 h 1370"/>
                  <a:gd name="T40" fmla="*/ 208 w 427"/>
                  <a:gd name="T41" fmla="*/ 1370 h 1370"/>
                  <a:gd name="T42" fmla="*/ 216 w 427"/>
                  <a:gd name="T43" fmla="*/ 1370 h 1370"/>
                  <a:gd name="T44" fmla="*/ 228 w 427"/>
                  <a:gd name="T45" fmla="*/ 1370 h 1370"/>
                  <a:gd name="T46" fmla="*/ 236 w 427"/>
                  <a:gd name="T47" fmla="*/ 1370 h 1370"/>
                  <a:gd name="T48" fmla="*/ 248 w 427"/>
                  <a:gd name="T49" fmla="*/ 1370 h 1370"/>
                  <a:gd name="T50" fmla="*/ 256 w 427"/>
                  <a:gd name="T51" fmla="*/ 1370 h 1370"/>
                  <a:gd name="T52" fmla="*/ 268 w 427"/>
                  <a:gd name="T53" fmla="*/ 1370 h 1370"/>
                  <a:gd name="T54" fmla="*/ 280 w 427"/>
                  <a:gd name="T55" fmla="*/ 1370 h 1370"/>
                  <a:gd name="T56" fmla="*/ 288 w 427"/>
                  <a:gd name="T57" fmla="*/ 1370 h 1370"/>
                  <a:gd name="T58" fmla="*/ 300 w 427"/>
                  <a:gd name="T59" fmla="*/ 1370 h 1370"/>
                  <a:gd name="T60" fmla="*/ 308 w 427"/>
                  <a:gd name="T61" fmla="*/ 1370 h 1370"/>
                  <a:gd name="T62" fmla="*/ 316 w 427"/>
                  <a:gd name="T63" fmla="*/ 1370 h 1370"/>
                  <a:gd name="T64" fmla="*/ 328 w 427"/>
                  <a:gd name="T65" fmla="*/ 1370 h 1370"/>
                  <a:gd name="T66" fmla="*/ 336 w 427"/>
                  <a:gd name="T67" fmla="*/ 1370 h 1370"/>
                  <a:gd name="T68" fmla="*/ 344 w 427"/>
                  <a:gd name="T69" fmla="*/ 1370 h 1370"/>
                  <a:gd name="T70" fmla="*/ 356 w 427"/>
                  <a:gd name="T71" fmla="*/ 1370 h 1370"/>
                  <a:gd name="T72" fmla="*/ 364 w 427"/>
                  <a:gd name="T73" fmla="*/ 1370 h 1370"/>
                  <a:gd name="T74" fmla="*/ 375 w 427"/>
                  <a:gd name="T75" fmla="*/ 1370 h 1370"/>
                  <a:gd name="T76" fmla="*/ 387 w 427"/>
                  <a:gd name="T77" fmla="*/ 1370 h 1370"/>
                  <a:gd name="T78" fmla="*/ 395 w 427"/>
                  <a:gd name="T79" fmla="*/ 1370 h 1370"/>
                  <a:gd name="T80" fmla="*/ 407 w 427"/>
                  <a:gd name="T81" fmla="*/ 1370 h 1370"/>
                  <a:gd name="T82" fmla="*/ 415 w 427"/>
                  <a:gd name="T83" fmla="*/ 1370 h 137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7"/>
                  <a:gd name="T127" fmla="*/ 0 h 1370"/>
                  <a:gd name="T128" fmla="*/ 427 w 427"/>
                  <a:gd name="T129" fmla="*/ 1370 h 137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7" h="1370">
                    <a:moveTo>
                      <a:pt x="0" y="0"/>
                    </a:moveTo>
                    <a:lnTo>
                      <a:pt x="8" y="0"/>
                    </a:lnTo>
                    <a:lnTo>
                      <a:pt x="8" y="1370"/>
                    </a:lnTo>
                    <a:lnTo>
                      <a:pt x="8" y="40"/>
                    </a:lnTo>
                    <a:lnTo>
                      <a:pt x="16" y="40"/>
                    </a:lnTo>
                    <a:lnTo>
                      <a:pt x="16" y="1370"/>
                    </a:lnTo>
                    <a:lnTo>
                      <a:pt x="16" y="20"/>
                    </a:lnTo>
                    <a:lnTo>
                      <a:pt x="32" y="20"/>
                    </a:lnTo>
                    <a:lnTo>
                      <a:pt x="32" y="1370"/>
                    </a:lnTo>
                    <a:lnTo>
                      <a:pt x="32" y="112"/>
                    </a:lnTo>
                    <a:lnTo>
                      <a:pt x="40" y="112"/>
                    </a:lnTo>
                    <a:lnTo>
                      <a:pt x="40" y="1370"/>
                    </a:lnTo>
                    <a:lnTo>
                      <a:pt x="40" y="112"/>
                    </a:lnTo>
                    <a:lnTo>
                      <a:pt x="52" y="112"/>
                    </a:lnTo>
                    <a:lnTo>
                      <a:pt x="52" y="1370"/>
                    </a:lnTo>
                    <a:lnTo>
                      <a:pt x="52" y="88"/>
                    </a:lnTo>
                    <a:lnTo>
                      <a:pt x="60" y="88"/>
                    </a:lnTo>
                    <a:lnTo>
                      <a:pt x="60" y="1370"/>
                    </a:lnTo>
                    <a:lnTo>
                      <a:pt x="60" y="193"/>
                    </a:lnTo>
                    <a:lnTo>
                      <a:pt x="68" y="193"/>
                    </a:lnTo>
                    <a:lnTo>
                      <a:pt x="68" y="1370"/>
                    </a:lnTo>
                    <a:lnTo>
                      <a:pt x="68" y="124"/>
                    </a:lnTo>
                    <a:lnTo>
                      <a:pt x="80" y="124"/>
                    </a:lnTo>
                    <a:lnTo>
                      <a:pt x="80" y="1370"/>
                    </a:lnTo>
                    <a:lnTo>
                      <a:pt x="80" y="164"/>
                    </a:lnTo>
                    <a:lnTo>
                      <a:pt x="88" y="164"/>
                    </a:lnTo>
                    <a:lnTo>
                      <a:pt x="88" y="1370"/>
                    </a:lnTo>
                    <a:lnTo>
                      <a:pt x="88" y="169"/>
                    </a:lnTo>
                    <a:lnTo>
                      <a:pt x="100" y="169"/>
                    </a:lnTo>
                    <a:lnTo>
                      <a:pt x="100" y="1370"/>
                    </a:lnTo>
                    <a:lnTo>
                      <a:pt x="100" y="173"/>
                    </a:lnTo>
                    <a:lnTo>
                      <a:pt x="108" y="173"/>
                    </a:lnTo>
                    <a:lnTo>
                      <a:pt x="108" y="1370"/>
                    </a:lnTo>
                    <a:lnTo>
                      <a:pt x="108" y="177"/>
                    </a:lnTo>
                    <a:lnTo>
                      <a:pt x="116" y="177"/>
                    </a:lnTo>
                    <a:lnTo>
                      <a:pt x="116" y="1370"/>
                    </a:lnTo>
                    <a:lnTo>
                      <a:pt x="116" y="197"/>
                    </a:lnTo>
                    <a:lnTo>
                      <a:pt x="128" y="197"/>
                    </a:lnTo>
                    <a:lnTo>
                      <a:pt x="128" y="1370"/>
                    </a:lnTo>
                    <a:lnTo>
                      <a:pt x="128" y="185"/>
                    </a:lnTo>
                    <a:lnTo>
                      <a:pt x="136" y="185"/>
                    </a:lnTo>
                    <a:lnTo>
                      <a:pt x="136" y="1370"/>
                    </a:lnTo>
                    <a:lnTo>
                      <a:pt x="136" y="233"/>
                    </a:lnTo>
                    <a:lnTo>
                      <a:pt x="152" y="233"/>
                    </a:lnTo>
                    <a:lnTo>
                      <a:pt x="152" y="1370"/>
                    </a:lnTo>
                    <a:lnTo>
                      <a:pt x="152" y="225"/>
                    </a:lnTo>
                    <a:lnTo>
                      <a:pt x="160" y="225"/>
                    </a:lnTo>
                    <a:lnTo>
                      <a:pt x="160" y="1370"/>
                    </a:lnTo>
                    <a:lnTo>
                      <a:pt x="160" y="257"/>
                    </a:lnTo>
                    <a:lnTo>
                      <a:pt x="168" y="257"/>
                    </a:lnTo>
                    <a:lnTo>
                      <a:pt x="168" y="1370"/>
                    </a:lnTo>
                    <a:lnTo>
                      <a:pt x="168" y="261"/>
                    </a:lnTo>
                    <a:lnTo>
                      <a:pt x="180" y="261"/>
                    </a:lnTo>
                    <a:lnTo>
                      <a:pt x="180" y="1370"/>
                    </a:lnTo>
                    <a:lnTo>
                      <a:pt x="180" y="301"/>
                    </a:lnTo>
                    <a:lnTo>
                      <a:pt x="188" y="301"/>
                    </a:lnTo>
                    <a:lnTo>
                      <a:pt x="188" y="1370"/>
                    </a:lnTo>
                    <a:lnTo>
                      <a:pt x="188" y="301"/>
                    </a:lnTo>
                    <a:lnTo>
                      <a:pt x="200" y="301"/>
                    </a:lnTo>
                    <a:lnTo>
                      <a:pt x="200" y="1370"/>
                    </a:lnTo>
                    <a:lnTo>
                      <a:pt x="200" y="317"/>
                    </a:lnTo>
                    <a:lnTo>
                      <a:pt x="208" y="317"/>
                    </a:lnTo>
                    <a:lnTo>
                      <a:pt x="208" y="1370"/>
                    </a:lnTo>
                    <a:lnTo>
                      <a:pt x="208" y="329"/>
                    </a:lnTo>
                    <a:lnTo>
                      <a:pt x="216" y="329"/>
                    </a:lnTo>
                    <a:lnTo>
                      <a:pt x="216" y="1370"/>
                    </a:lnTo>
                    <a:lnTo>
                      <a:pt x="216" y="369"/>
                    </a:lnTo>
                    <a:lnTo>
                      <a:pt x="228" y="369"/>
                    </a:lnTo>
                    <a:lnTo>
                      <a:pt x="228" y="1370"/>
                    </a:lnTo>
                    <a:lnTo>
                      <a:pt x="228" y="406"/>
                    </a:lnTo>
                    <a:lnTo>
                      <a:pt x="236" y="406"/>
                    </a:lnTo>
                    <a:lnTo>
                      <a:pt x="236" y="1370"/>
                    </a:lnTo>
                    <a:lnTo>
                      <a:pt x="236" y="426"/>
                    </a:lnTo>
                    <a:lnTo>
                      <a:pt x="248" y="426"/>
                    </a:lnTo>
                    <a:lnTo>
                      <a:pt x="248" y="1370"/>
                    </a:lnTo>
                    <a:lnTo>
                      <a:pt x="248" y="402"/>
                    </a:lnTo>
                    <a:lnTo>
                      <a:pt x="256" y="402"/>
                    </a:lnTo>
                    <a:lnTo>
                      <a:pt x="256" y="1370"/>
                    </a:lnTo>
                    <a:lnTo>
                      <a:pt x="256" y="454"/>
                    </a:lnTo>
                    <a:lnTo>
                      <a:pt x="268" y="454"/>
                    </a:lnTo>
                    <a:lnTo>
                      <a:pt x="268" y="1370"/>
                    </a:lnTo>
                    <a:lnTo>
                      <a:pt x="268" y="466"/>
                    </a:lnTo>
                    <a:lnTo>
                      <a:pt x="280" y="466"/>
                    </a:lnTo>
                    <a:lnTo>
                      <a:pt x="280" y="1370"/>
                    </a:lnTo>
                    <a:lnTo>
                      <a:pt x="280" y="498"/>
                    </a:lnTo>
                    <a:lnTo>
                      <a:pt x="288" y="498"/>
                    </a:lnTo>
                    <a:lnTo>
                      <a:pt x="288" y="1370"/>
                    </a:lnTo>
                    <a:lnTo>
                      <a:pt x="288" y="514"/>
                    </a:lnTo>
                    <a:lnTo>
                      <a:pt x="300" y="514"/>
                    </a:lnTo>
                    <a:lnTo>
                      <a:pt x="300" y="1370"/>
                    </a:lnTo>
                    <a:lnTo>
                      <a:pt x="300" y="538"/>
                    </a:lnTo>
                    <a:lnTo>
                      <a:pt x="308" y="538"/>
                    </a:lnTo>
                    <a:lnTo>
                      <a:pt x="308" y="1370"/>
                    </a:lnTo>
                    <a:lnTo>
                      <a:pt x="308" y="619"/>
                    </a:lnTo>
                    <a:lnTo>
                      <a:pt x="316" y="619"/>
                    </a:lnTo>
                    <a:lnTo>
                      <a:pt x="316" y="1370"/>
                    </a:lnTo>
                    <a:lnTo>
                      <a:pt x="316" y="603"/>
                    </a:lnTo>
                    <a:lnTo>
                      <a:pt x="328" y="603"/>
                    </a:lnTo>
                    <a:lnTo>
                      <a:pt x="328" y="1370"/>
                    </a:lnTo>
                    <a:lnTo>
                      <a:pt x="328" y="643"/>
                    </a:lnTo>
                    <a:lnTo>
                      <a:pt x="336" y="643"/>
                    </a:lnTo>
                    <a:lnTo>
                      <a:pt x="336" y="1370"/>
                    </a:lnTo>
                    <a:lnTo>
                      <a:pt x="336" y="647"/>
                    </a:lnTo>
                    <a:lnTo>
                      <a:pt x="344" y="647"/>
                    </a:lnTo>
                    <a:lnTo>
                      <a:pt x="344" y="1370"/>
                    </a:lnTo>
                    <a:lnTo>
                      <a:pt x="344" y="651"/>
                    </a:lnTo>
                    <a:lnTo>
                      <a:pt x="356" y="651"/>
                    </a:lnTo>
                    <a:lnTo>
                      <a:pt x="356" y="1370"/>
                    </a:lnTo>
                    <a:lnTo>
                      <a:pt x="356" y="695"/>
                    </a:lnTo>
                    <a:lnTo>
                      <a:pt x="364" y="695"/>
                    </a:lnTo>
                    <a:lnTo>
                      <a:pt x="364" y="1370"/>
                    </a:lnTo>
                    <a:lnTo>
                      <a:pt x="364" y="703"/>
                    </a:lnTo>
                    <a:lnTo>
                      <a:pt x="375" y="703"/>
                    </a:lnTo>
                    <a:lnTo>
                      <a:pt x="375" y="1370"/>
                    </a:lnTo>
                    <a:lnTo>
                      <a:pt x="375" y="703"/>
                    </a:lnTo>
                    <a:lnTo>
                      <a:pt x="387" y="703"/>
                    </a:lnTo>
                    <a:lnTo>
                      <a:pt x="387" y="1370"/>
                    </a:lnTo>
                    <a:lnTo>
                      <a:pt x="387" y="715"/>
                    </a:lnTo>
                    <a:lnTo>
                      <a:pt x="395" y="715"/>
                    </a:lnTo>
                    <a:lnTo>
                      <a:pt x="395" y="1370"/>
                    </a:lnTo>
                    <a:lnTo>
                      <a:pt x="395" y="743"/>
                    </a:lnTo>
                    <a:lnTo>
                      <a:pt x="407" y="743"/>
                    </a:lnTo>
                    <a:lnTo>
                      <a:pt x="407" y="1370"/>
                    </a:lnTo>
                    <a:lnTo>
                      <a:pt x="407" y="784"/>
                    </a:lnTo>
                    <a:lnTo>
                      <a:pt x="415" y="784"/>
                    </a:lnTo>
                    <a:lnTo>
                      <a:pt x="415" y="1370"/>
                    </a:lnTo>
                    <a:lnTo>
                      <a:pt x="415" y="824"/>
                    </a:lnTo>
                    <a:lnTo>
                      <a:pt x="427" y="824"/>
                    </a:lnTo>
                  </a:path>
                </a:pathLst>
              </a:custGeom>
              <a:noFill/>
              <a:ln w="0">
                <a:solidFill>
                  <a:srgbClr val="5500AA"/>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7491" name="Freeform 66"/>
              <p:cNvSpPr>
                <a:spLocks/>
              </p:cNvSpPr>
              <p:nvPr/>
            </p:nvSpPr>
            <p:spPr bwMode="auto">
              <a:xfrm>
                <a:off x="1538" y="1998"/>
                <a:ext cx="411" cy="566"/>
              </a:xfrm>
              <a:custGeom>
                <a:avLst/>
                <a:gdLst>
                  <a:gd name="T0" fmla="*/ 0 w 411"/>
                  <a:gd name="T1" fmla="*/ 0 h 566"/>
                  <a:gd name="T2" fmla="*/ 8 w 411"/>
                  <a:gd name="T3" fmla="*/ 32 h 566"/>
                  <a:gd name="T4" fmla="*/ 16 w 411"/>
                  <a:gd name="T5" fmla="*/ 88 h 566"/>
                  <a:gd name="T6" fmla="*/ 28 w 411"/>
                  <a:gd name="T7" fmla="*/ 104 h 566"/>
                  <a:gd name="T8" fmla="*/ 36 w 411"/>
                  <a:gd name="T9" fmla="*/ 112 h 566"/>
                  <a:gd name="T10" fmla="*/ 48 w 411"/>
                  <a:gd name="T11" fmla="*/ 164 h 566"/>
                  <a:gd name="T12" fmla="*/ 56 w 411"/>
                  <a:gd name="T13" fmla="*/ 172 h 566"/>
                  <a:gd name="T14" fmla="*/ 64 w 411"/>
                  <a:gd name="T15" fmla="*/ 189 h 566"/>
                  <a:gd name="T16" fmla="*/ 80 w 411"/>
                  <a:gd name="T17" fmla="*/ 205 h 566"/>
                  <a:gd name="T18" fmla="*/ 88 w 411"/>
                  <a:gd name="T19" fmla="*/ 217 h 566"/>
                  <a:gd name="T20" fmla="*/ 100 w 411"/>
                  <a:gd name="T21" fmla="*/ 217 h 566"/>
                  <a:gd name="T22" fmla="*/ 108 w 411"/>
                  <a:gd name="T23" fmla="*/ 253 h 566"/>
                  <a:gd name="T24" fmla="*/ 116 w 411"/>
                  <a:gd name="T25" fmla="*/ 269 h 566"/>
                  <a:gd name="T26" fmla="*/ 128 w 411"/>
                  <a:gd name="T27" fmla="*/ 277 h 566"/>
                  <a:gd name="T28" fmla="*/ 136 w 411"/>
                  <a:gd name="T29" fmla="*/ 293 h 566"/>
                  <a:gd name="T30" fmla="*/ 148 w 411"/>
                  <a:gd name="T31" fmla="*/ 273 h 566"/>
                  <a:gd name="T32" fmla="*/ 156 w 411"/>
                  <a:gd name="T33" fmla="*/ 309 h 566"/>
                  <a:gd name="T34" fmla="*/ 164 w 411"/>
                  <a:gd name="T35" fmla="*/ 329 h 566"/>
                  <a:gd name="T36" fmla="*/ 176 w 411"/>
                  <a:gd name="T37" fmla="*/ 325 h 566"/>
                  <a:gd name="T38" fmla="*/ 184 w 411"/>
                  <a:gd name="T39" fmla="*/ 333 h 566"/>
                  <a:gd name="T40" fmla="*/ 200 w 411"/>
                  <a:gd name="T41" fmla="*/ 357 h 566"/>
                  <a:gd name="T42" fmla="*/ 208 w 411"/>
                  <a:gd name="T43" fmla="*/ 378 h 566"/>
                  <a:gd name="T44" fmla="*/ 216 w 411"/>
                  <a:gd name="T45" fmla="*/ 390 h 566"/>
                  <a:gd name="T46" fmla="*/ 228 w 411"/>
                  <a:gd name="T47" fmla="*/ 390 h 566"/>
                  <a:gd name="T48" fmla="*/ 236 w 411"/>
                  <a:gd name="T49" fmla="*/ 406 h 566"/>
                  <a:gd name="T50" fmla="*/ 248 w 411"/>
                  <a:gd name="T51" fmla="*/ 418 h 566"/>
                  <a:gd name="T52" fmla="*/ 256 w 411"/>
                  <a:gd name="T53" fmla="*/ 422 h 566"/>
                  <a:gd name="T54" fmla="*/ 264 w 411"/>
                  <a:gd name="T55" fmla="*/ 442 h 566"/>
                  <a:gd name="T56" fmla="*/ 276 w 411"/>
                  <a:gd name="T57" fmla="*/ 438 h 566"/>
                  <a:gd name="T58" fmla="*/ 284 w 411"/>
                  <a:gd name="T59" fmla="*/ 458 h 566"/>
                  <a:gd name="T60" fmla="*/ 296 w 411"/>
                  <a:gd name="T61" fmla="*/ 466 h 566"/>
                  <a:gd name="T62" fmla="*/ 304 w 411"/>
                  <a:gd name="T63" fmla="*/ 470 h 566"/>
                  <a:gd name="T64" fmla="*/ 312 w 411"/>
                  <a:gd name="T65" fmla="*/ 470 h 566"/>
                  <a:gd name="T66" fmla="*/ 328 w 411"/>
                  <a:gd name="T67" fmla="*/ 478 h 566"/>
                  <a:gd name="T68" fmla="*/ 336 w 411"/>
                  <a:gd name="T69" fmla="*/ 490 h 566"/>
                  <a:gd name="T70" fmla="*/ 344 w 411"/>
                  <a:gd name="T71" fmla="*/ 490 h 566"/>
                  <a:gd name="T72" fmla="*/ 356 w 411"/>
                  <a:gd name="T73" fmla="*/ 482 h 566"/>
                  <a:gd name="T74" fmla="*/ 364 w 411"/>
                  <a:gd name="T75" fmla="*/ 506 h 566"/>
                  <a:gd name="T76" fmla="*/ 376 w 411"/>
                  <a:gd name="T77" fmla="*/ 506 h 566"/>
                  <a:gd name="T78" fmla="*/ 384 w 411"/>
                  <a:gd name="T79" fmla="*/ 514 h 566"/>
                  <a:gd name="T80" fmla="*/ 391 w 411"/>
                  <a:gd name="T81" fmla="*/ 514 h 566"/>
                  <a:gd name="T82" fmla="*/ 403 w 411"/>
                  <a:gd name="T83" fmla="*/ 518 h 56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11"/>
                  <a:gd name="T127" fmla="*/ 0 h 566"/>
                  <a:gd name="T128" fmla="*/ 411 w 411"/>
                  <a:gd name="T129" fmla="*/ 566 h 56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11" h="566">
                    <a:moveTo>
                      <a:pt x="0" y="20"/>
                    </a:moveTo>
                    <a:lnTo>
                      <a:pt x="0" y="566"/>
                    </a:lnTo>
                    <a:lnTo>
                      <a:pt x="0" y="0"/>
                    </a:lnTo>
                    <a:lnTo>
                      <a:pt x="8" y="0"/>
                    </a:lnTo>
                    <a:lnTo>
                      <a:pt x="8" y="566"/>
                    </a:lnTo>
                    <a:lnTo>
                      <a:pt x="8" y="32"/>
                    </a:lnTo>
                    <a:lnTo>
                      <a:pt x="16" y="32"/>
                    </a:lnTo>
                    <a:lnTo>
                      <a:pt x="16" y="566"/>
                    </a:lnTo>
                    <a:lnTo>
                      <a:pt x="16" y="88"/>
                    </a:lnTo>
                    <a:lnTo>
                      <a:pt x="28" y="88"/>
                    </a:lnTo>
                    <a:lnTo>
                      <a:pt x="28" y="566"/>
                    </a:lnTo>
                    <a:lnTo>
                      <a:pt x="28" y="104"/>
                    </a:lnTo>
                    <a:lnTo>
                      <a:pt x="36" y="104"/>
                    </a:lnTo>
                    <a:lnTo>
                      <a:pt x="36" y="566"/>
                    </a:lnTo>
                    <a:lnTo>
                      <a:pt x="36" y="112"/>
                    </a:lnTo>
                    <a:lnTo>
                      <a:pt x="48" y="112"/>
                    </a:lnTo>
                    <a:lnTo>
                      <a:pt x="48" y="566"/>
                    </a:lnTo>
                    <a:lnTo>
                      <a:pt x="48" y="164"/>
                    </a:lnTo>
                    <a:lnTo>
                      <a:pt x="56" y="164"/>
                    </a:lnTo>
                    <a:lnTo>
                      <a:pt x="56" y="566"/>
                    </a:lnTo>
                    <a:lnTo>
                      <a:pt x="56" y="172"/>
                    </a:lnTo>
                    <a:lnTo>
                      <a:pt x="64" y="172"/>
                    </a:lnTo>
                    <a:lnTo>
                      <a:pt x="64" y="566"/>
                    </a:lnTo>
                    <a:lnTo>
                      <a:pt x="64" y="189"/>
                    </a:lnTo>
                    <a:lnTo>
                      <a:pt x="80" y="189"/>
                    </a:lnTo>
                    <a:lnTo>
                      <a:pt x="80" y="566"/>
                    </a:lnTo>
                    <a:lnTo>
                      <a:pt x="80" y="205"/>
                    </a:lnTo>
                    <a:lnTo>
                      <a:pt x="88" y="205"/>
                    </a:lnTo>
                    <a:lnTo>
                      <a:pt x="88" y="566"/>
                    </a:lnTo>
                    <a:lnTo>
                      <a:pt x="88" y="217"/>
                    </a:lnTo>
                    <a:lnTo>
                      <a:pt x="100" y="217"/>
                    </a:lnTo>
                    <a:lnTo>
                      <a:pt x="100" y="566"/>
                    </a:lnTo>
                    <a:lnTo>
                      <a:pt x="100" y="217"/>
                    </a:lnTo>
                    <a:lnTo>
                      <a:pt x="108" y="217"/>
                    </a:lnTo>
                    <a:lnTo>
                      <a:pt x="108" y="566"/>
                    </a:lnTo>
                    <a:lnTo>
                      <a:pt x="108" y="253"/>
                    </a:lnTo>
                    <a:lnTo>
                      <a:pt x="116" y="253"/>
                    </a:lnTo>
                    <a:lnTo>
                      <a:pt x="116" y="566"/>
                    </a:lnTo>
                    <a:lnTo>
                      <a:pt x="116" y="269"/>
                    </a:lnTo>
                    <a:lnTo>
                      <a:pt x="128" y="269"/>
                    </a:lnTo>
                    <a:lnTo>
                      <a:pt x="128" y="566"/>
                    </a:lnTo>
                    <a:lnTo>
                      <a:pt x="128" y="277"/>
                    </a:lnTo>
                    <a:lnTo>
                      <a:pt x="136" y="277"/>
                    </a:lnTo>
                    <a:lnTo>
                      <a:pt x="136" y="566"/>
                    </a:lnTo>
                    <a:lnTo>
                      <a:pt x="136" y="293"/>
                    </a:lnTo>
                    <a:lnTo>
                      <a:pt x="148" y="293"/>
                    </a:lnTo>
                    <a:lnTo>
                      <a:pt x="148" y="566"/>
                    </a:lnTo>
                    <a:lnTo>
                      <a:pt x="148" y="273"/>
                    </a:lnTo>
                    <a:lnTo>
                      <a:pt x="156" y="273"/>
                    </a:lnTo>
                    <a:lnTo>
                      <a:pt x="156" y="566"/>
                    </a:lnTo>
                    <a:lnTo>
                      <a:pt x="156" y="309"/>
                    </a:lnTo>
                    <a:lnTo>
                      <a:pt x="164" y="309"/>
                    </a:lnTo>
                    <a:lnTo>
                      <a:pt x="164" y="566"/>
                    </a:lnTo>
                    <a:lnTo>
                      <a:pt x="164" y="329"/>
                    </a:lnTo>
                    <a:lnTo>
                      <a:pt x="176" y="329"/>
                    </a:lnTo>
                    <a:lnTo>
                      <a:pt x="176" y="566"/>
                    </a:lnTo>
                    <a:lnTo>
                      <a:pt x="176" y="325"/>
                    </a:lnTo>
                    <a:lnTo>
                      <a:pt x="184" y="325"/>
                    </a:lnTo>
                    <a:lnTo>
                      <a:pt x="184" y="566"/>
                    </a:lnTo>
                    <a:lnTo>
                      <a:pt x="184" y="333"/>
                    </a:lnTo>
                    <a:lnTo>
                      <a:pt x="200" y="333"/>
                    </a:lnTo>
                    <a:lnTo>
                      <a:pt x="200" y="566"/>
                    </a:lnTo>
                    <a:lnTo>
                      <a:pt x="200" y="357"/>
                    </a:lnTo>
                    <a:lnTo>
                      <a:pt x="208" y="357"/>
                    </a:lnTo>
                    <a:lnTo>
                      <a:pt x="208" y="566"/>
                    </a:lnTo>
                    <a:lnTo>
                      <a:pt x="208" y="378"/>
                    </a:lnTo>
                    <a:lnTo>
                      <a:pt x="216" y="378"/>
                    </a:lnTo>
                    <a:lnTo>
                      <a:pt x="216" y="566"/>
                    </a:lnTo>
                    <a:lnTo>
                      <a:pt x="216" y="390"/>
                    </a:lnTo>
                    <a:lnTo>
                      <a:pt x="228" y="390"/>
                    </a:lnTo>
                    <a:lnTo>
                      <a:pt x="228" y="566"/>
                    </a:lnTo>
                    <a:lnTo>
                      <a:pt x="228" y="390"/>
                    </a:lnTo>
                    <a:lnTo>
                      <a:pt x="236" y="390"/>
                    </a:lnTo>
                    <a:lnTo>
                      <a:pt x="236" y="566"/>
                    </a:lnTo>
                    <a:lnTo>
                      <a:pt x="236" y="406"/>
                    </a:lnTo>
                    <a:lnTo>
                      <a:pt x="248" y="406"/>
                    </a:lnTo>
                    <a:lnTo>
                      <a:pt x="248" y="566"/>
                    </a:lnTo>
                    <a:lnTo>
                      <a:pt x="248" y="418"/>
                    </a:lnTo>
                    <a:lnTo>
                      <a:pt x="256" y="418"/>
                    </a:lnTo>
                    <a:lnTo>
                      <a:pt x="256" y="566"/>
                    </a:lnTo>
                    <a:lnTo>
                      <a:pt x="256" y="422"/>
                    </a:lnTo>
                    <a:lnTo>
                      <a:pt x="264" y="422"/>
                    </a:lnTo>
                    <a:lnTo>
                      <a:pt x="264" y="566"/>
                    </a:lnTo>
                    <a:lnTo>
                      <a:pt x="264" y="442"/>
                    </a:lnTo>
                    <a:lnTo>
                      <a:pt x="276" y="442"/>
                    </a:lnTo>
                    <a:lnTo>
                      <a:pt x="276" y="566"/>
                    </a:lnTo>
                    <a:lnTo>
                      <a:pt x="276" y="438"/>
                    </a:lnTo>
                    <a:lnTo>
                      <a:pt x="284" y="438"/>
                    </a:lnTo>
                    <a:lnTo>
                      <a:pt x="284" y="566"/>
                    </a:lnTo>
                    <a:lnTo>
                      <a:pt x="284" y="458"/>
                    </a:lnTo>
                    <a:lnTo>
                      <a:pt x="296" y="458"/>
                    </a:lnTo>
                    <a:lnTo>
                      <a:pt x="296" y="566"/>
                    </a:lnTo>
                    <a:lnTo>
                      <a:pt x="296" y="466"/>
                    </a:lnTo>
                    <a:lnTo>
                      <a:pt x="304" y="466"/>
                    </a:lnTo>
                    <a:lnTo>
                      <a:pt x="304" y="566"/>
                    </a:lnTo>
                    <a:lnTo>
                      <a:pt x="304" y="470"/>
                    </a:lnTo>
                    <a:lnTo>
                      <a:pt x="312" y="470"/>
                    </a:lnTo>
                    <a:lnTo>
                      <a:pt x="312" y="566"/>
                    </a:lnTo>
                    <a:lnTo>
                      <a:pt x="312" y="470"/>
                    </a:lnTo>
                    <a:lnTo>
                      <a:pt x="328" y="470"/>
                    </a:lnTo>
                    <a:lnTo>
                      <a:pt x="328" y="566"/>
                    </a:lnTo>
                    <a:lnTo>
                      <a:pt x="328" y="478"/>
                    </a:lnTo>
                    <a:lnTo>
                      <a:pt x="336" y="478"/>
                    </a:lnTo>
                    <a:lnTo>
                      <a:pt x="336" y="566"/>
                    </a:lnTo>
                    <a:lnTo>
                      <a:pt x="336" y="490"/>
                    </a:lnTo>
                    <a:lnTo>
                      <a:pt x="344" y="490"/>
                    </a:lnTo>
                    <a:lnTo>
                      <a:pt x="344" y="566"/>
                    </a:lnTo>
                    <a:lnTo>
                      <a:pt x="344" y="490"/>
                    </a:lnTo>
                    <a:lnTo>
                      <a:pt x="356" y="490"/>
                    </a:lnTo>
                    <a:lnTo>
                      <a:pt x="356" y="566"/>
                    </a:lnTo>
                    <a:lnTo>
                      <a:pt x="356" y="482"/>
                    </a:lnTo>
                    <a:lnTo>
                      <a:pt x="364" y="482"/>
                    </a:lnTo>
                    <a:lnTo>
                      <a:pt x="364" y="566"/>
                    </a:lnTo>
                    <a:lnTo>
                      <a:pt x="364" y="506"/>
                    </a:lnTo>
                    <a:lnTo>
                      <a:pt x="376" y="506"/>
                    </a:lnTo>
                    <a:lnTo>
                      <a:pt x="376" y="566"/>
                    </a:lnTo>
                    <a:lnTo>
                      <a:pt x="376" y="506"/>
                    </a:lnTo>
                    <a:lnTo>
                      <a:pt x="384" y="506"/>
                    </a:lnTo>
                    <a:lnTo>
                      <a:pt x="384" y="566"/>
                    </a:lnTo>
                    <a:lnTo>
                      <a:pt x="384" y="514"/>
                    </a:lnTo>
                    <a:lnTo>
                      <a:pt x="391" y="514"/>
                    </a:lnTo>
                    <a:lnTo>
                      <a:pt x="391" y="566"/>
                    </a:lnTo>
                    <a:lnTo>
                      <a:pt x="391" y="514"/>
                    </a:lnTo>
                    <a:lnTo>
                      <a:pt x="403" y="514"/>
                    </a:lnTo>
                    <a:lnTo>
                      <a:pt x="403" y="566"/>
                    </a:lnTo>
                    <a:lnTo>
                      <a:pt x="403" y="518"/>
                    </a:lnTo>
                    <a:lnTo>
                      <a:pt x="411" y="518"/>
                    </a:lnTo>
                    <a:lnTo>
                      <a:pt x="411" y="566"/>
                    </a:lnTo>
                  </a:path>
                </a:pathLst>
              </a:custGeom>
              <a:noFill/>
              <a:ln w="0">
                <a:solidFill>
                  <a:srgbClr val="5500AA"/>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7492" name="Freeform 67"/>
              <p:cNvSpPr>
                <a:spLocks/>
              </p:cNvSpPr>
              <p:nvPr/>
            </p:nvSpPr>
            <p:spPr bwMode="auto">
              <a:xfrm>
                <a:off x="1949" y="2516"/>
                <a:ext cx="427" cy="48"/>
              </a:xfrm>
              <a:custGeom>
                <a:avLst/>
                <a:gdLst>
                  <a:gd name="T0" fmla="*/ 12 w 427"/>
                  <a:gd name="T1" fmla="*/ 0 h 48"/>
                  <a:gd name="T2" fmla="*/ 20 w 427"/>
                  <a:gd name="T3" fmla="*/ 4 h 48"/>
                  <a:gd name="T4" fmla="*/ 32 w 427"/>
                  <a:gd name="T5" fmla="*/ 4 h 48"/>
                  <a:gd name="T6" fmla="*/ 44 w 427"/>
                  <a:gd name="T7" fmla="*/ 20 h 48"/>
                  <a:gd name="T8" fmla="*/ 52 w 427"/>
                  <a:gd name="T9" fmla="*/ 16 h 48"/>
                  <a:gd name="T10" fmla="*/ 64 w 427"/>
                  <a:gd name="T11" fmla="*/ 16 h 48"/>
                  <a:gd name="T12" fmla="*/ 72 w 427"/>
                  <a:gd name="T13" fmla="*/ 24 h 48"/>
                  <a:gd name="T14" fmla="*/ 80 w 427"/>
                  <a:gd name="T15" fmla="*/ 20 h 48"/>
                  <a:gd name="T16" fmla="*/ 92 w 427"/>
                  <a:gd name="T17" fmla="*/ 24 h 48"/>
                  <a:gd name="T18" fmla="*/ 100 w 427"/>
                  <a:gd name="T19" fmla="*/ 24 h 48"/>
                  <a:gd name="T20" fmla="*/ 112 w 427"/>
                  <a:gd name="T21" fmla="*/ 24 h 48"/>
                  <a:gd name="T22" fmla="*/ 120 w 427"/>
                  <a:gd name="T23" fmla="*/ 28 h 48"/>
                  <a:gd name="T24" fmla="*/ 128 w 427"/>
                  <a:gd name="T25" fmla="*/ 32 h 48"/>
                  <a:gd name="T26" fmla="*/ 140 w 427"/>
                  <a:gd name="T27" fmla="*/ 36 h 48"/>
                  <a:gd name="T28" fmla="*/ 152 w 427"/>
                  <a:gd name="T29" fmla="*/ 32 h 48"/>
                  <a:gd name="T30" fmla="*/ 164 w 427"/>
                  <a:gd name="T31" fmla="*/ 40 h 48"/>
                  <a:gd name="T32" fmla="*/ 172 w 427"/>
                  <a:gd name="T33" fmla="*/ 36 h 48"/>
                  <a:gd name="T34" fmla="*/ 180 w 427"/>
                  <a:gd name="T35" fmla="*/ 36 h 48"/>
                  <a:gd name="T36" fmla="*/ 192 w 427"/>
                  <a:gd name="T37" fmla="*/ 36 h 48"/>
                  <a:gd name="T38" fmla="*/ 200 w 427"/>
                  <a:gd name="T39" fmla="*/ 36 h 48"/>
                  <a:gd name="T40" fmla="*/ 212 w 427"/>
                  <a:gd name="T41" fmla="*/ 40 h 48"/>
                  <a:gd name="T42" fmla="*/ 220 w 427"/>
                  <a:gd name="T43" fmla="*/ 40 h 48"/>
                  <a:gd name="T44" fmla="*/ 228 w 427"/>
                  <a:gd name="T45" fmla="*/ 40 h 48"/>
                  <a:gd name="T46" fmla="*/ 240 w 427"/>
                  <a:gd name="T47" fmla="*/ 40 h 48"/>
                  <a:gd name="T48" fmla="*/ 248 w 427"/>
                  <a:gd name="T49" fmla="*/ 40 h 48"/>
                  <a:gd name="T50" fmla="*/ 260 w 427"/>
                  <a:gd name="T51" fmla="*/ 44 h 48"/>
                  <a:gd name="T52" fmla="*/ 272 w 427"/>
                  <a:gd name="T53" fmla="*/ 44 h 48"/>
                  <a:gd name="T54" fmla="*/ 280 w 427"/>
                  <a:gd name="T55" fmla="*/ 44 h 48"/>
                  <a:gd name="T56" fmla="*/ 292 w 427"/>
                  <a:gd name="T57" fmla="*/ 40 h 48"/>
                  <a:gd name="T58" fmla="*/ 300 w 427"/>
                  <a:gd name="T59" fmla="*/ 44 h 48"/>
                  <a:gd name="T60" fmla="*/ 308 w 427"/>
                  <a:gd name="T61" fmla="*/ 44 h 48"/>
                  <a:gd name="T62" fmla="*/ 320 w 427"/>
                  <a:gd name="T63" fmla="*/ 44 h 48"/>
                  <a:gd name="T64" fmla="*/ 328 w 427"/>
                  <a:gd name="T65" fmla="*/ 44 h 48"/>
                  <a:gd name="T66" fmla="*/ 340 w 427"/>
                  <a:gd name="T67" fmla="*/ 44 h 48"/>
                  <a:gd name="T68" fmla="*/ 348 w 427"/>
                  <a:gd name="T69" fmla="*/ 44 h 48"/>
                  <a:gd name="T70" fmla="*/ 356 w 427"/>
                  <a:gd name="T71" fmla="*/ 44 h 48"/>
                  <a:gd name="T72" fmla="*/ 368 w 427"/>
                  <a:gd name="T73" fmla="*/ 44 h 48"/>
                  <a:gd name="T74" fmla="*/ 376 w 427"/>
                  <a:gd name="T75" fmla="*/ 44 h 48"/>
                  <a:gd name="T76" fmla="*/ 392 w 427"/>
                  <a:gd name="T77" fmla="*/ 44 h 48"/>
                  <a:gd name="T78" fmla="*/ 400 w 427"/>
                  <a:gd name="T79" fmla="*/ 44 h 48"/>
                  <a:gd name="T80" fmla="*/ 408 w 427"/>
                  <a:gd name="T81" fmla="*/ 44 h 48"/>
                  <a:gd name="T82" fmla="*/ 420 w 427"/>
                  <a:gd name="T83" fmla="*/ 44 h 4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7"/>
                  <a:gd name="T127" fmla="*/ 0 h 48"/>
                  <a:gd name="T128" fmla="*/ 427 w 427"/>
                  <a:gd name="T129" fmla="*/ 48 h 4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7" h="48">
                    <a:moveTo>
                      <a:pt x="0" y="48"/>
                    </a:moveTo>
                    <a:lnTo>
                      <a:pt x="0" y="0"/>
                    </a:lnTo>
                    <a:lnTo>
                      <a:pt x="12" y="0"/>
                    </a:lnTo>
                    <a:lnTo>
                      <a:pt x="12" y="48"/>
                    </a:lnTo>
                    <a:lnTo>
                      <a:pt x="12" y="4"/>
                    </a:lnTo>
                    <a:lnTo>
                      <a:pt x="20" y="4"/>
                    </a:lnTo>
                    <a:lnTo>
                      <a:pt x="20" y="48"/>
                    </a:lnTo>
                    <a:lnTo>
                      <a:pt x="20" y="4"/>
                    </a:lnTo>
                    <a:lnTo>
                      <a:pt x="32" y="4"/>
                    </a:lnTo>
                    <a:lnTo>
                      <a:pt x="32" y="48"/>
                    </a:lnTo>
                    <a:lnTo>
                      <a:pt x="32" y="20"/>
                    </a:lnTo>
                    <a:lnTo>
                      <a:pt x="44" y="20"/>
                    </a:lnTo>
                    <a:lnTo>
                      <a:pt x="44" y="48"/>
                    </a:lnTo>
                    <a:lnTo>
                      <a:pt x="44" y="16"/>
                    </a:lnTo>
                    <a:lnTo>
                      <a:pt x="52" y="16"/>
                    </a:lnTo>
                    <a:lnTo>
                      <a:pt x="52" y="48"/>
                    </a:lnTo>
                    <a:lnTo>
                      <a:pt x="52" y="16"/>
                    </a:lnTo>
                    <a:lnTo>
                      <a:pt x="64" y="16"/>
                    </a:lnTo>
                    <a:lnTo>
                      <a:pt x="64" y="48"/>
                    </a:lnTo>
                    <a:lnTo>
                      <a:pt x="64" y="24"/>
                    </a:lnTo>
                    <a:lnTo>
                      <a:pt x="72" y="24"/>
                    </a:lnTo>
                    <a:lnTo>
                      <a:pt x="72" y="48"/>
                    </a:lnTo>
                    <a:lnTo>
                      <a:pt x="72" y="20"/>
                    </a:lnTo>
                    <a:lnTo>
                      <a:pt x="80" y="20"/>
                    </a:lnTo>
                    <a:lnTo>
                      <a:pt x="80" y="48"/>
                    </a:lnTo>
                    <a:lnTo>
                      <a:pt x="80" y="24"/>
                    </a:lnTo>
                    <a:lnTo>
                      <a:pt x="92" y="24"/>
                    </a:lnTo>
                    <a:lnTo>
                      <a:pt x="92" y="48"/>
                    </a:lnTo>
                    <a:lnTo>
                      <a:pt x="92" y="24"/>
                    </a:lnTo>
                    <a:lnTo>
                      <a:pt x="100" y="24"/>
                    </a:lnTo>
                    <a:lnTo>
                      <a:pt x="100" y="48"/>
                    </a:lnTo>
                    <a:lnTo>
                      <a:pt x="100" y="24"/>
                    </a:lnTo>
                    <a:lnTo>
                      <a:pt x="112" y="24"/>
                    </a:lnTo>
                    <a:lnTo>
                      <a:pt x="112" y="48"/>
                    </a:lnTo>
                    <a:lnTo>
                      <a:pt x="112" y="28"/>
                    </a:lnTo>
                    <a:lnTo>
                      <a:pt x="120" y="28"/>
                    </a:lnTo>
                    <a:lnTo>
                      <a:pt x="120" y="48"/>
                    </a:lnTo>
                    <a:lnTo>
                      <a:pt x="120" y="32"/>
                    </a:lnTo>
                    <a:lnTo>
                      <a:pt x="128" y="32"/>
                    </a:lnTo>
                    <a:lnTo>
                      <a:pt x="128" y="48"/>
                    </a:lnTo>
                    <a:lnTo>
                      <a:pt x="128" y="36"/>
                    </a:lnTo>
                    <a:lnTo>
                      <a:pt x="140" y="36"/>
                    </a:lnTo>
                    <a:lnTo>
                      <a:pt x="140" y="48"/>
                    </a:lnTo>
                    <a:lnTo>
                      <a:pt x="140" y="32"/>
                    </a:lnTo>
                    <a:lnTo>
                      <a:pt x="152" y="32"/>
                    </a:lnTo>
                    <a:lnTo>
                      <a:pt x="152" y="48"/>
                    </a:lnTo>
                    <a:lnTo>
                      <a:pt x="152" y="40"/>
                    </a:lnTo>
                    <a:lnTo>
                      <a:pt x="164" y="40"/>
                    </a:lnTo>
                    <a:lnTo>
                      <a:pt x="164" y="48"/>
                    </a:lnTo>
                    <a:lnTo>
                      <a:pt x="164" y="36"/>
                    </a:lnTo>
                    <a:lnTo>
                      <a:pt x="172" y="36"/>
                    </a:lnTo>
                    <a:lnTo>
                      <a:pt x="172" y="48"/>
                    </a:lnTo>
                    <a:lnTo>
                      <a:pt x="172" y="36"/>
                    </a:lnTo>
                    <a:lnTo>
                      <a:pt x="180" y="36"/>
                    </a:lnTo>
                    <a:lnTo>
                      <a:pt x="180" y="48"/>
                    </a:lnTo>
                    <a:lnTo>
                      <a:pt x="180" y="36"/>
                    </a:lnTo>
                    <a:lnTo>
                      <a:pt x="192" y="36"/>
                    </a:lnTo>
                    <a:lnTo>
                      <a:pt x="192" y="48"/>
                    </a:lnTo>
                    <a:lnTo>
                      <a:pt x="192" y="36"/>
                    </a:lnTo>
                    <a:lnTo>
                      <a:pt x="200" y="36"/>
                    </a:lnTo>
                    <a:lnTo>
                      <a:pt x="200" y="48"/>
                    </a:lnTo>
                    <a:lnTo>
                      <a:pt x="200" y="40"/>
                    </a:lnTo>
                    <a:lnTo>
                      <a:pt x="212" y="40"/>
                    </a:lnTo>
                    <a:lnTo>
                      <a:pt x="212" y="48"/>
                    </a:lnTo>
                    <a:lnTo>
                      <a:pt x="212" y="40"/>
                    </a:lnTo>
                    <a:lnTo>
                      <a:pt x="220" y="40"/>
                    </a:lnTo>
                    <a:lnTo>
                      <a:pt x="220" y="48"/>
                    </a:lnTo>
                    <a:lnTo>
                      <a:pt x="220" y="40"/>
                    </a:lnTo>
                    <a:lnTo>
                      <a:pt x="228" y="40"/>
                    </a:lnTo>
                    <a:lnTo>
                      <a:pt x="228" y="48"/>
                    </a:lnTo>
                    <a:lnTo>
                      <a:pt x="228" y="40"/>
                    </a:lnTo>
                    <a:lnTo>
                      <a:pt x="240" y="40"/>
                    </a:lnTo>
                    <a:lnTo>
                      <a:pt x="240" y="48"/>
                    </a:lnTo>
                    <a:lnTo>
                      <a:pt x="240" y="40"/>
                    </a:lnTo>
                    <a:lnTo>
                      <a:pt x="248" y="40"/>
                    </a:lnTo>
                    <a:lnTo>
                      <a:pt x="248" y="48"/>
                    </a:lnTo>
                    <a:lnTo>
                      <a:pt x="248" y="44"/>
                    </a:lnTo>
                    <a:lnTo>
                      <a:pt x="260" y="44"/>
                    </a:lnTo>
                    <a:lnTo>
                      <a:pt x="260" y="48"/>
                    </a:lnTo>
                    <a:lnTo>
                      <a:pt x="260" y="44"/>
                    </a:lnTo>
                    <a:lnTo>
                      <a:pt x="272" y="44"/>
                    </a:lnTo>
                    <a:lnTo>
                      <a:pt x="272" y="48"/>
                    </a:lnTo>
                    <a:lnTo>
                      <a:pt x="272" y="44"/>
                    </a:lnTo>
                    <a:lnTo>
                      <a:pt x="280" y="44"/>
                    </a:lnTo>
                    <a:lnTo>
                      <a:pt x="280" y="48"/>
                    </a:lnTo>
                    <a:lnTo>
                      <a:pt x="280" y="40"/>
                    </a:lnTo>
                    <a:lnTo>
                      <a:pt x="292" y="40"/>
                    </a:lnTo>
                    <a:lnTo>
                      <a:pt x="292" y="48"/>
                    </a:lnTo>
                    <a:lnTo>
                      <a:pt x="292" y="44"/>
                    </a:lnTo>
                    <a:lnTo>
                      <a:pt x="300" y="44"/>
                    </a:lnTo>
                    <a:lnTo>
                      <a:pt x="300" y="48"/>
                    </a:lnTo>
                    <a:lnTo>
                      <a:pt x="300" y="44"/>
                    </a:lnTo>
                    <a:lnTo>
                      <a:pt x="308" y="44"/>
                    </a:lnTo>
                    <a:lnTo>
                      <a:pt x="308" y="48"/>
                    </a:lnTo>
                    <a:lnTo>
                      <a:pt x="308" y="44"/>
                    </a:lnTo>
                    <a:lnTo>
                      <a:pt x="320" y="44"/>
                    </a:lnTo>
                    <a:lnTo>
                      <a:pt x="320" y="48"/>
                    </a:lnTo>
                    <a:lnTo>
                      <a:pt x="320" y="44"/>
                    </a:lnTo>
                    <a:lnTo>
                      <a:pt x="328" y="44"/>
                    </a:lnTo>
                    <a:lnTo>
                      <a:pt x="328" y="48"/>
                    </a:lnTo>
                    <a:lnTo>
                      <a:pt x="328" y="44"/>
                    </a:lnTo>
                    <a:lnTo>
                      <a:pt x="340" y="44"/>
                    </a:lnTo>
                    <a:lnTo>
                      <a:pt x="340" y="48"/>
                    </a:lnTo>
                    <a:lnTo>
                      <a:pt x="340" y="44"/>
                    </a:lnTo>
                    <a:lnTo>
                      <a:pt x="348" y="44"/>
                    </a:lnTo>
                    <a:lnTo>
                      <a:pt x="348" y="48"/>
                    </a:lnTo>
                    <a:lnTo>
                      <a:pt x="348" y="44"/>
                    </a:lnTo>
                    <a:lnTo>
                      <a:pt x="356" y="44"/>
                    </a:lnTo>
                    <a:lnTo>
                      <a:pt x="356" y="48"/>
                    </a:lnTo>
                    <a:lnTo>
                      <a:pt x="356" y="44"/>
                    </a:lnTo>
                    <a:lnTo>
                      <a:pt x="368" y="44"/>
                    </a:lnTo>
                    <a:lnTo>
                      <a:pt x="368" y="48"/>
                    </a:lnTo>
                    <a:lnTo>
                      <a:pt x="368" y="44"/>
                    </a:lnTo>
                    <a:lnTo>
                      <a:pt x="376" y="44"/>
                    </a:lnTo>
                    <a:lnTo>
                      <a:pt x="376" y="48"/>
                    </a:lnTo>
                    <a:lnTo>
                      <a:pt x="376" y="44"/>
                    </a:lnTo>
                    <a:lnTo>
                      <a:pt x="392" y="44"/>
                    </a:lnTo>
                    <a:lnTo>
                      <a:pt x="392" y="48"/>
                    </a:lnTo>
                    <a:lnTo>
                      <a:pt x="392" y="44"/>
                    </a:lnTo>
                    <a:lnTo>
                      <a:pt x="400" y="44"/>
                    </a:lnTo>
                    <a:lnTo>
                      <a:pt x="400" y="48"/>
                    </a:lnTo>
                    <a:lnTo>
                      <a:pt x="400" y="44"/>
                    </a:lnTo>
                    <a:lnTo>
                      <a:pt x="408" y="44"/>
                    </a:lnTo>
                    <a:lnTo>
                      <a:pt x="408" y="48"/>
                    </a:lnTo>
                    <a:lnTo>
                      <a:pt x="408" y="44"/>
                    </a:lnTo>
                    <a:lnTo>
                      <a:pt x="420" y="44"/>
                    </a:lnTo>
                    <a:lnTo>
                      <a:pt x="420" y="48"/>
                    </a:lnTo>
                    <a:lnTo>
                      <a:pt x="427" y="48"/>
                    </a:lnTo>
                  </a:path>
                </a:pathLst>
              </a:custGeom>
              <a:noFill/>
              <a:ln w="0">
                <a:solidFill>
                  <a:srgbClr val="5500AA"/>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7493" name="Freeform 68"/>
              <p:cNvSpPr>
                <a:spLocks/>
              </p:cNvSpPr>
              <p:nvPr/>
            </p:nvSpPr>
            <p:spPr bwMode="auto">
              <a:xfrm>
                <a:off x="2376" y="2560"/>
                <a:ext cx="220" cy="4"/>
              </a:xfrm>
              <a:custGeom>
                <a:avLst/>
                <a:gdLst>
                  <a:gd name="T0" fmla="*/ 0 w 220"/>
                  <a:gd name="T1" fmla="*/ 4 h 4"/>
                  <a:gd name="T2" fmla="*/ 0 w 220"/>
                  <a:gd name="T3" fmla="*/ 0 h 4"/>
                  <a:gd name="T4" fmla="*/ 12 w 220"/>
                  <a:gd name="T5" fmla="*/ 0 h 4"/>
                  <a:gd name="T6" fmla="*/ 12 w 220"/>
                  <a:gd name="T7" fmla="*/ 4 h 4"/>
                  <a:gd name="T8" fmla="*/ 12 w 220"/>
                  <a:gd name="T9" fmla="*/ 0 h 4"/>
                  <a:gd name="T10" fmla="*/ 20 w 220"/>
                  <a:gd name="T11" fmla="*/ 0 h 4"/>
                  <a:gd name="T12" fmla="*/ 20 w 220"/>
                  <a:gd name="T13" fmla="*/ 4 h 4"/>
                  <a:gd name="T14" fmla="*/ 20 w 220"/>
                  <a:gd name="T15" fmla="*/ 0 h 4"/>
                  <a:gd name="T16" fmla="*/ 28 w 220"/>
                  <a:gd name="T17" fmla="*/ 0 h 4"/>
                  <a:gd name="T18" fmla="*/ 28 w 220"/>
                  <a:gd name="T19" fmla="*/ 4 h 4"/>
                  <a:gd name="T20" fmla="*/ 28 w 220"/>
                  <a:gd name="T21" fmla="*/ 0 h 4"/>
                  <a:gd name="T22" fmla="*/ 40 w 220"/>
                  <a:gd name="T23" fmla="*/ 0 h 4"/>
                  <a:gd name="T24" fmla="*/ 40 w 220"/>
                  <a:gd name="T25" fmla="*/ 4 h 4"/>
                  <a:gd name="T26" fmla="*/ 40 w 220"/>
                  <a:gd name="T27" fmla="*/ 0 h 4"/>
                  <a:gd name="T28" fmla="*/ 48 w 220"/>
                  <a:gd name="T29" fmla="*/ 0 h 4"/>
                  <a:gd name="T30" fmla="*/ 48 w 220"/>
                  <a:gd name="T31" fmla="*/ 4 h 4"/>
                  <a:gd name="T32" fmla="*/ 48 w 220"/>
                  <a:gd name="T33" fmla="*/ 0 h 4"/>
                  <a:gd name="T34" fmla="*/ 60 w 220"/>
                  <a:gd name="T35" fmla="*/ 0 h 4"/>
                  <a:gd name="T36" fmla="*/ 60 w 220"/>
                  <a:gd name="T37" fmla="*/ 4 h 4"/>
                  <a:gd name="T38" fmla="*/ 68 w 220"/>
                  <a:gd name="T39" fmla="*/ 4 h 4"/>
                  <a:gd name="T40" fmla="*/ 80 w 220"/>
                  <a:gd name="T41" fmla="*/ 4 h 4"/>
                  <a:gd name="T42" fmla="*/ 80 w 220"/>
                  <a:gd name="T43" fmla="*/ 0 h 4"/>
                  <a:gd name="T44" fmla="*/ 92 w 220"/>
                  <a:gd name="T45" fmla="*/ 0 h 4"/>
                  <a:gd name="T46" fmla="*/ 92 w 220"/>
                  <a:gd name="T47" fmla="*/ 4 h 4"/>
                  <a:gd name="T48" fmla="*/ 100 w 220"/>
                  <a:gd name="T49" fmla="*/ 4 h 4"/>
                  <a:gd name="T50" fmla="*/ 112 w 220"/>
                  <a:gd name="T51" fmla="*/ 4 h 4"/>
                  <a:gd name="T52" fmla="*/ 120 w 220"/>
                  <a:gd name="T53" fmla="*/ 4 h 4"/>
                  <a:gd name="T54" fmla="*/ 120 w 220"/>
                  <a:gd name="T55" fmla="*/ 0 h 4"/>
                  <a:gd name="T56" fmla="*/ 128 w 220"/>
                  <a:gd name="T57" fmla="*/ 0 h 4"/>
                  <a:gd name="T58" fmla="*/ 128 w 220"/>
                  <a:gd name="T59" fmla="*/ 4 h 4"/>
                  <a:gd name="T60" fmla="*/ 140 w 220"/>
                  <a:gd name="T61" fmla="*/ 4 h 4"/>
                  <a:gd name="T62" fmla="*/ 148 w 220"/>
                  <a:gd name="T63" fmla="*/ 4 h 4"/>
                  <a:gd name="T64" fmla="*/ 160 w 220"/>
                  <a:gd name="T65" fmla="*/ 4 h 4"/>
                  <a:gd name="T66" fmla="*/ 168 w 220"/>
                  <a:gd name="T67" fmla="*/ 4 h 4"/>
                  <a:gd name="T68" fmla="*/ 176 w 220"/>
                  <a:gd name="T69" fmla="*/ 4 h 4"/>
                  <a:gd name="T70" fmla="*/ 176 w 220"/>
                  <a:gd name="T71" fmla="*/ 0 h 4"/>
                  <a:gd name="T72" fmla="*/ 188 w 220"/>
                  <a:gd name="T73" fmla="*/ 0 h 4"/>
                  <a:gd name="T74" fmla="*/ 188 w 220"/>
                  <a:gd name="T75" fmla="*/ 4 h 4"/>
                  <a:gd name="T76" fmla="*/ 200 w 220"/>
                  <a:gd name="T77" fmla="*/ 4 h 4"/>
                  <a:gd name="T78" fmla="*/ 212 w 220"/>
                  <a:gd name="T79" fmla="*/ 4 h 4"/>
                  <a:gd name="T80" fmla="*/ 212 w 220"/>
                  <a:gd name="T81" fmla="*/ 0 h 4"/>
                  <a:gd name="T82" fmla="*/ 220 w 220"/>
                  <a:gd name="T83" fmla="*/ 0 h 4"/>
                  <a:gd name="T84" fmla="*/ 220 w 220"/>
                  <a:gd name="T85" fmla="*/ 4 h 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20"/>
                  <a:gd name="T130" fmla="*/ 0 h 4"/>
                  <a:gd name="T131" fmla="*/ 220 w 220"/>
                  <a:gd name="T132" fmla="*/ 4 h 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20" h="4">
                    <a:moveTo>
                      <a:pt x="0" y="4"/>
                    </a:moveTo>
                    <a:lnTo>
                      <a:pt x="0" y="0"/>
                    </a:lnTo>
                    <a:lnTo>
                      <a:pt x="12" y="0"/>
                    </a:lnTo>
                    <a:lnTo>
                      <a:pt x="12" y="4"/>
                    </a:lnTo>
                    <a:lnTo>
                      <a:pt x="12" y="0"/>
                    </a:lnTo>
                    <a:lnTo>
                      <a:pt x="20" y="0"/>
                    </a:lnTo>
                    <a:lnTo>
                      <a:pt x="20" y="4"/>
                    </a:lnTo>
                    <a:lnTo>
                      <a:pt x="20" y="0"/>
                    </a:lnTo>
                    <a:lnTo>
                      <a:pt x="28" y="0"/>
                    </a:lnTo>
                    <a:lnTo>
                      <a:pt x="28" y="4"/>
                    </a:lnTo>
                    <a:lnTo>
                      <a:pt x="28" y="0"/>
                    </a:lnTo>
                    <a:lnTo>
                      <a:pt x="40" y="0"/>
                    </a:lnTo>
                    <a:lnTo>
                      <a:pt x="40" y="4"/>
                    </a:lnTo>
                    <a:lnTo>
                      <a:pt x="40" y="0"/>
                    </a:lnTo>
                    <a:lnTo>
                      <a:pt x="48" y="0"/>
                    </a:lnTo>
                    <a:lnTo>
                      <a:pt x="48" y="4"/>
                    </a:lnTo>
                    <a:lnTo>
                      <a:pt x="48" y="0"/>
                    </a:lnTo>
                    <a:lnTo>
                      <a:pt x="60" y="0"/>
                    </a:lnTo>
                    <a:lnTo>
                      <a:pt x="60" y="4"/>
                    </a:lnTo>
                    <a:lnTo>
                      <a:pt x="68" y="4"/>
                    </a:lnTo>
                    <a:lnTo>
                      <a:pt x="80" y="4"/>
                    </a:lnTo>
                    <a:lnTo>
                      <a:pt x="80" y="0"/>
                    </a:lnTo>
                    <a:lnTo>
                      <a:pt x="92" y="0"/>
                    </a:lnTo>
                    <a:lnTo>
                      <a:pt x="92" y="4"/>
                    </a:lnTo>
                    <a:lnTo>
                      <a:pt x="100" y="4"/>
                    </a:lnTo>
                    <a:lnTo>
                      <a:pt x="112" y="4"/>
                    </a:lnTo>
                    <a:lnTo>
                      <a:pt x="120" y="4"/>
                    </a:lnTo>
                    <a:lnTo>
                      <a:pt x="120" y="0"/>
                    </a:lnTo>
                    <a:lnTo>
                      <a:pt x="128" y="0"/>
                    </a:lnTo>
                    <a:lnTo>
                      <a:pt x="128" y="4"/>
                    </a:lnTo>
                    <a:lnTo>
                      <a:pt x="140" y="4"/>
                    </a:lnTo>
                    <a:lnTo>
                      <a:pt x="148" y="4"/>
                    </a:lnTo>
                    <a:lnTo>
                      <a:pt x="160" y="4"/>
                    </a:lnTo>
                    <a:lnTo>
                      <a:pt x="168" y="4"/>
                    </a:lnTo>
                    <a:lnTo>
                      <a:pt x="176" y="4"/>
                    </a:lnTo>
                    <a:lnTo>
                      <a:pt x="176" y="0"/>
                    </a:lnTo>
                    <a:lnTo>
                      <a:pt x="188" y="0"/>
                    </a:lnTo>
                    <a:lnTo>
                      <a:pt x="188" y="4"/>
                    </a:lnTo>
                    <a:lnTo>
                      <a:pt x="200" y="4"/>
                    </a:lnTo>
                    <a:lnTo>
                      <a:pt x="212" y="4"/>
                    </a:lnTo>
                    <a:lnTo>
                      <a:pt x="212" y="0"/>
                    </a:lnTo>
                    <a:lnTo>
                      <a:pt x="220" y="0"/>
                    </a:lnTo>
                    <a:lnTo>
                      <a:pt x="220" y="4"/>
                    </a:lnTo>
                  </a:path>
                </a:pathLst>
              </a:custGeom>
              <a:noFill/>
              <a:ln w="0">
                <a:solidFill>
                  <a:srgbClr val="5500AA"/>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7494" name="Rectangle 69"/>
              <p:cNvSpPr>
                <a:spLocks noChangeArrowheads="1"/>
              </p:cNvSpPr>
              <p:nvPr/>
            </p:nvSpPr>
            <p:spPr bwMode="auto">
              <a:xfrm>
                <a:off x="2029" y="1065"/>
                <a:ext cx="547" cy="1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200"/>
              </a:p>
            </p:txBody>
          </p:sp>
          <p:sp>
            <p:nvSpPr>
              <p:cNvPr id="17495" name="Rectangle 70"/>
              <p:cNvSpPr>
                <a:spLocks noChangeArrowheads="1"/>
              </p:cNvSpPr>
              <p:nvPr/>
            </p:nvSpPr>
            <p:spPr bwMode="auto">
              <a:xfrm>
                <a:off x="2029" y="1065"/>
                <a:ext cx="547" cy="173"/>
              </a:xfrm>
              <a:prstGeom prst="rect">
                <a:avLst/>
              </a:prstGeom>
              <a:noFill/>
              <a:ln w="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200"/>
              </a:p>
            </p:txBody>
          </p:sp>
          <p:sp>
            <p:nvSpPr>
              <p:cNvPr id="17496" name="Line 71"/>
              <p:cNvSpPr>
                <a:spLocks noChangeShapeType="1"/>
              </p:cNvSpPr>
              <p:nvPr/>
            </p:nvSpPr>
            <p:spPr bwMode="auto">
              <a:xfrm>
                <a:off x="2029" y="1065"/>
                <a:ext cx="54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97" name="Freeform 72"/>
              <p:cNvSpPr>
                <a:spLocks/>
              </p:cNvSpPr>
              <p:nvPr/>
            </p:nvSpPr>
            <p:spPr bwMode="auto">
              <a:xfrm>
                <a:off x="2029" y="1065"/>
                <a:ext cx="547" cy="173"/>
              </a:xfrm>
              <a:custGeom>
                <a:avLst/>
                <a:gdLst>
                  <a:gd name="T0" fmla="*/ 0 w 137"/>
                  <a:gd name="T1" fmla="*/ 2147483646 h 43"/>
                  <a:gd name="T2" fmla="*/ 2147483646 w 137"/>
                  <a:gd name="T3" fmla="*/ 2147483646 h 43"/>
                  <a:gd name="T4" fmla="*/ 2147483646 w 137"/>
                  <a:gd name="T5" fmla="*/ 0 h 43"/>
                  <a:gd name="T6" fmla="*/ 0 60000 65536"/>
                  <a:gd name="T7" fmla="*/ 0 60000 65536"/>
                  <a:gd name="T8" fmla="*/ 0 60000 65536"/>
                  <a:gd name="T9" fmla="*/ 0 w 137"/>
                  <a:gd name="T10" fmla="*/ 0 h 43"/>
                  <a:gd name="T11" fmla="*/ 137 w 137"/>
                  <a:gd name="T12" fmla="*/ 43 h 43"/>
                </a:gdLst>
                <a:ahLst/>
                <a:cxnLst>
                  <a:cxn ang="T6">
                    <a:pos x="T0" y="T1"/>
                  </a:cxn>
                  <a:cxn ang="T7">
                    <a:pos x="T2" y="T3"/>
                  </a:cxn>
                  <a:cxn ang="T8">
                    <a:pos x="T4" y="T5"/>
                  </a:cxn>
                </a:cxnLst>
                <a:rect l="T9" t="T10" r="T11" b="T12"/>
                <a:pathLst>
                  <a:path w="137" h="43">
                    <a:moveTo>
                      <a:pt x="0" y="43"/>
                    </a:moveTo>
                    <a:lnTo>
                      <a:pt x="137" y="43"/>
                    </a:lnTo>
                    <a:lnTo>
                      <a:pt x="137"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7498" name="Freeform 75"/>
              <p:cNvSpPr>
                <a:spLocks/>
              </p:cNvSpPr>
              <p:nvPr/>
            </p:nvSpPr>
            <p:spPr bwMode="auto">
              <a:xfrm>
                <a:off x="1930" y="1065"/>
                <a:ext cx="646" cy="173"/>
              </a:xfrm>
              <a:custGeom>
                <a:avLst/>
                <a:gdLst>
                  <a:gd name="T0" fmla="*/ 0 w 137"/>
                  <a:gd name="T1" fmla="*/ 2147483646 h 43"/>
                  <a:gd name="T2" fmla="*/ 0 w 137"/>
                  <a:gd name="T3" fmla="*/ 0 h 43"/>
                  <a:gd name="T4" fmla="*/ 2147483646 w 137"/>
                  <a:gd name="T5" fmla="*/ 0 h 43"/>
                  <a:gd name="T6" fmla="*/ 0 60000 65536"/>
                  <a:gd name="T7" fmla="*/ 0 60000 65536"/>
                  <a:gd name="T8" fmla="*/ 0 60000 65536"/>
                  <a:gd name="T9" fmla="*/ 0 w 137"/>
                  <a:gd name="T10" fmla="*/ 0 h 43"/>
                  <a:gd name="T11" fmla="*/ 137 w 137"/>
                  <a:gd name="T12" fmla="*/ 43 h 43"/>
                </a:gdLst>
                <a:ahLst/>
                <a:cxnLst>
                  <a:cxn ang="T6">
                    <a:pos x="T0" y="T1"/>
                  </a:cxn>
                  <a:cxn ang="T7">
                    <a:pos x="T2" y="T3"/>
                  </a:cxn>
                  <a:cxn ang="T8">
                    <a:pos x="T4" y="T5"/>
                  </a:cxn>
                </a:cxnLst>
                <a:rect l="T9" t="T10" r="T11" b="T12"/>
                <a:pathLst>
                  <a:path w="137" h="43">
                    <a:moveTo>
                      <a:pt x="0" y="43"/>
                    </a:moveTo>
                    <a:lnTo>
                      <a:pt x="0" y="0"/>
                    </a:lnTo>
                    <a:lnTo>
                      <a:pt x="137"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7499" name="Rectangle 78"/>
              <p:cNvSpPr>
                <a:spLocks noChangeArrowheads="1"/>
              </p:cNvSpPr>
              <p:nvPr/>
            </p:nvSpPr>
            <p:spPr bwMode="auto">
              <a:xfrm>
                <a:off x="2180" y="1077"/>
                <a:ext cx="370"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Messdaten</a:t>
                </a:r>
                <a:endParaRPr lang="de-DE" altLang="en-US" sz="1200"/>
              </a:p>
            </p:txBody>
          </p:sp>
          <p:sp>
            <p:nvSpPr>
              <p:cNvPr id="17500" name="Line 79"/>
              <p:cNvSpPr>
                <a:spLocks noChangeShapeType="1"/>
              </p:cNvSpPr>
              <p:nvPr/>
            </p:nvSpPr>
            <p:spPr bwMode="auto">
              <a:xfrm>
                <a:off x="1976" y="1109"/>
                <a:ext cx="184" cy="1"/>
              </a:xfrm>
              <a:prstGeom prst="line">
                <a:avLst/>
              </a:prstGeom>
              <a:noFill/>
              <a:ln w="0">
                <a:solidFill>
                  <a:srgbClr val="5500AA"/>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501" name="Rectangle 80"/>
              <p:cNvSpPr>
                <a:spLocks noChangeArrowheads="1"/>
              </p:cNvSpPr>
              <p:nvPr/>
            </p:nvSpPr>
            <p:spPr bwMode="auto">
              <a:xfrm>
                <a:off x="2180" y="1153"/>
                <a:ext cx="259"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Fit (ML)</a:t>
                </a:r>
                <a:endParaRPr lang="de-DE" altLang="en-US" sz="1200"/>
              </a:p>
            </p:txBody>
          </p:sp>
          <p:sp>
            <p:nvSpPr>
              <p:cNvPr id="17502" name="Line 81"/>
              <p:cNvSpPr>
                <a:spLocks noChangeShapeType="1"/>
              </p:cNvSpPr>
              <p:nvPr/>
            </p:nvSpPr>
            <p:spPr bwMode="auto">
              <a:xfrm>
                <a:off x="1976" y="1190"/>
                <a:ext cx="184" cy="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de-DE"/>
              </a:p>
            </p:txBody>
          </p:sp>
        </p:grpSp>
        <p:sp>
          <p:nvSpPr>
            <p:cNvPr id="17427" name="Freeform 85"/>
            <p:cNvSpPr>
              <a:spLocks/>
            </p:cNvSpPr>
            <p:nvPr/>
          </p:nvSpPr>
          <p:spPr bwMode="auto">
            <a:xfrm>
              <a:off x="2271713" y="2728553"/>
              <a:ext cx="4513262" cy="3078162"/>
            </a:xfrm>
            <a:custGeom>
              <a:avLst/>
              <a:gdLst>
                <a:gd name="T0" fmla="*/ 2147483646 w 9868"/>
                <a:gd name="T1" fmla="*/ 2147483646 h 10000"/>
                <a:gd name="T2" fmla="*/ 2147483646 w 9868"/>
                <a:gd name="T3" fmla="*/ 2147483646 h 10000"/>
                <a:gd name="T4" fmla="*/ 2147483646 w 9868"/>
                <a:gd name="T5" fmla="*/ 2147483646 h 10000"/>
                <a:gd name="T6" fmla="*/ 2147483646 w 9868"/>
                <a:gd name="T7" fmla="*/ 2147483646 h 10000"/>
                <a:gd name="T8" fmla="*/ 2147483646 w 9868"/>
                <a:gd name="T9" fmla="*/ 2147483646 h 10000"/>
                <a:gd name="T10" fmla="*/ 2147483646 w 9868"/>
                <a:gd name="T11" fmla="*/ 2147483646 h 10000"/>
                <a:gd name="T12" fmla="*/ 2147483646 w 9868"/>
                <a:gd name="T13" fmla="*/ 0 h 10000"/>
                <a:gd name="T14" fmla="*/ 2147483646 w 9868"/>
                <a:gd name="T15" fmla="*/ 2147483646 h 10000"/>
                <a:gd name="T16" fmla="*/ 2147483646 w 9868"/>
                <a:gd name="T17" fmla="*/ 2147483646 h 10000"/>
                <a:gd name="T18" fmla="*/ 2147483646 w 9868"/>
                <a:gd name="T19" fmla="*/ 2147483646 h 10000"/>
                <a:gd name="T20" fmla="*/ 2147483646 w 9868"/>
                <a:gd name="T21" fmla="*/ 2147483646 h 10000"/>
                <a:gd name="T22" fmla="*/ 2147483646 w 9868"/>
                <a:gd name="T23" fmla="*/ 2147483646 h 10000"/>
                <a:gd name="T24" fmla="*/ 2147483646 w 9868"/>
                <a:gd name="T25" fmla="*/ 2147483646 h 10000"/>
                <a:gd name="T26" fmla="*/ 2147483646 w 9868"/>
                <a:gd name="T27" fmla="*/ 2147483646 h 10000"/>
                <a:gd name="T28" fmla="*/ 2147483646 w 9868"/>
                <a:gd name="T29" fmla="*/ 2147483646 h 10000"/>
                <a:gd name="T30" fmla="*/ 2147483646 w 9868"/>
                <a:gd name="T31" fmla="*/ 2147483646 h 10000"/>
                <a:gd name="T32" fmla="*/ 2147483646 w 9868"/>
                <a:gd name="T33" fmla="*/ 2147483646 h 10000"/>
                <a:gd name="T34" fmla="*/ 2147483646 w 9868"/>
                <a:gd name="T35" fmla="*/ 2147483646 h 10000"/>
                <a:gd name="T36" fmla="*/ 2147483646 w 9868"/>
                <a:gd name="T37" fmla="*/ 2147483646 h 10000"/>
                <a:gd name="T38" fmla="*/ 2147483646 w 9868"/>
                <a:gd name="T39" fmla="*/ 2147483646 h 10000"/>
                <a:gd name="T40" fmla="*/ 2147483646 w 9868"/>
                <a:gd name="T41" fmla="*/ 2147483646 h 10000"/>
                <a:gd name="T42" fmla="*/ 2147483646 w 9868"/>
                <a:gd name="T43" fmla="*/ 2147483646 h 10000"/>
                <a:gd name="T44" fmla="*/ 2147483646 w 9868"/>
                <a:gd name="T45" fmla="*/ 2147483646 h 10000"/>
                <a:gd name="T46" fmla="*/ 2147483646 w 9868"/>
                <a:gd name="T47" fmla="*/ 2147483646 h 10000"/>
                <a:gd name="T48" fmla="*/ 2147483646 w 9868"/>
                <a:gd name="T49" fmla="*/ 2147483646 h 10000"/>
                <a:gd name="T50" fmla="*/ 2147483646 w 9868"/>
                <a:gd name="T51" fmla="*/ 2147483646 h 10000"/>
                <a:gd name="T52" fmla="*/ 2147483646 w 9868"/>
                <a:gd name="T53" fmla="*/ 2147483646 h 10000"/>
                <a:gd name="T54" fmla="*/ 2147483646 w 9868"/>
                <a:gd name="T55" fmla="*/ 2147483646 h 10000"/>
                <a:gd name="T56" fmla="*/ 2147483646 w 9868"/>
                <a:gd name="T57" fmla="*/ 2147483646 h 10000"/>
                <a:gd name="T58" fmla="*/ 2147483646 w 9868"/>
                <a:gd name="T59" fmla="*/ 2147483646 h 10000"/>
                <a:gd name="T60" fmla="*/ 2147483646 w 9868"/>
                <a:gd name="T61" fmla="*/ 2147483646 h 10000"/>
                <a:gd name="T62" fmla="*/ 2147483646 w 9868"/>
                <a:gd name="T63" fmla="*/ 2147483646 h 10000"/>
                <a:gd name="T64" fmla="*/ 2147483646 w 9868"/>
                <a:gd name="T65" fmla="*/ 2147483646 h 10000"/>
                <a:gd name="T66" fmla="*/ 2147483646 w 9868"/>
                <a:gd name="T67" fmla="*/ 2147483646 h 10000"/>
                <a:gd name="T68" fmla="*/ 2147483646 w 9868"/>
                <a:gd name="T69" fmla="*/ 2147483646 h 10000"/>
                <a:gd name="T70" fmla="*/ 2147483646 w 9868"/>
                <a:gd name="T71" fmla="*/ 2147483646 h 10000"/>
                <a:gd name="T72" fmla="*/ 2147483646 w 9868"/>
                <a:gd name="T73" fmla="*/ 2147483646 h 10000"/>
                <a:gd name="T74" fmla="*/ 2147483646 w 9868"/>
                <a:gd name="T75" fmla="*/ 2147483646 h 10000"/>
                <a:gd name="T76" fmla="*/ 2147483646 w 9868"/>
                <a:gd name="T77" fmla="*/ 2147483646 h 10000"/>
                <a:gd name="T78" fmla="*/ 2147483646 w 9868"/>
                <a:gd name="T79" fmla="*/ 2147483646 h 10000"/>
                <a:gd name="T80" fmla="*/ 2147483646 w 9868"/>
                <a:gd name="T81" fmla="*/ 2147483646 h 10000"/>
                <a:gd name="T82" fmla="*/ 2147483646 w 9868"/>
                <a:gd name="T83" fmla="*/ 2147483646 h 10000"/>
                <a:gd name="T84" fmla="*/ 2147483646 w 9868"/>
                <a:gd name="T85" fmla="*/ 2147483646 h 10000"/>
                <a:gd name="T86" fmla="*/ 2147483646 w 9868"/>
                <a:gd name="T87" fmla="*/ 2147483646 h 10000"/>
                <a:gd name="T88" fmla="*/ 2147483646 w 9868"/>
                <a:gd name="T89" fmla="*/ 2147483646 h 100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868"/>
                <a:gd name="T136" fmla="*/ 0 h 10000"/>
                <a:gd name="T137" fmla="*/ 9868 w 9868"/>
                <a:gd name="T138" fmla="*/ 10000 h 1000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868" h="10000">
                  <a:moveTo>
                    <a:pt x="0" y="9927"/>
                  </a:moveTo>
                  <a:cubicBezTo>
                    <a:pt x="39" y="9571"/>
                    <a:pt x="71" y="9013"/>
                    <a:pt x="133" y="8426"/>
                  </a:cubicBezTo>
                  <a:cubicBezTo>
                    <a:pt x="185" y="7981"/>
                    <a:pt x="249" y="7104"/>
                    <a:pt x="320" y="6558"/>
                  </a:cubicBezTo>
                  <a:cubicBezTo>
                    <a:pt x="379" y="6160"/>
                    <a:pt x="429" y="5550"/>
                    <a:pt x="486" y="5074"/>
                  </a:cubicBezTo>
                  <a:cubicBezTo>
                    <a:pt x="523" y="4783"/>
                    <a:pt x="573" y="4280"/>
                    <a:pt x="603" y="3887"/>
                  </a:cubicBezTo>
                  <a:cubicBezTo>
                    <a:pt x="606" y="3631"/>
                    <a:pt x="724" y="2804"/>
                    <a:pt x="771" y="2532"/>
                  </a:cubicBezTo>
                  <a:cubicBezTo>
                    <a:pt x="802" y="2224"/>
                    <a:pt x="825" y="2152"/>
                    <a:pt x="865" y="1898"/>
                  </a:cubicBezTo>
                  <a:cubicBezTo>
                    <a:pt x="925" y="1580"/>
                    <a:pt x="1037" y="1145"/>
                    <a:pt x="1092" y="967"/>
                  </a:cubicBezTo>
                  <a:cubicBezTo>
                    <a:pt x="1128" y="875"/>
                    <a:pt x="1165" y="784"/>
                    <a:pt x="1201" y="692"/>
                  </a:cubicBezTo>
                  <a:cubicBezTo>
                    <a:pt x="1230" y="610"/>
                    <a:pt x="1259" y="527"/>
                    <a:pt x="1290" y="445"/>
                  </a:cubicBezTo>
                  <a:cubicBezTo>
                    <a:pt x="1325" y="370"/>
                    <a:pt x="1362" y="295"/>
                    <a:pt x="1398" y="220"/>
                  </a:cubicBezTo>
                  <a:lnTo>
                    <a:pt x="1525" y="109"/>
                  </a:lnTo>
                  <a:cubicBezTo>
                    <a:pt x="1562" y="82"/>
                    <a:pt x="1598" y="54"/>
                    <a:pt x="1635" y="27"/>
                  </a:cubicBezTo>
                  <a:lnTo>
                    <a:pt x="1722" y="0"/>
                  </a:lnTo>
                  <a:lnTo>
                    <a:pt x="1831" y="27"/>
                  </a:lnTo>
                  <a:cubicBezTo>
                    <a:pt x="1869" y="45"/>
                    <a:pt x="1906" y="64"/>
                    <a:pt x="1943" y="82"/>
                  </a:cubicBezTo>
                  <a:cubicBezTo>
                    <a:pt x="1971" y="119"/>
                    <a:pt x="2000" y="155"/>
                    <a:pt x="2029" y="192"/>
                  </a:cubicBezTo>
                  <a:cubicBezTo>
                    <a:pt x="2074" y="247"/>
                    <a:pt x="2117" y="301"/>
                    <a:pt x="2161" y="356"/>
                  </a:cubicBezTo>
                  <a:cubicBezTo>
                    <a:pt x="2198" y="422"/>
                    <a:pt x="2234" y="489"/>
                    <a:pt x="2271" y="555"/>
                  </a:cubicBezTo>
                  <a:cubicBezTo>
                    <a:pt x="2307" y="628"/>
                    <a:pt x="2345" y="701"/>
                    <a:pt x="2381" y="774"/>
                  </a:cubicBezTo>
                  <a:cubicBezTo>
                    <a:pt x="2410" y="856"/>
                    <a:pt x="2440" y="939"/>
                    <a:pt x="2468" y="1021"/>
                  </a:cubicBezTo>
                  <a:cubicBezTo>
                    <a:pt x="2506" y="1112"/>
                    <a:pt x="2542" y="1204"/>
                    <a:pt x="2578" y="1295"/>
                  </a:cubicBezTo>
                  <a:cubicBezTo>
                    <a:pt x="2614" y="1396"/>
                    <a:pt x="2652" y="1497"/>
                    <a:pt x="2687" y="1597"/>
                  </a:cubicBezTo>
                  <a:cubicBezTo>
                    <a:pt x="2732" y="1700"/>
                    <a:pt x="2775" y="1802"/>
                    <a:pt x="2820" y="1905"/>
                  </a:cubicBezTo>
                  <a:cubicBezTo>
                    <a:pt x="2849" y="2014"/>
                    <a:pt x="2877" y="2125"/>
                    <a:pt x="2908" y="2234"/>
                  </a:cubicBezTo>
                  <a:lnTo>
                    <a:pt x="3017" y="2563"/>
                  </a:lnTo>
                  <a:cubicBezTo>
                    <a:pt x="3052" y="2682"/>
                    <a:pt x="3092" y="2801"/>
                    <a:pt x="3127" y="2920"/>
                  </a:cubicBezTo>
                  <a:cubicBezTo>
                    <a:pt x="3163" y="3041"/>
                    <a:pt x="3200" y="3162"/>
                    <a:pt x="3237" y="3283"/>
                  </a:cubicBezTo>
                  <a:cubicBezTo>
                    <a:pt x="3267" y="3392"/>
                    <a:pt x="3296" y="3502"/>
                    <a:pt x="3324" y="3612"/>
                  </a:cubicBezTo>
                  <a:cubicBezTo>
                    <a:pt x="3368" y="3740"/>
                    <a:pt x="3412" y="3867"/>
                    <a:pt x="3457" y="3996"/>
                  </a:cubicBezTo>
                  <a:cubicBezTo>
                    <a:pt x="3493" y="4105"/>
                    <a:pt x="3528" y="4215"/>
                    <a:pt x="3567" y="4325"/>
                  </a:cubicBezTo>
                  <a:cubicBezTo>
                    <a:pt x="3602" y="4446"/>
                    <a:pt x="3640" y="4566"/>
                    <a:pt x="3675" y="4688"/>
                  </a:cubicBezTo>
                  <a:cubicBezTo>
                    <a:pt x="3704" y="4797"/>
                    <a:pt x="3735" y="4907"/>
                    <a:pt x="3763" y="5017"/>
                  </a:cubicBezTo>
                  <a:cubicBezTo>
                    <a:pt x="3799" y="5136"/>
                    <a:pt x="3837" y="5254"/>
                    <a:pt x="3873" y="5374"/>
                  </a:cubicBezTo>
                  <a:cubicBezTo>
                    <a:pt x="3907" y="5474"/>
                    <a:pt x="3942" y="5575"/>
                    <a:pt x="3976" y="5675"/>
                  </a:cubicBezTo>
                  <a:cubicBezTo>
                    <a:pt x="4013" y="5778"/>
                    <a:pt x="4051" y="5881"/>
                    <a:pt x="4087" y="5983"/>
                  </a:cubicBezTo>
                  <a:cubicBezTo>
                    <a:pt x="4124" y="6083"/>
                    <a:pt x="4160" y="6185"/>
                    <a:pt x="4197" y="6285"/>
                  </a:cubicBezTo>
                  <a:cubicBezTo>
                    <a:pt x="4233" y="6386"/>
                    <a:pt x="4270" y="6486"/>
                    <a:pt x="4307" y="6587"/>
                  </a:cubicBezTo>
                  <a:cubicBezTo>
                    <a:pt x="4342" y="6669"/>
                    <a:pt x="4379" y="6751"/>
                    <a:pt x="4416" y="6833"/>
                  </a:cubicBezTo>
                  <a:cubicBezTo>
                    <a:pt x="4445" y="6925"/>
                    <a:pt x="4474" y="7016"/>
                    <a:pt x="4504" y="7107"/>
                  </a:cubicBezTo>
                  <a:cubicBezTo>
                    <a:pt x="4539" y="7191"/>
                    <a:pt x="4576" y="7277"/>
                    <a:pt x="4614" y="7361"/>
                  </a:cubicBezTo>
                  <a:cubicBezTo>
                    <a:pt x="4657" y="7434"/>
                    <a:pt x="4701" y="7507"/>
                    <a:pt x="4746" y="7580"/>
                  </a:cubicBezTo>
                  <a:cubicBezTo>
                    <a:pt x="4782" y="7654"/>
                    <a:pt x="4819" y="7727"/>
                    <a:pt x="4854" y="7800"/>
                  </a:cubicBezTo>
                  <a:cubicBezTo>
                    <a:pt x="4885" y="7873"/>
                    <a:pt x="4914" y="7945"/>
                    <a:pt x="4943" y="8019"/>
                  </a:cubicBezTo>
                  <a:cubicBezTo>
                    <a:pt x="4979" y="8074"/>
                    <a:pt x="5016" y="8128"/>
                    <a:pt x="5052" y="8183"/>
                  </a:cubicBezTo>
                  <a:cubicBezTo>
                    <a:pt x="5089" y="8238"/>
                    <a:pt x="5125" y="8293"/>
                    <a:pt x="5162" y="8348"/>
                  </a:cubicBezTo>
                  <a:cubicBezTo>
                    <a:pt x="5198" y="8403"/>
                    <a:pt x="5235" y="8457"/>
                    <a:pt x="5271" y="8512"/>
                  </a:cubicBezTo>
                  <a:cubicBezTo>
                    <a:pt x="5301" y="8567"/>
                    <a:pt x="5329" y="8621"/>
                    <a:pt x="5360" y="8676"/>
                  </a:cubicBezTo>
                  <a:cubicBezTo>
                    <a:pt x="5404" y="8724"/>
                    <a:pt x="5447" y="8773"/>
                    <a:pt x="5492" y="8821"/>
                  </a:cubicBezTo>
                  <a:cubicBezTo>
                    <a:pt x="5528" y="8867"/>
                    <a:pt x="5565" y="8912"/>
                    <a:pt x="5600" y="8958"/>
                  </a:cubicBezTo>
                  <a:cubicBezTo>
                    <a:pt x="5638" y="8994"/>
                    <a:pt x="5674" y="9031"/>
                    <a:pt x="5710" y="9067"/>
                  </a:cubicBezTo>
                  <a:cubicBezTo>
                    <a:pt x="5741" y="9095"/>
                    <a:pt x="5768" y="9123"/>
                    <a:pt x="5798" y="9150"/>
                  </a:cubicBezTo>
                  <a:cubicBezTo>
                    <a:pt x="5836" y="9186"/>
                    <a:pt x="5871" y="9223"/>
                    <a:pt x="5908" y="9259"/>
                  </a:cubicBezTo>
                  <a:cubicBezTo>
                    <a:pt x="5945" y="9286"/>
                    <a:pt x="5980" y="9314"/>
                    <a:pt x="6018" y="9341"/>
                  </a:cubicBezTo>
                  <a:cubicBezTo>
                    <a:pt x="6055" y="9368"/>
                    <a:pt x="6091" y="9396"/>
                    <a:pt x="6128" y="9423"/>
                  </a:cubicBezTo>
                  <a:cubicBezTo>
                    <a:pt x="6163" y="9452"/>
                    <a:pt x="6202" y="9479"/>
                    <a:pt x="6238" y="9507"/>
                  </a:cubicBezTo>
                  <a:lnTo>
                    <a:pt x="6346" y="9561"/>
                  </a:lnTo>
                  <a:cubicBezTo>
                    <a:pt x="6381" y="9579"/>
                    <a:pt x="6415" y="9598"/>
                    <a:pt x="6450" y="9616"/>
                  </a:cubicBezTo>
                  <a:cubicBezTo>
                    <a:pt x="6481" y="9634"/>
                    <a:pt x="6509" y="9653"/>
                    <a:pt x="6539" y="9671"/>
                  </a:cubicBezTo>
                  <a:lnTo>
                    <a:pt x="6647" y="9725"/>
                  </a:lnTo>
                  <a:lnTo>
                    <a:pt x="6780" y="9753"/>
                  </a:lnTo>
                  <a:lnTo>
                    <a:pt x="6890" y="9780"/>
                  </a:lnTo>
                  <a:lnTo>
                    <a:pt x="6977" y="9807"/>
                  </a:lnTo>
                  <a:cubicBezTo>
                    <a:pt x="7013" y="9817"/>
                    <a:pt x="7051" y="9826"/>
                    <a:pt x="7087" y="9836"/>
                  </a:cubicBezTo>
                  <a:lnTo>
                    <a:pt x="7197" y="9863"/>
                  </a:lnTo>
                  <a:lnTo>
                    <a:pt x="7307" y="9890"/>
                  </a:lnTo>
                  <a:cubicBezTo>
                    <a:pt x="7344" y="9899"/>
                    <a:pt x="7379" y="9909"/>
                    <a:pt x="7416" y="9918"/>
                  </a:cubicBezTo>
                  <a:lnTo>
                    <a:pt x="7527" y="9918"/>
                  </a:lnTo>
                  <a:lnTo>
                    <a:pt x="7636" y="9945"/>
                  </a:lnTo>
                  <a:lnTo>
                    <a:pt x="7745" y="9945"/>
                  </a:lnTo>
                  <a:lnTo>
                    <a:pt x="7833" y="9945"/>
                  </a:lnTo>
                  <a:lnTo>
                    <a:pt x="7943" y="9972"/>
                  </a:lnTo>
                  <a:lnTo>
                    <a:pt x="8074" y="9972"/>
                  </a:lnTo>
                  <a:lnTo>
                    <a:pt x="8162" y="9972"/>
                  </a:lnTo>
                  <a:lnTo>
                    <a:pt x="8272" y="9972"/>
                  </a:lnTo>
                  <a:cubicBezTo>
                    <a:pt x="8309" y="9981"/>
                    <a:pt x="8345" y="9991"/>
                    <a:pt x="8382" y="10000"/>
                  </a:cubicBezTo>
                  <a:lnTo>
                    <a:pt x="8493" y="10000"/>
                  </a:lnTo>
                  <a:lnTo>
                    <a:pt x="8580" y="10000"/>
                  </a:lnTo>
                  <a:lnTo>
                    <a:pt x="8711" y="10000"/>
                  </a:lnTo>
                  <a:lnTo>
                    <a:pt x="8821" y="10000"/>
                  </a:lnTo>
                  <a:lnTo>
                    <a:pt x="8924" y="10000"/>
                  </a:lnTo>
                  <a:lnTo>
                    <a:pt x="9013" y="10000"/>
                  </a:lnTo>
                  <a:lnTo>
                    <a:pt x="9123" y="10000"/>
                  </a:lnTo>
                  <a:lnTo>
                    <a:pt x="9232" y="10000"/>
                  </a:lnTo>
                  <a:lnTo>
                    <a:pt x="9363" y="10000"/>
                  </a:lnTo>
                  <a:lnTo>
                    <a:pt x="9452" y="10000"/>
                  </a:lnTo>
                  <a:lnTo>
                    <a:pt x="9561" y="10000"/>
                  </a:lnTo>
                  <a:lnTo>
                    <a:pt x="9669" y="10000"/>
                  </a:lnTo>
                  <a:lnTo>
                    <a:pt x="9782" y="10000"/>
                  </a:lnTo>
                  <a:lnTo>
                    <a:pt x="9868" y="10000"/>
                  </a:ln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grpSp>
      <p:pic>
        <p:nvPicPr>
          <p:cNvPr id="17412" name="Picture 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5929" y="1617065"/>
            <a:ext cx="4092575"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7422" name="Titel 1"/>
          <p:cNvSpPr>
            <a:spLocks noGrp="1"/>
          </p:cNvSpPr>
          <p:nvPr>
            <p:ph type="title"/>
          </p:nvPr>
        </p:nvSpPr>
        <p:spPr>
          <a:xfrm>
            <a:off x="107950" y="44450"/>
            <a:ext cx="8229600" cy="576263"/>
          </a:xfrm>
        </p:spPr>
        <p:txBody>
          <a:bodyPr/>
          <a:lstStyle/>
          <a:p>
            <a:pPr algn="l"/>
            <a:r>
              <a:rPr lang="de-DE" altLang="en-US" sz="2400" b="1" dirty="0">
                <a:latin typeface="Calibri" panose="020F0502020204030204" pitchFamily="34" charset="0"/>
                <a:ea typeface="Calibri" panose="020F0502020204030204" pitchFamily="34" charset="0"/>
                <a:cs typeface="Calibri" panose="020F0502020204030204" pitchFamily="34" charset="0"/>
              </a:rPr>
              <a:t>Extremwerte</a:t>
            </a:r>
          </a:p>
        </p:txBody>
      </p:sp>
      <p:sp>
        <p:nvSpPr>
          <p:cNvPr id="17423" name="Rechteck 94"/>
          <p:cNvSpPr>
            <a:spLocks noChangeArrowheads="1"/>
          </p:cNvSpPr>
          <p:nvPr/>
        </p:nvSpPr>
        <p:spPr bwMode="auto">
          <a:xfrm>
            <a:off x="188913" y="836613"/>
            <a:ext cx="84867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600"/>
              </a:spcBef>
              <a:buFontTx/>
              <a:buNone/>
            </a:pPr>
            <a:r>
              <a:rPr lang="en-US" altLang="en-US" sz="1800" dirty="0" err="1"/>
              <a:t>Extremwertstatistik</a:t>
            </a:r>
            <a:r>
              <a:rPr lang="en-US" altLang="en-US" sz="1800" dirty="0"/>
              <a:t> </a:t>
            </a:r>
            <a:r>
              <a:rPr lang="en-US" altLang="en-US" sz="1800" dirty="0" err="1"/>
              <a:t>behandelt</a:t>
            </a:r>
            <a:r>
              <a:rPr lang="en-US" altLang="en-US" sz="1800" dirty="0"/>
              <a:t> </a:t>
            </a:r>
            <a:r>
              <a:rPr lang="en-US" altLang="en-US" sz="1800" dirty="0" err="1"/>
              <a:t>nur</a:t>
            </a:r>
            <a:r>
              <a:rPr lang="en-US" altLang="en-US" sz="1800" dirty="0"/>
              <a:t> die </a:t>
            </a:r>
            <a:r>
              <a:rPr lang="en-US" altLang="en-US" sz="1800" dirty="0" err="1"/>
              <a:t>Extremwerte</a:t>
            </a:r>
            <a:r>
              <a:rPr lang="en-US" altLang="en-US" sz="1800" dirty="0"/>
              <a:t> (“distribution tail”)</a:t>
            </a:r>
            <a:endParaRPr lang="de-DE" altLang="en-US" sz="1800" dirty="0"/>
          </a:p>
        </p:txBody>
      </p:sp>
      <p:sp>
        <p:nvSpPr>
          <p:cNvPr id="116" name="Ellipse 115"/>
          <p:cNvSpPr/>
          <p:nvPr/>
        </p:nvSpPr>
        <p:spPr bwMode="auto">
          <a:xfrm>
            <a:off x="2796604" y="3520478"/>
            <a:ext cx="633413" cy="292100"/>
          </a:xfrm>
          <a:prstGeom prst="ellipse">
            <a:avLst/>
          </a:prstGeom>
          <a:solidFill>
            <a:schemeClr val="bg1">
              <a:lumMod val="85000"/>
              <a:alpha val="55000"/>
            </a:schemeClr>
          </a:solidFill>
          <a:ln w="22225">
            <a:noFill/>
            <a:miter lim="800000"/>
            <a:headEnd/>
            <a:tailEnd/>
          </a:ln>
        </p:spPr>
        <p:txBody>
          <a:bodyPr wrap="none" anchor="ctr"/>
          <a:lstStyle/>
          <a:p>
            <a:pPr algn="ctr" eaLnBrk="1" hangingPunct="1">
              <a:spcBef>
                <a:spcPts val="600"/>
              </a:spcBef>
              <a:defRPr/>
            </a:pPr>
            <a:endParaRPr lang="de-DE" sz="1600">
              <a:latin typeface="Candara" pitchFamily="34" charset="0"/>
            </a:endParaRPr>
          </a:p>
        </p:txBody>
      </p:sp>
      <p:cxnSp>
        <p:nvCxnSpPr>
          <p:cNvPr id="3" name="Gerade Verbindung mit Pfeil 2"/>
          <p:cNvCxnSpPr>
            <a:stCxn id="116" idx="7"/>
          </p:cNvCxnSpPr>
          <p:nvPr/>
        </p:nvCxnSpPr>
        <p:spPr>
          <a:xfrm flipV="1">
            <a:off x="3337942" y="3082328"/>
            <a:ext cx="1677987" cy="48101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5" name="Rechteck 94"/>
          <p:cNvSpPr>
            <a:spLocks noChangeArrowheads="1"/>
          </p:cNvSpPr>
          <p:nvPr/>
        </p:nvSpPr>
        <p:spPr bwMode="auto">
          <a:xfrm>
            <a:off x="188912" y="4365104"/>
            <a:ext cx="863156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600"/>
              </a:spcBef>
              <a:buFontTx/>
              <a:buNone/>
            </a:pPr>
            <a:r>
              <a:rPr lang="de-DE" altLang="en-US" sz="1800" dirty="0"/>
              <a:t>Begründung:</a:t>
            </a:r>
          </a:p>
          <a:p>
            <a:pPr eaLnBrk="1" hangingPunct="1">
              <a:spcBef>
                <a:spcPts val="600"/>
              </a:spcBef>
              <a:buNone/>
            </a:pPr>
            <a:r>
              <a:rPr lang="de-DE" sz="1800" dirty="0"/>
              <a:t>Beim Anpassen einer parametrischen Verteilung an alle Daten entsteht ein Modell, das gut an die häufigen Werte angepasst ist, aber schlecht an die seltenen Extremwerte</a:t>
            </a:r>
            <a:endParaRPr lang="de-DE" altLang="en-US" sz="1800" dirty="0"/>
          </a:p>
          <a:p>
            <a:pPr marL="285750" indent="-285750" eaLnBrk="1" hangingPunct="1">
              <a:spcBef>
                <a:spcPts val="600"/>
              </a:spcBef>
              <a:buFont typeface="Wingdings" panose="05000000000000000000" pitchFamily="2" charset="2"/>
              <a:buChar char="Ø"/>
            </a:pPr>
            <a:r>
              <a:rPr lang="de-DE" altLang="en-US" sz="1800" dirty="0"/>
              <a:t>Extremwerte sind jedoch der interessanteste Teil für die Risikoforschung</a:t>
            </a:r>
          </a:p>
        </p:txBody>
      </p:sp>
      <p:sp>
        <p:nvSpPr>
          <p:cNvPr id="2" name="TextBox 1"/>
          <p:cNvSpPr txBox="1"/>
          <p:nvPr/>
        </p:nvSpPr>
        <p:spPr>
          <a:xfrm>
            <a:off x="8820472" y="6505599"/>
            <a:ext cx="284052" cy="307777"/>
          </a:xfrm>
          <a:prstGeom prst="rect">
            <a:avLst/>
          </a:prstGeom>
          <a:noFill/>
        </p:spPr>
        <p:txBody>
          <a:bodyPr wrap="none" rtlCol="0">
            <a:spAutoFit/>
          </a:bodyPr>
          <a:lstStyle/>
          <a:p>
            <a:r>
              <a:rPr lang="en-US" sz="1400" dirty="0"/>
              <a:t>5</a:t>
            </a:r>
            <a:endParaRPr lang="de-DE" sz="1400" dirty="0"/>
          </a:p>
        </p:txBody>
      </p:sp>
      <p:sp>
        <p:nvSpPr>
          <p:cNvPr id="4" name="TextBox 3"/>
          <p:cNvSpPr txBox="1"/>
          <p:nvPr/>
        </p:nvSpPr>
        <p:spPr>
          <a:xfrm>
            <a:off x="2726000" y="1295673"/>
            <a:ext cx="3557384" cy="369332"/>
          </a:xfrm>
          <a:prstGeom prst="rect">
            <a:avLst/>
          </a:prstGeom>
          <a:noFill/>
        </p:spPr>
        <p:txBody>
          <a:bodyPr wrap="none" rtlCol="0">
            <a:spAutoFit/>
          </a:bodyPr>
          <a:lstStyle/>
          <a:p>
            <a:r>
              <a:rPr lang="en-US" altLang="en-US" dirty="0"/>
              <a:t>PDF von </a:t>
            </a:r>
            <a:r>
              <a:rPr lang="en-US" altLang="en-US" dirty="0" err="1"/>
              <a:t>Windgeschwindigkeiten</a:t>
            </a:r>
            <a:endParaRPr lang="en-US" altLang="en-US" dirty="0"/>
          </a:p>
        </p:txBody>
      </p:sp>
    </p:spTree>
    <p:extLst>
      <p:ext uri="{BB962C8B-B14F-4D97-AF65-F5344CB8AC3E}">
        <p14:creationId xmlns:p14="http://schemas.microsoft.com/office/powerpoint/2010/main" val="122858303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4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P spid="9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hteck 98"/>
          <p:cNvSpPr>
            <a:spLocks noChangeArrowheads="1"/>
          </p:cNvSpPr>
          <p:nvPr/>
        </p:nvSpPr>
        <p:spPr bwMode="auto">
          <a:xfrm>
            <a:off x="3914682" y="4659471"/>
            <a:ext cx="3651156" cy="893289"/>
          </a:xfrm>
          <a:prstGeom prst="rect">
            <a:avLst/>
          </a:prstGeom>
          <a:solidFill>
            <a:srgbClr val="92D050">
              <a:alpha val="61176"/>
            </a:srgbClr>
          </a:solidFill>
          <a:ln w="222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600"/>
              </a:spcBef>
              <a:buFontTx/>
              <a:buNone/>
            </a:pPr>
            <a:r>
              <a:rPr lang="de-DE" altLang="en-US" sz="1800" dirty="0">
                <a:latin typeface="Candara" panose="020E0502030303020204" pitchFamily="34" charset="0"/>
              </a:rPr>
              <a:t>Anpassen (Fit) einer</a:t>
            </a:r>
          </a:p>
          <a:p>
            <a:pPr algn="ctr" eaLnBrk="1" hangingPunct="1">
              <a:spcBef>
                <a:spcPts val="600"/>
              </a:spcBef>
              <a:buFontTx/>
              <a:buNone/>
            </a:pPr>
            <a:r>
              <a:rPr lang="de-DE" altLang="en-US" sz="1800" dirty="0">
                <a:latin typeface="Candara" panose="020E0502030303020204" pitchFamily="34" charset="0"/>
              </a:rPr>
              <a:t> Extremwertverteilung</a:t>
            </a:r>
          </a:p>
        </p:txBody>
      </p:sp>
      <p:sp>
        <p:nvSpPr>
          <p:cNvPr id="103" name="Rechteck 102"/>
          <p:cNvSpPr/>
          <p:nvPr/>
        </p:nvSpPr>
        <p:spPr bwMode="auto">
          <a:xfrm>
            <a:off x="3068946" y="2060848"/>
            <a:ext cx="1961267" cy="704683"/>
          </a:xfrm>
          <a:prstGeom prst="rect">
            <a:avLst/>
          </a:prstGeom>
          <a:solidFill>
            <a:schemeClr val="tx1">
              <a:lumMod val="20000"/>
              <a:lumOff val="80000"/>
              <a:alpha val="61000"/>
            </a:schemeClr>
          </a:solidFill>
          <a:ln w="22225">
            <a:solidFill>
              <a:schemeClr val="tx1"/>
            </a:solidFill>
            <a:miter lim="800000"/>
            <a:headEnd/>
            <a:tailEnd/>
          </a:ln>
        </p:spPr>
        <p:txBody>
          <a:bodyPr wrap="none" anchor="ctr"/>
          <a:lstStyle/>
          <a:p>
            <a:pPr algn="ctr" eaLnBrk="1" hangingPunct="1">
              <a:spcBef>
                <a:spcPts val="0"/>
              </a:spcBef>
              <a:defRPr/>
            </a:pPr>
            <a:r>
              <a:rPr lang="de-DE" sz="1600" dirty="0">
                <a:latin typeface="Candara" pitchFamily="34" charset="0"/>
              </a:rPr>
              <a:t>Blockmaxima</a:t>
            </a:r>
          </a:p>
          <a:p>
            <a:pPr algn="ctr" eaLnBrk="1" hangingPunct="1">
              <a:spcBef>
                <a:spcPts val="0"/>
              </a:spcBef>
              <a:defRPr/>
            </a:pPr>
            <a:r>
              <a:rPr lang="en-US" sz="1600" dirty="0">
                <a:latin typeface="Candara" pitchFamily="34" charset="0"/>
              </a:rPr>
              <a:t>(</a:t>
            </a:r>
            <a:r>
              <a:rPr lang="en-US" sz="1600" dirty="0" err="1">
                <a:latin typeface="Candara" pitchFamily="34" charset="0"/>
              </a:rPr>
              <a:t>meist</a:t>
            </a:r>
            <a:r>
              <a:rPr lang="en-US" sz="1600" dirty="0">
                <a:latin typeface="Candara" pitchFamily="34" charset="0"/>
              </a:rPr>
              <a:t> </a:t>
            </a:r>
            <a:r>
              <a:rPr lang="en-US" sz="1600" dirty="0" err="1">
                <a:latin typeface="Candara" pitchFamily="34" charset="0"/>
              </a:rPr>
              <a:t>jährlich</a:t>
            </a:r>
            <a:r>
              <a:rPr lang="en-US" sz="1600" dirty="0">
                <a:latin typeface="Candara" pitchFamily="34" charset="0"/>
              </a:rPr>
              <a:t>)</a:t>
            </a:r>
            <a:endParaRPr lang="de-DE" sz="1600" dirty="0">
              <a:latin typeface="Candara" pitchFamily="34" charset="0"/>
            </a:endParaRPr>
          </a:p>
        </p:txBody>
      </p:sp>
      <p:sp>
        <p:nvSpPr>
          <p:cNvPr id="104" name="Rechteck 103"/>
          <p:cNvSpPr/>
          <p:nvPr/>
        </p:nvSpPr>
        <p:spPr bwMode="auto">
          <a:xfrm>
            <a:off x="6283141" y="2060848"/>
            <a:ext cx="1961267" cy="704683"/>
          </a:xfrm>
          <a:prstGeom prst="rect">
            <a:avLst/>
          </a:prstGeom>
          <a:solidFill>
            <a:schemeClr val="tx1">
              <a:lumMod val="20000"/>
              <a:lumOff val="80000"/>
              <a:alpha val="61000"/>
            </a:schemeClr>
          </a:solidFill>
          <a:ln w="22225">
            <a:solidFill>
              <a:schemeClr val="tx1"/>
            </a:solidFill>
            <a:miter lim="800000"/>
            <a:headEnd/>
            <a:tailEnd/>
          </a:ln>
        </p:spPr>
        <p:txBody>
          <a:bodyPr wrap="none" anchor="ctr"/>
          <a:lstStyle/>
          <a:p>
            <a:pPr algn="ctr" eaLnBrk="1" hangingPunct="1">
              <a:spcBef>
                <a:spcPts val="600"/>
              </a:spcBef>
              <a:defRPr/>
            </a:pPr>
            <a:r>
              <a:rPr lang="de-DE" sz="1600" dirty="0">
                <a:latin typeface="Candara" pitchFamily="34" charset="0"/>
              </a:rPr>
              <a:t>Alle Werte über dem</a:t>
            </a:r>
          </a:p>
          <a:p>
            <a:pPr algn="ctr" eaLnBrk="1" hangingPunct="1">
              <a:spcBef>
                <a:spcPts val="600"/>
              </a:spcBef>
              <a:defRPr/>
            </a:pPr>
            <a:r>
              <a:rPr lang="de-DE" sz="1600" dirty="0">
                <a:latin typeface="Candara" pitchFamily="34" charset="0"/>
              </a:rPr>
              <a:t>Grenzwert (</a:t>
            </a:r>
            <a:r>
              <a:rPr lang="de-DE" sz="1600" dirty="0" err="1">
                <a:latin typeface="Candara" pitchFamily="34" charset="0"/>
              </a:rPr>
              <a:t>PoT</a:t>
            </a:r>
            <a:r>
              <a:rPr lang="de-DE" sz="1600" dirty="0">
                <a:latin typeface="Candara" pitchFamily="34" charset="0"/>
              </a:rPr>
              <a:t>)</a:t>
            </a:r>
          </a:p>
        </p:txBody>
      </p:sp>
      <p:sp>
        <p:nvSpPr>
          <p:cNvPr id="105" name="Rechteck 104"/>
          <p:cNvSpPr/>
          <p:nvPr/>
        </p:nvSpPr>
        <p:spPr bwMode="auto">
          <a:xfrm>
            <a:off x="2901779" y="3329278"/>
            <a:ext cx="2295599" cy="704683"/>
          </a:xfrm>
          <a:prstGeom prst="rect">
            <a:avLst/>
          </a:prstGeom>
          <a:solidFill>
            <a:schemeClr val="tx1">
              <a:lumMod val="20000"/>
              <a:lumOff val="80000"/>
              <a:alpha val="61000"/>
            </a:schemeClr>
          </a:solidFill>
          <a:ln w="22225">
            <a:solidFill>
              <a:schemeClr val="tx1"/>
            </a:solidFill>
            <a:miter lim="800000"/>
            <a:headEnd/>
            <a:tailEnd/>
          </a:ln>
        </p:spPr>
        <p:txBody>
          <a:bodyPr wrap="none" anchor="ctr"/>
          <a:lstStyle/>
          <a:p>
            <a:pPr algn="ctr" eaLnBrk="1" hangingPunct="1">
              <a:spcBef>
                <a:spcPts val="0"/>
              </a:spcBef>
              <a:defRPr/>
            </a:pPr>
            <a:r>
              <a:rPr lang="de-DE" sz="1600" dirty="0">
                <a:latin typeface="Candara" pitchFamily="34" charset="0"/>
              </a:rPr>
              <a:t>Generalisierte Extrem-</a:t>
            </a:r>
          </a:p>
          <a:p>
            <a:pPr algn="ctr" eaLnBrk="1" hangingPunct="1">
              <a:spcBef>
                <a:spcPts val="0"/>
              </a:spcBef>
              <a:defRPr/>
            </a:pPr>
            <a:r>
              <a:rPr lang="de-DE" sz="1600" dirty="0" err="1">
                <a:latin typeface="Candara" pitchFamily="34" charset="0"/>
              </a:rPr>
              <a:t>wertverteilung</a:t>
            </a:r>
            <a:r>
              <a:rPr lang="de-DE" sz="1600" dirty="0">
                <a:latin typeface="Candara" pitchFamily="34" charset="0"/>
              </a:rPr>
              <a:t> (GEV)</a:t>
            </a:r>
          </a:p>
        </p:txBody>
      </p:sp>
      <p:sp>
        <p:nvSpPr>
          <p:cNvPr id="106" name="Rechteck 105"/>
          <p:cNvSpPr/>
          <p:nvPr/>
        </p:nvSpPr>
        <p:spPr bwMode="auto">
          <a:xfrm>
            <a:off x="6283141" y="3329278"/>
            <a:ext cx="1961267" cy="704683"/>
          </a:xfrm>
          <a:prstGeom prst="rect">
            <a:avLst/>
          </a:prstGeom>
          <a:solidFill>
            <a:schemeClr val="tx1">
              <a:lumMod val="20000"/>
              <a:lumOff val="80000"/>
              <a:alpha val="61000"/>
            </a:schemeClr>
          </a:solidFill>
          <a:ln w="22225">
            <a:solidFill>
              <a:schemeClr val="tx1"/>
            </a:solidFill>
            <a:miter lim="800000"/>
            <a:headEnd/>
            <a:tailEnd/>
          </a:ln>
        </p:spPr>
        <p:txBody>
          <a:bodyPr wrap="none" anchor="ctr"/>
          <a:lstStyle/>
          <a:p>
            <a:pPr algn="ctr" eaLnBrk="1" hangingPunct="1">
              <a:spcBef>
                <a:spcPts val="0"/>
              </a:spcBef>
              <a:defRPr/>
            </a:pPr>
            <a:r>
              <a:rPr lang="de-DE" sz="1600" dirty="0">
                <a:latin typeface="Candara" pitchFamily="34" charset="0"/>
              </a:rPr>
              <a:t>Generalisierte Pareto</a:t>
            </a:r>
          </a:p>
          <a:p>
            <a:pPr algn="ctr" eaLnBrk="1" hangingPunct="1">
              <a:spcBef>
                <a:spcPts val="0"/>
              </a:spcBef>
              <a:defRPr/>
            </a:pPr>
            <a:r>
              <a:rPr lang="de-DE" sz="1600" dirty="0">
                <a:latin typeface="Candara" pitchFamily="34" charset="0"/>
              </a:rPr>
              <a:t>Verteilung</a:t>
            </a:r>
          </a:p>
        </p:txBody>
      </p:sp>
      <p:sp>
        <p:nvSpPr>
          <p:cNvPr id="17417" name="Textfeld 106"/>
          <p:cNvSpPr txBox="1">
            <a:spLocks noChangeArrowheads="1"/>
          </p:cNvSpPr>
          <p:nvPr/>
        </p:nvSpPr>
        <p:spPr bwMode="auto">
          <a:xfrm>
            <a:off x="413522" y="2228523"/>
            <a:ext cx="22621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1800" dirty="0"/>
              <a:t>Extremwertauswahl:</a:t>
            </a:r>
          </a:p>
        </p:txBody>
      </p:sp>
      <p:sp>
        <p:nvSpPr>
          <p:cNvPr id="17418" name="Textfeld 107"/>
          <p:cNvSpPr txBox="1">
            <a:spLocks noChangeArrowheads="1"/>
          </p:cNvSpPr>
          <p:nvPr/>
        </p:nvSpPr>
        <p:spPr bwMode="auto">
          <a:xfrm>
            <a:off x="907215" y="3459637"/>
            <a:ext cx="12747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1800" dirty="0"/>
              <a:t>Verteilung:</a:t>
            </a:r>
          </a:p>
        </p:txBody>
      </p:sp>
      <p:sp>
        <p:nvSpPr>
          <p:cNvPr id="110" name="Pfeil nach links, rechts und oben 109"/>
          <p:cNvSpPr/>
          <p:nvPr/>
        </p:nvSpPr>
        <p:spPr bwMode="auto">
          <a:xfrm flipV="1">
            <a:off x="5197378" y="3459636"/>
            <a:ext cx="1085764" cy="1169003"/>
          </a:xfrm>
          <a:prstGeom prst="leftRightUpArrow">
            <a:avLst>
              <a:gd name="adj1" fmla="val 17732"/>
              <a:gd name="adj2" fmla="val 19121"/>
              <a:gd name="adj3" fmla="val 24466"/>
            </a:avLst>
          </a:prstGeom>
          <a:noFill/>
          <a:ln w="22225">
            <a:solidFill>
              <a:schemeClr val="tx1"/>
            </a:solidFill>
            <a:miter lim="800000"/>
            <a:headEnd/>
            <a:tailEnd/>
          </a:ln>
        </p:spPr>
        <p:txBody>
          <a:bodyPr wrap="none" anchor="ctr"/>
          <a:lstStyle/>
          <a:p>
            <a:pPr algn="ctr" eaLnBrk="1" hangingPunct="1">
              <a:spcBef>
                <a:spcPts val="600"/>
              </a:spcBef>
              <a:defRPr/>
            </a:pPr>
            <a:endParaRPr lang="de-DE" sz="1600">
              <a:latin typeface="Candara" pitchFamily="34" charset="0"/>
            </a:endParaRPr>
          </a:p>
        </p:txBody>
      </p:sp>
      <p:sp>
        <p:nvSpPr>
          <p:cNvPr id="111" name="Pfeil nach unten 110"/>
          <p:cNvSpPr/>
          <p:nvPr/>
        </p:nvSpPr>
        <p:spPr bwMode="auto">
          <a:xfrm>
            <a:off x="3779123" y="2765531"/>
            <a:ext cx="458119" cy="563747"/>
          </a:xfrm>
          <a:prstGeom prst="downArrow">
            <a:avLst/>
          </a:prstGeom>
          <a:solidFill>
            <a:schemeClr val="bg1">
              <a:lumMod val="95000"/>
            </a:schemeClr>
          </a:solidFill>
          <a:ln w="22225">
            <a:solidFill>
              <a:schemeClr val="tx1"/>
            </a:solidFill>
            <a:miter lim="800000"/>
            <a:headEnd/>
            <a:tailEnd/>
          </a:ln>
        </p:spPr>
        <p:txBody>
          <a:bodyPr wrap="none" anchor="ctr"/>
          <a:lstStyle/>
          <a:p>
            <a:pPr algn="ctr" eaLnBrk="1" hangingPunct="1">
              <a:spcBef>
                <a:spcPts val="600"/>
              </a:spcBef>
              <a:defRPr/>
            </a:pPr>
            <a:endParaRPr lang="de-DE" sz="1600">
              <a:latin typeface="Candara" pitchFamily="34" charset="0"/>
            </a:endParaRPr>
          </a:p>
        </p:txBody>
      </p:sp>
      <p:sp>
        <p:nvSpPr>
          <p:cNvPr id="112" name="Pfeil nach unten 111"/>
          <p:cNvSpPr/>
          <p:nvPr/>
        </p:nvSpPr>
        <p:spPr bwMode="auto">
          <a:xfrm>
            <a:off x="7076112" y="2765531"/>
            <a:ext cx="458119" cy="563747"/>
          </a:xfrm>
          <a:prstGeom prst="downArrow">
            <a:avLst/>
          </a:prstGeom>
          <a:solidFill>
            <a:schemeClr val="bg1">
              <a:lumMod val="95000"/>
            </a:schemeClr>
          </a:solidFill>
          <a:ln w="22225">
            <a:solidFill>
              <a:schemeClr val="tx1"/>
            </a:solidFill>
            <a:miter lim="800000"/>
            <a:headEnd/>
            <a:tailEnd/>
          </a:ln>
        </p:spPr>
        <p:txBody>
          <a:bodyPr wrap="none" anchor="ctr"/>
          <a:lstStyle/>
          <a:p>
            <a:pPr algn="ctr" eaLnBrk="1" hangingPunct="1">
              <a:spcBef>
                <a:spcPts val="600"/>
              </a:spcBef>
              <a:defRPr/>
            </a:pPr>
            <a:endParaRPr lang="de-DE" sz="1600">
              <a:latin typeface="Candara" pitchFamily="34" charset="0"/>
            </a:endParaRPr>
          </a:p>
        </p:txBody>
      </p:sp>
      <p:sp>
        <p:nvSpPr>
          <p:cNvPr id="17422" name="Titel 1"/>
          <p:cNvSpPr>
            <a:spLocks noGrp="1"/>
          </p:cNvSpPr>
          <p:nvPr>
            <p:ph type="title"/>
          </p:nvPr>
        </p:nvSpPr>
        <p:spPr>
          <a:xfrm>
            <a:off x="107950" y="44450"/>
            <a:ext cx="8229600" cy="576263"/>
          </a:xfrm>
        </p:spPr>
        <p:txBody>
          <a:bodyPr/>
          <a:lstStyle/>
          <a:p>
            <a:pPr algn="l"/>
            <a:r>
              <a:rPr lang="de-DE" altLang="en-US" sz="2400" b="1" dirty="0" err="1">
                <a:latin typeface="Calibri" panose="020F0502020204030204" pitchFamily="34" charset="0"/>
                <a:ea typeface="Calibri" panose="020F0502020204030204" pitchFamily="34" charset="0"/>
                <a:cs typeface="Calibri" panose="020F0502020204030204" pitchFamily="34" charset="0"/>
              </a:rPr>
              <a:t>Extremewerte</a:t>
            </a:r>
            <a:endParaRPr lang="de-DE" altLang="en-US" sz="2400" b="1" dirty="0">
              <a:latin typeface="Calibri" panose="020F0502020204030204" pitchFamily="34" charset="0"/>
              <a:ea typeface="Calibri" panose="020F0502020204030204" pitchFamily="34" charset="0"/>
              <a:cs typeface="Calibri" panose="020F0502020204030204" pitchFamily="34" charset="0"/>
            </a:endParaRPr>
          </a:p>
        </p:txBody>
      </p:sp>
      <p:sp>
        <p:nvSpPr>
          <p:cNvPr id="95" name="TextBox 94"/>
          <p:cNvSpPr txBox="1"/>
          <p:nvPr/>
        </p:nvSpPr>
        <p:spPr>
          <a:xfrm>
            <a:off x="8820472" y="6505599"/>
            <a:ext cx="284052" cy="307777"/>
          </a:xfrm>
          <a:prstGeom prst="rect">
            <a:avLst/>
          </a:prstGeom>
          <a:noFill/>
        </p:spPr>
        <p:txBody>
          <a:bodyPr wrap="none" rtlCol="0">
            <a:spAutoFit/>
          </a:bodyPr>
          <a:lstStyle/>
          <a:p>
            <a:r>
              <a:rPr lang="en-US" sz="1400" dirty="0"/>
              <a:t>6</a:t>
            </a:r>
            <a:endParaRPr lang="de-DE" sz="1400" dirty="0"/>
          </a:p>
        </p:txBody>
      </p:sp>
      <p:sp>
        <p:nvSpPr>
          <p:cNvPr id="98" name="Rechteck 94"/>
          <p:cNvSpPr>
            <a:spLocks noChangeArrowheads="1"/>
          </p:cNvSpPr>
          <p:nvPr/>
        </p:nvSpPr>
        <p:spPr bwMode="auto">
          <a:xfrm>
            <a:off x="188913" y="836613"/>
            <a:ext cx="84867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600"/>
              </a:spcBef>
              <a:buFontTx/>
              <a:buNone/>
            </a:pPr>
            <a:r>
              <a:rPr lang="en-US" altLang="en-US" sz="1800" dirty="0"/>
              <a:t>Die </a:t>
            </a:r>
            <a:r>
              <a:rPr lang="en-US" altLang="en-US" sz="1800" dirty="0" err="1"/>
              <a:t>Lösung</a:t>
            </a:r>
            <a:r>
              <a:rPr lang="en-US" altLang="en-US" sz="1800" dirty="0"/>
              <a:t>:</a:t>
            </a:r>
            <a:endParaRPr lang="de-DE" altLang="en-US" sz="1800" dirty="0"/>
          </a:p>
        </p:txBody>
      </p:sp>
    </p:spTree>
    <p:extLst>
      <p:ext uri="{BB962C8B-B14F-4D97-AF65-F5344CB8AC3E}">
        <p14:creationId xmlns:p14="http://schemas.microsoft.com/office/powerpoint/2010/main" val="2571510812"/>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504" y="2207866"/>
            <a:ext cx="3599695" cy="2877318"/>
          </a:xfrm>
          <a:prstGeom prst="rect">
            <a:avLst/>
          </a:prstGeom>
        </p:spPr>
      </p:pic>
      <p:sp>
        <p:nvSpPr>
          <p:cNvPr id="21507" name="Titel 1"/>
          <p:cNvSpPr>
            <a:spLocks noGrp="1"/>
          </p:cNvSpPr>
          <p:nvPr>
            <p:ph type="title"/>
          </p:nvPr>
        </p:nvSpPr>
        <p:spPr>
          <a:xfrm>
            <a:off x="107950" y="44450"/>
            <a:ext cx="8229600" cy="576263"/>
          </a:xfrm>
        </p:spPr>
        <p:txBody>
          <a:bodyPr/>
          <a:lstStyle/>
          <a:p>
            <a:pPr algn="l"/>
            <a:r>
              <a:rPr lang="de-DE" altLang="en-US" sz="2400" b="1" dirty="0">
                <a:latin typeface="Calibri" panose="020F0502020204030204" pitchFamily="34" charset="0"/>
                <a:ea typeface="Calibri" panose="020F0502020204030204" pitchFamily="34" charset="0"/>
                <a:cs typeface="Calibri" panose="020F0502020204030204" pitchFamily="34" charset="0"/>
              </a:rPr>
              <a:t>Blockmaxima Methode</a:t>
            </a:r>
          </a:p>
        </p:txBody>
      </p:sp>
      <p:sp>
        <p:nvSpPr>
          <p:cNvPr id="21508" name="Inhaltsplatzhalter 2"/>
          <p:cNvSpPr>
            <a:spLocks noGrp="1"/>
          </p:cNvSpPr>
          <p:nvPr>
            <p:ph idx="1"/>
          </p:nvPr>
        </p:nvSpPr>
        <p:spPr>
          <a:xfrm>
            <a:off x="179388" y="836613"/>
            <a:ext cx="8785225" cy="1384300"/>
          </a:xfrm>
        </p:spPr>
        <p:txBody>
          <a:bodyPr/>
          <a:lstStyle/>
          <a:p>
            <a:pPr>
              <a:buFont typeface="Wingdings" panose="05000000000000000000" pitchFamily="2" charset="2"/>
              <a:buChar char="§"/>
            </a:pPr>
            <a:r>
              <a:rPr lang="de-DE" altLang="en-US" sz="1800" dirty="0">
                <a:latin typeface="Arial" panose="020B0604020202020204" pitchFamily="34" charset="0"/>
                <a:cs typeface="Arial" panose="020B0604020202020204" pitchFamily="34" charset="0"/>
              </a:rPr>
              <a:t>Klassische Extremwerttheorie (Fisher &amp; Tippet, 1928)</a:t>
            </a:r>
          </a:p>
          <a:p>
            <a:pPr>
              <a:buFont typeface="Wingdings" panose="05000000000000000000" pitchFamily="2" charset="2"/>
              <a:buChar char="§"/>
            </a:pPr>
            <a:r>
              <a:rPr lang="de-DE" altLang="en-US" sz="1800" dirty="0">
                <a:latin typeface="Arial" panose="020B0604020202020204" pitchFamily="34" charset="0"/>
                <a:cs typeface="Arial" panose="020B0604020202020204" pitchFamily="34" charset="0"/>
              </a:rPr>
              <a:t>Grenzverteilung (asymptotisch) der Blockmaxima:</a:t>
            </a:r>
          </a:p>
          <a:p>
            <a:pPr marL="0" indent="0">
              <a:buNone/>
            </a:pPr>
            <a:r>
              <a:rPr lang="de-DE" altLang="en-US" sz="1800" dirty="0">
                <a:latin typeface="Arial" panose="020B0604020202020204" pitchFamily="34" charset="0"/>
                <a:cs typeface="Arial" panose="020B0604020202020204" pitchFamily="34" charset="0"/>
              </a:rPr>
              <a:t>	Generalisierte Extremwertverteilung (GEV)</a:t>
            </a:r>
          </a:p>
        </p:txBody>
      </p:sp>
      <p:sp>
        <p:nvSpPr>
          <p:cNvPr id="7" name="Textfeld 6"/>
          <p:cNvSpPr txBox="1"/>
          <p:nvPr/>
        </p:nvSpPr>
        <p:spPr>
          <a:xfrm>
            <a:off x="7884368" y="2939033"/>
            <a:ext cx="1205779" cy="1138773"/>
          </a:xfrm>
          <a:prstGeom prst="rect">
            <a:avLst/>
          </a:prstGeom>
          <a:noFill/>
        </p:spPr>
        <p:txBody>
          <a:bodyPr wrap="none">
            <a:spAutoFit/>
          </a:bodyPr>
          <a:lstStyle/>
          <a:p>
            <a:pPr eaLnBrk="1" hangingPunct="1">
              <a:defRPr/>
            </a:pPr>
            <a:r>
              <a:rPr lang="de-DE" sz="1400" dirty="0">
                <a:solidFill>
                  <a:schemeClr val="bg2">
                    <a:lumMod val="50000"/>
                  </a:schemeClr>
                </a:solidFill>
                <a:latin typeface="+mn-lt"/>
                <a:cs typeface="Times New Roman" pitchFamily="18" charset="0"/>
              </a:rPr>
              <a:t>Parameter:</a:t>
            </a:r>
          </a:p>
          <a:p>
            <a:pPr eaLnBrk="1" hangingPunct="1">
              <a:defRPr/>
            </a:pPr>
            <a:r>
              <a:rPr lang="de-DE" i="1" dirty="0">
                <a:solidFill>
                  <a:schemeClr val="bg2">
                    <a:lumMod val="50000"/>
                  </a:schemeClr>
                </a:solidFill>
                <a:latin typeface="Times New Roman" pitchFamily="18" charset="0"/>
                <a:cs typeface="Times New Roman" pitchFamily="18" charset="0"/>
              </a:rPr>
              <a:t>ξ</a:t>
            </a:r>
            <a:r>
              <a:rPr lang="de-DE" sz="1600" dirty="0">
                <a:solidFill>
                  <a:schemeClr val="bg2">
                    <a:lumMod val="50000"/>
                  </a:schemeClr>
                </a:solidFill>
                <a:latin typeface="Times New Roman" pitchFamily="18" charset="0"/>
                <a:cs typeface="Times New Roman" pitchFamily="18" charset="0"/>
              </a:rPr>
              <a:t>:   </a:t>
            </a:r>
            <a:r>
              <a:rPr lang="de-DE" sz="1400" dirty="0">
                <a:solidFill>
                  <a:schemeClr val="bg2">
                    <a:lumMod val="50000"/>
                  </a:schemeClr>
                </a:solidFill>
                <a:latin typeface="+mn-lt"/>
                <a:cs typeface="Times New Roman" pitchFamily="18" charset="0"/>
              </a:rPr>
              <a:t>Shape</a:t>
            </a:r>
            <a:endParaRPr lang="de-DE" sz="1600" dirty="0">
              <a:solidFill>
                <a:schemeClr val="bg2">
                  <a:lumMod val="50000"/>
                </a:schemeClr>
              </a:solidFill>
              <a:latin typeface="+mn-lt"/>
              <a:cs typeface="Times New Roman" pitchFamily="18" charset="0"/>
            </a:endParaRPr>
          </a:p>
          <a:p>
            <a:pPr eaLnBrk="1" hangingPunct="1">
              <a:defRPr/>
            </a:pPr>
            <a:r>
              <a:rPr lang="de-DE" i="1" dirty="0">
                <a:solidFill>
                  <a:schemeClr val="bg2">
                    <a:lumMod val="50000"/>
                  </a:schemeClr>
                </a:solidFill>
                <a:latin typeface="Times New Roman" pitchFamily="18" charset="0"/>
                <a:cs typeface="Times New Roman" pitchFamily="18" charset="0"/>
                <a:sym typeface="Symbol"/>
              </a:rPr>
              <a:t>µ</a:t>
            </a:r>
            <a:r>
              <a:rPr lang="de-DE" sz="1600" dirty="0">
                <a:solidFill>
                  <a:schemeClr val="bg2">
                    <a:lumMod val="50000"/>
                  </a:schemeClr>
                </a:solidFill>
                <a:latin typeface="Times New Roman" pitchFamily="18" charset="0"/>
                <a:cs typeface="Times New Roman" pitchFamily="18" charset="0"/>
                <a:sym typeface="Symbol"/>
              </a:rPr>
              <a:t>:   </a:t>
            </a:r>
            <a:r>
              <a:rPr lang="de-DE" sz="1400" dirty="0">
                <a:solidFill>
                  <a:schemeClr val="bg2">
                    <a:lumMod val="50000"/>
                  </a:schemeClr>
                </a:solidFill>
                <a:latin typeface="+mj-lt"/>
                <a:cs typeface="Times New Roman" pitchFamily="18" charset="0"/>
                <a:sym typeface="Symbol"/>
              </a:rPr>
              <a:t>Location</a:t>
            </a:r>
          </a:p>
          <a:p>
            <a:pPr eaLnBrk="1" hangingPunct="1">
              <a:defRPr/>
            </a:pPr>
            <a:r>
              <a:rPr lang="de-DE" i="1" dirty="0">
                <a:solidFill>
                  <a:schemeClr val="bg2">
                    <a:lumMod val="50000"/>
                  </a:schemeClr>
                </a:solidFill>
                <a:latin typeface="Times New Roman" pitchFamily="18" charset="0"/>
                <a:cs typeface="Times New Roman" pitchFamily="18" charset="0"/>
                <a:sym typeface="Symbol"/>
              </a:rPr>
              <a:t>σ</a:t>
            </a:r>
            <a:r>
              <a:rPr lang="de-DE" sz="1600" dirty="0">
                <a:solidFill>
                  <a:schemeClr val="bg2">
                    <a:lumMod val="50000"/>
                  </a:schemeClr>
                </a:solidFill>
                <a:latin typeface="Times New Roman" pitchFamily="18" charset="0"/>
                <a:cs typeface="Times New Roman" pitchFamily="18" charset="0"/>
                <a:sym typeface="Symbol"/>
              </a:rPr>
              <a:t>:   </a:t>
            </a:r>
            <a:r>
              <a:rPr lang="de-DE" sz="1400" dirty="0">
                <a:solidFill>
                  <a:schemeClr val="bg2">
                    <a:lumMod val="50000"/>
                  </a:schemeClr>
                </a:solidFill>
                <a:latin typeface="+mn-lt"/>
                <a:cs typeface="Times New Roman" pitchFamily="18" charset="0"/>
                <a:sym typeface="Symbol"/>
              </a:rPr>
              <a:t>Scale</a:t>
            </a:r>
            <a:endParaRPr lang="de-DE" sz="1600" dirty="0">
              <a:solidFill>
                <a:schemeClr val="bg2">
                  <a:lumMod val="50000"/>
                </a:schemeClr>
              </a:solidFill>
              <a:latin typeface="+mn-lt"/>
              <a:cs typeface="Times New Roman" pitchFamily="18" charset="0"/>
            </a:endParaRPr>
          </a:p>
        </p:txBody>
      </p:sp>
      <p:sp>
        <p:nvSpPr>
          <p:cNvPr id="21510" name="Rechteck 12"/>
          <p:cNvSpPr>
            <a:spLocks noChangeArrowheads="1"/>
          </p:cNvSpPr>
          <p:nvPr/>
        </p:nvSpPr>
        <p:spPr bwMode="auto">
          <a:xfrm>
            <a:off x="3661520" y="4914695"/>
            <a:ext cx="4453877" cy="140078"/>
          </a:xfrm>
          <a:prstGeom prst="rect">
            <a:avLst/>
          </a:prstGeom>
          <a:solidFill>
            <a:schemeClr val="bg2"/>
          </a:solidFill>
          <a:ln w="3175">
            <a:no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600"/>
              </a:spcBef>
              <a:buFontTx/>
              <a:buNone/>
            </a:pPr>
            <a:endParaRPr lang="en-US" altLang="en-US" sz="1600">
              <a:latin typeface="Candara" panose="020E0502030303020204" pitchFamily="34" charset="0"/>
            </a:endParaRPr>
          </a:p>
        </p:txBody>
      </p:sp>
      <p:sp>
        <p:nvSpPr>
          <p:cNvPr id="21511" name="Pfeil nach unten 13"/>
          <p:cNvSpPr>
            <a:spLocks noChangeArrowheads="1"/>
          </p:cNvSpPr>
          <p:nvPr/>
        </p:nvSpPr>
        <p:spPr bwMode="auto">
          <a:xfrm>
            <a:off x="3587749" y="5054773"/>
            <a:ext cx="304800" cy="584200"/>
          </a:xfrm>
          <a:prstGeom prst="downArrow">
            <a:avLst>
              <a:gd name="adj1" fmla="val 50000"/>
              <a:gd name="adj2" fmla="val 49975"/>
            </a:avLst>
          </a:prstGeom>
          <a:solidFill>
            <a:schemeClr val="bg2"/>
          </a:solidFill>
          <a:ln w="0">
            <a:no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600"/>
              </a:spcBef>
              <a:buFontTx/>
              <a:buNone/>
            </a:pPr>
            <a:endParaRPr lang="en-US" altLang="en-US" sz="1600">
              <a:latin typeface="Candara" panose="020E0502030303020204" pitchFamily="34" charset="0"/>
            </a:endParaRPr>
          </a:p>
        </p:txBody>
      </p:sp>
      <p:sp>
        <p:nvSpPr>
          <p:cNvPr id="21512" name="Pfeil nach unten 14"/>
          <p:cNvSpPr>
            <a:spLocks noChangeArrowheads="1"/>
          </p:cNvSpPr>
          <p:nvPr/>
        </p:nvSpPr>
        <p:spPr bwMode="auto">
          <a:xfrm>
            <a:off x="5655561" y="4653136"/>
            <a:ext cx="317500" cy="985837"/>
          </a:xfrm>
          <a:prstGeom prst="downArrow">
            <a:avLst>
              <a:gd name="adj1" fmla="val 50000"/>
              <a:gd name="adj2" fmla="val 49996"/>
            </a:avLst>
          </a:prstGeom>
          <a:solidFill>
            <a:schemeClr val="bg2"/>
          </a:solidFill>
          <a:ln w="3175">
            <a:no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600"/>
              </a:spcBef>
              <a:buFontTx/>
              <a:buNone/>
            </a:pPr>
            <a:endParaRPr lang="en-US" altLang="en-US" sz="1600">
              <a:latin typeface="Candara" panose="020E0502030303020204" pitchFamily="34" charset="0"/>
            </a:endParaRPr>
          </a:p>
        </p:txBody>
      </p:sp>
      <p:sp>
        <p:nvSpPr>
          <p:cNvPr id="21516" name="Rechteck 5"/>
          <p:cNvSpPr>
            <a:spLocks noChangeArrowheads="1"/>
          </p:cNvSpPr>
          <p:nvPr/>
        </p:nvSpPr>
        <p:spPr bwMode="auto">
          <a:xfrm>
            <a:off x="3995366" y="2870771"/>
            <a:ext cx="3827462" cy="1789112"/>
          </a:xfrm>
          <a:prstGeom prst="rect">
            <a:avLst/>
          </a:prstGeom>
          <a:solidFill>
            <a:srgbClr val="FFDC6D"/>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600"/>
              </a:spcBef>
              <a:buFontTx/>
              <a:buNone/>
            </a:pPr>
            <a:endParaRPr lang="en-US" altLang="en-US" sz="1600">
              <a:latin typeface="Candara" panose="020E0502030303020204" pitchFamily="34" charset="0"/>
            </a:endParaRPr>
          </a:p>
        </p:txBody>
      </p:sp>
      <p:sp>
        <p:nvSpPr>
          <p:cNvPr id="18" name="Textfeld 17"/>
          <p:cNvSpPr txBox="1"/>
          <p:nvPr/>
        </p:nvSpPr>
        <p:spPr>
          <a:xfrm>
            <a:off x="3923928" y="2559621"/>
            <a:ext cx="3538538" cy="338554"/>
          </a:xfrm>
          <a:prstGeom prst="rect">
            <a:avLst/>
          </a:prstGeom>
          <a:noFill/>
        </p:spPr>
        <p:txBody>
          <a:bodyPr>
            <a:spAutoFit/>
          </a:bodyPr>
          <a:lstStyle/>
          <a:p>
            <a:pPr eaLnBrk="1" hangingPunct="1">
              <a:defRPr/>
            </a:pPr>
            <a:r>
              <a:rPr lang="de-DE" sz="1600" dirty="0"/>
              <a:t>Kumulative Verteilungsfunktion(CDF)</a:t>
            </a:r>
            <a:endParaRPr lang="de-DE" sz="1600" dirty="0">
              <a:solidFill>
                <a:schemeClr val="tx1">
                  <a:lumMod val="50000"/>
                </a:schemeClr>
              </a:solidFill>
              <a:latin typeface="Arial" charset="0"/>
            </a:endParaRPr>
          </a:p>
        </p:txBody>
      </p:sp>
      <p:sp>
        <p:nvSpPr>
          <p:cNvPr id="21519" name="Pfeil nach unten 13"/>
          <p:cNvSpPr>
            <a:spLocks noChangeArrowheads="1"/>
          </p:cNvSpPr>
          <p:nvPr/>
        </p:nvSpPr>
        <p:spPr bwMode="auto">
          <a:xfrm>
            <a:off x="7884368" y="5054773"/>
            <a:ext cx="304800" cy="584200"/>
          </a:xfrm>
          <a:prstGeom prst="downArrow">
            <a:avLst>
              <a:gd name="adj1" fmla="val 50000"/>
              <a:gd name="adj2" fmla="val 49975"/>
            </a:avLst>
          </a:prstGeom>
          <a:solidFill>
            <a:schemeClr val="bg2"/>
          </a:solidFill>
          <a:ln w="0">
            <a:no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600"/>
              </a:spcBef>
              <a:buFontTx/>
              <a:buNone/>
            </a:pPr>
            <a:endParaRPr lang="en-US" altLang="en-US" sz="1600">
              <a:latin typeface="Candara" panose="020E0502030303020204" pitchFamily="34" charset="0"/>
            </a:endParaRPr>
          </a:p>
        </p:txBody>
      </p:sp>
      <p:sp>
        <p:nvSpPr>
          <p:cNvPr id="11" name="Textfeld 10"/>
          <p:cNvSpPr txBox="1"/>
          <p:nvPr/>
        </p:nvSpPr>
        <p:spPr>
          <a:xfrm>
            <a:off x="5064811" y="5716873"/>
            <a:ext cx="1499000" cy="830997"/>
          </a:xfrm>
          <a:prstGeom prst="rect">
            <a:avLst/>
          </a:prstGeom>
          <a:solidFill>
            <a:schemeClr val="bg1">
              <a:alpha val="72000"/>
            </a:schemeClr>
          </a:solidFill>
        </p:spPr>
        <p:txBody>
          <a:bodyPr wrap="none">
            <a:spAutoFit/>
          </a:bodyPr>
          <a:lstStyle/>
          <a:p>
            <a:pPr algn="ctr" eaLnBrk="1" hangingPunct="1">
              <a:defRPr/>
            </a:pPr>
            <a:r>
              <a:rPr lang="el-GR" sz="1600" b="1" dirty="0">
                <a:solidFill>
                  <a:schemeClr val="bg2">
                    <a:lumMod val="50000"/>
                  </a:schemeClr>
                </a:solidFill>
                <a:latin typeface="+mj-lt"/>
                <a:cs typeface="Times New Roman" pitchFamily="18" charset="0"/>
              </a:rPr>
              <a:t>ξ</a:t>
            </a:r>
            <a:r>
              <a:rPr lang="de-DE" sz="1600" b="1" dirty="0">
                <a:solidFill>
                  <a:schemeClr val="bg2">
                    <a:lumMod val="50000"/>
                  </a:schemeClr>
                </a:solidFill>
                <a:latin typeface="+mj-lt"/>
                <a:cs typeface="Times New Roman" pitchFamily="18" charset="0"/>
              </a:rPr>
              <a:t> &gt; 0</a:t>
            </a:r>
          </a:p>
          <a:p>
            <a:pPr algn="ctr" eaLnBrk="1" hangingPunct="1">
              <a:defRPr/>
            </a:pPr>
            <a:r>
              <a:rPr lang="de-DE" sz="1600" dirty="0">
                <a:solidFill>
                  <a:schemeClr val="bg2">
                    <a:lumMod val="50000"/>
                  </a:schemeClr>
                </a:solidFill>
                <a:latin typeface="+mj-lt"/>
                <a:cs typeface="Times New Roman" pitchFamily="18" charset="0"/>
              </a:rPr>
              <a:t>Typ II, Fréchet</a:t>
            </a:r>
          </a:p>
          <a:p>
            <a:pPr algn="ctr" eaLnBrk="1" hangingPunct="1">
              <a:defRPr/>
            </a:pPr>
            <a:r>
              <a:rPr lang="de-DE" sz="1600" dirty="0"/>
              <a:t>„fat tail“</a:t>
            </a:r>
            <a:endParaRPr lang="de-DE" sz="1600" dirty="0">
              <a:solidFill>
                <a:schemeClr val="bg2">
                  <a:lumMod val="50000"/>
                </a:schemeClr>
              </a:solidFill>
              <a:latin typeface="+mj-lt"/>
              <a:cs typeface="Times New Roman" pitchFamily="18" charset="0"/>
            </a:endParaRPr>
          </a:p>
        </p:txBody>
      </p:sp>
      <p:sp>
        <p:nvSpPr>
          <p:cNvPr id="9" name="Textfeld 8"/>
          <p:cNvSpPr txBox="1"/>
          <p:nvPr/>
        </p:nvSpPr>
        <p:spPr>
          <a:xfrm>
            <a:off x="2951375" y="5715444"/>
            <a:ext cx="1577548" cy="830997"/>
          </a:xfrm>
          <a:prstGeom prst="rect">
            <a:avLst/>
          </a:prstGeom>
          <a:solidFill>
            <a:schemeClr val="bg1">
              <a:alpha val="72000"/>
            </a:schemeClr>
          </a:solidFill>
        </p:spPr>
        <p:txBody>
          <a:bodyPr wrap="none">
            <a:spAutoFit/>
          </a:bodyPr>
          <a:lstStyle/>
          <a:p>
            <a:pPr algn="ctr" eaLnBrk="1" hangingPunct="1">
              <a:defRPr/>
            </a:pPr>
            <a:r>
              <a:rPr lang="el-GR" sz="1600" b="1" dirty="0">
                <a:latin typeface="Arial" charset="0"/>
                <a:cs typeface="Times New Roman" pitchFamily="18" charset="0"/>
              </a:rPr>
              <a:t>ξ</a:t>
            </a:r>
            <a:r>
              <a:rPr lang="de-DE" sz="1600" b="1" dirty="0">
                <a:latin typeface="+mj-lt"/>
                <a:cs typeface="Times New Roman" pitchFamily="18" charset="0"/>
              </a:rPr>
              <a:t> = 0</a:t>
            </a:r>
            <a:r>
              <a:rPr lang="de-DE" sz="1600" dirty="0">
                <a:solidFill>
                  <a:schemeClr val="bg2">
                    <a:lumMod val="50000"/>
                  </a:schemeClr>
                </a:solidFill>
                <a:latin typeface="+mj-lt"/>
                <a:cs typeface="Times New Roman" pitchFamily="18" charset="0"/>
              </a:rPr>
              <a:t> </a:t>
            </a:r>
          </a:p>
          <a:p>
            <a:pPr algn="ctr" eaLnBrk="1" hangingPunct="1">
              <a:defRPr/>
            </a:pPr>
            <a:r>
              <a:rPr lang="de-DE" sz="1600" dirty="0">
                <a:solidFill>
                  <a:schemeClr val="bg2">
                    <a:lumMod val="50000"/>
                  </a:schemeClr>
                </a:solidFill>
                <a:latin typeface="+mj-lt"/>
                <a:cs typeface="Times New Roman" pitchFamily="18" charset="0"/>
              </a:rPr>
              <a:t>Typ I, Gumbel</a:t>
            </a:r>
          </a:p>
          <a:p>
            <a:pPr algn="ctr" eaLnBrk="1" hangingPunct="1">
              <a:defRPr/>
            </a:pPr>
            <a:r>
              <a:rPr lang="de-DE" sz="1600" dirty="0">
                <a:solidFill>
                  <a:schemeClr val="bg2">
                    <a:lumMod val="50000"/>
                  </a:schemeClr>
                </a:solidFill>
                <a:latin typeface="+mj-lt"/>
                <a:cs typeface="Times New Roman" pitchFamily="18" charset="0"/>
              </a:rPr>
              <a:t>exponential tail</a:t>
            </a:r>
          </a:p>
        </p:txBody>
      </p:sp>
      <p:sp>
        <p:nvSpPr>
          <p:cNvPr id="10" name="Textfeld 9"/>
          <p:cNvSpPr txBox="1"/>
          <p:nvPr/>
        </p:nvSpPr>
        <p:spPr>
          <a:xfrm>
            <a:off x="6979148" y="5642743"/>
            <a:ext cx="2115239" cy="1077218"/>
          </a:xfrm>
          <a:prstGeom prst="rect">
            <a:avLst/>
          </a:prstGeom>
          <a:solidFill>
            <a:schemeClr val="bg1">
              <a:alpha val="72000"/>
            </a:schemeClr>
          </a:solidFill>
        </p:spPr>
        <p:txBody>
          <a:bodyPr wrap="square">
            <a:spAutoFit/>
          </a:bodyPr>
          <a:lstStyle/>
          <a:p>
            <a:pPr algn="ctr" eaLnBrk="1" hangingPunct="1">
              <a:defRPr/>
            </a:pPr>
            <a:r>
              <a:rPr lang="el-GR" sz="1600" b="1" dirty="0">
                <a:solidFill>
                  <a:schemeClr val="bg2">
                    <a:lumMod val="50000"/>
                  </a:schemeClr>
                </a:solidFill>
                <a:latin typeface="Arial" charset="0"/>
                <a:cs typeface="Times New Roman" pitchFamily="18" charset="0"/>
              </a:rPr>
              <a:t>ξ</a:t>
            </a:r>
            <a:r>
              <a:rPr lang="de-DE" sz="1600" b="1" dirty="0">
                <a:solidFill>
                  <a:schemeClr val="bg2">
                    <a:lumMod val="50000"/>
                  </a:schemeClr>
                </a:solidFill>
                <a:latin typeface="+mj-lt"/>
                <a:cs typeface="Times New Roman" pitchFamily="18" charset="0"/>
              </a:rPr>
              <a:t> &lt; 0</a:t>
            </a:r>
            <a:endParaRPr lang="de-DE" sz="1600" dirty="0">
              <a:solidFill>
                <a:schemeClr val="bg2">
                  <a:lumMod val="50000"/>
                </a:schemeClr>
              </a:solidFill>
              <a:latin typeface="+mj-lt"/>
              <a:cs typeface="Times New Roman" pitchFamily="18" charset="0"/>
            </a:endParaRPr>
          </a:p>
          <a:p>
            <a:pPr algn="ctr" eaLnBrk="1" hangingPunct="1">
              <a:defRPr/>
            </a:pPr>
            <a:r>
              <a:rPr lang="de-DE" sz="1600" dirty="0">
                <a:solidFill>
                  <a:schemeClr val="bg2">
                    <a:lumMod val="50000"/>
                  </a:schemeClr>
                </a:solidFill>
                <a:latin typeface="+mj-lt"/>
                <a:cs typeface="Times New Roman" pitchFamily="18" charset="0"/>
              </a:rPr>
              <a:t>Typ III, </a:t>
            </a:r>
          </a:p>
          <a:p>
            <a:pPr algn="ctr" eaLnBrk="1" hangingPunct="1">
              <a:defRPr/>
            </a:pPr>
            <a:r>
              <a:rPr lang="de-DE" sz="1600" dirty="0">
                <a:solidFill>
                  <a:schemeClr val="bg2">
                    <a:lumMod val="50000"/>
                  </a:schemeClr>
                </a:solidFill>
                <a:latin typeface="+mj-lt"/>
                <a:cs typeface="Times New Roman" pitchFamily="18" charset="0"/>
              </a:rPr>
              <a:t>Reversed</a:t>
            </a:r>
            <a:r>
              <a:rPr lang="de-DE" sz="1600" dirty="0"/>
              <a:t> </a:t>
            </a:r>
            <a:r>
              <a:rPr lang="de-DE" sz="1600" dirty="0">
                <a:solidFill>
                  <a:schemeClr val="bg2">
                    <a:lumMod val="50000"/>
                  </a:schemeClr>
                </a:solidFill>
                <a:latin typeface="+mj-lt"/>
                <a:cs typeface="Times New Roman" pitchFamily="18" charset="0"/>
              </a:rPr>
              <a:t>Weibull</a:t>
            </a:r>
          </a:p>
          <a:p>
            <a:pPr algn="ctr" eaLnBrk="1" hangingPunct="1">
              <a:defRPr/>
            </a:pPr>
            <a:r>
              <a:rPr lang="de-DE" sz="1600" dirty="0">
                <a:solidFill>
                  <a:schemeClr val="bg2">
                    <a:lumMod val="50000"/>
                  </a:schemeClr>
                </a:solidFill>
                <a:latin typeface="+mj-lt"/>
                <a:cs typeface="Times New Roman" pitchFamily="18" charset="0"/>
              </a:rPr>
              <a:t>upper finite endpoint</a:t>
            </a:r>
          </a:p>
        </p:txBody>
      </p:sp>
      <p:graphicFrame>
        <p:nvGraphicFramePr>
          <p:cNvPr id="16" name="Object 2"/>
          <p:cNvGraphicFramePr>
            <a:graphicFrameLocks noChangeAspect="1"/>
          </p:cNvGraphicFramePr>
          <p:nvPr>
            <p:extLst>
              <p:ext uri="{D42A27DB-BD31-4B8C-83A1-F6EECF244321}">
                <p14:modId xmlns:p14="http://schemas.microsoft.com/office/powerpoint/2010/main" val="459869500"/>
              </p:ext>
            </p:extLst>
          </p:nvPr>
        </p:nvGraphicFramePr>
        <p:xfrm>
          <a:off x="4052979" y="3034424"/>
          <a:ext cx="3522663" cy="1439863"/>
        </p:xfrm>
        <a:graphic>
          <a:graphicData uri="http://schemas.openxmlformats.org/presentationml/2006/ole">
            <mc:AlternateContent xmlns:mc="http://schemas.openxmlformats.org/markup-compatibility/2006">
              <mc:Choice xmlns:v="urn:schemas-microsoft-com:vml" Requires="v">
                <p:oleObj spid="_x0000_s28975" name="Formel" r:id="rId5" imgW="2590800" imgH="990600" progId="Equation.3">
                  <p:embed/>
                </p:oleObj>
              </mc:Choice>
              <mc:Fallback>
                <p:oleObj name="Formel" r:id="rId5" imgW="2590800" imgH="990600" progId="Equation.3">
                  <p:embed/>
                  <p:pic>
                    <p:nvPicPr>
                      <p:cNvPr id="21517"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2979" y="3034424"/>
                        <a:ext cx="35226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85170241"/>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el 1"/>
          <p:cNvSpPr>
            <a:spLocks noGrp="1"/>
          </p:cNvSpPr>
          <p:nvPr>
            <p:ph type="title"/>
          </p:nvPr>
        </p:nvSpPr>
        <p:spPr>
          <a:xfrm>
            <a:off x="107950" y="44450"/>
            <a:ext cx="8229600" cy="576263"/>
          </a:xfrm>
        </p:spPr>
        <p:txBody>
          <a:bodyPr/>
          <a:lstStyle/>
          <a:p>
            <a:pPr algn="l"/>
            <a:r>
              <a:rPr lang="de-DE" altLang="en-US" sz="2400" b="1" dirty="0">
                <a:latin typeface="Calibri" panose="020F0502020204030204" pitchFamily="34" charset="0"/>
                <a:ea typeface="Calibri" panose="020F0502020204030204" pitchFamily="34" charset="0"/>
                <a:cs typeface="Calibri" panose="020F0502020204030204" pitchFamily="34" charset="0"/>
              </a:rPr>
              <a:t>Generalisierte Extremwertverteilung (GEV)</a:t>
            </a:r>
          </a:p>
        </p:txBody>
      </p:sp>
      <p:sp>
        <p:nvSpPr>
          <p:cNvPr id="7" name="Textfeld 6"/>
          <p:cNvSpPr txBox="1"/>
          <p:nvPr/>
        </p:nvSpPr>
        <p:spPr>
          <a:xfrm>
            <a:off x="7758834" y="3802395"/>
            <a:ext cx="1205779" cy="1138773"/>
          </a:xfrm>
          <a:prstGeom prst="rect">
            <a:avLst/>
          </a:prstGeom>
          <a:noFill/>
        </p:spPr>
        <p:txBody>
          <a:bodyPr wrap="none">
            <a:spAutoFit/>
          </a:bodyPr>
          <a:lstStyle/>
          <a:p>
            <a:pPr eaLnBrk="1" hangingPunct="1">
              <a:defRPr/>
            </a:pPr>
            <a:r>
              <a:rPr lang="de-DE" sz="1400" dirty="0">
                <a:solidFill>
                  <a:schemeClr val="bg2">
                    <a:lumMod val="50000"/>
                  </a:schemeClr>
                </a:solidFill>
                <a:latin typeface="+mn-lt"/>
                <a:cs typeface="Times New Roman" pitchFamily="18" charset="0"/>
              </a:rPr>
              <a:t>Parameter:</a:t>
            </a:r>
          </a:p>
          <a:p>
            <a:pPr eaLnBrk="1" hangingPunct="1">
              <a:defRPr/>
            </a:pPr>
            <a:r>
              <a:rPr lang="de-DE" i="1" dirty="0">
                <a:solidFill>
                  <a:schemeClr val="bg2">
                    <a:lumMod val="50000"/>
                  </a:schemeClr>
                </a:solidFill>
                <a:latin typeface="Times New Roman" pitchFamily="18" charset="0"/>
                <a:cs typeface="Times New Roman" pitchFamily="18" charset="0"/>
              </a:rPr>
              <a:t>ξ</a:t>
            </a:r>
            <a:r>
              <a:rPr lang="de-DE" sz="1600" dirty="0">
                <a:solidFill>
                  <a:schemeClr val="bg2">
                    <a:lumMod val="50000"/>
                  </a:schemeClr>
                </a:solidFill>
                <a:latin typeface="Times New Roman" pitchFamily="18" charset="0"/>
                <a:cs typeface="Times New Roman" pitchFamily="18" charset="0"/>
              </a:rPr>
              <a:t>:   </a:t>
            </a:r>
            <a:r>
              <a:rPr lang="de-DE" sz="1400" dirty="0">
                <a:solidFill>
                  <a:schemeClr val="bg2">
                    <a:lumMod val="50000"/>
                  </a:schemeClr>
                </a:solidFill>
                <a:latin typeface="+mn-lt"/>
                <a:cs typeface="Times New Roman" pitchFamily="18" charset="0"/>
              </a:rPr>
              <a:t>Shape</a:t>
            </a:r>
            <a:endParaRPr lang="de-DE" sz="1600" dirty="0">
              <a:solidFill>
                <a:schemeClr val="bg2">
                  <a:lumMod val="50000"/>
                </a:schemeClr>
              </a:solidFill>
              <a:latin typeface="+mn-lt"/>
              <a:cs typeface="Times New Roman" pitchFamily="18" charset="0"/>
            </a:endParaRPr>
          </a:p>
          <a:p>
            <a:pPr eaLnBrk="1" hangingPunct="1">
              <a:defRPr/>
            </a:pPr>
            <a:r>
              <a:rPr lang="de-DE" i="1" dirty="0">
                <a:solidFill>
                  <a:schemeClr val="bg2">
                    <a:lumMod val="50000"/>
                  </a:schemeClr>
                </a:solidFill>
                <a:latin typeface="Times New Roman" pitchFamily="18" charset="0"/>
                <a:cs typeface="Times New Roman" pitchFamily="18" charset="0"/>
                <a:sym typeface="Symbol"/>
              </a:rPr>
              <a:t>µ</a:t>
            </a:r>
            <a:r>
              <a:rPr lang="de-DE" sz="1600" dirty="0">
                <a:solidFill>
                  <a:schemeClr val="bg2">
                    <a:lumMod val="50000"/>
                  </a:schemeClr>
                </a:solidFill>
                <a:latin typeface="Times New Roman" pitchFamily="18" charset="0"/>
                <a:cs typeface="Times New Roman" pitchFamily="18" charset="0"/>
                <a:sym typeface="Symbol"/>
              </a:rPr>
              <a:t>:   </a:t>
            </a:r>
            <a:r>
              <a:rPr lang="de-DE" sz="1400" dirty="0">
                <a:solidFill>
                  <a:schemeClr val="bg2">
                    <a:lumMod val="50000"/>
                  </a:schemeClr>
                </a:solidFill>
                <a:latin typeface="+mj-lt"/>
                <a:cs typeface="Times New Roman" pitchFamily="18" charset="0"/>
                <a:sym typeface="Symbol"/>
              </a:rPr>
              <a:t>Location</a:t>
            </a:r>
          </a:p>
          <a:p>
            <a:pPr eaLnBrk="1" hangingPunct="1">
              <a:defRPr/>
            </a:pPr>
            <a:r>
              <a:rPr lang="de-DE" i="1" dirty="0">
                <a:solidFill>
                  <a:schemeClr val="bg2">
                    <a:lumMod val="50000"/>
                  </a:schemeClr>
                </a:solidFill>
                <a:latin typeface="Times New Roman" pitchFamily="18" charset="0"/>
                <a:cs typeface="Times New Roman" pitchFamily="18" charset="0"/>
                <a:sym typeface="Symbol"/>
              </a:rPr>
              <a:t>σ</a:t>
            </a:r>
            <a:r>
              <a:rPr lang="de-DE" sz="1600" dirty="0">
                <a:solidFill>
                  <a:schemeClr val="bg2">
                    <a:lumMod val="50000"/>
                  </a:schemeClr>
                </a:solidFill>
                <a:latin typeface="Times New Roman" pitchFamily="18" charset="0"/>
                <a:cs typeface="Times New Roman" pitchFamily="18" charset="0"/>
                <a:sym typeface="Symbol"/>
              </a:rPr>
              <a:t>:   </a:t>
            </a:r>
            <a:r>
              <a:rPr lang="de-DE" sz="1400" dirty="0">
                <a:solidFill>
                  <a:schemeClr val="bg2">
                    <a:lumMod val="50000"/>
                  </a:schemeClr>
                </a:solidFill>
                <a:latin typeface="+mn-lt"/>
                <a:cs typeface="Times New Roman" pitchFamily="18" charset="0"/>
                <a:sym typeface="Symbol"/>
              </a:rPr>
              <a:t>Scale</a:t>
            </a:r>
            <a:endParaRPr lang="de-DE" sz="1600" dirty="0">
              <a:solidFill>
                <a:schemeClr val="bg2">
                  <a:lumMod val="50000"/>
                </a:schemeClr>
              </a:solidFill>
              <a:latin typeface="+mn-lt"/>
              <a:cs typeface="Times New Roman" pitchFamily="18" charset="0"/>
            </a:endParaRPr>
          </a:p>
        </p:txBody>
      </p:sp>
      <p:sp>
        <p:nvSpPr>
          <p:cNvPr id="21516" name="Rechteck 5"/>
          <p:cNvSpPr>
            <a:spLocks noChangeArrowheads="1"/>
          </p:cNvSpPr>
          <p:nvPr/>
        </p:nvSpPr>
        <p:spPr bwMode="auto">
          <a:xfrm>
            <a:off x="5112864" y="1861554"/>
            <a:ext cx="3827462" cy="1789112"/>
          </a:xfrm>
          <a:prstGeom prst="rect">
            <a:avLst/>
          </a:prstGeom>
          <a:solidFill>
            <a:srgbClr val="FFDC6D"/>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600"/>
              </a:spcBef>
              <a:buFontTx/>
              <a:buNone/>
            </a:pPr>
            <a:endParaRPr lang="en-US" altLang="en-US" sz="1600">
              <a:latin typeface="Candara" panose="020E0502030303020204" pitchFamily="34" charset="0"/>
            </a:endParaRPr>
          </a:p>
        </p:txBody>
      </p:sp>
      <p:graphicFrame>
        <p:nvGraphicFramePr>
          <p:cNvPr id="21517" name="Object 2"/>
          <p:cNvGraphicFramePr>
            <a:graphicFrameLocks noChangeAspect="1"/>
          </p:cNvGraphicFramePr>
          <p:nvPr>
            <p:extLst>
              <p:ext uri="{D42A27DB-BD31-4B8C-83A1-F6EECF244321}">
                <p14:modId xmlns:p14="http://schemas.microsoft.com/office/powerpoint/2010/main" val="777890491"/>
              </p:ext>
            </p:extLst>
          </p:nvPr>
        </p:nvGraphicFramePr>
        <p:xfrm>
          <a:off x="5244626" y="2059991"/>
          <a:ext cx="3522663" cy="1439863"/>
        </p:xfrm>
        <a:graphic>
          <a:graphicData uri="http://schemas.openxmlformats.org/presentationml/2006/ole">
            <mc:AlternateContent xmlns:mc="http://schemas.openxmlformats.org/markup-compatibility/2006">
              <mc:Choice xmlns:v="urn:schemas-microsoft-com:vml" Requires="v">
                <p:oleObj spid="_x0000_s31883" name="Formel" r:id="rId4" imgW="2590800" imgH="990600" progId="Equation.3">
                  <p:embed/>
                </p:oleObj>
              </mc:Choice>
              <mc:Fallback>
                <p:oleObj name="Formel" r:id="rId4" imgW="2590800" imgH="990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44626" y="2059991"/>
                        <a:ext cx="35226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Textfeld 17"/>
          <p:cNvSpPr txBox="1"/>
          <p:nvPr/>
        </p:nvSpPr>
        <p:spPr>
          <a:xfrm>
            <a:off x="5041426" y="1550404"/>
            <a:ext cx="3538538" cy="338554"/>
          </a:xfrm>
          <a:prstGeom prst="rect">
            <a:avLst/>
          </a:prstGeom>
          <a:noFill/>
        </p:spPr>
        <p:txBody>
          <a:bodyPr>
            <a:spAutoFit/>
          </a:bodyPr>
          <a:lstStyle/>
          <a:p>
            <a:pPr eaLnBrk="1" hangingPunct="1">
              <a:defRPr/>
            </a:pPr>
            <a:r>
              <a:rPr lang="de-DE" sz="1600" dirty="0"/>
              <a:t>Kumulative Verteilungsfunktion(CDF)</a:t>
            </a:r>
            <a:endParaRPr lang="de-DE" sz="1600" dirty="0">
              <a:solidFill>
                <a:schemeClr val="tx1">
                  <a:lumMod val="50000"/>
                </a:schemeClr>
              </a:solidFill>
              <a:latin typeface="Arial" charset="0"/>
            </a:endParaRPr>
          </a:p>
        </p:txBody>
      </p:sp>
      <p:sp>
        <p:nvSpPr>
          <p:cNvPr id="21520" name="Textfeld 1"/>
          <p:cNvSpPr txBox="1">
            <a:spLocks noChangeArrowheads="1"/>
          </p:cNvSpPr>
          <p:nvPr/>
        </p:nvSpPr>
        <p:spPr bwMode="auto">
          <a:xfrm>
            <a:off x="1941332" y="5010721"/>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5536" y="911722"/>
            <a:ext cx="3599695" cy="2877318"/>
          </a:xfrm>
          <a:prstGeom prst="rect">
            <a:avLst/>
          </a:prstGeom>
        </p:spPr>
      </p:pic>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5432" y="4008066"/>
            <a:ext cx="3669799" cy="2877318"/>
          </a:xfrm>
          <a:prstGeom prst="rect">
            <a:avLst/>
          </a:prstGeom>
        </p:spPr>
      </p:pic>
      <p:sp>
        <p:nvSpPr>
          <p:cNvPr id="21" name="Textfeld 17"/>
          <p:cNvSpPr txBox="1"/>
          <p:nvPr/>
        </p:nvSpPr>
        <p:spPr>
          <a:xfrm>
            <a:off x="899592" y="703073"/>
            <a:ext cx="3538538" cy="338554"/>
          </a:xfrm>
          <a:prstGeom prst="rect">
            <a:avLst/>
          </a:prstGeom>
          <a:noFill/>
        </p:spPr>
        <p:txBody>
          <a:bodyPr>
            <a:spAutoFit/>
          </a:bodyPr>
          <a:lstStyle/>
          <a:p>
            <a:pPr eaLnBrk="1" hangingPunct="1">
              <a:defRPr/>
            </a:pPr>
            <a:r>
              <a:rPr lang="de-DE" sz="1600" dirty="0"/>
              <a:t>CDF</a:t>
            </a:r>
            <a:endParaRPr lang="de-DE" sz="1600" dirty="0">
              <a:solidFill>
                <a:schemeClr val="tx1">
                  <a:lumMod val="50000"/>
                </a:schemeClr>
              </a:solidFill>
              <a:latin typeface="Arial" charset="0"/>
            </a:endParaRPr>
          </a:p>
        </p:txBody>
      </p:sp>
      <p:sp>
        <p:nvSpPr>
          <p:cNvPr id="22" name="Textfeld 17"/>
          <p:cNvSpPr txBox="1"/>
          <p:nvPr/>
        </p:nvSpPr>
        <p:spPr>
          <a:xfrm>
            <a:off x="899592" y="3789040"/>
            <a:ext cx="2664296" cy="338554"/>
          </a:xfrm>
          <a:prstGeom prst="rect">
            <a:avLst/>
          </a:prstGeom>
          <a:noFill/>
        </p:spPr>
        <p:txBody>
          <a:bodyPr wrap="square">
            <a:spAutoFit/>
          </a:bodyPr>
          <a:lstStyle/>
          <a:p>
            <a:pPr eaLnBrk="1" hangingPunct="1">
              <a:defRPr/>
            </a:pPr>
            <a:r>
              <a:rPr lang="de-DE" sz="1600" dirty="0"/>
              <a:t>PDF</a:t>
            </a:r>
            <a:endParaRPr lang="de-DE" sz="1600" dirty="0">
              <a:solidFill>
                <a:schemeClr val="tx1">
                  <a:lumMod val="50000"/>
                </a:schemeClr>
              </a:solidFill>
              <a:latin typeface="Arial" charset="0"/>
            </a:endParaRPr>
          </a:p>
        </p:txBody>
      </p:sp>
      <p:cxnSp>
        <p:nvCxnSpPr>
          <p:cNvPr id="23" name="Gerade Verbindung mit Pfeil 2"/>
          <p:cNvCxnSpPr/>
          <p:nvPr/>
        </p:nvCxnSpPr>
        <p:spPr>
          <a:xfrm flipH="1">
            <a:off x="3563888" y="5589240"/>
            <a:ext cx="874243" cy="57606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Rechteck 94"/>
          <p:cNvSpPr>
            <a:spLocks noChangeArrowheads="1"/>
          </p:cNvSpPr>
          <p:nvPr/>
        </p:nvSpPr>
        <p:spPr bwMode="auto">
          <a:xfrm>
            <a:off x="4499992" y="5209009"/>
            <a:ext cx="315241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en-US" sz="1800" dirty="0"/>
              <a:t>“Heavy tail”: </a:t>
            </a:r>
            <a:r>
              <a:rPr lang="en-US" sz="1800" dirty="0" err="1"/>
              <a:t>Höhere</a:t>
            </a:r>
            <a:r>
              <a:rPr lang="en-US" sz="1800" dirty="0"/>
              <a:t> </a:t>
            </a:r>
            <a:r>
              <a:rPr lang="en-US" sz="1800" dirty="0" err="1"/>
              <a:t>Wahrscheinlichkeit</a:t>
            </a:r>
            <a:r>
              <a:rPr lang="en-US" sz="1800" dirty="0"/>
              <a:t> der </a:t>
            </a:r>
            <a:r>
              <a:rPr lang="en-US" sz="1800" dirty="0" err="1"/>
              <a:t>Extremwerte</a:t>
            </a:r>
            <a:endParaRPr lang="en-US" altLang="en-US" sz="1800" dirty="0"/>
          </a:p>
        </p:txBody>
      </p:sp>
      <p:sp>
        <p:nvSpPr>
          <p:cNvPr id="14" name="TextBox 13"/>
          <p:cNvSpPr txBox="1"/>
          <p:nvPr/>
        </p:nvSpPr>
        <p:spPr>
          <a:xfrm>
            <a:off x="8820472" y="6505599"/>
            <a:ext cx="284052" cy="307777"/>
          </a:xfrm>
          <a:prstGeom prst="rect">
            <a:avLst/>
          </a:prstGeom>
          <a:noFill/>
        </p:spPr>
        <p:txBody>
          <a:bodyPr wrap="none" rtlCol="0">
            <a:spAutoFit/>
          </a:bodyPr>
          <a:lstStyle/>
          <a:p>
            <a:r>
              <a:rPr lang="en-US" sz="1400" dirty="0"/>
              <a:t>9</a:t>
            </a:r>
            <a:endParaRPr lang="de-DE" sz="1400" dirty="0"/>
          </a:p>
        </p:txBody>
      </p:sp>
    </p:spTree>
    <p:extLst>
      <p:ext uri="{BB962C8B-B14F-4D97-AF65-F5344CB8AC3E}">
        <p14:creationId xmlns:p14="http://schemas.microsoft.com/office/powerpoint/2010/main" val="2758275470"/>
      </p:ext>
    </p:extLst>
  </p:cSld>
  <p:clrMapOvr>
    <a:masterClrMapping/>
  </p:clrMapOvr>
  <p:transition spd="slow"/>
</p:sld>
</file>

<file path=ppt/theme/theme1.xml><?xml version="1.0" encoding="utf-8"?>
<a:theme xmlns:a="http://schemas.openxmlformats.org/drawingml/2006/main" name="Standarddesign">
  <a:themeElements>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1776</Words>
  <Application>Microsoft Office PowerPoint</Application>
  <PresentationFormat>On-screen Show (4:3)</PresentationFormat>
  <Paragraphs>345</Paragraphs>
  <Slides>18</Slides>
  <Notes>18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18</vt:i4>
      </vt:variant>
    </vt:vector>
  </HeadingPairs>
  <TitlesOfParts>
    <vt:vector size="29" baseType="lpstr">
      <vt:lpstr>Arial</vt:lpstr>
      <vt:lpstr>Calibri</vt:lpstr>
      <vt:lpstr>Cambria Math</vt:lpstr>
      <vt:lpstr>Candara</vt:lpstr>
      <vt:lpstr>Helvetica</vt:lpstr>
      <vt:lpstr>Symbol</vt:lpstr>
      <vt:lpstr>Times New Roman</vt:lpstr>
      <vt:lpstr>Wingdings</vt:lpstr>
      <vt:lpstr>Standarddesign</vt:lpstr>
      <vt:lpstr>Formel</vt:lpstr>
      <vt:lpstr>Equation</vt:lpstr>
      <vt:lpstr>PowerPoint Presentation</vt:lpstr>
      <vt:lpstr>Grundlagen</vt:lpstr>
      <vt:lpstr>Grundlagen</vt:lpstr>
      <vt:lpstr>Grundlagen</vt:lpstr>
      <vt:lpstr>Grundlagen</vt:lpstr>
      <vt:lpstr>Extremwerte</vt:lpstr>
      <vt:lpstr>Extremewerte</vt:lpstr>
      <vt:lpstr>Blockmaxima Methode</vt:lpstr>
      <vt:lpstr>Generalisierte Extremwertverteilung (GEV)</vt:lpstr>
      <vt:lpstr>GEV Parameter</vt:lpstr>
      <vt:lpstr>Return levels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gfz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bmerz</dc:creator>
  <cp:lastModifiedBy>Guan Xiaoxiang</cp:lastModifiedBy>
  <cp:revision>678</cp:revision>
  <cp:lastPrinted>2017-11-09T16:53:13Z</cp:lastPrinted>
  <dcterms:created xsi:type="dcterms:W3CDTF">2005-09-11T19:23:56Z</dcterms:created>
  <dcterms:modified xsi:type="dcterms:W3CDTF">2022-04-13T08:31:24Z</dcterms:modified>
</cp:coreProperties>
</file>