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88" r:id="rId2"/>
    <p:sldId id="289" r:id="rId3"/>
    <p:sldId id="324" r:id="rId4"/>
    <p:sldId id="322" r:id="rId5"/>
    <p:sldId id="314" r:id="rId6"/>
    <p:sldId id="315" r:id="rId7"/>
    <p:sldId id="323" r:id="rId8"/>
    <p:sldId id="316" r:id="rId9"/>
    <p:sldId id="321" r:id="rId10"/>
    <p:sldId id="310" r:id="rId11"/>
    <p:sldId id="325" r:id="rId12"/>
    <p:sldId id="300" r:id="rId13"/>
    <p:sldId id="301" r:id="rId14"/>
    <p:sldId id="303" r:id="rId15"/>
    <p:sldId id="309" r:id="rId16"/>
  </p:sldIdLst>
  <p:sldSz cx="9144000" cy="6858000" type="screen4x3"/>
  <p:notesSz cx="6797675" cy="9926638"/>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FF0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6" autoAdjust="0"/>
    <p:restoredTop sz="93883" autoAdjust="0"/>
  </p:normalViewPr>
  <p:slideViewPr>
    <p:cSldViewPr>
      <p:cViewPr varScale="1">
        <p:scale>
          <a:sx n="100" d="100"/>
          <a:sy n="100" d="100"/>
        </p:scale>
        <p:origin x="684" y="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110" d="100"/>
          <a:sy n="110" d="100"/>
        </p:scale>
        <p:origin x="-1500" y="190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46346"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49744" y="0"/>
            <a:ext cx="2946345"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1" y="9428800"/>
            <a:ext cx="2946346"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49744" y="9428800"/>
            <a:ext cx="2946345"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algn="r" eaLnBrk="1" hangingPunct="1">
              <a:defRPr sz="1200" smtClean="0"/>
            </a:lvl1pPr>
          </a:lstStyle>
          <a:p>
            <a:pPr>
              <a:defRPr/>
            </a:pPr>
            <a:fld id="{DCB7C8D7-339E-4C0F-AC2E-1DCB27EEE9EB}" type="slidenum">
              <a:rPr lang="en-US" altLang="de-DE"/>
              <a:pPr>
                <a:defRPr/>
              </a:pPr>
              <a:t>‹#›</a:t>
            </a:fld>
            <a:endParaRPr lang="en-US" altLang="de-DE"/>
          </a:p>
        </p:txBody>
      </p:sp>
    </p:spTree>
    <p:extLst>
      <p:ext uri="{BB962C8B-B14F-4D97-AF65-F5344CB8AC3E}">
        <p14:creationId xmlns:p14="http://schemas.microsoft.com/office/powerpoint/2010/main" val="1886488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46346"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49744" y="0"/>
            <a:ext cx="2946345"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1512" y="4715193"/>
            <a:ext cx="5437823" cy="4466274"/>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6150" name="Rectangle 6"/>
          <p:cNvSpPr>
            <a:spLocks noGrp="1" noChangeArrowheads="1"/>
          </p:cNvSpPr>
          <p:nvPr>
            <p:ph type="ftr" sz="quarter" idx="4"/>
          </p:nvPr>
        </p:nvSpPr>
        <p:spPr bwMode="auto">
          <a:xfrm>
            <a:off x="1" y="9428800"/>
            <a:ext cx="2946346"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49744" y="9428800"/>
            <a:ext cx="2946345"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algn="r" eaLnBrk="1" hangingPunct="1">
              <a:defRPr sz="1200" smtClean="0"/>
            </a:lvl1pPr>
          </a:lstStyle>
          <a:p>
            <a:pPr>
              <a:defRPr/>
            </a:pPr>
            <a:fld id="{4E2C95F7-2632-483F-90B7-74335DCDE866}" type="slidenum">
              <a:rPr lang="en-US" altLang="de-DE"/>
              <a:pPr>
                <a:defRPr/>
              </a:pPr>
              <a:t>‹#›</a:t>
            </a:fld>
            <a:endParaRPr lang="en-US" altLang="de-DE"/>
          </a:p>
        </p:txBody>
      </p:sp>
    </p:spTree>
    <p:extLst>
      <p:ext uri="{BB962C8B-B14F-4D97-AF65-F5344CB8AC3E}">
        <p14:creationId xmlns:p14="http://schemas.microsoft.com/office/powerpoint/2010/main" val="750931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183600-D82B-404C-9066-5AAB3B1EF865}" type="slidenum">
              <a:rPr lang="en-US" altLang="en-US"/>
              <a:pPr>
                <a:spcBef>
                  <a:spcPct val="0"/>
                </a:spcBef>
              </a:pPr>
              <a:t>1</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rPr>
              <a:t>Scope of lecture: To give an overview of the basics of extreme value theory.</a:t>
            </a:r>
          </a:p>
          <a:p>
            <a:pPr marL="171188" indent="-171188" eaLnBrk="1" hangingPunct="1">
              <a:buFont typeface="Arial" panose="020B0604020202020204" pitchFamily="34" charset="0"/>
              <a:buChar char="•"/>
            </a:pPr>
            <a:r>
              <a:rPr lang="en-US" altLang="en-US" sz="900" dirty="0">
                <a:latin typeface="Arial" panose="020B0604020202020204" pitchFamily="34" charset="0"/>
              </a:rPr>
              <a:t>Extreme value statistics </a:t>
            </a:r>
            <a:r>
              <a:rPr lang="en-US" altLang="en-US" sz="900" dirty="0">
                <a:solidFill>
                  <a:schemeClr val="tx1"/>
                </a:solidFill>
                <a:latin typeface="Arial" panose="020B0604020202020204" pitchFamily="34" charset="0"/>
              </a:rPr>
              <a:t>play an important role in hazard assessment and risk analysis.</a:t>
            </a:r>
          </a:p>
          <a:p>
            <a:pPr marL="171188" indent="-171188" eaLnBrk="1" hangingPunct="1">
              <a:buFont typeface="Arial" panose="020B0604020202020204" pitchFamily="34" charset="0"/>
              <a:buChar char="•"/>
            </a:pPr>
            <a:r>
              <a:rPr lang="en-US" altLang="en-US" sz="900" dirty="0">
                <a:solidFill>
                  <a:schemeClr val="tx1"/>
                </a:solidFill>
                <a:latin typeface="Arial" panose="020B0604020202020204" pitchFamily="34" charset="0"/>
              </a:rPr>
              <a:t>They allow to extrapolate measured data in the “extreme area” by means </a:t>
            </a:r>
            <a:r>
              <a:rPr lang="en-US" altLang="en-US" sz="900" dirty="0">
                <a:latin typeface="Arial" panose="020B0604020202020204" pitchFamily="34" charset="0"/>
              </a:rPr>
              <a:t>of a statistical model.</a:t>
            </a:r>
          </a:p>
        </p:txBody>
      </p:sp>
    </p:spTree>
    <p:extLst>
      <p:ext uri="{BB962C8B-B14F-4D97-AF65-F5344CB8AC3E}">
        <p14:creationId xmlns:p14="http://schemas.microsoft.com/office/powerpoint/2010/main" val="137005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900" dirty="0">
                <a:latin typeface="Arial" panose="020B0604020202020204" pitchFamily="34" charset="0"/>
              </a:rPr>
              <a:t>Confidence intervals:</a:t>
            </a:r>
          </a:p>
          <a:p>
            <a:r>
              <a:rPr lang="en-US" altLang="en-US" sz="900" dirty="0">
                <a:latin typeface="Arial" panose="020B0604020202020204" pitchFamily="34" charset="0"/>
              </a:rPr>
              <a:t>Interval estimates</a:t>
            </a:r>
            <a:r>
              <a:rPr lang="en-US" sz="900" dirty="0"/>
              <a:t> can be contrasted with point estimates. A point estimate is a single value given as the estimate of a population parameter that is of interest, for example, the mean of some quantity or the return level for some return period. An interval estimate specifies instead a range within which the true, but unknown parameter is estimated to lie.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900" dirty="0">
                <a:latin typeface="Calibri" panose="020F0502020204030204" pitchFamily="34" charset="0"/>
              </a:rPr>
              <a:t>If confidence intervals are constructed using a given confidence level from an infinite number of independent sample statistics, the proportion of those intervals that contain the true value of the parameter will be equal to the confidence level</a:t>
            </a:r>
            <a:r>
              <a:rPr lang="de-AT" sz="900" dirty="0">
                <a:latin typeface="Calibri" panose="020F0502020204030204" pitchFamily="34" charset="0"/>
              </a:rPr>
              <a:t>.</a:t>
            </a:r>
            <a:endParaRPr lang="de-AT" altLang="en-US" sz="900" dirty="0">
              <a:latin typeface="Calibri" panose="020F0502020204030204" pitchFamily="34" charset="0"/>
            </a:endParaRPr>
          </a:p>
          <a:p>
            <a:endParaRPr lang="en-US" sz="900" dirty="0"/>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453" indent="-274218">
              <a:spcBef>
                <a:spcPct val="30000"/>
              </a:spcBef>
              <a:defRPr sz="1200">
                <a:solidFill>
                  <a:schemeClr val="tx1"/>
                </a:solidFill>
                <a:latin typeface="Arial" panose="020B0604020202020204" pitchFamily="34" charset="0"/>
              </a:defRPr>
            </a:lvl2pPr>
            <a:lvl3pPr marL="1101627" indent="-220326">
              <a:spcBef>
                <a:spcPct val="30000"/>
              </a:spcBef>
              <a:defRPr sz="1200">
                <a:solidFill>
                  <a:schemeClr val="tx1"/>
                </a:solidFill>
                <a:latin typeface="Arial" panose="020B0604020202020204" pitchFamily="34" charset="0"/>
              </a:defRPr>
            </a:lvl3pPr>
            <a:lvl4pPr marL="1542277" indent="-220326">
              <a:spcBef>
                <a:spcPct val="30000"/>
              </a:spcBef>
              <a:defRPr sz="1200">
                <a:solidFill>
                  <a:schemeClr val="tx1"/>
                </a:solidFill>
                <a:latin typeface="Arial" panose="020B0604020202020204" pitchFamily="34" charset="0"/>
              </a:defRPr>
            </a:lvl4pPr>
            <a:lvl5pPr marL="1984512" indent="-220326">
              <a:spcBef>
                <a:spcPct val="30000"/>
              </a:spcBef>
              <a:defRPr sz="1200">
                <a:solidFill>
                  <a:schemeClr val="tx1"/>
                </a:solidFill>
                <a:latin typeface="Arial" panose="020B0604020202020204" pitchFamily="34" charset="0"/>
              </a:defRPr>
            </a:lvl5pPr>
            <a:lvl6pPr marL="2441013" indent="-220326" eaLnBrk="0" fontAlgn="base" hangingPunct="0">
              <a:spcBef>
                <a:spcPct val="30000"/>
              </a:spcBef>
              <a:spcAft>
                <a:spcPct val="0"/>
              </a:spcAft>
              <a:defRPr sz="1200">
                <a:solidFill>
                  <a:schemeClr val="tx1"/>
                </a:solidFill>
                <a:latin typeface="Arial" panose="020B0604020202020204" pitchFamily="34" charset="0"/>
              </a:defRPr>
            </a:lvl6pPr>
            <a:lvl7pPr marL="2897514" indent="-220326" eaLnBrk="0" fontAlgn="base" hangingPunct="0">
              <a:spcBef>
                <a:spcPct val="30000"/>
              </a:spcBef>
              <a:spcAft>
                <a:spcPct val="0"/>
              </a:spcAft>
              <a:defRPr sz="1200">
                <a:solidFill>
                  <a:schemeClr val="tx1"/>
                </a:solidFill>
                <a:latin typeface="Arial" panose="020B0604020202020204" pitchFamily="34" charset="0"/>
              </a:defRPr>
            </a:lvl7pPr>
            <a:lvl8pPr marL="3354015" indent="-220326" eaLnBrk="0" fontAlgn="base" hangingPunct="0">
              <a:spcBef>
                <a:spcPct val="30000"/>
              </a:spcBef>
              <a:spcAft>
                <a:spcPct val="0"/>
              </a:spcAft>
              <a:defRPr sz="1200">
                <a:solidFill>
                  <a:schemeClr val="tx1"/>
                </a:solidFill>
                <a:latin typeface="Arial" panose="020B0604020202020204" pitchFamily="34" charset="0"/>
              </a:defRPr>
            </a:lvl8pPr>
            <a:lvl9pPr marL="3810517" indent="-22032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FC6F4-48C8-46A0-916E-5175CB95A8C3}" type="slidenum">
              <a:rPr lang="de-DE" altLang="en-US"/>
              <a:pPr>
                <a:spcBef>
                  <a:spcPct val="0"/>
                </a:spcBef>
              </a:pPr>
              <a:t>10</a:t>
            </a:fld>
            <a:endParaRPr lang="de-DE" altLang="en-US"/>
          </a:p>
        </p:txBody>
      </p:sp>
    </p:spTree>
    <p:extLst>
      <p:ext uri="{BB962C8B-B14F-4D97-AF65-F5344CB8AC3E}">
        <p14:creationId xmlns:p14="http://schemas.microsoft.com/office/powerpoint/2010/main" val="225418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900"/>
              <a:t>Weibull formula:</a:t>
            </a:r>
          </a:p>
          <a:p>
            <a:r>
              <a:rPr lang="en-US" sz="900"/>
              <a:t>What is the return</a:t>
            </a:r>
            <a:r>
              <a:rPr lang="en-US" sz="900" baseline="0"/>
              <a:t> period of the second highest value in the sample?</a:t>
            </a:r>
          </a:p>
          <a:p>
            <a:r>
              <a:rPr lang="en-US" sz="900" baseline="0"/>
              <a:t>P </a:t>
            </a:r>
            <a:r>
              <a:rPr lang="en-US" sz="900" baseline="0" dirty="0"/>
              <a:t>= 20/22 = 0.91</a:t>
            </a:r>
          </a:p>
          <a:p>
            <a:r>
              <a:rPr lang="en-US" sz="900" baseline="0" dirty="0"/>
              <a:t>T = 1/(1-P) = 11</a:t>
            </a:r>
            <a:endParaRPr lang="en-US" sz="900" dirty="0"/>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453" indent="-274218">
              <a:spcBef>
                <a:spcPct val="30000"/>
              </a:spcBef>
              <a:defRPr sz="1200">
                <a:solidFill>
                  <a:schemeClr val="tx1"/>
                </a:solidFill>
                <a:latin typeface="Arial" panose="020B0604020202020204" pitchFamily="34" charset="0"/>
              </a:defRPr>
            </a:lvl2pPr>
            <a:lvl3pPr marL="1101627" indent="-220326">
              <a:spcBef>
                <a:spcPct val="30000"/>
              </a:spcBef>
              <a:defRPr sz="1200">
                <a:solidFill>
                  <a:schemeClr val="tx1"/>
                </a:solidFill>
                <a:latin typeface="Arial" panose="020B0604020202020204" pitchFamily="34" charset="0"/>
              </a:defRPr>
            </a:lvl3pPr>
            <a:lvl4pPr marL="1542277" indent="-220326">
              <a:spcBef>
                <a:spcPct val="30000"/>
              </a:spcBef>
              <a:defRPr sz="1200">
                <a:solidFill>
                  <a:schemeClr val="tx1"/>
                </a:solidFill>
                <a:latin typeface="Arial" panose="020B0604020202020204" pitchFamily="34" charset="0"/>
              </a:defRPr>
            </a:lvl4pPr>
            <a:lvl5pPr marL="1984512" indent="-220326">
              <a:spcBef>
                <a:spcPct val="30000"/>
              </a:spcBef>
              <a:defRPr sz="1200">
                <a:solidFill>
                  <a:schemeClr val="tx1"/>
                </a:solidFill>
                <a:latin typeface="Arial" panose="020B0604020202020204" pitchFamily="34" charset="0"/>
              </a:defRPr>
            </a:lvl5pPr>
            <a:lvl6pPr marL="2441013" indent="-220326" eaLnBrk="0" fontAlgn="base" hangingPunct="0">
              <a:spcBef>
                <a:spcPct val="30000"/>
              </a:spcBef>
              <a:spcAft>
                <a:spcPct val="0"/>
              </a:spcAft>
              <a:defRPr sz="1200">
                <a:solidFill>
                  <a:schemeClr val="tx1"/>
                </a:solidFill>
                <a:latin typeface="Arial" panose="020B0604020202020204" pitchFamily="34" charset="0"/>
              </a:defRPr>
            </a:lvl6pPr>
            <a:lvl7pPr marL="2897514" indent="-220326" eaLnBrk="0" fontAlgn="base" hangingPunct="0">
              <a:spcBef>
                <a:spcPct val="30000"/>
              </a:spcBef>
              <a:spcAft>
                <a:spcPct val="0"/>
              </a:spcAft>
              <a:defRPr sz="1200">
                <a:solidFill>
                  <a:schemeClr val="tx1"/>
                </a:solidFill>
                <a:latin typeface="Arial" panose="020B0604020202020204" pitchFamily="34" charset="0"/>
              </a:defRPr>
            </a:lvl7pPr>
            <a:lvl8pPr marL="3354015" indent="-220326" eaLnBrk="0" fontAlgn="base" hangingPunct="0">
              <a:spcBef>
                <a:spcPct val="30000"/>
              </a:spcBef>
              <a:spcAft>
                <a:spcPct val="0"/>
              </a:spcAft>
              <a:defRPr sz="1200">
                <a:solidFill>
                  <a:schemeClr val="tx1"/>
                </a:solidFill>
                <a:latin typeface="Arial" panose="020B0604020202020204" pitchFamily="34" charset="0"/>
              </a:defRPr>
            </a:lvl8pPr>
            <a:lvl9pPr marL="3810517" indent="-22032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FC6F4-48C8-46A0-916E-5175CB95A8C3}" type="slidenum">
              <a:rPr lang="de-DE" altLang="en-US"/>
              <a:pPr>
                <a:spcBef>
                  <a:spcPct val="0"/>
                </a:spcBef>
              </a:pPr>
              <a:t>11</a:t>
            </a:fld>
            <a:endParaRPr lang="de-DE" altLang="en-US"/>
          </a:p>
        </p:txBody>
      </p:sp>
    </p:spTree>
    <p:extLst>
      <p:ext uri="{BB962C8B-B14F-4D97-AF65-F5344CB8AC3E}">
        <p14:creationId xmlns:p14="http://schemas.microsoft.com/office/powerpoint/2010/main" val="167893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lienbildplatzhalter 1"/>
          <p:cNvSpPr>
            <a:spLocks noGrp="1" noRot="1" noChangeAspect="1" noTextEdit="1"/>
          </p:cNvSpPr>
          <p:nvPr>
            <p:ph type="sldImg"/>
          </p:nvPr>
        </p:nvSpPr>
        <p:spPr>
          <a:ln/>
        </p:spPr>
      </p:sp>
      <p:sp>
        <p:nvSpPr>
          <p:cNvPr id="3481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dirty="0">
              <a:latin typeface="Arial" panose="020B0604020202020204" pitchFamily="34" charset="0"/>
            </a:endParaRPr>
          </a:p>
        </p:txBody>
      </p:sp>
      <p:sp>
        <p:nvSpPr>
          <p:cNvPr id="3482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C60B93-346E-4D6F-8FCF-31B61E82260C}" type="slidenum">
              <a:rPr lang="de-DE" altLang="en-US"/>
              <a:pPr>
                <a:spcBef>
                  <a:spcPct val="0"/>
                </a:spcBef>
              </a:pPr>
              <a:t>12</a:t>
            </a:fld>
            <a:endParaRPr lang="de-DE" altLang="en-US"/>
          </a:p>
        </p:txBody>
      </p:sp>
    </p:spTree>
    <p:extLst>
      <p:ext uri="{BB962C8B-B14F-4D97-AF65-F5344CB8AC3E}">
        <p14:creationId xmlns:p14="http://schemas.microsoft.com/office/powerpoint/2010/main" val="691576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rPr>
              <a:t>Extreme values can also be modelled with other distributions,</a:t>
            </a:r>
            <a:r>
              <a:rPr lang="en-US" altLang="en-US" sz="900" baseline="0" dirty="0">
                <a:latin typeface="Arial" panose="020B0604020202020204" pitchFamily="34" charset="0"/>
              </a:rPr>
              <a:t> for example the </a:t>
            </a:r>
            <a:r>
              <a:rPr lang="en-US" altLang="en-US" sz="900" dirty="0">
                <a:latin typeface="Arial" panose="020B0604020202020204" pitchFamily="34" charset="0"/>
              </a:rPr>
              <a:t>Gamma distribution and the Lognormal distribution.</a:t>
            </a:r>
          </a:p>
        </p:txBody>
      </p:sp>
      <p:sp>
        <p:nvSpPr>
          <p:cNvPr id="3891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16A317-6783-42F2-83DC-D2396B7618E3}" type="slidenum">
              <a:rPr lang="de-DE" altLang="en-US"/>
              <a:pPr>
                <a:spcBef>
                  <a:spcPct val="0"/>
                </a:spcBef>
              </a:pPr>
              <a:t>13</a:t>
            </a:fld>
            <a:endParaRPr lang="de-DE" altLang="en-US"/>
          </a:p>
        </p:txBody>
      </p:sp>
    </p:spTree>
    <p:extLst>
      <p:ext uri="{BB962C8B-B14F-4D97-AF65-F5344CB8AC3E}">
        <p14:creationId xmlns:p14="http://schemas.microsoft.com/office/powerpoint/2010/main" val="3623661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lienbildplatzhalter 1"/>
          <p:cNvSpPr>
            <a:spLocks noGrp="1" noRot="1" noChangeAspect="1" noTextEdit="1"/>
          </p:cNvSpPr>
          <p:nvPr>
            <p:ph type="sldImg"/>
          </p:nvPr>
        </p:nvSpPr>
        <p:spPr>
          <a:ln/>
        </p:spPr>
      </p:sp>
      <p:sp>
        <p:nvSpPr>
          <p:cNvPr id="4096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096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6D6A3E-B36D-4CD8-B9A2-ABD2662964D3}" type="slidenum">
              <a:rPr lang="de-DE" altLang="en-US"/>
              <a:pPr>
                <a:spcBef>
                  <a:spcPct val="0"/>
                </a:spcBef>
              </a:pPr>
              <a:t>14</a:t>
            </a:fld>
            <a:endParaRPr lang="de-DE" altLang="en-US"/>
          </a:p>
        </p:txBody>
      </p:sp>
    </p:spTree>
    <p:extLst>
      <p:ext uri="{BB962C8B-B14F-4D97-AF65-F5344CB8AC3E}">
        <p14:creationId xmlns:p14="http://schemas.microsoft.com/office/powerpoint/2010/main" val="1520699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lienbildplatzhalter 1"/>
          <p:cNvSpPr>
            <a:spLocks noGrp="1" noRot="1" noChangeAspect="1" noTextEdit="1"/>
          </p:cNvSpPr>
          <p:nvPr>
            <p:ph type="sldImg"/>
          </p:nvPr>
        </p:nvSpPr>
        <p:spPr>
          <a:ln/>
        </p:spPr>
      </p:sp>
      <p:sp>
        <p:nvSpPr>
          <p:cNvPr id="4301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Arial" charset="0"/>
                <a:ea typeface="+mn-ea"/>
                <a:cs typeface="+mn-cs"/>
              </a:rPr>
              <a:t>Quantile-Quantile (Q-Q) plots are a popular technique for checking the fit of extremal distributions, as they are particularly effective at highlighting apparent discrepancies in the extreme upper tail.</a:t>
            </a:r>
            <a:endParaRPr lang="en-US" dirty="0"/>
          </a:p>
        </p:txBody>
      </p:sp>
      <p:sp>
        <p:nvSpPr>
          <p:cNvPr id="4301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362B69-9DD8-4F5E-8179-59E9B68D9914}" type="slidenum">
              <a:rPr lang="de-DE" altLang="en-US"/>
              <a:pPr>
                <a:spcBef>
                  <a:spcPct val="0"/>
                </a:spcBef>
              </a:pPr>
              <a:t>15</a:t>
            </a:fld>
            <a:endParaRPr lang="de-DE" altLang="en-US"/>
          </a:p>
        </p:txBody>
      </p:sp>
    </p:spTree>
    <p:extLst>
      <p:ext uri="{BB962C8B-B14F-4D97-AF65-F5344CB8AC3E}">
        <p14:creationId xmlns:p14="http://schemas.microsoft.com/office/powerpoint/2010/main" val="348671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sz="1200" dirty="0"/>
              <a:t>For the purpose of engineer</a:t>
            </a:r>
            <a:r>
              <a:rPr lang="en-US" sz="1200" baseline="0" dirty="0"/>
              <a:t> design, forecasting of natural disasters… one needs often to translate certain event magnitudes into probability statements.</a:t>
            </a:r>
            <a:endParaRPr lang="en-US" sz="1200" dirty="0"/>
          </a:p>
          <a:p>
            <a:pPr eaLnBrk="1" hangingPunct="1"/>
            <a:r>
              <a:rPr lang="en-US" altLang="en-US" sz="1200" dirty="0">
                <a:latin typeface="Arial" panose="020B0604020202020204" pitchFamily="34" charset="0"/>
              </a:rPr>
              <a:t>Question for </a:t>
            </a:r>
            <a:r>
              <a:rPr lang="en-US" altLang="en-US" sz="1200" b="1" dirty="0">
                <a:latin typeface="Arial" panose="020B0604020202020204" pitchFamily="34" charset="0"/>
              </a:rPr>
              <a:t>distribution function</a:t>
            </a:r>
            <a:r>
              <a:rPr lang="en-US" altLang="en-US" sz="1200" dirty="0">
                <a:latin typeface="Arial" panose="020B0604020202020204" pitchFamily="34" charset="0"/>
              </a:rPr>
              <a:t>: what is the </a:t>
            </a:r>
            <a:r>
              <a:rPr lang="en-US" sz="1200" dirty="0"/>
              <a:t>probability that </a:t>
            </a:r>
            <a:r>
              <a:rPr lang="en-US" sz="1200" i="1" dirty="0"/>
              <a:t>X</a:t>
            </a:r>
            <a:r>
              <a:rPr lang="en-US" sz="1200" dirty="0"/>
              <a:t> will take a value less than or equal to </a:t>
            </a:r>
            <a:r>
              <a:rPr lang="en-US" sz="1200" i="1" dirty="0"/>
              <a:t>x?</a:t>
            </a:r>
          </a:p>
          <a:p>
            <a:pPr eaLnBrk="1" hangingPunct="1"/>
            <a:endParaRPr lang="en-US" altLang="en-US" sz="1200" dirty="0">
              <a:latin typeface="Arial" panose="020B0604020202020204" pitchFamily="34" charset="0"/>
            </a:endParaRPr>
          </a:p>
          <a:p>
            <a:pPr eaLnBrk="1" hangingPunct="1"/>
            <a:r>
              <a:rPr lang="en-US" sz="1200" dirty="0"/>
              <a:t>Common interpretations of </a:t>
            </a:r>
            <a:r>
              <a:rPr lang="en-US" sz="1200" b="1" dirty="0"/>
              <a:t>return level - return period </a:t>
            </a:r>
            <a:r>
              <a:rPr lang="en-US" sz="1200" dirty="0"/>
              <a:t>of </a:t>
            </a:r>
            <a:r>
              <a:rPr lang="en-US" sz="1200" b="1" i="1" dirty="0"/>
              <a:t>T</a:t>
            </a:r>
            <a:r>
              <a:rPr lang="en-US" sz="1200" dirty="0"/>
              <a:t> years: </a:t>
            </a:r>
          </a:p>
          <a:p>
            <a:pPr eaLnBrk="1" hangingPunct="1"/>
            <a:r>
              <a:rPr lang="en-US" sz="1200" i="1" dirty="0"/>
              <a:t>- Waiting time</a:t>
            </a:r>
            <a:r>
              <a:rPr lang="en-US" sz="1200" dirty="0"/>
              <a:t>: Average waiting time until next occurrence of event is </a:t>
            </a:r>
            <a:r>
              <a:rPr lang="en-US" sz="1200" b="1" i="1" dirty="0"/>
              <a:t>T</a:t>
            </a:r>
            <a:r>
              <a:rPr lang="en-US" sz="1200" dirty="0"/>
              <a:t> years.</a:t>
            </a:r>
            <a:endParaRPr lang="en-US" altLang="en-US" sz="1200" dirty="0">
              <a:latin typeface="Arial" panose="020B0604020202020204" pitchFamily="34" charset="0"/>
            </a:endParaRPr>
          </a:p>
          <a:p>
            <a:pPr marL="171450" indent="-171450" eaLnBrk="1" hangingPunct="1">
              <a:buFontTx/>
              <a:buChar char="-"/>
            </a:pPr>
            <a:r>
              <a:rPr lang="en-US" sz="1200" i="1" dirty="0"/>
              <a:t>Number of events</a:t>
            </a:r>
            <a:r>
              <a:rPr lang="en-US" sz="1200" dirty="0"/>
              <a:t>: Average number of events occurring within a </a:t>
            </a:r>
            <a:r>
              <a:rPr lang="en-US" sz="1200" b="1" i="1" dirty="0"/>
              <a:t>T</a:t>
            </a:r>
            <a:r>
              <a:rPr lang="en-US" sz="1200" dirty="0"/>
              <a:t>-year time period is 1. </a:t>
            </a: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2</a:t>
            </a:fld>
            <a:endParaRPr lang="de-DE" altLang="en-US"/>
          </a:p>
        </p:txBody>
      </p:sp>
    </p:spTree>
    <p:extLst>
      <p:ext uri="{BB962C8B-B14F-4D97-AF65-F5344CB8AC3E}">
        <p14:creationId xmlns:p14="http://schemas.microsoft.com/office/powerpoint/2010/main" val="292825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Depending on the problem we may</a:t>
            </a:r>
            <a:r>
              <a:rPr lang="en-US" altLang="en-US" baseline="0" dirty="0">
                <a:latin typeface="Arial" panose="020B0604020202020204" pitchFamily="34" charset="0"/>
              </a:rPr>
              <a:t> use discrete or continuous variables:</a:t>
            </a:r>
          </a:p>
          <a:p>
            <a:pPr eaLnBrk="1" hangingPunct="1"/>
            <a:r>
              <a:rPr lang="en-US" altLang="en-US" baseline="0" dirty="0">
                <a:latin typeface="Arial" panose="020B0604020202020204" pitchFamily="34" charset="0"/>
              </a:rPr>
              <a:t>e.g. discrete: annual number of events exceeding a threshold   or   will it rain tomorrow?</a:t>
            </a:r>
          </a:p>
          <a:p>
            <a:pPr eaLnBrk="1" hangingPunct="1"/>
            <a:r>
              <a:rPr lang="en-US" altLang="en-US" baseline="0" dirty="0">
                <a:latin typeface="Arial" panose="020B0604020202020204" pitchFamily="34" charset="0"/>
              </a:rPr>
              <a:t>e.g. continuous: daily/monthly/seasonal rainfall (one can examine a certain phenomenon on different time scales)</a:t>
            </a:r>
          </a:p>
          <a:p>
            <a:pPr eaLnBrk="1" hangingPunct="1"/>
            <a:endParaRPr lang="en-US" altLang="en-US" baseline="0" dirty="0">
              <a:latin typeface="Arial" panose="020B0604020202020204" pitchFamily="34" charset="0"/>
            </a:endParaRPr>
          </a:p>
          <a:p>
            <a:pPr eaLnBrk="1" hangingPunct="1"/>
            <a:r>
              <a:rPr lang="en-US" altLang="en-US" baseline="0" dirty="0">
                <a:latin typeface="Arial" panose="020B0604020202020204" pitchFamily="34" charset="0"/>
              </a:rPr>
              <a:t>x: variable under investigation (discharge, precipitation, wind speed etc.)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Probability distribution: a limit case of the relative frequency distribution when sample size tends to population size. </a:t>
            </a:r>
            <a:endParaRPr lang="de-DE" altLang="en-US" sz="1200" dirty="0"/>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3</a:t>
            </a:fld>
            <a:endParaRPr lang="de-DE" altLang="en-US"/>
          </a:p>
        </p:txBody>
      </p:sp>
    </p:spTree>
    <p:extLst>
      <p:ext uri="{BB962C8B-B14F-4D97-AF65-F5344CB8AC3E}">
        <p14:creationId xmlns:p14="http://schemas.microsoft.com/office/powerpoint/2010/main" val="33453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579"/>
              </a:spcBef>
            </a:pPr>
            <a:r>
              <a:rPr lang="en-US" altLang="en-US" sz="900" dirty="0"/>
              <a:t>When </a:t>
            </a:r>
            <a:r>
              <a:rPr lang="en-US" altLang="en-US" sz="900" i="1" dirty="0"/>
              <a:t>all data </a:t>
            </a:r>
            <a:r>
              <a:rPr lang="en-US" altLang="en-US" sz="900" dirty="0"/>
              <a:t>are used to fit a statistical model, extreme values have only a small weight. The model describes better the middle values (high-density area of distribution</a:t>
            </a:r>
            <a:r>
              <a:rPr lang="en-US" sz="900" dirty="0"/>
              <a:t>). </a:t>
            </a:r>
          </a:p>
          <a:p>
            <a:pPr eaLnBrk="1" hangingPunct="1">
              <a:spcBef>
                <a:spcPts val="579"/>
              </a:spcBef>
            </a:pPr>
            <a:r>
              <a:rPr lang="en-US" sz="900" dirty="0"/>
              <a:t>In many applications, fitting the data in the tail is the main concern, e.g. insurance, design of protection measures.</a:t>
            </a:r>
          </a:p>
          <a:p>
            <a:pPr eaLnBrk="1" hangingPunct="1"/>
            <a:r>
              <a:rPr lang="en-US" altLang="en-US" sz="900" dirty="0">
                <a:latin typeface="Arial" panose="020B0604020202020204" pitchFamily="34" charset="0"/>
              </a:rPr>
              <a:t>Tail: not</a:t>
            </a:r>
            <a:r>
              <a:rPr lang="en-US" sz="900" dirty="0"/>
              <a:t> a precisely defined term. There is no specific point which separates the tail from the middle of the distribution. The tail refers to the part of the distribution that is far from the mean.</a:t>
            </a:r>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4</a:t>
            </a:fld>
            <a:endParaRPr lang="de-DE" altLang="en-US"/>
          </a:p>
        </p:txBody>
      </p:sp>
    </p:spTree>
    <p:extLst>
      <p:ext uri="{BB962C8B-B14F-4D97-AF65-F5344CB8AC3E}">
        <p14:creationId xmlns:p14="http://schemas.microsoft.com/office/powerpoint/2010/main" val="59093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cs typeface="Arial" panose="020B0604020202020204" pitchFamily="34" charset="0"/>
              </a:rPr>
              <a:t>Two main approaches to derive extreme values: Block Maxima Method or Peak-Over-Threshold Method.</a:t>
            </a:r>
          </a:p>
          <a:p>
            <a:pPr defTabSz="882213" eaLnBrk="1" hangingPunct="1">
              <a:defRPr/>
            </a:pPr>
            <a:r>
              <a:rPr lang="de-DE" sz="900" dirty="0" err="1">
                <a:latin typeface="Arial" panose="020B0604020202020204" pitchFamily="34" charset="0"/>
                <a:cs typeface="Arial" panose="020B0604020202020204" pitchFamily="34" charset="0"/>
              </a:rPr>
              <a:t>Traditionally</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blocks</a:t>
            </a:r>
            <a:r>
              <a:rPr lang="de-DE" sz="900" dirty="0">
                <a:latin typeface="Arial" panose="020B0604020202020204" pitchFamily="34" charset="0"/>
                <a:cs typeface="Arial" panose="020B0604020202020204" pitchFamily="34" charset="0"/>
              </a:rPr>
              <a:t> on </a:t>
            </a:r>
            <a:r>
              <a:rPr lang="de-DE" sz="900" dirty="0" err="1">
                <a:latin typeface="Arial" panose="020B0604020202020204" pitchFamily="34" charset="0"/>
                <a:cs typeface="Arial" panose="020B0604020202020204" pitchFamily="34" charset="0"/>
              </a:rPr>
              <a:t>annual</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basis</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Seasonal</a:t>
            </a:r>
            <a:r>
              <a:rPr lang="de-DE" sz="900" dirty="0">
                <a:latin typeface="Arial" panose="020B0604020202020204" pitchFamily="34" charset="0"/>
                <a:cs typeface="Arial" panose="020B0604020202020204" pitchFamily="34" charset="0"/>
              </a:rPr>
              <a:t> (e.g. winter </a:t>
            </a:r>
            <a:r>
              <a:rPr lang="de-DE" sz="900" dirty="0" err="1">
                <a:latin typeface="Arial" panose="020B0604020202020204" pitchFamily="34" charset="0"/>
                <a:cs typeface="Arial" panose="020B0604020202020204" pitchFamily="34" charset="0"/>
              </a:rPr>
              <a:t>maxima</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or</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monthly</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basis</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is</a:t>
            </a:r>
            <a:r>
              <a:rPr lang="de-DE" sz="900" dirty="0">
                <a:latin typeface="Arial" panose="020B0604020202020204" pitchFamily="34" charset="0"/>
                <a:cs typeface="Arial" panose="020B0604020202020204" pitchFamily="34" charset="0"/>
              </a:rPr>
              <a:t> also </a:t>
            </a:r>
            <a:r>
              <a:rPr lang="de-DE" sz="900" dirty="0" err="1">
                <a:latin typeface="Arial" panose="020B0604020202020204" pitchFamily="34" charset="0"/>
                <a:cs typeface="Arial" panose="020B0604020202020204" pitchFamily="34" charset="0"/>
              </a:rPr>
              <a:t>possible</a:t>
            </a:r>
            <a:r>
              <a:rPr lang="de-DE" sz="900" dirty="0">
                <a:latin typeface="Arial" panose="020B0604020202020204" pitchFamily="34" charset="0"/>
                <a:cs typeface="Arial" panose="020B0604020202020204" pitchFamily="34" charset="0"/>
              </a:rPr>
              <a:t>. This might be important in cases when the behavior of the processes involved in the risk calculation varies strongly between seasons.</a:t>
            </a:r>
            <a:endParaRPr lang="en-US" altLang="en-US" sz="900"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5</a:t>
            </a:fld>
            <a:endParaRPr lang="de-DE" altLang="en-US"/>
          </a:p>
        </p:txBody>
      </p:sp>
    </p:spTree>
    <p:extLst>
      <p:ext uri="{BB962C8B-B14F-4D97-AF65-F5344CB8AC3E}">
        <p14:creationId xmlns:p14="http://schemas.microsoft.com/office/powerpoint/2010/main" val="690674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82213" eaLnBrk="1" hangingPunct="1">
              <a:defRPr/>
            </a:pPr>
            <a:r>
              <a:rPr lang="en-US" sz="900" dirty="0"/>
              <a:t>Limit behavior of extreme values: block maxima </a:t>
            </a:r>
            <a:r>
              <a:rPr lang="en-US" altLang="en-US" sz="900" dirty="0">
                <a:latin typeface="Arial" panose="020B0604020202020204" pitchFamily="34" charset="0"/>
              </a:rPr>
              <a:t>from any parent distribution converge to GEV (for number of values n</a:t>
            </a:r>
            <a:r>
              <a:rPr lang="en-US" altLang="en-US" sz="900" dirty="0">
                <a:latin typeface="Arial" panose="020B0604020202020204" pitchFamily="34" charset="0"/>
                <a:sym typeface="Wingdings" panose="05000000000000000000" pitchFamily="2" charset="2"/>
              </a:rPr>
              <a:t></a:t>
            </a:r>
            <a:r>
              <a:rPr lang="en-US" altLang="en-US" sz="900" dirty="0">
                <a:latin typeface="Arial" panose="020B0604020202020204" pitchFamily="34" charset="0"/>
              </a:rPr>
              <a:t>∞). </a:t>
            </a:r>
            <a:r>
              <a:rPr lang="en-US" sz="900" dirty="0"/>
              <a:t>In more detail:</a:t>
            </a:r>
            <a:endParaRPr lang="de-DE" sz="900" dirty="0"/>
          </a:p>
          <a:p>
            <a:pPr marL="165415" indent="-165415" defTabSz="882213" eaLnBrk="1" hangingPunct="1">
              <a:buFont typeface="Arial" panose="020B0604020202020204" pitchFamily="34" charset="0"/>
              <a:buChar char="•"/>
              <a:defRPr/>
            </a:pPr>
            <a:r>
              <a:rPr lang="de-DE" sz="900" dirty="0"/>
              <a:t>There </a:t>
            </a:r>
            <a:r>
              <a:rPr lang="de-DE" sz="900" dirty="0" err="1"/>
              <a:t>are</a:t>
            </a:r>
            <a:r>
              <a:rPr lang="de-DE" sz="900" dirty="0"/>
              <a:t> 3 types of limit distributions (</a:t>
            </a:r>
            <a:r>
              <a:rPr lang="en-US" sz="900" dirty="0"/>
              <a:t>Gumbel, </a:t>
            </a:r>
            <a:r>
              <a:rPr lang="en-US" sz="900" dirty="0" err="1"/>
              <a:t>Fréchet</a:t>
            </a:r>
            <a:r>
              <a:rPr lang="en-US" sz="900" dirty="0"/>
              <a:t> and Weibull families) that can be combined into a single family of models (GEV).</a:t>
            </a:r>
            <a:endParaRPr lang="de-DE" sz="900" dirty="0"/>
          </a:p>
          <a:p>
            <a:pPr marL="165415" indent="-165415" defTabSz="882213" eaLnBrk="1" hangingPunct="1">
              <a:buFont typeface="Arial" panose="020B0604020202020204" pitchFamily="34" charset="0"/>
              <a:buChar char="•"/>
              <a:defRPr/>
            </a:pPr>
            <a:r>
              <a:rPr lang="de-DE" sz="900" dirty="0"/>
              <a:t>The 3 types have distinct forms </a:t>
            </a:r>
            <a:r>
              <a:rPr lang="en-US" sz="900" dirty="0"/>
              <a:t>of behavior, corresponding to the different forms of tail behavior</a:t>
            </a:r>
            <a:r>
              <a:rPr lang="en-US" sz="900" i="1" dirty="0"/>
              <a:t>.</a:t>
            </a:r>
          </a:p>
          <a:p>
            <a:r>
              <a:rPr lang="en-US" sz="900" dirty="0"/>
              <a:t>Heavy tail behavior implies a probability of extreme events higher than that of exponentially </a:t>
            </a:r>
            <a:r>
              <a:rPr lang="de-DE" sz="900" dirty="0"/>
              <a:t>tailed distributions.</a:t>
            </a:r>
            <a:endParaRPr lang="en-US" altLang="en-US" sz="900" dirty="0">
              <a:latin typeface="Arial" panose="020B0604020202020204" pitchFamily="34" charset="0"/>
            </a:endParaRPr>
          </a:p>
          <a:p>
            <a:pPr marL="0" indent="0" defTabSz="882213" eaLnBrk="1" hangingPunct="1">
              <a:buFont typeface="Arial" panose="020B0604020202020204" pitchFamily="34" charset="0"/>
              <a:buNone/>
              <a:defRPr/>
            </a:pPr>
            <a:endParaRPr lang="en-US" altLang="en-US" sz="900" dirty="0">
              <a:latin typeface="Arial" panose="020B0604020202020204" pitchFamily="34" charset="0"/>
            </a:endParaRP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6</a:t>
            </a:fld>
            <a:endParaRPr lang="de-DE" altLang="en-US"/>
          </a:p>
        </p:txBody>
      </p:sp>
    </p:spTree>
    <p:extLst>
      <p:ext uri="{BB962C8B-B14F-4D97-AF65-F5344CB8AC3E}">
        <p14:creationId xmlns:p14="http://schemas.microsoft.com/office/powerpoint/2010/main" val="4117547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882213"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900" kern="1200" baseline="0" dirty="0">
                <a:solidFill>
                  <a:schemeClr val="tx1"/>
                </a:solidFill>
                <a:effectLst/>
                <a:latin typeface="Arial" charset="0"/>
                <a:ea typeface="+mn-ea"/>
                <a:cs typeface="+mn-cs"/>
              </a:rPr>
              <a:t>upper bound for reversed Weibull: </a:t>
            </a:r>
            <a:r>
              <a:rPr lang="el-GR" sz="900" kern="1200" dirty="0">
                <a:solidFill>
                  <a:schemeClr val="tx1"/>
                </a:solidFill>
                <a:effectLst/>
                <a:latin typeface="Arial" charset="0"/>
                <a:ea typeface="+mn-ea"/>
                <a:cs typeface="+mn-cs"/>
              </a:rPr>
              <a:t>μ-(σ/ξ)</a:t>
            </a:r>
            <a:endParaRPr lang="en-US" sz="900" kern="1200" baseline="0" dirty="0">
              <a:solidFill>
                <a:schemeClr val="tx1"/>
              </a:solidFill>
              <a:effectLst/>
              <a:latin typeface="Arial" charset="0"/>
              <a:ea typeface="+mn-ea"/>
              <a:cs typeface="+mn-cs"/>
            </a:endParaRPr>
          </a:p>
          <a:p>
            <a:pPr marL="0" marR="0" lvl="0" indent="0" algn="l" defTabSz="882213"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900" kern="1200" dirty="0">
                <a:solidFill>
                  <a:schemeClr val="tx1"/>
                </a:solidFill>
                <a:effectLst/>
                <a:latin typeface="Arial" charset="0"/>
                <a:ea typeface="+mn-ea"/>
                <a:cs typeface="+mn-cs"/>
              </a:rPr>
              <a:t>Here:</a:t>
            </a:r>
            <a:r>
              <a:rPr lang="en-US" sz="900" kern="1200" baseline="0" dirty="0">
                <a:solidFill>
                  <a:schemeClr val="tx1"/>
                </a:solidFill>
                <a:effectLst/>
                <a:latin typeface="Arial" charset="0"/>
                <a:ea typeface="+mn-ea"/>
                <a:cs typeface="+mn-cs"/>
              </a:rPr>
              <a:t> </a:t>
            </a:r>
            <a:r>
              <a:rPr lang="el-GR" sz="900" kern="1200" baseline="0" dirty="0">
                <a:solidFill>
                  <a:schemeClr val="tx1"/>
                </a:solidFill>
                <a:effectLst/>
                <a:latin typeface="Arial" charset="0"/>
                <a:ea typeface="+mn-ea"/>
                <a:cs typeface="+mn-cs"/>
              </a:rPr>
              <a:t>μ=</a:t>
            </a:r>
            <a:r>
              <a:rPr lang="en-US" sz="900" kern="1200" baseline="0" dirty="0">
                <a:solidFill>
                  <a:schemeClr val="tx1"/>
                </a:solidFill>
                <a:effectLst/>
                <a:latin typeface="Arial" charset="0"/>
                <a:ea typeface="+mn-ea"/>
                <a:cs typeface="+mn-cs"/>
              </a:rPr>
              <a:t>39.66</a:t>
            </a:r>
            <a:r>
              <a:rPr lang="el-GR" sz="900" kern="1200" baseline="0" dirty="0">
                <a:solidFill>
                  <a:schemeClr val="tx1"/>
                </a:solidFill>
                <a:effectLst/>
                <a:latin typeface="Arial" charset="0"/>
                <a:ea typeface="+mn-ea"/>
                <a:cs typeface="+mn-cs"/>
              </a:rPr>
              <a:t>, σ=</a:t>
            </a:r>
            <a:r>
              <a:rPr lang="en-US" sz="900" kern="1200" baseline="0" dirty="0">
                <a:solidFill>
                  <a:schemeClr val="tx1"/>
                </a:solidFill>
                <a:effectLst/>
                <a:latin typeface="Arial" charset="0"/>
                <a:ea typeface="+mn-ea"/>
                <a:cs typeface="+mn-cs"/>
              </a:rPr>
              <a:t>17.48</a:t>
            </a:r>
            <a:r>
              <a:rPr lang="el-GR" sz="900" kern="1200" baseline="0" dirty="0">
                <a:solidFill>
                  <a:schemeClr val="tx1"/>
                </a:solidFill>
                <a:effectLst/>
                <a:latin typeface="Arial" charset="0"/>
                <a:ea typeface="+mn-ea"/>
                <a:cs typeface="+mn-cs"/>
              </a:rPr>
              <a:t>, ξ=-0.3, </a:t>
            </a:r>
            <a:r>
              <a:rPr lang="en-US" sz="900" kern="1200" baseline="0" dirty="0">
                <a:solidFill>
                  <a:schemeClr val="tx1"/>
                </a:solidFill>
                <a:effectLst/>
                <a:latin typeface="Arial" charset="0"/>
                <a:ea typeface="+mn-ea"/>
                <a:cs typeface="+mn-cs"/>
              </a:rPr>
              <a:t>upper bound for reversed Weibull: 98.63 m</a:t>
            </a:r>
            <a:r>
              <a:rPr lang="en-US" sz="900" kern="1200" baseline="30000" dirty="0">
                <a:solidFill>
                  <a:schemeClr val="tx1"/>
                </a:solidFill>
                <a:effectLst/>
                <a:latin typeface="Arial" charset="0"/>
                <a:ea typeface="+mn-ea"/>
                <a:cs typeface="+mn-cs"/>
              </a:rPr>
              <a:t>3</a:t>
            </a:r>
            <a:r>
              <a:rPr lang="en-US" sz="900" kern="1200" baseline="0" dirty="0">
                <a:solidFill>
                  <a:schemeClr val="tx1"/>
                </a:solidFill>
                <a:effectLst/>
                <a:latin typeface="Arial" charset="0"/>
                <a:ea typeface="+mn-ea"/>
                <a:cs typeface="+mn-cs"/>
              </a:rPr>
              <a:t>/s</a:t>
            </a:r>
            <a:endParaRPr lang="en-US" sz="900" kern="1200" dirty="0">
              <a:solidFill>
                <a:schemeClr val="tx1"/>
              </a:solidFill>
              <a:effectLst/>
              <a:latin typeface="Arial" charset="0"/>
              <a:ea typeface="+mn-ea"/>
              <a:cs typeface="+mn-cs"/>
            </a:endParaRP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7</a:t>
            </a:fld>
            <a:endParaRPr lang="de-DE" altLang="en-US"/>
          </a:p>
        </p:txBody>
      </p:sp>
    </p:spTree>
    <p:extLst>
      <p:ext uri="{BB962C8B-B14F-4D97-AF65-F5344CB8AC3E}">
        <p14:creationId xmlns:p14="http://schemas.microsoft.com/office/powerpoint/2010/main" val="296248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82213" eaLnBrk="1" hangingPunct="1">
              <a:defRPr/>
            </a:pPr>
            <a:r>
              <a:rPr lang="en-US" altLang="en-US" dirty="0">
                <a:latin typeface="Calibri" panose="020F0502020204030204" pitchFamily="34" charset="0"/>
              </a:rPr>
              <a:t> </a:t>
            </a: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8</a:t>
            </a:fld>
            <a:endParaRPr lang="de-DE" altLang="en-US"/>
          </a:p>
        </p:txBody>
      </p:sp>
    </p:spTree>
    <p:extLst>
      <p:ext uri="{BB962C8B-B14F-4D97-AF65-F5344CB8AC3E}">
        <p14:creationId xmlns:p14="http://schemas.microsoft.com/office/powerpoint/2010/main" val="2803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bildplatzhalter 1"/>
          <p:cNvSpPr>
            <a:spLocks noGrp="1" noRot="1" noChangeAspect="1" noTextEdit="1"/>
          </p:cNvSpPr>
          <p:nvPr>
            <p:ph type="sldImg"/>
          </p:nvPr>
        </p:nvSpPr>
        <p:spPr>
          <a:ln/>
        </p:spPr>
      </p:sp>
      <p:sp>
        <p:nvSpPr>
          <p:cNvPr id="2457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Arial" charset="0"/>
                <a:ea typeface="+mn-ea"/>
                <a:cs typeface="+mn-cs"/>
              </a:rPr>
              <a:t>Return level plot: </a:t>
            </a:r>
          </a:p>
          <a:p>
            <a:r>
              <a:rPr lang="en-US" sz="1200" kern="1200" dirty="0">
                <a:solidFill>
                  <a:schemeClr val="tx1"/>
                </a:solidFill>
                <a:effectLst/>
                <a:latin typeface="Arial" charset="0"/>
                <a:ea typeface="+mn-ea"/>
                <a:cs typeface="+mn-cs"/>
              </a:rPr>
              <a:t>- heavy tail distributions </a:t>
            </a:r>
            <a:r>
              <a:rPr lang="el-GR" sz="1200" kern="1200" dirty="0">
                <a:solidFill>
                  <a:schemeClr val="tx1"/>
                </a:solidFill>
                <a:effectLst/>
                <a:latin typeface="Arial" charset="0"/>
                <a:ea typeface="+mn-ea"/>
                <a:cs typeface="+mn-cs"/>
              </a:rPr>
              <a:t>(</a:t>
            </a:r>
            <a:r>
              <a:rPr lang="el-GR" sz="1200" b="0" i="1"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&gt; 0</a:t>
            </a:r>
            <a:r>
              <a:rPr lang="el-GR" sz="1200" b="0" i="0" u="none" strike="noStrike" kern="1200" baseline="0" dirty="0">
                <a:solidFill>
                  <a:schemeClr val="tx1"/>
                </a:solidFill>
                <a:latin typeface="Arial" charset="0"/>
                <a:ea typeface="+mn-ea"/>
                <a:cs typeface="+mn-cs"/>
              </a:rPr>
              <a:t>) </a:t>
            </a:r>
            <a:r>
              <a:rPr lang="en-US" sz="1200" kern="1200" dirty="0">
                <a:solidFill>
                  <a:schemeClr val="tx1"/>
                </a:solidFill>
                <a:effectLst/>
                <a:latin typeface="Arial" charset="0"/>
                <a:ea typeface="+mn-ea"/>
                <a:cs typeface="+mn-cs"/>
              </a:rPr>
              <a:t>are concave, </a:t>
            </a:r>
            <a:endParaRPr lang="el-GR"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 light tailed</a:t>
            </a:r>
            <a:r>
              <a:rPr lang="el-GR" sz="1200"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distributions (</a:t>
            </a:r>
            <a:r>
              <a:rPr lang="el-GR" sz="1200" b="0" i="1"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0) </a:t>
            </a:r>
            <a:r>
              <a:rPr lang="en-US" sz="1200" kern="1200" dirty="0">
                <a:solidFill>
                  <a:schemeClr val="tx1"/>
                </a:solidFill>
                <a:effectLst/>
                <a:latin typeface="Arial" charset="0"/>
                <a:ea typeface="+mn-ea"/>
                <a:cs typeface="+mn-cs"/>
              </a:rPr>
              <a:t>are straight lines, and </a:t>
            </a:r>
            <a:endParaRPr lang="el-GR" sz="1200" kern="1200" dirty="0">
              <a:solidFill>
                <a:schemeClr val="tx1"/>
              </a:solidFill>
              <a:effectLst/>
              <a:latin typeface="Arial" charset="0"/>
              <a:ea typeface="+mn-ea"/>
              <a:cs typeface="+mn-cs"/>
            </a:endParaRPr>
          </a:p>
          <a:p>
            <a:pPr marL="0" indent="0">
              <a:buFontTx/>
              <a:buNone/>
            </a:pPr>
            <a:r>
              <a:rPr lang="en-US" sz="1200" kern="1200" dirty="0">
                <a:solidFill>
                  <a:schemeClr val="tx1"/>
                </a:solidFill>
                <a:effectLst/>
                <a:latin typeface="Arial" charset="0"/>
                <a:ea typeface="+mn-ea"/>
                <a:cs typeface="+mn-cs"/>
              </a:rPr>
              <a:t>- bounded upper-tailed distributions (</a:t>
            </a:r>
            <a:r>
              <a:rPr lang="el-GR" sz="1200" b="0" i="0"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&lt; 0) </a:t>
            </a:r>
            <a:r>
              <a:rPr lang="en-US" sz="1200" kern="1200" dirty="0">
                <a:solidFill>
                  <a:schemeClr val="tx1"/>
                </a:solidFill>
                <a:effectLst/>
                <a:latin typeface="Arial" charset="0"/>
                <a:ea typeface="+mn-ea"/>
                <a:cs typeface="+mn-cs"/>
              </a:rPr>
              <a:t>are convex, asymptotic at</a:t>
            </a:r>
            <a:r>
              <a:rPr lang="el-GR" sz="1200"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the upper bound </a:t>
            </a:r>
            <a:r>
              <a:rPr lang="el-GR" sz="1200" kern="1200" dirty="0">
                <a:solidFill>
                  <a:schemeClr val="tx1"/>
                </a:solidFill>
                <a:effectLst/>
                <a:latin typeface="Arial" charset="0"/>
                <a:ea typeface="+mn-ea"/>
                <a:cs typeface="+mn-cs"/>
              </a:rPr>
              <a:t>μ-(σ/ξ)</a:t>
            </a:r>
          </a:p>
          <a:p>
            <a:pPr marL="171450" indent="-171450">
              <a:buFontTx/>
              <a:buChar char="-"/>
            </a:pPr>
            <a:endParaRPr lang="el-GR" sz="1200" kern="1200" dirty="0">
              <a:solidFill>
                <a:schemeClr val="tx1"/>
              </a:solidFill>
              <a:effectLst/>
              <a:latin typeface="Arial" charset="0"/>
              <a:ea typeface="+mn-ea"/>
              <a:cs typeface="+mn-cs"/>
            </a:endParaRPr>
          </a:p>
          <a:p>
            <a:pPr marL="0" indent="0">
              <a:buFontTx/>
              <a:buNone/>
            </a:pPr>
            <a:r>
              <a:rPr lang="en-US" sz="1200" kern="1200" dirty="0">
                <a:solidFill>
                  <a:schemeClr val="tx1"/>
                </a:solidFill>
                <a:effectLst/>
                <a:latin typeface="Arial" charset="0"/>
                <a:ea typeface="+mn-ea"/>
                <a:cs typeface="+mn-cs"/>
              </a:rPr>
              <a:t>Here:</a:t>
            </a:r>
            <a:r>
              <a:rPr lang="en-US" sz="1200" kern="1200" baseline="0" dirty="0">
                <a:solidFill>
                  <a:schemeClr val="tx1"/>
                </a:solidFill>
                <a:effectLst/>
                <a:latin typeface="Arial" charset="0"/>
                <a:ea typeface="+mn-ea"/>
                <a:cs typeface="+mn-cs"/>
              </a:rPr>
              <a:t> </a:t>
            </a:r>
            <a:r>
              <a:rPr lang="el-GR" sz="1200" kern="1200" baseline="0" dirty="0">
                <a:solidFill>
                  <a:schemeClr val="tx1"/>
                </a:solidFill>
                <a:effectLst/>
                <a:latin typeface="Arial" charset="0"/>
                <a:ea typeface="+mn-ea"/>
                <a:cs typeface="+mn-cs"/>
              </a:rPr>
              <a:t>μ=2, σ=1, ξ=-0.3, </a:t>
            </a:r>
            <a:r>
              <a:rPr lang="en-US" sz="1200" kern="1200" baseline="0" dirty="0">
                <a:solidFill>
                  <a:schemeClr val="tx1"/>
                </a:solidFill>
                <a:effectLst/>
                <a:latin typeface="Arial" charset="0"/>
                <a:ea typeface="+mn-ea"/>
                <a:cs typeface="+mn-cs"/>
              </a:rPr>
              <a:t>upper bound for reversed Weibull: 5.33</a:t>
            </a:r>
            <a:endParaRPr lang="en-US" sz="1200" kern="1200" dirty="0">
              <a:solidFill>
                <a:schemeClr val="tx1"/>
              </a:solidFill>
              <a:effectLst/>
              <a:latin typeface="Arial" charset="0"/>
              <a:ea typeface="+mn-ea"/>
              <a:cs typeface="+mn-cs"/>
            </a:endParaRPr>
          </a:p>
          <a:p>
            <a:endParaRPr lang="en-US" altLang="en-US" sz="900" dirty="0">
              <a:latin typeface="Arial" panose="020B0604020202020204" pitchFamily="34" charset="0"/>
            </a:endParaRPr>
          </a:p>
        </p:txBody>
      </p:sp>
      <p:sp>
        <p:nvSpPr>
          <p:cNvPr id="2458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54456B-8AE6-4C5B-988F-1C67C74E90D2}" type="slidenum">
              <a:rPr lang="de-DE" altLang="en-US"/>
              <a:pPr>
                <a:spcBef>
                  <a:spcPct val="0"/>
                </a:spcBef>
              </a:pPr>
              <a:t>9</a:t>
            </a:fld>
            <a:endParaRPr lang="de-DE" altLang="en-US"/>
          </a:p>
        </p:txBody>
      </p:sp>
    </p:spTree>
    <p:extLst>
      <p:ext uri="{BB962C8B-B14F-4D97-AF65-F5344CB8AC3E}">
        <p14:creationId xmlns:p14="http://schemas.microsoft.com/office/powerpoint/2010/main" val="306581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8B40356E-F3C0-482C-9E1C-7353F20ADFFE}" type="slidenum">
              <a:rPr lang="de-DE" altLang="de-DE"/>
              <a:pPr>
                <a:defRPr/>
              </a:pPr>
              <a:t>‹#›</a:t>
            </a:fld>
            <a:endParaRPr lang="de-DE" altLang="de-DE"/>
          </a:p>
        </p:txBody>
      </p:sp>
    </p:spTree>
    <p:extLst>
      <p:ext uri="{BB962C8B-B14F-4D97-AF65-F5344CB8AC3E}">
        <p14:creationId xmlns:p14="http://schemas.microsoft.com/office/powerpoint/2010/main" val="399586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2BAAB5D6-44D0-4692-B8BA-5858F0E7B5AB}" type="slidenum">
              <a:rPr lang="de-DE" altLang="de-DE"/>
              <a:pPr>
                <a:defRPr/>
              </a:pPr>
              <a:t>‹#›</a:t>
            </a:fld>
            <a:endParaRPr lang="de-DE" altLang="de-DE"/>
          </a:p>
        </p:txBody>
      </p:sp>
    </p:spTree>
    <p:extLst>
      <p:ext uri="{BB962C8B-B14F-4D97-AF65-F5344CB8AC3E}">
        <p14:creationId xmlns:p14="http://schemas.microsoft.com/office/powerpoint/2010/main" val="163529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AFF2E111-8EB2-4D11-B67C-842C7F8B0235}" type="slidenum">
              <a:rPr lang="de-DE" altLang="de-DE"/>
              <a:pPr>
                <a:defRPr/>
              </a:pPr>
              <a:t>‹#›</a:t>
            </a:fld>
            <a:endParaRPr lang="de-DE" altLang="de-DE"/>
          </a:p>
        </p:txBody>
      </p:sp>
    </p:spTree>
    <p:extLst>
      <p:ext uri="{BB962C8B-B14F-4D97-AF65-F5344CB8AC3E}">
        <p14:creationId xmlns:p14="http://schemas.microsoft.com/office/powerpoint/2010/main" val="332113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1BAC68CF-3AD5-4649-BA24-F1FB26B9CFF4}" type="slidenum">
              <a:rPr lang="de-DE" altLang="de-DE"/>
              <a:pPr>
                <a:defRPr/>
              </a:pPr>
              <a:t>‹#›</a:t>
            </a:fld>
            <a:endParaRPr lang="de-DE" altLang="de-DE"/>
          </a:p>
        </p:txBody>
      </p:sp>
    </p:spTree>
    <p:extLst>
      <p:ext uri="{BB962C8B-B14F-4D97-AF65-F5344CB8AC3E}">
        <p14:creationId xmlns:p14="http://schemas.microsoft.com/office/powerpoint/2010/main" val="14569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064B1EED-1190-4604-A1A0-208984A6DED4}" type="slidenum">
              <a:rPr lang="de-DE" altLang="de-DE"/>
              <a:pPr>
                <a:defRPr/>
              </a:pPr>
              <a:t>‹#›</a:t>
            </a:fld>
            <a:endParaRPr lang="de-DE" altLang="de-DE"/>
          </a:p>
        </p:txBody>
      </p:sp>
    </p:spTree>
    <p:extLst>
      <p:ext uri="{BB962C8B-B14F-4D97-AF65-F5344CB8AC3E}">
        <p14:creationId xmlns:p14="http://schemas.microsoft.com/office/powerpoint/2010/main" val="150945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DCF89BA8-DC85-4F11-A7C6-ABFD4A124009}" type="slidenum">
              <a:rPr lang="de-DE" altLang="de-DE"/>
              <a:pPr>
                <a:defRPr/>
              </a:pPr>
              <a:t>‹#›</a:t>
            </a:fld>
            <a:endParaRPr lang="de-DE" altLang="de-DE"/>
          </a:p>
        </p:txBody>
      </p:sp>
    </p:spTree>
    <p:extLst>
      <p:ext uri="{BB962C8B-B14F-4D97-AF65-F5344CB8AC3E}">
        <p14:creationId xmlns:p14="http://schemas.microsoft.com/office/powerpoint/2010/main" val="70326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lvl1pPr>
              <a:defRPr/>
            </a:lvl1pPr>
          </a:lstStyle>
          <a:p>
            <a:pPr>
              <a:defRPr/>
            </a:pPr>
            <a:endParaRPr lang="de-DE"/>
          </a:p>
        </p:txBody>
      </p:sp>
      <p:sp>
        <p:nvSpPr>
          <p:cNvPr id="8" name="Foliennummernplatzhalter 8"/>
          <p:cNvSpPr>
            <a:spLocks noGrp="1"/>
          </p:cNvSpPr>
          <p:nvPr>
            <p:ph type="sldNum" sz="quarter" idx="11"/>
          </p:nvPr>
        </p:nvSpPr>
        <p:spPr/>
        <p:txBody>
          <a:bodyPr/>
          <a:lstStyle>
            <a:lvl1pPr>
              <a:defRPr smtClean="0">
                <a:latin typeface="Arial" panose="020B0604020202020204" pitchFamily="34" charset="0"/>
              </a:defRPr>
            </a:lvl1pPr>
          </a:lstStyle>
          <a:p>
            <a:pPr>
              <a:defRPr/>
            </a:pPr>
            <a:fld id="{69E1CC8E-560C-40AA-9E5F-FF8D91F2A1A2}" type="slidenum">
              <a:rPr lang="de-DE" altLang="de-DE"/>
              <a:pPr>
                <a:defRPr/>
              </a:pPr>
              <a:t>‹#›</a:t>
            </a:fld>
            <a:endParaRPr lang="de-DE" altLang="de-DE"/>
          </a:p>
        </p:txBody>
      </p:sp>
    </p:spTree>
    <p:extLst>
      <p:ext uri="{BB962C8B-B14F-4D97-AF65-F5344CB8AC3E}">
        <p14:creationId xmlns:p14="http://schemas.microsoft.com/office/powerpoint/2010/main" val="406005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2"/>
          <p:cNvSpPr>
            <a:spLocks noGrp="1"/>
          </p:cNvSpPr>
          <p:nvPr>
            <p:ph type="dt" sz="half" idx="10"/>
          </p:nvPr>
        </p:nvSpPr>
        <p:spPr/>
        <p:txBody>
          <a:bodyPr/>
          <a:lstStyle>
            <a:lvl1pPr>
              <a:defRPr/>
            </a:lvl1pPr>
          </a:lstStyle>
          <a:p>
            <a:pPr>
              <a:defRPr/>
            </a:pPr>
            <a:endParaRPr lang="de-DE"/>
          </a:p>
        </p:txBody>
      </p:sp>
      <p:sp>
        <p:nvSpPr>
          <p:cNvPr id="3" name="Foliennummernplatzhalter 4"/>
          <p:cNvSpPr>
            <a:spLocks noGrp="1"/>
          </p:cNvSpPr>
          <p:nvPr>
            <p:ph type="sldNum" sz="quarter" idx="11"/>
          </p:nvPr>
        </p:nvSpPr>
        <p:spPr/>
        <p:txBody>
          <a:bodyPr/>
          <a:lstStyle>
            <a:lvl1pPr>
              <a:defRPr smtClean="0">
                <a:latin typeface="Arial" panose="020B0604020202020204" pitchFamily="34" charset="0"/>
              </a:defRPr>
            </a:lvl1pPr>
          </a:lstStyle>
          <a:p>
            <a:pPr>
              <a:defRPr/>
            </a:pPr>
            <a:fld id="{5FF51756-0C93-4B65-AC48-3103CD5C1C83}" type="slidenum">
              <a:rPr lang="de-DE" altLang="de-DE"/>
              <a:pPr>
                <a:defRPr/>
              </a:pPr>
              <a:t>‹#›</a:t>
            </a:fld>
            <a:endParaRPr lang="de-DE" altLang="de-DE"/>
          </a:p>
        </p:txBody>
      </p:sp>
    </p:spTree>
    <p:extLst>
      <p:ext uri="{BB962C8B-B14F-4D97-AF65-F5344CB8AC3E}">
        <p14:creationId xmlns:p14="http://schemas.microsoft.com/office/powerpoint/2010/main" val="344239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pPr>
              <a:defRPr/>
            </a:pPr>
            <a:endParaRPr lang="de-DE"/>
          </a:p>
        </p:txBody>
      </p:sp>
      <p:sp>
        <p:nvSpPr>
          <p:cNvPr id="3" name="Foliennummernplatzhalter 3"/>
          <p:cNvSpPr>
            <a:spLocks noGrp="1"/>
          </p:cNvSpPr>
          <p:nvPr>
            <p:ph type="sldNum" sz="quarter" idx="11"/>
          </p:nvPr>
        </p:nvSpPr>
        <p:spPr/>
        <p:txBody>
          <a:bodyPr/>
          <a:lstStyle>
            <a:lvl1pPr>
              <a:defRPr smtClean="0">
                <a:latin typeface="Arial" panose="020B0604020202020204" pitchFamily="34" charset="0"/>
              </a:defRPr>
            </a:lvl1pPr>
          </a:lstStyle>
          <a:p>
            <a:pPr>
              <a:defRPr/>
            </a:pPr>
            <a:fld id="{341B63C0-C06C-4A28-997D-B2F15AC8A49C}" type="slidenum">
              <a:rPr lang="de-DE" altLang="de-DE"/>
              <a:pPr>
                <a:defRPr/>
              </a:pPr>
              <a:t>‹#›</a:t>
            </a:fld>
            <a:endParaRPr lang="de-DE" altLang="de-DE"/>
          </a:p>
        </p:txBody>
      </p:sp>
    </p:spTree>
    <p:extLst>
      <p:ext uri="{BB962C8B-B14F-4D97-AF65-F5344CB8AC3E}">
        <p14:creationId xmlns:p14="http://schemas.microsoft.com/office/powerpoint/2010/main" val="33551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07FD7DC5-EDD5-4ABB-96BB-F60C027C497D}" type="slidenum">
              <a:rPr lang="de-DE" altLang="de-DE"/>
              <a:pPr>
                <a:defRPr/>
              </a:pPr>
              <a:t>‹#›</a:t>
            </a:fld>
            <a:endParaRPr lang="de-DE" altLang="de-DE"/>
          </a:p>
        </p:txBody>
      </p:sp>
    </p:spTree>
    <p:extLst>
      <p:ext uri="{BB962C8B-B14F-4D97-AF65-F5344CB8AC3E}">
        <p14:creationId xmlns:p14="http://schemas.microsoft.com/office/powerpoint/2010/main" val="64328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C2343623-070E-4F11-8E6D-C07B7BA002CF}" type="slidenum">
              <a:rPr lang="de-DE" altLang="de-DE"/>
              <a:pPr>
                <a:defRPr/>
              </a:pPr>
              <a:t>‹#›</a:t>
            </a:fld>
            <a:endParaRPr lang="de-DE" altLang="de-DE"/>
          </a:p>
        </p:txBody>
      </p:sp>
    </p:spTree>
    <p:extLst>
      <p:ext uri="{BB962C8B-B14F-4D97-AF65-F5344CB8AC3E}">
        <p14:creationId xmlns:p14="http://schemas.microsoft.com/office/powerpoint/2010/main" val="247700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de-D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endParaRPr lang="de-DE"/>
          </a:p>
        </p:txBody>
      </p:sp>
      <p:sp>
        <p:nvSpPr>
          <p:cNvPr id="2" name="Line 10"/>
          <p:cNvSpPr>
            <a:spLocks noChangeShapeType="1"/>
          </p:cNvSpPr>
          <p:nvPr userDrawn="1"/>
        </p:nvSpPr>
        <p:spPr bwMode="auto">
          <a:xfrm flipV="1">
            <a:off x="0" y="642938"/>
            <a:ext cx="9144000" cy="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Picture 35" descr="mathnat"/>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8838" y="7938"/>
            <a:ext cx="5937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6" descr="GFZ-LogoNeu_eng_4c"/>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43813" y="71438"/>
            <a:ext cx="7858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1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9.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755650" y="62071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de-DE" altLang="en-US" sz="1800"/>
          </a:p>
          <a:p>
            <a:pPr eaLnBrk="1" hangingPunct="1">
              <a:spcBef>
                <a:spcPct val="0"/>
              </a:spcBef>
              <a:buFontTx/>
              <a:buNone/>
            </a:pPr>
            <a:endParaRPr lang="de-DE" altLang="en-US" sz="1800"/>
          </a:p>
        </p:txBody>
      </p:sp>
      <p:graphicFrame>
        <p:nvGraphicFramePr>
          <p:cNvPr id="15363"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686" name="Formel" r:id="rId4" imgW="114151" imgH="215619" progId="Equation.3">
                  <p:embed/>
                </p:oleObj>
              </mc:Choice>
              <mc:Fallback>
                <p:oleObj name="Formel" r:id="rId4" imgW="114151" imgH="21561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31"/>
          <p:cNvSpPr>
            <a:spLocks noChangeArrowheads="1"/>
          </p:cNvSpPr>
          <p:nvPr/>
        </p:nvSpPr>
        <p:spPr bwMode="auto">
          <a:xfrm>
            <a:off x="-1588" y="-27384"/>
            <a:ext cx="7453313"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None/>
            </a:pPr>
            <a:r>
              <a:rPr lang="de-DE" sz="1800" b="1" dirty="0">
                <a:latin typeface="Calibri" panose="020F0502020204030204" pitchFamily="34" charset="0"/>
              </a:rPr>
              <a:t>Seminar Hochwasser SS 2018</a:t>
            </a:r>
          </a:p>
          <a:p>
            <a:pPr algn="ctr">
              <a:buNone/>
            </a:pPr>
            <a:r>
              <a:rPr lang="de-DE" sz="1800" b="1" dirty="0">
                <a:latin typeface="Calibri" panose="020F0502020204030204" pitchFamily="34" charset="0"/>
              </a:rPr>
              <a:t>Thematische Vertiefung Georisiken –Analyse und Management</a:t>
            </a:r>
            <a:endParaRPr lang="de-DE" altLang="en-US" sz="1800" b="1" dirty="0">
              <a:latin typeface="Calibri" panose="020F0502020204030204" pitchFamily="34" charset="0"/>
            </a:endParaRPr>
          </a:p>
        </p:txBody>
      </p:sp>
      <p:sp>
        <p:nvSpPr>
          <p:cNvPr id="15365" name="Rectangle 31"/>
          <p:cNvSpPr>
            <a:spLocks noChangeArrowheads="1"/>
          </p:cNvSpPr>
          <p:nvPr/>
        </p:nvSpPr>
        <p:spPr bwMode="auto">
          <a:xfrm>
            <a:off x="0" y="1557462"/>
            <a:ext cx="9144000" cy="511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de-DE" altLang="en-US" sz="2000" b="1" dirty="0">
                <a:latin typeface="Calibri" panose="020F0502020204030204" pitchFamily="34" charset="0"/>
              </a:rPr>
              <a:t>Lecture: Flood statistics</a:t>
            </a:r>
          </a:p>
          <a:p>
            <a:pPr algn="ctr" eaLnBrk="1" hangingPunct="1">
              <a:spcBef>
                <a:spcPct val="0"/>
              </a:spcBef>
              <a:buFontTx/>
              <a:buNone/>
            </a:pPr>
            <a:endParaRPr lang="de-DE" altLang="en-US" sz="2000" b="1" dirty="0">
              <a:latin typeface="Calibri" panose="020F0502020204030204" pitchFamily="34" charset="0"/>
            </a:endParaRPr>
          </a:p>
          <a:p>
            <a:pPr algn="ctr" eaLnBrk="1" hangingPunct="1">
              <a:spcBef>
                <a:spcPct val="0"/>
              </a:spcBef>
              <a:buFontTx/>
              <a:buNone/>
            </a:pPr>
            <a:r>
              <a:rPr lang="de-DE" altLang="en-US" sz="2000" b="1" dirty="0">
                <a:latin typeface="Calibri" panose="020F0502020204030204" pitchFamily="34" charset="0"/>
              </a:rPr>
              <a:t>22.06.2018</a:t>
            </a:r>
          </a:p>
          <a:p>
            <a:pPr algn="ctr" eaLnBrk="1" hangingPunct="1">
              <a:spcBef>
                <a:spcPct val="0"/>
              </a:spcBef>
              <a:buFontTx/>
              <a:buNone/>
            </a:pPr>
            <a:endParaRPr lang="de-DE" altLang="en-US" sz="2000" b="1" dirty="0">
              <a:latin typeface="Calibri" panose="020F0502020204030204" pitchFamily="34" charset="0"/>
            </a:endParaRPr>
          </a:p>
          <a:p>
            <a:pPr algn="ctr" eaLnBrk="1" hangingPunct="1">
              <a:spcBef>
                <a:spcPct val="0"/>
              </a:spcBef>
              <a:buFontTx/>
              <a:buNone/>
            </a:pPr>
            <a:endParaRPr lang="de-DE" altLang="en-US" sz="2000" b="1" dirty="0">
              <a:latin typeface="Calibri" panose="020F0502020204030204" pitchFamily="34" charset="0"/>
            </a:endParaRPr>
          </a:p>
          <a:p>
            <a:pPr algn="ctr">
              <a:buNone/>
            </a:pPr>
            <a:r>
              <a:rPr lang="de-DE" altLang="en-US" sz="2000" b="1" dirty="0">
                <a:latin typeface="Calibri" panose="020F0502020204030204" pitchFamily="34" charset="0"/>
              </a:rPr>
              <a:t>Bruno Merz</a:t>
            </a:r>
            <a:r>
              <a:rPr lang="de-DE" altLang="en-US" sz="2000" b="1" baseline="30000" dirty="0">
                <a:latin typeface="Calibri" panose="020F0502020204030204" pitchFamily="34" charset="0"/>
              </a:rPr>
              <a:t>1,2</a:t>
            </a:r>
            <a:r>
              <a:rPr lang="de-DE" altLang="en-US" sz="2000" b="1" dirty="0">
                <a:latin typeface="Calibri" panose="020F0502020204030204" pitchFamily="34" charset="0"/>
              </a:rPr>
              <a:t>, </a:t>
            </a:r>
            <a:r>
              <a:rPr lang="de-DE" sz="2000" b="1" dirty="0">
                <a:latin typeface="Calibri" panose="020F0502020204030204" pitchFamily="34" charset="0"/>
              </a:rPr>
              <a:t>Le Duy Nguyen</a:t>
            </a:r>
            <a:r>
              <a:rPr lang="de-DE" sz="2000" b="1" baseline="30000" dirty="0">
                <a:latin typeface="Calibri" panose="020F0502020204030204" pitchFamily="34" charset="0"/>
              </a:rPr>
              <a:t>1</a:t>
            </a:r>
            <a:r>
              <a:rPr lang="de-DE" sz="2000" b="1" dirty="0">
                <a:latin typeface="Calibri" panose="020F0502020204030204" pitchFamily="34" charset="0"/>
              </a:rPr>
              <a:t>, </a:t>
            </a:r>
            <a:r>
              <a:rPr lang="de-DE" altLang="en-US" sz="2000" b="1" dirty="0">
                <a:latin typeface="Calibri" panose="020F0502020204030204" pitchFamily="34" charset="0"/>
              </a:rPr>
              <a:t>Eva Steirou</a:t>
            </a:r>
            <a:r>
              <a:rPr lang="de-DE" altLang="en-US" sz="2000" b="1" baseline="30000" dirty="0">
                <a:latin typeface="Calibri" panose="020F0502020204030204" pitchFamily="34" charset="0"/>
              </a:rPr>
              <a:t>1</a:t>
            </a:r>
          </a:p>
          <a:p>
            <a:pPr algn="ctr" eaLnBrk="1" hangingPunct="1">
              <a:spcBef>
                <a:spcPct val="0"/>
              </a:spcBef>
              <a:buFontTx/>
              <a:buNone/>
            </a:pPr>
            <a:endParaRPr lang="de-DE" altLang="en-US" sz="1800" b="1" dirty="0">
              <a:latin typeface="Calibri" panose="020F0502020204030204" pitchFamily="34" charset="0"/>
            </a:endParaRPr>
          </a:p>
          <a:p>
            <a:pPr algn="ctr" eaLnBrk="1" hangingPunct="1">
              <a:spcBef>
                <a:spcPct val="0"/>
              </a:spcBef>
              <a:buFontTx/>
              <a:buNone/>
            </a:pPr>
            <a:r>
              <a:rPr lang="de-DE" altLang="en-US" sz="1800" b="1" baseline="30000" dirty="0">
                <a:latin typeface="Calibri" panose="020F0502020204030204" pitchFamily="34" charset="0"/>
              </a:rPr>
              <a:t>1</a:t>
            </a:r>
            <a:r>
              <a:rPr lang="de-DE" altLang="en-US" sz="1800" b="1" dirty="0">
                <a:latin typeface="Calibri" panose="020F0502020204030204" pitchFamily="34" charset="0"/>
              </a:rPr>
              <a:t>GFZ German Research Centre for Geosciences</a:t>
            </a:r>
          </a:p>
          <a:p>
            <a:pPr algn="ctr" eaLnBrk="1" hangingPunct="1">
              <a:spcBef>
                <a:spcPct val="0"/>
              </a:spcBef>
              <a:buFontTx/>
              <a:buNone/>
            </a:pPr>
            <a:r>
              <a:rPr lang="de-DE" altLang="en-US" sz="1800" b="1" dirty="0">
                <a:latin typeface="Calibri" panose="020F0502020204030204" pitchFamily="34" charset="0"/>
              </a:rPr>
              <a:t>Telegrafenberg, Potsdam</a:t>
            </a:r>
          </a:p>
          <a:p>
            <a:pPr algn="ctr">
              <a:buNone/>
            </a:pPr>
            <a:endParaRPr lang="de-DE" altLang="en-US" sz="1800" b="1" dirty="0">
              <a:latin typeface="Calibri" panose="020F0502020204030204" pitchFamily="34" charset="0"/>
            </a:endParaRPr>
          </a:p>
          <a:p>
            <a:pPr algn="ctr" eaLnBrk="1" hangingPunct="1">
              <a:spcBef>
                <a:spcPct val="0"/>
              </a:spcBef>
              <a:buFontTx/>
              <a:buNone/>
            </a:pPr>
            <a:r>
              <a:rPr lang="de-DE" altLang="en-US" sz="1800" b="1" baseline="30000" dirty="0">
                <a:latin typeface="Calibri" panose="020F0502020204030204" pitchFamily="34" charset="0"/>
              </a:rPr>
              <a:t>2</a:t>
            </a:r>
            <a:r>
              <a:rPr lang="de-DE" altLang="en-US" sz="1800" b="1" dirty="0">
                <a:latin typeface="Calibri" panose="020F0502020204030204" pitchFamily="34" charset="0"/>
              </a:rPr>
              <a:t>Institute for Earth and Environmental Sciences</a:t>
            </a:r>
          </a:p>
          <a:p>
            <a:pPr algn="ctr" eaLnBrk="1" hangingPunct="1">
              <a:spcBef>
                <a:spcPct val="0"/>
              </a:spcBef>
              <a:buFontTx/>
              <a:buNone/>
            </a:pPr>
            <a:r>
              <a:rPr lang="de-DE" altLang="en-US" sz="1800" b="1" dirty="0">
                <a:latin typeface="Calibri" panose="020F0502020204030204" pitchFamily="34" charset="0"/>
              </a:rPr>
              <a:t>Professor for Engineering Hydrology and Management of Georisks</a:t>
            </a:r>
          </a:p>
          <a:p>
            <a:pPr algn="ctr" eaLnBrk="1" hangingPunct="1">
              <a:spcBef>
                <a:spcPct val="0"/>
              </a:spcBef>
              <a:buFontTx/>
              <a:buNone/>
            </a:pPr>
            <a:endParaRPr lang="en-US" altLang="en-US" sz="1800" b="1" dirty="0">
              <a:latin typeface="Calibri" panose="020F0502020204030204" pitchFamily="34" charset="0"/>
            </a:endParaRPr>
          </a:p>
          <a:p>
            <a:pPr algn="ctr" eaLnBrk="1" hangingPunct="1">
              <a:spcBef>
                <a:spcPct val="0"/>
              </a:spcBef>
              <a:buFontTx/>
              <a:buNone/>
            </a:pPr>
            <a:r>
              <a:rPr lang="de-DE" altLang="en-US" sz="1800" b="1" dirty="0">
                <a:latin typeface="Calibri" panose="020F0502020204030204" pitchFamily="34" charset="0"/>
              </a:rPr>
              <a:t>bmerz@gfz-potsdam.de</a:t>
            </a:r>
          </a:p>
          <a:p>
            <a:pPr algn="ctr">
              <a:buNone/>
            </a:pPr>
            <a:r>
              <a:rPr lang="de-DE" sz="1800" b="1" dirty="0">
                <a:latin typeface="Calibri" panose="020F0502020204030204" pitchFamily="34" charset="0"/>
              </a:rPr>
              <a:t>duy@gfz-potsdam.de</a:t>
            </a:r>
          </a:p>
          <a:p>
            <a:pPr algn="ctr">
              <a:buNone/>
            </a:pPr>
            <a:r>
              <a:rPr lang="de-DE" altLang="en-US" sz="1800" b="1" dirty="0">
                <a:latin typeface="Calibri" panose="020F0502020204030204" pitchFamily="34" charset="0"/>
              </a:rPr>
              <a:t>esteirou@gfz-potsdam.de</a:t>
            </a:r>
            <a:endParaRPr lang="de-DE" sz="1800" b="1" dirty="0">
              <a:latin typeface="Calibri" panose="020F0502020204030204" pitchFamily="34" charset="0"/>
            </a:endParaRPr>
          </a:p>
          <a:p>
            <a:pPr algn="ctr" eaLnBrk="1" hangingPunct="1">
              <a:spcBef>
                <a:spcPct val="0"/>
              </a:spcBef>
              <a:buFontTx/>
              <a:buNone/>
            </a:pPr>
            <a:endParaRPr lang="de-DE" altLang="en-US" sz="1800" b="1" dirty="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uppieren 23"/>
          <p:cNvGrpSpPr>
            <a:grpSpLocks/>
          </p:cNvGrpSpPr>
          <p:nvPr/>
        </p:nvGrpSpPr>
        <p:grpSpPr bwMode="auto">
          <a:xfrm>
            <a:off x="638108" y="809625"/>
            <a:ext cx="7148580" cy="3976688"/>
            <a:chOff x="66675" y="857250"/>
            <a:chExt cx="8897938" cy="5924153"/>
          </a:xfrm>
        </p:grpSpPr>
        <p:pic>
          <p:nvPicPr>
            <p:cNvPr id="44037" name="Picture 2"/>
            <p:cNvPicPr>
              <a:picLocks noChangeAspect="1" noChangeArrowheads="1"/>
            </p:cNvPicPr>
            <p:nvPr/>
          </p:nvPicPr>
          <p:blipFill>
            <a:blip r:embed="rId3">
              <a:extLst>
                <a:ext uri="{28A0092B-C50C-407E-A947-70E740481C1C}">
                  <a14:useLocalDpi xmlns:a14="http://schemas.microsoft.com/office/drawing/2010/main" val="0"/>
                </a:ext>
              </a:extLst>
            </a:blip>
            <a:srcRect l="6310" t="19673" r="11371" b="9091"/>
            <a:stretch>
              <a:fillRect/>
            </a:stretch>
          </p:blipFill>
          <p:spPr bwMode="auto">
            <a:xfrm>
              <a:off x="457200" y="919163"/>
              <a:ext cx="83820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rot="-5400000">
              <a:off x="-504825" y="3094038"/>
              <a:ext cx="1635125"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500">
                  <a:solidFill>
                    <a:srgbClr val="000000"/>
                  </a:solidFill>
                </a:rPr>
                <a:t>Durchfluss (m³/s)</a:t>
              </a:r>
              <a:endParaRPr lang="en-GB" altLang="en-US" sz="1500">
                <a:solidFill>
                  <a:srgbClr val="000000"/>
                </a:solidFill>
              </a:endParaRPr>
            </a:p>
          </p:txBody>
        </p:sp>
        <p:sp>
          <p:nvSpPr>
            <p:cNvPr id="44039" name="Rectangle 4"/>
            <p:cNvSpPr>
              <a:spLocks noChangeArrowheads="1"/>
            </p:cNvSpPr>
            <p:nvPr/>
          </p:nvSpPr>
          <p:spPr bwMode="auto">
            <a:xfrm>
              <a:off x="66675" y="6248399"/>
              <a:ext cx="2328877" cy="5330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1600" dirty="0"/>
                <a:t>Laimbach, 10km²</a:t>
              </a:r>
              <a:endParaRPr lang="en-GB" altLang="en-US" sz="1600" dirty="0"/>
            </a:p>
          </p:txBody>
        </p:sp>
        <p:sp>
          <p:nvSpPr>
            <p:cNvPr id="44040" name="Freeform 6"/>
            <p:cNvSpPr>
              <a:spLocks/>
            </p:cNvSpPr>
            <p:nvPr/>
          </p:nvSpPr>
          <p:spPr bwMode="auto">
            <a:xfrm>
              <a:off x="1219200" y="1717675"/>
              <a:ext cx="7480300" cy="3919538"/>
            </a:xfrm>
            <a:custGeom>
              <a:avLst/>
              <a:gdLst>
                <a:gd name="T0" fmla="*/ 0 w 4712"/>
                <a:gd name="T1" fmla="*/ 2147483646 h 2469"/>
                <a:gd name="T2" fmla="*/ 2147483646 w 4712"/>
                <a:gd name="T3" fmla="*/ 2147483646 h 2469"/>
                <a:gd name="T4" fmla="*/ 2147483646 w 4712"/>
                <a:gd name="T5" fmla="*/ 2147483646 h 2469"/>
                <a:gd name="T6" fmla="*/ 2147483646 w 4712"/>
                <a:gd name="T7" fmla="*/ 2147483646 h 2469"/>
                <a:gd name="T8" fmla="*/ 2147483646 w 4712"/>
                <a:gd name="T9" fmla="*/ 0 h 2469"/>
                <a:gd name="T10" fmla="*/ 0 60000 65536"/>
                <a:gd name="T11" fmla="*/ 0 60000 65536"/>
                <a:gd name="T12" fmla="*/ 0 60000 65536"/>
                <a:gd name="T13" fmla="*/ 0 60000 65536"/>
                <a:gd name="T14" fmla="*/ 0 60000 65536"/>
                <a:gd name="T15" fmla="*/ 0 w 4712"/>
                <a:gd name="T16" fmla="*/ 0 h 2469"/>
                <a:gd name="T17" fmla="*/ 4712 w 4712"/>
                <a:gd name="T18" fmla="*/ 2469 h 2469"/>
              </a:gdLst>
              <a:ahLst/>
              <a:cxnLst>
                <a:cxn ang="T10">
                  <a:pos x="T0" y="T1"/>
                </a:cxn>
                <a:cxn ang="T11">
                  <a:pos x="T2" y="T3"/>
                </a:cxn>
                <a:cxn ang="T12">
                  <a:pos x="T4" y="T5"/>
                </a:cxn>
                <a:cxn ang="T13">
                  <a:pos x="T6" y="T7"/>
                </a:cxn>
                <a:cxn ang="T14">
                  <a:pos x="T8" y="T9"/>
                </a:cxn>
              </a:cxnLst>
              <a:rect l="T15" t="T16" r="T17" b="T18"/>
              <a:pathLst>
                <a:path w="4712" h="2469">
                  <a:moveTo>
                    <a:pt x="0" y="2469"/>
                  </a:moveTo>
                  <a:cubicBezTo>
                    <a:pt x="724" y="2306"/>
                    <a:pt x="1436" y="2155"/>
                    <a:pt x="1968" y="1980"/>
                  </a:cubicBezTo>
                  <a:cubicBezTo>
                    <a:pt x="2500" y="1805"/>
                    <a:pt x="2837" y="1635"/>
                    <a:pt x="3194" y="1417"/>
                  </a:cubicBezTo>
                  <a:cubicBezTo>
                    <a:pt x="3439" y="1259"/>
                    <a:pt x="3858" y="916"/>
                    <a:pt x="4110" y="671"/>
                  </a:cubicBezTo>
                  <a:cubicBezTo>
                    <a:pt x="4362" y="426"/>
                    <a:pt x="4587" y="140"/>
                    <a:pt x="4712"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041" name="Freeform 7"/>
            <p:cNvSpPr>
              <a:spLocks/>
            </p:cNvSpPr>
            <p:nvPr/>
          </p:nvSpPr>
          <p:spPr bwMode="auto">
            <a:xfrm>
              <a:off x="1168400" y="4141788"/>
              <a:ext cx="7523163" cy="1495425"/>
            </a:xfrm>
            <a:custGeom>
              <a:avLst/>
              <a:gdLst>
                <a:gd name="T0" fmla="*/ 0 w 4739"/>
                <a:gd name="T1" fmla="*/ 2147483646 h 942"/>
                <a:gd name="T2" fmla="*/ 2147483646 w 4739"/>
                <a:gd name="T3" fmla="*/ 2147483646 h 942"/>
                <a:gd name="T4" fmla="*/ 2147483646 w 4739"/>
                <a:gd name="T5" fmla="*/ 2147483646 h 942"/>
                <a:gd name="T6" fmla="*/ 2147483646 w 4739"/>
                <a:gd name="T7" fmla="*/ 0 h 942"/>
                <a:gd name="T8" fmla="*/ 0 60000 65536"/>
                <a:gd name="T9" fmla="*/ 0 60000 65536"/>
                <a:gd name="T10" fmla="*/ 0 60000 65536"/>
                <a:gd name="T11" fmla="*/ 0 60000 65536"/>
                <a:gd name="T12" fmla="*/ 0 w 4739"/>
                <a:gd name="T13" fmla="*/ 0 h 942"/>
                <a:gd name="T14" fmla="*/ 4739 w 4739"/>
                <a:gd name="T15" fmla="*/ 942 h 942"/>
              </a:gdLst>
              <a:ahLst/>
              <a:cxnLst>
                <a:cxn ang="T8">
                  <a:pos x="T0" y="T1"/>
                </a:cxn>
                <a:cxn ang="T9">
                  <a:pos x="T2" y="T3"/>
                </a:cxn>
                <a:cxn ang="T10">
                  <a:pos x="T4" y="T5"/>
                </a:cxn>
                <a:cxn ang="T11">
                  <a:pos x="T6" y="T7"/>
                </a:cxn>
              </a:cxnLst>
              <a:rect l="T12" t="T13" r="T14" b="T15"/>
              <a:pathLst>
                <a:path w="4739" h="942">
                  <a:moveTo>
                    <a:pt x="0" y="942"/>
                  </a:moveTo>
                  <a:cubicBezTo>
                    <a:pt x="351" y="864"/>
                    <a:pt x="1558" y="590"/>
                    <a:pt x="2109" y="476"/>
                  </a:cubicBezTo>
                  <a:cubicBezTo>
                    <a:pt x="2660" y="362"/>
                    <a:pt x="2868" y="335"/>
                    <a:pt x="3306" y="256"/>
                  </a:cubicBezTo>
                  <a:cubicBezTo>
                    <a:pt x="3745" y="167"/>
                    <a:pt x="4441" y="53"/>
                    <a:pt x="4739"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042" name="Rectangle 8"/>
            <p:cNvSpPr>
              <a:spLocks noChangeArrowheads="1"/>
            </p:cNvSpPr>
            <p:nvPr/>
          </p:nvSpPr>
          <p:spPr bwMode="auto">
            <a:xfrm>
              <a:off x="7239000" y="3462338"/>
              <a:ext cx="463550" cy="64135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3600" b="1">
                  <a:solidFill>
                    <a:srgbClr val="FF0000"/>
                  </a:solidFill>
                </a:rPr>
                <a:t>?</a:t>
              </a:r>
              <a:endParaRPr lang="en-GB" altLang="en-US" sz="3600" b="1">
                <a:solidFill>
                  <a:srgbClr val="FF0000"/>
                </a:solidFill>
              </a:endParaRPr>
            </a:p>
          </p:txBody>
        </p:sp>
        <p:sp>
          <p:nvSpPr>
            <p:cNvPr id="44043" name="Rectangle 9"/>
            <p:cNvSpPr>
              <a:spLocks noChangeArrowheads="1"/>
            </p:cNvSpPr>
            <p:nvPr/>
          </p:nvSpPr>
          <p:spPr bwMode="auto">
            <a:xfrm>
              <a:off x="3809999" y="6097589"/>
              <a:ext cx="1568450" cy="3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de-DE" altLang="en-US" sz="1600" dirty="0">
                  <a:solidFill>
                    <a:srgbClr val="000000"/>
                  </a:solidFill>
                </a:rPr>
                <a:t>Return </a:t>
              </a:r>
              <a:r>
                <a:rPr lang="de-DE" altLang="en-US" sz="1600" dirty="0" err="1">
                  <a:solidFill>
                    <a:srgbClr val="000000"/>
                  </a:solidFill>
                </a:rPr>
                <a:t>period</a:t>
              </a:r>
              <a:endParaRPr lang="en-GB" altLang="en-US" sz="1600" dirty="0">
                <a:latin typeface="Times New Roman" panose="02020603050405020304" pitchFamily="18" charset="0"/>
              </a:endParaRPr>
            </a:p>
          </p:txBody>
        </p:sp>
        <p:sp>
          <p:nvSpPr>
            <p:cNvPr id="44044" name="Rectangle 10"/>
            <p:cNvSpPr>
              <a:spLocks noChangeArrowheads="1"/>
            </p:cNvSpPr>
            <p:nvPr/>
          </p:nvSpPr>
          <p:spPr bwMode="auto">
            <a:xfrm rot="16200000">
              <a:off x="-1864114" y="3034147"/>
              <a:ext cx="4306089" cy="4214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600" dirty="0" err="1">
                  <a:solidFill>
                    <a:srgbClr val="000000"/>
                  </a:solidFill>
                </a:rPr>
                <a:t>Discharge</a:t>
              </a:r>
              <a:r>
                <a:rPr lang="de-DE" altLang="en-US" sz="1600" dirty="0">
                  <a:solidFill>
                    <a:srgbClr val="000000"/>
                  </a:solidFill>
                </a:rPr>
                <a:t> / </a:t>
              </a:r>
              <a:r>
                <a:rPr lang="de-DE" altLang="en-US" sz="1600" dirty="0" err="1">
                  <a:solidFill>
                    <a:srgbClr val="000000"/>
                  </a:solidFill>
                </a:rPr>
                <a:t>return</a:t>
              </a:r>
              <a:r>
                <a:rPr lang="de-DE" altLang="en-US" sz="1600" dirty="0">
                  <a:solidFill>
                    <a:srgbClr val="000000"/>
                  </a:solidFill>
                </a:rPr>
                <a:t> </a:t>
              </a:r>
              <a:r>
                <a:rPr lang="de-DE" altLang="en-US" sz="1600" dirty="0" err="1">
                  <a:solidFill>
                    <a:srgbClr val="000000"/>
                  </a:solidFill>
                </a:rPr>
                <a:t>level</a:t>
              </a:r>
              <a:r>
                <a:rPr lang="de-DE" altLang="en-US" sz="1600" dirty="0">
                  <a:solidFill>
                    <a:srgbClr val="000000"/>
                  </a:solidFill>
                </a:rPr>
                <a:t> (m³/s)</a:t>
              </a:r>
              <a:endParaRPr lang="en-GB" altLang="en-US" sz="1600" dirty="0">
                <a:solidFill>
                  <a:srgbClr val="000000"/>
                </a:solidFill>
              </a:endParaRPr>
            </a:p>
          </p:txBody>
        </p:sp>
        <p:sp>
          <p:nvSpPr>
            <p:cNvPr id="44045" name="Rectangle 11"/>
            <p:cNvSpPr>
              <a:spLocks noChangeArrowheads="1"/>
            </p:cNvSpPr>
            <p:nvPr/>
          </p:nvSpPr>
          <p:spPr bwMode="auto">
            <a:xfrm>
              <a:off x="539750" y="5610225"/>
              <a:ext cx="28098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0</a:t>
              </a:r>
              <a:endParaRPr lang="en-GB" altLang="en-US" sz="2000">
                <a:latin typeface="Times New Roman" panose="02020603050405020304" pitchFamily="18" charset="0"/>
              </a:endParaRPr>
            </a:p>
          </p:txBody>
        </p:sp>
        <p:sp>
          <p:nvSpPr>
            <p:cNvPr id="44046" name="Rectangle 12"/>
            <p:cNvSpPr>
              <a:spLocks noChangeArrowheads="1"/>
            </p:cNvSpPr>
            <p:nvPr/>
          </p:nvSpPr>
          <p:spPr bwMode="auto">
            <a:xfrm>
              <a:off x="539750" y="5016500"/>
              <a:ext cx="28098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5</a:t>
              </a:r>
              <a:endParaRPr lang="en-GB" altLang="en-US" sz="2000">
                <a:latin typeface="Times New Roman" panose="02020603050405020304" pitchFamily="18" charset="0"/>
              </a:endParaRPr>
            </a:p>
          </p:txBody>
        </p:sp>
        <p:sp>
          <p:nvSpPr>
            <p:cNvPr id="44047" name="Rectangle 13"/>
            <p:cNvSpPr>
              <a:spLocks noChangeArrowheads="1"/>
            </p:cNvSpPr>
            <p:nvPr/>
          </p:nvSpPr>
          <p:spPr bwMode="auto">
            <a:xfrm>
              <a:off x="468313" y="85725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40</a:t>
              </a:r>
              <a:endParaRPr lang="en-GB" altLang="en-US" sz="2000">
                <a:latin typeface="Times New Roman" panose="02020603050405020304" pitchFamily="18" charset="0"/>
              </a:endParaRPr>
            </a:p>
          </p:txBody>
        </p:sp>
        <p:sp>
          <p:nvSpPr>
            <p:cNvPr id="44048" name="Rectangle 14"/>
            <p:cNvSpPr>
              <a:spLocks noChangeArrowheads="1"/>
            </p:cNvSpPr>
            <p:nvPr/>
          </p:nvSpPr>
          <p:spPr bwMode="auto">
            <a:xfrm>
              <a:off x="539750" y="2081213"/>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30</a:t>
              </a:r>
              <a:endParaRPr lang="en-GB" altLang="en-US" sz="2000">
                <a:latin typeface="Times New Roman" panose="02020603050405020304" pitchFamily="18" charset="0"/>
              </a:endParaRPr>
            </a:p>
          </p:txBody>
        </p:sp>
        <p:sp>
          <p:nvSpPr>
            <p:cNvPr id="44049" name="Rectangle 15"/>
            <p:cNvSpPr>
              <a:spLocks noChangeArrowheads="1"/>
            </p:cNvSpPr>
            <p:nvPr/>
          </p:nvSpPr>
          <p:spPr bwMode="auto">
            <a:xfrm>
              <a:off x="1042988" y="5970588"/>
              <a:ext cx="141287"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a:t>
              </a:r>
              <a:endParaRPr lang="en-GB" altLang="en-US" sz="2000">
                <a:latin typeface="Times New Roman" panose="02020603050405020304" pitchFamily="18" charset="0"/>
              </a:endParaRPr>
            </a:p>
          </p:txBody>
        </p:sp>
        <p:sp>
          <p:nvSpPr>
            <p:cNvPr id="44050" name="Rectangle 16"/>
            <p:cNvSpPr>
              <a:spLocks noChangeArrowheads="1"/>
            </p:cNvSpPr>
            <p:nvPr/>
          </p:nvSpPr>
          <p:spPr bwMode="auto">
            <a:xfrm>
              <a:off x="3497263" y="5970588"/>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a:t>
              </a:r>
              <a:endParaRPr lang="en-GB" altLang="en-US" sz="2000">
                <a:latin typeface="Times New Roman" panose="02020603050405020304" pitchFamily="18" charset="0"/>
              </a:endParaRPr>
            </a:p>
          </p:txBody>
        </p:sp>
        <p:sp>
          <p:nvSpPr>
            <p:cNvPr id="44051" name="Rectangle 17"/>
            <p:cNvSpPr>
              <a:spLocks noChangeArrowheads="1"/>
            </p:cNvSpPr>
            <p:nvPr/>
          </p:nvSpPr>
          <p:spPr bwMode="auto">
            <a:xfrm>
              <a:off x="5946775" y="5970588"/>
              <a:ext cx="4254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100</a:t>
              </a:r>
              <a:endParaRPr lang="en-GB" altLang="en-US" sz="2000">
                <a:latin typeface="Times New Roman" panose="02020603050405020304" pitchFamily="18" charset="0"/>
              </a:endParaRPr>
            </a:p>
          </p:txBody>
        </p:sp>
        <p:sp>
          <p:nvSpPr>
            <p:cNvPr id="44052" name="Rectangle 18"/>
            <p:cNvSpPr>
              <a:spLocks noChangeArrowheads="1"/>
            </p:cNvSpPr>
            <p:nvPr/>
          </p:nvSpPr>
          <p:spPr bwMode="auto">
            <a:xfrm>
              <a:off x="8399463" y="5970588"/>
              <a:ext cx="5651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1000</a:t>
              </a:r>
              <a:endParaRPr lang="en-GB" altLang="en-US" sz="2000">
                <a:latin typeface="Times New Roman" panose="02020603050405020304" pitchFamily="18" charset="0"/>
              </a:endParaRPr>
            </a:p>
          </p:txBody>
        </p:sp>
        <p:sp>
          <p:nvSpPr>
            <p:cNvPr id="44053" name="Rectangle 19"/>
            <p:cNvSpPr>
              <a:spLocks noChangeArrowheads="1"/>
            </p:cNvSpPr>
            <p:nvPr/>
          </p:nvSpPr>
          <p:spPr bwMode="auto">
            <a:xfrm>
              <a:off x="539750" y="2657475"/>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25</a:t>
              </a:r>
              <a:endParaRPr lang="en-GB" altLang="en-US" sz="2000">
                <a:latin typeface="Times New Roman" panose="02020603050405020304" pitchFamily="18" charset="0"/>
              </a:endParaRPr>
            </a:p>
          </p:txBody>
        </p:sp>
        <p:sp>
          <p:nvSpPr>
            <p:cNvPr id="44054" name="Rectangle 20"/>
            <p:cNvSpPr>
              <a:spLocks noChangeArrowheads="1"/>
            </p:cNvSpPr>
            <p:nvPr/>
          </p:nvSpPr>
          <p:spPr bwMode="auto">
            <a:xfrm>
              <a:off x="539750" y="1433513"/>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35</a:t>
              </a:r>
              <a:endParaRPr lang="en-GB" altLang="en-US" sz="2000">
                <a:latin typeface="Times New Roman" panose="02020603050405020304" pitchFamily="18" charset="0"/>
              </a:endParaRPr>
            </a:p>
          </p:txBody>
        </p:sp>
        <p:sp>
          <p:nvSpPr>
            <p:cNvPr id="44055" name="Rectangle 21"/>
            <p:cNvSpPr>
              <a:spLocks noChangeArrowheads="1"/>
            </p:cNvSpPr>
            <p:nvPr/>
          </p:nvSpPr>
          <p:spPr bwMode="auto">
            <a:xfrm>
              <a:off x="539750" y="3233738"/>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20</a:t>
              </a:r>
              <a:endParaRPr lang="en-GB" altLang="en-US" sz="2000">
                <a:latin typeface="Times New Roman" panose="02020603050405020304" pitchFamily="18" charset="0"/>
              </a:endParaRPr>
            </a:p>
          </p:txBody>
        </p:sp>
        <p:sp>
          <p:nvSpPr>
            <p:cNvPr id="44056" name="Rectangle 22"/>
            <p:cNvSpPr>
              <a:spLocks noChangeArrowheads="1"/>
            </p:cNvSpPr>
            <p:nvPr/>
          </p:nvSpPr>
          <p:spPr bwMode="auto">
            <a:xfrm>
              <a:off x="468313" y="445770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10</a:t>
              </a:r>
              <a:endParaRPr lang="en-GB" altLang="en-US" sz="2000">
                <a:latin typeface="Times New Roman" panose="02020603050405020304" pitchFamily="18" charset="0"/>
              </a:endParaRPr>
            </a:p>
          </p:txBody>
        </p:sp>
        <p:sp>
          <p:nvSpPr>
            <p:cNvPr id="44057" name="Rectangle 23"/>
            <p:cNvSpPr>
              <a:spLocks noChangeArrowheads="1"/>
            </p:cNvSpPr>
            <p:nvPr/>
          </p:nvSpPr>
          <p:spPr bwMode="auto">
            <a:xfrm>
              <a:off x="539750" y="3810000"/>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15</a:t>
              </a:r>
              <a:endParaRPr lang="en-GB" altLang="en-US" sz="2000">
                <a:latin typeface="Times New Roman" panose="02020603050405020304" pitchFamily="18" charset="0"/>
              </a:endParaRPr>
            </a:p>
          </p:txBody>
        </p:sp>
      </p:grpSp>
      <p:sp>
        <p:nvSpPr>
          <p:cNvPr id="44035" name="Rectangle 24"/>
          <p:cNvSpPr>
            <a:spLocks noChangeArrowheads="1"/>
          </p:cNvSpPr>
          <p:nvPr/>
        </p:nvSpPr>
        <p:spPr bwMode="auto">
          <a:xfrm>
            <a:off x="214313" y="152400"/>
            <a:ext cx="359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2400" b="1" dirty="0">
                <a:latin typeface="Calibri" panose="020F0502020204030204" pitchFamily="34" charset="0"/>
              </a:rPr>
              <a:t>Uncertainty Quantification</a:t>
            </a:r>
            <a:endParaRPr lang="en-GB" altLang="en-US" sz="2400" b="1" dirty="0">
              <a:latin typeface="Calibri" panose="020F0502020204030204" pitchFamily="34" charset="0"/>
            </a:endParaRPr>
          </a:p>
        </p:txBody>
      </p:sp>
      <p:sp>
        <p:nvSpPr>
          <p:cNvPr id="21508" name="Text Box 8"/>
          <p:cNvSpPr txBox="1">
            <a:spLocks noChangeArrowheads="1"/>
          </p:cNvSpPr>
          <p:nvPr/>
        </p:nvSpPr>
        <p:spPr bwMode="auto">
          <a:xfrm>
            <a:off x="214313" y="5236458"/>
            <a:ext cx="8786812"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600"/>
              </a:spcAft>
            </a:pPr>
            <a:r>
              <a:rPr lang="de-AT" altLang="en-US" sz="1800" dirty="0">
                <a:cs typeface="Arial" panose="020B0604020202020204" pitchFamily="34" charset="0"/>
              </a:rPr>
              <a:t>Confidence intervals </a:t>
            </a:r>
          </a:p>
          <a:p>
            <a:pPr eaLnBrk="1" hangingPunct="1">
              <a:spcBef>
                <a:spcPct val="0"/>
              </a:spcBef>
              <a:spcAft>
                <a:spcPts val="600"/>
              </a:spcAft>
            </a:pPr>
            <a:r>
              <a:rPr lang="de-AT" altLang="en-US" sz="1800" dirty="0">
                <a:cs typeface="Arial" panose="020B0604020202020204" pitchFamily="34" charset="0"/>
              </a:rPr>
              <a:t>Different statistical models</a:t>
            </a:r>
          </a:p>
        </p:txBody>
      </p:sp>
      <p:sp>
        <p:nvSpPr>
          <p:cNvPr id="26" name="TextBox 25"/>
          <p:cNvSpPr txBox="1"/>
          <p:nvPr/>
        </p:nvSpPr>
        <p:spPr>
          <a:xfrm>
            <a:off x="8820472" y="6505599"/>
            <a:ext cx="383438" cy="307777"/>
          </a:xfrm>
          <a:prstGeom prst="rect">
            <a:avLst/>
          </a:prstGeom>
          <a:noFill/>
        </p:spPr>
        <p:txBody>
          <a:bodyPr wrap="none" rtlCol="0">
            <a:spAutoFit/>
          </a:bodyPr>
          <a:lstStyle/>
          <a:p>
            <a:r>
              <a:rPr lang="en-US" sz="1400" dirty="0"/>
              <a:t>10</a:t>
            </a:r>
            <a:endParaRPr lang="de-DE"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000" y="3501008"/>
            <a:ext cx="3810532" cy="3334215"/>
          </a:xfrm>
          <a:prstGeom prst="rect">
            <a:avLst/>
          </a:prstGeom>
        </p:spPr>
      </p:pic>
      <p:sp>
        <p:nvSpPr>
          <p:cNvPr id="9" name="Rechteck 16"/>
          <p:cNvSpPr>
            <a:spLocks noChangeArrowheads="1"/>
          </p:cNvSpPr>
          <p:nvPr/>
        </p:nvSpPr>
        <p:spPr bwMode="auto">
          <a:xfrm>
            <a:off x="251520" y="4077072"/>
            <a:ext cx="3888432" cy="2212403"/>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7" name="Inhaltsplatzhalter 2"/>
          <p:cNvSpPr txBox="1">
            <a:spLocks/>
          </p:cNvSpPr>
          <p:nvPr/>
        </p:nvSpPr>
        <p:spPr>
          <a:xfrm>
            <a:off x="214313" y="1844824"/>
            <a:ext cx="4429695" cy="17281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800" kern="0" dirty="0">
                <a:latin typeface="Arial" panose="020B0604020202020204" pitchFamily="34" charset="0"/>
                <a:cs typeface="Arial" panose="020B0604020202020204" pitchFamily="34" charset="0"/>
              </a:rPr>
              <a:t>A  </a:t>
            </a:r>
            <a:r>
              <a:rPr lang="de-DE" sz="1800" kern="0" dirty="0">
                <a:latin typeface="Arial" panose="020B0604020202020204" pitchFamily="34" charset="0"/>
                <a:cs typeface="Arial" panose="020B0604020202020204" pitchFamily="34" charset="0"/>
              </a:rPr>
              <a:t>cumulative probability P is assigned to the ranked data, usually with a function of the form: </a:t>
            </a:r>
            <a:endParaRPr lang="en-US" altLang="en-US" sz="1800" kern="0" dirty="0">
              <a:latin typeface="Arial" panose="020B0604020202020204" pitchFamily="34" charset="0"/>
              <a:cs typeface="Arial" panose="020B0604020202020204" pitchFamily="34" charset="0"/>
            </a:endParaRPr>
          </a:p>
          <a:p>
            <a:pPr eaLnBrk="1" hangingPunct="1">
              <a:spcBef>
                <a:spcPct val="0"/>
              </a:spcBef>
            </a:pPr>
            <a:endParaRPr lang="el-GR" altLang="en-US" sz="1800" kern="0" dirty="0">
              <a:latin typeface="Arial" panose="020B0604020202020204" pitchFamily="34" charset="0"/>
              <a:cs typeface="Arial" panose="020B0604020202020204" pitchFamily="34" charset="0"/>
            </a:endParaRPr>
          </a:p>
          <a:p>
            <a:pPr eaLnBrk="1" hangingPunct="1">
              <a:spcBef>
                <a:spcPct val="0"/>
              </a:spcBef>
            </a:pPr>
            <a:r>
              <a:rPr lang="en-US" altLang="en-US" sz="1800" kern="0" dirty="0">
                <a:latin typeface="Arial" panose="020B0604020202020204" pitchFamily="34" charset="0"/>
                <a:cs typeface="Arial" panose="020B0604020202020204" pitchFamily="34" charset="0"/>
              </a:rPr>
              <a:t>Weibull formula (Weibull, 1939):</a:t>
            </a:r>
            <a:endParaRPr lang="de-DE" altLang="en-US" sz="1800" i="1" kern="0" dirty="0">
              <a:latin typeface="Arial" panose="020B0604020202020204" pitchFamily="34" charset="0"/>
              <a:cs typeface="Arial" panose="020B0604020202020204" pitchFamily="34" charset="0"/>
            </a:endParaRPr>
          </a:p>
        </p:txBody>
      </p:sp>
      <p:sp>
        <p:nvSpPr>
          <p:cNvPr id="44035" name="Rectangle 24"/>
          <p:cNvSpPr>
            <a:spLocks noChangeArrowheads="1"/>
          </p:cNvSpPr>
          <p:nvPr/>
        </p:nvSpPr>
        <p:spPr bwMode="auto">
          <a:xfrm>
            <a:off x="214313" y="152400"/>
            <a:ext cx="5507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2400" b="1" dirty="0">
                <a:latin typeface="Calibri" panose="020F0502020204030204" pitchFamily="34" charset="0"/>
              </a:rPr>
              <a:t>Empirical probabilities - Plotting positions</a:t>
            </a:r>
            <a:endParaRPr lang="en-GB" altLang="en-US" sz="2400" b="1" dirty="0">
              <a:latin typeface="Calibri" panose="020F0502020204030204" pitchFamily="34" charset="0"/>
            </a:endParaRPr>
          </a:p>
        </p:txBody>
      </p:sp>
      <p:sp>
        <p:nvSpPr>
          <p:cNvPr id="26" name="TextBox 25"/>
          <p:cNvSpPr txBox="1"/>
          <p:nvPr/>
        </p:nvSpPr>
        <p:spPr>
          <a:xfrm>
            <a:off x="8820472" y="6505599"/>
            <a:ext cx="370101" cy="307777"/>
          </a:xfrm>
          <a:prstGeom prst="rect">
            <a:avLst/>
          </a:prstGeom>
          <a:noFill/>
        </p:spPr>
        <p:txBody>
          <a:bodyPr wrap="none" rtlCol="0">
            <a:spAutoFit/>
          </a:bodyPr>
          <a:lstStyle/>
          <a:p>
            <a:r>
              <a:rPr lang="en-US" sz="1400" dirty="0"/>
              <a:t>11</a:t>
            </a:r>
            <a:endParaRPr lang="de-DE" sz="1400" dirty="0"/>
          </a:p>
        </p:txBody>
      </p:sp>
      <p:sp>
        <p:nvSpPr>
          <p:cNvPr id="4" name="Inhaltsplatzhalter 2"/>
          <p:cNvSpPr txBox="1">
            <a:spLocks/>
          </p:cNvSpPr>
          <p:nvPr/>
        </p:nvSpPr>
        <p:spPr>
          <a:xfrm>
            <a:off x="179388" y="836612"/>
            <a:ext cx="8925136" cy="122423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1800" kern="0" dirty="0">
                <a:latin typeface="Arial" panose="020B0604020202020204" pitchFamily="34" charset="0"/>
                <a:cs typeface="Arial" panose="020B0604020202020204" pitchFamily="34" charset="0"/>
              </a:rPr>
              <a:t>Empirical probabilities can be calculated based on the sorted data.</a:t>
            </a:r>
          </a:p>
          <a:p>
            <a:r>
              <a:rPr lang="en-US" sz="1800" kern="0" dirty="0">
                <a:latin typeface="Arial" panose="020B0604020202020204" pitchFamily="34" charset="0"/>
                <a:cs typeface="Arial" panose="020B0604020202020204" pitchFamily="34" charset="0"/>
              </a:rPr>
              <a:t>One first ranks the data, typically annual extremes or values over a threshold, in increasing order of magnitude from the smallest m=1 to the </a:t>
            </a:r>
            <a:r>
              <a:rPr lang="de-DE" sz="1800" kern="0" dirty="0">
                <a:latin typeface="Arial" panose="020B0604020202020204" pitchFamily="34" charset="0"/>
                <a:cs typeface="Arial" panose="020B0604020202020204" pitchFamily="34" charset="0"/>
              </a:rPr>
              <a:t>largest m=N.</a:t>
            </a:r>
          </a:p>
          <a:p>
            <a:pPr marL="0" indent="0">
              <a:buNone/>
            </a:pPr>
            <a:endParaRPr lang="en-US" sz="1800" kern="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723386" y="2204864"/>
                <a:ext cx="1223882" cy="5498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l-GR" b="0" i="1" smtClean="0">
                              <a:latin typeface="Cambria Math" panose="02040503050406030204" pitchFamily="18" charset="0"/>
                            </a:rPr>
                            <m:t>𝛼</m:t>
                          </m:r>
                        </m:num>
                        <m:den>
                          <m:r>
                            <a:rPr lang="en-US" b="0" i="1" smtClean="0">
                              <a:latin typeface="Cambria Math" panose="02040503050406030204" pitchFamily="18" charset="0"/>
                            </a:rPr>
                            <m:t>𝑁</m:t>
                          </m:r>
                          <m:r>
                            <a:rPr lang="en-US" b="0" i="1" smtClean="0">
                              <a:latin typeface="Cambria Math" panose="02040503050406030204" pitchFamily="18" charset="0"/>
                            </a:rPr>
                            <m:t>+</m:t>
                          </m:r>
                          <m:r>
                            <a:rPr lang="el-GR" b="0" i="1" smtClean="0">
                              <a:latin typeface="Cambria Math" panose="02040503050406030204" pitchFamily="18" charset="0"/>
                            </a:rPr>
                            <m:t>𝛽</m:t>
                          </m:r>
                        </m:den>
                      </m:f>
                    </m:oMath>
                  </m:oMathPara>
                </a14:m>
                <a:endParaRPr lang="de-DE" dirty="0"/>
              </a:p>
            </p:txBody>
          </p:sp>
        </mc:Choice>
        <mc:Fallback xmlns="">
          <p:sp>
            <p:nvSpPr>
              <p:cNvPr id="5" name="TextBox 4"/>
              <p:cNvSpPr txBox="1">
                <a:spLocks noRot="1" noChangeAspect="1" noMove="1" noResize="1" noEditPoints="1" noAdjustHandles="1" noChangeArrowheads="1" noChangeShapeType="1" noTextEdit="1"/>
              </p:cNvSpPr>
              <p:nvPr/>
            </p:nvSpPr>
            <p:spPr>
              <a:xfrm>
                <a:off x="5723386" y="2204864"/>
                <a:ext cx="1223882" cy="549831"/>
              </a:xfrm>
              <a:prstGeom prst="rect">
                <a:avLst/>
              </a:prstGeom>
              <a:blipFill rotWithShape="0">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796390" y="2924944"/>
                <a:ext cx="1077875" cy="4789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𝑁</m:t>
                          </m:r>
                          <m:r>
                            <a:rPr lang="en-US" b="0" i="1" smtClean="0">
                              <a:latin typeface="Cambria Math" panose="02040503050406030204" pitchFamily="18" charset="0"/>
                            </a:rPr>
                            <m:t>+1</m:t>
                          </m:r>
                        </m:den>
                      </m:f>
                    </m:oMath>
                  </m:oMathPara>
                </a14:m>
                <a:endParaRPr lang="de-DE" dirty="0"/>
              </a:p>
            </p:txBody>
          </p:sp>
        </mc:Choice>
        <mc:Fallback xmlns="">
          <p:sp>
            <p:nvSpPr>
              <p:cNvPr id="6" name="TextBox 5"/>
              <p:cNvSpPr txBox="1">
                <a:spLocks noRot="1" noChangeAspect="1" noMove="1" noResize="1" noEditPoints="1" noAdjustHandles="1" noChangeArrowheads="1" noChangeShapeType="1" noTextEdit="1"/>
              </p:cNvSpPr>
              <p:nvPr/>
            </p:nvSpPr>
            <p:spPr>
              <a:xfrm>
                <a:off x="5796390" y="2924944"/>
                <a:ext cx="1077875" cy="478977"/>
              </a:xfrm>
              <a:prstGeom prst="rect">
                <a:avLst/>
              </a:prstGeom>
              <a:blipFill rotWithShape="0">
                <a:blip r:embed="rId5"/>
                <a:stretch>
                  <a:fillRect/>
                </a:stretch>
              </a:blipFill>
            </p:spPr>
            <p:txBody>
              <a:bodyPr/>
              <a:lstStyle/>
              <a:p>
                <a:r>
                  <a:rPr lang="de-DE">
                    <a:noFill/>
                  </a:rPr>
                  <a:t> </a:t>
                </a:r>
              </a:p>
            </p:txBody>
          </p:sp>
        </mc:Fallback>
      </mc:AlternateContent>
      <p:sp>
        <p:nvSpPr>
          <p:cNvPr id="8" name="Inhaltsplatzhalter 2"/>
          <p:cNvSpPr txBox="1">
            <a:spLocks/>
          </p:cNvSpPr>
          <p:nvPr/>
        </p:nvSpPr>
        <p:spPr>
          <a:xfrm>
            <a:off x="286846" y="4149080"/>
            <a:ext cx="3925114" cy="208813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panose="05000000000000000000" pitchFamily="2" charset="2"/>
              <a:buChar char="Ø"/>
            </a:pPr>
            <a:r>
              <a:rPr lang="en-US" altLang="en-US" sz="1800" kern="0" dirty="0">
                <a:latin typeface="Arial" panose="020B0604020202020204" pitchFamily="34" charset="0"/>
                <a:cs typeface="Arial" panose="020B0604020202020204" pitchFamily="34" charset="0"/>
              </a:rPr>
              <a:t>Example with Weibull formula: Sample of 21 annual maxima</a:t>
            </a:r>
          </a:p>
          <a:p>
            <a:pPr marL="0" indent="0">
              <a:buNone/>
            </a:pPr>
            <a:r>
              <a:rPr lang="en-US" altLang="en-US" sz="1800" kern="0" dirty="0">
                <a:latin typeface="Arial" panose="020B0604020202020204" pitchFamily="34" charset="0"/>
                <a:cs typeface="Arial" panose="020B0604020202020204" pitchFamily="34" charset="0"/>
              </a:rPr>
              <a:t>      1</a:t>
            </a:r>
            <a:r>
              <a:rPr lang="en-US" altLang="en-US" sz="1800" kern="0" baseline="30000" dirty="0">
                <a:latin typeface="Arial" panose="020B0604020202020204" pitchFamily="34" charset="0"/>
                <a:cs typeface="Arial" panose="020B0604020202020204" pitchFamily="34" charset="0"/>
              </a:rPr>
              <a:t>st</a:t>
            </a:r>
            <a:r>
              <a:rPr lang="en-US" altLang="en-US" sz="1800" kern="0" dirty="0">
                <a:latin typeface="Arial" panose="020B0604020202020204" pitchFamily="34" charset="0"/>
                <a:cs typeface="Arial" panose="020B0604020202020204" pitchFamily="34" charset="0"/>
              </a:rPr>
              <a:t> value:    P = 1/(21+1) = 0.045</a:t>
            </a:r>
          </a:p>
          <a:p>
            <a:pPr marL="0" indent="0">
              <a:buNone/>
            </a:pPr>
            <a:r>
              <a:rPr lang="en-US" altLang="en-US" sz="1800" kern="0" dirty="0">
                <a:latin typeface="Arial" panose="020B0604020202020204" pitchFamily="34" charset="0"/>
                <a:cs typeface="Arial" panose="020B0604020202020204" pitchFamily="34" charset="0"/>
              </a:rPr>
              <a:t>	          T = 1/(1-P) = 1.05</a:t>
            </a:r>
          </a:p>
          <a:p>
            <a:pPr marL="0" indent="0">
              <a:buNone/>
            </a:pPr>
            <a:r>
              <a:rPr lang="en-US" altLang="en-US" sz="1800" kern="0" dirty="0">
                <a:latin typeface="Arial" panose="020B0604020202020204" pitchFamily="34" charset="0"/>
                <a:cs typeface="Arial" panose="020B0604020202020204" pitchFamily="34" charset="0"/>
              </a:rPr>
              <a:t>      Last value: P = 21/22 = 0.955</a:t>
            </a:r>
          </a:p>
          <a:p>
            <a:pPr marL="0" indent="0">
              <a:buNone/>
            </a:pPr>
            <a:r>
              <a:rPr lang="en-US" altLang="en-US" sz="1800" kern="0" dirty="0">
                <a:latin typeface="Arial" panose="020B0604020202020204" pitchFamily="34" charset="0"/>
                <a:cs typeface="Arial" panose="020B0604020202020204" pitchFamily="34" charset="0"/>
              </a:rPr>
              <a:t>	          T = 1/(1-P) = 22</a:t>
            </a:r>
          </a:p>
          <a:p>
            <a:pPr marL="0" indent="0">
              <a:buNone/>
            </a:pPr>
            <a:endParaRPr lang="de-DE" altLang="en-US" sz="1800" i="1" kern="0" dirty="0">
              <a:latin typeface="Arial" panose="020B0604020202020204" pitchFamily="34" charset="0"/>
              <a:cs typeface="Arial" panose="020B0604020202020204" pitchFamily="34" charset="0"/>
            </a:endParaRPr>
          </a:p>
        </p:txBody>
      </p:sp>
      <p:cxnSp>
        <p:nvCxnSpPr>
          <p:cNvPr id="14" name="Gerade Verbindung mit Pfeil 2"/>
          <p:cNvCxnSpPr/>
          <p:nvPr/>
        </p:nvCxnSpPr>
        <p:spPr>
          <a:xfrm flipH="1" flipV="1">
            <a:off x="6345447" y="5589240"/>
            <a:ext cx="504055" cy="1210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Inhaltsplatzhalter 2"/>
          <p:cNvSpPr txBox="1">
            <a:spLocks/>
          </p:cNvSpPr>
          <p:nvPr/>
        </p:nvSpPr>
        <p:spPr>
          <a:xfrm>
            <a:off x="6796211" y="5649745"/>
            <a:ext cx="1505862" cy="41230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spcBef>
                <a:spcPct val="0"/>
              </a:spcBef>
              <a:buNone/>
            </a:pPr>
            <a:r>
              <a:rPr lang="en-US" altLang="en-US" sz="1400" kern="0" dirty="0">
                <a:solidFill>
                  <a:srgbClr val="FF0000"/>
                </a:solidFill>
                <a:latin typeface="Calibri" panose="020F0502020204030204" pitchFamily="34" charset="0"/>
              </a:rPr>
              <a:t>Weibull formula</a:t>
            </a:r>
            <a:endParaRPr lang="de-DE" altLang="en-US" sz="1400" i="1" kern="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2736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txBox="1">
            <a:spLocks/>
          </p:cNvSpPr>
          <p:nvPr/>
        </p:nvSpPr>
        <p:spPr bwMode="auto">
          <a:xfrm>
            <a:off x="34925"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Influence of parameter estimation method </a:t>
            </a:r>
          </a:p>
        </p:txBody>
      </p:sp>
      <p:pic>
        <p:nvPicPr>
          <p:cNvPr id="33795" name="Picture 2" descr="F:\bmerz\Projekte_Bruno\Lehre\Uni_Potsdam\UP-MSc-Risikoanalyse\returnlevel_GE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692150"/>
            <a:ext cx="6192838"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feld 1"/>
          <p:cNvSpPr txBox="1">
            <a:spLocks noChangeArrowheads="1"/>
          </p:cNvSpPr>
          <p:nvPr/>
        </p:nvSpPr>
        <p:spPr bwMode="auto">
          <a:xfrm>
            <a:off x="5867400" y="1139825"/>
            <a:ext cx="32051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de-DE" altLang="en-US" sz="1600" dirty="0"/>
              <a:t>Block maxima AMS</a:t>
            </a:r>
          </a:p>
          <a:p>
            <a:pPr eaLnBrk="1" hangingPunct="1">
              <a:spcBef>
                <a:spcPct val="0"/>
              </a:spcBef>
            </a:pPr>
            <a:r>
              <a:rPr lang="de-DE" altLang="en-US" sz="1600" dirty="0"/>
              <a:t>ML: Maximum Likelihood Method</a:t>
            </a:r>
          </a:p>
          <a:p>
            <a:pPr eaLnBrk="1" hangingPunct="1">
              <a:spcBef>
                <a:spcPct val="0"/>
              </a:spcBef>
            </a:pPr>
            <a:r>
              <a:rPr lang="de-DE" altLang="en-US" sz="1600" dirty="0"/>
              <a:t>LM: Method of L-Moments</a:t>
            </a:r>
          </a:p>
        </p:txBody>
      </p:sp>
      <p:graphicFrame>
        <p:nvGraphicFramePr>
          <p:cNvPr id="3" name="Tabelle 2"/>
          <p:cNvGraphicFramePr>
            <a:graphicFrameLocks noGrp="1"/>
          </p:cNvGraphicFramePr>
          <p:nvPr/>
        </p:nvGraphicFramePr>
        <p:xfrm>
          <a:off x="5867400" y="2924175"/>
          <a:ext cx="3178176" cy="1530350"/>
        </p:xfrm>
        <a:graphic>
          <a:graphicData uri="http://schemas.openxmlformats.org/drawingml/2006/table">
            <a:tbl>
              <a:tblPr firstRow="1" bandRow="1">
                <a:tableStyleId>{5C22544A-7EE6-4342-B048-85BDC9FD1C3A}</a:tableStyleId>
              </a:tblPr>
              <a:tblGrid>
                <a:gridCol w="682353">
                  <a:extLst>
                    <a:ext uri="{9D8B030D-6E8A-4147-A177-3AD203B41FA5}">
                      <a16:colId xmlns:a16="http://schemas.microsoft.com/office/drawing/2014/main" val="20000"/>
                    </a:ext>
                  </a:extLst>
                </a:gridCol>
                <a:gridCol w="831941">
                  <a:extLst>
                    <a:ext uri="{9D8B030D-6E8A-4147-A177-3AD203B41FA5}">
                      <a16:colId xmlns:a16="http://schemas.microsoft.com/office/drawing/2014/main" val="20001"/>
                    </a:ext>
                  </a:extLst>
                </a:gridCol>
                <a:gridCol w="831941">
                  <a:extLst>
                    <a:ext uri="{9D8B030D-6E8A-4147-A177-3AD203B41FA5}">
                      <a16:colId xmlns:a16="http://schemas.microsoft.com/office/drawing/2014/main" val="20002"/>
                    </a:ext>
                  </a:extLst>
                </a:gridCol>
                <a:gridCol w="831941">
                  <a:extLst>
                    <a:ext uri="{9D8B030D-6E8A-4147-A177-3AD203B41FA5}">
                      <a16:colId xmlns:a16="http://schemas.microsoft.com/office/drawing/2014/main" val="20003"/>
                    </a:ext>
                  </a:extLst>
                </a:gridCol>
              </a:tblGrid>
              <a:tr h="371068">
                <a:tc>
                  <a:txBody>
                    <a:bodyPr/>
                    <a:lstStyle/>
                    <a:p>
                      <a:pPr algn="ct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µ</a:t>
                      </a: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600" b="0" dirty="0">
                          <a:solidFill>
                            <a:schemeClr val="tx1"/>
                          </a:solidFill>
                        </a:rPr>
                        <a:t>σ</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600" b="0" dirty="0">
                          <a:solidFill>
                            <a:schemeClr val="tx1"/>
                          </a:solidFill>
                        </a:rPr>
                        <a:t>ξ</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9641">
                <a:tc>
                  <a:txBody>
                    <a:bodyPr/>
                    <a:lstStyle/>
                    <a:p>
                      <a:pPr algn="ctr"/>
                      <a:r>
                        <a:rPr lang="de-DE" sz="1600" b="0" dirty="0">
                          <a:solidFill>
                            <a:schemeClr val="tx1"/>
                          </a:solidFill>
                        </a:rPr>
                        <a:t>GEV ML</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5.369</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1.656</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-0,17</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9641">
                <a:tc>
                  <a:txBody>
                    <a:bodyPr/>
                    <a:lstStyle/>
                    <a:p>
                      <a:pPr algn="ctr"/>
                      <a:r>
                        <a:rPr lang="de-DE" sz="1600" b="0" dirty="0">
                          <a:solidFill>
                            <a:schemeClr val="tx1"/>
                          </a:solidFill>
                        </a:rPr>
                        <a:t>GEV LM</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5.350</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1.635</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-0.15</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Box 5"/>
          <p:cNvSpPr txBox="1"/>
          <p:nvPr/>
        </p:nvSpPr>
        <p:spPr>
          <a:xfrm>
            <a:off x="8820472" y="6505599"/>
            <a:ext cx="383438" cy="307777"/>
          </a:xfrm>
          <a:prstGeom prst="rect">
            <a:avLst/>
          </a:prstGeom>
          <a:noFill/>
        </p:spPr>
        <p:txBody>
          <a:bodyPr wrap="none" rtlCol="0">
            <a:spAutoFit/>
          </a:bodyPr>
          <a:lstStyle/>
          <a:p>
            <a:r>
              <a:rPr lang="en-US" sz="1400" dirty="0"/>
              <a:t>12</a:t>
            </a:r>
            <a:endParaRPr lang="de-DE" sz="14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Different statistical models</a:t>
            </a:r>
          </a:p>
        </p:txBody>
      </p:sp>
      <p:pic>
        <p:nvPicPr>
          <p:cNvPr id="37891" name="Picture 3" descr="F:\bmerz\Projekte_Bruno\Lehre\Uni_Potsdam\UP-MSc-Risikoanalyse\returnlevel_GEV_GAM_L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150"/>
            <a:ext cx="6121400"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elle 4"/>
          <p:cNvGraphicFramePr>
            <a:graphicFrameLocks noGrp="1"/>
          </p:cNvGraphicFramePr>
          <p:nvPr/>
        </p:nvGraphicFramePr>
        <p:xfrm>
          <a:off x="5940425" y="2913063"/>
          <a:ext cx="2735263" cy="1811338"/>
        </p:xfrm>
        <a:graphic>
          <a:graphicData uri="http://schemas.openxmlformats.org/drawingml/2006/table">
            <a:tbl>
              <a:tblPr firstRow="1" bandRow="1">
                <a:tableStyleId>{5C22544A-7EE6-4342-B048-85BDC9FD1C3A}</a:tableStyleId>
              </a:tblPr>
              <a:tblGrid>
                <a:gridCol w="795495">
                  <a:extLst>
                    <a:ext uri="{9D8B030D-6E8A-4147-A177-3AD203B41FA5}">
                      <a16:colId xmlns:a16="http://schemas.microsoft.com/office/drawing/2014/main" val="20000"/>
                    </a:ext>
                  </a:extLst>
                </a:gridCol>
                <a:gridCol w="969884">
                  <a:extLst>
                    <a:ext uri="{9D8B030D-6E8A-4147-A177-3AD203B41FA5}">
                      <a16:colId xmlns:a16="http://schemas.microsoft.com/office/drawing/2014/main" val="20001"/>
                    </a:ext>
                  </a:extLst>
                </a:gridCol>
                <a:gridCol w="969884">
                  <a:extLst>
                    <a:ext uri="{9D8B030D-6E8A-4147-A177-3AD203B41FA5}">
                      <a16:colId xmlns:a16="http://schemas.microsoft.com/office/drawing/2014/main" val="20002"/>
                    </a:ext>
                  </a:extLst>
                </a:gridCol>
              </a:tblGrid>
              <a:tr h="579346">
                <a:tc>
                  <a:txBody>
                    <a:bodyPr/>
                    <a:lstStyle/>
                    <a:p>
                      <a:pPr algn="ct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HQ100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HQ1000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0664">
                <a:tc>
                  <a:txBody>
                    <a:bodyPr/>
                    <a:lstStyle/>
                    <a:p>
                      <a:pPr algn="ctr"/>
                      <a:r>
                        <a:rPr lang="de-DE" sz="1600" b="0" dirty="0">
                          <a:solidFill>
                            <a:schemeClr val="tx1"/>
                          </a:solidFill>
                        </a:rPr>
                        <a:t>GEV</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10.687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12.157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0664">
                <a:tc>
                  <a:txBody>
                    <a:bodyPr/>
                    <a:lstStyle/>
                    <a:p>
                      <a:pPr algn="ctr"/>
                      <a:r>
                        <a:rPr lang="de-DE" sz="1600" b="0" dirty="0">
                          <a:solidFill>
                            <a:schemeClr val="tx1"/>
                          </a:solidFill>
                        </a:rPr>
                        <a:t>GAM</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11.127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13.322</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0664">
                <a:tc>
                  <a:txBody>
                    <a:bodyPr/>
                    <a:lstStyle/>
                    <a:p>
                      <a:pPr algn="ctr"/>
                      <a:r>
                        <a:rPr lang="de-DE" sz="1600" b="0" dirty="0">
                          <a:solidFill>
                            <a:schemeClr val="tx1"/>
                          </a:solidFill>
                        </a:rPr>
                        <a:t>LN</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11.977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15.183</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7914" name="Textfeld 1"/>
          <p:cNvSpPr txBox="1">
            <a:spLocks noChangeArrowheads="1"/>
          </p:cNvSpPr>
          <p:nvPr/>
        </p:nvSpPr>
        <p:spPr bwMode="auto">
          <a:xfrm>
            <a:off x="5867400" y="1139825"/>
            <a:ext cx="32051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de-DE" altLang="en-US" sz="1600" dirty="0"/>
              <a:t>Block maxima AMS</a:t>
            </a:r>
          </a:p>
          <a:p>
            <a:pPr eaLnBrk="1" hangingPunct="1">
              <a:spcBef>
                <a:spcPct val="0"/>
              </a:spcBef>
            </a:pPr>
            <a:r>
              <a:rPr lang="de-DE" altLang="en-US" sz="1600" dirty="0"/>
              <a:t>GAM: Gamma distribution function</a:t>
            </a:r>
          </a:p>
          <a:p>
            <a:pPr eaLnBrk="1" hangingPunct="1">
              <a:spcBef>
                <a:spcPct val="0"/>
              </a:spcBef>
            </a:pPr>
            <a:r>
              <a:rPr lang="de-DE" altLang="en-US" sz="1600" dirty="0"/>
              <a:t>LN: LogNormal distribution function</a:t>
            </a:r>
          </a:p>
        </p:txBody>
      </p:sp>
      <p:sp>
        <p:nvSpPr>
          <p:cNvPr id="6" name="TextBox 5"/>
          <p:cNvSpPr txBox="1"/>
          <p:nvPr/>
        </p:nvSpPr>
        <p:spPr>
          <a:xfrm>
            <a:off x="8820472" y="6505599"/>
            <a:ext cx="383438" cy="307777"/>
          </a:xfrm>
          <a:prstGeom prst="rect">
            <a:avLst/>
          </a:prstGeom>
          <a:noFill/>
        </p:spPr>
        <p:txBody>
          <a:bodyPr wrap="none" rtlCol="0">
            <a:spAutoFit/>
          </a:bodyPr>
          <a:lstStyle/>
          <a:p>
            <a:r>
              <a:rPr lang="en-US" sz="1400" dirty="0"/>
              <a:t>13</a:t>
            </a:r>
            <a:endParaRPr lang="de-DE" sz="14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Different time periods</a:t>
            </a:r>
          </a:p>
        </p:txBody>
      </p:sp>
      <p:pic>
        <p:nvPicPr>
          <p:cNvPr id="39939" name="Picture 2" descr="F:\bmerz\Projekte_Bruno\Lehre\Uni_Potsdam\UP-MSc-Risikoanalyse\returnlevel_GEV_leng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92150"/>
            <a:ext cx="5256213" cy="62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elle 3"/>
          <p:cNvGraphicFramePr>
            <a:graphicFrameLocks noGrp="1"/>
          </p:cNvGraphicFramePr>
          <p:nvPr/>
        </p:nvGraphicFramePr>
        <p:xfrm>
          <a:off x="5076825" y="1196975"/>
          <a:ext cx="3959224" cy="2632077"/>
        </p:xfrm>
        <a:graphic>
          <a:graphicData uri="http://schemas.openxmlformats.org/drawingml/2006/table">
            <a:tbl>
              <a:tblPr firstRow="1" bandRow="1">
                <a:tableStyleId>{5C22544A-7EE6-4342-B048-85BDC9FD1C3A}</a:tableStyleId>
              </a:tblPr>
              <a:tblGrid>
                <a:gridCol w="431915">
                  <a:extLst>
                    <a:ext uri="{9D8B030D-6E8A-4147-A177-3AD203B41FA5}">
                      <a16:colId xmlns:a16="http://schemas.microsoft.com/office/drawing/2014/main" val="20000"/>
                    </a:ext>
                  </a:extLst>
                </a:gridCol>
                <a:gridCol w="1352147">
                  <a:extLst>
                    <a:ext uri="{9D8B030D-6E8A-4147-A177-3AD203B41FA5}">
                      <a16:colId xmlns:a16="http://schemas.microsoft.com/office/drawing/2014/main" val="20001"/>
                    </a:ext>
                  </a:extLst>
                </a:gridCol>
                <a:gridCol w="1087581">
                  <a:extLst>
                    <a:ext uri="{9D8B030D-6E8A-4147-A177-3AD203B41FA5}">
                      <a16:colId xmlns:a16="http://schemas.microsoft.com/office/drawing/2014/main" val="20002"/>
                    </a:ext>
                  </a:extLst>
                </a:gridCol>
                <a:gridCol w="1087581">
                  <a:extLst>
                    <a:ext uri="{9D8B030D-6E8A-4147-A177-3AD203B41FA5}">
                      <a16:colId xmlns:a16="http://schemas.microsoft.com/office/drawing/2014/main" val="20003"/>
                    </a:ext>
                  </a:extLst>
                </a:gridCol>
              </a:tblGrid>
              <a:tr h="579262">
                <a:tc>
                  <a:txBody>
                    <a:bodyPr/>
                    <a:lstStyle/>
                    <a:p>
                      <a:pPr algn="ct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39-year </a:t>
                      </a:r>
                      <a:r>
                        <a:rPr lang="de-DE" sz="1600" b="0" dirty="0" err="1">
                          <a:solidFill>
                            <a:schemeClr val="tx1"/>
                          </a:solidFill>
                        </a:rPr>
                        <a:t>period</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HQ100</a:t>
                      </a:r>
                    </a:p>
                    <a:p>
                      <a:pPr algn="ct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HQ1000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0563">
                <a:tc>
                  <a:txBody>
                    <a:bodyPr/>
                    <a:lstStyle/>
                    <a:p>
                      <a:pPr algn="ctr"/>
                      <a:r>
                        <a:rPr lang="de-DE" sz="1600" b="0" dirty="0">
                          <a:solidFill>
                            <a:schemeClr val="tx1"/>
                          </a:solidFill>
                        </a:rPr>
                        <a:t>1</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1817-1855</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10.069</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10.999</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0563">
                <a:tc>
                  <a:txBody>
                    <a:bodyPr/>
                    <a:lstStyle/>
                    <a:p>
                      <a:pPr algn="ctr"/>
                      <a:r>
                        <a:rPr lang="de-DE" sz="1600" b="0" dirty="0">
                          <a:solidFill>
                            <a:schemeClr val="tx1"/>
                          </a:solidFill>
                        </a:rPr>
                        <a:t>2</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1856-1894</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10.163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11.903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0563">
                <a:tc>
                  <a:txBody>
                    <a:bodyPr/>
                    <a:lstStyle/>
                    <a:p>
                      <a:pPr algn="ctr"/>
                      <a:r>
                        <a:rPr lang="de-DE" sz="1600" b="0" dirty="0">
                          <a:solidFill>
                            <a:schemeClr val="tx1"/>
                          </a:solidFill>
                        </a:rPr>
                        <a:t>3</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1895-1933</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10.757</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12.793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0563">
                <a:tc>
                  <a:txBody>
                    <a:bodyPr/>
                    <a:lstStyle/>
                    <a:p>
                      <a:pPr algn="ctr"/>
                      <a:r>
                        <a:rPr lang="de-DE" sz="1600" b="0" dirty="0">
                          <a:solidFill>
                            <a:schemeClr val="tx1"/>
                          </a:solidFill>
                        </a:rPr>
                        <a:t>4</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1934-1972</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10.115</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10.874</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10563">
                <a:tc>
                  <a:txBody>
                    <a:bodyPr/>
                    <a:lstStyle/>
                    <a:p>
                      <a:pPr algn="ctr"/>
                      <a:r>
                        <a:rPr lang="de-DE" sz="1600" b="0" dirty="0">
                          <a:solidFill>
                            <a:schemeClr val="tx1"/>
                          </a:solidFill>
                        </a:rPr>
                        <a:t>5</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a:solidFill>
                            <a:schemeClr val="tx1"/>
                          </a:solidFill>
                        </a:rPr>
                        <a:t>1973-2011</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11.471</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13.235</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8820472" y="6505599"/>
            <a:ext cx="383438" cy="307777"/>
          </a:xfrm>
          <a:prstGeom prst="rect">
            <a:avLst/>
          </a:prstGeom>
          <a:noFill/>
        </p:spPr>
        <p:txBody>
          <a:bodyPr wrap="none" rtlCol="0">
            <a:spAutoFit/>
          </a:bodyPr>
          <a:lstStyle/>
          <a:p>
            <a:r>
              <a:rPr lang="en-US" sz="1400" dirty="0"/>
              <a:t>14</a:t>
            </a:r>
            <a:endParaRPr lang="de-DE" sz="14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Model diagnostics</a:t>
            </a:r>
          </a:p>
        </p:txBody>
      </p:sp>
      <p:pic>
        <p:nvPicPr>
          <p:cNvPr id="41987" name="Picture 3" descr="F:\bmerz\Projekte_Bruno\Lehre\Uni_Potsdam\UP-MSc-Risikoanalyse\probplot_GEV_GAM_L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081311"/>
            <a:ext cx="4578350"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4" descr="F:\bmerz\Projekte_Bruno\Lehre\Uni_Potsdam\UP-MSc-Risikoanalyse\QQplot_GEV_GAM_LN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124173"/>
            <a:ext cx="453548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820472" y="6505599"/>
            <a:ext cx="383438" cy="307777"/>
          </a:xfrm>
          <a:prstGeom prst="rect">
            <a:avLst/>
          </a:prstGeom>
          <a:noFill/>
        </p:spPr>
        <p:txBody>
          <a:bodyPr wrap="none" rtlCol="0">
            <a:spAutoFit/>
          </a:bodyPr>
          <a:lstStyle/>
          <a:p>
            <a:r>
              <a:rPr lang="en-US" sz="1400" dirty="0"/>
              <a:t>15</a:t>
            </a:r>
            <a:endParaRPr lang="de-DE" sz="1400" dirty="0"/>
          </a:p>
        </p:txBody>
      </p:sp>
      <p:sp>
        <p:nvSpPr>
          <p:cNvPr id="6" name="Text Box 8"/>
          <p:cNvSpPr txBox="1">
            <a:spLocks noChangeArrowheads="1"/>
          </p:cNvSpPr>
          <p:nvPr/>
        </p:nvSpPr>
        <p:spPr bwMode="auto">
          <a:xfrm>
            <a:off x="437765" y="5705227"/>
            <a:ext cx="39187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sz="2000" dirty="0">
                <a:latin typeface="Calibri" panose="020F0502020204030204" pitchFamily="34" charset="0"/>
              </a:rPr>
              <a:t>Better resolution in the center of the distributions. </a:t>
            </a:r>
          </a:p>
        </p:txBody>
      </p:sp>
      <p:sp>
        <p:nvSpPr>
          <p:cNvPr id="7" name="Text Box 8"/>
          <p:cNvSpPr txBox="1">
            <a:spLocks noChangeArrowheads="1"/>
          </p:cNvSpPr>
          <p:nvPr/>
        </p:nvSpPr>
        <p:spPr bwMode="auto">
          <a:xfrm>
            <a:off x="5014688" y="5705227"/>
            <a:ext cx="3507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sz="2000" dirty="0">
                <a:latin typeface="Calibri" panose="020F0502020204030204" pitchFamily="34" charset="0"/>
              </a:rPr>
              <a:t>Better resolution at the tails.</a:t>
            </a:r>
            <a:endParaRPr lang="en-US" altLang="en-US" sz="2000" dirty="0">
              <a:latin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94"/>
          <p:cNvSpPr>
            <a:spLocks noChangeArrowheads="1"/>
          </p:cNvSpPr>
          <p:nvPr/>
        </p:nvSpPr>
        <p:spPr bwMode="auto">
          <a:xfrm>
            <a:off x="107950" y="918964"/>
            <a:ext cx="8996573" cy="523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sz="1800" b="1" dirty="0"/>
              <a:t>Hydro-climatic variables </a:t>
            </a:r>
            <a:r>
              <a:rPr lang="en-US" sz="1800" dirty="0"/>
              <a:t>(precipitation, temperature, discharge…) can be mathematically described using the concept of probability.</a:t>
            </a:r>
          </a:p>
          <a:p>
            <a:pPr eaLnBrk="1" hangingPunct="1">
              <a:spcBef>
                <a:spcPts val="600"/>
              </a:spcBef>
              <a:buFontTx/>
              <a:buNone/>
            </a:pPr>
            <a:endParaRPr lang="en-US" sz="1800" dirty="0"/>
          </a:p>
          <a:p>
            <a:pPr eaLnBrk="1" hangingPunct="1">
              <a:spcBef>
                <a:spcPts val="600"/>
              </a:spcBef>
              <a:buFontTx/>
              <a:buNone/>
            </a:pPr>
            <a:r>
              <a:rPr lang="en-US" sz="1800" b="1" dirty="0"/>
              <a:t>Random variable</a:t>
            </a:r>
            <a:r>
              <a:rPr lang="en-US" sz="1800" dirty="0"/>
              <a:t>: a variable whose possible values are outcomes of a random phenomenon/experiment.</a:t>
            </a:r>
          </a:p>
          <a:p>
            <a:pPr>
              <a:buNone/>
            </a:pPr>
            <a:endParaRPr lang="en-US" sz="1800" dirty="0"/>
          </a:p>
          <a:p>
            <a:pPr>
              <a:buNone/>
            </a:pPr>
            <a:endParaRPr lang="en-US" sz="1800" dirty="0"/>
          </a:p>
          <a:p>
            <a:pPr eaLnBrk="1" hangingPunct="1">
              <a:spcBef>
                <a:spcPts val="600"/>
              </a:spcBef>
              <a:buFontTx/>
              <a:buNone/>
            </a:pPr>
            <a:endParaRPr lang="en-US" sz="1800" dirty="0"/>
          </a:p>
          <a:p>
            <a:pPr eaLnBrk="1" hangingPunct="1">
              <a:spcBef>
                <a:spcPts val="600"/>
              </a:spcBef>
              <a:buFontTx/>
              <a:buNone/>
            </a:pPr>
            <a:endParaRPr lang="en-US" sz="1800" dirty="0"/>
          </a:p>
          <a:p>
            <a:pPr eaLnBrk="1" hangingPunct="1">
              <a:spcBef>
                <a:spcPts val="600"/>
              </a:spcBef>
              <a:buFontTx/>
              <a:buNone/>
            </a:pPr>
            <a:endParaRPr lang="en-US" sz="1800" dirty="0"/>
          </a:p>
          <a:p>
            <a:pPr eaLnBrk="1" hangingPunct="1">
              <a:spcBef>
                <a:spcPts val="600"/>
              </a:spcBef>
              <a:spcAft>
                <a:spcPts val="1200"/>
              </a:spcAft>
              <a:buFontTx/>
              <a:buNone/>
            </a:pPr>
            <a:r>
              <a:rPr lang="en-US" sz="1800" dirty="0"/>
              <a:t>Cumulative distribution function (CDF)</a:t>
            </a:r>
            <a:r>
              <a:rPr lang="el-GR" sz="1800" dirty="0"/>
              <a:t>:</a:t>
            </a:r>
            <a:r>
              <a:rPr lang="en-US" sz="1800" dirty="0"/>
              <a:t>	</a:t>
            </a:r>
          </a:p>
          <a:p>
            <a:pPr eaLnBrk="1" hangingPunct="1">
              <a:spcBef>
                <a:spcPts val="600"/>
              </a:spcBef>
              <a:spcAft>
                <a:spcPts val="1200"/>
              </a:spcAft>
              <a:buFontTx/>
              <a:buNone/>
            </a:pPr>
            <a:r>
              <a:rPr lang="en-US" sz="1800" dirty="0"/>
              <a:t>Probability of exceedance</a:t>
            </a:r>
            <a:r>
              <a:rPr lang="el-GR" sz="1800" dirty="0"/>
              <a:t>:</a:t>
            </a:r>
            <a:r>
              <a:rPr lang="en-US" sz="1800" dirty="0"/>
              <a:t>			</a:t>
            </a:r>
          </a:p>
          <a:p>
            <a:pPr eaLnBrk="1" hangingPunct="1">
              <a:spcBef>
                <a:spcPts val="600"/>
              </a:spcBef>
              <a:spcAft>
                <a:spcPts val="1200"/>
              </a:spcAft>
              <a:buFontTx/>
              <a:buNone/>
            </a:pPr>
            <a:r>
              <a:rPr lang="en-US" sz="1800" dirty="0"/>
              <a:t>Probability density function (PDF)</a:t>
            </a:r>
            <a:r>
              <a:rPr lang="el-GR" sz="1800" dirty="0"/>
              <a:t>:</a:t>
            </a:r>
            <a:endParaRPr lang="en-US" sz="1800" dirty="0"/>
          </a:p>
          <a:p>
            <a:pPr eaLnBrk="1" hangingPunct="1">
              <a:spcBef>
                <a:spcPts val="600"/>
              </a:spcBef>
              <a:spcAft>
                <a:spcPts val="1200"/>
              </a:spcAft>
              <a:buFontTx/>
              <a:buNone/>
            </a:pPr>
            <a:r>
              <a:rPr lang="en-US" sz="1800" dirty="0"/>
              <a:t>Return period:	</a:t>
            </a:r>
            <a:endParaRPr lang="en-US" i="1" dirty="0">
              <a:latin typeface="Cambria Math" panose="02040503050406030204" pitchFamily="18" charset="0"/>
            </a:endParaRPr>
          </a:p>
        </p:txBody>
      </p:sp>
      <p:sp>
        <p:nvSpPr>
          <p:cNvPr id="17422" name="Titel 1"/>
          <p:cNvSpPr>
            <a:spLocks noGrp="1"/>
          </p:cNvSpPr>
          <p:nvPr>
            <p:ph type="title"/>
          </p:nvPr>
        </p:nvSpPr>
        <p:spPr>
          <a:xfrm>
            <a:off x="107950" y="44450"/>
            <a:ext cx="8229600" cy="576263"/>
          </a:xfrm>
        </p:spPr>
        <p:txBody>
          <a:bodyPr/>
          <a:lstStyle/>
          <a:p>
            <a:pPr algn="l"/>
            <a:r>
              <a:rPr lang="en-US" altLang="en-US" sz="2400" b="1" dirty="0">
                <a:latin typeface="Calibri" panose="020F0502020204030204" pitchFamily="34" charset="0"/>
                <a:ea typeface="Calibri" panose="020F0502020204030204" pitchFamily="34" charset="0"/>
                <a:cs typeface="Calibri" panose="020F0502020204030204" pitchFamily="34" charset="0"/>
              </a:rPr>
              <a:t>Some basic concepts…</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17423" name="Rechteck 94"/>
          <p:cNvSpPr>
            <a:spLocks noChangeArrowheads="1"/>
          </p:cNvSpPr>
          <p:nvPr/>
        </p:nvSpPr>
        <p:spPr bwMode="auto">
          <a:xfrm>
            <a:off x="278197" y="2924820"/>
            <a:ext cx="21508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Random variables</a:t>
            </a:r>
            <a:endParaRPr lang="de-DE" altLang="en-US" sz="1800" dirty="0"/>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2</a:t>
            </a:r>
            <a:endParaRPr lang="de-DE" sz="1400" dirty="0"/>
          </a:p>
        </p:txBody>
      </p:sp>
      <p:sp>
        <p:nvSpPr>
          <p:cNvPr id="5" name="Rechteck 94"/>
          <p:cNvSpPr>
            <a:spLocks noChangeArrowheads="1"/>
          </p:cNvSpPr>
          <p:nvPr/>
        </p:nvSpPr>
        <p:spPr bwMode="auto">
          <a:xfrm>
            <a:off x="2726469" y="2708920"/>
            <a:ext cx="11521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Discrete</a:t>
            </a:r>
            <a:endParaRPr lang="de-DE" altLang="en-US" sz="1800" dirty="0"/>
          </a:p>
        </p:txBody>
      </p:sp>
      <p:sp>
        <p:nvSpPr>
          <p:cNvPr id="6" name="Rechteck 94"/>
          <p:cNvSpPr>
            <a:spLocks noChangeArrowheads="1"/>
          </p:cNvSpPr>
          <p:nvPr/>
        </p:nvSpPr>
        <p:spPr bwMode="auto">
          <a:xfrm>
            <a:off x="2672044" y="3294152"/>
            <a:ext cx="1617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Continuous</a:t>
            </a:r>
            <a:endParaRPr lang="de-DE" altLang="en-US" sz="1800" dirty="0"/>
          </a:p>
        </p:txBody>
      </p:sp>
      <p:sp>
        <p:nvSpPr>
          <p:cNvPr id="7" name="Rechteck 94"/>
          <p:cNvSpPr>
            <a:spLocks noChangeArrowheads="1"/>
          </p:cNvSpPr>
          <p:nvPr/>
        </p:nvSpPr>
        <p:spPr bwMode="auto">
          <a:xfrm>
            <a:off x="4492906" y="2742472"/>
            <a:ext cx="3744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Probability mass function </a:t>
            </a:r>
            <a:endParaRPr lang="de-DE" altLang="en-US" sz="1800" dirty="0"/>
          </a:p>
        </p:txBody>
      </p:sp>
      <p:sp>
        <p:nvSpPr>
          <p:cNvPr id="10" name="Rechteck 94"/>
          <p:cNvSpPr>
            <a:spLocks noChangeArrowheads="1"/>
          </p:cNvSpPr>
          <p:nvPr/>
        </p:nvSpPr>
        <p:spPr bwMode="auto">
          <a:xfrm>
            <a:off x="4499195" y="3287572"/>
            <a:ext cx="295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Probability density function </a:t>
            </a:r>
            <a:endParaRPr lang="de-DE" altLang="en-US" sz="1800" dirty="0"/>
          </a:p>
        </p:txBody>
      </p:sp>
      <p:cxnSp>
        <p:nvCxnSpPr>
          <p:cNvPr id="12" name="Gerade Verbindung mit Pfeil 2"/>
          <p:cNvCxnSpPr>
            <a:endCxn id="5" idx="1"/>
          </p:cNvCxnSpPr>
          <p:nvPr/>
        </p:nvCxnSpPr>
        <p:spPr>
          <a:xfrm flipV="1">
            <a:off x="2342067" y="2893586"/>
            <a:ext cx="384402" cy="1787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2"/>
          <p:cNvCxnSpPr>
            <a:endCxn id="6" idx="1"/>
          </p:cNvCxnSpPr>
          <p:nvPr/>
        </p:nvCxnSpPr>
        <p:spPr>
          <a:xfrm>
            <a:off x="2332369" y="3224764"/>
            <a:ext cx="339675" cy="2540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2"/>
          <p:cNvCxnSpPr>
            <a:endCxn id="10" idx="1"/>
          </p:cNvCxnSpPr>
          <p:nvPr/>
        </p:nvCxnSpPr>
        <p:spPr>
          <a:xfrm flipV="1">
            <a:off x="4054860" y="3472238"/>
            <a:ext cx="444335" cy="65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2"/>
          <p:cNvCxnSpPr/>
          <p:nvPr/>
        </p:nvCxnSpPr>
        <p:spPr>
          <a:xfrm flipV="1">
            <a:off x="4054860" y="2918240"/>
            <a:ext cx="444335" cy="65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2"/>
          <p:cNvCxnSpPr/>
          <p:nvPr/>
        </p:nvCxnSpPr>
        <p:spPr>
          <a:xfrm>
            <a:off x="683568" y="1556792"/>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723639" y="5133668"/>
                <a:ext cx="1606209"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𝑑𝑥</m:t>
                          </m:r>
                        </m:den>
                      </m:f>
                    </m:oMath>
                  </m:oMathPara>
                </a14:m>
                <a:endParaRPr lang="de-DE" dirty="0"/>
              </a:p>
            </p:txBody>
          </p:sp>
        </mc:Choice>
        <mc:Fallback xmlns="">
          <p:sp>
            <p:nvSpPr>
              <p:cNvPr id="9" name="TextBox 8"/>
              <p:cNvSpPr txBox="1">
                <a:spLocks noRot="1" noChangeAspect="1" noMove="1" noResize="1" noEditPoints="1" noAdjustHandles="1" noChangeArrowheads="1" noChangeShapeType="1" noTextEdit="1"/>
              </p:cNvSpPr>
              <p:nvPr/>
            </p:nvSpPr>
            <p:spPr>
              <a:xfrm>
                <a:off x="4723639" y="5133668"/>
                <a:ext cx="1606209" cy="5275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23639" y="4232121"/>
                <a:ext cx="1855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3639" y="4232121"/>
                <a:ext cx="1855060" cy="276999"/>
              </a:xfrm>
              <a:prstGeom prst="rect">
                <a:avLst/>
              </a:prstGeom>
              <a:blipFill>
                <a:blip r:embed="rId4"/>
                <a:stretch>
                  <a:fillRect l="-2303" r="-3947"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23639" y="4736177"/>
                <a:ext cx="28009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sSub>
                        <m:sSubPr>
                          <m:ctrlPr>
                            <a:rPr lang="de-DE"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𝑥</m:t>
                          </m:r>
                        </m:e>
                      </m:d>
                    </m:oMath>
                  </m:oMathPara>
                </a14:m>
                <a:endParaRPr lang="de-DE" dirty="0"/>
              </a:p>
            </p:txBody>
          </p:sp>
        </mc:Choice>
        <mc:Fallback xmlns="">
          <p:sp>
            <p:nvSpPr>
              <p:cNvPr id="21" name="TextBox 20"/>
              <p:cNvSpPr txBox="1">
                <a:spLocks noRot="1" noChangeAspect="1" noMove="1" noResize="1" noEditPoints="1" noAdjustHandles="1" noChangeArrowheads="1" noChangeShapeType="1" noTextEdit="1"/>
              </p:cNvSpPr>
              <p:nvPr/>
            </p:nvSpPr>
            <p:spPr>
              <a:xfrm>
                <a:off x="4723639" y="4736177"/>
                <a:ext cx="2800959" cy="276999"/>
              </a:xfrm>
              <a:prstGeom prst="rect">
                <a:avLst/>
              </a:prstGeom>
              <a:blipFill rotWithShape="0">
                <a:blip r:embed="rId5"/>
                <a:stretch>
                  <a:fillRect l="-1525"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23638" y="5714547"/>
                <a:ext cx="2018245" cy="569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𝐹</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de-DE"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oMath>
                  </m:oMathPara>
                </a14:m>
                <a:endParaRPr lang="de-DE" dirty="0"/>
              </a:p>
            </p:txBody>
          </p:sp>
        </mc:Choice>
        <mc:Fallback xmlns="">
          <p:sp>
            <p:nvSpPr>
              <p:cNvPr id="22" name="TextBox 21"/>
              <p:cNvSpPr txBox="1">
                <a:spLocks noRot="1" noChangeAspect="1" noMove="1" noResize="1" noEditPoints="1" noAdjustHandles="1" noChangeArrowheads="1" noChangeShapeType="1" noTextEdit="1"/>
              </p:cNvSpPr>
              <p:nvPr/>
            </p:nvSpPr>
            <p:spPr>
              <a:xfrm>
                <a:off x="4723638" y="5714547"/>
                <a:ext cx="2018245" cy="569580"/>
              </a:xfrm>
              <a:prstGeom prst="rect">
                <a:avLst/>
              </a:prstGeom>
              <a:blipFill rotWithShape="0">
                <a:blip r:embed="rId6"/>
                <a:stretch>
                  <a:fillRect/>
                </a:stretch>
              </a:blipFill>
            </p:spPr>
            <p:txBody>
              <a:bodyPr/>
              <a:lstStyle/>
              <a:p>
                <a:r>
                  <a:rPr lang="de-DE">
                    <a:noFill/>
                  </a:rPr>
                  <a:t> </a:t>
                </a:r>
              </a:p>
            </p:txBody>
          </p:sp>
        </mc:Fallback>
      </mc:AlternateContent>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472" y="3648099"/>
            <a:ext cx="3810000" cy="2857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1" y="3648099"/>
            <a:ext cx="3810000" cy="2857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02" y="1268760"/>
            <a:ext cx="3810000" cy="2857500"/>
          </a:xfrm>
          <a:prstGeom prst="rect">
            <a:avLst/>
          </a:prstGeom>
        </p:spPr>
      </p:pic>
      <p:sp>
        <p:nvSpPr>
          <p:cNvPr id="17422" name="Titel 1"/>
          <p:cNvSpPr>
            <a:spLocks noGrp="1"/>
          </p:cNvSpPr>
          <p:nvPr>
            <p:ph type="title"/>
          </p:nvPr>
        </p:nvSpPr>
        <p:spPr>
          <a:xfrm>
            <a:off x="107950" y="44450"/>
            <a:ext cx="8229600" cy="576263"/>
          </a:xfrm>
        </p:spPr>
        <p:txBody>
          <a:bodyPr/>
          <a:lstStyle/>
          <a:p>
            <a:pPr algn="l"/>
            <a:r>
              <a:rPr lang="en-US" altLang="en-US" sz="2400" b="1" dirty="0">
                <a:latin typeface="Calibri" panose="020F0502020204030204" pitchFamily="34" charset="0"/>
                <a:ea typeface="Calibri" panose="020F0502020204030204" pitchFamily="34" charset="0"/>
                <a:cs typeface="Calibri" panose="020F0502020204030204" pitchFamily="34" charset="0"/>
              </a:rPr>
              <a:t>Some basic concepts (2)</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3</a:t>
            </a:r>
            <a:endParaRPr lang="de-DE" sz="1400"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0472" y="1268760"/>
            <a:ext cx="3810000" cy="2857500"/>
          </a:xfrm>
          <a:prstGeom prst="rect">
            <a:avLst/>
          </a:prstGeom>
        </p:spPr>
      </p:pic>
      <p:sp>
        <p:nvSpPr>
          <p:cNvPr id="12" name="Rechteck 94"/>
          <p:cNvSpPr>
            <a:spLocks noChangeArrowheads="1"/>
          </p:cNvSpPr>
          <p:nvPr/>
        </p:nvSpPr>
        <p:spPr bwMode="auto">
          <a:xfrm>
            <a:off x="5868144" y="1190556"/>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Continuous variable</a:t>
            </a:r>
            <a:endParaRPr lang="de-DE" altLang="en-US" sz="1800" dirty="0"/>
          </a:p>
        </p:txBody>
      </p:sp>
      <p:sp>
        <p:nvSpPr>
          <p:cNvPr id="11" name="Rechteck 94"/>
          <p:cNvSpPr>
            <a:spLocks noChangeArrowheads="1"/>
          </p:cNvSpPr>
          <p:nvPr/>
        </p:nvSpPr>
        <p:spPr bwMode="auto">
          <a:xfrm>
            <a:off x="1477144" y="1187460"/>
            <a:ext cx="193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Discrete variable</a:t>
            </a:r>
            <a:endParaRPr lang="de-DE" altLang="en-US" sz="1800" dirty="0"/>
          </a:p>
        </p:txBody>
      </p:sp>
      <p:cxnSp>
        <p:nvCxnSpPr>
          <p:cNvPr id="4" name="Straight Connector 3"/>
          <p:cNvCxnSpPr/>
          <p:nvPr/>
        </p:nvCxnSpPr>
        <p:spPr>
          <a:xfrm>
            <a:off x="6732240" y="4869160"/>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2700000" flipH="1">
            <a:off x="6690455" y="5644592"/>
            <a:ext cx="0" cy="1152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2700000">
            <a:off x="6546629" y="5296771"/>
            <a:ext cx="0" cy="52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2700000">
            <a:off x="6617161" y="5469783"/>
            <a:ext cx="0" cy="3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2700000">
            <a:off x="6633180" y="5214060"/>
            <a:ext cx="0" cy="2772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2700000">
            <a:off x="6262742" y="5711598"/>
            <a:ext cx="0" cy="36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2700000">
            <a:off x="6674701" y="5111555"/>
            <a:ext cx="0" cy="1548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2700000">
            <a:off x="6701165" y="5023728"/>
            <a:ext cx="0" cy="7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704184" y="3103638"/>
            <a:ext cx="54000" cy="54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Straight Arrow Connector 25"/>
          <p:cNvCxnSpPr/>
          <p:nvPr/>
        </p:nvCxnSpPr>
        <p:spPr>
          <a:xfrm flipV="1">
            <a:off x="6726621" y="3212976"/>
            <a:ext cx="0" cy="1584176"/>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8418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uppieren 86"/>
          <p:cNvGrpSpPr>
            <a:grpSpLocks/>
          </p:cNvGrpSpPr>
          <p:nvPr/>
        </p:nvGrpSpPr>
        <p:grpSpPr bwMode="auto">
          <a:xfrm>
            <a:off x="407417" y="1617065"/>
            <a:ext cx="3744912" cy="2479675"/>
            <a:chOff x="1468438" y="2214203"/>
            <a:chExt cx="6316662" cy="4275137"/>
          </a:xfrm>
        </p:grpSpPr>
        <p:grpSp>
          <p:nvGrpSpPr>
            <p:cNvPr id="17426" name="Group 2"/>
            <p:cNvGrpSpPr>
              <a:grpSpLocks/>
            </p:cNvGrpSpPr>
            <p:nvPr/>
          </p:nvGrpSpPr>
          <p:grpSpPr bwMode="auto">
            <a:xfrm>
              <a:off x="1468438" y="2214203"/>
              <a:ext cx="6316662" cy="4275137"/>
              <a:chOff x="357" y="856"/>
              <a:chExt cx="2682" cy="2026"/>
            </a:xfrm>
          </p:grpSpPr>
          <p:sp>
            <p:nvSpPr>
              <p:cNvPr id="17428" name="AutoShape 3"/>
              <p:cNvSpPr>
                <a:spLocks noChangeAspect="1" noChangeArrowheads="1" noTextEdit="1"/>
              </p:cNvSpPr>
              <p:nvPr/>
            </p:nvSpPr>
            <p:spPr bwMode="auto">
              <a:xfrm>
                <a:off x="357" y="856"/>
                <a:ext cx="2682" cy="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dirty="0"/>
              </a:p>
            </p:txBody>
          </p:sp>
          <p:sp>
            <p:nvSpPr>
              <p:cNvPr id="17429" name="Rectangle 4"/>
              <p:cNvSpPr>
                <a:spLocks noChangeArrowheads="1"/>
              </p:cNvSpPr>
              <p:nvPr/>
            </p:nvSpPr>
            <p:spPr bwMode="auto">
              <a:xfrm>
                <a:off x="680" y="1029"/>
                <a:ext cx="1936" cy="1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30" name="Rectangle 5"/>
              <p:cNvSpPr>
                <a:spLocks noChangeArrowheads="1"/>
              </p:cNvSpPr>
              <p:nvPr/>
            </p:nvSpPr>
            <p:spPr bwMode="auto">
              <a:xfrm>
                <a:off x="680" y="1029"/>
                <a:ext cx="1936" cy="1535"/>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31" name="Line 6"/>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2" name="Freeform 7"/>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33" name="Line 8"/>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4" name="Line 9"/>
              <p:cNvSpPr>
                <a:spLocks noChangeShapeType="1"/>
              </p:cNvSpPr>
              <p:nvPr/>
            </p:nvSpPr>
            <p:spPr bwMode="auto">
              <a:xfrm>
                <a:off x="680" y="2564"/>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5" name="Line 10"/>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6" name="Line 11"/>
              <p:cNvSpPr>
                <a:spLocks noChangeShapeType="1"/>
              </p:cNvSpPr>
              <p:nvPr/>
            </p:nvSpPr>
            <p:spPr bwMode="auto">
              <a:xfrm flipV="1">
                <a:off x="69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7" name="Line 12"/>
              <p:cNvSpPr>
                <a:spLocks noChangeShapeType="1"/>
              </p:cNvSpPr>
              <p:nvPr/>
            </p:nvSpPr>
            <p:spPr bwMode="auto">
              <a:xfrm>
                <a:off x="69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8" name="Rectangle 13"/>
              <p:cNvSpPr>
                <a:spLocks noChangeArrowheads="1"/>
              </p:cNvSpPr>
              <p:nvPr/>
            </p:nvSpPr>
            <p:spPr bwMode="auto">
              <a:xfrm>
                <a:off x="680"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17439" name="Line 14"/>
              <p:cNvSpPr>
                <a:spLocks noChangeShapeType="1"/>
              </p:cNvSpPr>
              <p:nvPr/>
            </p:nvSpPr>
            <p:spPr bwMode="auto">
              <a:xfrm flipV="1">
                <a:off x="94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0" name="Line 15"/>
              <p:cNvSpPr>
                <a:spLocks noChangeShapeType="1"/>
              </p:cNvSpPr>
              <p:nvPr/>
            </p:nvSpPr>
            <p:spPr bwMode="auto">
              <a:xfrm>
                <a:off x="94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1" name="Rectangle 16"/>
              <p:cNvSpPr>
                <a:spLocks noChangeArrowheads="1"/>
              </p:cNvSpPr>
              <p:nvPr/>
            </p:nvSpPr>
            <p:spPr bwMode="auto">
              <a:xfrm>
                <a:off x="928"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5</a:t>
                </a:r>
                <a:endParaRPr lang="de-DE" altLang="en-US" sz="1200"/>
              </a:p>
            </p:txBody>
          </p:sp>
          <p:sp>
            <p:nvSpPr>
              <p:cNvPr id="17442" name="Line 17"/>
              <p:cNvSpPr>
                <a:spLocks noChangeShapeType="1"/>
              </p:cNvSpPr>
              <p:nvPr/>
            </p:nvSpPr>
            <p:spPr bwMode="auto">
              <a:xfrm flipV="1">
                <a:off x="1191"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3" name="Line 18"/>
              <p:cNvSpPr>
                <a:spLocks noChangeShapeType="1"/>
              </p:cNvSpPr>
              <p:nvPr/>
            </p:nvSpPr>
            <p:spPr bwMode="auto">
              <a:xfrm>
                <a:off x="1191"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4" name="Rectangle 19"/>
              <p:cNvSpPr>
                <a:spLocks noChangeArrowheads="1"/>
              </p:cNvSpPr>
              <p:nvPr/>
            </p:nvSpPr>
            <p:spPr bwMode="auto">
              <a:xfrm>
                <a:off x="1155"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10</a:t>
                </a:r>
                <a:endParaRPr lang="de-DE" altLang="en-US" sz="1200"/>
              </a:p>
            </p:txBody>
          </p:sp>
          <p:sp>
            <p:nvSpPr>
              <p:cNvPr id="17445" name="Line 20"/>
              <p:cNvSpPr>
                <a:spLocks noChangeShapeType="1"/>
              </p:cNvSpPr>
              <p:nvPr/>
            </p:nvSpPr>
            <p:spPr bwMode="auto">
              <a:xfrm flipV="1">
                <a:off x="143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6" name="Line 21"/>
              <p:cNvSpPr>
                <a:spLocks noChangeShapeType="1"/>
              </p:cNvSpPr>
              <p:nvPr/>
            </p:nvSpPr>
            <p:spPr bwMode="auto">
              <a:xfrm>
                <a:off x="143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7" name="Rectangle 22"/>
              <p:cNvSpPr>
                <a:spLocks noChangeArrowheads="1"/>
              </p:cNvSpPr>
              <p:nvPr/>
            </p:nvSpPr>
            <p:spPr bwMode="auto">
              <a:xfrm>
                <a:off x="1403"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15</a:t>
                </a:r>
                <a:endParaRPr lang="de-DE" altLang="en-US" sz="1200"/>
              </a:p>
            </p:txBody>
          </p:sp>
          <p:sp>
            <p:nvSpPr>
              <p:cNvPr id="17448" name="Line 23"/>
              <p:cNvSpPr>
                <a:spLocks noChangeShapeType="1"/>
              </p:cNvSpPr>
              <p:nvPr/>
            </p:nvSpPr>
            <p:spPr bwMode="auto">
              <a:xfrm flipV="1">
                <a:off x="168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9" name="Line 24"/>
              <p:cNvSpPr>
                <a:spLocks noChangeShapeType="1"/>
              </p:cNvSpPr>
              <p:nvPr/>
            </p:nvSpPr>
            <p:spPr bwMode="auto">
              <a:xfrm>
                <a:off x="168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0" name="Rectangle 25"/>
              <p:cNvSpPr>
                <a:spLocks noChangeArrowheads="1"/>
              </p:cNvSpPr>
              <p:nvPr/>
            </p:nvSpPr>
            <p:spPr bwMode="auto">
              <a:xfrm>
                <a:off x="1650"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20</a:t>
                </a:r>
                <a:endParaRPr lang="de-DE" altLang="en-US" sz="1200"/>
              </a:p>
            </p:txBody>
          </p:sp>
          <p:sp>
            <p:nvSpPr>
              <p:cNvPr id="17451" name="Line 26"/>
              <p:cNvSpPr>
                <a:spLocks noChangeShapeType="1"/>
              </p:cNvSpPr>
              <p:nvPr/>
            </p:nvSpPr>
            <p:spPr bwMode="auto">
              <a:xfrm flipV="1">
                <a:off x="192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2" name="Line 27"/>
              <p:cNvSpPr>
                <a:spLocks noChangeShapeType="1"/>
              </p:cNvSpPr>
              <p:nvPr/>
            </p:nvSpPr>
            <p:spPr bwMode="auto">
              <a:xfrm>
                <a:off x="192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3" name="Rectangle 28"/>
              <p:cNvSpPr>
                <a:spLocks noChangeArrowheads="1"/>
              </p:cNvSpPr>
              <p:nvPr/>
            </p:nvSpPr>
            <p:spPr bwMode="auto">
              <a:xfrm>
                <a:off x="1894"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25</a:t>
                </a:r>
                <a:endParaRPr lang="de-DE" altLang="en-US" sz="1200"/>
              </a:p>
            </p:txBody>
          </p:sp>
          <p:sp>
            <p:nvSpPr>
              <p:cNvPr id="17454" name="Line 29"/>
              <p:cNvSpPr>
                <a:spLocks noChangeShapeType="1"/>
              </p:cNvSpPr>
              <p:nvPr/>
            </p:nvSpPr>
            <p:spPr bwMode="auto">
              <a:xfrm flipV="1">
                <a:off x="2177"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5" name="Line 30"/>
              <p:cNvSpPr>
                <a:spLocks noChangeShapeType="1"/>
              </p:cNvSpPr>
              <p:nvPr/>
            </p:nvSpPr>
            <p:spPr bwMode="auto">
              <a:xfrm>
                <a:off x="2177"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6" name="Rectangle 31"/>
              <p:cNvSpPr>
                <a:spLocks noChangeArrowheads="1"/>
              </p:cNvSpPr>
              <p:nvPr/>
            </p:nvSpPr>
            <p:spPr bwMode="auto">
              <a:xfrm>
                <a:off x="2141"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30</a:t>
                </a:r>
                <a:endParaRPr lang="de-DE" altLang="en-US" sz="1200"/>
              </a:p>
            </p:txBody>
          </p:sp>
          <p:sp>
            <p:nvSpPr>
              <p:cNvPr id="17457" name="Line 32"/>
              <p:cNvSpPr>
                <a:spLocks noChangeShapeType="1"/>
              </p:cNvSpPr>
              <p:nvPr/>
            </p:nvSpPr>
            <p:spPr bwMode="auto">
              <a:xfrm flipV="1">
                <a:off x="242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8" name="Line 33"/>
              <p:cNvSpPr>
                <a:spLocks noChangeShapeType="1"/>
              </p:cNvSpPr>
              <p:nvPr/>
            </p:nvSpPr>
            <p:spPr bwMode="auto">
              <a:xfrm>
                <a:off x="242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9" name="Rectangle 34"/>
              <p:cNvSpPr>
                <a:spLocks noChangeArrowheads="1"/>
              </p:cNvSpPr>
              <p:nvPr/>
            </p:nvSpPr>
            <p:spPr bwMode="auto">
              <a:xfrm>
                <a:off x="2388"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35</a:t>
                </a:r>
                <a:endParaRPr lang="de-DE" altLang="en-US" sz="1200"/>
              </a:p>
            </p:txBody>
          </p:sp>
          <p:sp>
            <p:nvSpPr>
              <p:cNvPr id="17460" name="Line 35"/>
              <p:cNvSpPr>
                <a:spLocks noChangeShapeType="1"/>
              </p:cNvSpPr>
              <p:nvPr/>
            </p:nvSpPr>
            <p:spPr bwMode="auto">
              <a:xfrm>
                <a:off x="680" y="256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1" name="Line 36"/>
              <p:cNvSpPr>
                <a:spLocks noChangeShapeType="1"/>
              </p:cNvSpPr>
              <p:nvPr/>
            </p:nvSpPr>
            <p:spPr bwMode="auto">
              <a:xfrm flipH="1">
                <a:off x="2596" y="256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2" name="Rectangle 37"/>
              <p:cNvSpPr>
                <a:spLocks noChangeArrowheads="1"/>
              </p:cNvSpPr>
              <p:nvPr/>
            </p:nvSpPr>
            <p:spPr bwMode="auto">
              <a:xfrm>
                <a:off x="620" y="2528"/>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17463" name="Line 38"/>
              <p:cNvSpPr>
                <a:spLocks noChangeShapeType="1"/>
              </p:cNvSpPr>
              <p:nvPr/>
            </p:nvSpPr>
            <p:spPr bwMode="auto">
              <a:xfrm>
                <a:off x="680" y="237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4" name="Line 39"/>
              <p:cNvSpPr>
                <a:spLocks noChangeShapeType="1"/>
              </p:cNvSpPr>
              <p:nvPr/>
            </p:nvSpPr>
            <p:spPr bwMode="auto">
              <a:xfrm flipH="1">
                <a:off x="2596" y="2371"/>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5" name="Rectangle 40"/>
              <p:cNvSpPr>
                <a:spLocks noChangeArrowheads="1"/>
              </p:cNvSpPr>
              <p:nvPr/>
            </p:nvSpPr>
            <p:spPr bwMode="auto">
              <a:xfrm>
                <a:off x="529" y="2331"/>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0.01</a:t>
                </a:r>
                <a:endParaRPr lang="de-DE" altLang="en-US" sz="1200"/>
              </a:p>
            </p:txBody>
          </p:sp>
          <p:sp>
            <p:nvSpPr>
              <p:cNvPr id="17466" name="Line 41"/>
              <p:cNvSpPr>
                <a:spLocks noChangeShapeType="1"/>
              </p:cNvSpPr>
              <p:nvPr/>
            </p:nvSpPr>
            <p:spPr bwMode="auto">
              <a:xfrm>
                <a:off x="680" y="217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7" name="Line 42"/>
              <p:cNvSpPr>
                <a:spLocks noChangeShapeType="1"/>
              </p:cNvSpPr>
              <p:nvPr/>
            </p:nvSpPr>
            <p:spPr bwMode="auto">
              <a:xfrm flipH="1">
                <a:off x="2596" y="2179"/>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8" name="Rectangle 43"/>
              <p:cNvSpPr>
                <a:spLocks noChangeArrowheads="1"/>
              </p:cNvSpPr>
              <p:nvPr/>
            </p:nvSpPr>
            <p:spPr bwMode="auto">
              <a:xfrm>
                <a:off x="529" y="214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0.02</a:t>
                </a:r>
                <a:endParaRPr lang="de-DE" altLang="en-US" sz="1200"/>
              </a:p>
            </p:txBody>
          </p:sp>
          <p:sp>
            <p:nvSpPr>
              <p:cNvPr id="17469" name="Line 44"/>
              <p:cNvSpPr>
                <a:spLocks noChangeShapeType="1"/>
              </p:cNvSpPr>
              <p:nvPr/>
            </p:nvSpPr>
            <p:spPr bwMode="auto">
              <a:xfrm>
                <a:off x="680" y="198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0" name="Line 45"/>
              <p:cNvSpPr>
                <a:spLocks noChangeShapeType="1"/>
              </p:cNvSpPr>
              <p:nvPr/>
            </p:nvSpPr>
            <p:spPr bwMode="auto">
              <a:xfrm flipH="1">
                <a:off x="2596" y="1982"/>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1" name="Rectangle 46"/>
              <p:cNvSpPr>
                <a:spLocks noChangeArrowheads="1"/>
              </p:cNvSpPr>
              <p:nvPr/>
            </p:nvSpPr>
            <p:spPr bwMode="auto">
              <a:xfrm>
                <a:off x="529" y="1945"/>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0.03</a:t>
                </a:r>
                <a:endParaRPr lang="de-DE" altLang="en-US" sz="1200"/>
              </a:p>
            </p:txBody>
          </p:sp>
          <p:sp>
            <p:nvSpPr>
              <p:cNvPr id="17472" name="Line 47"/>
              <p:cNvSpPr>
                <a:spLocks noChangeShapeType="1"/>
              </p:cNvSpPr>
              <p:nvPr/>
            </p:nvSpPr>
            <p:spPr bwMode="auto">
              <a:xfrm>
                <a:off x="680" y="179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3" name="Line 48"/>
              <p:cNvSpPr>
                <a:spLocks noChangeShapeType="1"/>
              </p:cNvSpPr>
              <p:nvPr/>
            </p:nvSpPr>
            <p:spPr bwMode="auto">
              <a:xfrm flipH="1">
                <a:off x="2596" y="1793"/>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4" name="Rectangle 49"/>
              <p:cNvSpPr>
                <a:spLocks noChangeArrowheads="1"/>
              </p:cNvSpPr>
              <p:nvPr/>
            </p:nvSpPr>
            <p:spPr bwMode="auto">
              <a:xfrm>
                <a:off x="529" y="175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0.04</a:t>
                </a:r>
                <a:endParaRPr lang="de-DE" altLang="en-US" sz="1200"/>
              </a:p>
            </p:txBody>
          </p:sp>
          <p:sp>
            <p:nvSpPr>
              <p:cNvPr id="17475" name="Line 50"/>
              <p:cNvSpPr>
                <a:spLocks noChangeShapeType="1"/>
              </p:cNvSpPr>
              <p:nvPr/>
            </p:nvSpPr>
            <p:spPr bwMode="auto">
              <a:xfrm>
                <a:off x="680" y="160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6" name="Line 51"/>
              <p:cNvSpPr>
                <a:spLocks noChangeShapeType="1"/>
              </p:cNvSpPr>
              <p:nvPr/>
            </p:nvSpPr>
            <p:spPr bwMode="auto">
              <a:xfrm flipH="1">
                <a:off x="2596" y="1600"/>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7" name="Rectangle 52"/>
              <p:cNvSpPr>
                <a:spLocks noChangeArrowheads="1"/>
              </p:cNvSpPr>
              <p:nvPr/>
            </p:nvSpPr>
            <p:spPr bwMode="auto">
              <a:xfrm>
                <a:off x="529" y="1563"/>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0.05</a:t>
                </a:r>
                <a:endParaRPr lang="de-DE" altLang="en-US" sz="1200"/>
              </a:p>
            </p:txBody>
          </p:sp>
          <p:sp>
            <p:nvSpPr>
              <p:cNvPr id="17478" name="Line 53"/>
              <p:cNvSpPr>
                <a:spLocks noChangeShapeType="1"/>
              </p:cNvSpPr>
              <p:nvPr/>
            </p:nvSpPr>
            <p:spPr bwMode="auto">
              <a:xfrm>
                <a:off x="680" y="1407"/>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9" name="Line 54"/>
              <p:cNvSpPr>
                <a:spLocks noChangeShapeType="1"/>
              </p:cNvSpPr>
              <p:nvPr/>
            </p:nvSpPr>
            <p:spPr bwMode="auto">
              <a:xfrm flipH="1">
                <a:off x="2596" y="1407"/>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0" name="Rectangle 55"/>
              <p:cNvSpPr>
                <a:spLocks noChangeArrowheads="1"/>
              </p:cNvSpPr>
              <p:nvPr/>
            </p:nvSpPr>
            <p:spPr bwMode="auto">
              <a:xfrm>
                <a:off x="529" y="1367"/>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0.06</a:t>
                </a:r>
                <a:endParaRPr lang="de-DE" altLang="en-US" sz="1200"/>
              </a:p>
            </p:txBody>
          </p:sp>
          <p:sp>
            <p:nvSpPr>
              <p:cNvPr id="17481" name="Line 56"/>
              <p:cNvSpPr>
                <a:spLocks noChangeShapeType="1"/>
              </p:cNvSpPr>
              <p:nvPr/>
            </p:nvSpPr>
            <p:spPr bwMode="auto">
              <a:xfrm>
                <a:off x="680" y="121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2" name="Line 57"/>
              <p:cNvSpPr>
                <a:spLocks noChangeShapeType="1"/>
              </p:cNvSpPr>
              <p:nvPr/>
            </p:nvSpPr>
            <p:spPr bwMode="auto">
              <a:xfrm flipH="1">
                <a:off x="2596" y="121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3" name="Rectangle 58"/>
              <p:cNvSpPr>
                <a:spLocks noChangeArrowheads="1"/>
              </p:cNvSpPr>
              <p:nvPr/>
            </p:nvSpPr>
            <p:spPr bwMode="auto">
              <a:xfrm>
                <a:off x="529" y="1178"/>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0.07</a:t>
                </a:r>
                <a:endParaRPr lang="de-DE" altLang="en-US" sz="1200"/>
              </a:p>
            </p:txBody>
          </p:sp>
          <p:sp>
            <p:nvSpPr>
              <p:cNvPr id="17484" name="Line 59"/>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5" name="Freeform 60"/>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86" name="Line 61"/>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7" name="Rectangle 62"/>
              <p:cNvSpPr>
                <a:spLocks noChangeArrowheads="1"/>
              </p:cNvSpPr>
              <p:nvPr/>
            </p:nvSpPr>
            <p:spPr bwMode="auto">
              <a:xfrm>
                <a:off x="1335" y="2669"/>
                <a:ext cx="70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Windgeschwindigkeit</a:t>
                </a:r>
                <a:endParaRPr lang="de-DE" altLang="en-US" sz="1200"/>
              </a:p>
            </p:txBody>
          </p:sp>
          <p:sp>
            <p:nvSpPr>
              <p:cNvPr id="17488" name="Rectangle 63"/>
              <p:cNvSpPr>
                <a:spLocks noChangeArrowheads="1"/>
              </p:cNvSpPr>
              <p:nvPr/>
            </p:nvSpPr>
            <p:spPr bwMode="auto">
              <a:xfrm rot="16200000">
                <a:off x="90" y="1708"/>
                <a:ext cx="75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900" dirty="0" err="1">
                    <a:solidFill>
                      <a:srgbClr val="000000"/>
                    </a:solidFill>
                    <a:latin typeface="Helvetica" panose="020B0604020202020204" pitchFamily="34" charset="0"/>
                  </a:rPr>
                  <a:t>probability</a:t>
                </a:r>
                <a:r>
                  <a:rPr lang="de-DE" altLang="en-US" sz="900" dirty="0">
                    <a:solidFill>
                      <a:srgbClr val="000000"/>
                    </a:solidFill>
                    <a:latin typeface="Helvetica" panose="020B0604020202020204" pitchFamily="34" charset="0"/>
                  </a:rPr>
                  <a:t> </a:t>
                </a:r>
                <a:r>
                  <a:rPr lang="de-DE" altLang="en-US" sz="900" dirty="0" err="1">
                    <a:solidFill>
                      <a:srgbClr val="000000"/>
                    </a:solidFill>
                    <a:latin typeface="Helvetica" panose="020B0604020202020204" pitchFamily="34" charset="0"/>
                  </a:rPr>
                  <a:t>density</a:t>
                </a:r>
                <a:endParaRPr lang="de-DE" altLang="en-US" sz="1800" dirty="0"/>
              </a:p>
            </p:txBody>
          </p:sp>
          <p:sp>
            <p:nvSpPr>
              <p:cNvPr id="17489" name="Freeform 64"/>
              <p:cNvSpPr>
                <a:spLocks/>
              </p:cNvSpPr>
              <p:nvPr/>
            </p:nvSpPr>
            <p:spPr bwMode="auto">
              <a:xfrm>
                <a:off x="696" y="1113"/>
                <a:ext cx="415" cy="1451"/>
              </a:xfrm>
              <a:custGeom>
                <a:avLst/>
                <a:gdLst>
                  <a:gd name="T0" fmla="*/ 8 w 415"/>
                  <a:gd name="T1" fmla="*/ 1443 h 1451"/>
                  <a:gd name="T2" fmla="*/ 20 w 415"/>
                  <a:gd name="T3" fmla="*/ 1411 h 1451"/>
                  <a:gd name="T4" fmla="*/ 28 w 415"/>
                  <a:gd name="T5" fmla="*/ 1363 h 1451"/>
                  <a:gd name="T6" fmla="*/ 40 w 415"/>
                  <a:gd name="T7" fmla="*/ 1287 h 1451"/>
                  <a:gd name="T8" fmla="*/ 48 w 415"/>
                  <a:gd name="T9" fmla="*/ 1190 h 1451"/>
                  <a:gd name="T10" fmla="*/ 56 w 415"/>
                  <a:gd name="T11" fmla="*/ 1106 h 1451"/>
                  <a:gd name="T12" fmla="*/ 68 w 415"/>
                  <a:gd name="T13" fmla="*/ 1017 h 1451"/>
                  <a:gd name="T14" fmla="*/ 76 w 415"/>
                  <a:gd name="T15" fmla="*/ 933 h 1451"/>
                  <a:gd name="T16" fmla="*/ 92 w 415"/>
                  <a:gd name="T17" fmla="*/ 861 h 1451"/>
                  <a:gd name="T18" fmla="*/ 100 w 415"/>
                  <a:gd name="T19" fmla="*/ 760 h 1451"/>
                  <a:gd name="T20" fmla="*/ 108 w 415"/>
                  <a:gd name="T21" fmla="*/ 692 h 1451"/>
                  <a:gd name="T22" fmla="*/ 120 w 415"/>
                  <a:gd name="T23" fmla="*/ 623 h 1451"/>
                  <a:gd name="T24" fmla="*/ 128 w 415"/>
                  <a:gd name="T25" fmla="*/ 551 h 1451"/>
                  <a:gd name="T26" fmla="*/ 140 w 415"/>
                  <a:gd name="T27" fmla="*/ 499 h 1451"/>
                  <a:gd name="T28" fmla="*/ 148 w 415"/>
                  <a:gd name="T29" fmla="*/ 418 h 1451"/>
                  <a:gd name="T30" fmla="*/ 156 w 415"/>
                  <a:gd name="T31" fmla="*/ 394 h 1451"/>
                  <a:gd name="T32" fmla="*/ 168 w 415"/>
                  <a:gd name="T33" fmla="*/ 306 h 1451"/>
                  <a:gd name="T34" fmla="*/ 176 w 415"/>
                  <a:gd name="T35" fmla="*/ 306 h 1451"/>
                  <a:gd name="T36" fmla="*/ 188 w 415"/>
                  <a:gd name="T37" fmla="*/ 213 h 1451"/>
                  <a:gd name="T38" fmla="*/ 196 w 415"/>
                  <a:gd name="T39" fmla="*/ 229 h 1451"/>
                  <a:gd name="T40" fmla="*/ 208 w 415"/>
                  <a:gd name="T41" fmla="*/ 193 h 1451"/>
                  <a:gd name="T42" fmla="*/ 220 w 415"/>
                  <a:gd name="T43" fmla="*/ 149 h 1451"/>
                  <a:gd name="T44" fmla="*/ 228 w 415"/>
                  <a:gd name="T45" fmla="*/ 185 h 1451"/>
                  <a:gd name="T46" fmla="*/ 240 w 415"/>
                  <a:gd name="T47" fmla="*/ 89 h 1451"/>
                  <a:gd name="T48" fmla="*/ 248 w 415"/>
                  <a:gd name="T49" fmla="*/ 113 h 1451"/>
                  <a:gd name="T50" fmla="*/ 256 w 415"/>
                  <a:gd name="T51" fmla="*/ 105 h 1451"/>
                  <a:gd name="T52" fmla="*/ 268 w 415"/>
                  <a:gd name="T53" fmla="*/ 40 h 1451"/>
                  <a:gd name="T54" fmla="*/ 276 w 415"/>
                  <a:gd name="T55" fmla="*/ 53 h 1451"/>
                  <a:gd name="T56" fmla="*/ 288 w 415"/>
                  <a:gd name="T57" fmla="*/ 16 h 1451"/>
                  <a:gd name="T58" fmla="*/ 296 w 415"/>
                  <a:gd name="T59" fmla="*/ 32 h 1451"/>
                  <a:gd name="T60" fmla="*/ 304 w 415"/>
                  <a:gd name="T61" fmla="*/ 24 h 1451"/>
                  <a:gd name="T62" fmla="*/ 316 w 415"/>
                  <a:gd name="T63" fmla="*/ 32 h 1451"/>
                  <a:gd name="T64" fmla="*/ 328 w 415"/>
                  <a:gd name="T65" fmla="*/ 57 h 1451"/>
                  <a:gd name="T66" fmla="*/ 339 w 415"/>
                  <a:gd name="T67" fmla="*/ 24 h 1451"/>
                  <a:gd name="T68" fmla="*/ 347 w 415"/>
                  <a:gd name="T69" fmla="*/ 32 h 1451"/>
                  <a:gd name="T70" fmla="*/ 355 w 415"/>
                  <a:gd name="T71" fmla="*/ 4 h 1451"/>
                  <a:gd name="T72" fmla="*/ 367 w 415"/>
                  <a:gd name="T73" fmla="*/ 0 h 1451"/>
                  <a:gd name="T74" fmla="*/ 375 w 415"/>
                  <a:gd name="T75" fmla="*/ 28 h 1451"/>
                  <a:gd name="T76" fmla="*/ 383 w 415"/>
                  <a:gd name="T77" fmla="*/ 57 h 1451"/>
                  <a:gd name="T78" fmla="*/ 395 w 415"/>
                  <a:gd name="T79" fmla="*/ 65 h 1451"/>
                  <a:gd name="T80" fmla="*/ 403 w 415"/>
                  <a:gd name="T81" fmla="*/ 73 h 1451"/>
                  <a:gd name="T82" fmla="*/ 415 w 415"/>
                  <a:gd name="T83" fmla="*/ 53 h 145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5"/>
                  <a:gd name="T127" fmla="*/ 0 h 1451"/>
                  <a:gd name="T128" fmla="*/ 415 w 415"/>
                  <a:gd name="T129" fmla="*/ 1451 h 145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5" h="1451">
                    <a:moveTo>
                      <a:pt x="0" y="1451"/>
                    </a:moveTo>
                    <a:lnTo>
                      <a:pt x="0" y="1443"/>
                    </a:lnTo>
                    <a:lnTo>
                      <a:pt x="8" y="1443"/>
                    </a:lnTo>
                    <a:lnTo>
                      <a:pt x="8" y="1451"/>
                    </a:lnTo>
                    <a:lnTo>
                      <a:pt x="8" y="1411"/>
                    </a:lnTo>
                    <a:lnTo>
                      <a:pt x="20" y="1411"/>
                    </a:lnTo>
                    <a:lnTo>
                      <a:pt x="20" y="1451"/>
                    </a:lnTo>
                    <a:lnTo>
                      <a:pt x="20" y="1363"/>
                    </a:lnTo>
                    <a:lnTo>
                      <a:pt x="28" y="1363"/>
                    </a:lnTo>
                    <a:lnTo>
                      <a:pt x="28" y="1451"/>
                    </a:lnTo>
                    <a:lnTo>
                      <a:pt x="28" y="1287"/>
                    </a:lnTo>
                    <a:lnTo>
                      <a:pt x="40" y="1287"/>
                    </a:lnTo>
                    <a:lnTo>
                      <a:pt x="40" y="1451"/>
                    </a:lnTo>
                    <a:lnTo>
                      <a:pt x="40" y="1190"/>
                    </a:lnTo>
                    <a:lnTo>
                      <a:pt x="48" y="1190"/>
                    </a:lnTo>
                    <a:lnTo>
                      <a:pt x="48" y="1451"/>
                    </a:lnTo>
                    <a:lnTo>
                      <a:pt x="48" y="1106"/>
                    </a:lnTo>
                    <a:lnTo>
                      <a:pt x="56" y="1106"/>
                    </a:lnTo>
                    <a:lnTo>
                      <a:pt x="56" y="1451"/>
                    </a:lnTo>
                    <a:lnTo>
                      <a:pt x="56" y="1017"/>
                    </a:lnTo>
                    <a:lnTo>
                      <a:pt x="68" y="1017"/>
                    </a:lnTo>
                    <a:lnTo>
                      <a:pt x="68" y="1451"/>
                    </a:lnTo>
                    <a:lnTo>
                      <a:pt x="68" y="933"/>
                    </a:lnTo>
                    <a:lnTo>
                      <a:pt x="76" y="933"/>
                    </a:lnTo>
                    <a:lnTo>
                      <a:pt x="76" y="1451"/>
                    </a:lnTo>
                    <a:lnTo>
                      <a:pt x="76" y="861"/>
                    </a:lnTo>
                    <a:lnTo>
                      <a:pt x="92" y="861"/>
                    </a:lnTo>
                    <a:lnTo>
                      <a:pt x="92" y="1451"/>
                    </a:lnTo>
                    <a:lnTo>
                      <a:pt x="92" y="760"/>
                    </a:lnTo>
                    <a:lnTo>
                      <a:pt x="100" y="760"/>
                    </a:lnTo>
                    <a:lnTo>
                      <a:pt x="100" y="1451"/>
                    </a:lnTo>
                    <a:lnTo>
                      <a:pt x="100" y="692"/>
                    </a:lnTo>
                    <a:lnTo>
                      <a:pt x="108" y="692"/>
                    </a:lnTo>
                    <a:lnTo>
                      <a:pt x="108" y="1451"/>
                    </a:lnTo>
                    <a:lnTo>
                      <a:pt x="108" y="623"/>
                    </a:lnTo>
                    <a:lnTo>
                      <a:pt x="120" y="623"/>
                    </a:lnTo>
                    <a:lnTo>
                      <a:pt x="120" y="1451"/>
                    </a:lnTo>
                    <a:lnTo>
                      <a:pt x="120" y="551"/>
                    </a:lnTo>
                    <a:lnTo>
                      <a:pt x="128" y="551"/>
                    </a:lnTo>
                    <a:lnTo>
                      <a:pt x="128" y="1451"/>
                    </a:lnTo>
                    <a:lnTo>
                      <a:pt x="128" y="499"/>
                    </a:lnTo>
                    <a:lnTo>
                      <a:pt x="140" y="499"/>
                    </a:lnTo>
                    <a:lnTo>
                      <a:pt x="140" y="1451"/>
                    </a:lnTo>
                    <a:lnTo>
                      <a:pt x="140" y="418"/>
                    </a:lnTo>
                    <a:lnTo>
                      <a:pt x="148" y="418"/>
                    </a:lnTo>
                    <a:lnTo>
                      <a:pt x="148" y="1451"/>
                    </a:lnTo>
                    <a:lnTo>
                      <a:pt x="148" y="394"/>
                    </a:lnTo>
                    <a:lnTo>
                      <a:pt x="156" y="394"/>
                    </a:lnTo>
                    <a:lnTo>
                      <a:pt x="156" y="1451"/>
                    </a:lnTo>
                    <a:lnTo>
                      <a:pt x="156" y="306"/>
                    </a:lnTo>
                    <a:lnTo>
                      <a:pt x="168" y="306"/>
                    </a:lnTo>
                    <a:lnTo>
                      <a:pt x="168" y="1451"/>
                    </a:lnTo>
                    <a:lnTo>
                      <a:pt x="168" y="306"/>
                    </a:lnTo>
                    <a:lnTo>
                      <a:pt x="176" y="306"/>
                    </a:lnTo>
                    <a:lnTo>
                      <a:pt x="176" y="1451"/>
                    </a:lnTo>
                    <a:lnTo>
                      <a:pt x="176" y="213"/>
                    </a:lnTo>
                    <a:lnTo>
                      <a:pt x="188" y="213"/>
                    </a:lnTo>
                    <a:lnTo>
                      <a:pt x="188" y="1451"/>
                    </a:lnTo>
                    <a:lnTo>
                      <a:pt x="188" y="229"/>
                    </a:lnTo>
                    <a:lnTo>
                      <a:pt x="196" y="229"/>
                    </a:lnTo>
                    <a:lnTo>
                      <a:pt x="196" y="1451"/>
                    </a:lnTo>
                    <a:lnTo>
                      <a:pt x="196" y="193"/>
                    </a:lnTo>
                    <a:lnTo>
                      <a:pt x="208" y="193"/>
                    </a:lnTo>
                    <a:lnTo>
                      <a:pt x="208" y="1451"/>
                    </a:lnTo>
                    <a:lnTo>
                      <a:pt x="208" y="149"/>
                    </a:lnTo>
                    <a:lnTo>
                      <a:pt x="220" y="149"/>
                    </a:lnTo>
                    <a:lnTo>
                      <a:pt x="220" y="1451"/>
                    </a:lnTo>
                    <a:lnTo>
                      <a:pt x="220" y="185"/>
                    </a:lnTo>
                    <a:lnTo>
                      <a:pt x="228" y="185"/>
                    </a:lnTo>
                    <a:lnTo>
                      <a:pt x="228" y="1451"/>
                    </a:lnTo>
                    <a:lnTo>
                      <a:pt x="228" y="89"/>
                    </a:lnTo>
                    <a:lnTo>
                      <a:pt x="240" y="89"/>
                    </a:lnTo>
                    <a:lnTo>
                      <a:pt x="240" y="1451"/>
                    </a:lnTo>
                    <a:lnTo>
                      <a:pt x="240" y="113"/>
                    </a:lnTo>
                    <a:lnTo>
                      <a:pt x="248" y="113"/>
                    </a:lnTo>
                    <a:lnTo>
                      <a:pt x="248" y="1451"/>
                    </a:lnTo>
                    <a:lnTo>
                      <a:pt x="248" y="105"/>
                    </a:lnTo>
                    <a:lnTo>
                      <a:pt x="256" y="105"/>
                    </a:lnTo>
                    <a:lnTo>
                      <a:pt x="256" y="1451"/>
                    </a:lnTo>
                    <a:lnTo>
                      <a:pt x="256" y="40"/>
                    </a:lnTo>
                    <a:lnTo>
                      <a:pt x="268" y="40"/>
                    </a:lnTo>
                    <a:lnTo>
                      <a:pt x="268" y="1451"/>
                    </a:lnTo>
                    <a:lnTo>
                      <a:pt x="268" y="53"/>
                    </a:lnTo>
                    <a:lnTo>
                      <a:pt x="276" y="53"/>
                    </a:lnTo>
                    <a:lnTo>
                      <a:pt x="276" y="1451"/>
                    </a:lnTo>
                    <a:lnTo>
                      <a:pt x="276" y="16"/>
                    </a:lnTo>
                    <a:lnTo>
                      <a:pt x="288" y="16"/>
                    </a:lnTo>
                    <a:lnTo>
                      <a:pt x="288" y="1451"/>
                    </a:lnTo>
                    <a:lnTo>
                      <a:pt x="288" y="32"/>
                    </a:lnTo>
                    <a:lnTo>
                      <a:pt x="296" y="32"/>
                    </a:lnTo>
                    <a:lnTo>
                      <a:pt x="296" y="1451"/>
                    </a:lnTo>
                    <a:lnTo>
                      <a:pt x="296" y="24"/>
                    </a:lnTo>
                    <a:lnTo>
                      <a:pt x="304" y="24"/>
                    </a:lnTo>
                    <a:lnTo>
                      <a:pt x="304" y="1451"/>
                    </a:lnTo>
                    <a:lnTo>
                      <a:pt x="304" y="32"/>
                    </a:lnTo>
                    <a:lnTo>
                      <a:pt x="316" y="32"/>
                    </a:lnTo>
                    <a:lnTo>
                      <a:pt x="316" y="1451"/>
                    </a:lnTo>
                    <a:lnTo>
                      <a:pt x="316" y="57"/>
                    </a:lnTo>
                    <a:lnTo>
                      <a:pt x="328" y="57"/>
                    </a:lnTo>
                    <a:lnTo>
                      <a:pt x="328" y="1451"/>
                    </a:lnTo>
                    <a:lnTo>
                      <a:pt x="328" y="24"/>
                    </a:lnTo>
                    <a:lnTo>
                      <a:pt x="339" y="24"/>
                    </a:lnTo>
                    <a:lnTo>
                      <a:pt x="339" y="1451"/>
                    </a:lnTo>
                    <a:lnTo>
                      <a:pt x="339" y="32"/>
                    </a:lnTo>
                    <a:lnTo>
                      <a:pt x="347" y="32"/>
                    </a:lnTo>
                    <a:lnTo>
                      <a:pt x="347" y="1451"/>
                    </a:lnTo>
                    <a:lnTo>
                      <a:pt x="347" y="4"/>
                    </a:lnTo>
                    <a:lnTo>
                      <a:pt x="355" y="4"/>
                    </a:lnTo>
                    <a:lnTo>
                      <a:pt x="355" y="1451"/>
                    </a:lnTo>
                    <a:lnTo>
                      <a:pt x="355" y="0"/>
                    </a:lnTo>
                    <a:lnTo>
                      <a:pt x="367" y="0"/>
                    </a:lnTo>
                    <a:lnTo>
                      <a:pt x="367" y="1451"/>
                    </a:lnTo>
                    <a:lnTo>
                      <a:pt x="367" y="28"/>
                    </a:lnTo>
                    <a:lnTo>
                      <a:pt x="375" y="28"/>
                    </a:lnTo>
                    <a:lnTo>
                      <a:pt x="375" y="1451"/>
                    </a:lnTo>
                    <a:lnTo>
                      <a:pt x="375" y="57"/>
                    </a:lnTo>
                    <a:lnTo>
                      <a:pt x="383" y="57"/>
                    </a:lnTo>
                    <a:lnTo>
                      <a:pt x="383" y="1451"/>
                    </a:lnTo>
                    <a:lnTo>
                      <a:pt x="383" y="65"/>
                    </a:lnTo>
                    <a:lnTo>
                      <a:pt x="395" y="65"/>
                    </a:lnTo>
                    <a:lnTo>
                      <a:pt x="395" y="1451"/>
                    </a:lnTo>
                    <a:lnTo>
                      <a:pt x="395" y="73"/>
                    </a:lnTo>
                    <a:lnTo>
                      <a:pt x="403" y="73"/>
                    </a:lnTo>
                    <a:lnTo>
                      <a:pt x="403" y="1451"/>
                    </a:lnTo>
                    <a:lnTo>
                      <a:pt x="403" y="53"/>
                    </a:lnTo>
                    <a:lnTo>
                      <a:pt x="415" y="53"/>
                    </a:lnTo>
                    <a:lnTo>
                      <a:pt x="415" y="1451"/>
                    </a:lnTo>
                    <a:lnTo>
                      <a:pt x="415" y="81"/>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0" name="Freeform 65"/>
              <p:cNvSpPr>
                <a:spLocks/>
              </p:cNvSpPr>
              <p:nvPr/>
            </p:nvSpPr>
            <p:spPr bwMode="auto">
              <a:xfrm>
                <a:off x="1111" y="1194"/>
                <a:ext cx="427" cy="1370"/>
              </a:xfrm>
              <a:custGeom>
                <a:avLst/>
                <a:gdLst>
                  <a:gd name="T0" fmla="*/ 8 w 427"/>
                  <a:gd name="T1" fmla="*/ 1370 h 1370"/>
                  <a:gd name="T2" fmla="*/ 16 w 427"/>
                  <a:gd name="T3" fmla="*/ 1370 h 1370"/>
                  <a:gd name="T4" fmla="*/ 32 w 427"/>
                  <a:gd name="T5" fmla="*/ 1370 h 1370"/>
                  <a:gd name="T6" fmla="*/ 40 w 427"/>
                  <a:gd name="T7" fmla="*/ 1370 h 1370"/>
                  <a:gd name="T8" fmla="*/ 52 w 427"/>
                  <a:gd name="T9" fmla="*/ 1370 h 1370"/>
                  <a:gd name="T10" fmla="*/ 60 w 427"/>
                  <a:gd name="T11" fmla="*/ 1370 h 1370"/>
                  <a:gd name="T12" fmla="*/ 68 w 427"/>
                  <a:gd name="T13" fmla="*/ 1370 h 1370"/>
                  <a:gd name="T14" fmla="*/ 80 w 427"/>
                  <a:gd name="T15" fmla="*/ 1370 h 1370"/>
                  <a:gd name="T16" fmla="*/ 88 w 427"/>
                  <a:gd name="T17" fmla="*/ 1370 h 1370"/>
                  <a:gd name="T18" fmla="*/ 100 w 427"/>
                  <a:gd name="T19" fmla="*/ 1370 h 1370"/>
                  <a:gd name="T20" fmla="*/ 108 w 427"/>
                  <a:gd name="T21" fmla="*/ 1370 h 1370"/>
                  <a:gd name="T22" fmla="*/ 116 w 427"/>
                  <a:gd name="T23" fmla="*/ 1370 h 1370"/>
                  <a:gd name="T24" fmla="*/ 128 w 427"/>
                  <a:gd name="T25" fmla="*/ 1370 h 1370"/>
                  <a:gd name="T26" fmla="*/ 136 w 427"/>
                  <a:gd name="T27" fmla="*/ 1370 h 1370"/>
                  <a:gd name="T28" fmla="*/ 152 w 427"/>
                  <a:gd name="T29" fmla="*/ 1370 h 1370"/>
                  <a:gd name="T30" fmla="*/ 160 w 427"/>
                  <a:gd name="T31" fmla="*/ 1370 h 1370"/>
                  <a:gd name="T32" fmla="*/ 168 w 427"/>
                  <a:gd name="T33" fmla="*/ 1370 h 1370"/>
                  <a:gd name="T34" fmla="*/ 180 w 427"/>
                  <a:gd name="T35" fmla="*/ 1370 h 1370"/>
                  <a:gd name="T36" fmla="*/ 188 w 427"/>
                  <a:gd name="T37" fmla="*/ 1370 h 1370"/>
                  <a:gd name="T38" fmla="*/ 200 w 427"/>
                  <a:gd name="T39" fmla="*/ 1370 h 1370"/>
                  <a:gd name="T40" fmla="*/ 208 w 427"/>
                  <a:gd name="T41" fmla="*/ 1370 h 1370"/>
                  <a:gd name="T42" fmla="*/ 216 w 427"/>
                  <a:gd name="T43" fmla="*/ 1370 h 1370"/>
                  <a:gd name="T44" fmla="*/ 228 w 427"/>
                  <a:gd name="T45" fmla="*/ 1370 h 1370"/>
                  <a:gd name="T46" fmla="*/ 236 w 427"/>
                  <a:gd name="T47" fmla="*/ 1370 h 1370"/>
                  <a:gd name="T48" fmla="*/ 248 w 427"/>
                  <a:gd name="T49" fmla="*/ 1370 h 1370"/>
                  <a:gd name="T50" fmla="*/ 256 w 427"/>
                  <a:gd name="T51" fmla="*/ 1370 h 1370"/>
                  <a:gd name="T52" fmla="*/ 268 w 427"/>
                  <a:gd name="T53" fmla="*/ 1370 h 1370"/>
                  <a:gd name="T54" fmla="*/ 280 w 427"/>
                  <a:gd name="T55" fmla="*/ 1370 h 1370"/>
                  <a:gd name="T56" fmla="*/ 288 w 427"/>
                  <a:gd name="T57" fmla="*/ 1370 h 1370"/>
                  <a:gd name="T58" fmla="*/ 300 w 427"/>
                  <a:gd name="T59" fmla="*/ 1370 h 1370"/>
                  <a:gd name="T60" fmla="*/ 308 w 427"/>
                  <a:gd name="T61" fmla="*/ 1370 h 1370"/>
                  <a:gd name="T62" fmla="*/ 316 w 427"/>
                  <a:gd name="T63" fmla="*/ 1370 h 1370"/>
                  <a:gd name="T64" fmla="*/ 328 w 427"/>
                  <a:gd name="T65" fmla="*/ 1370 h 1370"/>
                  <a:gd name="T66" fmla="*/ 336 w 427"/>
                  <a:gd name="T67" fmla="*/ 1370 h 1370"/>
                  <a:gd name="T68" fmla="*/ 344 w 427"/>
                  <a:gd name="T69" fmla="*/ 1370 h 1370"/>
                  <a:gd name="T70" fmla="*/ 356 w 427"/>
                  <a:gd name="T71" fmla="*/ 1370 h 1370"/>
                  <a:gd name="T72" fmla="*/ 364 w 427"/>
                  <a:gd name="T73" fmla="*/ 1370 h 1370"/>
                  <a:gd name="T74" fmla="*/ 375 w 427"/>
                  <a:gd name="T75" fmla="*/ 1370 h 1370"/>
                  <a:gd name="T76" fmla="*/ 387 w 427"/>
                  <a:gd name="T77" fmla="*/ 1370 h 1370"/>
                  <a:gd name="T78" fmla="*/ 395 w 427"/>
                  <a:gd name="T79" fmla="*/ 1370 h 1370"/>
                  <a:gd name="T80" fmla="*/ 407 w 427"/>
                  <a:gd name="T81" fmla="*/ 1370 h 1370"/>
                  <a:gd name="T82" fmla="*/ 415 w 427"/>
                  <a:gd name="T83" fmla="*/ 1370 h 13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1370"/>
                  <a:gd name="T128" fmla="*/ 427 w 427"/>
                  <a:gd name="T129" fmla="*/ 1370 h 13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1370">
                    <a:moveTo>
                      <a:pt x="0" y="0"/>
                    </a:moveTo>
                    <a:lnTo>
                      <a:pt x="8" y="0"/>
                    </a:lnTo>
                    <a:lnTo>
                      <a:pt x="8" y="1370"/>
                    </a:lnTo>
                    <a:lnTo>
                      <a:pt x="8" y="40"/>
                    </a:lnTo>
                    <a:lnTo>
                      <a:pt x="16" y="40"/>
                    </a:lnTo>
                    <a:lnTo>
                      <a:pt x="16" y="1370"/>
                    </a:lnTo>
                    <a:lnTo>
                      <a:pt x="16" y="20"/>
                    </a:lnTo>
                    <a:lnTo>
                      <a:pt x="32" y="20"/>
                    </a:lnTo>
                    <a:lnTo>
                      <a:pt x="32" y="1370"/>
                    </a:lnTo>
                    <a:lnTo>
                      <a:pt x="32" y="112"/>
                    </a:lnTo>
                    <a:lnTo>
                      <a:pt x="40" y="112"/>
                    </a:lnTo>
                    <a:lnTo>
                      <a:pt x="40" y="1370"/>
                    </a:lnTo>
                    <a:lnTo>
                      <a:pt x="40" y="112"/>
                    </a:lnTo>
                    <a:lnTo>
                      <a:pt x="52" y="112"/>
                    </a:lnTo>
                    <a:lnTo>
                      <a:pt x="52" y="1370"/>
                    </a:lnTo>
                    <a:lnTo>
                      <a:pt x="52" y="88"/>
                    </a:lnTo>
                    <a:lnTo>
                      <a:pt x="60" y="88"/>
                    </a:lnTo>
                    <a:lnTo>
                      <a:pt x="60" y="1370"/>
                    </a:lnTo>
                    <a:lnTo>
                      <a:pt x="60" y="193"/>
                    </a:lnTo>
                    <a:lnTo>
                      <a:pt x="68" y="193"/>
                    </a:lnTo>
                    <a:lnTo>
                      <a:pt x="68" y="1370"/>
                    </a:lnTo>
                    <a:lnTo>
                      <a:pt x="68" y="124"/>
                    </a:lnTo>
                    <a:lnTo>
                      <a:pt x="80" y="124"/>
                    </a:lnTo>
                    <a:lnTo>
                      <a:pt x="80" y="1370"/>
                    </a:lnTo>
                    <a:lnTo>
                      <a:pt x="80" y="164"/>
                    </a:lnTo>
                    <a:lnTo>
                      <a:pt x="88" y="164"/>
                    </a:lnTo>
                    <a:lnTo>
                      <a:pt x="88" y="1370"/>
                    </a:lnTo>
                    <a:lnTo>
                      <a:pt x="88" y="169"/>
                    </a:lnTo>
                    <a:lnTo>
                      <a:pt x="100" y="169"/>
                    </a:lnTo>
                    <a:lnTo>
                      <a:pt x="100" y="1370"/>
                    </a:lnTo>
                    <a:lnTo>
                      <a:pt x="100" y="173"/>
                    </a:lnTo>
                    <a:lnTo>
                      <a:pt x="108" y="173"/>
                    </a:lnTo>
                    <a:lnTo>
                      <a:pt x="108" y="1370"/>
                    </a:lnTo>
                    <a:lnTo>
                      <a:pt x="108" y="177"/>
                    </a:lnTo>
                    <a:lnTo>
                      <a:pt x="116" y="177"/>
                    </a:lnTo>
                    <a:lnTo>
                      <a:pt x="116" y="1370"/>
                    </a:lnTo>
                    <a:lnTo>
                      <a:pt x="116" y="197"/>
                    </a:lnTo>
                    <a:lnTo>
                      <a:pt x="128" y="197"/>
                    </a:lnTo>
                    <a:lnTo>
                      <a:pt x="128" y="1370"/>
                    </a:lnTo>
                    <a:lnTo>
                      <a:pt x="128" y="185"/>
                    </a:lnTo>
                    <a:lnTo>
                      <a:pt x="136" y="185"/>
                    </a:lnTo>
                    <a:lnTo>
                      <a:pt x="136" y="1370"/>
                    </a:lnTo>
                    <a:lnTo>
                      <a:pt x="136" y="233"/>
                    </a:lnTo>
                    <a:lnTo>
                      <a:pt x="152" y="233"/>
                    </a:lnTo>
                    <a:lnTo>
                      <a:pt x="152" y="1370"/>
                    </a:lnTo>
                    <a:lnTo>
                      <a:pt x="152" y="225"/>
                    </a:lnTo>
                    <a:lnTo>
                      <a:pt x="160" y="225"/>
                    </a:lnTo>
                    <a:lnTo>
                      <a:pt x="160" y="1370"/>
                    </a:lnTo>
                    <a:lnTo>
                      <a:pt x="160" y="257"/>
                    </a:lnTo>
                    <a:lnTo>
                      <a:pt x="168" y="257"/>
                    </a:lnTo>
                    <a:lnTo>
                      <a:pt x="168" y="1370"/>
                    </a:lnTo>
                    <a:lnTo>
                      <a:pt x="168" y="261"/>
                    </a:lnTo>
                    <a:lnTo>
                      <a:pt x="180" y="261"/>
                    </a:lnTo>
                    <a:lnTo>
                      <a:pt x="180" y="1370"/>
                    </a:lnTo>
                    <a:lnTo>
                      <a:pt x="180" y="301"/>
                    </a:lnTo>
                    <a:lnTo>
                      <a:pt x="188" y="301"/>
                    </a:lnTo>
                    <a:lnTo>
                      <a:pt x="188" y="1370"/>
                    </a:lnTo>
                    <a:lnTo>
                      <a:pt x="188" y="301"/>
                    </a:lnTo>
                    <a:lnTo>
                      <a:pt x="200" y="301"/>
                    </a:lnTo>
                    <a:lnTo>
                      <a:pt x="200" y="1370"/>
                    </a:lnTo>
                    <a:lnTo>
                      <a:pt x="200" y="317"/>
                    </a:lnTo>
                    <a:lnTo>
                      <a:pt x="208" y="317"/>
                    </a:lnTo>
                    <a:lnTo>
                      <a:pt x="208" y="1370"/>
                    </a:lnTo>
                    <a:lnTo>
                      <a:pt x="208" y="329"/>
                    </a:lnTo>
                    <a:lnTo>
                      <a:pt x="216" y="329"/>
                    </a:lnTo>
                    <a:lnTo>
                      <a:pt x="216" y="1370"/>
                    </a:lnTo>
                    <a:lnTo>
                      <a:pt x="216" y="369"/>
                    </a:lnTo>
                    <a:lnTo>
                      <a:pt x="228" y="369"/>
                    </a:lnTo>
                    <a:lnTo>
                      <a:pt x="228" y="1370"/>
                    </a:lnTo>
                    <a:lnTo>
                      <a:pt x="228" y="406"/>
                    </a:lnTo>
                    <a:lnTo>
                      <a:pt x="236" y="406"/>
                    </a:lnTo>
                    <a:lnTo>
                      <a:pt x="236" y="1370"/>
                    </a:lnTo>
                    <a:lnTo>
                      <a:pt x="236" y="426"/>
                    </a:lnTo>
                    <a:lnTo>
                      <a:pt x="248" y="426"/>
                    </a:lnTo>
                    <a:lnTo>
                      <a:pt x="248" y="1370"/>
                    </a:lnTo>
                    <a:lnTo>
                      <a:pt x="248" y="402"/>
                    </a:lnTo>
                    <a:lnTo>
                      <a:pt x="256" y="402"/>
                    </a:lnTo>
                    <a:lnTo>
                      <a:pt x="256" y="1370"/>
                    </a:lnTo>
                    <a:lnTo>
                      <a:pt x="256" y="454"/>
                    </a:lnTo>
                    <a:lnTo>
                      <a:pt x="268" y="454"/>
                    </a:lnTo>
                    <a:lnTo>
                      <a:pt x="268" y="1370"/>
                    </a:lnTo>
                    <a:lnTo>
                      <a:pt x="268" y="466"/>
                    </a:lnTo>
                    <a:lnTo>
                      <a:pt x="280" y="466"/>
                    </a:lnTo>
                    <a:lnTo>
                      <a:pt x="280" y="1370"/>
                    </a:lnTo>
                    <a:lnTo>
                      <a:pt x="280" y="498"/>
                    </a:lnTo>
                    <a:lnTo>
                      <a:pt x="288" y="498"/>
                    </a:lnTo>
                    <a:lnTo>
                      <a:pt x="288" y="1370"/>
                    </a:lnTo>
                    <a:lnTo>
                      <a:pt x="288" y="514"/>
                    </a:lnTo>
                    <a:lnTo>
                      <a:pt x="300" y="514"/>
                    </a:lnTo>
                    <a:lnTo>
                      <a:pt x="300" y="1370"/>
                    </a:lnTo>
                    <a:lnTo>
                      <a:pt x="300" y="538"/>
                    </a:lnTo>
                    <a:lnTo>
                      <a:pt x="308" y="538"/>
                    </a:lnTo>
                    <a:lnTo>
                      <a:pt x="308" y="1370"/>
                    </a:lnTo>
                    <a:lnTo>
                      <a:pt x="308" y="619"/>
                    </a:lnTo>
                    <a:lnTo>
                      <a:pt x="316" y="619"/>
                    </a:lnTo>
                    <a:lnTo>
                      <a:pt x="316" y="1370"/>
                    </a:lnTo>
                    <a:lnTo>
                      <a:pt x="316" y="603"/>
                    </a:lnTo>
                    <a:lnTo>
                      <a:pt x="328" y="603"/>
                    </a:lnTo>
                    <a:lnTo>
                      <a:pt x="328" y="1370"/>
                    </a:lnTo>
                    <a:lnTo>
                      <a:pt x="328" y="643"/>
                    </a:lnTo>
                    <a:lnTo>
                      <a:pt x="336" y="643"/>
                    </a:lnTo>
                    <a:lnTo>
                      <a:pt x="336" y="1370"/>
                    </a:lnTo>
                    <a:lnTo>
                      <a:pt x="336" y="647"/>
                    </a:lnTo>
                    <a:lnTo>
                      <a:pt x="344" y="647"/>
                    </a:lnTo>
                    <a:lnTo>
                      <a:pt x="344" y="1370"/>
                    </a:lnTo>
                    <a:lnTo>
                      <a:pt x="344" y="651"/>
                    </a:lnTo>
                    <a:lnTo>
                      <a:pt x="356" y="651"/>
                    </a:lnTo>
                    <a:lnTo>
                      <a:pt x="356" y="1370"/>
                    </a:lnTo>
                    <a:lnTo>
                      <a:pt x="356" y="695"/>
                    </a:lnTo>
                    <a:lnTo>
                      <a:pt x="364" y="695"/>
                    </a:lnTo>
                    <a:lnTo>
                      <a:pt x="364" y="1370"/>
                    </a:lnTo>
                    <a:lnTo>
                      <a:pt x="364" y="703"/>
                    </a:lnTo>
                    <a:lnTo>
                      <a:pt x="375" y="703"/>
                    </a:lnTo>
                    <a:lnTo>
                      <a:pt x="375" y="1370"/>
                    </a:lnTo>
                    <a:lnTo>
                      <a:pt x="375" y="703"/>
                    </a:lnTo>
                    <a:lnTo>
                      <a:pt x="387" y="703"/>
                    </a:lnTo>
                    <a:lnTo>
                      <a:pt x="387" y="1370"/>
                    </a:lnTo>
                    <a:lnTo>
                      <a:pt x="387" y="715"/>
                    </a:lnTo>
                    <a:lnTo>
                      <a:pt x="395" y="715"/>
                    </a:lnTo>
                    <a:lnTo>
                      <a:pt x="395" y="1370"/>
                    </a:lnTo>
                    <a:lnTo>
                      <a:pt x="395" y="743"/>
                    </a:lnTo>
                    <a:lnTo>
                      <a:pt x="407" y="743"/>
                    </a:lnTo>
                    <a:lnTo>
                      <a:pt x="407" y="1370"/>
                    </a:lnTo>
                    <a:lnTo>
                      <a:pt x="407" y="784"/>
                    </a:lnTo>
                    <a:lnTo>
                      <a:pt x="415" y="784"/>
                    </a:lnTo>
                    <a:lnTo>
                      <a:pt x="415" y="1370"/>
                    </a:lnTo>
                    <a:lnTo>
                      <a:pt x="415" y="824"/>
                    </a:lnTo>
                    <a:lnTo>
                      <a:pt x="427" y="82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1" name="Freeform 66"/>
              <p:cNvSpPr>
                <a:spLocks/>
              </p:cNvSpPr>
              <p:nvPr/>
            </p:nvSpPr>
            <p:spPr bwMode="auto">
              <a:xfrm>
                <a:off x="1538" y="1998"/>
                <a:ext cx="411" cy="566"/>
              </a:xfrm>
              <a:custGeom>
                <a:avLst/>
                <a:gdLst>
                  <a:gd name="T0" fmla="*/ 0 w 411"/>
                  <a:gd name="T1" fmla="*/ 0 h 566"/>
                  <a:gd name="T2" fmla="*/ 8 w 411"/>
                  <a:gd name="T3" fmla="*/ 32 h 566"/>
                  <a:gd name="T4" fmla="*/ 16 w 411"/>
                  <a:gd name="T5" fmla="*/ 88 h 566"/>
                  <a:gd name="T6" fmla="*/ 28 w 411"/>
                  <a:gd name="T7" fmla="*/ 104 h 566"/>
                  <a:gd name="T8" fmla="*/ 36 w 411"/>
                  <a:gd name="T9" fmla="*/ 112 h 566"/>
                  <a:gd name="T10" fmla="*/ 48 w 411"/>
                  <a:gd name="T11" fmla="*/ 164 h 566"/>
                  <a:gd name="T12" fmla="*/ 56 w 411"/>
                  <a:gd name="T13" fmla="*/ 172 h 566"/>
                  <a:gd name="T14" fmla="*/ 64 w 411"/>
                  <a:gd name="T15" fmla="*/ 189 h 566"/>
                  <a:gd name="T16" fmla="*/ 80 w 411"/>
                  <a:gd name="T17" fmla="*/ 205 h 566"/>
                  <a:gd name="T18" fmla="*/ 88 w 411"/>
                  <a:gd name="T19" fmla="*/ 217 h 566"/>
                  <a:gd name="T20" fmla="*/ 100 w 411"/>
                  <a:gd name="T21" fmla="*/ 217 h 566"/>
                  <a:gd name="T22" fmla="*/ 108 w 411"/>
                  <a:gd name="T23" fmla="*/ 253 h 566"/>
                  <a:gd name="T24" fmla="*/ 116 w 411"/>
                  <a:gd name="T25" fmla="*/ 269 h 566"/>
                  <a:gd name="T26" fmla="*/ 128 w 411"/>
                  <a:gd name="T27" fmla="*/ 277 h 566"/>
                  <a:gd name="T28" fmla="*/ 136 w 411"/>
                  <a:gd name="T29" fmla="*/ 293 h 566"/>
                  <a:gd name="T30" fmla="*/ 148 w 411"/>
                  <a:gd name="T31" fmla="*/ 273 h 566"/>
                  <a:gd name="T32" fmla="*/ 156 w 411"/>
                  <a:gd name="T33" fmla="*/ 309 h 566"/>
                  <a:gd name="T34" fmla="*/ 164 w 411"/>
                  <a:gd name="T35" fmla="*/ 329 h 566"/>
                  <a:gd name="T36" fmla="*/ 176 w 411"/>
                  <a:gd name="T37" fmla="*/ 325 h 566"/>
                  <a:gd name="T38" fmla="*/ 184 w 411"/>
                  <a:gd name="T39" fmla="*/ 333 h 566"/>
                  <a:gd name="T40" fmla="*/ 200 w 411"/>
                  <a:gd name="T41" fmla="*/ 357 h 566"/>
                  <a:gd name="T42" fmla="*/ 208 w 411"/>
                  <a:gd name="T43" fmla="*/ 378 h 566"/>
                  <a:gd name="T44" fmla="*/ 216 w 411"/>
                  <a:gd name="T45" fmla="*/ 390 h 566"/>
                  <a:gd name="T46" fmla="*/ 228 w 411"/>
                  <a:gd name="T47" fmla="*/ 390 h 566"/>
                  <a:gd name="T48" fmla="*/ 236 w 411"/>
                  <a:gd name="T49" fmla="*/ 406 h 566"/>
                  <a:gd name="T50" fmla="*/ 248 w 411"/>
                  <a:gd name="T51" fmla="*/ 418 h 566"/>
                  <a:gd name="T52" fmla="*/ 256 w 411"/>
                  <a:gd name="T53" fmla="*/ 422 h 566"/>
                  <a:gd name="T54" fmla="*/ 264 w 411"/>
                  <a:gd name="T55" fmla="*/ 442 h 566"/>
                  <a:gd name="T56" fmla="*/ 276 w 411"/>
                  <a:gd name="T57" fmla="*/ 438 h 566"/>
                  <a:gd name="T58" fmla="*/ 284 w 411"/>
                  <a:gd name="T59" fmla="*/ 458 h 566"/>
                  <a:gd name="T60" fmla="*/ 296 w 411"/>
                  <a:gd name="T61" fmla="*/ 466 h 566"/>
                  <a:gd name="T62" fmla="*/ 304 w 411"/>
                  <a:gd name="T63" fmla="*/ 470 h 566"/>
                  <a:gd name="T64" fmla="*/ 312 w 411"/>
                  <a:gd name="T65" fmla="*/ 470 h 566"/>
                  <a:gd name="T66" fmla="*/ 328 w 411"/>
                  <a:gd name="T67" fmla="*/ 478 h 566"/>
                  <a:gd name="T68" fmla="*/ 336 w 411"/>
                  <a:gd name="T69" fmla="*/ 490 h 566"/>
                  <a:gd name="T70" fmla="*/ 344 w 411"/>
                  <a:gd name="T71" fmla="*/ 490 h 566"/>
                  <a:gd name="T72" fmla="*/ 356 w 411"/>
                  <a:gd name="T73" fmla="*/ 482 h 566"/>
                  <a:gd name="T74" fmla="*/ 364 w 411"/>
                  <a:gd name="T75" fmla="*/ 506 h 566"/>
                  <a:gd name="T76" fmla="*/ 376 w 411"/>
                  <a:gd name="T77" fmla="*/ 506 h 566"/>
                  <a:gd name="T78" fmla="*/ 384 w 411"/>
                  <a:gd name="T79" fmla="*/ 514 h 566"/>
                  <a:gd name="T80" fmla="*/ 391 w 411"/>
                  <a:gd name="T81" fmla="*/ 514 h 566"/>
                  <a:gd name="T82" fmla="*/ 403 w 411"/>
                  <a:gd name="T83" fmla="*/ 518 h 5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566"/>
                  <a:gd name="T128" fmla="*/ 411 w 411"/>
                  <a:gd name="T129" fmla="*/ 566 h 5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566">
                    <a:moveTo>
                      <a:pt x="0" y="20"/>
                    </a:moveTo>
                    <a:lnTo>
                      <a:pt x="0" y="566"/>
                    </a:lnTo>
                    <a:lnTo>
                      <a:pt x="0" y="0"/>
                    </a:lnTo>
                    <a:lnTo>
                      <a:pt x="8" y="0"/>
                    </a:lnTo>
                    <a:lnTo>
                      <a:pt x="8" y="566"/>
                    </a:lnTo>
                    <a:lnTo>
                      <a:pt x="8" y="32"/>
                    </a:lnTo>
                    <a:lnTo>
                      <a:pt x="16" y="32"/>
                    </a:lnTo>
                    <a:lnTo>
                      <a:pt x="16" y="566"/>
                    </a:lnTo>
                    <a:lnTo>
                      <a:pt x="16" y="88"/>
                    </a:lnTo>
                    <a:lnTo>
                      <a:pt x="28" y="88"/>
                    </a:lnTo>
                    <a:lnTo>
                      <a:pt x="28" y="566"/>
                    </a:lnTo>
                    <a:lnTo>
                      <a:pt x="28" y="104"/>
                    </a:lnTo>
                    <a:lnTo>
                      <a:pt x="36" y="104"/>
                    </a:lnTo>
                    <a:lnTo>
                      <a:pt x="36" y="566"/>
                    </a:lnTo>
                    <a:lnTo>
                      <a:pt x="36" y="112"/>
                    </a:lnTo>
                    <a:lnTo>
                      <a:pt x="48" y="112"/>
                    </a:lnTo>
                    <a:lnTo>
                      <a:pt x="48" y="566"/>
                    </a:lnTo>
                    <a:lnTo>
                      <a:pt x="48" y="164"/>
                    </a:lnTo>
                    <a:lnTo>
                      <a:pt x="56" y="164"/>
                    </a:lnTo>
                    <a:lnTo>
                      <a:pt x="56" y="566"/>
                    </a:lnTo>
                    <a:lnTo>
                      <a:pt x="56" y="172"/>
                    </a:lnTo>
                    <a:lnTo>
                      <a:pt x="64" y="172"/>
                    </a:lnTo>
                    <a:lnTo>
                      <a:pt x="64" y="566"/>
                    </a:lnTo>
                    <a:lnTo>
                      <a:pt x="64" y="189"/>
                    </a:lnTo>
                    <a:lnTo>
                      <a:pt x="80" y="189"/>
                    </a:lnTo>
                    <a:lnTo>
                      <a:pt x="80" y="566"/>
                    </a:lnTo>
                    <a:lnTo>
                      <a:pt x="80" y="205"/>
                    </a:lnTo>
                    <a:lnTo>
                      <a:pt x="88" y="205"/>
                    </a:lnTo>
                    <a:lnTo>
                      <a:pt x="88" y="566"/>
                    </a:lnTo>
                    <a:lnTo>
                      <a:pt x="88" y="217"/>
                    </a:lnTo>
                    <a:lnTo>
                      <a:pt x="100" y="217"/>
                    </a:lnTo>
                    <a:lnTo>
                      <a:pt x="100" y="566"/>
                    </a:lnTo>
                    <a:lnTo>
                      <a:pt x="100" y="217"/>
                    </a:lnTo>
                    <a:lnTo>
                      <a:pt x="108" y="217"/>
                    </a:lnTo>
                    <a:lnTo>
                      <a:pt x="108" y="566"/>
                    </a:lnTo>
                    <a:lnTo>
                      <a:pt x="108" y="253"/>
                    </a:lnTo>
                    <a:lnTo>
                      <a:pt x="116" y="253"/>
                    </a:lnTo>
                    <a:lnTo>
                      <a:pt x="116" y="566"/>
                    </a:lnTo>
                    <a:lnTo>
                      <a:pt x="116" y="269"/>
                    </a:lnTo>
                    <a:lnTo>
                      <a:pt x="128" y="269"/>
                    </a:lnTo>
                    <a:lnTo>
                      <a:pt x="128" y="566"/>
                    </a:lnTo>
                    <a:lnTo>
                      <a:pt x="128" y="277"/>
                    </a:lnTo>
                    <a:lnTo>
                      <a:pt x="136" y="277"/>
                    </a:lnTo>
                    <a:lnTo>
                      <a:pt x="136" y="566"/>
                    </a:lnTo>
                    <a:lnTo>
                      <a:pt x="136" y="293"/>
                    </a:lnTo>
                    <a:lnTo>
                      <a:pt x="148" y="293"/>
                    </a:lnTo>
                    <a:lnTo>
                      <a:pt x="148" y="566"/>
                    </a:lnTo>
                    <a:lnTo>
                      <a:pt x="148" y="273"/>
                    </a:lnTo>
                    <a:lnTo>
                      <a:pt x="156" y="273"/>
                    </a:lnTo>
                    <a:lnTo>
                      <a:pt x="156" y="566"/>
                    </a:lnTo>
                    <a:lnTo>
                      <a:pt x="156" y="309"/>
                    </a:lnTo>
                    <a:lnTo>
                      <a:pt x="164" y="309"/>
                    </a:lnTo>
                    <a:lnTo>
                      <a:pt x="164" y="566"/>
                    </a:lnTo>
                    <a:lnTo>
                      <a:pt x="164" y="329"/>
                    </a:lnTo>
                    <a:lnTo>
                      <a:pt x="176" y="329"/>
                    </a:lnTo>
                    <a:lnTo>
                      <a:pt x="176" y="566"/>
                    </a:lnTo>
                    <a:lnTo>
                      <a:pt x="176" y="325"/>
                    </a:lnTo>
                    <a:lnTo>
                      <a:pt x="184" y="325"/>
                    </a:lnTo>
                    <a:lnTo>
                      <a:pt x="184" y="566"/>
                    </a:lnTo>
                    <a:lnTo>
                      <a:pt x="184" y="333"/>
                    </a:lnTo>
                    <a:lnTo>
                      <a:pt x="200" y="333"/>
                    </a:lnTo>
                    <a:lnTo>
                      <a:pt x="200" y="566"/>
                    </a:lnTo>
                    <a:lnTo>
                      <a:pt x="200" y="357"/>
                    </a:lnTo>
                    <a:lnTo>
                      <a:pt x="208" y="357"/>
                    </a:lnTo>
                    <a:lnTo>
                      <a:pt x="208" y="566"/>
                    </a:lnTo>
                    <a:lnTo>
                      <a:pt x="208" y="378"/>
                    </a:lnTo>
                    <a:lnTo>
                      <a:pt x="216" y="378"/>
                    </a:lnTo>
                    <a:lnTo>
                      <a:pt x="216" y="566"/>
                    </a:lnTo>
                    <a:lnTo>
                      <a:pt x="216" y="390"/>
                    </a:lnTo>
                    <a:lnTo>
                      <a:pt x="228" y="390"/>
                    </a:lnTo>
                    <a:lnTo>
                      <a:pt x="228" y="566"/>
                    </a:lnTo>
                    <a:lnTo>
                      <a:pt x="228" y="390"/>
                    </a:lnTo>
                    <a:lnTo>
                      <a:pt x="236" y="390"/>
                    </a:lnTo>
                    <a:lnTo>
                      <a:pt x="236" y="566"/>
                    </a:lnTo>
                    <a:lnTo>
                      <a:pt x="236" y="406"/>
                    </a:lnTo>
                    <a:lnTo>
                      <a:pt x="248" y="406"/>
                    </a:lnTo>
                    <a:lnTo>
                      <a:pt x="248" y="566"/>
                    </a:lnTo>
                    <a:lnTo>
                      <a:pt x="248" y="418"/>
                    </a:lnTo>
                    <a:lnTo>
                      <a:pt x="256" y="418"/>
                    </a:lnTo>
                    <a:lnTo>
                      <a:pt x="256" y="566"/>
                    </a:lnTo>
                    <a:lnTo>
                      <a:pt x="256" y="422"/>
                    </a:lnTo>
                    <a:lnTo>
                      <a:pt x="264" y="422"/>
                    </a:lnTo>
                    <a:lnTo>
                      <a:pt x="264" y="566"/>
                    </a:lnTo>
                    <a:lnTo>
                      <a:pt x="264" y="442"/>
                    </a:lnTo>
                    <a:lnTo>
                      <a:pt x="276" y="442"/>
                    </a:lnTo>
                    <a:lnTo>
                      <a:pt x="276" y="566"/>
                    </a:lnTo>
                    <a:lnTo>
                      <a:pt x="276" y="438"/>
                    </a:lnTo>
                    <a:lnTo>
                      <a:pt x="284" y="438"/>
                    </a:lnTo>
                    <a:lnTo>
                      <a:pt x="284" y="566"/>
                    </a:lnTo>
                    <a:lnTo>
                      <a:pt x="284" y="458"/>
                    </a:lnTo>
                    <a:lnTo>
                      <a:pt x="296" y="458"/>
                    </a:lnTo>
                    <a:lnTo>
                      <a:pt x="296" y="566"/>
                    </a:lnTo>
                    <a:lnTo>
                      <a:pt x="296" y="466"/>
                    </a:lnTo>
                    <a:lnTo>
                      <a:pt x="304" y="466"/>
                    </a:lnTo>
                    <a:lnTo>
                      <a:pt x="304" y="566"/>
                    </a:lnTo>
                    <a:lnTo>
                      <a:pt x="304" y="470"/>
                    </a:lnTo>
                    <a:lnTo>
                      <a:pt x="312" y="470"/>
                    </a:lnTo>
                    <a:lnTo>
                      <a:pt x="312" y="566"/>
                    </a:lnTo>
                    <a:lnTo>
                      <a:pt x="312" y="470"/>
                    </a:lnTo>
                    <a:lnTo>
                      <a:pt x="328" y="470"/>
                    </a:lnTo>
                    <a:lnTo>
                      <a:pt x="328" y="566"/>
                    </a:lnTo>
                    <a:lnTo>
                      <a:pt x="328" y="478"/>
                    </a:lnTo>
                    <a:lnTo>
                      <a:pt x="336" y="478"/>
                    </a:lnTo>
                    <a:lnTo>
                      <a:pt x="336" y="566"/>
                    </a:lnTo>
                    <a:lnTo>
                      <a:pt x="336" y="490"/>
                    </a:lnTo>
                    <a:lnTo>
                      <a:pt x="344" y="490"/>
                    </a:lnTo>
                    <a:lnTo>
                      <a:pt x="344" y="566"/>
                    </a:lnTo>
                    <a:lnTo>
                      <a:pt x="344" y="490"/>
                    </a:lnTo>
                    <a:lnTo>
                      <a:pt x="356" y="490"/>
                    </a:lnTo>
                    <a:lnTo>
                      <a:pt x="356" y="566"/>
                    </a:lnTo>
                    <a:lnTo>
                      <a:pt x="356" y="482"/>
                    </a:lnTo>
                    <a:lnTo>
                      <a:pt x="364" y="482"/>
                    </a:lnTo>
                    <a:lnTo>
                      <a:pt x="364" y="566"/>
                    </a:lnTo>
                    <a:lnTo>
                      <a:pt x="364" y="506"/>
                    </a:lnTo>
                    <a:lnTo>
                      <a:pt x="376" y="506"/>
                    </a:lnTo>
                    <a:lnTo>
                      <a:pt x="376" y="566"/>
                    </a:lnTo>
                    <a:lnTo>
                      <a:pt x="376" y="506"/>
                    </a:lnTo>
                    <a:lnTo>
                      <a:pt x="384" y="506"/>
                    </a:lnTo>
                    <a:lnTo>
                      <a:pt x="384" y="566"/>
                    </a:lnTo>
                    <a:lnTo>
                      <a:pt x="384" y="514"/>
                    </a:lnTo>
                    <a:lnTo>
                      <a:pt x="391" y="514"/>
                    </a:lnTo>
                    <a:lnTo>
                      <a:pt x="391" y="566"/>
                    </a:lnTo>
                    <a:lnTo>
                      <a:pt x="391" y="514"/>
                    </a:lnTo>
                    <a:lnTo>
                      <a:pt x="403" y="514"/>
                    </a:lnTo>
                    <a:lnTo>
                      <a:pt x="403" y="566"/>
                    </a:lnTo>
                    <a:lnTo>
                      <a:pt x="403" y="518"/>
                    </a:lnTo>
                    <a:lnTo>
                      <a:pt x="411" y="518"/>
                    </a:lnTo>
                    <a:lnTo>
                      <a:pt x="411" y="566"/>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2" name="Freeform 67"/>
              <p:cNvSpPr>
                <a:spLocks/>
              </p:cNvSpPr>
              <p:nvPr/>
            </p:nvSpPr>
            <p:spPr bwMode="auto">
              <a:xfrm>
                <a:off x="1949" y="2516"/>
                <a:ext cx="427" cy="48"/>
              </a:xfrm>
              <a:custGeom>
                <a:avLst/>
                <a:gdLst>
                  <a:gd name="T0" fmla="*/ 12 w 427"/>
                  <a:gd name="T1" fmla="*/ 0 h 48"/>
                  <a:gd name="T2" fmla="*/ 20 w 427"/>
                  <a:gd name="T3" fmla="*/ 4 h 48"/>
                  <a:gd name="T4" fmla="*/ 32 w 427"/>
                  <a:gd name="T5" fmla="*/ 4 h 48"/>
                  <a:gd name="T6" fmla="*/ 44 w 427"/>
                  <a:gd name="T7" fmla="*/ 20 h 48"/>
                  <a:gd name="T8" fmla="*/ 52 w 427"/>
                  <a:gd name="T9" fmla="*/ 16 h 48"/>
                  <a:gd name="T10" fmla="*/ 64 w 427"/>
                  <a:gd name="T11" fmla="*/ 16 h 48"/>
                  <a:gd name="T12" fmla="*/ 72 w 427"/>
                  <a:gd name="T13" fmla="*/ 24 h 48"/>
                  <a:gd name="T14" fmla="*/ 80 w 427"/>
                  <a:gd name="T15" fmla="*/ 20 h 48"/>
                  <a:gd name="T16" fmla="*/ 92 w 427"/>
                  <a:gd name="T17" fmla="*/ 24 h 48"/>
                  <a:gd name="T18" fmla="*/ 100 w 427"/>
                  <a:gd name="T19" fmla="*/ 24 h 48"/>
                  <a:gd name="T20" fmla="*/ 112 w 427"/>
                  <a:gd name="T21" fmla="*/ 24 h 48"/>
                  <a:gd name="T22" fmla="*/ 120 w 427"/>
                  <a:gd name="T23" fmla="*/ 28 h 48"/>
                  <a:gd name="T24" fmla="*/ 128 w 427"/>
                  <a:gd name="T25" fmla="*/ 32 h 48"/>
                  <a:gd name="T26" fmla="*/ 140 w 427"/>
                  <a:gd name="T27" fmla="*/ 36 h 48"/>
                  <a:gd name="T28" fmla="*/ 152 w 427"/>
                  <a:gd name="T29" fmla="*/ 32 h 48"/>
                  <a:gd name="T30" fmla="*/ 164 w 427"/>
                  <a:gd name="T31" fmla="*/ 40 h 48"/>
                  <a:gd name="T32" fmla="*/ 172 w 427"/>
                  <a:gd name="T33" fmla="*/ 36 h 48"/>
                  <a:gd name="T34" fmla="*/ 180 w 427"/>
                  <a:gd name="T35" fmla="*/ 36 h 48"/>
                  <a:gd name="T36" fmla="*/ 192 w 427"/>
                  <a:gd name="T37" fmla="*/ 36 h 48"/>
                  <a:gd name="T38" fmla="*/ 200 w 427"/>
                  <a:gd name="T39" fmla="*/ 36 h 48"/>
                  <a:gd name="T40" fmla="*/ 212 w 427"/>
                  <a:gd name="T41" fmla="*/ 40 h 48"/>
                  <a:gd name="T42" fmla="*/ 220 w 427"/>
                  <a:gd name="T43" fmla="*/ 40 h 48"/>
                  <a:gd name="T44" fmla="*/ 228 w 427"/>
                  <a:gd name="T45" fmla="*/ 40 h 48"/>
                  <a:gd name="T46" fmla="*/ 240 w 427"/>
                  <a:gd name="T47" fmla="*/ 40 h 48"/>
                  <a:gd name="T48" fmla="*/ 248 w 427"/>
                  <a:gd name="T49" fmla="*/ 40 h 48"/>
                  <a:gd name="T50" fmla="*/ 260 w 427"/>
                  <a:gd name="T51" fmla="*/ 44 h 48"/>
                  <a:gd name="T52" fmla="*/ 272 w 427"/>
                  <a:gd name="T53" fmla="*/ 44 h 48"/>
                  <a:gd name="T54" fmla="*/ 280 w 427"/>
                  <a:gd name="T55" fmla="*/ 44 h 48"/>
                  <a:gd name="T56" fmla="*/ 292 w 427"/>
                  <a:gd name="T57" fmla="*/ 40 h 48"/>
                  <a:gd name="T58" fmla="*/ 300 w 427"/>
                  <a:gd name="T59" fmla="*/ 44 h 48"/>
                  <a:gd name="T60" fmla="*/ 308 w 427"/>
                  <a:gd name="T61" fmla="*/ 44 h 48"/>
                  <a:gd name="T62" fmla="*/ 320 w 427"/>
                  <a:gd name="T63" fmla="*/ 44 h 48"/>
                  <a:gd name="T64" fmla="*/ 328 w 427"/>
                  <a:gd name="T65" fmla="*/ 44 h 48"/>
                  <a:gd name="T66" fmla="*/ 340 w 427"/>
                  <a:gd name="T67" fmla="*/ 44 h 48"/>
                  <a:gd name="T68" fmla="*/ 348 w 427"/>
                  <a:gd name="T69" fmla="*/ 44 h 48"/>
                  <a:gd name="T70" fmla="*/ 356 w 427"/>
                  <a:gd name="T71" fmla="*/ 44 h 48"/>
                  <a:gd name="T72" fmla="*/ 368 w 427"/>
                  <a:gd name="T73" fmla="*/ 44 h 48"/>
                  <a:gd name="T74" fmla="*/ 376 w 427"/>
                  <a:gd name="T75" fmla="*/ 44 h 48"/>
                  <a:gd name="T76" fmla="*/ 392 w 427"/>
                  <a:gd name="T77" fmla="*/ 44 h 48"/>
                  <a:gd name="T78" fmla="*/ 400 w 427"/>
                  <a:gd name="T79" fmla="*/ 44 h 48"/>
                  <a:gd name="T80" fmla="*/ 408 w 427"/>
                  <a:gd name="T81" fmla="*/ 44 h 48"/>
                  <a:gd name="T82" fmla="*/ 420 w 427"/>
                  <a:gd name="T83" fmla="*/ 44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48"/>
                  <a:gd name="T128" fmla="*/ 427 w 427"/>
                  <a:gd name="T129" fmla="*/ 48 h 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48">
                    <a:moveTo>
                      <a:pt x="0" y="48"/>
                    </a:moveTo>
                    <a:lnTo>
                      <a:pt x="0" y="0"/>
                    </a:lnTo>
                    <a:lnTo>
                      <a:pt x="12" y="0"/>
                    </a:lnTo>
                    <a:lnTo>
                      <a:pt x="12" y="48"/>
                    </a:lnTo>
                    <a:lnTo>
                      <a:pt x="12" y="4"/>
                    </a:lnTo>
                    <a:lnTo>
                      <a:pt x="20" y="4"/>
                    </a:lnTo>
                    <a:lnTo>
                      <a:pt x="20" y="48"/>
                    </a:lnTo>
                    <a:lnTo>
                      <a:pt x="20" y="4"/>
                    </a:lnTo>
                    <a:lnTo>
                      <a:pt x="32" y="4"/>
                    </a:lnTo>
                    <a:lnTo>
                      <a:pt x="32" y="48"/>
                    </a:lnTo>
                    <a:lnTo>
                      <a:pt x="32" y="20"/>
                    </a:lnTo>
                    <a:lnTo>
                      <a:pt x="44" y="20"/>
                    </a:lnTo>
                    <a:lnTo>
                      <a:pt x="44" y="48"/>
                    </a:lnTo>
                    <a:lnTo>
                      <a:pt x="44" y="16"/>
                    </a:lnTo>
                    <a:lnTo>
                      <a:pt x="52" y="16"/>
                    </a:lnTo>
                    <a:lnTo>
                      <a:pt x="52" y="48"/>
                    </a:lnTo>
                    <a:lnTo>
                      <a:pt x="52" y="16"/>
                    </a:lnTo>
                    <a:lnTo>
                      <a:pt x="64" y="16"/>
                    </a:lnTo>
                    <a:lnTo>
                      <a:pt x="64" y="48"/>
                    </a:lnTo>
                    <a:lnTo>
                      <a:pt x="64" y="24"/>
                    </a:lnTo>
                    <a:lnTo>
                      <a:pt x="72" y="24"/>
                    </a:lnTo>
                    <a:lnTo>
                      <a:pt x="72" y="48"/>
                    </a:lnTo>
                    <a:lnTo>
                      <a:pt x="72" y="20"/>
                    </a:lnTo>
                    <a:lnTo>
                      <a:pt x="80" y="20"/>
                    </a:lnTo>
                    <a:lnTo>
                      <a:pt x="80" y="48"/>
                    </a:lnTo>
                    <a:lnTo>
                      <a:pt x="80" y="24"/>
                    </a:lnTo>
                    <a:lnTo>
                      <a:pt x="92" y="24"/>
                    </a:lnTo>
                    <a:lnTo>
                      <a:pt x="92" y="48"/>
                    </a:lnTo>
                    <a:lnTo>
                      <a:pt x="92" y="24"/>
                    </a:lnTo>
                    <a:lnTo>
                      <a:pt x="100" y="24"/>
                    </a:lnTo>
                    <a:lnTo>
                      <a:pt x="100" y="48"/>
                    </a:lnTo>
                    <a:lnTo>
                      <a:pt x="100" y="24"/>
                    </a:lnTo>
                    <a:lnTo>
                      <a:pt x="112" y="24"/>
                    </a:lnTo>
                    <a:lnTo>
                      <a:pt x="112" y="48"/>
                    </a:lnTo>
                    <a:lnTo>
                      <a:pt x="112" y="28"/>
                    </a:lnTo>
                    <a:lnTo>
                      <a:pt x="120" y="28"/>
                    </a:lnTo>
                    <a:lnTo>
                      <a:pt x="120" y="48"/>
                    </a:lnTo>
                    <a:lnTo>
                      <a:pt x="120" y="32"/>
                    </a:lnTo>
                    <a:lnTo>
                      <a:pt x="128" y="32"/>
                    </a:lnTo>
                    <a:lnTo>
                      <a:pt x="128" y="48"/>
                    </a:lnTo>
                    <a:lnTo>
                      <a:pt x="128" y="36"/>
                    </a:lnTo>
                    <a:lnTo>
                      <a:pt x="140" y="36"/>
                    </a:lnTo>
                    <a:lnTo>
                      <a:pt x="140" y="48"/>
                    </a:lnTo>
                    <a:lnTo>
                      <a:pt x="140" y="32"/>
                    </a:lnTo>
                    <a:lnTo>
                      <a:pt x="152" y="32"/>
                    </a:lnTo>
                    <a:lnTo>
                      <a:pt x="152" y="48"/>
                    </a:lnTo>
                    <a:lnTo>
                      <a:pt x="152" y="40"/>
                    </a:lnTo>
                    <a:lnTo>
                      <a:pt x="164" y="40"/>
                    </a:lnTo>
                    <a:lnTo>
                      <a:pt x="164" y="48"/>
                    </a:lnTo>
                    <a:lnTo>
                      <a:pt x="164" y="36"/>
                    </a:lnTo>
                    <a:lnTo>
                      <a:pt x="172" y="36"/>
                    </a:lnTo>
                    <a:lnTo>
                      <a:pt x="172" y="48"/>
                    </a:lnTo>
                    <a:lnTo>
                      <a:pt x="172" y="36"/>
                    </a:lnTo>
                    <a:lnTo>
                      <a:pt x="180" y="36"/>
                    </a:lnTo>
                    <a:lnTo>
                      <a:pt x="180" y="48"/>
                    </a:lnTo>
                    <a:lnTo>
                      <a:pt x="180" y="36"/>
                    </a:lnTo>
                    <a:lnTo>
                      <a:pt x="192" y="36"/>
                    </a:lnTo>
                    <a:lnTo>
                      <a:pt x="192" y="48"/>
                    </a:lnTo>
                    <a:lnTo>
                      <a:pt x="192" y="36"/>
                    </a:lnTo>
                    <a:lnTo>
                      <a:pt x="200" y="36"/>
                    </a:lnTo>
                    <a:lnTo>
                      <a:pt x="200" y="48"/>
                    </a:lnTo>
                    <a:lnTo>
                      <a:pt x="200" y="40"/>
                    </a:lnTo>
                    <a:lnTo>
                      <a:pt x="212" y="40"/>
                    </a:lnTo>
                    <a:lnTo>
                      <a:pt x="212" y="48"/>
                    </a:lnTo>
                    <a:lnTo>
                      <a:pt x="212" y="40"/>
                    </a:lnTo>
                    <a:lnTo>
                      <a:pt x="220" y="40"/>
                    </a:lnTo>
                    <a:lnTo>
                      <a:pt x="220" y="48"/>
                    </a:lnTo>
                    <a:lnTo>
                      <a:pt x="220" y="40"/>
                    </a:lnTo>
                    <a:lnTo>
                      <a:pt x="228" y="40"/>
                    </a:lnTo>
                    <a:lnTo>
                      <a:pt x="228" y="48"/>
                    </a:lnTo>
                    <a:lnTo>
                      <a:pt x="228" y="40"/>
                    </a:lnTo>
                    <a:lnTo>
                      <a:pt x="240" y="40"/>
                    </a:lnTo>
                    <a:lnTo>
                      <a:pt x="240" y="48"/>
                    </a:lnTo>
                    <a:lnTo>
                      <a:pt x="240" y="40"/>
                    </a:lnTo>
                    <a:lnTo>
                      <a:pt x="248" y="40"/>
                    </a:lnTo>
                    <a:lnTo>
                      <a:pt x="248" y="48"/>
                    </a:lnTo>
                    <a:lnTo>
                      <a:pt x="248" y="44"/>
                    </a:lnTo>
                    <a:lnTo>
                      <a:pt x="260" y="44"/>
                    </a:lnTo>
                    <a:lnTo>
                      <a:pt x="260" y="48"/>
                    </a:lnTo>
                    <a:lnTo>
                      <a:pt x="260" y="44"/>
                    </a:lnTo>
                    <a:lnTo>
                      <a:pt x="272" y="44"/>
                    </a:lnTo>
                    <a:lnTo>
                      <a:pt x="272" y="48"/>
                    </a:lnTo>
                    <a:lnTo>
                      <a:pt x="272" y="44"/>
                    </a:lnTo>
                    <a:lnTo>
                      <a:pt x="280" y="44"/>
                    </a:lnTo>
                    <a:lnTo>
                      <a:pt x="280" y="48"/>
                    </a:lnTo>
                    <a:lnTo>
                      <a:pt x="280" y="40"/>
                    </a:lnTo>
                    <a:lnTo>
                      <a:pt x="292" y="40"/>
                    </a:lnTo>
                    <a:lnTo>
                      <a:pt x="292" y="48"/>
                    </a:lnTo>
                    <a:lnTo>
                      <a:pt x="292" y="44"/>
                    </a:lnTo>
                    <a:lnTo>
                      <a:pt x="300" y="44"/>
                    </a:lnTo>
                    <a:lnTo>
                      <a:pt x="300" y="48"/>
                    </a:lnTo>
                    <a:lnTo>
                      <a:pt x="300" y="44"/>
                    </a:lnTo>
                    <a:lnTo>
                      <a:pt x="308" y="44"/>
                    </a:lnTo>
                    <a:lnTo>
                      <a:pt x="308" y="48"/>
                    </a:lnTo>
                    <a:lnTo>
                      <a:pt x="308" y="44"/>
                    </a:lnTo>
                    <a:lnTo>
                      <a:pt x="320" y="44"/>
                    </a:lnTo>
                    <a:lnTo>
                      <a:pt x="320" y="48"/>
                    </a:lnTo>
                    <a:lnTo>
                      <a:pt x="320" y="44"/>
                    </a:lnTo>
                    <a:lnTo>
                      <a:pt x="328" y="44"/>
                    </a:lnTo>
                    <a:lnTo>
                      <a:pt x="328" y="48"/>
                    </a:lnTo>
                    <a:lnTo>
                      <a:pt x="328" y="44"/>
                    </a:lnTo>
                    <a:lnTo>
                      <a:pt x="340" y="44"/>
                    </a:lnTo>
                    <a:lnTo>
                      <a:pt x="340" y="48"/>
                    </a:lnTo>
                    <a:lnTo>
                      <a:pt x="340" y="44"/>
                    </a:lnTo>
                    <a:lnTo>
                      <a:pt x="348" y="44"/>
                    </a:lnTo>
                    <a:lnTo>
                      <a:pt x="348" y="48"/>
                    </a:lnTo>
                    <a:lnTo>
                      <a:pt x="348" y="44"/>
                    </a:lnTo>
                    <a:lnTo>
                      <a:pt x="356" y="44"/>
                    </a:lnTo>
                    <a:lnTo>
                      <a:pt x="356" y="48"/>
                    </a:lnTo>
                    <a:lnTo>
                      <a:pt x="356" y="44"/>
                    </a:lnTo>
                    <a:lnTo>
                      <a:pt x="368" y="44"/>
                    </a:lnTo>
                    <a:lnTo>
                      <a:pt x="368" y="48"/>
                    </a:lnTo>
                    <a:lnTo>
                      <a:pt x="368" y="44"/>
                    </a:lnTo>
                    <a:lnTo>
                      <a:pt x="376" y="44"/>
                    </a:lnTo>
                    <a:lnTo>
                      <a:pt x="376" y="48"/>
                    </a:lnTo>
                    <a:lnTo>
                      <a:pt x="376" y="44"/>
                    </a:lnTo>
                    <a:lnTo>
                      <a:pt x="392" y="44"/>
                    </a:lnTo>
                    <a:lnTo>
                      <a:pt x="392" y="48"/>
                    </a:lnTo>
                    <a:lnTo>
                      <a:pt x="392" y="44"/>
                    </a:lnTo>
                    <a:lnTo>
                      <a:pt x="400" y="44"/>
                    </a:lnTo>
                    <a:lnTo>
                      <a:pt x="400" y="48"/>
                    </a:lnTo>
                    <a:lnTo>
                      <a:pt x="400" y="44"/>
                    </a:lnTo>
                    <a:lnTo>
                      <a:pt x="408" y="44"/>
                    </a:lnTo>
                    <a:lnTo>
                      <a:pt x="408" y="48"/>
                    </a:lnTo>
                    <a:lnTo>
                      <a:pt x="408" y="44"/>
                    </a:lnTo>
                    <a:lnTo>
                      <a:pt x="420" y="44"/>
                    </a:lnTo>
                    <a:lnTo>
                      <a:pt x="420" y="48"/>
                    </a:lnTo>
                    <a:lnTo>
                      <a:pt x="427" y="48"/>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3" name="Freeform 68"/>
              <p:cNvSpPr>
                <a:spLocks/>
              </p:cNvSpPr>
              <p:nvPr/>
            </p:nvSpPr>
            <p:spPr bwMode="auto">
              <a:xfrm>
                <a:off x="2376" y="2560"/>
                <a:ext cx="220" cy="4"/>
              </a:xfrm>
              <a:custGeom>
                <a:avLst/>
                <a:gdLst>
                  <a:gd name="T0" fmla="*/ 0 w 220"/>
                  <a:gd name="T1" fmla="*/ 4 h 4"/>
                  <a:gd name="T2" fmla="*/ 0 w 220"/>
                  <a:gd name="T3" fmla="*/ 0 h 4"/>
                  <a:gd name="T4" fmla="*/ 12 w 220"/>
                  <a:gd name="T5" fmla="*/ 0 h 4"/>
                  <a:gd name="T6" fmla="*/ 12 w 220"/>
                  <a:gd name="T7" fmla="*/ 4 h 4"/>
                  <a:gd name="T8" fmla="*/ 12 w 220"/>
                  <a:gd name="T9" fmla="*/ 0 h 4"/>
                  <a:gd name="T10" fmla="*/ 20 w 220"/>
                  <a:gd name="T11" fmla="*/ 0 h 4"/>
                  <a:gd name="T12" fmla="*/ 20 w 220"/>
                  <a:gd name="T13" fmla="*/ 4 h 4"/>
                  <a:gd name="T14" fmla="*/ 20 w 220"/>
                  <a:gd name="T15" fmla="*/ 0 h 4"/>
                  <a:gd name="T16" fmla="*/ 28 w 220"/>
                  <a:gd name="T17" fmla="*/ 0 h 4"/>
                  <a:gd name="T18" fmla="*/ 28 w 220"/>
                  <a:gd name="T19" fmla="*/ 4 h 4"/>
                  <a:gd name="T20" fmla="*/ 28 w 220"/>
                  <a:gd name="T21" fmla="*/ 0 h 4"/>
                  <a:gd name="T22" fmla="*/ 40 w 220"/>
                  <a:gd name="T23" fmla="*/ 0 h 4"/>
                  <a:gd name="T24" fmla="*/ 40 w 220"/>
                  <a:gd name="T25" fmla="*/ 4 h 4"/>
                  <a:gd name="T26" fmla="*/ 40 w 220"/>
                  <a:gd name="T27" fmla="*/ 0 h 4"/>
                  <a:gd name="T28" fmla="*/ 48 w 220"/>
                  <a:gd name="T29" fmla="*/ 0 h 4"/>
                  <a:gd name="T30" fmla="*/ 48 w 220"/>
                  <a:gd name="T31" fmla="*/ 4 h 4"/>
                  <a:gd name="T32" fmla="*/ 48 w 220"/>
                  <a:gd name="T33" fmla="*/ 0 h 4"/>
                  <a:gd name="T34" fmla="*/ 60 w 220"/>
                  <a:gd name="T35" fmla="*/ 0 h 4"/>
                  <a:gd name="T36" fmla="*/ 60 w 220"/>
                  <a:gd name="T37" fmla="*/ 4 h 4"/>
                  <a:gd name="T38" fmla="*/ 68 w 220"/>
                  <a:gd name="T39" fmla="*/ 4 h 4"/>
                  <a:gd name="T40" fmla="*/ 80 w 220"/>
                  <a:gd name="T41" fmla="*/ 4 h 4"/>
                  <a:gd name="T42" fmla="*/ 80 w 220"/>
                  <a:gd name="T43" fmla="*/ 0 h 4"/>
                  <a:gd name="T44" fmla="*/ 92 w 220"/>
                  <a:gd name="T45" fmla="*/ 0 h 4"/>
                  <a:gd name="T46" fmla="*/ 92 w 220"/>
                  <a:gd name="T47" fmla="*/ 4 h 4"/>
                  <a:gd name="T48" fmla="*/ 100 w 220"/>
                  <a:gd name="T49" fmla="*/ 4 h 4"/>
                  <a:gd name="T50" fmla="*/ 112 w 220"/>
                  <a:gd name="T51" fmla="*/ 4 h 4"/>
                  <a:gd name="T52" fmla="*/ 120 w 220"/>
                  <a:gd name="T53" fmla="*/ 4 h 4"/>
                  <a:gd name="T54" fmla="*/ 120 w 220"/>
                  <a:gd name="T55" fmla="*/ 0 h 4"/>
                  <a:gd name="T56" fmla="*/ 128 w 220"/>
                  <a:gd name="T57" fmla="*/ 0 h 4"/>
                  <a:gd name="T58" fmla="*/ 128 w 220"/>
                  <a:gd name="T59" fmla="*/ 4 h 4"/>
                  <a:gd name="T60" fmla="*/ 140 w 220"/>
                  <a:gd name="T61" fmla="*/ 4 h 4"/>
                  <a:gd name="T62" fmla="*/ 148 w 220"/>
                  <a:gd name="T63" fmla="*/ 4 h 4"/>
                  <a:gd name="T64" fmla="*/ 160 w 220"/>
                  <a:gd name="T65" fmla="*/ 4 h 4"/>
                  <a:gd name="T66" fmla="*/ 168 w 220"/>
                  <a:gd name="T67" fmla="*/ 4 h 4"/>
                  <a:gd name="T68" fmla="*/ 176 w 220"/>
                  <a:gd name="T69" fmla="*/ 4 h 4"/>
                  <a:gd name="T70" fmla="*/ 176 w 220"/>
                  <a:gd name="T71" fmla="*/ 0 h 4"/>
                  <a:gd name="T72" fmla="*/ 188 w 220"/>
                  <a:gd name="T73" fmla="*/ 0 h 4"/>
                  <a:gd name="T74" fmla="*/ 188 w 220"/>
                  <a:gd name="T75" fmla="*/ 4 h 4"/>
                  <a:gd name="T76" fmla="*/ 200 w 220"/>
                  <a:gd name="T77" fmla="*/ 4 h 4"/>
                  <a:gd name="T78" fmla="*/ 212 w 220"/>
                  <a:gd name="T79" fmla="*/ 4 h 4"/>
                  <a:gd name="T80" fmla="*/ 212 w 220"/>
                  <a:gd name="T81" fmla="*/ 0 h 4"/>
                  <a:gd name="T82" fmla="*/ 220 w 220"/>
                  <a:gd name="T83" fmla="*/ 0 h 4"/>
                  <a:gd name="T84" fmla="*/ 220 w 220"/>
                  <a:gd name="T85" fmla="*/ 4 h 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0"/>
                  <a:gd name="T130" fmla="*/ 0 h 4"/>
                  <a:gd name="T131" fmla="*/ 220 w 220"/>
                  <a:gd name="T132" fmla="*/ 4 h 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0" h="4">
                    <a:moveTo>
                      <a:pt x="0" y="4"/>
                    </a:moveTo>
                    <a:lnTo>
                      <a:pt x="0" y="0"/>
                    </a:lnTo>
                    <a:lnTo>
                      <a:pt x="12" y="0"/>
                    </a:lnTo>
                    <a:lnTo>
                      <a:pt x="12" y="4"/>
                    </a:lnTo>
                    <a:lnTo>
                      <a:pt x="12" y="0"/>
                    </a:lnTo>
                    <a:lnTo>
                      <a:pt x="20" y="0"/>
                    </a:lnTo>
                    <a:lnTo>
                      <a:pt x="20" y="4"/>
                    </a:lnTo>
                    <a:lnTo>
                      <a:pt x="20" y="0"/>
                    </a:lnTo>
                    <a:lnTo>
                      <a:pt x="28" y="0"/>
                    </a:lnTo>
                    <a:lnTo>
                      <a:pt x="28" y="4"/>
                    </a:lnTo>
                    <a:lnTo>
                      <a:pt x="28" y="0"/>
                    </a:lnTo>
                    <a:lnTo>
                      <a:pt x="40" y="0"/>
                    </a:lnTo>
                    <a:lnTo>
                      <a:pt x="40" y="4"/>
                    </a:lnTo>
                    <a:lnTo>
                      <a:pt x="40" y="0"/>
                    </a:lnTo>
                    <a:lnTo>
                      <a:pt x="48" y="0"/>
                    </a:lnTo>
                    <a:lnTo>
                      <a:pt x="48" y="4"/>
                    </a:lnTo>
                    <a:lnTo>
                      <a:pt x="48" y="0"/>
                    </a:lnTo>
                    <a:lnTo>
                      <a:pt x="60" y="0"/>
                    </a:lnTo>
                    <a:lnTo>
                      <a:pt x="60" y="4"/>
                    </a:lnTo>
                    <a:lnTo>
                      <a:pt x="68" y="4"/>
                    </a:lnTo>
                    <a:lnTo>
                      <a:pt x="80" y="4"/>
                    </a:lnTo>
                    <a:lnTo>
                      <a:pt x="80" y="0"/>
                    </a:lnTo>
                    <a:lnTo>
                      <a:pt x="92" y="0"/>
                    </a:lnTo>
                    <a:lnTo>
                      <a:pt x="92" y="4"/>
                    </a:lnTo>
                    <a:lnTo>
                      <a:pt x="100" y="4"/>
                    </a:lnTo>
                    <a:lnTo>
                      <a:pt x="112" y="4"/>
                    </a:lnTo>
                    <a:lnTo>
                      <a:pt x="120" y="4"/>
                    </a:lnTo>
                    <a:lnTo>
                      <a:pt x="120" y="0"/>
                    </a:lnTo>
                    <a:lnTo>
                      <a:pt x="128" y="0"/>
                    </a:lnTo>
                    <a:lnTo>
                      <a:pt x="128" y="4"/>
                    </a:lnTo>
                    <a:lnTo>
                      <a:pt x="140" y="4"/>
                    </a:lnTo>
                    <a:lnTo>
                      <a:pt x="148" y="4"/>
                    </a:lnTo>
                    <a:lnTo>
                      <a:pt x="160" y="4"/>
                    </a:lnTo>
                    <a:lnTo>
                      <a:pt x="168" y="4"/>
                    </a:lnTo>
                    <a:lnTo>
                      <a:pt x="176" y="4"/>
                    </a:lnTo>
                    <a:lnTo>
                      <a:pt x="176" y="0"/>
                    </a:lnTo>
                    <a:lnTo>
                      <a:pt x="188" y="0"/>
                    </a:lnTo>
                    <a:lnTo>
                      <a:pt x="188" y="4"/>
                    </a:lnTo>
                    <a:lnTo>
                      <a:pt x="200" y="4"/>
                    </a:lnTo>
                    <a:lnTo>
                      <a:pt x="212" y="4"/>
                    </a:lnTo>
                    <a:lnTo>
                      <a:pt x="212" y="0"/>
                    </a:lnTo>
                    <a:lnTo>
                      <a:pt x="220" y="0"/>
                    </a:lnTo>
                    <a:lnTo>
                      <a:pt x="220" y="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4" name="Rectangle 69"/>
              <p:cNvSpPr>
                <a:spLocks noChangeArrowheads="1"/>
              </p:cNvSpPr>
              <p:nvPr/>
            </p:nvSpPr>
            <p:spPr bwMode="auto">
              <a:xfrm>
                <a:off x="2029" y="1065"/>
                <a:ext cx="54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95" name="Rectangle 70"/>
              <p:cNvSpPr>
                <a:spLocks noChangeArrowheads="1"/>
              </p:cNvSpPr>
              <p:nvPr/>
            </p:nvSpPr>
            <p:spPr bwMode="auto">
              <a:xfrm>
                <a:off x="2029" y="1065"/>
                <a:ext cx="547" cy="17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96" name="Line 71"/>
              <p:cNvSpPr>
                <a:spLocks noChangeShapeType="1"/>
              </p:cNvSpPr>
              <p:nvPr/>
            </p:nvSpPr>
            <p:spPr bwMode="auto">
              <a:xfrm>
                <a:off x="2029" y="1065"/>
                <a:ext cx="5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97" name="Freeform 72"/>
              <p:cNvSpPr>
                <a:spLocks/>
              </p:cNvSpPr>
              <p:nvPr/>
            </p:nvSpPr>
            <p:spPr bwMode="auto">
              <a:xfrm>
                <a:off x="2029" y="1065"/>
                <a:ext cx="547" cy="173"/>
              </a:xfrm>
              <a:custGeom>
                <a:avLst/>
                <a:gdLst>
                  <a:gd name="T0" fmla="*/ 0 w 137"/>
                  <a:gd name="T1" fmla="*/ 2147483646 h 43"/>
                  <a:gd name="T2" fmla="*/ 2147483646 w 137"/>
                  <a:gd name="T3" fmla="*/ 2147483646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137" y="43"/>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8" name="Freeform 75"/>
              <p:cNvSpPr>
                <a:spLocks/>
              </p:cNvSpPr>
              <p:nvPr/>
            </p:nvSpPr>
            <p:spPr bwMode="auto">
              <a:xfrm>
                <a:off x="1930" y="1065"/>
                <a:ext cx="646" cy="173"/>
              </a:xfrm>
              <a:custGeom>
                <a:avLst/>
                <a:gdLst>
                  <a:gd name="T0" fmla="*/ 0 w 137"/>
                  <a:gd name="T1" fmla="*/ 2147483646 h 43"/>
                  <a:gd name="T2" fmla="*/ 0 w 137"/>
                  <a:gd name="T3" fmla="*/ 0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0" y="0"/>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9" name="Rectangle 78"/>
              <p:cNvSpPr>
                <a:spLocks noChangeArrowheads="1"/>
              </p:cNvSpPr>
              <p:nvPr/>
            </p:nvSpPr>
            <p:spPr bwMode="auto">
              <a:xfrm>
                <a:off x="2180" y="1077"/>
                <a:ext cx="37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Messdaten</a:t>
                </a:r>
                <a:endParaRPr lang="de-DE" altLang="en-US" sz="1200"/>
              </a:p>
            </p:txBody>
          </p:sp>
          <p:sp>
            <p:nvSpPr>
              <p:cNvPr id="17500" name="Line 79"/>
              <p:cNvSpPr>
                <a:spLocks noChangeShapeType="1"/>
              </p:cNvSpPr>
              <p:nvPr/>
            </p:nvSpPr>
            <p:spPr bwMode="auto">
              <a:xfrm>
                <a:off x="1976" y="1109"/>
                <a:ext cx="184" cy="1"/>
              </a:xfrm>
              <a:prstGeom prst="line">
                <a:avLst/>
              </a:prstGeom>
              <a:noFill/>
              <a:ln w="0">
                <a:solidFill>
                  <a:srgbClr val="5500AA"/>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501" name="Rectangle 80"/>
              <p:cNvSpPr>
                <a:spLocks noChangeArrowheads="1"/>
              </p:cNvSpPr>
              <p:nvPr/>
            </p:nvSpPr>
            <p:spPr bwMode="auto">
              <a:xfrm>
                <a:off x="2180" y="1153"/>
                <a:ext cx="25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Fit (ML)</a:t>
                </a:r>
                <a:endParaRPr lang="de-DE" altLang="en-US" sz="1200"/>
              </a:p>
            </p:txBody>
          </p:sp>
          <p:sp>
            <p:nvSpPr>
              <p:cNvPr id="17502" name="Line 81"/>
              <p:cNvSpPr>
                <a:spLocks noChangeShapeType="1"/>
              </p:cNvSpPr>
              <p:nvPr/>
            </p:nvSpPr>
            <p:spPr bwMode="auto">
              <a:xfrm>
                <a:off x="1976" y="1190"/>
                <a:ext cx="184" cy="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17427" name="Freeform 85"/>
            <p:cNvSpPr>
              <a:spLocks/>
            </p:cNvSpPr>
            <p:nvPr/>
          </p:nvSpPr>
          <p:spPr bwMode="auto">
            <a:xfrm>
              <a:off x="2271713" y="2728553"/>
              <a:ext cx="4513262" cy="3078162"/>
            </a:xfrm>
            <a:custGeom>
              <a:avLst/>
              <a:gdLst>
                <a:gd name="T0" fmla="*/ 2147483646 w 9868"/>
                <a:gd name="T1" fmla="*/ 2147483646 h 10000"/>
                <a:gd name="T2" fmla="*/ 2147483646 w 9868"/>
                <a:gd name="T3" fmla="*/ 2147483646 h 10000"/>
                <a:gd name="T4" fmla="*/ 2147483646 w 9868"/>
                <a:gd name="T5" fmla="*/ 2147483646 h 10000"/>
                <a:gd name="T6" fmla="*/ 2147483646 w 9868"/>
                <a:gd name="T7" fmla="*/ 2147483646 h 10000"/>
                <a:gd name="T8" fmla="*/ 2147483646 w 9868"/>
                <a:gd name="T9" fmla="*/ 2147483646 h 10000"/>
                <a:gd name="T10" fmla="*/ 2147483646 w 9868"/>
                <a:gd name="T11" fmla="*/ 2147483646 h 10000"/>
                <a:gd name="T12" fmla="*/ 2147483646 w 9868"/>
                <a:gd name="T13" fmla="*/ 0 h 10000"/>
                <a:gd name="T14" fmla="*/ 2147483646 w 9868"/>
                <a:gd name="T15" fmla="*/ 2147483646 h 10000"/>
                <a:gd name="T16" fmla="*/ 2147483646 w 9868"/>
                <a:gd name="T17" fmla="*/ 2147483646 h 10000"/>
                <a:gd name="T18" fmla="*/ 2147483646 w 9868"/>
                <a:gd name="T19" fmla="*/ 2147483646 h 10000"/>
                <a:gd name="T20" fmla="*/ 2147483646 w 9868"/>
                <a:gd name="T21" fmla="*/ 2147483646 h 10000"/>
                <a:gd name="T22" fmla="*/ 2147483646 w 9868"/>
                <a:gd name="T23" fmla="*/ 2147483646 h 10000"/>
                <a:gd name="T24" fmla="*/ 2147483646 w 9868"/>
                <a:gd name="T25" fmla="*/ 2147483646 h 10000"/>
                <a:gd name="T26" fmla="*/ 2147483646 w 9868"/>
                <a:gd name="T27" fmla="*/ 2147483646 h 10000"/>
                <a:gd name="T28" fmla="*/ 2147483646 w 9868"/>
                <a:gd name="T29" fmla="*/ 2147483646 h 10000"/>
                <a:gd name="T30" fmla="*/ 2147483646 w 9868"/>
                <a:gd name="T31" fmla="*/ 2147483646 h 10000"/>
                <a:gd name="T32" fmla="*/ 2147483646 w 9868"/>
                <a:gd name="T33" fmla="*/ 2147483646 h 10000"/>
                <a:gd name="T34" fmla="*/ 2147483646 w 9868"/>
                <a:gd name="T35" fmla="*/ 2147483646 h 10000"/>
                <a:gd name="T36" fmla="*/ 2147483646 w 9868"/>
                <a:gd name="T37" fmla="*/ 2147483646 h 10000"/>
                <a:gd name="T38" fmla="*/ 2147483646 w 9868"/>
                <a:gd name="T39" fmla="*/ 2147483646 h 10000"/>
                <a:gd name="T40" fmla="*/ 2147483646 w 9868"/>
                <a:gd name="T41" fmla="*/ 2147483646 h 10000"/>
                <a:gd name="T42" fmla="*/ 2147483646 w 9868"/>
                <a:gd name="T43" fmla="*/ 2147483646 h 10000"/>
                <a:gd name="T44" fmla="*/ 2147483646 w 9868"/>
                <a:gd name="T45" fmla="*/ 2147483646 h 10000"/>
                <a:gd name="T46" fmla="*/ 2147483646 w 9868"/>
                <a:gd name="T47" fmla="*/ 2147483646 h 10000"/>
                <a:gd name="T48" fmla="*/ 2147483646 w 9868"/>
                <a:gd name="T49" fmla="*/ 2147483646 h 10000"/>
                <a:gd name="T50" fmla="*/ 2147483646 w 9868"/>
                <a:gd name="T51" fmla="*/ 2147483646 h 10000"/>
                <a:gd name="T52" fmla="*/ 2147483646 w 9868"/>
                <a:gd name="T53" fmla="*/ 2147483646 h 10000"/>
                <a:gd name="T54" fmla="*/ 2147483646 w 9868"/>
                <a:gd name="T55" fmla="*/ 2147483646 h 10000"/>
                <a:gd name="T56" fmla="*/ 2147483646 w 9868"/>
                <a:gd name="T57" fmla="*/ 2147483646 h 10000"/>
                <a:gd name="T58" fmla="*/ 2147483646 w 9868"/>
                <a:gd name="T59" fmla="*/ 2147483646 h 10000"/>
                <a:gd name="T60" fmla="*/ 2147483646 w 9868"/>
                <a:gd name="T61" fmla="*/ 2147483646 h 10000"/>
                <a:gd name="T62" fmla="*/ 2147483646 w 9868"/>
                <a:gd name="T63" fmla="*/ 2147483646 h 10000"/>
                <a:gd name="T64" fmla="*/ 2147483646 w 9868"/>
                <a:gd name="T65" fmla="*/ 2147483646 h 10000"/>
                <a:gd name="T66" fmla="*/ 2147483646 w 9868"/>
                <a:gd name="T67" fmla="*/ 2147483646 h 10000"/>
                <a:gd name="T68" fmla="*/ 2147483646 w 9868"/>
                <a:gd name="T69" fmla="*/ 2147483646 h 10000"/>
                <a:gd name="T70" fmla="*/ 2147483646 w 9868"/>
                <a:gd name="T71" fmla="*/ 2147483646 h 10000"/>
                <a:gd name="T72" fmla="*/ 2147483646 w 9868"/>
                <a:gd name="T73" fmla="*/ 2147483646 h 10000"/>
                <a:gd name="T74" fmla="*/ 2147483646 w 9868"/>
                <a:gd name="T75" fmla="*/ 2147483646 h 10000"/>
                <a:gd name="T76" fmla="*/ 2147483646 w 9868"/>
                <a:gd name="T77" fmla="*/ 2147483646 h 10000"/>
                <a:gd name="T78" fmla="*/ 2147483646 w 9868"/>
                <a:gd name="T79" fmla="*/ 2147483646 h 10000"/>
                <a:gd name="T80" fmla="*/ 2147483646 w 9868"/>
                <a:gd name="T81" fmla="*/ 2147483646 h 10000"/>
                <a:gd name="T82" fmla="*/ 2147483646 w 9868"/>
                <a:gd name="T83" fmla="*/ 2147483646 h 10000"/>
                <a:gd name="T84" fmla="*/ 2147483646 w 9868"/>
                <a:gd name="T85" fmla="*/ 2147483646 h 10000"/>
                <a:gd name="T86" fmla="*/ 2147483646 w 9868"/>
                <a:gd name="T87" fmla="*/ 2147483646 h 10000"/>
                <a:gd name="T88" fmla="*/ 2147483646 w 9868"/>
                <a:gd name="T89" fmla="*/ 2147483646 h 100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868"/>
                <a:gd name="T136" fmla="*/ 0 h 10000"/>
                <a:gd name="T137" fmla="*/ 9868 w 9868"/>
                <a:gd name="T138" fmla="*/ 10000 h 100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868" h="10000">
                  <a:moveTo>
                    <a:pt x="0" y="9927"/>
                  </a:moveTo>
                  <a:cubicBezTo>
                    <a:pt x="39" y="9571"/>
                    <a:pt x="71" y="9013"/>
                    <a:pt x="133" y="8426"/>
                  </a:cubicBezTo>
                  <a:cubicBezTo>
                    <a:pt x="185" y="7981"/>
                    <a:pt x="249" y="7104"/>
                    <a:pt x="320" y="6558"/>
                  </a:cubicBezTo>
                  <a:cubicBezTo>
                    <a:pt x="379" y="6160"/>
                    <a:pt x="429" y="5550"/>
                    <a:pt x="486" y="5074"/>
                  </a:cubicBezTo>
                  <a:cubicBezTo>
                    <a:pt x="523" y="4783"/>
                    <a:pt x="573" y="4280"/>
                    <a:pt x="603" y="3887"/>
                  </a:cubicBezTo>
                  <a:cubicBezTo>
                    <a:pt x="606" y="3631"/>
                    <a:pt x="724" y="2804"/>
                    <a:pt x="771" y="2532"/>
                  </a:cubicBezTo>
                  <a:cubicBezTo>
                    <a:pt x="802" y="2224"/>
                    <a:pt x="825" y="2152"/>
                    <a:pt x="865" y="1898"/>
                  </a:cubicBezTo>
                  <a:cubicBezTo>
                    <a:pt x="925" y="1580"/>
                    <a:pt x="1037" y="1145"/>
                    <a:pt x="1092" y="967"/>
                  </a:cubicBezTo>
                  <a:cubicBezTo>
                    <a:pt x="1128" y="875"/>
                    <a:pt x="1165" y="784"/>
                    <a:pt x="1201" y="692"/>
                  </a:cubicBezTo>
                  <a:cubicBezTo>
                    <a:pt x="1230" y="610"/>
                    <a:pt x="1259" y="527"/>
                    <a:pt x="1290" y="445"/>
                  </a:cubicBezTo>
                  <a:cubicBezTo>
                    <a:pt x="1325" y="370"/>
                    <a:pt x="1362" y="295"/>
                    <a:pt x="1398" y="220"/>
                  </a:cubicBezTo>
                  <a:lnTo>
                    <a:pt x="1525" y="109"/>
                  </a:lnTo>
                  <a:cubicBezTo>
                    <a:pt x="1562" y="82"/>
                    <a:pt x="1598" y="54"/>
                    <a:pt x="1635" y="27"/>
                  </a:cubicBezTo>
                  <a:lnTo>
                    <a:pt x="1722" y="0"/>
                  </a:lnTo>
                  <a:lnTo>
                    <a:pt x="1831" y="27"/>
                  </a:lnTo>
                  <a:cubicBezTo>
                    <a:pt x="1869" y="45"/>
                    <a:pt x="1906" y="64"/>
                    <a:pt x="1943" y="82"/>
                  </a:cubicBezTo>
                  <a:cubicBezTo>
                    <a:pt x="1971" y="119"/>
                    <a:pt x="2000" y="155"/>
                    <a:pt x="2029" y="192"/>
                  </a:cubicBezTo>
                  <a:cubicBezTo>
                    <a:pt x="2074" y="247"/>
                    <a:pt x="2117" y="301"/>
                    <a:pt x="2161" y="356"/>
                  </a:cubicBezTo>
                  <a:cubicBezTo>
                    <a:pt x="2198" y="422"/>
                    <a:pt x="2234" y="489"/>
                    <a:pt x="2271" y="555"/>
                  </a:cubicBezTo>
                  <a:cubicBezTo>
                    <a:pt x="2307" y="628"/>
                    <a:pt x="2345" y="701"/>
                    <a:pt x="2381" y="774"/>
                  </a:cubicBezTo>
                  <a:cubicBezTo>
                    <a:pt x="2410" y="856"/>
                    <a:pt x="2440" y="939"/>
                    <a:pt x="2468" y="1021"/>
                  </a:cubicBezTo>
                  <a:cubicBezTo>
                    <a:pt x="2506" y="1112"/>
                    <a:pt x="2542" y="1204"/>
                    <a:pt x="2578" y="1295"/>
                  </a:cubicBezTo>
                  <a:cubicBezTo>
                    <a:pt x="2614" y="1396"/>
                    <a:pt x="2652" y="1497"/>
                    <a:pt x="2687" y="1597"/>
                  </a:cubicBezTo>
                  <a:cubicBezTo>
                    <a:pt x="2732" y="1700"/>
                    <a:pt x="2775" y="1802"/>
                    <a:pt x="2820" y="1905"/>
                  </a:cubicBezTo>
                  <a:cubicBezTo>
                    <a:pt x="2849" y="2014"/>
                    <a:pt x="2877" y="2125"/>
                    <a:pt x="2908" y="2234"/>
                  </a:cubicBezTo>
                  <a:lnTo>
                    <a:pt x="3017" y="2563"/>
                  </a:lnTo>
                  <a:cubicBezTo>
                    <a:pt x="3052" y="2682"/>
                    <a:pt x="3092" y="2801"/>
                    <a:pt x="3127" y="2920"/>
                  </a:cubicBezTo>
                  <a:cubicBezTo>
                    <a:pt x="3163" y="3041"/>
                    <a:pt x="3200" y="3162"/>
                    <a:pt x="3237" y="3283"/>
                  </a:cubicBezTo>
                  <a:cubicBezTo>
                    <a:pt x="3267" y="3392"/>
                    <a:pt x="3296" y="3502"/>
                    <a:pt x="3324" y="3612"/>
                  </a:cubicBezTo>
                  <a:cubicBezTo>
                    <a:pt x="3368" y="3740"/>
                    <a:pt x="3412" y="3867"/>
                    <a:pt x="3457" y="3996"/>
                  </a:cubicBezTo>
                  <a:cubicBezTo>
                    <a:pt x="3493" y="4105"/>
                    <a:pt x="3528" y="4215"/>
                    <a:pt x="3567" y="4325"/>
                  </a:cubicBezTo>
                  <a:cubicBezTo>
                    <a:pt x="3602" y="4446"/>
                    <a:pt x="3640" y="4566"/>
                    <a:pt x="3675" y="4688"/>
                  </a:cubicBezTo>
                  <a:cubicBezTo>
                    <a:pt x="3704" y="4797"/>
                    <a:pt x="3735" y="4907"/>
                    <a:pt x="3763" y="5017"/>
                  </a:cubicBezTo>
                  <a:cubicBezTo>
                    <a:pt x="3799" y="5136"/>
                    <a:pt x="3837" y="5254"/>
                    <a:pt x="3873" y="5374"/>
                  </a:cubicBezTo>
                  <a:cubicBezTo>
                    <a:pt x="3907" y="5474"/>
                    <a:pt x="3942" y="5575"/>
                    <a:pt x="3976" y="5675"/>
                  </a:cubicBezTo>
                  <a:cubicBezTo>
                    <a:pt x="4013" y="5778"/>
                    <a:pt x="4051" y="5881"/>
                    <a:pt x="4087" y="5983"/>
                  </a:cubicBezTo>
                  <a:cubicBezTo>
                    <a:pt x="4124" y="6083"/>
                    <a:pt x="4160" y="6185"/>
                    <a:pt x="4197" y="6285"/>
                  </a:cubicBezTo>
                  <a:cubicBezTo>
                    <a:pt x="4233" y="6386"/>
                    <a:pt x="4270" y="6486"/>
                    <a:pt x="4307" y="6587"/>
                  </a:cubicBezTo>
                  <a:cubicBezTo>
                    <a:pt x="4342" y="6669"/>
                    <a:pt x="4379" y="6751"/>
                    <a:pt x="4416" y="6833"/>
                  </a:cubicBezTo>
                  <a:cubicBezTo>
                    <a:pt x="4445" y="6925"/>
                    <a:pt x="4474" y="7016"/>
                    <a:pt x="4504" y="7107"/>
                  </a:cubicBezTo>
                  <a:cubicBezTo>
                    <a:pt x="4539" y="7191"/>
                    <a:pt x="4576" y="7277"/>
                    <a:pt x="4614" y="7361"/>
                  </a:cubicBezTo>
                  <a:cubicBezTo>
                    <a:pt x="4657" y="7434"/>
                    <a:pt x="4701" y="7507"/>
                    <a:pt x="4746" y="7580"/>
                  </a:cubicBezTo>
                  <a:cubicBezTo>
                    <a:pt x="4782" y="7654"/>
                    <a:pt x="4819" y="7727"/>
                    <a:pt x="4854" y="7800"/>
                  </a:cubicBezTo>
                  <a:cubicBezTo>
                    <a:pt x="4885" y="7873"/>
                    <a:pt x="4914" y="7945"/>
                    <a:pt x="4943" y="8019"/>
                  </a:cubicBezTo>
                  <a:cubicBezTo>
                    <a:pt x="4979" y="8074"/>
                    <a:pt x="5016" y="8128"/>
                    <a:pt x="5052" y="8183"/>
                  </a:cubicBezTo>
                  <a:cubicBezTo>
                    <a:pt x="5089" y="8238"/>
                    <a:pt x="5125" y="8293"/>
                    <a:pt x="5162" y="8348"/>
                  </a:cubicBezTo>
                  <a:cubicBezTo>
                    <a:pt x="5198" y="8403"/>
                    <a:pt x="5235" y="8457"/>
                    <a:pt x="5271" y="8512"/>
                  </a:cubicBezTo>
                  <a:cubicBezTo>
                    <a:pt x="5301" y="8567"/>
                    <a:pt x="5329" y="8621"/>
                    <a:pt x="5360" y="8676"/>
                  </a:cubicBezTo>
                  <a:cubicBezTo>
                    <a:pt x="5404" y="8724"/>
                    <a:pt x="5447" y="8773"/>
                    <a:pt x="5492" y="8821"/>
                  </a:cubicBezTo>
                  <a:cubicBezTo>
                    <a:pt x="5528" y="8867"/>
                    <a:pt x="5565" y="8912"/>
                    <a:pt x="5600" y="8958"/>
                  </a:cubicBezTo>
                  <a:cubicBezTo>
                    <a:pt x="5638" y="8994"/>
                    <a:pt x="5674" y="9031"/>
                    <a:pt x="5710" y="9067"/>
                  </a:cubicBezTo>
                  <a:cubicBezTo>
                    <a:pt x="5741" y="9095"/>
                    <a:pt x="5768" y="9123"/>
                    <a:pt x="5798" y="9150"/>
                  </a:cubicBezTo>
                  <a:cubicBezTo>
                    <a:pt x="5836" y="9186"/>
                    <a:pt x="5871" y="9223"/>
                    <a:pt x="5908" y="9259"/>
                  </a:cubicBezTo>
                  <a:cubicBezTo>
                    <a:pt x="5945" y="9286"/>
                    <a:pt x="5980" y="9314"/>
                    <a:pt x="6018" y="9341"/>
                  </a:cubicBezTo>
                  <a:cubicBezTo>
                    <a:pt x="6055" y="9368"/>
                    <a:pt x="6091" y="9396"/>
                    <a:pt x="6128" y="9423"/>
                  </a:cubicBezTo>
                  <a:cubicBezTo>
                    <a:pt x="6163" y="9452"/>
                    <a:pt x="6202" y="9479"/>
                    <a:pt x="6238" y="9507"/>
                  </a:cubicBezTo>
                  <a:lnTo>
                    <a:pt x="6346" y="9561"/>
                  </a:lnTo>
                  <a:cubicBezTo>
                    <a:pt x="6381" y="9579"/>
                    <a:pt x="6415" y="9598"/>
                    <a:pt x="6450" y="9616"/>
                  </a:cubicBezTo>
                  <a:cubicBezTo>
                    <a:pt x="6481" y="9634"/>
                    <a:pt x="6509" y="9653"/>
                    <a:pt x="6539" y="9671"/>
                  </a:cubicBezTo>
                  <a:lnTo>
                    <a:pt x="6647" y="9725"/>
                  </a:lnTo>
                  <a:lnTo>
                    <a:pt x="6780" y="9753"/>
                  </a:lnTo>
                  <a:lnTo>
                    <a:pt x="6890" y="9780"/>
                  </a:lnTo>
                  <a:lnTo>
                    <a:pt x="6977" y="9807"/>
                  </a:lnTo>
                  <a:cubicBezTo>
                    <a:pt x="7013" y="9817"/>
                    <a:pt x="7051" y="9826"/>
                    <a:pt x="7087" y="9836"/>
                  </a:cubicBezTo>
                  <a:lnTo>
                    <a:pt x="7197" y="9863"/>
                  </a:lnTo>
                  <a:lnTo>
                    <a:pt x="7307" y="9890"/>
                  </a:lnTo>
                  <a:cubicBezTo>
                    <a:pt x="7344" y="9899"/>
                    <a:pt x="7379" y="9909"/>
                    <a:pt x="7416" y="9918"/>
                  </a:cubicBezTo>
                  <a:lnTo>
                    <a:pt x="7527" y="9918"/>
                  </a:lnTo>
                  <a:lnTo>
                    <a:pt x="7636" y="9945"/>
                  </a:lnTo>
                  <a:lnTo>
                    <a:pt x="7745" y="9945"/>
                  </a:lnTo>
                  <a:lnTo>
                    <a:pt x="7833" y="9945"/>
                  </a:lnTo>
                  <a:lnTo>
                    <a:pt x="7943" y="9972"/>
                  </a:lnTo>
                  <a:lnTo>
                    <a:pt x="8074" y="9972"/>
                  </a:lnTo>
                  <a:lnTo>
                    <a:pt x="8162" y="9972"/>
                  </a:lnTo>
                  <a:lnTo>
                    <a:pt x="8272" y="9972"/>
                  </a:lnTo>
                  <a:cubicBezTo>
                    <a:pt x="8309" y="9981"/>
                    <a:pt x="8345" y="9991"/>
                    <a:pt x="8382" y="10000"/>
                  </a:cubicBezTo>
                  <a:lnTo>
                    <a:pt x="8493" y="10000"/>
                  </a:lnTo>
                  <a:lnTo>
                    <a:pt x="8580" y="10000"/>
                  </a:lnTo>
                  <a:lnTo>
                    <a:pt x="8711" y="10000"/>
                  </a:lnTo>
                  <a:lnTo>
                    <a:pt x="8821" y="10000"/>
                  </a:lnTo>
                  <a:lnTo>
                    <a:pt x="8924" y="10000"/>
                  </a:lnTo>
                  <a:lnTo>
                    <a:pt x="9013" y="10000"/>
                  </a:lnTo>
                  <a:lnTo>
                    <a:pt x="9123" y="10000"/>
                  </a:lnTo>
                  <a:lnTo>
                    <a:pt x="9232" y="10000"/>
                  </a:lnTo>
                  <a:lnTo>
                    <a:pt x="9363" y="10000"/>
                  </a:lnTo>
                  <a:lnTo>
                    <a:pt x="9452" y="10000"/>
                  </a:lnTo>
                  <a:lnTo>
                    <a:pt x="9561" y="10000"/>
                  </a:lnTo>
                  <a:lnTo>
                    <a:pt x="9669" y="10000"/>
                  </a:lnTo>
                  <a:lnTo>
                    <a:pt x="9782" y="10000"/>
                  </a:lnTo>
                  <a:lnTo>
                    <a:pt x="9868" y="1000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pic>
        <p:nvPicPr>
          <p:cNvPr id="17412"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929" y="1617065"/>
            <a:ext cx="40925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22"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Extreme values </a:t>
            </a:r>
          </a:p>
        </p:txBody>
      </p:sp>
      <p:sp>
        <p:nvSpPr>
          <p:cNvPr id="17423" name="Rechteck 94"/>
          <p:cNvSpPr>
            <a:spLocks noChangeArrowheads="1"/>
          </p:cNvSpPr>
          <p:nvPr/>
        </p:nvSpPr>
        <p:spPr bwMode="auto">
          <a:xfrm>
            <a:off x="188913" y="836613"/>
            <a:ext cx="848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Extreme value theory takes into account only extreme values (“distribution tail”)</a:t>
            </a:r>
            <a:endParaRPr lang="de-DE" altLang="en-US" sz="1800" dirty="0"/>
          </a:p>
        </p:txBody>
      </p:sp>
      <p:sp>
        <p:nvSpPr>
          <p:cNvPr id="116" name="Ellipse 115"/>
          <p:cNvSpPr/>
          <p:nvPr/>
        </p:nvSpPr>
        <p:spPr bwMode="auto">
          <a:xfrm>
            <a:off x="2796604" y="3520478"/>
            <a:ext cx="633413" cy="292100"/>
          </a:xfrm>
          <a:prstGeom prst="ellipse">
            <a:avLst/>
          </a:prstGeom>
          <a:solidFill>
            <a:schemeClr val="bg1">
              <a:lumMod val="85000"/>
              <a:alpha val="55000"/>
            </a:schemeClr>
          </a:solidFill>
          <a:ln w="22225">
            <a:no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cxnSp>
        <p:nvCxnSpPr>
          <p:cNvPr id="3" name="Gerade Verbindung mit Pfeil 2"/>
          <p:cNvCxnSpPr>
            <a:stCxn id="116" idx="7"/>
          </p:cNvCxnSpPr>
          <p:nvPr/>
        </p:nvCxnSpPr>
        <p:spPr>
          <a:xfrm flipV="1">
            <a:off x="3337942" y="3082328"/>
            <a:ext cx="1677987" cy="4810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hteck 94"/>
          <p:cNvSpPr>
            <a:spLocks noChangeArrowheads="1"/>
          </p:cNvSpPr>
          <p:nvPr/>
        </p:nvSpPr>
        <p:spPr bwMode="auto">
          <a:xfrm>
            <a:off x="188912" y="4365104"/>
            <a:ext cx="863156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Justification:</a:t>
            </a:r>
          </a:p>
          <a:p>
            <a:pPr eaLnBrk="1" hangingPunct="1">
              <a:spcBef>
                <a:spcPts val="600"/>
              </a:spcBef>
              <a:buNone/>
            </a:pPr>
            <a:r>
              <a:rPr lang="en-US" sz="1800" dirty="0"/>
              <a:t>Fitting a parametric distribution to data may result in model that agrees well with data in high density regions, but poorly in areas of low density, e.g. extreme values.</a:t>
            </a:r>
            <a:endParaRPr lang="en-US" altLang="en-US" sz="1800" dirty="0"/>
          </a:p>
          <a:p>
            <a:pPr marL="285750" indent="-285750" eaLnBrk="1" hangingPunct="1">
              <a:spcBef>
                <a:spcPts val="600"/>
              </a:spcBef>
              <a:buFont typeface="Wingdings" panose="05000000000000000000" pitchFamily="2" charset="2"/>
              <a:buChar char="Ø"/>
            </a:pPr>
            <a:r>
              <a:rPr lang="en-US" altLang="en-US" sz="1800" dirty="0"/>
              <a:t>Extreme values/behavior are poorly described.</a:t>
            </a:r>
            <a:endParaRPr lang="de-DE" altLang="en-US" sz="1800" dirty="0"/>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4</a:t>
            </a:r>
            <a:endParaRPr lang="de-DE" sz="1400" dirty="0"/>
          </a:p>
        </p:txBody>
      </p:sp>
      <p:sp>
        <p:nvSpPr>
          <p:cNvPr id="4" name="TextBox 3"/>
          <p:cNvSpPr txBox="1"/>
          <p:nvPr/>
        </p:nvSpPr>
        <p:spPr>
          <a:xfrm>
            <a:off x="763988" y="1340768"/>
            <a:ext cx="2892138" cy="523220"/>
          </a:xfrm>
          <a:prstGeom prst="rect">
            <a:avLst/>
          </a:prstGeom>
          <a:noFill/>
        </p:spPr>
        <p:txBody>
          <a:bodyPr wrap="none" rtlCol="0">
            <a:spAutoFit/>
          </a:bodyPr>
          <a:lstStyle/>
          <a:p>
            <a:r>
              <a:rPr lang="en-US" sz="1400" dirty="0"/>
              <a:t>Probability </a:t>
            </a:r>
            <a:r>
              <a:rPr lang="en-US" altLang="en-US" sz="1400" dirty="0"/>
              <a:t>density function (PDF) </a:t>
            </a:r>
          </a:p>
          <a:p>
            <a:r>
              <a:rPr lang="en-US" altLang="en-US" sz="1400" dirty="0"/>
              <a:t>of daily wind speed </a:t>
            </a:r>
            <a:endParaRPr lang="de-DE" sz="1400" dirty="0"/>
          </a:p>
        </p:txBody>
      </p:sp>
    </p:spTree>
    <p:extLst>
      <p:ext uri="{BB962C8B-B14F-4D97-AF65-F5344CB8AC3E}">
        <p14:creationId xmlns:p14="http://schemas.microsoft.com/office/powerpoint/2010/main" val="12285830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hteck 98"/>
          <p:cNvSpPr>
            <a:spLocks noChangeArrowheads="1"/>
          </p:cNvSpPr>
          <p:nvPr/>
        </p:nvSpPr>
        <p:spPr bwMode="auto">
          <a:xfrm>
            <a:off x="3427809" y="4113347"/>
            <a:ext cx="3150393" cy="684212"/>
          </a:xfrm>
          <a:prstGeom prst="rect">
            <a:avLst/>
          </a:prstGeom>
          <a:solidFill>
            <a:srgbClr val="92D050">
              <a:alpha val="61176"/>
            </a:srgbClr>
          </a:solidFill>
          <a:ln w="222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r>
              <a:rPr lang="de-DE" altLang="en-US" sz="1800" dirty="0">
                <a:latin typeface="Candara" panose="020E0502030303020204" pitchFamily="34" charset="0"/>
              </a:rPr>
              <a:t>Fitting of extreme value </a:t>
            </a:r>
          </a:p>
          <a:p>
            <a:pPr algn="ctr" eaLnBrk="1" hangingPunct="1">
              <a:spcBef>
                <a:spcPts val="600"/>
              </a:spcBef>
              <a:buFontTx/>
              <a:buNone/>
            </a:pPr>
            <a:r>
              <a:rPr lang="de-DE" altLang="en-US" sz="1800" dirty="0">
                <a:latin typeface="Candara" panose="020E0502030303020204" pitchFamily="34" charset="0"/>
              </a:rPr>
              <a:t>distributions to extreme values</a:t>
            </a:r>
          </a:p>
        </p:txBody>
      </p:sp>
      <p:sp>
        <p:nvSpPr>
          <p:cNvPr id="103" name="Rechteck 102"/>
          <p:cNvSpPr/>
          <p:nvPr/>
        </p:nvSpPr>
        <p:spPr bwMode="auto">
          <a:xfrm>
            <a:off x="2770188" y="5194300"/>
            <a:ext cx="1692275"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Block maxima</a:t>
            </a:r>
          </a:p>
          <a:p>
            <a:pPr algn="ctr" eaLnBrk="1" hangingPunct="1">
              <a:spcBef>
                <a:spcPts val="0"/>
              </a:spcBef>
              <a:defRPr/>
            </a:pPr>
            <a:r>
              <a:rPr lang="en-US" sz="1600" dirty="0">
                <a:latin typeface="Candara" pitchFamily="34" charset="0"/>
              </a:rPr>
              <a:t>(usually annual)</a:t>
            </a:r>
            <a:endParaRPr lang="de-DE" sz="1600" dirty="0">
              <a:latin typeface="Candara" pitchFamily="34" charset="0"/>
            </a:endParaRPr>
          </a:p>
        </p:txBody>
      </p:sp>
      <p:sp>
        <p:nvSpPr>
          <p:cNvPr id="104" name="Rechteck 103"/>
          <p:cNvSpPr/>
          <p:nvPr/>
        </p:nvSpPr>
        <p:spPr bwMode="auto">
          <a:xfrm>
            <a:off x="5543550" y="5194300"/>
            <a:ext cx="1692275"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600"/>
              </a:spcBef>
              <a:defRPr/>
            </a:pPr>
            <a:r>
              <a:rPr lang="de-DE" sz="1600" dirty="0">
                <a:latin typeface="Candara" pitchFamily="34" charset="0"/>
              </a:rPr>
              <a:t>all values</a:t>
            </a:r>
            <a:br>
              <a:rPr lang="de-DE" sz="1600" dirty="0">
                <a:latin typeface="Candara" pitchFamily="34" charset="0"/>
              </a:rPr>
            </a:br>
            <a:r>
              <a:rPr lang="de-DE" sz="1600" dirty="0">
                <a:latin typeface="Candara" pitchFamily="34" charset="0"/>
              </a:rPr>
              <a:t>&gt; threshold</a:t>
            </a:r>
          </a:p>
        </p:txBody>
      </p:sp>
      <p:sp>
        <p:nvSpPr>
          <p:cNvPr id="105" name="Rechteck 104"/>
          <p:cNvSpPr/>
          <p:nvPr/>
        </p:nvSpPr>
        <p:spPr bwMode="auto">
          <a:xfrm>
            <a:off x="2625948" y="6165850"/>
            <a:ext cx="1980753"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Generalised Extreme </a:t>
            </a:r>
          </a:p>
          <a:p>
            <a:pPr algn="ctr" eaLnBrk="1" hangingPunct="1">
              <a:spcBef>
                <a:spcPts val="0"/>
              </a:spcBef>
              <a:defRPr/>
            </a:pPr>
            <a:r>
              <a:rPr lang="de-DE" sz="1600" dirty="0">
                <a:latin typeface="Candara" pitchFamily="34" charset="0"/>
              </a:rPr>
              <a:t>Value distribution</a:t>
            </a:r>
          </a:p>
        </p:txBody>
      </p:sp>
      <p:sp>
        <p:nvSpPr>
          <p:cNvPr id="106" name="Rechteck 105"/>
          <p:cNvSpPr/>
          <p:nvPr/>
        </p:nvSpPr>
        <p:spPr bwMode="auto">
          <a:xfrm>
            <a:off x="5543550" y="6165850"/>
            <a:ext cx="1692275"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Generalised Pareto</a:t>
            </a:r>
          </a:p>
          <a:p>
            <a:pPr algn="ctr" eaLnBrk="1" hangingPunct="1">
              <a:spcBef>
                <a:spcPts val="0"/>
              </a:spcBef>
              <a:defRPr/>
            </a:pPr>
            <a:r>
              <a:rPr lang="de-DE" sz="1600" dirty="0">
                <a:latin typeface="Candara" pitchFamily="34" charset="0"/>
              </a:rPr>
              <a:t>distribution</a:t>
            </a:r>
          </a:p>
        </p:txBody>
      </p:sp>
      <p:sp>
        <p:nvSpPr>
          <p:cNvPr id="17417" name="Textfeld 106"/>
          <p:cNvSpPr txBox="1">
            <a:spLocks noChangeArrowheads="1"/>
          </p:cNvSpPr>
          <p:nvPr/>
        </p:nvSpPr>
        <p:spPr bwMode="auto">
          <a:xfrm>
            <a:off x="840712" y="5279509"/>
            <a:ext cx="16466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800" dirty="0"/>
              <a:t>Data selection</a:t>
            </a:r>
          </a:p>
        </p:txBody>
      </p:sp>
      <p:sp>
        <p:nvSpPr>
          <p:cNvPr id="17418" name="Textfeld 107"/>
          <p:cNvSpPr txBox="1">
            <a:spLocks noChangeArrowheads="1"/>
          </p:cNvSpPr>
          <p:nvPr/>
        </p:nvSpPr>
        <p:spPr bwMode="auto">
          <a:xfrm>
            <a:off x="904942" y="6265698"/>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800" dirty="0"/>
              <a:t>Distribution</a:t>
            </a:r>
          </a:p>
        </p:txBody>
      </p:sp>
      <p:sp>
        <p:nvSpPr>
          <p:cNvPr id="110" name="Pfeil nach links, rechts und oben 109"/>
          <p:cNvSpPr/>
          <p:nvPr/>
        </p:nvSpPr>
        <p:spPr bwMode="auto">
          <a:xfrm>
            <a:off x="4462463" y="4797425"/>
            <a:ext cx="1081087" cy="792163"/>
          </a:xfrm>
          <a:prstGeom prst="leftRightUpArrow">
            <a:avLst>
              <a:gd name="adj1" fmla="val 17732"/>
              <a:gd name="adj2" fmla="val 19121"/>
              <a:gd name="adj3" fmla="val 24466"/>
            </a:avLst>
          </a:prstGeom>
          <a:no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11" name="Pfeil nach unten 110"/>
          <p:cNvSpPr/>
          <p:nvPr/>
        </p:nvSpPr>
        <p:spPr bwMode="auto">
          <a:xfrm>
            <a:off x="3382963" y="5734050"/>
            <a:ext cx="395287" cy="431800"/>
          </a:xfrm>
          <a:prstGeom prst="downArrow">
            <a:avLst/>
          </a:prstGeom>
          <a:solidFill>
            <a:schemeClr val="bg1">
              <a:lumMod val="95000"/>
            </a:schemeClr>
          </a:solid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12" name="Pfeil nach unten 111"/>
          <p:cNvSpPr/>
          <p:nvPr/>
        </p:nvSpPr>
        <p:spPr bwMode="auto">
          <a:xfrm>
            <a:off x="6227763" y="5734050"/>
            <a:ext cx="395287" cy="431800"/>
          </a:xfrm>
          <a:prstGeom prst="downArrow">
            <a:avLst/>
          </a:prstGeom>
          <a:solidFill>
            <a:schemeClr val="bg1">
              <a:lumMod val="95000"/>
            </a:schemeClr>
          </a:solid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7422"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Extreme values </a:t>
            </a:r>
          </a:p>
        </p:txBody>
      </p:sp>
      <p:sp>
        <p:nvSpPr>
          <p:cNvPr id="17423" name="Rechteck 94"/>
          <p:cNvSpPr>
            <a:spLocks noChangeArrowheads="1"/>
          </p:cNvSpPr>
          <p:nvPr/>
        </p:nvSpPr>
        <p:spPr bwMode="auto">
          <a:xfrm>
            <a:off x="188913" y="836613"/>
            <a:ext cx="848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Extreme value theory takes into account only extreme values (“distribution tail”)</a:t>
            </a:r>
            <a:endParaRPr lang="de-DE" altLang="en-US" sz="1800" dirty="0"/>
          </a:p>
        </p:txBody>
      </p:sp>
      <p:sp>
        <p:nvSpPr>
          <p:cNvPr id="95" name="TextBox 94"/>
          <p:cNvSpPr txBox="1"/>
          <p:nvPr/>
        </p:nvSpPr>
        <p:spPr>
          <a:xfrm>
            <a:off x="8820472" y="6505599"/>
            <a:ext cx="284052" cy="307777"/>
          </a:xfrm>
          <a:prstGeom prst="rect">
            <a:avLst/>
          </a:prstGeom>
          <a:noFill/>
        </p:spPr>
        <p:txBody>
          <a:bodyPr wrap="none" rtlCol="0">
            <a:spAutoFit/>
          </a:bodyPr>
          <a:lstStyle/>
          <a:p>
            <a:r>
              <a:rPr lang="en-US" sz="1400" dirty="0"/>
              <a:t>5</a:t>
            </a:r>
            <a:endParaRPr lang="de-DE" sz="1400" dirty="0"/>
          </a:p>
        </p:txBody>
      </p:sp>
      <p:grpSp>
        <p:nvGrpSpPr>
          <p:cNvPr id="186" name="Gruppieren 86"/>
          <p:cNvGrpSpPr>
            <a:grpSpLocks/>
          </p:cNvGrpSpPr>
          <p:nvPr/>
        </p:nvGrpSpPr>
        <p:grpSpPr bwMode="auto">
          <a:xfrm>
            <a:off x="407417" y="1617065"/>
            <a:ext cx="3744912" cy="2479675"/>
            <a:chOff x="1468438" y="2214203"/>
            <a:chExt cx="6316662" cy="4275137"/>
          </a:xfrm>
        </p:grpSpPr>
        <p:grpSp>
          <p:nvGrpSpPr>
            <p:cNvPr id="187" name="Group 2"/>
            <p:cNvGrpSpPr>
              <a:grpSpLocks/>
            </p:cNvGrpSpPr>
            <p:nvPr/>
          </p:nvGrpSpPr>
          <p:grpSpPr bwMode="auto">
            <a:xfrm>
              <a:off x="1468438" y="2214203"/>
              <a:ext cx="6316662" cy="4275137"/>
              <a:chOff x="357" y="856"/>
              <a:chExt cx="2682" cy="2026"/>
            </a:xfrm>
          </p:grpSpPr>
          <p:sp>
            <p:nvSpPr>
              <p:cNvPr id="189" name="AutoShape 3"/>
              <p:cNvSpPr>
                <a:spLocks noChangeAspect="1" noChangeArrowheads="1" noTextEdit="1"/>
              </p:cNvSpPr>
              <p:nvPr/>
            </p:nvSpPr>
            <p:spPr bwMode="auto">
              <a:xfrm>
                <a:off x="357" y="856"/>
                <a:ext cx="2682" cy="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dirty="0"/>
              </a:p>
            </p:txBody>
          </p:sp>
          <p:sp>
            <p:nvSpPr>
              <p:cNvPr id="190" name="Rectangle 4"/>
              <p:cNvSpPr>
                <a:spLocks noChangeArrowheads="1"/>
              </p:cNvSpPr>
              <p:nvPr/>
            </p:nvSpPr>
            <p:spPr bwMode="auto">
              <a:xfrm>
                <a:off x="680" y="1029"/>
                <a:ext cx="1936" cy="1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91" name="Rectangle 5"/>
              <p:cNvSpPr>
                <a:spLocks noChangeArrowheads="1"/>
              </p:cNvSpPr>
              <p:nvPr/>
            </p:nvSpPr>
            <p:spPr bwMode="auto">
              <a:xfrm>
                <a:off x="680" y="1029"/>
                <a:ext cx="1936" cy="1535"/>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92" name="Line 6"/>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3" name="Freeform 7"/>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4" name="Line 8"/>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5" name="Line 9"/>
              <p:cNvSpPr>
                <a:spLocks noChangeShapeType="1"/>
              </p:cNvSpPr>
              <p:nvPr/>
            </p:nvSpPr>
            <p:spPr bwMode="auto">
              <a:xfrm>
                <a:off x="680" y="2564"/>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6" name="Line 10"/>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7" name="Line 11"/>
              <p:cNvSpPr>
                <a:spLocks noChangeShapeType="1"/>
              </p:cNvSpPr>
              <p:nvPr/>
            </p:nvSpPr>
            <p:spPr bwMode="auto">
              <a:xfrm flipV="1">
                <a:off x="69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8" name="Line 12"/>
              <p:cNvSpPr>
                <a:spLocks noChangeShapeType="1"/>
              </p:cNvSpPr>
              <p:nvPr/>
            </p:nvSpPr>
            <p:spPr bwMode="auto">
              <a:xfrm>
                <a:off x="69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9" name="Rectangle 13"/>
              <p:cNvSpPr>
                <a:spLocks noChangeArrowheads="1"/>
              </p:cNvSpPr>
              <p:nvPr/>
            </p:nvSpPr>
            <p:spPr bwMode="auto">
              <a:xfrm>
                <a:off x="680"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200" name="Line 14"/>
              <p:cNvSpPr>
                <a:spLocks noChangeShapeType="1"/>
              </p:cNvSpPr>
              <p:nvPr/>
            </p:nvSpPr>
            <p:spPr bwMode="auto">
              <a:xfrm flipV="1">
                <a:off x="94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1" name="Line 15"/>
              <p:cNvSpPr>
                <a:spLocks noChangeShapeType="1"/>
              </p:cNvSpPr>
              <p:nvPr/>
            </p:nvSpPr>
            <p:spPr bwMode="auto">
              <a:xfrm>
                <a:off x="94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2" name="Rectangle 16"/>
              <p:cNvSpPr>
                <a:spLocks noChangeArrowheads="1"/>
              </p:cNvSpPr>
              <p:nvPr/>
            </p:nvSpPr>
            <p:spPr bwMode="auto">
              <a:xfrm>
                <a:off x="928"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5</a:t>
                </a:r>
                <a:endParaRPr lang="de-DE" altLang="en-US" sz="1200"/>
              </a:p>
            </p:txBody>
          </p:sp>
          <p:sp>
            <p:nvSpPr>
              <p:cNvPr id="203" name="Line 17"/>
              <p:cNvSpPr>
                <a:spLocks noChangeShapeType="1"/>
              </p:cNvSpPr>
              <p:nvPr/>
            </p:nvSpPr>
            <p:spPr bwMode="auto">
              <a:xfrm flipV="1">
                <a:off x="1191"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4" name="Line 18"/>
              <p:cNvSpPr>
                <a:spLocks noChangeShapeType="1"/>
              </p:cNvSpPr>
              <p:nvPr/>
            </p:nvSpPr>
            <p:spPr bwMode="auto">
              <a:xfrm>
                <a:off x="1191"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5" name="Rectangle 19"/>
              <p:cNvSpPr>
                <a:spLocks noChangeArrowheads="1"/>
              </p:cNvSpPr>
              <p:nvPr/>
            </p:nvSpPr>
            <p:spPr bwMode="auto">
              <a:xfrm>
                <a:off x="1155"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10</a:t>
                </a:r>
                <a:endParaRPr lang="de-DE" altLang="en-US" sz="1200"/>
              </a:p>
            </p:txBody>
          </p:sp>
          <p:sp>
            <p:nvSpPr>
              <p:cNvPr id="206" name="Line 20"/>
              <p:cNvSpPr>
                <a:spLocks noChangeShapeType="1"/>
              </p:cNvSpPr>
              <p:nvPr/>
            </p:nvSpPr>
            <p:spPr bwMode="auto">
              <a:xfrm flipV="1">
                <a:off x="143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7" name="Line 21"/>
              <p:cNvSpPr>
                <a:spLocks noChangeShapeType="1"/>
              </p:cNvSpPr>
              <p:nvPr/>
            </p:nvSpPr>
            <p:spPr bwMode="auto">
              <a:xfrm>
                <a:off x="143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8" name="Rectangle 22"/>
              <p:cNvSpPr>
                <a:spLocks noChangeArrowheads="1"/>
              </p:cNvSpPr>
              <p:nvPr/>
            </p:nvSpPr>
            <p:spPr bwMode="auto">
              <a:xfrm>
                <a:off x="1403"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15</a:t>
                </a:r>
                <a:endParaRPr lang="de-DE" altLang="en-US" sz="1200"/>
              </a:p>
            </p:txBody>
          </p:sp>
          <p:sp>
            <p:nvSpPr>
              <p:cNvPr id="209" name="Line 23"/>
              <p:cNvSpPr>
                <a:spLocks noChangeShapeType="1"/>
              </p:cNvSpPr>
              <p:nvPr/>
            </p:nvSpPr>
            <p:spPr bwMode="auto">
              <a:xfrm flipV="1">
                <a:off x="168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0" name="Line 24"/>
              <p:cNvSpPr>
                <a:spLocks noChangeShapeType="1"/>
              </p:cNvSpPr>
              <p:nvPr/>
            </p:nvSpPr>
            <p:spPr bwMode="auto">
              <a:xfrm>
                <a:off x="168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1" name="Rectangle 25"/>
              <p:cNvSpPr>
                <a:spLocks noChangeArrowheads="1"/>
              </p:cNvSpPr>
              <p:nvPr/>
            </p:nvSpPr>
            <p:spPr bwMode="auto">
              <a:xfrm>
                <a:off x="1650"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20</a:t>
                </a:r>
                <a:endParaRPr lang="de-DE" altLang="en-US" sz="1200"/>
              </a:p>
            </p:txBody>
          </p:sp>
          <p:sp>
            <p:nvSpPr>
              <p:cNvPr id="212" name="Line 26"/>
              <p:cNvSpPr>
                <a:spLocks noChangeShapeType="1"/>
              </p:cNvSpPr>
              <p:nvPr/>
            </p:nvSpPr>
            <p:spPr bwMode="auto">
              <a:xfrm flipV="1">
                <a:off x="192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3" name="Line 27"/>
              <p:cNvSpPr>
                <a:spLocks noChangeShapeType="1"/>
              </p:cNvSpPr>
              <p:nvPr/>
            </p:nvSpPr>
            <p:spPr bwMode="auto">
              <a:xfrm>
                <a:off x="192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4" name="Rectangle 28"/>
              <p:cNvSpPr>
                <a:spLocks noChangeArrowheads="1"/>
              </p:cNvSpPr>
              <p:nvPr/>
            </p:nvSpPr>
            <p:spPr bwMode="auto">
              <a:xfrm>
                <a:off x="1894"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25</a:t>
                </a:r>
                <a:endParaRPr lang="de-DE" altLang="en-US" sz="1200"/>
              </a:p>
            </p:txBody>
          </p:sp>
          <p:sp>
            <p:nvSpPr>
              <p:cNvPr id="215" name="Line 29"/>
              <p:cNvSpPr>
                <a:spLocks noChangeShapeType="1"/>
              </p:cNvSpPr>
              <p:nvPr/>
            </p:nvSpPr>
            <p:spPr bwMode="auto">
              <a:xfrm flipV="1">
                <a:off x="2177"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6" name="Line 30"/>
              <p:cNvSpPr>
                <a:spLocks noChangeShapeType="1"/>
              </p:cNvSpPr>
              <p:nvPr/>
            </p:nvSpPr>
            <p:spPr bwMode="auto">
              <a:xfrm>
                <a:off x="2177"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7" name="Rectangle 31"/>
              <p:cNvSpPr>
                <a:spLocks noChangeArrowheads="1"/>
              </p:cNvSpPr>
              <p:nvPr/>
            </p:nvSpPr>
            <p:spPr bwMode="auto">
              <a:xfrm>
                <a:off x="2141"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30</a:t>
                </a:r>
                <a:endParaRPr lang="de-DE" altLang="en-US" sz="1200"/>
              </a:p>
            </p:txBody>
          </p:sp>
          <p:sp>
            <p:nvSpPr>
              <p:cNvPr id="218" name="Line 32"/>
              <p:cNvSpPr>
                <a:spLocks noChangeShapeType="1"/>
              </p:cNvSpPr>
              <p:nvPr/>
            </p:nvSpPr>
            <p:spPr bwMode="auto">
              <a:xfrm flipV="1">
                <a:off x="242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9" name="Line 33"/>
              <p:cNvSpPr>
                <a:spLocks noChangeShapeType="1"/>
              </p:cNvSpPr>
              <p:nvPr/>
            </p:nvSpPr>
            <p:spPr bwMode="auto">
              <a:xfrm>
                <a:off x="242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0" name="Rectangle 34"/>
              <p:cNvSpPr>
                <a:spLocks noChangeArrowheads="1"/>
              </p:cNvSpPr>
              <p:nvPr/>
            </p:nvSpPr>
            <p:spPr bwMode="auto">
              <a:xfrm>
                <a:off x="2388"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35</a:t>
                </a:r>
                <a:endParaRPr lang="de-DE" altLang="en-US" sz="1200"/>
              </a:p>
            </p:txBody>
          </p:sp>
          <p:sp>
            <p:nvSpPr>
              <p:cNvPr id="221" name="Line 35"/>
              <p:cNvSpPr>
                <a:spLocks noChangeShapeType="1"/>
              </p:cNvSpPr>
              <p:nvPr/>
            </p:nvSpPr>
            <p:spPr bwMode="auto">
              <a:xfrm>
                <a:off x="680" y="256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2" name="Line 36"/>
              <p:cNvSpPr>
                <a:spLocks noChangeShapeType="1"/>
              </p:cNvSpPr>
              <p:nvPr/>
            </p:nvSpPr>
            <p:spPr bwMode="auto">
              <a:xfrm flipH="1">
                <a:off x="2596" y="256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3" name="Rectangle 37"/>
              <p:cNvSpPr>
                <a:spLocks noChangeArrowheads="1"/>
              </p:cNvSpPr>
              <p:nvPr/>
            </p:nvSpPr>
            <p:spPr bwMode="auto">
              <a:xfrm>
                <a:off x="620" y="2528"/>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224" name="Line 38"/>
              <p:cNvSpPr>
                <a:spLocks noChangeShapeType="1"/>
              </p:cNvSpPr>
              <p:nvPr/>
            </p:nvSpPr>
            <p:spPr bwMode="auto">
              <a:xfrm>
                <a:off x="680" y="237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5" name="Line 39"/>
              <p:cNvSpPr>
                <a:spLocks noChangeShapeType="1"/>
              </p:cNvSpPr>
              <p:nvPr/>
            </p:nvSpPr>
            <p:spPr bwMode="auto">
              <a:xfrm flipH="1">
                <a:off x="2596" y="2371"/>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6" name="Rectangle 40"/>
              <p:cNvSpPr>
                <a:spLocks noChangeArrowheads="1"/>
              </p:cNvSpPr>
              <p:nvPr/>
            </p:nvSpPr>
            <p:spPr bwMode="auto">
              <a:xfrm>
                <a:off x="529" y="2331"/>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0.01</a:t>
                </a:r>
                <a:endParaRPr lang="de-DE" altLang="en-US" sz="1200"/>
              </a:p>
            </p:txBody>
          </p:sp>
          <p:sp>
            <p:nvSpPr>
              <p:cNvPr id="227" name="Line 41"/>
              <p:cNvSpPr>
                <a:spLocks noChangeShapeType="1"/>
              </p:cNvSpPr>
              <p:nvPr/>
            </p:nvSpPr>
            <p:spPr bwMode="auto">
              <a:xfrm>
                <a:off x="680" y="217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8" name="Line 42"/>
              <p:cNvSpPr>
                <a:spLocks noChangeShapeType="1"/>
              </p:cNvSpPr>
              <p:nvPr/>
            </p:nvSpPr>
            <p:spPr bwMode="auto">
              <a:xfrm flipH="1">
                <a:off x="2596" y="2179"/>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9" name="Rectangle 43"/>
              <p:cNvSpPr>
                <a:spLocks noChangeArrowheads="1"/>
              </p:cNvSpPr>
              <p:nvPr/>
            </p:nvSpPr>
            <p:spPr bwMode="auto">
              <a:xfrm>
                <a:off x="529" y="214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0.02</a:t>
                </a:r>
                <a:endParaRPr lang="de-DE" altLang="en-US" sz="1200"/>
              </a:p>
            </p:txBody>
          </p:sp>
          <p:sp>
            <p:nvSpPr>
              <p:cNvPr id="230" name="Line 44"/>
              <p:cNvSpPr>
                <a:spLocks noChangeShapeType="1"/>
              </p:cNvSpPr>
              <p:nvPr/>
            </p:nvSpPr>
            <p:spPr bwMode="auto">
              <a:xfrm>
                <a:off x="680" y="198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1" name="Line 45"/>
              <p:cNvSpPr>
                <a:spLocks noChangeShapeType="1"/>
              </p:cNvSpPr>
              <p:nvPr/>
            </p:nvSpPr>
            <p:spPr bwMode="auto">
              <a:xfrm flipH="1">
                <a:off x="2596" y="1982"/>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2" name="Rectangle 46"/>
              <p:cNvSpPr>
                <a:spLocks noChangeArrowheads="1"/>
              </p:cNvSpPr>
              <p:nvPr/>
            </p:nvSpPr>
            <p:spPr bwMode="auto">
              <a:xfrm>
                <a:off x="529" y="1945"/>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0.03</a:t>
                </a:r>
                <a:endParaRPr lang="de-DE" altLang="en-US" sz="1200"/>
              </a:p>
            </p:txBody>
          </p:sp>
          <p:sp>
            <p:nvSpPr>
              <p:cNvPr id="233" name="Line 47"/>
              <p:cNvSpPr>
                <a:spLocks noChangeShapeType="1"/>
              </p:cNvSpPr>
              <p:nvPr/>
            </p:nvSpPr>
            <p:spPr bwMode="auto">
              <a:xfrm>
                <a:off x="680" y="179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4" name="Line 48"/>
              <p:cNvSpPr>
                <a:spLocks noChangeShapeType="1"/>
              </p:cNvSpPr>
              <p:nvPr/>
            </p:nvSpPr>
            <p:spPr bwMode="auto">
              <a:xfrm flipH="1">
                <a:off x="2596" y="1793"/>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5" name="Rectangle 49"/>
              <p:cNvSpPr>
                <a:spLocks noChangeArrowheads="1"/>
              </p:cNvSpPr>
              <p:nvPr/>
            </p:nvSpPr>
            <p:spPr bwMode="auto">
              <a:xfrm>
                <a:off x="529" y="175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0.04</a:t>
                </a:r>
                <a:endParaRPr lang="de-DE" altLang="en-US" sz="1200"/>
              </a:p>
            </p:txBody>
          </p:sp>
          <p:sp>
            <p:nvSpPr>
              <p:cNvPr id="236" name="Line 50"/>
              <p:cNvSpPr>
                <a:spLocks noChangeShapeType="1"/>
              </p:cNvSpPr>
              <p:nvPr/>
            </p:nvSpPr>
            <p:spPr bwMode="auto">
              <a:xfrm>
                <a:off x="680" y="160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7" name="Line 51"/>
              <p:cNvSpPr>
                <a:spLocks noChangeShapeType="1"/>
              </p:cNvSpPr>
              <p:nvPr/>
            </p:nvSpPr>
            <p:spPr bwMode="auto">
              <a:xfrm flipH="1">
                <a:off x="2596" y="1600"/>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8" name="Rectangle 52"/>
              <p:cNvSpPr>
                <a:spLocks noChangeArrowheads="1"/>
              </p:cNvSpPr>
              <p:nvPr/>
            </p:nvSpPr>
            <p:spPr bwMode="auto">
              <a:xfrm>
                <a:off x="529" y="1563"/>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0.05</a:t>
                </a:r>
                <a:endParaRPr lang="de-DE" altLang="en-US" sz="1200"/>
              </a:p>
            </p:txBody>
          </p:sp>
          <p:sp>
            <p:nvSpPr>
              <p:cNvPr id="239" name="Line 53"/>
              <p:cNvSpPr>
                <a:spLocks noChangeShapeType="1"/>
              </p:cNvSpPr>
              <p:nvPr/>
            </p:nvSpPr>
            <p:spPr bwMode="auto">
              <a:xfrm>
                <a:off x="680" y="1407"/>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0" name="Line 54"/>
              <p:cNvSpPr>
                <a:spLocks noChangeShapeType="1"/>
              </p:cNvSpPr>
              <p:nvPr/>
            </p:nvSpPr>
            <p:spPr bwMode="auto">
              <a:xfrm flipH="1">
                <a:off x="2596" y="1407"/>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1" name="Rectangle 55"/>
              <p:cNvSpPr>
                <a:spLocks noChangeArrowheads="1"/>
              </p:cNvSpPr>
              <p:nvPr/>
            </p:nvSpPr>
            <p:spPr bwMode="auto">
              <a:xfrm>
                <a:off x="529" y="1367"/>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0.06</a:t>
                </a:r>
                <a:endParaRPr lang="de-DE" altLang="en-US" sz="1200"/>
              </a:p>
            </p:txBody>
          </p:sp>
          <p:sp>
            <p:nvSpPr>
              <p:cNvPr id="242" name="Line 56"/>
              <p:cNvSpPr>
                <a:spLocks noChangeShapeType="1"/>
              </p:cNvSpPr>
              <p:nvPr/>
            </p:nvSpPr>
            <p:spPr bwMode="auto">
              <a:xfrm>
                <a:off x="680" y="121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3" name="Line 57"/>
              <p:cNvSpPr>
                <a:spLocks noChangeShapeType="1"/>
              </p:cNvSpPr>
              <p:nvPr/>
            </p:nvSpPr>
            <p:spPr bwMode="auto">
              <a:xfrm flipH="1">
                <a:off x="2596" y="121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4" name="Rectangle 58"/>
              <p:cNvSpPr>
                <a:spLocks noChangeArrowheads="1"/>
              </p:cNvSpPr>
              <p:nvPr/>
            </p:nvSpPr>
            <p:spPr bwMode="auto">
              <a:xfrm>
                <a:off x="529" y="1178"/>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0.07</a:t>
                </a:r>
                <a:endParaRPr lang="de-DE" altLang="en-US" sz="1200"/>
              </a:p>
            </p:txBody>
          </p:sp>
          <p:sp>
            <p:nvSpPr>
              <p:cNvPr id="245" name="Line 59"/>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6" name="Freeform 60"/>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7" name="Line 61"/>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8" name="Rectangle 62"/>
              <p:cNvSpPr>
                <a:spLocks noChangeArrowheads="1"/>
              </p:cNvSpPr>
              <p:nvPr/>
            </p:nvSpPr>
            <p:spPr bwMode="auto">
              <a:xfrm>
                <a:off x="1335" y="2669"/>
                <a:ext cx="70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Windgeschwindigkeit</a:t>
                </a:r>
                <a:endParaRPr lang="de-DE" altLang="en-US" sz="1200"/>
              </a:p>
            </p:txBody>
          </p:sp>
          <p:sp>
            <p:nvSpPr>
              <p:cNvPr id="249" name="Rectangle 63"/>
              <p:cNvSpPr>
                <a:spLocks noChangeArrowheads="1"/>
              </p:cNvSpPr>
              <p:nvPr/>
            </p:nvSpPr>
            <p:spPr bwMode="auto">
              <a:xfrm rot="-5400000">
                <a:off x="-55" y="1714"/>
                <a:ext cx="104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Wahrscheinlichkeitsdichte</a:t>
                </a:r>
                <a:endParaRPr lang="de-DE" altLang="en-US" sz="1200"/>
              </a:p>
            </p:txBody>
          </p:sp>
          <p:sp>
            <p:nvSpPr>
              <p:cNvPr id="250" name="Freeform 64"/>
              <p:cNvSpPr>
                <a:spLocks/>
              </p:cNvSpPr>
              <p:nvPr/>
            </p:nvSpPr>
            <p:spPr bwMode="auto">
              <a:xfrm>
                <a:off x="696" y="1113"/>
                <a:ext cx="415" cy="1451"/>
              </a:xfrm>
              <a:custGeom>
                <a:avLst/>
                <a:gdLst>
                  <a:gd name="T0" fmla="*/ 8 w 415"/>
                  <a:gd name="T1" fmla="*/ 1443 h 1451"/>
                  <a:gd name="T2" fmla="*/ 20 w 415"/>
                  <a:gd name="T3" fmla="*/ 1411 h 1451"/>
                  <a:gd name="T4" fmla="*/ 28 w 415"/>
                  <a:gd name="T5" fmla="*/ 1363 h 1451"/>
                  <a:gd name="T6" fmla="*/ 40 w 415"/>
                  <a:gd name="T7" fmla="*/ 1287 h 1451"/>
                  <a:gd name="T8" fmla="*/ 48 w 415"/>
                  <a:gd name="T9" fmla="*/ 1190 h 1451"/>
                  <a:gd name="T10" fmla="*/ 56 w 415"/>
                  <a:gd name="T11" fmla="*/ 1106 h 1451"/>
                  <a:gd name="T12" fmla="*/ 68 w 415"/>
                  <a:gd name="T13" fmla="*/ 1017 h 1451"/>
                  <a:gd name="T14" fmla="*/ 76 w 415"/>
                  <a:gd name="T15" fmla="*/ 933 h 1451"/>
                  <a:gd name="T16" fmla="*/ 92 w 415"/>
                  <a:gd name="T17" fmla="*/ 861 h 1451"/>
                  <a:gd name="T18" fmla="*/ 100 w 415"/>
                  <a:gd name="T19" fmla="*/ 760 h 1451"/>
                  <a:gd name="T20" fmla="*/ 108 w 415"/>
                  <a:gd name="T21" fmla="*/ 692 h 1451"/>
                  <a:gd name="T22" fmla="*/ 120 w 415"/>
                  <a:gd name="T23" fmla="*/ 623 h 1451"/>
                  <a:gd name="T24" fmla="*/ 128 w 415"/>
                  <a:gd name="T25" fmla="*/ 551 h 1451"/>
                  <a:gd name="T26" fmla="*/ 140 w 415"/>
                  <a:gd name="T27" fmla="*/ 499 h 1451"/>
                  <a:gd name="T28" fmla="*/ 148 w 415"/>
                  <a:gd name="T29" fmla="*/ 418 h 1451"/>
                  <a:gd name="T30" fmla="*/ 156 w 415"/>
                  <a:gd name="T31" fmla="*/ 394 h 1451"/>
                  <a:gd name="T32" fmla="*/ 168 w 415"/>
                  <a:gd name="T33" fmla="*/ 306 h 1451"/>
                  <a:gd name="T34" fmla="*/ 176 w 415"/>
                  <a:gd name="T35" fmla="*/ 306 h 1451"/>
                  <a:gd name="T36" fmla="*/ 188 w 415"/>
                  <a:gd name="T37" fmla="*/ 213 h 1451"/>
                  <a:gd name="T38" fmla="*/ 196 w 415"/>
                  <a:gd name="T39" fmla="*/ 229 h 1451"/>
                  <a:gd name="T40" fmla="*/ 208 w 415"/>
                  <a:gd name="T41" fmla="*/ 193 h 1451"/>
                  <a:gd name="T42" fmla="*/ 220 w 415"/>
                  <a:gd name="T43" fmla="*/ 149 h 1451"/>
                  <a:gd name="T44" fmla="*/ 228 w 415"/>
                  <a:gd name="T45" fmla="*/ 185 h 1451"/>
                  <a:gd name="T46" fmla="*/ 240 w 415"/>
                  <a:gd name="T47" fmla="*/ 89 h 1451"/>
                  <a:gd name="T48" fmla="*/ 248 w 415"/>
                  <a:gd name="T49" fmla="*/ 113 h 1451"/>
                  <a:gd name="T50" fmla="*/ 256 w 415"/>
                  <a:gd name="T51" fmla="*/ 105 h 1451"/>
                  <a:gd name="T52" fmla="*/ 268 w 415"/>
                  <a:gd name="T53" fmla="*/ 40 h 1451"/>
                  <a:gd name="T54" fmla="*/ 276 w 415"/>
                  <a:gd name="T55" fmla="*/ 53 h 1451"/>
                  <a:gd name="T56" fmla="*/ 288 w 415"/>
                  <a:gd name="T57" fmla="*/ 16 h 1451"/>
                  <a:gd name="T58" fmla="*/ 296 w 415"/>
                  <a:gd name="T59" fmla="*/ 32 h 1451"/>
                  <a:gd name="T60" fmla="*/ 304 w 415"/>
                  <a:gd name="T61" fmla="*/ 24 h 1451"/>
                  <a:gd name="T62" fmla="*/ 316 w 415"/>
                  <a:gd name="T63" fmla="*/ 32 h 1451"/>
                  <a:gd name="T64" fmla="*/ 328 w 415"/>
                  <a:gd name="T65" fmla="*/ 57 h 1451"/>
                  <a:gd name="T66" fmla="*/ 339 w 415"/>
                  <a:gd name="T67" fmla="*/ 24 h 1451"/>
                  <a:gd name="T68" fmla="*/ 347 w 415"/>
                  <a:gd name="T69" fmla="*/ 32 h 1451"/>
                  <a:gd name="T70" fmla="*/ 355 w 415"/>
                  <a:gd name="T71" fmla="*/ 4 h 1451"/>
                  <a:gd name="T72" fmla="*/ 367 w 415"/>
                  <a:gd name="T73" fmla="*/ 0 h 1451"/>
                  <a:gd name="T74" fmla="*/ 375 w 415"/>
                  <a:gd name="T75" fmla="*/ 28 h 1451"/>
                  <a:gd name="T76" fmla="*/ 383 w 415"/>
                  <a:gd name="T77" fmla="*/ 57 h 1451"/>
                  <a:gd name="T78" fmla="*/ 395 w 415"/>
                  <a:gd name="T79" fmla="*/ 65 h 1451"/>
                  <a:gd name="T80" fmla="*/ 403 w 415"/>
                  <a:gd name="T81" fmla="*/ 73 h 1451"/>
                  <a:gd name="T82" fmla="*/ 415 w 415"/>
                  <a:gd name="T83" fmla="*/ 53 h 145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5"/>
                  <a:gd name="T127" fmla="*/ 0 h 1451"/>
                  <a:gd name="T128" fmla="*/ 415 w 415"/>
                  <a:gd name="T129" fmla="*/ 1451 h 145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5" h="1451">
                    <a:moveTo>
                      <a:pt x="0" y="1451"/>
                    </a:moveTo>
                    <a:lnTo>
                      <a:pt x="0" y="1443"/>
                    </a:lnTo>
                    <a:lnTo>
                      <a:pt x="8" y="1443"/>
                    </a:lnTo>
                    <a:lnTo>
                      <a:pt x="8" y="1451"/>
                    </a:lnTo>
                    <a:lnTo>
                      <a:pt x="8" y="1411"/>
                    </a:lnTo>
                    <a:lnTo>
                      <a:pt x="20" y="1411"/>
                    </a:lnTo>
                    <a:lnTo>
                      <a:pt x="20" y="1451"/>
                    </a:lnTo>
                    <a:lnTo>
                      <a:pt x="20" y="1363"/>
                    </a:lnTo>
                    <a:lnTo>
                      <a:pt x="28" y="1363"/>
                    </a:lnTo>
                    <a:lnTo>
                      <a:pt x="28" y="1451"/>
                    </a:lnTo>
                    <a:lnTo>
                      <a:pt x="28" y="1287"/>
                    </a:lnTo>
                    <a:lnTo>
                      <a:pt x="40" y="1287"/>
                    </a:lnTo>
                    <a:lnTo>
                      <a:pt x="40" y="1451"/>
                    </a:lnTo>
                    <a:lnTo>
                      <a:pt x="40" y="1190"/>
                    </a:lnTo>
                    <a:lnTo>
                      <a:pt x="48" y="1190"/>
                    </a:lnTo>
                    <a:lnTo>
                      <a:pt x="48" y="1451"/>
                    </a:lnTo>
                    <a:lnTo>
                      <a:pt x="48" y="1106"/>
                    </a:lnTo>
                    <a:lnTo>
                      <a:pt x="56" y="1106"/>
                    </a:lnTo>
                    <a:lnTo>
                      <a:pt x="56" y="1451"/>
                    </a:lnTo>
                    <a:lnTo>
                      <a:pt x="56" y="1017"/>
                    </a:lnTo>
                    <a:lnTo>
                      <a:pt x="68" y="1017"/>
                    </a:lnTo>
                    <a:lnTo>
                      <a:pt x="68" y="1451"/>
                    </a:lnTo>
                    <a:lnTo>
                      <a:pt x="68" y="933"/>
                    </a:lnTo>
                    <a:lnTo>
                      <a:pt x="76" y="933"/>
                    </a:lnTo>
                    <a:lnTo>
                      <a:pt x="76" y="1451"/>
                    </a:lnTo>
                    <a:lnTo>
                      <a:pt x="76" y="861"/>
                    </a:lnTo>
                    <a:lnTo>
                      <a:pt x="92" y="861"/>
                    </a:lnTo>
                    <a:lnTo>
                      <a:pt x="92" y="1451"/>
                    </a:lnTo>
                    <a:lnTo>
                      <a:pt x="92" y="760"/>
                    </a:lnTo>
                    <a:lnTo>
                      <a:pt x="100" y="760"/>
                    </a:lnTo>
                    <a:lnTo>
                      <a:pt x="100" y="1451"/>
                    </a:lnTo>
                    <a:lnTo>
                      <a:pt x="100" y="692"/>
                    </a:lnTo>
                    <a:lnTo>
                      <a:pt x="108" y="692"/>
                    </a:lnTo>
                    <a:lnTo>
                      <a:pt x="108" y="1451"/>
                    </a:lnTo>
                    <a:lnTo>
                      <a:pt x="108" y="623"/>
                    </a:lnTo>
                    <a:lnTo>
                      <a:pt x="120" y="623"/>
                    </a:lnTo>
                    <a:lnTo>
                      <a:pt x="120" y="1451"/>
                    </a:lnTo>
                    <a:lnTo>
                      <a:pt x="120" y="551"/>
                    </a:lnTo>
                    <a:lnTo>
                      <a:pt x="128" y="551"/>
                    </a:lnTo>
                    <a:lnTo>
                      <a:pt x="128" y="1451"/>
                    </a:lnTo>
                    <a:lnTo>
                      <a:pt x="128" y="499"/>
                    </a:lnTo>
                    <a:lnTo>
                      <a:pt x="140" y="499"/>
                    </a:lnTo>
                    <a:lnTo>
                      <a:pt x="140" y="1451"/>
                    </a:lnTo>
                    <a:lnTo>
                      <a:pt x="140" y="418"/>
                    </a:lnTo>
                    <a:lnTo>
                      <a:pt x="148" y="418"/>
                    </a:lnTo>
                    <a:lnTo>
                      <a:pt x="148" y="1451"/>
                    </a:lnTo>
                    <a:lnTo>
                      <a:pt x="148" y="394"/>
                    </a:lnTo>
                    <a:lnTo>
                      <a:pt x="156" y="394"/>
                    </a:lnTo>
                    <a:lnTo>
                      <a:pt x="156" y="1451"/>
                    </a:lnTo>
                    <a:lnTo>
                      <a:pt x="156" y="306"/>
                    </a:lnTo>
                    <a:lnTo>
                      <a:pt x="168" y="306"/>
                    </a:lnTo>
                    <a:lnTo>
                      <a:pt x="168" y="1451"/>
                    </a:lnTo>
                    <a:lnTo>
                      <a:pt x="168" y="306"/>
                    </a:lnTo>
                    <a:lnTo>
                      <a:pt x="176" y="306"/>
                    </a:lnTo>
                    <a:lnTo>
                      <a:pt x="176" y="1451"/>
                    </a:lnTo>
                    <a:lnTo>
                      <a:pt x="176" y="213"/>
                    </a:lnTo>
                    <a:lnTo>
                      <a:pt x="188" y="213"/>
                    </a:lnTo>
                    <a:lnTo>
                      <a:pt x="188" y="1451"/>
                    </a:lnTo>
                    <a:lnTo>
                      <a:pt x="188" y="229"/>
                    </a:lnTo>
                    <a:lnTo>
                      <a:pt x="196" y="229"/>
                    </a:lnTo>
                    <a:lnTo>
                      <a:pt x="196" y="1451"/>
                    </a:lnTo>
                    <a:lnTo>
                      <a:pt x="196" y="193"/>
                    </a:lnTo>
                    <a:lnTo>
                      <a:pt x="208" y="193"/>
                    </a:lnTo>
                    <a:lnTo>
                      <a:pt x="208" y="1451"/>
                    </a:lnTo>
                    <a:lnTo>
                      <a:pt x="208" y="149"/>
                    </a:lnTo>
                    <a:lnTo>
                      <a:pt x="220" y="149"/>
                    </a:lnTo>
                    <a:lnTo>
                      <a:pt x="220" y="1451"/>
                    </a:lnTo>
                    <a:lnTo>
                      <a:pt x="220" y="185"/>
                    </a:lnTo>
                    <a:lnTo>
                      <a:pt x="228" y="185"/>
                    </a:lnTo>
                    <a:lnTo>
                      <a:pt x="228" y="1451"/>
                    </a:lnTo>
                    <a:lnTo>
                      <a:pt x="228" y="89"/>
                    </a:lnTo>
                    <a:lnTo>
                      <a:pt x="240" y="89"/>
                    </a:lnTo>
                    <a:lnTo>
                      <a:pt x="240" y="1451"/>
                    </a:lnTo>
                    <a:lnTo>
                      <a:pt x="240" y="113"/>
                    </a:lnTo>
                    <a:lnTo>
                      <a:pt x="248" y="113"/>
                    </a:lnTo>
                    <a:lnTo>
                      <a:pt x="248" y="1451"/>
                    </a:lnTo>
                    <a:lnTo>
                      <a:pt x="248" y="105"/>
                    </a:lnTo>
                    <a:lnTo>
                      <a:pt x="256" y="105"/>
                    </a:lnTo>
                    <a:lnTo>
                      <a:pt x="256" y="1451"/>
                    </a:lnTo>
                    <a:lnTo>
                      <a:pt x="256" y="40"/>
                    </a:lnTo>
                    <a:lnTo>
                      <a:pt x="268" y="40"/>
                    </a:lnTo>
                    <a:lnTo>
                      <a:pt x="268" y="1451"/>
                    </a:lnTo>
                    <a:lnTo>
                      <a:pt x="268" y="53"/>
                    </a:lnTo>
                    <a:lnTo>
                      <a:pt x="276" y="53"/>
                    </a:lnTo>
                    <a:lnTo>
                      <a:pt x="276" y="1451"/>
                    </a:lnTo>
                    <a:lnTo>
                      <a:pt x="276" y="16"/>
                    </a:lnTo>
                    <a:lnTo>
                      <a:pt x="288" y="16"/>
                    </a:lnTo>
                    <a:lnTo>
                      <a:pt x="288" y="1451"/>
                    </a:lnTo>
                    <a:lnTo>
                      <a:pt x="288" y="32"/>
                    </a:lnTo>
                    <a:lnTo>
                      <a:pt x="296" y="32"/>
                    </a:lnTo>
                    <a:lnTo>
                      <a:pt x="296" y="1451"/>
                    </a:lnTo>
                    <a:lnTo>
                      <a:pt x="296" y="24"/>
                    </a:lnTo>
                    <a:lnTo>
                      <a:pt x="304" y="24"/>
                    </a:lnTo>
                    <a:lnTo>
                      <a:pt x="304" y="1451"/>
                    </a:lnTo>
                    <a:lnTo>
                      <a:pt x="304" y="32"/>
                    </a:lnTo>
                    <a:lnTo>
                      <a:pt x="316" y="32"/>
                    </a:lnTo>
                    <a:lnTo>
                      <a:pt x="316" y="1451"/>
                    </a:lnTo>
                    <a:lnTo>
                      <a:pt x="316" y="57"/>
                    </a:lnTo>
                    <a:lnTo>
                      <a:pt x="328" y="57"/>
                    </a:lnTo>
                    <a:lnTo>
                      <a:pt x="328" y="1451"/>
                    </a:lnTo>
                    <a:lnTo>
                      <a:pt x="328" y="24"/>
                    </a:lnTo>
                    <a:lnTo>
                      <a:pt x="339" y="24"/>
                    </a:lnTo>
                    <a:lnTo>
                      <a:pt x="339" y="1451"/>
                    </a:lnTo>
                    <a:lnTo>
                      <a:pt x="339" y="32"/>
                    </a:lnTo>
                    <a:lnTo>
                      <a:pt x="347" y="32"/>
                    </a:lnTo>
                    <a:lnTo>
                      <a:pt x="347" y="1451"/>
                    </a:lnTo>
                    <a:lnTo>
                      <a:pt x="347" y="4"/>
                    </a:lnTo>
                    <a:lnTo>
                      <a:pt x="355" y="4"/>
                    </a:lnTo>
                    <a:lnTo>
                      <a:pt x="355" y="1451"/>
                    </a:lnTo>
                    <a:lnTo>
                      <a:pt x="355" y="0"/>
                    </a:lnTo>
                    <a:lnTo>
                      <a:pt x="367" y="0"/>
                    </a:lnTo>
                    <a:lnTo>
                      <a:pt x="367" y="1451"/>
                    </a:lnTo>
                    <a:lnTo>
                      <a:pt x="367" y="28"/>
                    </a:lnTo>
                    <a:lnTo>
                      <a:pt x="375" y="28"/>
                    </a:lnTo>
                    <a:lnTo>
                      <a:pt x="375" y="1451"/>
                    </a:lnTo>
                    <a:lnTo>
                      <a:pt x="375" y="57"/>
                    </a:lnTo>
                    <a:lnTo>
                      <a:pt x="383" y="57"/>
                    </a:lnTo>
                    <a:lnTo>
                      <a:pt x="383" y="1451"/>
                    </a:lnTo>
                    <a:lnTo>
                      <a:pt x="383" y="65"/>
                    </a:lnTo>
                    <a:lnTo>
                      <a:pt x="395" y="65"/>
                    </a:lnTo>
                    <a:lnTo>
                      <a:pt x="395" y="1451"/>
                    </a:lnTo>
                    <a:lnTo>
                      <a:pt x="395" y="73"/>
                    </a:lnTo>
                    <a:lnTo>
                      <a:pt x="403" y="73"/>
                    </a:lnTo>
                    <a:lnTo>
                      <a:pt x="403" y="1451"/>
                    </a:lnTo>
                    <a:lnTo>
                      <a:pt x="403" y="53"/>
                    </a:lnTo>
                    <a:lnTo>
                      <a:pt x="415" y="53"/>
                    </a:lnTo>
                    <a:lnTo>
                      <a:pt x="415" y="1451"/>
                    </a:lnTo>
                    <a:lnTo>
                      <a:pt x="415" y="81"/>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1" name="Freeform 65"/>
              <p:cNvSpPr>
                <a:spLocks/>
              </p:cNvSpPr>
              <p:nvPr/>
            </p:nvSpPr>
            <p:spPr bwMode="auto">
              <a:xfrm>
                <a:off x="1111" y="1194"/>
                <a:ext cx="427" cy="1370"/>
              </a:xfrm>
              <a:custGeom>
                <a:avLst/>
                <a:gdLst>
                  <a:gd name="T0" fmla="*/ 8 w 427"/>
                  <a:gd name="T1" fmla="*/ 1370 h 1370"/>
                  <a:gd name="T2" fmla="*/ 16 w 427"/>
                  <a:gd name="T3" fmla="*/ 1370 h 1370"/>
                  <a:gd name="T4" fmla="*/ 32 w 427"/>
                  <a:gd name="T5" fmla="*/ 1370 h 1370"/>
                  <a:gd name="T6" fmla="*/ 40 w 427"/>
                  <a:gd name="T7" fmla="*/ 1370 h 1370"/>
                  <a:gd name="T8" fmla="*/ 52 w 427"/>
                  <a:gd name="T9" fmla="*/ 1370 h 1370"/>
                  <a:gd name="T10" fmla="*/ 60 w 427"/>
                  <a:gd name="T11" fmla="*/ 1370 h 1370"/>
                  <a:gd name="T12" fmla="*/ 68 w 427"/>
                  <a:gd name="T13" fmla="*/ 1370 h 1370"/>
                  <a:gd name="T14" fmla="*/ 80 w 427"/>
                  <a:gd name="T15" fmla="*/ 1370 h 1370"/>
                  <a:gd name="T16" fmla="*/ 88 w 427"/>
                  <a:gd name="T17" fmla="*/ 1370 h 1370"/>
                  <a:gd name="T18" fmla="*/ 100 w 427"/>
                  <a:gd name="T19" fmla="*/ 1370 h 1370"/>
                  <a:gd name="T20" fmla="*/ 108 w 427"/>
                  <a:gd name="T21" fmla="*/ 1370 h 1370"/>
                  <a:gd name="T22" fmla="*/ 116 w 427"/>
                  <a:gd name="T23" fmla="*/ 1370 h 1370"/>
                  <a:gd name="T24" fmla="*/ 128 w 427"/>
                  <a:gd name="T25" fmla="*/ 1370 h 1370"/>
                  <a:gd name="T26" fmla="*/ 136 w 427"/>
                  <a:gd name="T27" fmla="*/ 1370 h 1370"/>
                  <a:gd name="T28" fmla="*/ 152 w 427"/>
                  <a:gd name="T29" fmla="*/ 1370 h 1370"/>
                  <a:gd name="T30" fmla="*/ 160 w 427"/>
                  <a:gd name="T31" fmla="*/ 1370 h 1370"/>
                  <a:gd name="T32" fmla="*/ 168 w 427"/>
                  <a:gd name="T33" fmla="*/ 1370 h 1370"/>
                  <a:gd name="T34" fmla="*/ 180 w 427"/>
                  <a:gd name="T35" fmla="*/ 1370 h 1370"/>
                  <a:gd name="T36" fmla="*/ 188 w 427"/>
                  <a:gd name="T37" fmla="*/ 1370 h 1370"/>
                  <a:gd name="T38" fmla="*/ 200 w 427"/>
                  <a:gd name="T39" fmla="*/ 1370 h 1370"/>
                  <a:gd name="T40" fmla="*/ 208 w 427"/>
                  <a:gd name="T41" fmla="*/ 1370 h 1370"/>
                  <a:gd name="T42" fmla="*/ 216 w 427"/>
                  <a:gd name="T43" fmla="*/ 1370 h 1370"/>
                  <a:gd name="T44" fmla="*/ 228 w 427"/>
                  <a:gd name="T45" fmla="*/ 1370 h 1370"/>
                  <a:gd name="T46" fmla="*/ 236 w 427"/>
                  <a:gd name="T47" fmla="*/ 1370 h 1370"/>
                  <a:gd name="T48" fmla="*/ 248 w 427"/>
                  <a:gd name="T49" fmla="*/ 1370 h 1370"/>
                  <a:gd name="T50" fmla="*/ 256 w 427"/>
                  <a:gd name="T51" fmla="*/ 1370 h 1370"/>
                  <a:gd name="T52" fmla="*/ 268 w 427"/>
                  <a:gd name="T53" fmla="*/ 1370 h 1370"/>
                  <a:gd name="T54" fmla="*/ 280 w 427"/>
                  <a:gd name="T55" fmla="*/ 1370 h 1370"/>
                  <a:gd name="T56" fmla="*/ 288 w 427"/>
                  <a:gd name="T57" fmla="*/ 1370 h 1370"/>
                  <a:gd name="T58" fmla="*/ 300 w 427"/>
                  <a:gd name="T59" fmla="*/ 1370 h 1370"/>
                  <a:gd name="T60" fmla="*/ 308 w 427"/>
                  <a:gd name="T61" fmla="*/ 1370 h 1370"/>
                  <a:gd name="T62" fmla="*/ 316 w 427"/>
                  <a:gd name="T63" fmla="*/ 1370 h 1370"/>
                  <a:gd name="T64" fmla="*/ 328 w 427"/>
                  <a:gd name="T65" fmla="*/ 1370 h 1370"/>
                  <a:gd name="T66" fmla="*/ 336 w 427"/>
                  <a:gd name="T67" fmla="*/ 1370 h 1370"/>
                  <a:gd name="T68" fmla="*/ 344 w 427"/>
                  <a:gd name="T69" fmla="*/ 1370 h 1370"/>
                  <a:gd name="T70" fmla="*/ 356 w 427"/>
                  <a:gd name="T71" fmla="*/ 1370 h 1370"/>
                  <a:gd name="T72" fmla="*/ 364 w 427"/>
                  <a:gd name="T73" fmla="*/ 1370 h 1370"/>
                  <a:gd name="T74" fmla="*/ 375 w 427"/>
                  <a:gd name="T75" fmla="*/ 1370 h 1370"/>
                  <a:gd name="T76" fmla="*/ 387 w 427"/>
                  <a:gd name="T77" fmla="*/ 1370 h 1370"/>
                  <a:gd name="T78" fmla="*/ 395 w 427"/>
                  <a:gd name="T79" fmla="*/ 1370 h 1370"/>
                  <a:gd name="T80" fmla="*/ 407 w 427"/>
                  <a:gd name="T81" fmla="*/ 1370 h 1370"/>
                  <a:gd name="T82" fmla="*/ 415 w 427"/>
                  <a:gd name="T83" fmla="*/ 1370 h 13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1370"/>
                  <a:gd name="T128" fmla="*/ 427 w 427"/>
                  <a:gd name="T129" fmla="*/ 1370 h 13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1370">
                    <a:moveTo>
                      <a:pt x="0" y="0"/>
                    </a:moveTo>
                    <a:lnTo>
                      <a:pt x="8" y="0"/>
                    </a:lnTo>
                    <a:lnTo>
                      <a:pt x="8" y="1370"/>
                    </a:lnTo>
                    <a:lnTo>
                      <a:pt x="8" y="40"/>
                    </a:lnTo>
                    <a:lnTo>
                      <a:pt x="16" y="40"/>
                    </a:lnTo>
                    <a:lnTo>
                      <a:pt x="16" y="1370"/>
                    </a:lnTo>
                    <a:lnTo>
                      <a:pt x="16" y="20"/>
                    </a:lnTo>
                    <a:lnTo>
                      <a:pt x="32" y="20"/>
                    </a:lnTo>
                    <a:lnTo>
                      <a:pt x="32" y="1370"/>
                    </a:lnTo>
                    <a:lnTo>
                      <a:pt x="32" y="112"/>
                    </a:lnTo>
                    <a:lnTo>
                      <a:pt x="40" y="112"/>
                    </a:lnTo>
                    <a:lnTo>
                      <a:pt x="40" y="1370"/>
                    </a:lnTo>
                    <a:lnTo>
                      <a:pt x="40" y="112"/>
                    </a:lnTo>
                    <a:lnTo>
                      <a:pt x="52" y="112"/>
                    </a:lnTo>
                    <a:lnTo>
                      <a:pt x="52" y="1370"/>
                    </a:lnTo>
                    <a:lnTo>
                      <a:pt x="52" y="88"/>
                    </a:lnTo>
                    <a:lnTo>
                      <a:pt x="60" y="88"/>
                    </a:lnTo>
                    <a:lnTo>
                      <a:pt x="60" y="1370"/>
                    </a:lnTo>
                    <a:lnTo>
                      <a:pt x="60" y="193"/>
                    </a:lnTo>
                    <a:lnTo>
                      <a:pt x="68" y="193"/>
                    </a:lnTo>
                    <a:lnTo>
                      <a:pt x="68" y="1370"/>
                    </a:lnTo>
                    <a:lnTo>
                      <a:pt x="68" y="124"/>
                    </a:lnTo>
                    <a:lnTo>
                      <a:pt x="80" y="124"/>
                    </a:lnTo>
                    <a:lnTo>
                      <a:pt x="80" y="1370"/>
                    </a:lnTo>
                    <a:lnTo>
                      <a:pt x="80" y="164"/>
                    </a:lnTo>
                    <a:lnTo>
                      <a:pt x="88" y="164"/>
                    </a:lnTo>
                    <a:lnTo>
                      <a:pt x="88" y="1370"/>
                    </a:lnTo>
                    <a:lnTo>
                      <a:pt x="88" y="169"/>
                    </a:lnTo>
                    <a:lnTo>
                      <a:pt x="100" y="169"/>
                    </a:lnTo>
                    <a:lnTo>
                      <a:pt x="100" y="1370"/>
                    </a:lnTo>
                    <a:lnTo>
                      <a:pt x="100" y="173"/>
                    </a:lnTo>
                    <a:lnTo>
                      <a:pt x="108" y="173"/>
                    </a:lnTo>
                    <a:lnTo>
                      <a:pt x="108" y="1370"/>
                    </a:lnTo>
                    <a:lnTo>
                      <a:pt x="108" y="177"/>
                    </a:lnTo>
                    <a:lnTo>
                      <a:pt x="116" y="177"/>
                    </a:lnTo>
                    <a:lnTo>
                      <a:pt x="116" y="1370"/>
                    </a:lnTo>
                    <a:lnTo>
                      <a:pt x="116" y="197"/>
                    </a:lnTo>
                    <a:lnTo>
                      <a:pt x="128" y="197"/>
                    </a:lnTo>
                    <a:lnTo>
                      <a:pt x="128" y="1370"/>
                    </a:lnTo>
                    <a:lnTo>
                      <a:pt x="128" y="185"/>
                    </a:lnTo>
                    <a:lnTo>
                      <a:pt x="136" y="185"/>
                    </a:lnTo>
                    <a:lnTo>
                      <a:pt x="136" y="1370"/>
                    </a:lnTo>
                    <a:lnTo>
                      <a:pt x="136" y="233"/>
                    </a:lnTo>
                    <a:lnTo>
                      <a:pt x="152" y="233"/>
                    </a:lnTo>
                    <a:lnTo>
                      <a:pt x="152" y="1370"/>
                    </a:lnTo>
                    <a:lnTo>
                      <a:pt x="152" y="225"/>
                    </a:lnTo>
                    <a:lnTo>
                      <a:pt x="160" y="225"/>
                    </a:lnTo>
                    <a:lnTo>
                      <a:pt x="160" y="1370"/>
                    </a:lnTo>
                    <a:lnTo>
                      <a:pt x="160" y="257"/>
                    </a:lnTo>
                    <a:lnTo>
                      <a:pt x="168" y="257"/>
                    </a:lnTo>
                    <a:lnTo>
                      <a:pt x="168" y="1370"/>
                    </a:lnTo>
                    <a:lnTo>
                      <a:pt x="168" y="261"/>
                    </a:lnTo>
                    <a:lnTo>
                      <a:pt x="180" y="261"/>
                    </a:lnTo>
                    <a:lnTo>
                      <a:pt x="180" y="1370"/>
                    </a:lnTo>
                    <a:lnTo>
                      <a:pt x="180" y="301"/>
                    </a:lnTo>
                    <a:lnTo>
                      <a:pt x="188" y="301"/>
                    </a:lnTo>
                    <a:lnTo>
                      <a:pt x="188" y="1370"/>
                    </a:lnTo>
                    <a:lnTo>
                      <a:pt x="188" y="301"/>
                    </a:lnTo>
                    <a:lnTo>
                      <a:pt x="200" y="301"/>
                    </a:lnTo>
                    <a:lnTo>
                      <a:pt x="200" y="1370"/>
                    </a:lnTo>
                    <a:lnTo>
                      <a:pt x="200" y="317"/>
                    </a:lnTo>
                    <a:lnTo>
                      <a:pt x="208" y="317"/>
                    </a:lnTo>
                    <a:lnTo>
                      <a:pt x="208" y="1370"/>
                    </a:lnTo>
                    <a:lnTo>
                      <a:pt x="208" y="329"/>
                    </a:lnTo>
                    <a:lnTo>
                      <a:pt x="216" y="329"/>
                    </a:lnTo>
                    <a:lnTo>
                      <a:pt x="216" y="1370"/>
                    </a:lnTo>
                    <a:lnTo>
                      <a:pt x="216" y="369"/>
                    </a:lnTo>
                    <a:lnTo>
                      <a:pt x="228" y="369"/>
                    </a:lnTo>
                    <a:lnTo>
                      <a:pt x="228" y="1370"/>
                    </a:lnTo>
                    <a:lnTo>
                      <a:pt x="228" y="406"/>
                    </a:lnTo>
                    <a:lnTo>
                      <a:pt x="236" y="406"/>
                    </a:lnTo>
                    <a:lnTo>
                      <a:pt x="236" y="1370"/>
                    </a:lnTo>
                    <a:lnTo>
                      <a:pt x="236" y="426"/>
                    </a:lnTo>
                    <a:lnTo>
                      <a:pt x="248" y="426"/>
                    </a:lnTo>
                    <a:lnTo>
                      <a:pt x="248" y="1370"/>
                    </a:lnTo>
                    <a:lnTo>
                      <a:pt x="248" y="402"/>
                    </a:lnTo>
                    <a:lnTo>
                      <a:pt x="256" y="402"/>
                    </a:lnTo>
                    <a:lnTo>
                      <a:pt x="256" y="1370"/>
                    </a:lnTo>
                    <a:lnTo>
                      <a:pt x="256" y="454"/>
                    </a:lnTo>
                    <a:lnTo>
                      <a:pt x="268" y="454"/>
                    </a:lnTo>
                    <a:lnTo>
                      <a:pt x="268" y="1370"/>
                    </a:lnTo>
                    <a:lnTo>
                      <a:pt x="268" y="466"/>
                    </a:lnTo>
                    <a:lnTo>
                      <a:pt x="280" y="466"/>
                    </a:lnTo>
                    <a:lnTo>
                      <a:pt x="280" y="1370"/>
                    </a:lnTo>
                    <a:lnTo>
                      <a:pt x="280" y="498"/>
                    </a:lnTo>
                    <a:lnTo>
                      <a:pt x="288" y="498"/>
                    </a:lnTo>
                    <a:lnTo>
                      <a:pt x="288" y="1370"/>
                    </a:lnTo>
                    <a:lnTo>
                      <a:pt x="288" y="514"/>
                    </a:lnTo>
                    <a:lnTo>
                      <a:pt x="300" y="514"/>
                    </a:lnTo>
                    <a:lnTo>
                      <a:pt x="300" y="1370"/>
                    </a:lnTo>
                    <a:lnTo>
                      <a:pt x="300" y="538"/>
                    </a:lnTo>
                    <a:lnTo>
                      <a:pt x="308" y="538"/>
                    </a:lnTo>
                    <a:lnTo>
                      <a:pt x="308" y="1370"/>
                    </a:lnTo>
                    <a:lnTo>
                      <a:pt x="308" y="619"/>
                    </a:lnTo>
                    <a:lnTo>
                      <a:pt x="316" y="619"/>
                    </a:lnTo>
                    <a:lnTo>
                      <a:pt x="316" y="1370"/>
                    </a:lnTo>
                    <a:lnTo>
                      <a:pt x="316" y="603"/>
                    </a:lnTo>
                    <a:lnTo>
                      <a:pt x="328" y="603"/>
                    </a:lnTo>
                    <a:lnTo>
                      <a:pt x="328" y="1370"/>
                    </a:lnTo>
                    <a:lnTo>
                      <a:pt x="328" y="643"/>
                    </a:lnTo>
                    <a:lnTo>
                      <a:pt x="336" y="643"/>
                    </a:lnTo>
                    <a:lnTo>
                      <a:pt x="336" y="1370"/>
                    </a:lnTo>
                    <a:lnTo>
                      <a:pt x="336" y="647"/>
                    </a:lnTo>
                    <a:lnTo>
                      <a:pt x="344" y="647"/>
                    </a:lnTo>
                    <a:lnTo>
                      <a:pt x="344" y="1370"/>
                    </a:lnTo>
                    <a:lnTo>
                      <a:pt x="344" y="651"/>
                    </a:lnTo>
                    <a:lnTo>
                      <a:pt x="356" y="651"/>
                    </a:lnTo>
                    <a:lnTo>
                      <a:pt x="356" y="1370"/>
                    </a:lnTo>
                    <a:lnTo>
                      <a:pt x="356" y="695"/>
                    </a:lnTo>
                    <a:lnTo>
                      <a:pt x="364" y="695"/>
                    </a:lnTo>
                    <a:lnTo>
                      <a:pt x="364" y="1370"/>
                    </a:lnTo>
                    <a:lnTo>
                      <a:pt x="364" y="703"/>
                    </a:lnTo>
                    <a:lnTo>
                      <a:pt x="375" y="703"/>
                    </a:lnTo>
                    <a:lnTo>
                      <a:pt x="375" y="1370"/>
                    </a:lnTo>
                    <a:lnTo>
                      <a:pt x="375" y="703"/>
                    </a:lnTo>
                    <a:lnTo>
                      <a:pt x="387" y="703"/>
                    </a:lnTo>
                    <a:lnTo>
                      <a:pt x="387" y="1370"/>
                    </a:lnTo>
                    <a:lnTo>
                      <a:pt x="387" y="715"/>
                    </a:lnTo>
                    <a:lnTo>
                      <a:pt x="395" y="715"/>
                    </a:lnTo>
                    <a:lnTo>
                      <a:pt x="395" y="1370"/>
                    </a:lnTo>
                    <a:lnTo>
                      <a:pt x="395" y="743"/>
                    </a:lnTo>
                    <a:lnTo>
                      <a:pt x="407" y="743"/>
                    </a:lnTo>
                    <a:lnTo>
                      <a:pt x="407" y="1370"/>
                    </a:lnTo>
                    <a:lnTo>
                      <a:pt x="407" y="784"/>
                    </a:lnTo>
                    <a:lnTo>
                      <a:pt x="415" y="784"/>
                    </a:lnTo>
                    <a:lnTo>
                      <a:pt x="415" y="1370"/>
                    </a:lnTo>
                    <a:lnTo>
                      <a:pt x="415" y="824"/>
                    </a:lnTo>
                    <a:lnTo>
                      <a:pt x="427" y="82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2" name="Freeform 66"/>
              <p:cNvSpPr>
                <a:spLocks/>
              </p:cNvSpPr>
              <p:nvPr/>
            </p:nvSpPr>
            <p:spPr bwMode="auto">
              <a:xfrm>
                <a:off x="1538" y="1998"/>
                <a:ext cx="411" cy="566"/>
              </a:xfrm>
              <a:custGeom>
                <a:avLst/>
                <a:gdLst>
                  <a:gd name="T0" fmla="*/ 0 w 411"/>
                  <a:gd name="T1" fmla="*/ 0 h 566"/>
                  <a:gd name="T2" fmla="*/ 8 w 411"/>
                  <a:gd name="T3" fmla="*/ 32 h 566"/>
                  <a:gd name="T4" fmla="*/ 16 w 411"/>
                  <a:gd name="T5" fmla="*/ 88 h 566"/>
                  <a:gd name="T6" fmla="*/ 28 w 411"/>
                  <a:gd name="T7" fmla="*/ 104 h 566"/>
                  <a:gd name="T8" fmla="*/ 36 w 411"/>
                  <a:gd name="T9" fmla="*/ 112 h 566"/>
                  <a:gd name="T10" fmla="*/ 48 w 411"/>
                  <a:gd name="T11" fmla="*/ 164 h 566"/>
                  <a:gd name="T12" fmla="*/ 56 w 411"/>
                  <a:gd name="T13" fmla="*/ 172 h 566"/>
                  <a:gd name="T14" fmla="*/ 64 w 411"/>
                  <a:gd name="T15" fmla="*/ 189 h 566"/>
                  <a:gd name="T16" fmla="*/ 80 w 411"/>
                  <a:gd name="T17" fmla="*/ 205 h 566"/>
                  <a:gd name="T18" fmla="*/ 88 w 411"/>
                  <a:gd name="T19" fmla="*/ 217 h 566"/>
                  <a:gd name="T20" fmla="*/ 100 w 411"/>
                  <a:gd name="T21" fmla="*/ 217 h 566"/>
                  <a:gd name="T22" fmla="*/ 108 w 411"/>
                  <a:gd name="T23" fmla="*/ 253 h 566"/>
                  <a:gd name="T24" fmla="*/ 116 w 411"/>
                  <a:gd name="T25" fmla="*/ 269 h 566"/>
                  <a:gd name="T26" fmla="*/ 128 w 411"/>
                  <a:gd name="T27" fmla="*/ 277 h 566"/>
                  <a:gd name="T28" fmla="*/ 136 w 411"/>
                  <a:gd name="T29" fmla="*/ 293 h 566"/>
                  <a:gd name="T30" fmla="*/ 148 w 411"/>
                  <a:gd name="T31" fmla="*/ 273 h 566"/>
                  <a:gd name="T32" fmla="*/ 156 w 411"/>
                  <a:gd name="T33" fmla="*/ 309 h 566"/>
                  <a:gd name="T34" fmla="*/ 164 w 411"/>
                  <a:gd name="T35" fmla="*/ 329 h 566"/>
                  <a:gd name="T36" fmla="*/ 176 w 411"/>
                  <a:gd name="T37" fmla="*/ 325 h 566"/>
                  <a:gd name="T38" fmla="*/ 184 w 411"/>
                  <a:gd name="T39" fmla="*/ 333 h 566"/>
                  <a:gd name="T40" fmla="*/ 200 w 411"/>
                  <a:gd name="T41" fmla="*/ 357 h 566"/>
                  <a:gd name="T42" fmla="*/ 208 w 411"/>
                  <a:gd name="T43" fmla="*/ 378 h 566"/>
                  <a:gd name="T44" fmla="*/ 216 w 411"/>
                  <a:gd name="T45" fmla="*/ 390 h 566"/>
                  <a:gd name="T46" fmla="*/ 228 w 411"/>
                  <a:gd name="T47" fmla="*/ 390 h 566"/>
                  <a:gd name="T48" fmla="*/ 236 w 411"/>
                  <a:gd name="T49" fmla="*/ 406 h 566"/>
                  <a:gd name="T50" fmla="*/ 248 w 411"/>
                  <a:gd name="T51" fmla="*/ 418 h 566"/>
                  <a:gd name="T52" fmla="*/ 256 w 411"/>
                  <a:gd name="T53" fmla="*/ 422 h 566"/>
                  <a:gd name="T54" fmla="*/ 264 w 411"/>
                  <a:gd name="T55" fmla="*/ 442 h 566"/>
                  <a:gd name="T56" fmla="*/ 276 w 411"/>
                  <a:gd name="T57" fmla="*/ 438 h 566"/>
                  <a:gd name="T58" fmla="*/ 284 w 411"/>
                  <a:gd name="T59" fmla="*/ 458 h 566"/>
                  <a:gd name="T60" fmla="*/ 296 w 411"/>
                  <a:gd name="T61" fmla="*/ 466 h 566"/>
                  <a:gd name="T62" fmla="*/ 304 w 411"/>
                  <a:gd name="T63" fmla="*/ 470 h 566"/>
                  <a:gd name="T64" fmla="*/ 312 w 411"/>
                  <a:gd name="T65" fmla="*/ 470 h 566"/>
                  <a:gd name="T66" fmla="*/ 328 w 411"/>
                  <a:gd name="T67" fmla="*/ 478 h 566"/>
                  <a:gd name="T68" fmla="*/ 336 w 411"/>
                  <a:gd name="T69" fmla="*/ 490 h 566"/>
                  <a:gd name="T70" fmla="*/ 344 w 411"/>
                  <a:gd name="T71" fmla="*/ 490 h 566"/>
                  <a:gd name="T72" fmla="*/ 356 w 411"/>
                  <a:gd name="T73" fmla="*/ 482 h 566"/>
                  <a:gd name="T74" fmla="*/ 364 w 411"/>
                  <a:gd name="T75" fmla="*/ 506 h 566"/>
                  <a:gd name="T76" fmla="*/ 376 w 411"/>
                  <a:gd name="T77" fmla="*/ 506 h 566"/>
                  <a:gd name="T78" fmla="*/ 384 w 411"/>
                  <a:gd name="T79" fmla="*/ 514 h 566"/>
                  <a:gd name="T80" fmla="*/ 391 w 411"/>
                  <a:gd name="T81" fmla="*/ 514 h 566"/>
                  <a:gd name="T82" fmla="*/ 403 w 411"/>
                  <a:gd name="T83" fmla="*/ 518 h 5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566"/>
                  <a:gd name="T128" fmla="*/ 411 w 411"/>
                  <a:gd name="T129" fmla="*/ 566 h 5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566">
                    <a:moveTo>
                      <a:pt x="0" y="20"/>
                    </a:moveTo>
                    <a:lnTo>
                      <a:pt x="0" y="566"/>
                    </a:lnTo>
                    <a:lnTo>
                      <a:pt x="0" y="0"/>
                    </a:lnTo>
                    <a:lnTo>
                      <a:pt x="8" y="0"/>
                    </a:lnTo>
                    <a:lnTo>
                      <a:pt x="8" y="566"/>
                    </a:lnTo>
                    <a:lnTo>
                      <a:pt x="8" y="32"/>
                    </a:lnTo>
                    <a:lnTo>
                      <a:pt x="16" y="32"/>
                    </a:lnTo>
                    <a:lnTo>
                      <a:pt x="16" y="566"/>
                    </a:lnTo>
                    <a:lnTo>
                      <a:pt x="16" y="88"/>
                    </a:lnTo>
                    <a:lnTo>
                      <a:pt x="28" y="88"/>
                    </a:lnTo>
                    <a:lnTo>
                      <a:pt x="28" y="566"/>
                    </a:lnTo>
                    <a:lnTo>
                      <a:pt x="28" y="104"/>
                    </a:lnTo>
                    <a:lnTo>
                      <a:pt x="36" y="104"/>
                    </a:lnTo>
                    <a:lnTo>
                      <a:pt x="36" y="566"/>
                    </a:lnTo>
                    <a:lnTo>
                      <a:pt x="36" y="112"/>
                    </a:lnTo>
                    <a:lnTo>
                      <a:pt x="48" y="112"/>
                    </a:lnTo>
                    <a:lnTo>
                      <a:pt x="48" y="566"/>
                    </a:lnTo>
                    <a:lnTo>
                      <a:pt x="48" y="164"/>
                    </a:lnTo>
                    <a:lnTo>
                      <a:pt x="56" y="164"/>
                    </a:lnTo>
                    <a:lnTo>
                      <a:pt x="56" y="566"/>
                    </a:lnTo>
                    <a:lnTo>
                      <a:pt x="56" y="172"/>
                    </a:lnTo>
                    <a:lnTo>
                      <a:pt x="64" y="172"/>
                    </a:lnTo>
                    <a:lnTo>
                      <a:pt x="64" y="566"/>
                    </a:lnTo>
                    <a:lnTo>
                      <a:pt x="64" y="189"/>
                    </a:lnTo>
                    <a:lnTo>
                      <a:pt x="80" y="189"/>
                    </a:lnTo>
                    <a:lnTo>
                      <a:pt x="80" y="566"/>
                    </a:lnTo>
                    <a:lnTo>
                      <a:pt x="80" y="205"/>
                    </a:lnTo>
                    <a:lnTo>
                      <a:pt x="88" y="205"/>
                    </a:lnTo>
                    <a:lnTo>
                      <a:pt x="88" y="566"/>
                    </a:lnTo>
                    <a:lnTo>
                      <a:pt x="88" y="217"/>
                    </a:lnTo>
                    <a:lnTo>
                      <a:pt x="100" y="217"/>
                    </a:lnTo>
                    <a:lnTo>
                      <a:pt x="100" y="566"/>
                    </a:lnTo>
                    <a:lnTo>
                      <a:pt x="100" y="217"/>
                    </a:lnTo>
                    <a:lnTo>
                      <a:pt x="108" y="217"/>
                    </a:lnTo>
                    <a:lnTo>
                      <a:pt x="108" y="566"/>
                    </a:lnTo>
                    <a:lnTo>
                      <a:pt x="108" y="253"/>
                    </a:lnTo>
                    <a:lnTo>
                      <a:pt x="116" y="253"/>
                    </a:lnTo>
                    <a:lnTo>
                      <a:pt x="116" y="566"/>
                    </a:lnTo>
                    <a:lnTo>
                      <a:pt x="116" y="269"/>
                    </a:lnTo>
                    <a:lnTo>
                      <a:pt x="128" y="269"/>
                    </a:lnTo>
                    <a:lnTo>
                      <a:pt x="128" y="566"/>
                    </a:lnTo>
                    <a:lnTo>
                      <a:pt x="128" y="277"/>
                    </a:lnTo>
                    <a:lnTo>
                      <a:pt x="136" y="277"/>
                    </a:lnTo>
                    <a:lnTo>
                      <a:pt x="136" y="566"/>
                    </a:lnTo>
                    <a:lnTo>
                      <a:pt x="136" y="293"/>
                    </a:lnTo>
                    <a:lnTo>
                      <a:pt x="148" y="293"/>
                    </a:lnTo>
                    <a:lnTo>
                      <a:pt x="148" y="566"/>
                    </a:lnTo>
                    <a:lnTo>
                      <a:pt x="148" y="273"/>
                    </a:lnTo>
                    <a:lnTo>
                      <a:pt x="156" y="273"/>
                    </a:lnTo>
                    <a:lnTo>
                      <a:pt x="156" y="566"/>
                    </a:lnTo>
                    <a:lnTo>
                      <a:pt x="156" y="309"/>
                    </a:lnTo>
                    <a:lnTo>
                      <a:pt x="164" y="309"/>
                    </a:lnTo>
                    <a:lnTo>
                      <a:pt x="164" y="566"/>
                    </a:lnTo>
                    <a:lnTo>
                      <a:pt x="164" y="329"/>
                    </a:lnTo>
                    <a:lnTo>
                      <a:pt x="176" y="329"/>
                    </a:lnTo>
                    <a:lnTo>
                      <a:pt x="176" y="566"/>
                    </a:lnTo>
                    <a:lnTo>
                      <a:pt x="176" y="325"/>
                    </a:lnTo>
                    <a:lnTo>
                      <a:pt x="184" y="325"/>
                    </a:lnTo>
                    <a:lnTo>
                      <a:pt x="184" y="566"/>
                    </a:lnTo>
                    <a:lnTo>
                      <a:pt x="184" y="333"/>
                    </a:lnTo>
                    <a:lnTo>
                      <a:pt x="200" y="333"/>
                    </a:lnTo>
                    <a:lnTo>
                      <a:pt x="200" y="566"/>
                    </a:lnTo>
                    <a:lnTo>
                      <a:pt x="200" y="357"/>
                    </a:lnTo>
                    <a:lnTo>
                      <a:pt x="208" y="357"/>
                    </a:lnTo>
                    <a:lnTo>
                      <a:pt x="208" y="566"/>
                    </a:lnTo>
                    <a:lnTo>
                      <a:pt x="208" y="378"/>
                    </a:lnTo>
                    <a:lnTo>
                      <a:pt x="216" y="378"/>
                    </a:lnTo>
                    <a:lnTo>
                      <a:pt x="216" y="566"/>
                    </a:lnTo>
                    <a:lnTo>
                      <a:pt x="216" y="390"/>
                    </a:lnTo>
                    <a:lnTo>
                      <a:pt x="228" y="390"/>
                    </a:lnTo>
                    <a:lnTo>
                      <a:pt x="228" y="566"/>
                    </a:lnTo>
                    <a:lnTo>
                      <a:pt x="228" y="390"/>
                    </a:lnTo>
                    <a:lnTo>
                      <a:pt x="236" y="390"/>
                    </a:lnTo>
                    <a:lnTo>
                      <a:pt x="236" y="566"/>
                    </a:lnTo>
                    <a:lnTo>
                      <a:pt x="236" y="406"/>
                    </a:lnTo>
                    <a:lnTo>
                      <a:pt x="248" y="406"/>
                    </a:lnTo>
                    <a:lnTo>
                      <a:pt x="248" y="566"/>
                    </a:lnTo>
                    <a:lnTo>
                      <a:pt x="248" y="418"/>
                    </a:lnTo>
                    <a:lnTo>
                      <a:pt x="256" y="418"/>
                    </a:lnTo>
                    <a:lnTo>
                      <a:pt x="256" y="566"/>
                    </a:lnTo>
                    <a:lnTo>
                      <a:pt x="256" y="422"/>
                    </a:lnTo>
                    <a:lnTo>
                      <a:pt x="264" y="422"/>
                    </a:lnTo>
                    <a:lnTo>
                      <a:pt x="264" y="566"/>
                    </a:lnTo>
                    <a:lnTo>
                      <a:pt x="264" y="442"/>
                    </a:lnTo>
                    <a:lnTo>
                      <a:pt x="276" y="442"/>
                    </a:lnTo>
                    <a:lnTo>
                      <a:pt x="276" y="566"/>
                    </a:lnTo>
                    <a:lnTo>
                      <a:pt x="276" y="438"/>
                    </a:lnTo>
                    <a:lnTo>
                      <a:pt x="284" y="438"/>
                    </a:lnTo>
                    <a:lnTo>
                      <a:pt x="284" y="566"/>
                    </a:lnTo>
                    <a:lnTo>
                      <a:pt x="284" y="458"/>
                    </a:lnTo>
                    <a:lnTo>
                      <a:pt x="296" y="458"/>
                    </a:lnTo>
                    <a:lnTo>
                      <a:pt x="296" y="566"/>
                    </a:lnTo>
                    <a:lnTo>
                      <a:pt x="296" y="466"/>
                    </a:lnTo>
                    <a:lnTo>
                      <a:pt x="304" y="466"/>
                    </a:lnTo>
                    <a:lnTo>
                      <a:pt x="304" y="566"/>
                    </a:lnTo>
                    <a:lnTo>
                      <a:pt x="304" y="470"/>
                    </a:lnTo>
                    <a:lnTo>
                      <a:pt x="312" y="470"/>
                    </a:lnTo>
                    <a:lnTo>
                      <a:pt x="312" y="566"/>
                    </a:lnTo>
                    <a:lnTo>
                      <a:pt x="312" y="470"/>
                    </a:lnTo>
                    <a:lnTo>
                      <a:pt x="328" y="470"/>
                    </a:lnTo>
                    <a:lnTo>
                      <a:pt x="328" y="566"/>
                    </a:lnTo>
                    <a:lnTo>
                      <a:pt x="328" y="478"/>
                    </a:lnTo>
                    <a:lnTo>
                      <a:pt x="336" y="478"/>
                    </a:lnTo>
                    <a:lnTo>
                      <a:pt x="336" y="566"/>
                    </a:lnTo>
                    <a:lnTo>
                      <a:pt x="336" y="490"/>
                    </a:lnTo>
                    <a:lnTo>
                      <a:pt x="344" y="490"/>
                    </a:lnTo>
                    <a:lnTo>
                      <a:pt x="344" y="566"/>
                    </a:lnTo>
                    <a:lnTo>
                      <a:pt x="344" y="490"/>
                    </a:lnTo>
                    <a:lnTo>
                      <a:pt x="356" y="490"/>
                    </a:lnTo>
                    <a:lnTo>
                      <a:pt x="356" y="566"/>
                    </a:lnTo>
                    <a:lnTo>
                      <a:pt x="356" y="482"/>
                    </a:lnTo>
                    <a:lnTo>
                      <a:pt x="364" y="482"/>
                    </a:lnTo>
                    <a:lnTo>
                      <a:pt x="364" y="566"/>
                    </a:lnTo>
                    <a:lnTo>
                      <a:pt x="364" y="506"/>
                    </a:lnTo>
                    <a:lnTo>
                      <a:pt x="376" y="506"/>
                    </a:lnTo>
                    <a:lnTo>
                      <a:pt x="376" y="566"/>
                    </a:lnTo>
                    <a:lnTo>
                      <a:pt x="376" y="506"/>
                    </a:lnTo>
                    <a:lnTo>
                      <a:pt x="384" y="506"/>
                    </a:lnTo>
                    <a:lnTo>
                      <a:pt x="384" y="566"/>
                    </a:lnTo>
                    <a:lnTo>
                      <a:pt x="384" y="514"/>
                    </a:lnTo>
                    <a:lnTo>
                      <a:pt x="391" y="514"/>
                    </a:lnTo>
                    <a:lnTo>
                      <a:pt x="391" y="566"/>
                    </a:lnTo>
                    <a:lnTo>
                      <a:pt x="391" y="514"/>
                    </a:lnTo>
                    <a:lnTo>
                      <a:pt x="403" y="514"/>
                    </a:lnTo>
                    <a:lnTo>
                      <a:pt x="403" y="566"/>
                    </a:lnTo>
                    <a:lnTo>
                      <a:pt x="403" y="518"/>
                    </a:lnTo>
                    <a:lnTo>
                      <a:pt x="411" y="518"/>
                    </a:lnTo>
                    <a:lnTo>
                      <a:pt x="411" y="566"/>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3" name="Freeform 67"/>
              <p:cNvSpPr>
                <a:spLocks/>
              </p:cNvSpPr>
              <p:nvPr/>
            </p:nvSpPr>
            <p:spPr bwMode="auto">
              <a:xfrm>
                <a:off x="1949" y="2516"/>
                <a:ext cx="427" cy="48"/>
              </a:xfrm>
              <a:custGeom>
                <a:avLst/>
                <a:gdLst>
                  <a:gd name="T0" fmla="*/ 12 w 427"/>
                  <a:gd name="T1" fmla="*/ 0 h 48"/>
                  <a:gd name="T2" fmla="*/ 20 w 427"/>
                  <a:gd name="T3" fmla="*/ 4 h 48"/>
                  <a:gd name="T4" fmla="*/ 32 w 427"/>
                  <a:gd name="T5" fmla="*/ 4 h 48"/>
                  <a:gd name="T6" fmla="*/ 44 w 427"/>
                  <a:gd name="T7" fmla="*/ 20 h 48"/>
                  <a:gd name="T8" fmla="*/ 52 w 427"/>
                  <a:gd name="T9" fmla="*/ 16 h 48"/>
                  <a:gd name="T10" fmla="*/ 64 w 427"/>
                  <a:gd name="T11" fmla="*/ 16 h 48"/>
                  <a:gd name="T12" fmla="*/ 72 w 427"/>
                  <a:gd name="T13" fmla="*/ 24 h 48"/>
                  <a:gd name="T14" fmla="*/ 80 w 427"/>
                  <a:gd name="T15" fmla="*/ 20 h 48"/>
                  <a:gd name="T16" fmla="*/ 92 w 427"/>
                  <a:gd name="T17" fmla="*/ 24 h 48"/>
                  <a:gd name="T18" fmla="*/ 100 w 427"/>
                  <a:gd name="T19" fmla="*/ 24 h 48"/>
                  <a:gd name="T20" fmla="*/ 112 w 427"/>
                  <a:gd name="T21" fmla="*/ 24 h 48"/>
                  <a:gd name="T22" fmla="*/ 120 w 427"/>
                  <a:gd name="T23" fmla="*/ 28 h 48"/>
                  <a:gd name="T24" fmla="*/ 128 w 427"/>
                  <a:gd name="T25" fmla="*/ 32 h 48"/>
                  <a:gd name="T26" fmla="*/ 140 w 427"/>
                  <a:gd name="T27" fmla="*/ 36 h 48"/>
                  <a:gd name="T28" fmla="*/ 152 w 427"/>
                  <a:gd name="T29" fmla="*/ 32 h 48"/>
                  <a:gd name="T30" fmla="*/ 164 w 427"/>
                  <a:gd name="T31" fmla="*/ 40 h 48"/>
                  <a:gd name="T32" fmla="*/ 172 w 427"/>
                  <a:gd name="T33" fmla="*/ 36 h 48"/>
                  <a:gd name="T34" fmla="*/ 180 w 427"/>
                  <a:gd name="T35" fmla="*/ 36 h 48"/>
                  <a:gd name="T36" fmla="*/ 192 w 427"/>
                  <a:gd name="T37" fmla="*/ 36 h 48"/>
                  <a:gd name="T38" fmla="*/ 200 w 427"/>
                  <a:gd name="T39" fmla="*/ 36 h 48"/>
                  <a:gd name="T40" fmla="*/ 212 w 427"/>
                  <a:gd name="T41" fmla="*/ 40 h 48"/>
                  <a:gd name="T42" fmla="*/ 220 w 427"/>
                  <a:gd name="T43" fmla="*/ 40 h 48"/>
                  <a:gd name="T44" fmla="*/ 228 w 427"/>
                  <a:gd name="T45" fmla="*/ 40 h 48"/>
                  <a:gd name="T46" fmla="*/ 240 w 427"/>
                  <a:gd name="T47" fmla="*/ 40 h 48"/>
                  <a:gd name="T48" fmla="*/ 248 w 427"/>
                  <a:gd name="T49" fmla="*/ 40 h 48"/>
                  <a:gd name="T50" fmla="*/ 260 w 427"/>
                  <a:gd name="T51" fmla="*/ 44 h 48"/>
                  <a:gd name="T52" fmla="*/ 272 w 427"/>
                  <a:gd name="T53" fmla="*/ 44 h 48"/>
                  <a:gd name="T54" fmla="*/ 280 w 427"/>
                  <a:gd name="T55" fmla="*/ 44 h 48"/>
                  <a:gd name="T56" fmla="*/ 292 w 427"/>
                  <a:gd name="T57" fmla="*/ 40 h 48"/>
                  <a:gd name="T58" fmla="*/ 300 w 427"/>
                  <a:gd name="T59" fmla="*/ 44 h 48"/>
                  <a:gd name="T60" fmla="*/ 308 w 427"/>
                  <a:gd name="T61" fmla="*/ 44 h 48"/>
                  <a:gd name="T62" fmla="*/ 320 w 427"/>
                  <a:gd name="T63" fmla="*/ 44 h 48"/>
                  <a:gd name="T64" fmla="*/ 328 w 427"/>
                  <a:gd name="T65" fmla="*/ 44 h 48"/>
                  <a:gd name="T66" fmla="*/ 340 w 427"/>
                  <a:gd name="T67" fmla="*/ 44 h 48"/>
                  <a:gd name="T68" fmla="*/ 348 w 427"/>
                  <a:gd name="T69" fmla="*/ 44 h 48"/>
                  <a:gd name="T70" fmla="*/ 356 w 427"/>
                  <a:gd name="T71" fmla="*/ 44 h 48"/>
                  <a:gd name="T72" fmla="*/ 368 w 427"/>
                  <a:gd name="T73" fmla="*/ 44 h 48"/>
                  <a:gd name="T74" fmla="*/ 376 w 427"/>
                  <a:gd name="T75" fmla="*/ 44 h 48"/>
                  <a:gd name="T76" fmla="*/ 392 w 427"/>
                  <a:gd name="T77" fmla="*/ 44 h 48"/>
                  <a:gd name="T78" fmla="*/ 400 w 427"/>
                  <a:gd name="T79" fmla="*/ 44 h 48"/>
                  <a:gd name="T80" fmla="*/ 408 w 427"/>
                  <a:gd name="T81" fmla="*/ 44 h 48"/>
                  <a:gd name="T82" fmla="*/ 420 w 427"/>
                  <a:gd name="T83" fmla="*/ 44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48"/>
                  <a:gd name="T128" fmla="*/ 427 w 427"/>
                  <a:gd name="T129" fmla="*/ 48 h 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48">
                    <a:moveTo>
                      <a:pt x="0" y="48"/>
                    </a:moveTo>
                    <a:lnTo>
                      <a:pt x="0" y="0"/>
                    </a:lnTo>
                    <a:lnTo>
                      <a:pt x="12" y="0"/>
                    </a:lnTo>
                    <a:lnTo>
                      <a:pt x="12" y="48"/>
                    </a:lnTo>
                    <a:lnTo>
                      <a:pt x="12" y="4"/>
                    </a:lnTo>
                    <a:lnTo>
                      <a:pt x="20" y="4"/>
                    </a:lnTo>
                    <a:lnTo>
                      <a:pt x="20" y="48"/>
                    </a:lnTo>
                    <a:lnTo>
                      <a:pt x="20" y="4"/>
                    </a:lnTo>
                    <a:lnTo>
                      <a:pt x="32" y="4"/>
                    </a:lnTo>
                    <a:lnTo>
                      <a:pt x="32" y="48"/>
                    </a:lnTo>
                    <a:lnTo>
                      <a:pt x="32" y="20"/>
                    </a:lnTo>
                    <a:lnTo>
                      <a:pt x="44" y="20"/>
                    </a:lnTo>
                    <a:lnTo>
                      <a:pt x="44" y="48"/>
                    </a:lnTo>
                    <a:lnTo>
                      <a:pt x="44" y="16"/>
                    </a:lnTo>
                    <a:lnTo>
                      <a:pt x="52" y="16"/>
                    </a:lnTo>
                    <a:lnTo>
                      <a:pt x="52" y="48"/>
                    </a:lnTo>
                    <a:lnTo>
                      <a:pt x="52" y="16"/>
                    </a:lnTo>
                    <a:lnTo>
                      <a:pt x="64" y="16"/>
                    </a:lnTo>
                    <a:lnTo>
                      <a:pt x="64" y="48"/>
                    </a:lnTo>
                    <a:lnTo>
                      <a:pt x="64" y="24"/>
                    </a:lnTo>
                    <a:lnTo>
                      <a:pt x="72" y="24"/>
                    </a:lnTo>
                    <a:lnTo>
                      <a:pt x="72" y="48"/>
                    </a:lnTo>
                    <a:lnTo>
                      <a:pt x="72" y="20"/>
                    </a:lnTo>
                    <a:lnTo>
                      <a:pt x="80" y="20"/>
                    </a:lnTo>
                    <a:lnTo>
                      <a:pt x="80" y="48"/>
                    </a:lnTo>
                    <a:lnTo>
                      <a:pt x="80" y="24"/>
                    </a:lnTo>
                    <a:lnTo>
                      <a:pt x="92" y="24"/>
                    </a:lnTo>
                    <a:lnTo>
                      <a:pt x="92" y="48"/>
                    </a:lnTo>
                    <a:lnTo>
                      <a:pt x="92" y="24"/>
                    </a:lnTo>
                    <a:lnTo>
                      <a:pt x="100" y="24"/>
                    </a:lnTo>
                    <a:lnTo>
                      <a:pt x="100" y="48"/>
                    </a:lnTo>
                    <a:lnTo>
                      <a:pt x="100" y="24"/>
                    </a:lnTo>
                    <a:lnTo>
                      <a:pt x="112" y="24"/>
                    </a:lnTo>
                    <a:lnTo>
                      <a:pt x="112" y="48"/>
                    </a:lnTo>
                    <a:lnTo>
                      <a:pt x="112" y="28"/>
                    </a:lnTo>
                    <a:lnTo>
                      <a:pt x="120" y="28"/>
                    </a:lnTo>
                    <a:lnTo>
                      <a:pt x="120" y="48"/>
                    </a:lnTo>
                    <a:lnTo>
                      <a:pt x="120" y="32"/>
                    </a:lnTo>
                    <a:lnTo>
                      <a:pt x="128" y="32"/>
                    </a:lnTo>
                    <a:lnTo>
                      <a:pt x="128" y="48"/>
                    </a:lnTo>
                    <a:lnTo>
                      <a:pt x="128" y="36"/>
                    </a:lnTo>
                    <a:lnTo>
                      <a:pt x="140" y="36"/>
                    </a:lnTo>
                    <a:lnTo>
                      <a:pt x="140" y="48"/>
                    </a:lnTo>
                    <a:lnTo>
                      <a:pt x="140" y="32"/>
                    </a:lnTo>
                    <a:lnTo>
                      <a:pt x="152" y="32"/>
                    </a:lnTo>
                    <a:lnTo>
                      <a:pt x="152" y="48"/>
                    </a:lnTo>
                    <a:lnTo>
                      <a:pt x="152" y="40"/>
                    </a:lnTo>
                    <a:lnTo>
                      <a:pt x="164" y="40"/>
                    </a:lnTo>
                    <a:lnTo>
                      <a:pt x="164" y="48"/>
                    </a:lnTo>
                    <a:lnTo>
                      <a:pt x="164" y="36"/>
                    </a:lnTo>
                    <a:lnTo>
                      <a:pt x="172" y="36"/>
                    </a:lnTo>
                    <a:lnTo>
                      <a:pt x="172" y="48"/>
                    </a:lnTo>
                    <a:lnTo>
                      <a:pt x="172" y="36"/>
                    </a:lnTo>
                    <a:lnTo>
                      <a:pt x="180" y="36"/>
                    </a:lnTo>
                    <a:lnTo>
                      <a:pt x="180" y="48"/>
                    </a:lnTo>
                    <a:lnTo>
                      <a:pt x="180" y="36"/>
                    </a:lnTo>
                    <a:lnTo>
                      <a:pt x="192" y="36"/>
                    </a:lnTo>
                    <a:lnTo>
                      <a:pt x="192" y="48"/>
                    </a:lnTo>
                    <a:lnTo>
                      <a:pt x="192" y="36"/>
                    </a:lnTo>
                    <a:lnTo>
                      <a:pt x="200" y="36"/>
                    </a:lnTo>
                    <a:lnTo>
                      <a:pt x="200" y="48"/>
                    </a:lnTo>
                    <a:lnTo>
                      <a:pt x="200" y="40"/>
                    </a:lnTo>
                    <a:lnTo>
                      <a:pt x="212" y="40"/>
                    </a:lnTo>
                    <a:lnTo>
                      <a:pt x="212" y="48"/>
                    </a:lnTo>
                    <a:lnTo>
                      <a:pt x="212" y="40"/>
                    </a:lnTo>
                    <a:lnTo>
                      <a:pt x="220" y="40"/>
                    </a:lnTo>
                    <a:lnTo>
                      <a:pt x="220" y="48"/>
                    </a:lnTo>
                    <a:lnTo>
                      <a:pt x="220" y="40"/>
                    </a:lnTo>
                    <a:lnTo>
                      <a:pt x="228" y="40"/>
                    </a:lnTo>
                    <a:lnTo>
                      <a:pt x="228" y="48"/>
                    </a:lnTo>
                    <a:lnTo>
                      <a:pt x="228" y="40"/>
                    </a:lnTo>
                    <a:lnTo>
                      <a:pt x="240" y="40"/>
                    </a:lnTo>
                    <a:lnTo>
                      <a:pt x="240" y="48"/>
                    </a:lnTo>
                    <a:lnTo>
                      <a:pt x="240" y="40"/>
                    </a:lnTo>
                    <a:lnTo>
                      <a:pt x="248" y="40"/>
                    </a:lnTo>
                    <a:lnTo>
                      <a:pt x="248" y="48"/>
                    </a:lnTo>
                    <a:lnTo>
                      <a:pt x="248" y="44"/>
                    </a:lnTo>
                    <a:lnTo>
                      <a:pt x="260" y="44"/>
                    </a:lnTo>
                    <a:lnTo>
                      <a:pt x="260" y="48"/>
                    </a:lnTo>
                    <a:lnTo>
                      <a:pt x="260" y="44"/>
                    </a:lnTo>
                    <a:lnTo>
                      <a:pt x="272" y="44"/>
                    </a:lnTo>
                    <a:lnTo>
                      <a:pt x="272" y="48"/>
                    </a:lnTo>
                    <a:lnTo>
                      <a:pt x="272" y="44"/>
                    </a:lnTo>
                    <a:lnTo>
                      <a:pt x="280" y="44"/>
                    </a:lnTo>
                    <a:lnTo>
                      <a:pt x="280" y="48"/>
                    </a:lnTo>
                    <a:lnTo>
                      <a:pt x="280" y="40"/>
                    </a:lnTo>
                    <a:lnTo>
                      <a:pt x="292" y="40"/>
                    </a:lnTo>
                    <a:lnTo>
                      <a:pt x="292" y="48"/>
                    </a:lnTo>
                    <a:lnTo>
                      <a:pt x="292" y="44"/>
                    </a:lnTo>
                    <a:lnTo>
                      <a:pt x="300" y="44"/>
                    </a:lnTo>
                    <a:lnTo>
                      <a:pt x="300" y="48"/>
                    </a:lnTo>
                    <a:lnTo>
                      <a:pt x="300" y="44"/>
                    </a:lnTo>
                    <a:lnTo>
                      <a:pt x="308" y="44"/>
                    </a:lnTo>
                    <a:lnTo>
                      <a:pt x="308" y="48"/>
                    </a:lnTo>
                    <a:lnTo>
                      <a:pt x="308" y="44"/>
                    </a:lnTo>
                    <a:lnTo>
                      <a:pt x="320" y="44"/>
                    </a:lnTo>
                    <a:lnTo>
                      <a:pt x="320" y="48"/>
                    </a:lnTo>
                    <a:lnTo>
                      <a:pt x="320" y="44"/>
                    </a:lnTo>
                    <a:lnTo>
                      <a:pt x="328" y="44"/>
                    </a:lnTo>
                    <a:lnTo>
                      <a:pt x="328" y="48"/>
                    </a:lnTo>
                    <a:lnTo>
                      <a:pt x="328" y="44"/>
                    </a:lnTo>
                    <a:lnTo>
                      <a:pt x="340" y="44"/>
                    </a:lnTo>
                    <a:lnTo>
                      <a:pt x="340" y="48"/>
                    </a:lnTo>
                    <a:lnTo>
                      <a:pt x="340" y="44"/>
                    </a:lnTo>
                    <a:lnTo>
                      <a:pt x="348" y="44"/>
                    </a:lnTo>
                    <a:lnTo>
                      <a:pt x="348" y="48"/>
                    </a:lnTo>
                    <a:lnTo>
                      <a:pt x="348" y="44"/>
                    </a:lnTo>
                    <a:lnTo>
                      <a:pt x="356" y="44"/>
                    </a:lnTo>
                    <a:lnTo>
                      <a:pt x="356" y="48"/>
                    </a:lnTo>
                    <a:lnTo>
                      <a:pt x="356" y="44"/>
                    </a:lnTo>
                    <a:lnTo>
                      <a:pt x="368" y="44"/>
                    </a:lnTo>
                    <a:lnTo>
                      <a:pt x="368" y="48"/>
                    </a:lnTo>
                    <a:lnTo>
                      <a:pt x="368" y="44"/>
                    </a:lnTo>
                    <a:lnTo>
                      <a:pt x="376" y="44"/>
                    </a:lnTo>
                    <a:lnTo>
                      <a:pt x="376" y="48"/>
                    </a:lnTo>
                    <a:lnTo>
                      <a:pt x="376" y="44"/>
                    </a:lnTo>
                    <a:lnTo>
                      <a:pt x="392" y="44"/>
                    </a:lnTo>
                    <a:lnTo>
                      <a:pt x="392" y="48"/>
                    </a:lnTo>
                    <a:lnTo>
                      <a:pt x="392" y="44"/>
                    </a:lnTo>
                    <a:lnTo>
                      <a:pt x="400" y="44"/>
                    </a:lnTo>
                    <a:lnTo>
                      <a:pt x="400" y="48"/>
                    </a:lnTo>
                    <a:lnTo>
                      <a:pt x="400" y="44"/>
                    </a:lnTo>
                    <a:lnTo>
                      <a:pt x="408" y="44"/>
                    </a:lnTo>
                    <a:lnTo>
                      <a:pt x="408" y="48"/>
                    </a:lnTo>
                    <a:lnTo>
                      <a:pt x="408" y="44"/>
                    </a:lnTo>
                    <a:lnTo>
                      <a:pt x="420" y="44"/>
                    </a:lnTo>
                    <a:lnTo>
                      <a:pt x="420" y="48"/>
                    </a:lnTo>
                    <a:lnTo>
                      <a:pt x="427" y="48"/>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4" name="Freeform 68"/>
              <p:cNvSpPr>
                <a:spLocks/>
              </p:cNvSpPr>
              <p:nvPr/>
            </p:nvSpPr>
            <p:spPr bwMode="auto">
              <a:xfrm>
                <a:off x="2376" y="2560"/>
                <a:ext cx="220" cy="4"/>
              </a:xfrm>
              <a:custGeom>
                <a:avLst/>
                <a:gdLst>
                  <a:gd name="T0" fmla="*/ 0 w 220"/>
                  <a:gd name="T1" fmla="*/ 4 h 4"/>
                  <a:gd name="T2" fmla="*/ 0 w 220"/>
                  <a:gd name="T3" fmla="*/ 0 h 4"/>
                  <a:gd name="T4" fmla="*/ 12 w 220"/>
                  <a:gd name="T5" fmla="*/ 0 h 4"/>
                  <a:gd name="T6" fmla="*/ 12 w 220"/>
                  <a:gd name="T7" fmla="*/ 4 h 4"/>
                  <a:gd name="T8" fmla="*/ 12 w 220"/>
                  <a:gd name="T9" fmla="*/ 0 h 4"/>
                  <a:gd name="T10" fmla="*/ 20 w 220"/>
                  <a:gd name="T11" fmla="*/ 0 h 4"/>
                  <a:gd name="T12" fmla="*/ 20 w 220"/>
                  <a:gd name="T13" fmla="*/ 4 h 4"/>
                  <a:gd name="T14" fmla="*/ 20 w 220"/>
                  <a:gd name="T15" fmla="*/ 0 h 4"/>
                  <a:gd name="T16" fmla="*/ 28 w 220"/>
                  <a:gd name="T17" fmla="*/ 0 h 4"/>
                  <a:gd name="T18" fmla="*/ 28 w 220"/>
                  <a:gd name="T19" fmla="*/ 4 h 4"/>
                  <a:gd name="T20" fmla="*/ 28 w 220"/>
                  <a:gd name="T21" fmla="*/ 0 h 4"/>
                  <a:gd name="T22" fmla="*/ 40 w 220"/>
                  <a:gd name="T23" fmla="*/ 0 h 4"/>
                  <a:gd name="T24" fmla="*/ 40 w 220"/>
                  <a:gd name="T25" fmla="*/ 4 h 4"/>
                  <a:gd name="T26" fmla="*/ 40 w 220"/>
                  <a:gd name="T27" fmla="*/ 0 h 4"/>
                  <a:gd name="T28" fmla="*/ 48 w 220"/>
                  <a:gd name="T29" fmla="*/ 0 h 4"/>
                  <a:gd name="T30" fmla="*/ 48 w 220"/>
                  <a:gd name="T31" fmla="*/ 4 h 4"/>
                  <a:gd name="T32" fmla="*/ 48 w 220"/>
                  <a:gd name="T33" fmla="*/ 0 h 4"/>
                  <a:gd name="T34" fmla="*/ 60 w 220"/>
                  <a:gd name="T35" fmla="*/ 0 h 4"/>
                  <a:gd name="T36" fmla="*/ 60 w 220"/>
                  <a:gd name="T37" fmla="*/ 4 h 4"/>
                  <a:gd name="T38" fmla="*/ 68 w 220"/>
                  <a:gd name="T39" fmla="*/ 4 h 4"/>
                  <a:gd name="T40" fmla="*/ 80 w 220"/>
                  <a:gd name="T41" fmla="*/ 4 h 4"/>
                  <a:gd name="T42" fmla="*/ 80 w 220"/>
                  <a:gd name="T43" fmla="*/ 0 h 4"/>
                  <a:gd name="T44" fmla="*/ 92 w 220"/>
                  <a:gd name="T45" fmla="*/ 0 h 4"/>
                  <a:gd name="T46" fmla="*/ 92 w 220"/>
                  <a:gd name="T47" fmla="*/ 4 h 4"/>
                  <a:gd name="T48" fmla="*/ 100 w 220"/>
                  <a:gd name="T49" fmla="*/ 4 h 4"/>
                  <a:gd name="T50" fmla="*/ 112 w 220"/>
                  <a:gd name="T51" fmla="*/ 4 h 4"/>
                  <a:gd name="T52" fmla="*/ 120 w 220"/>
                  <a:gd name="T53" fmla="*/ 4 h 4"/>
                  <a:gd name="T54" fmla="*/ 120 w 220"/>
                  <a:gd name="T55" fmla="*/ 0 h 4"/>
                  <a:gd name="T56" fmla="*/ 128 w 220"/>
                  <a:gd name="T57" fmla="*/ 0 h 4"/>
                  <a:gd name="T58" fmla="*/ 128 w 220"/>
                  <a:gd name="T59" fmla="*/ 4 h 4"/>
                  <a:gd name="T60" fmla="*/ 140 w 220"/>
                  <a:gd name="T61" fmla="*/ 4 h 4"/>
                  <a:gd name="T62" fmla="*/ 148 w 220"/>
                  <a:gd name="T63" fmla="*/ 4 h 4"/>
                  <a:gd name="T64" fmla="*/ 160 w 220"/>
                  <a:gd name="T65" fmla="*/ 4 h 4"/>
                  <a:gd name="T66" fmla="*/ 168 w 220"/>
                  <a:gd name="T67" fmla="*/ 4 h 4"/>
                  <a:gd name="T68" fmla="*/ 176 w 220"/>
                  <a:gd name="T69" fmla="*/ 4 h 4"/>
                  <a:gd name="T70" fmla="*/ 176 w 220"/>
                  <a:gd name="T71" fmla="*/ 0 h 4"/>
                  <a:gd name="T72" fmla="*/ 188 w 220"/>
                  <a:gd name="T73" fmla="*/ 0 h 4"/>
                  <a:gd name="T74" fmla="*/ 188 w 220"/>
                  <a:gd name="T75" fmla="*/ 4 h 4"/>
                  <a:gd name="T76" fmla="*/ 200 w 220"/>
                  <a:gd name="T77" fmla="*/ 4 h 4"/>
                  <a:gd name="T78" fmla="*/ 212 w 220"/>
                  <a:gd name="T79" fmla="*/ 4 h 4"/>
                  <a:gd name="T80" fmla="*/ 212 w 220"/>
                  <a:gd name="T81" fmla="*/ 0 h 4"/>
                  <a:gd name="T82" fmla="*/ 220 w 220"/>
                  <a:gd name="T83" fmla="*/ 0 h 4"/>
                  <a:gd name="T84" fmla="*/ 220 w 220"/>
                  <a:gd name="T85" fmla="*/ 4 h 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0"/>
                  <a:gd name="T130" fmla="*/ 0 h 4"/>
                  <a:gd name="T131" fmla="*/ 220 w 220"/>
                  <a:gd name="T132" fmla="*/ 4 h 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0" h="4">
                    <a:moveTo>
                      <a:pt x="0" y="4"/>
                    </a:moveTo>
                    <a:lnTo>
                      <a:pt x="0" y="0"/>
                    </a:lnTo>
                    <a:lnTo>
                      <a:pt x="12" y="0"/>
                    </a:lnTo>
                    <a:lnTo>
                      <a:pt x="12" y="4"/>
                    </a:lnTo>
                    <a:lnTo>
                      <a:pt x="12" y="0"/>
                    </a:lnTo>
                    <a:lnTo>
                      <a:pt x="20" y="0"/>
                    </a:lnTo>
                    <a:lnTo>
                      <a:pt x="20" y="4"/>
                    </a:lnTo>
                    <a:lnTo>
                      <a:pt x="20" y="0"/>
                    </a:lnTo>
                    <a:lnTo>
                      <a:pt x="28" y="0"/>
                    </a:lnTo>
                    <a:lnTo>
                      <a:pt x="28" y="4"/>
                    </a:lnTo>
                    <a:lnTo>
                      <a:pt x="28" y="0"/>
                    </a:lnTo>
                    <a:lnTo>
                      <a:pt x="40" y="0"/>
                    </a:lnTo>
                    <a:lnTo>
                      <a:pt x="40" y="4"/>
                    </a:lnTo>
                    <a:lnTo>
                      <a:pt x="40" y="0"/>
                    </a:lnTo>
                    <a:lnTo>
                      <a:pt x="48" y="0"/>
                    </a:lnTo>
                    <a:lnTo>
                      <a:pt x="48" y="4"/>
                    </a:lnTo>
                    <a:lnTo>
                      <a:pt x="48" y="0"/>
                    </a:lnTo>
                    <a:lnTo>
                      <a:pt x="60" y="0"/>
                    </a:lnTo>
                    <a:lnTo>
                      <a:pt x="60" y="4"/>
                    </a:lnTo>
                    <a:lnTo>
                      <a:pt x="68" y="4"/>
                    </a:lnTo>
                    <a:lnTo>
                      <a:pt x="80" y="4"/>
                    </a:lnTo>
                    <a:lnTo>
                      <a:pt x="80" y="0"/>
                    </a:lnTo>
                    <a:lnTo>
                      <a:pt x="92" y="0"/>
                    </a:lnTo>
                    <a:lnTo>
                      <a:pt x="92" y="4"/>
                    </a:lnTo>
                    <a:lnTo>
                      <a:pt x="100" y="4"/>
                    </a:lnTo>
                    <a:lnTo>
                      <a:pt x="112" y="4"/>
                    </a:lnTo>
                    <a:lnTo>
                      <a:pt x="120" y="4"/>
                    </a:lnTo>
                    <a:lnTo>
                      <a:pt x="120" y="0"/>
                    </a:lnTo>
                    <a:lnTo>
                      <a:pt x="128" y="0"/>
                    </a:lnTo>
                    <a:lnTo>
                      <a:pt x="128" y="4"/>
                    </a:lnTo>
                    <a:lnTo>
                      <a:pt x="140" y="4"/>
                    </a:lnTo>
                    <a:lnTo>
                      <a:pt x="148" y="4"/>
                    </a:lnTo>
                    <a:lnTo>
                      <a:pt x="160" y="4"/>
                    </a:lnTo>
                    <a:lnTo>
                      <a:pt x="168" y="4"/>
                    </a:lnTo>
                    <a:lnTo>
                      <a:pt x="176" y="4"/>
                    </a:lnTo>
                    <a:lnTo>
                      <a:pt x="176" y="0"/>
                    </a:lnTo>
                    <a:lnTo>
                      <a:pt x="188" y="0"/>
                    </a:lnTo>
                    <a:lnTo>
                      <a:pt x="188" y="4"/>
                    </a:lnTo>
                    <a:lnTo>
                      <a:pt x="200" y="4"/>
                    </a:lnTo>
                    <a:lnTo>
                      <a:pt x="212" y="4"/>
                    </a:lnTo>
                    <a:lnTo>
                      <a:pt x="212" y="0"/>
                    </a:lnTo>
                    <a:lnTo>
                      <a:pt x="220" y="0"/>
                    </a:lnTo>
                    <a:lnTo>
                      <a:pt x="220" y="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5" name="Rectangle 69"/>
              <p:cNvSpPr>
                <a:spLocks noChangeArrowheads="1"/>
              </p:cNvSpPr>
              <p:nvPr/>
            </p:nvSpPr>
            <p:spPr bwMode="auto">
              <a:xfrm>
                <a:off x="2029" y="1065"/>
                <a:ext cx="54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256" name="Rectangle 70"/>
              <p:cNvSpPr>
                <a:spLocks noChangeArrowheads="1"/>
              </p:cNvSpPr>
              <p:nvPr/>
            </p:nvSpPr>
            <p:spPr bwMode="auto">
              <a:xfrm>
                <a:off x="2029" y="1065"/>
                <a:ext cx="547" cy="17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257" name="Line 71"/>
              <p:cNvSpPr>
                <a:spLocks noChangeShapeType="1"/>
              </p:cNvSpPr>
              <p:nvPr/>
            </p:nvSpPr>
            <p:spPr bwMode="auto">
              <a:xfrm>
                <a:off x="2029" y="1065"/>
                <a:ext cx="5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58" name="Freeform 72"/>
              <p:cNvSpPr>
                <a:spLocks/>
              </p:cNvSpPr>
              <p:nvPr/>
            </p:nvSpPr>
            <p:spPr bwMode="auto">
              <a:xfrm>
                <a:off x="2029" y="1065"/>
                <a:ext cx="547" cy="173"/>
              </a:xfrm>
              <a:custGeom>
                <a:avLst/>
                <a:gdLst>
                  <a:gd name="T0" fmla="*/ 0 w 137"/>
                  <a:gd name="T1" fmla="*/ 2147483646 h 43"/>
                  <a:gd name="T2" fmla="*/ 2147483646 w 137"/>
                  <a:gd name="T3" fmla="*/ 2147483646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137" y="43"/>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9" name="Freeform 75"/>
              <p:cNvSpPr>
                <a:spLocks/>
              </p:cNvSpPr>
              <p:nvPr/>
            </p:nvSpPr>
            <p:spPr bwMode="auto">
              <a:xfrm>
                <a:off x="1930" y="1065"/>
                <a:ext cx="646" cy="173"/>
              </a:xfrm>
              <a:custGeom>
                <a:avLst/>
                <a:gdLst>
                  <a:gd name="T0" fmla="*/ 0 w 137"/>
                  <a:gd name="T1" fmla="*/ 2147483646 h 43"/>
                  <a:gd name="T2" fmla="*/ 0 w 137"/>
                  <a:gd name="T3" fmla="*/ 0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0" y="0"/>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0" name="Rectangle 78"/>
              <p:cNvSpPr>
                <a:spLocks noChangeArrowheads="1"/>
              </p:cNvSpPr>
              <p:nvPr/>
            </p:nvSpPr>
            <p:spPr bwMode="auto">
              <a:xfrm>
                <a:off x="2180" y="1077"/>
                <a:ext cx="37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Messdaten</a:t>
                </a:r>
                <a:endParaRPr lang="de-DE" altLang="en-US" sz="1200"/>
              </a:p>
            </p:txBody>
          </p:sp>
          <p:sp>
            <p:nvSpPr>
              <p:cNvPr id="261" name="Line 79"/>
              <p:cNvSpPr>
                <a:spLocks noChangeShapeType="1"/>
              </p:cNvSpPr>
              <p:nvPr/>
            </p:nvSpPr>
            <p:spPr bwMode="auto">
              <a:xfrm>
                <a:off x="1976" y="1109"/>
                <a:ext cx="184" cy="1"/>
              </a:xfrm>
              <a:prstGeom prst="line">
                <a:avLst/>
              </a:prstGeom>
              <a:noFill/>
              <a:ln w="0">
                <a:solidFill>
                  <a:srgbClr val="5500AA"/>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62" name="Rectangle 80"/>
              <p:cNvSpPr>
                <a:spLocks noChangeArrowheads="1"/>
              </p:cNvSpPr>
              <p:nvPr/>
            </p:nvSpPr>
            <p:spPr bwMode="auto">
              <a:xfrm>
                <a:off x="2180" y="1153"/>
                <a:ext cx="25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Fit (ML)</a:t>
                </a:r>
                <a:endParaRPr lang="de-DE" altLang="en-US" sz="1200"/>
              </a:p>
            </p:txBody>
          </p:sp>
          <p:sp>
            <p:nvSpPr>
              <p:cNvPr id="263" name="Line 81"/>
              <p:cNvSpPr>
                <a:spLocks noChangeShapeType="1"/>
              </p:cNvSpPr>
              <p:nvPr/>
            </p:nvSpPr>
            <p:spPr bwMode="auto">
              <a:xfrm>
                <a:off x="1976" y="1190"/>
                <a:ext cx="184" cy="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188" name="Freeform 85"/>
            <p:cNvSpPr>
              <a:spLocks/>
            </p:cNvSpPr>
            <p:nvPr/>
          </p:nvSpPr>
          <p:spPr bwMode="auto">
            <a:xfrm>
              <a:off x="2271713" y="2728553"/>
              <a:ext cx="4513262" cy="3078162"/>
            </a:xfrm>
            <a:custGeom>
              <a:avLst/>
              <a:gdLst>
                <a:gd name="T0" fmla="*/ 2147483646 w 9868"/>
                <a:gd name="T1" fmla="*/ 2147483646 h 10000"/>
                <a:gd name="T2" fmla="*/ 2147483646 w 9868"/>
                <a:gd name="T3" fmla="*/ 2147483646 h 10000"/>
                <a:gd name="T4" fmla="*/ 2147483646 w 9868"/>
                <a:gd name="T5" fmla="*/ 2147483646 h 10000"/>
                <a:gd name="T6" fmla="*/ 2147483646 w 9868"/>
                <a:gd name="T7" fmla="*/ 2147483646 h 10000"/>
                <a:gd name="T8" fmla="*/ 2147483646 w 9868"/>
                <a:gd name="T9" fmla="*/ 2147483646 h 10000"/>
                <a:gd name="T10" fmla="*/ 2147483646 w 9868"/>
                <a:gd name="T11" fmla="*/ 2147483646 h 10000"/>
                <a:gd name="T12" fmla="*/ 2147483646 w 9868"/>
                <a:gd name="T13" fmla="*/ 0 h 10000"/>
                <a:gd name="T14" fmla="*/ 2147483646 w 9868"/>
                <a:gd name="T15" fmla="*/ 2147483646 h 10000"/>
                <a:gd name="T16" fmla="*/ 2147483646 w 9868"/>
                <a:gd name="T17" fmla="*/ 2147483646 h 10000"/>
                <a:gd name="T18" fmla="*/ 2147483646 w 9868"/>
                <a:gd name="T19" fmla="*/ 2147483646 h 10000"/>
                <a:gd name="T20" fmla="*/ 2147483646 w 9868"/>
                <a:gd name="T21" fmla="*/ 2147483646 h 10000"/>
                <a:gd name="T22" fmla="*/ 2147483646 w 9868"/>
                <a:gd name="T23" fmla="*/ 2147483646 h 10000"/>
                <a:gd name="T24" fmla="*/ 2147483646 w 9868"/>
                <a:gd name="T25" fmla="*/ 2147483646 h 10000"/>
                <a:gd name="T26" fmla="*/ 2147483646 w 9868"/>
                <a:gd name="T27" fmla="*/ 2147483646 h 10000"/>
                <a:gd name="T28" fmla="*/ 2147483646 w 9868"/>
                <a:gd name="T29" fmla="*/ 2147483646 h 10000"/>
                <a:gd name="T30" fmla="*/ 2147483646 w 9868"/>
                <a:gd name="T31" fmla="*/ 2147483646 h 10000"/>
                <a:gd name="T32" fmla="*/ 2147483646 w 9868"/>
                <a:gd name="T33" fmla="*/ 2147483646 h 10000"/>
                <a:gd name="T34" fmla="*/ 2147483646 w 9868"/>
                <a:gd name="T35" fmla="*/ 2147483646 h 10000"/>
                <a:gd name="T36" fmla="*/ 2147483646 w 9868"/>
                <a:gd name="T37" fmla="*/ 2147483646 h 10000"/>
                <a:gd name="T38" fmla="*/ 2147483646 w 9868"/>
                <a:gd name="T39" fmla="*/ 2147483646 h 10000"/>
                <a:gd name="T40" fmla="*/ 2147483646 w 9868"/>
                <a:gd name="T41" fmla="*/ 2147483646 h 10000"/>
                <a:gd name="T42" fmla="*/ 2147483646 w 9868"/>
                <a:gd name="T43" fmla="*/ 2147483646 h 10000"/>
                <a:gd name="T44" fmla="*/ 2147483646 w 9868"/>
                <a:gd name="T45" fmla="*/ 2147483646 h 10000"/>
                <a:gd name="T46" fmla="*/ 2147483646 w 9868"/>
                <a:gd name="T47" fmla="*/ 2147483646 h 10000"/>
                <a:gd name="T48" fmla="*/ 2147483646 w 9868"/>
                <a:gd name="T49" fmla="*/ 2147483646 h 10000"/>
                <a:gd name="T50" fmla="*/ 2147483646 w 9868"/>
                <a:gd name="T51" fmla="*/ 2147483646 h 10000"/>
                <a:gd name="T52" fmla="*/ 2147483646 w 9868"/>
                <a:gd name="T53" fmla="*/ 2147483646 h 10000"/>
                <a:gd name="T54" fmla="*/ 2147483646 w 9868"/>
                <a:gd name="T55" fmla="*/ 2147483646 h 10000"/>
                <a:gd name="T56" fmla="*/ 2147483646 w 9868"/>
                <a:gd name="T57" fmla="*/ 2147483646 h 10000"/>
                <a:gd name="T58" fmla="*/ 2147483646 w 9868"/>
                <a:gd name="T59" fmla="*/ 2147483646 h 10000"/>
                <a:gd name="T60" fmla="*/ 2147483646 w 9868"/>
                <a:gd name="T61" fmla="*/ 2147483646 h 10000"/>
                <a:gd name="T62" fmla="*/ 2147483646 w 9868"/>
                <a:gd name="T63" fmla="*/ 2147483646 h 10000"/>
                <a:gd name="T64" fmla="*/ 2147483646 w 9868"/>
                <a:gd name="T65" fmla="*/ 2147483646 h 10000"/>
                <a:gd name="T66" fmla="*/ 2147483646 w 9868"/>
                <a:gd name="T67" fmla="*/ 2147483646 h 10000"/>
                <a:gd name="T68" fmla="*/ 2147483646 w 9868"/>
                <a:gd name="T69" fmla="*/ 2147483646 h 10000"/>
                <a:gd name="T70" fmla="*/ 2147483646 w 9868"/>
                <a:gd name="T71" fmla="*/ 2147483646 h 10000"/>
                <a:gd name="T72" fmla="*/ 2147483646 w 9868"/>
                <a:gd name="T73" fmla="*/ 2147483646 h 10000"/>
                <a:gd name="T74" fmla="*/ 2147483646 w 9868"/>
                <a:gd name="T75" fmla="*/ 2147483646 h 10000"/>
                <a:gd name="T76" fmla="*/ 2147483646 w 9868"/>
                <a:gd name="T77" fmla="*/ 2147483646 h 10000"/>
                <a:gd name="T78" fmla="*/ 2147483646 w 9868"/>
                <a:gd name="T79" fmla="*/ 2147483646 h 10000"/>
                <a:gd name="T80" fmla="*/ 2147483646 w 9868"/>
                <a:gd name="T81" fmla="*/ 2147483646 h 10000"/>
                <a:gd name="T82" fmla="*/ 2147483646 w 9868"/>
                <a:gd name="T83" fmla="*/ 2147483646 h 10000"/>
                <a:gd name="T84" fmla="*/ 2147483646 w 9868"/>
                <a:gd name="T85" fmla="*/ 2147483646 h 10000"/>
                <a:gd name="T86" fmla="*/ 2147483646 w 9868"/>
                <a:gd name="T87" fmla="*/ 2147483646 h 10000"/>
                <a:gd name="T88" fmla="*/ 2147483646 w 9868"/>
                <a:gd name="T89" fmla="*/ 2147483646 h 100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868"/>
                <a:gd name="T136" fmla="*/ 0 h 10000"/>
                <a:gd name="T137" fmla="*/ 9868 w 9868"/>
                <a:gd name="T138" fmla="*/ 10000 h 100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868" h="10000">
                  <a:moveTo>
                    <a:pt x="0" y="9927"/>
                  </a:moveTo>
                  <a:cubicBezTo>
                    <a:pt x="39" y="9571"/>
                    <a:pt x="71" y="9013"/>
                    <a:pt x="133" y="8426"/>
                  </a:cubicBezTo>
                  <a:cubicBezTo>
                    <a:pt x="185" y="7981"/>
                    <a:pt x="249" y="7104"/>
                    <a:pt x="320" y="6558"/>
                  </a:cubicBezTo>
                  <a:cubicBezTo>
                    <a:pt x="379" y="6160"/>
                    <a:pt x="429" y="5550"/>
                    <a:pt x="486" y="5074"/>
                  </a:cubicBezTo>
                  <a:cubicBezTo>
                    <a:pt x="523" y="4783"/>
                    <a:pt x="573" y="4280"/>
                    <a:pt x="603" y="3887"/>
                  </a:cubicBezTo>
                  <a:cubicBezTo>
                    <a:pt x="606" y="3631"/>
                    <a:pt x="724" y="2804"/>
                    <a:pt x="771" y="2532"/>
                  </a:cubicBezTo>
                  <a:cubicBezTo>
                    <a:pt x="802" y="2224"/>
                    <a:pt x="825" y="2152"/>
                    <a:pt x="865" y="1898"/>
                  </a:cubicBezTo>
                  <a:cubicBezTo>
                    <a:pt x="925" y="1580"/>
                    <a:pt x="1037" y="1145"/>
                    <a:pt x="1092" y="967"/>
                  </a:cubicBezTo>
                  <a:cubicBezTo>
                    <a:pt x="1128" y="875"/>
                    <a:pt x="1165" y="784"/>
                    <a:pt x="1201" y="692"/>
                  </a:cubicBezTo>
                  <a:cubicBezTo>
                    <a:pt x="1230" y="610"/>
                    <a:pt x="1259" y="527"/>
                    <a:pt x="1290" y="445"/>
                  </a:cubicBezTo>
                  <a:cubicBezTo>
                    <a:pt x="1325" y="370"/>
                    <a:pt x="1362" y="295"/>
                    <a:pt x="1398" y="220"/>
                  </a:cubicBezTo>
                  <a:lnTo>
                    <a:pt x="1525" y="109"/>
                  </a:lnTo>
                  <a:cubicBezTo>
                    <a:pt x="1562" y="82"/>
                    <a:pt x="1598" y="54"/>
                    <a:pt x="1635" y="27"/>
                  </a:cubicBezTo>
                  <a:lnTo>
                    <a:pt x="1722" y="0"/>
                  </a:lnTo>
                  <a:lnTo>
                    <a:pt x="1831" y="27"/>
                  </a:lnTo>
                  <a:cubicBezTo>
                    <a:pt x="1869" y="45"/>
                    <a:pt x="1906" y="64"/>
                    <a:pt x="1943" y="82"/>
                  </a:cubicBezTo>
                  <a:cubicBezTo>
                    <a:pt x="1971" y="119"/>
                    <a:pt x="2000" y="155"/>
                    <a:pt x="2029" y="192"/>
                  </a:cubicBezTo>
                  <a:cubicBezTo>
                    <a:pt x="2074" y="247"/>
                    <a:pt x="2117" y="301"/>
                    <a:pt x="2161" y="356"/>
                  </a:cubicBezTo>
                  <a:cubicBezTo>
                    <a:pt x="2198" y="422"/>
                    <a:pt x="2234" y="489"/>
                    <a:pt x="2271" y="555"/>
                  </a:cubicBezTo>
                  <a:cubicBezTo>
                    <a:pt x="2307" y="628"/>
                    <a:pt x="2345" y="701"/>
                    <a:pt x="2381" y="774"/>
                  </a:cubicBezTo>
                  <a:cubicBezTo>
                    <a:pt x="2410" y="856"/>
                    <a:pt x="2440" y="939"/>
                    <a:pt x="2468" y="1021"/>
                  </a:cubicBezTo>
                  <a:cubicBezTo>
                    <a:pt x="2506" y="1112"/>
                    <a:pt x="2542" y="1204"/>
                    <a:pt x="2578" y="1295"/>
                  </a:cubicBezTo>
                  <a:cubicBezTo>
                    <a:pt x="2614" y="1396"/>
                    <a:pt x="2652" y="1497"/>
                    <a:pt x="2687" y="1597"/>
                  </a:cubicBezTo>
                  <a:cubicBezTo>
                    <a:pt x="2732" y="1700"/>
                    <a:pt x="2775" y="1802"/>
                    <a:pt x="2820" y="1905"/>
                  </a:cubicBezTo>
                  <a:cubicBezTo>
                    <a:pt x="2849" y="2014"/>
                    <a:pt x="2877" y="2125"/>
                    <a:pt x="2908" y="2234"/>
                  </a:cubicBezTo>
                  <a:lnTo>
                    <a:pt x="3017" y="2563"/>
                  </a:lnTo>
                  <a:cubicBezTo>
                    <a:pt x="3052" y="2682"/>
                    <a:pt x="3092" y="2801"/>
                    <a:pt x="3127" y="2920"/>
                  </a:cubicBezTo>
                  <a:cubicBezTo>
                    <a:pt x="3163" y="3041"/>
                    <a:pt x="3200" y="3162"/>
                    <a:pt x="3237" y="3283"/>
                  </a:cubicBezTo>
                  <a:cubicBezTo>
                    <a:pt x="3267" y="3392"/>
                    <a:pt x="3296" y="3502"/>
                    <a:pt x="3324" y="3612"/>
                  </a:cubicBezTo>
                  <a:cubicBezTo>
                    <a:pt x="3368" y="3740"/>
                    <a:pt x="3412" y="3867"/>
                    <a:pt x="3457" y="3996"/>
                  </a:cubicBezTo>
                  <a:cubicBezTo>
                    <a:pt x="3493" y="4105"/>
                    <a:pt x="3528" y="4215"/>
                    <a:pt x="3567" y="4325"/>
                  </a:cubicBezTo>
                  <a:cubicBezTo>
                    <a:pt x="3602" y="4446"/>
                    <a:pt x="3640" y="4566"/>
                    <a:pt x="3675" y="4688"/>
                  </a:cubicBezTo>
                  <a:cubicBezTo>
                    <a:pt x="3704" y="4797"/>
                    <a:pt x="3735" y="4907"/>
                    <a:pt x="3763" y="5017"/>
                  </a:cubicBezTo>
                  <a:cubicBezTo>
                    <a:pt x="3799" y="5136"/>
                    <a:pt x="3837" y="5254"/>
                    <a:pt x="3873" y="5374"/>
                  </a:cubicBezTo>
                  <a:cubicBezTo>
                    <a:pt x="3907" y="5474"/>
                    <a:pt x="3942" y="5575"/>
                    <a:pt x="3976" y="5675"/>
                  </a:cubicBezTo>
                  <a:cubicBezTo>
                    <a:pt x="4013" y="5778"/>
                    <a:pt x="4051" y="5881"/>
                    <a:pt x="4087" y="5983"/>
                  </a:cubicBezTo>
                  <a:cubicBezTo>
                    <a:pt x="4124" y="6083"/>
                    <a:pt x="4160" y="6185"/>
                    <a:pt x="4197" y="6285"/>
                  </a:cubicBezTo>
                  <a:cubicBezTo>
                    <a:pt x="4233" y="6386"/>
                    <a:pt x="4270" y="6486"/>
                    <a:pt x="4307" y="6587"/>
                  </a:cubicBezTo>
                  <a:cubicBezTo>
                    <a:pt x="4342" y="6669"/>
                    <a:pt x="4379" y="6751"/>
                    <a:pt x="4416" y="6833"/>
                  </a:cubicBezTo>
                  <a:cubicBezTo>
                    <a:pt x="4445" y="6925"/>
                    <a:pt x="4474" y="7016"/>
                    <a:pt x="4504" y="7107"/>
                  </a:cubicBezTo>
                  <a:cubicBezTo>
                    <a:pt x="4539" y="7191"/>
                    <a:pt x="4576" y="7277"/>
                    <a:pt x="4614" y="7361"/>
                  </a:cubicBezTo>
                  <a:cubicBezTo>
                    <a:pt x="4657" y="7434"/>
                    <a:pt x="4701" y="7507"/>
                    <a:pt x="4746" y="7580"/>
                  </a:cubicBezTo>
                  <a:cubicBezTo>
                    <a:pt x="4782" y="7654"/>
                    <a:pt x="4819" y="7727"/>
                    <a:pt x="4854" y="7800"/>
                  </a:cubicBezTo>
                  <a:cubicBezTo>
                    <a:pt x="4885" y="7873"/>
                    <a:pt x="4914" y="7945"/>
                    <a:pt x="4943" y="8019"/>
                  </a:cubicBezTo>
                  <a:cubicBezTo>
                    <a:pt x="4979" y="8074"/>
                    <a:pt x="5016" y="8128"/>
                    <a:pt x="5052" y="8183"/>
                  </a:cubicBezTo>
                  <a:cubicBezTo>
                    <a:pt x="5089" y="8238"/>
                    <a:pt x="5125" y="8293"/>
                    <a:pt x="5162" y="8348"/>
                  </a:cubicBezTo>
                  <a:cubicBezTo>
                    <a:pt x="5198" y="8403"/>
                    <a:pt x="5235" y="8457"/>
                    <a:pt x="5271" y="8512"/>
                  </a:cubicBezTo>
                  <a:cubicBezTo>
                    <a:pt x="5301" y="8567"/>
                    <a:pt x="5329" y="8621"/>
                    <a:pt x="5360" y="8676"/>
                  </a:cubicBezTo>
                  <a:cubicBezTo>
                    <a:pt x="5404" y="8724"/>
                    <a:pt x="5447" y="8773"/>
                    <a:pt x="5492" y="8821"/>
                  </a:cubicBezTo>
                  <a:cubicBezTo>
                    <a:pt x="5528" y="8867"/>
                    <a:pt x="5565" y="8912"/>
                    <a:pt x="5600" y="8958"/>
                  </a:cubicBezTo>
                  <a:cubicBezTo>
                    <a:pt x="5638" y="8994"/>
                    <a:pt x="5674" y="9031"/>
                    <a:pt x="5710" y="9067"/>
                  </a:cubicBezTo>
                  <a:cubicBezTo>
                    <a:pt x="5741" y="9095"/>
                    <a:pt x="5768" y="9123"/>
                    <a:pt x="5798" y="9150"/>
                  </a:cubicBezTo>
                  <a:cubicBezTo>
                    <a:pt x="5836" y="9186"/>
                    <a:pt x="5871" y="9223"/>
                    <a:pt x="5908" y="9259"/>
                  </a:cubicBezTo>
                  <a:cubicBezTo>
                    <a:pt x="5945" y="9286"/>
                    <a:pt x="5980" y="9314"/>
                    <a:pt x="6018" y="9341"/>
                  </a:cubicBezTo>
                  <a:cubicBezTo>
                    <a:pt x="6055" y="9368"/>
                    <a:pt x="6091" y="9396"/>
                    <a:pt x="6128" y="9423"/>
                  </a:cubicBezTo>
                  <a:cubicBezTo>
                    <a:pt x="6163" y="9452"/>
                    <a:pt x="6202" y="9479"/>
                    <a:pt x="6238" y="9507"/>
                  </a:cubicBezTo>
                  <a:lnTo>
                    <a:pt x="6346" y="9561"/>
                  </a:lnTo>
                  <a:cubicBezTo>
                    <a:pt x="6381" y="9579"/>
                    <a:pt x="6415" y="9598"/>
                    <a:pt x="6450" y="9616"/>
                  </a:cubicBezTo>
                  <a:cubicBezTo>
                    <a:pt x="6481" y="9634"/>
                    <a:pt x="6509" y="9653"/>
                    <a:pt x="6539" y="9671"/>
                  </a:cubicBezTo>
                  <a:lnTo>
                    <a:pt x="6647" y="9725"/>
                  </a:lnTo>
                  <a:lnTo>
                    <a:pt x="6780" y="9753"/>
                  </a:lnTo>
                  <a:lnTo>
                    <a:pt x="6890" y="9780"/>
                  </a:lnTo>
                  <a:lnTo>
                    <a:pt x="6977" y="9807"/>
                  </a:lnTo>
                  <a:cubicBezTo>
                    <a:pt x="7013" y="9817"/>
                    <a:pt x="7051" y="9826"/>
                    <a:pt x="7087" y="9836"/>
                  </a:cubicBezTo>
                  <a:lnTo>
                    <a:pt x="7197" y="9863"/>
                  </a:lnTo>
                  <a:lnTo>
                    <a:pt x="7307" y="9890"/>
                  </a:lnTo>
                  <a:cubicBezTo>
                    <a:pt x="7344" y="9899"/>
                    <a:pt x="7379" y="9909"/>
                    <a:pt x="7416" y="9918"/>
                  </a:cubicBezTo>
                  <a:lnTo>
                    <a:pt x="7527" y="9918"/>
                  </a:lnTo>
                  <a:lnTo>
                    <a:pt x="7636" y="9945"/>
                  </a:lnTo>
                  <a:lnTo>
                    <a:pt x="7745" y="9945"/>
                  </a:lnTo>
                  <a:lnTo>
                    <a:pt x="7833" y="9945"/>
                  </a:lnTo>
                  <a:lnTo>
                    <a:pt x="7943" y="9972"/>
                  </a:lnTo>
                  <a:lnTo>
                    <a:pt x="8074" y="9972"/>
                  </a:lnTo>
                  <a:lnTo>
                    <a:pt x="8162" y="9972"/>
                  </a:lnTo>
                  <a:lnTo>
                    <a:pt x="8272" y="9972"/>
                  </a:lnTo>
                  <a:cubicBezTo>
                    <a:pt x="8309" y="9981"/>
                    <a:pt x="8345" y="9991"/>
                    <a:pt x="8382" y="10000"/>
                  </a:cubicBezTo>
                  <a:lnTo>
                    <a:pt x="8493" y="10000"/>
                  </a:lnTo>
                  <a:lnTo>
                    <a:pt x="8580" y="10000"/>
                  </a:lnTo>
                  <a:lnTo>
                    <a:pt x="8711" y="10000"/>
                  </a:lnTo>
                  <a:lnTo>
                    <a:pt x="8821" y="10000"/>
                  </a:lnTo>
                  <a:lnTo>
                    <a:pt x="8924" y="10000"/>
                  </a:lnTo>
                  <a:lnTo>
                    <a:pt x="9013" y="10000"/>
                  </a:lnTo>
                  <a:lnTo>
                    <a:pt x="9123" y="10000"/>
                  </a:lnTo>
                  <a:lnTo>
                    <a:pt x="9232" y="10000"/>
                  </a:lnTo>
                  <a:lnTo>
                    <a:pt x="9363" y="10000"/>
                  </a:lnTo>
                  <a:lnTo>
                    <a:pt x="9452" y="10000"/>
                  </a:lnTo>
                  <a:lnTo>
                    <a:pt x="9561" y="10000"/>
                  </a:lnTo>
                  <a:lnTo>
                    <a:pt x="9669" y="10000"/>
                  </a:lnTo>
                  <a:lnTo>
                    <a:pt x="9782" y="10000"/>
                  </a:lnTo>
                  <a:lnTo>
                    <a:pt x="9868" y="1000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pic>
        <p:nvPicPr>
          <p:cNvPr id="264"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929" y="1617065"/>
            <a:ext cx="40925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65" name="Ellipse 115"/>
          <p:cNvSpPr/>
          <p:nvPr/>
        </p:nvSpPr>
        <p:spPr bwMode="auto">
          <a:xfrm>
            <a:off x="2796604" y="3520478"/>
            <a:ext cx="633413" cy="292100"/>
          </a:xfrm>
          <a:prstGeom prst="ellipse">
            <a:avLst/>
          </a:prstGeom>
          <a:solidFill>
            <a:schemeClr val="bg1">
              <a:lumMod val="85000"/>
              <a:alpha val="55000"/>
            </a:schemeClr>
          </a:solidFill>
          <a:ln w="22225">
            <a:no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cxnSp>
        <p:nvCxnSpPr>
          <p:cNvPr id="266" name="Gerade Verbindung mit Pfeil 2"/>
          <p:cNvCxnSpPr>
            <a:stCxn id="265" idx="7"/>
          </p:cNvCxnSpPr>
          <p:nvPr/>
        </p:nvCxnSpPr>
        <p:spPr>
          <a:xfrm flipV="1">
            <a:off x="3337942" y="3082328"/>
            <a:ext cx="1677987" cy="4810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763988" y="1340768"/>
            <a:ext cx="2892138" cy="523220"/>
          </a:xfrm>
          <a:prstGeom prst="rect">
            <a:avLst/>
          </a:prstGeom>
          <a:noFill/>
        </p:spPr>
        <p:txBody>
          <a:bodyPr wrap="none" rtlCol="0">
            <a:spAutoFit/>
          </a:bodyPr>
          <a:lstStyle/>
          <a:p>
            <a:r>
              <a:rPr lang="en-US" sz="1400" dirty="0"/>
              <a:t>Probability </a:t>
            </a:r>
            <a:r>
              <a:rPr lang="en-US" altLang="en-US" sz="1400" dirty="0"/>
              <a:t>density function (PDF) </a:t>
            </a:r>
          </a:p>
          <a:p>
            <a:r>
              <a:rPr lang="en-US" altLang="en-US" sz="1400" dirty="0"/>
              <a:t>of daily wind speed </a:t>
            </a:r>
            <a:endParaRPr lang="de-DE" sz="1400" dirty="0"/>
          </a:p>
        </p:txBody>
      </p:sp>
    </p:spTree>
    <p:extLst>
      <p:ext uri="{BB962C8B-B14F-4D97-AF65-F5344CB8AC3E}">
        <p14:creationId xmlns:p14="http://schemas.microsoft.com/office/powerpoint/2010/main" val="257151081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2207866"/>
            <a:ext cx="3599695" cy="2877318"/>
          </a:xfrm>
          <a:prstGeom prst="rect">
            <a:avLst/>
          </a:prstGeom>
        </p:spPr>
      </p:pic>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Block Maxima Method</a:t>
            </a:r>
          </a:p>
        </p:txBody>
      </p:sp>
      <p:sp>
        <p:nvSpPr>
          <p:cNvPr id="21508" name="Inhaltsplatzhalter 2"/>
          <p:cNvSpPr>
            <a:spLocks noGrp="1"/>
          </p:cNvSpPr>
          <p:nvPr>
            <p:ph idx="1"/>
          </p:nvPr>
        </p:nvSpPr>
        <p:spPr>
          <a:xfrm>
            <a:off x="179388" y="836613"/>
            <a:ext cx="8785225" cy="1384300"/>
          </a:xfrm>
        </p:spPr>
        <p:txBody>
          <a:bodyPr/>
          <a:lstStyle/>
          <a:p>
            <a:pPr>
              <a:buFont typeface="Wingdings" panose="05000000000000000000" pitchFamily="2" charset="2"/>
              <a:buChar char="§"/>
            </a:pPr>
            <a:r>
              <a:rPr lang="de-DE" altLang="en-US" sz="1800" dirty="0">
                <a:latin typeface="Arial" panose="020B0604020202020204" pitchFamily="34" charset="0"/>
                <a:cs typeface="Arial" panose="020B0604020202020204" pitchFamily="34" charset="0"/>
              </a:rPr>
              <a:t>Classical Extreme value theory (Fisher &amp; Tippet, 1928)</a:t>
            </a:r>
          </a:p>
          <a:p>
            <a:pPr>
              <a:buFont typeface="Wingdings" panose="05000000000000000000" pitchFamily="2" charset="2"/>
              <a:buChar char="§"/>
            </a:pPr>
            <a:r>
              <a:rPr lang="de-DE" altLang="en-US" sz="1800" dirty="0">
                <a:latin typeface="Arial" panose="020B0604020202020204" pitchFamily="34" charset="0"/>
                <a:cs typeface="Arial" panose="020B0604020202020204" pitchFamily="34" charset="0"/>
              </a:rPr>
              <a:t>Limit (asymptotic) distribution of block maxima:  Generalized Extreme Value distribution (GEV)</a:t>
            </a:r>
          </a:p>
        </p:txBody>
      </p:sp>
      <p:sp>
        <p:nvSpPr>
          <p:cNvPr id="7" name="Textfeld 6"/>
          <p:cNvSpPr txBox="1"/>
          <p:nvPr/>
        </p:nvSpPr>
        <p:spPr>
          <a:xfrm>
            <a:off x="7884368" y="2939033"/>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21510" name="Rechteck 12"/>
          <p:cNvSpPr>
            <a:spLocks noChangeArrowheads="1"/>
          </p:cNvSpPr>
          <p:nvPr/>
        </p:nvSpPr>
        <p:spPr bwMode="auto">
          <a:xfrm>
            <a:off x="3661520" y="4914695"/>
            <a:ext cx="4453877" cy="140078"/>
          </a:xfrm>
          <a:prstGeom prst="rect">
            <a:avLst/>
          </a:prstGeom>
          <a:solidFill>
            <a:schemeClr val="bg2"/>
          </a:solidFill>
          <a:ln w="3175">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1" name="Pfeil nach unten 13"/>
          <p:cNvSpPr>
            <a:spLocks noChangeArrowheads="1"/>
          </p:cNvSpPr>
          <p:nvPr/>
        </p:nvSpPr>
        <p:spPr bwMode="auto">
          <a:xfrm>
            <a:off x="3587749" y="5054773"/>
            <a:ext cx="304800" cy="584200"/>
          </a:xfrm>
          <a:prstGeom prst="downArrow">
            <a:avLst>
              <a:gd name="adj1" fmla="val 50000"/>
              <a:gd name="adj2" fmla="val 49975"/>
            </a:avLst>
          </a:prstGeom>
          <a:solidFill>
            <a:schemeClr val="bg2"/>
          </a:solidFill>
          <a:ln w="0">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2" name="Pfeil nach unten 14"/>
          <p:cNvSpPr>
            <a:spLocks noChangeArrowheads="1"/>
          </p:cNvSpPr>
          <p:nvPr/>
        </p:nvSpPr>
        <p:spPr bwMode="auto">
          <a:xfrm>
            <a:off x="5655561" y="4653136"/>
            <a:ext cx="317500" cy="985837"/>
          </a:xfrm>
          <a:prstGeom prst="downArrow">
            <a:avLst>
              <a:gd name="adj1" fmla="val 50000"/>
              <a:gd name="adj2" fmla="val 49996"/>
            </a:avLst>
          </a:prstGeom>
          <a:solidFill>
            <a:schemeClr val="bg2"/>
          </a:solidFill>
          <a:ln w="3175">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6" name="Rechteck 5"/>
          <p:cNvSpPr>
            <a:spLocks noChangeArrowheads="1"/>
          </p:cNvSpPr>
          <p:nvPr/>
        </p:nvSpPr>
        <p:spPr bwMode="auto">
          <a:xfrm>
            <a:off x="3995366" y="2870771"/>
            <a:ext cx="3827462"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1517" name="Object 2"/>
          <p:cNvGraphicFramePr>
            <a:graphicFrameLocks noChangeAspect="1"/>
          </p:cNvGraphicFramePr>
          <p:nvPr>
            <p:extLst>
              <p:ext uri="{D42A27DB-BD31-4B8C-83A1-F6EECF244321}">
                <p14:modId xmlns:p14="http://schemas.microsoft.com/office/powerpoint/2010/main" val="2149013828"/>
              </p:ext>
            </p:extLst>
          </p:nvPr>
        </p:nvGraphicFramePr>
        <p:xfrm>
          <a:off x="4127128" y="3069208"/>
          <a:ext cx="3522663" cy="1439863"/>
        </p:xfrm>
        <a:graphic>
          <a:graphicData uri="http://schemas.openxmlformats.org/presentationml/2006/ole">
            <mc:AlternateContent xmlns:mc="http://schemas.openxmlformats.org/markup-compatibility/2006">
              <mc:Choice xmlns:v="urn:schemas-microsoft-com:vml" Requires="v">
                <p:oleObj spid="_x0000_s28967" name="Equation" r:id="rId5" imgW="2590560" imgH="990360" progId="Equation.3">
                  <p:embed/>
                </p:oleObj>
              </mc:Choice>
              <mc:Fallback>
                <p:oleObj name="Equation" r:id="rId5" imgW="2590560" imgH="990360" progId="Equation.3">
                  <p:embed/>
                  <p:pic>
                    <p:nvPicPr>
                      <p:cNvPr id="0" name=""/>
                      <p:cNvPicPr>
                        <a:picLocks noChangeAspect="1" noChangeArrowheads="1"/>
                      </p:cNvPicPr>
                      <p:nvPr/>
                    </p:nvPicPr>
                    <p:blipFill>
                      <a:blip r:embed="rId6"/>
                      <a:srcRect/>
                      <a:stretch>
                        <a:fillRect/>
                      </a:stretch>
                    </p:blipFill>
                    <p:spPr bwMode="auto">
                      <a:xfrm>
                        <a:off x="4127128" y="3069208"/>
                        <a:ext cx="35226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feld 17"/>
          <p:cNvSpPr txBox="1"/>
          <p:nvPr/>
        </p:nvSpPr>
        <p:spPr>
          <a:xfrm>
            <a:off x="3923928" y="2559621"/>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
        <p:nvSpPr>
          <p:cNvPr id="21519" name="Pfeil nach unten 13"/>
          <p:cNvSpPr>
            <a:spLocks noChangeArrowheads="1"/>
          </p:cNvSpPr>
          <p:nvPr/>
        </p:nvSpPr>
        <p:spPr bwMode="auto">
          <a:xfrm>
            <a:off x="7884368" y="5054773"/>
            <a:ext cx="304800" cy="584200"/>
          </a:xfrm>
          <a:prstGeom prst="downArrow">
            <a:avLst>
              <a:gd name="adj1" fmla="val 50000"/>
              <a:gd name="adj2" fmla="val 49975"/>
            </a:avLst>
          </a:prstGeom>
          <a:solidFill>
            <a:schemeClr val="bg2"/>
          </a:solidFill>
          <a:ln w="0">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11" name="Textfeld 10"/>
          <p:cNvSpPr txBox="1"/>
          <p:nvPr/>
        </p:nvSpPr>
        <p:spPr>
          <a:xfrm>
            <a:off x="5007904" y="5716873"/>
            <a:ext cx="1612814" cy="830997"/>
          </a:xfrm>
          <a:prstGeom prst="rect">
            <a:avLst/>
          </a:prstGeom>
          <a:solidFill>
            <a:schemeClr val="bg1">
              <a:alpha val="72000"/>
            </a:schemeClr>
          </a:solidFill>
        </p:spPr>
        <p:txBody>
          <a:bodyPr wrap="none">
            <a:spAutoFit/>
          </a:bodyPr>
          <a:lstStyle/>
          <a:p>
            <a:pPr algn="ctr" eaLnBrk="1" hangingPunct="1">
              <a:defRPr/>
            </a:pPr>
            <a:r>
              <a:rPr lang="el-GR" sz="1600" b="1" dirty="0">
                <a:solidFill>
                  <a:schemeClr val="bg2">
                    <a:lumMod val="50000"/>
                  </a:schemeClr>
                </a:solidFill>
                <a:latin typeface="+mj-lt"/>
                <a:cs typeface="Times New Roman" pitchFamily="18" charset="0"/>
              </a:rPr>
              <a:t>ξ</a:t>
            </a:r>
            <a:r>
              <a:rPr lang="de-DE" sz="1600" b="1" dirty="0">
                <a:solidFill>
                  <a:schemeClr val="bg2">
                    <a:lumMod val="50000"/>
                  </a:schemeClr>
                </a:solidFill>
                <a:latin typeface="+mj-lt"/>
                <a:cs typeface="Times New Roman" pitchFamily="18" charset="0"/>
              </a:rPr>
              <a:t> &gt; 0</a:t>
            </a:r>
          </a:p>
          <a:p>
            <a:pPr algn="ctr" eaLnBrk="1" hangingPunct="1">
              <a:defRPr/>
            </a:pPr>
            <a:r>
              <a:rPr lang="de-DE" sz="1600" dirty="0">
                <a:solidFill>
                  <a:schemeClr val="bg2">
                    <a:lumMod val="50000"/>
                  </a:schemeClr>
                </a:solidFill>
                <a:latin typeface="+mj-lt"/>
                <a:cs typeface="Times New Roman" pitchFamily="18" charset="0"/>
              </a:rPr>
              <a:t>Type II, Fréchet</a:t>
            </a:r>
          </a:p>
          <a:p>
            <a:pPr algn="ctr" eaLnBrk="1" hangingPunct="1">
              <a:defRPr/>
            </a:pPr>
            <a:r>
              <a:rPr lang="de-DE" sz="1600" dirty="0"/>
              <a:t>„fat tail“</a:t>
            </a:r>
            <a:endParaRPr lang="de-DE" sz="1600" dirty="0">
              <a:solidFill>
                <a:schemeClr val="bg2">
                  <a:lumMod val="50000"/>
                </a:schemeClr>
              </a:solidFill>
              <a:latin typeface="+mj-lt"/>
              <a:cs typeface="Times New Roman" pitchFamily="18" charset="0"/>
            </a:endParaRPr>
          </a:p>
        </p:txBody>
      </p:sp>
      <p:sp>
        <p:nvSpPr>
          <p:cNvPr id="9" name="Textfeld 8"/>
          <p:cNvSpPr txBox="1"/>
          <p:nvPr/>
        </p:nvSpPr>
        <p:spPr>
          <a:xfrm>
            <a:off x="2951375" y="5715444"/>
            <a:ext cx="1577548" cy="830997"/>
          </a:xfrm>
          <a:prstGeom prst="rect">
            <a:avLst/>
          </a:prstGeom>
          <a:solidFill>
            <a:schemeClr val="bg1">
              <a:alpha val="72000"/>
            </a:schemeClr>
          </a:solidFill>
        </p:spPr>
        <p:txBody>
          <a:bodyPr wrap="none">
            <a:spAutoFit/>
          </a:bodyPr>
          <a:lstStyle/>
          <a:p>
            <a:pPr algn="ctr" eaLnBrk="1" hangingPunct="1">
              <a:defRPr/>
            </a:pPr>
            <a:r>
              <a:rPr lang="el-GR" sz="1600" b="1" dirty="0">
                <a:latin typeface="Arial" charset="0"/>
                <a:cs typeface="Times New Roman" pitchFamily="18" charset="0"/>
              </a:rPr>
              <a:t>ξ</a:t>
            </a:r>
            <a:r>
              <a:rPr lang="de-DE" sz="1600" b="1" dirty="0">
                <a:latin typeface="+mj-lt"/>
                <a:cs typeface="Times New Roman" pitchFamily="18" charset="0"/>
              </a:rPr>
              <a:t> = 0</a:t>
            </a:r>
            <a:r>
              <a:rPr lang="de-DE" sz="1600" dirty="0">
                <a:solidFill>
                  <a:schemeClr val="bg2">
                    <a:lumMod val="50000"/>
                  </a:schemeClr>
                </a:solidFill>
                <a:latin typeface="+mj-lt"/>
                <a:cs typeface="Times New Roman" pitchFamily="18" charset="0"/>
              </a:rPr>
              <a:t> </a:t>
            </a:r>
          </a:p>
          <a:p>
            <a:pPr algn="ctr" eaLnBrk="1" hangingPunct="1">
              <a:defRPr/>
            </a:pPr>
            <a:r>
              <a:rPr lang="de-DE" sz="1600" dirty="0">
                <a:solidFill>
                  <a:schemeClr val="bg2">
                    <a:lumMod val="50000"/>
                  </a:schemeClr>
                </a:solidFill>
                <a:latin typeface="+mj-lt"/>
                <a:cs typeface="Times New Roman" pitchFamily="18" charset="0"/>
              </a:rPr>
              <a:t>Type I, Gumbel</a:t>
            </a:r>
          </a:p>
          <a:p>
            <a:pPr algn="ctr" eaLnBrk="1" hangingPunct="1">
              <a:defRPr/>
            </a:pPr>
            <a:r>
              <a:rPr lang="de-DE" sz="1600" dirty="0">
                <a:solidFill>
                  <a:schemeClr val="bg2">
                    <a:lumMod val="50000"/>
                  </a:schemeClr>
                </a:solidFill>
                <a:latin typeface="+mj-lt"/>
                <a:cs typeface="Times New Roman" pitchFamily="18" charset="0"/>
              </a:rPr>
              <a:t>exponential tail</a:t>
            </a:r>
          </a:p>
        </p:txBody>
      </p:sp>
      <p:sp>
        <p:nvSpPr>
          <p:cNvPr id="10" name="Textfeld 9"/>
          <p:cNvSpPr txBox="1"/>
          <p:nvPr/>
        </p:nvSpPr>
        <p:spPr>
          <a:xfrm>
            <a:off x="6979148" y="5642743"/>
            <a:ext cx="2115239" cy="1077218"/>
          </a:xfrm>
          <a:prstGeom prst="rect">
            <a:avLst/>
          </a:prstGeom>
          <a:solidFill>
            <a:schemeClr val="bg1">
              <a:alpha val="72000"/>
            </a:schemeClr>
          </a:solidFill>
        </p:spPr>
        <p:txBody>
          <a:bodyPr wrap="square">
            <a:spAutoFit/>
          </a:bodyPr>
          <a:lstStyle/>
          <a:p>
            <a:pPr algn="ctr" eaLnBrk="1" hangingPunct="1">
              <a:defRPr/>
            </a:pPr>
            <a:r>
              <a:rPr lang="el-GR" sz="1600" b="1" dirty="0">
                <a:solidFill>
                  <a:schemeClr val="bg2">
                    <a:lumMod val="50000"/>
                  </a:schemeClr>
                </a:solidFill>
                <a:latin typeface="Arial" charset="0"/>
                <a:cs typeface="Times New Roman" pitchFamily="18" charset="0"/>
              </a:rPr>
              <a:t>ξ</a:t>
            </a:r>
            <a:r>
              <a:rPr lang="de-DE" sz="1600" b="1" dirty="0">
                <a:solidFill>
                  <a:schemeClr val="bg2">
                    <a:lumMod val="50000"/>
                  </a:schemeClr>
                </a:solidFill>
                <a:latin typeface="+mj-lt"/>
                <a:cs typeface="Times New Roman" pitchFamily="18" charset="0"/>
              </a:rPr>
              <a:t> &lt; 0</a:t>
            </a:r>
            <a:endParaRPr lang="de-DE" sz="1600" dirty="0">
              <a:solidFill>
                <a:schemeClr val="bg2">
                  <a:lumMod val="50000"/>
                </a:schemeClr>
              </a:solidFill>
              <a:latin typeface="+mj-lt"/>
              <a:cs typeface="Times New Roman" pitchFamily="18" charset="0"/>
            </a:endParaRPr>
          </a:p>
          <a:p>
            <a:pPr algn="ctr" eaLnBrk="1" hangingPunct="1">
              <a:defRPr/>
            </a:pPr>
            <a:r>
              <a:rPr lang="de-DE" sz="1600" dirty="0">
                <a:solidFill>
                  <a:schemeClr val="bg2">
                    <a:lumMod val="50000"/>
                  </a:schemeClr>
                </a:solidFill>
                <a:latin typeface="+mj-lt"/>
                <a:cs typeface="Times New Roman" pitchFamily="18" charset="0"/>
              </a:rPr>
              <a:t>Type III, </a:t>
            </a:r>
          </a:p>
          <a:p>
            <a:pPr algn="ctr" eaLnBrk="1" hangingPunct="1">
              <a:defRPr/>
            </a:pPr>
            <a:r>
              <a:rPr lang="de-DE" sz="1600" dirty="0">
                <a:solidFill>
                  <a:schemeClr val="bg2">
                    <a:lumMod val="50000"/>
                  </a:schemeClr>
                </a:solidFill>
                <a:latin typeface="+mj-lt"/>
                <a:cs typeface="Times New Roman" pitchFamily="18" charset="0"/>
              </a:rPr>
              <a:t>Reversed</a:t>
            </a:r>
            <a:r>
              <a:rPr lang="de-DE" sz="1600" dirty="0"/>
              <a:t> </a:t>
            </a:r>
            <a:r>
              <a:rPr lang="de-DE" sz="1600" dirty="0">
                <a:solidFill>
                  <a:schemeClr val="bg2">
                    <a:lumMod val="50000"/>
                  </a:schemeClr>
                </a:solidFill>
                <a:latin typeface="+mj-lt"/>
                <a:cs typeface="Times New Roman" pitchFamily="18" charset="0"/>
              </a:rPr>
              <a:t>Weibull</a:t>
            </a:r>
          </a:p>
          <a:p>
            <a:pPr algn="ctr" eaLnBrk="1" hangingPunct="1">
              <a:defRPr/>
            </a:pPr>
            <a:r>
              <a:rPr lang="de-DE" sz="1600" dirty="0">
                <a:solidFill>
                  <a:schemeClr val="bg2">
                    <a:lumMod val="50000"/>
                  </a:schemeClr>
                </a:solidFill>
                <a:latin typeface="+mj-lt"/>
                <a:cs typeface="Times New Roman" pitchFamily="18" charset="0"/>
              </a:rPr>
              <a:t>upper finite endpoint</a:t>
            </a:r>
          </a:p>
        </p:txBody>
      </p:sp>
    </p:spTree>
    <p:extLst>
      <p:ext uri="{BB962C8B-B14F-4D97-AF65-F5344CB8AC3E}">
        <p14:creationId xmlns:p14="http://schemas.microsoft.com/office/powerpoint/2010/main" val="128517024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Generalized Extreme Value distribution (GEV)</a:t>
            </a:r>
          </a:p>
        </p:txBody>
      </p:sp>
      <p:sp>
        <p:nvSpPr>
          <p:cNvPr id="7" name="Textfeld 6"/>
          <p:cNvSpPr txBox="1"/>
          <p:nvPr/>
        </p:nvSpPr>
        <p:spPr>
          <a:xfrm>
            <a:off x="7758834" y="3802395"/>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21516" name="Rechteck 5"/>
          <p:cNvSpPr>
            <a:spLocks noChangeArrowheads="1"/>
          </p:cNvSpPr>
          <p:nvPr/>
        </p:nvSpPr>
        <p:spPr bwMode="auto">
          <a:xfrm>
            <a:off x="5112864" y="1861554"/>
            <a:ext cx="3827462"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1517" name="Object 2"/>
          <p:cNvGraphicFramePr>
            <a:graphicFrameLocks noChangeAspect="1"/>
          </p:cNvGraphicFramePr>
          <p:nvPr>
            <p:extLst>
              <p:ext uri="{D42A27DB-BD31-4B8C-83A1-F6EECF244321}">
                <p14:modId xmlns:p14="http://schemas.microsoft.com/office/powerpoint/2010/main" val="777890491"/>
              </p:ext>
            </p:extLst>
          </p:nvPr>
        </p:nvGraphicFramePr>
        <p:xfrm>
          <a:off x="5244626" y="2059991"/>
          <a:ext cx="3522663" cy="1439863"/>
        </p:xfrm>
        <a:graphic>
          <a:graphicData uri="http://schemas.openxmlformats.org/presentationml/2006/ole">
            <mc:AlternateContent xmlns:mc="http://schemas.openxmlformats.org/markup-compatibility/2006">
              <mc:Choice xmlns:v="urn:schemas-microsoft-com:vml" Requires="v">
                <p:oleObj spid="_x0000_s31877" name="Formel" r:id="rId4" imgW="2590800" imgH="990600" progId="Equation.3">
                  <p:embed/>
                </p:oleObj>
              </mc:Choice>
              <mc:Fallback>
                <p:oleObj name="Formel" r:id="rId4" imgW="2590800" imgH="990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4626" y="2059991"/>
                        <a:ext cx="35226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feld 17"/>
          <p:cNvSpPr txBox="1"/>
          <p:nvPr/>
        </p:nvSpPr>
        <p:spPr>
          <a:xfrm>
            <a:off x="5041426" y="1550404"/>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
        <p:nvSpPr>
          <p:cNvPr id="21520" name="Textfeld 1"/>
          <p:cNvSpPr txBox="1">
            <a:spLocks noChangeArrowheads="1"/>
          </p:cNvSpPr>
          <p:nvPr/>
        </p:nvSpPr>
        <p:spPr bwMode="auto">
          <a:xfrm>
            <a:off x="1941332" y="5010721"/>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536" y="911722"/>
            <a:ext cx="3599695" cy="2877318"/>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5432" y="4008066"/>
            <a:ext cx="3669799" cy="2877318"/>
          </a:xfrm>
          <a:prstGeom prst="rect">
            <a:avLst/>
          </a:prstGeom>
        </p:spPr>
      </p:pic>
      <p:sp>
        <p:nvSpPr>
          <p:cNvPr id="21" name="Textfeld 17"/>
          <p:cNvSpPr txBox="1"/>
          <p:nvPr/>
        </p:nvSpPr>
        <p:spPr>
          <a:xfrm>
            <a:off x="899592" y="703073"/>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
        <p:nvSpPr>
          <p:cNvPr id="22" name="Textfeld 17"/>
          <p:cNvSpPr txBox="1"/>
          <p:nvPr/>
        </p:nvSpPr>
        <p:spPr>
          <a:xfrm>
            <a:off x="899592" y="3789040"/>
            <a:ext cx="2664296" cy="338554"/>
          </a:xfrm>
          <a:prstGeom prst="rect">
            <a:avLst/>
          </a:prstGeom>
          <a:noFill/>
        </p:spPr>
        <p:txBody>
          <a:bodyPr wrap="square">
            <a:spAutoFit/>
          </a:bodyPr>
          <a:lstStyle/>
          <a:p>
            <a:pPr eaLnBrk="1" hangingPunct="1">
              <a:defRPr/>
            </a:pPr>
            <a:r>
              <a:rPr lang="de-DE" sz="1600" dirty="0"/>
              <a:t>Probability density function</a:t>
            </a:r>
            <a:endParaRPr lang="de-DE" sz="1600" dirty="0">
              <a:solidFill>
                <a:schemeClr val="tx1">
                  <a:lumMod val="50000"/>
                </a:schemeClr>
              </a:solidFill>
              <a:latin typeface="Arial" charset="0"/>
            </a:endParaRPr>
          </a:p>
        </p:txBody>
      </p:sp>
      <p:cxnSp>
        <p:nvCxnSpPr>
          <p:cNvPr id="23" name="Gerade Verbindung mit Pfeil 2"/>
          <p:cNvCxnSpPr/>
          <p:nvPr/>
        </p:nvCxnSpPr>
        <p:spPr>
          <a:xfrm flipH="1">
            <a:off x="3563888" y="5589240"/>
            <a:ext cx="874243" cy="5760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hteck 94"/>
          <p:cNvSpPr>
            <a:spLocks noChangeArrowheads="1"/>
          </p:cNvSpPr>
          <p:nvPr/>
        </p:nvSpPr>
        <p:spPr bwMode="auto">
          <a:xfrm>
            <a:off x="4499992" y="5209009"/>
            <a:ext cx="31524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dirty="0"/>
              <a:t>Heavy tail: higher probability of extreme events</a:t>
            </a:r>
            <a:endParaRPr lang="en-US" altLang="en-US" sz="1800" dirty="0"/>
          </a:p>
        </p:txBody>
      </p:sp>
      <p:sp>
        <p:nvSpPr>
          <p:cNvPr id="14" name="TextBox 13"/>
          <p:cNvSpPr txBox="1"/>
          <p:nvPr/>
        </p:nvSpPr>
        <p:spPr>
          <a:xfrm>
            <a:off x="8820472" y="6505599"/>
            <a:ext cx="284052" cy="307777"/>
          </a:xfrm>
          <a:prstGeom prst="rect">
            <a:avLst/>
          </a:prstGeom>
          <a:noFill/>
        </p:spPr>
        <p:txBody>
          <a:bodyPr wrap="none" rtlCol="0">
            <a:spAutoFit/>
          </a:bodyPr>
          <a:lstStyle/>
          <a:p>
            <a:r>
              <a:rPr lang="en-US" sz="1400" dirty="0"/>
              <a:t>7</a:t>
            </a:r>
            <a:endParaRPr lang="de-DE" sz="1400" dirty="0"/>
          </a:p>
        </p:txBody>
      </p:sp>
    </p:spTree>
    <p:extLst>
      <p:ext uri="{BB962C8B-B14F-4D97-AF65-F5344CB8AC3E}">
        <p14:creationId xmlns:p14="http://schemas.microsoft.com/office/powerpoint/2010/main" val="275827547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GEV parameter explanation</a:t>
            </a:r>
          </a:p>
        </p:txBody>
      </p:sp>
      <p:sp>
        <p:nvSpPr>
          <p:cNvPr id="21508" name="Inhaltsplatzhalter 2"/>
          <p:cNvSpPr>
            <a:spLocks noGrp="1"/>
          </p:cNvSpPr>
          <p:nvPr>
            <p:ph idx="1"/>
          </p:nvPr>
        </p:nvSpPr>
        <p:spPr>
          <a:xfrm>
            <a:off x="179389" y="980629"/>
            <a:ext cx="4250048" cy="2376363"/>
          </a:xfrm>
        </p:spPr>
        <p:txBody>
          <a:bodyPr/>
          <a:lstStyle/>
          <a:p>
            <a:pPr marL="0" indent="0" eaLnBrk="1" hangingPunct="1">
              <a:spcAft>
                <a:spcPts val="1200"/>
              </a:spcAft>
              <a:buNone/>
            </a:pPr>
            <a:r>
              <a:rPr lang="en-US" altLang="en-US" sz="1800" b="1" dirty="0">
                <a:latin typeface="Arial" panose="020B0604020202020204" pitchFamily="34" charset="0"/>
                <a:cs typeface="Arial" panose="020B0604020202020204" pitchFamily="34" charset="0"/>
              </a:rPr>
              <a:t>Location</a:t>
            </a:r>
            <a:r>
              <a:rPr lang="en-US" altLang="en-US" sz="1800" dirty="0">
                <a:latin typeface="Arial" panose="020B0604020202020204" pitchFamily="34" charset="0"/>
                <a:cs typeface="Arial" panose="020B0604020202020204" pitchFamily="34" charset="0"/>
              </a:rPr>
              <a:t>: Indicator of center of gravity of distribution</a:t>
            </a:r>
          </a:p>
          <a:p>
            <a:pPr marL="0" indent="0" eaLnBrk="1" hangingPunct="1">
              <a:spcAft>
                <a:spcPts val="1200"/>
              </a:spcAft>
              <a:buNone/>
            </a:pPr>
            <a:r>
              <a:rPr lang="en-US" altLang="en-US" sz="1800" b="1" dirty="0">
                <a:latin typeface="Arial" panose="020B0604020202020204" pitchFamily="34" charset="0"/>
                <a:cs typeface="Arial" panose="020B0604020202020204" pitchFamily="34" charset="0"/>
              </a:rPr>
              <a:t>Scale</a:t>
            </a:r>
            <a:r>
              <a:rPr lang="en-US" altLang="en-US" sz="1800" dirty="0">
                <a:latin typeface="Arial" panose="020B0604020202020204" pitchFamily="34" charset="0"/>
                <a:cs typeface="Arial" panose="020B0604020202020204" pitchFamily="34" charset="0"/>
              </a:rPr>
              <a:t>: Indicator of dispersion / variability</a:t>
            </a:r>
          </a:p>
          <a:p>
            <a:pPr marL="0" indent="0" eaLnBrk="1" hangingPunct="1">
              <a:buNone/>
            </a:pPr>
            <a:r>
              <a:rPr lang="en-US" altLang="en-US" sz="1800" b="1" dirty="0">
                <a:latin typeface="Arial" panose="020B0604020202020204" pitchFamily="34" charset="0"/>
                <a:cs typeface="Arial" panose="020B0604020202020204" pitchFamily="34" charset="0"/>
              </a:rPr>
              <a:t>Shape</a:t>
            </a:r>
            <a:r>
              <a:rPr lang="en-US" altLang="en-US" sz="1800" dirty="0">
                <a:latin typeface="Arial" panose="020B0604020202020204" pitchFamily="34" charset="0"/>
                <a:cs typeface="Arial" panose="020B0604020202020204" pitchFamily="34" charset="0"/>
              </a:rPr>
              <a:t>: Indicator of distribution (tail in particular)</a:t>
            </a:r>
            <a:endParaRPr lang="de-DE" altLang="en-US" sz="1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9438" y="883041"/>
            <a:ext cx="4319025" cy="2877318"/>
          </a:xfrm>
          <a:prstGeom prst="rect">
            <a:avLst/>
          </a:prstGeom>
        </p:spPr>
      </p:pic>
      <p:sp>
        <p:nvSpPr>
          <p:cNvPr id="2" name="TextBox 1"/>
          <p:cNvSpPr txBox="1"/>
          <p:nvPr/>
        </p:nvSpPr>
        <p:spPr>
          <a:xfrm>
            <a:off x="7625760" y="980728"/>
            <a:ext cx="1056700" cy="369332"/>
          </a:xfrm>
          <a:prstGeom prst="rect">
            <a:avLst/>
          </a:prstGeom>
          <a:noFill/>
        </p:spPr>
        <p:txBody>
          <a:bodyPr wrap="none" rtlCol="0">
            <a:spAutoFit/>
          </a:bodyPr>
          <a:lstStyle/>
          <a:p>
            <a:r>
              <a:rPr lang="en-US" dirty="0"/>
              <a:t>Location</a:t>
            </a:r>
            <a:endParaRPr lang="de-DE"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9437" y="4034800"/>
            <a:ext cx="4319025" cy="2877318"/>
          </a:xfrm>
          <a:prstGeom prst="rect">
            <a:avLst/>
          </a:prstGeom>
        </p:spPr>
      </p:pic>
      <p:sp>
        <p:nvSpPr>
          <p:cNvPr id="20" name="TextBox 19"/>
          <p:cNvSpPr txBox="1"/>
          <p:nvPr/>
        </p:nvSpPr>
        <p:spPr>
          <a:xfrm>
            <a:off x="7920713" y="4137627"/>
            <a:ext cx="761747" cy="369332"/>
          </a:xfrm>
          <a:prstGeom prst="rect">
            <a:avLst/>
          </a:prstGeom>
          <a:noFill/>
        </p:spPr>
        <p:txBody>
          <a:bodyPr wrap="none" rtlCol="0">
            <a:spAutoFit/>
          </a:bodyPr>
          <a:lstStyle/>
          <a:p>
            <a:r>
              <a:rPr lang="en-US" dirty="0"/>
              <a:t>Scale</a:t>
            </a:r>
            <a:endParaRPr lang="de-DE"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51" y="4034800"/>
            <a:ext cx="4319025" cy="2877318"/>
          </a:xfrm>
          <a:prstGeom prst="rect">
            <a:avLst/>
          </a:prstGeom>
        </p:spPr>
      </p:pic>
      <p:sp>
        <p:nvSpPr>
          <p:cNvPr id="21" name="TextBox 20"/>
          <p:cNvSpPr txBox="1"/>
          <p:nvPr/>
        </p:nvSpPr>
        <p:spPr>
          <a:xfrm>
            <a:off x="3419872" y="4137627"/>
            <a:ext cx="1242115" cy="369332"/>
          </a:xfrm>
          <a:prstGeom prst="rect">
            <a:avLst/>
          </a:prstGeom>
          <a:noFill/>
        </p:spPr>
        <p:txBody>
          <a:bodyPr wrap="square" rtlCol="0">
            <a:spAutoFit/>
          </a:bodyPr>
          <a:lstStyle/>
          <a:p>
            <a:r>
              <a:rPr lang="en-US" dirty="0"/>
              <a:t>Shape</a:t>
            </a:r>
            <a:endParaRPr lang="de-DE" dirty="0"/>
          </a:p>
        </p:txBody>
      </p:sp>
      <p:sp>
        <p:nvSpPr>
          <p:cNvPr id="14" name="TextBox 13"/>
          <p:cNvSpPr txBox="1"/>
          <p:nvPr/>
        </p:nvSpPr>
        <p:spPr>
          <a:xfrm>
            <a:off x="8820472" y="6505599"/>
            <a:ext cx="284052" cy="307777"/>
          </a:xfrm>
          <a:prstGeom prst="rect">
            <a:avLst/>
          </a:prstGeom>
          <a:noFill/>
        </p:spPr>
        <p:txBody>
          <a:bodyPr wrap="none" rtlCol="0">
            <a:spAutoFit/>
          </a:bodyPr>
          <a:lstStyle/>
          <a:p>
            <a:r>
              <a:rPr lang="en-US" sz="1400" dirty="0"/>
              <a:t>8</a:t>
            </a:r>
            <a:endParaRPr lang="de-DE" sz="1400" dirty="0"/>
          </a:p>
        </p:txBody>
      </p:sp>
    </p:spTree>
    <p:extLst>
      <p:ext uri="{BB962C8B-B14F-4D97-AF65-F5344CB8AC3E}">
        <p14:creationId xmlns:p14="http://schemas.microsoft.com/office/powerpoint/2010/main" val="261046059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494" y="3810814"/>
            <a:ext cx="3599695" cy="2877318"/>
          </a:xfrm>
          <a:prstGeom prst="rect">
            <a:avLst/>
          </a:prstGeom>
        </p:spPr>
      </p:pic>
      <p:sp>
        <p:nvSpPr>
          <p:cNvPr id="23554" name="Rechteck 5"/>
          <p:cNvSpPr>
            <a:spLocks noChangeArrowheads="1"/>
          </p:cNvSpPr>
          <p:nvPr/>
        </p:nvSpPr>
        <p:spPr bwMode="auto">
          <a:xfrm>
            <a:off x="3849942" y="2004066"/>
            <a:ext cx="4125913" cy="1789112"/>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3555" name="Rechteck 16"/>
          <p:cNvSpPr>
            <a:spLocks noChangeArrowheads="1"/>
          </p:cNvSpPr>
          <p:nvPr/>
        </p:nvSpPr>
        <p:spPr bwMode="auto">
          <a:xfrm>
            <a:off x="3849942" y="3912241"/>
            <a:ext cx="4125913"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3556" name="Object 3"/>
          <p:cNvGraphicFramePr>
            <a:graphicFrameLocks noChangeAspect="1"/>
          </p:cNvGraphicFramePr>
          <p:nvPr>
            <p:extLst>
              <p:ext uri="{D42A27DB-BD31-4B8C-83A1-F6EECF244321}">
                <p14:modId xmlns:p14="http://schemas.microsoft.com/office/powerpoint/2010/main" val="213944266"/>
              </p:ext>
            </p:extLst>
          </p:nvPr>
        </p:nvGraphicFramePr>
        <p:xfrm>
          <a:off x="4094417" y="4200748"/>
          <a:ext cx="3671888" cy="1460500"/>
        </p:xfrm>
        <a:graphic>
          <a:graphicData uri="http://schemas.openxmlformats.org/presentationml/2006/ole">
            <mc:AlternateContent xmlns:mc="http://schemas.openxmlformats.org/markup-compatibility/2006">
              <mc:Choice xmlns:v="urn:schemas-microsoft-com:vml" Requires="v">
                <p:oleObj spid="_x0000_s31056" name="Equation" r:id="rId5" imgW="2552400" imgH="1015920" progId="Equation.3">
                  <p:embed/>
                </p:oleObj>
              </mc:Choice>
              <mc:Fallback>
                <p:oleObj name="Equation" r:id="rId5" imgW="2552400" imgH="1015920" progId="Equation.3">
                  <p:embed/>
                  <p:pic>
                    <p:nvPicPr>
                      <p:cNvPr id="0" name=""/>
                      <p:cNvPicPr>
                        <a:picLocks noChangeAspect="1" noChangeArrowheads="1"/>
                      </p:cNvPicPr>
                      <p:nvPr/>
                    </p:nvPicPr>
                    <p:blipFill>
                      <a:blip r:embed="rId6"/>
                      <a:srcRect/>
                      <a:stretch>
                        <a:fillRect/>
                      </a:stretch>
                    </p:blipFill>
                    <p:spPr bwMode="auto">
                      <a:xfrm>
                        <a:off x="4094417" y="4200748"/>
                        <a:ext cx="367188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Textfeld 20"/>
          <p:cNvSpPr txBox="1">
            <a:spLocks noChangeArrowheads="1"/>
          </p:cNvSpPr>
          <p:nvPr/>
        </p:nvSpPr>
        <p:spPr bwMode="auto">
          <a:xfrm>
            <a:off x="6088317" y="5810854"/>
            <a:ext cx="1887538" cy="738664"/>
          </a:xfrm>
          <a:prstGeom prst="rect">
            <a:avLst/>
          </a:prstGeom>
          <a:solidFill>
            <a:srgbClr val="FFDC6D"/>
          </a:solidFill>
          <a:ln w="19050">
            <a:solidFill>
              <a:srgbClr val="C0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400" dirty="0"/>
              <a:t>Requirement:</a:t>
            </a:r>
          </a:p>
          <a:p>
            <a:pPr eaLnBrk="1" hangingPunct="1">
              <a:spcBef>
                <a:spcPct val="0"/>
              </a:spcBef>
              <a:buFontTx/>
              <a:buNone/>
            </a:pPr>
            <a:r>
              <a:rPr lang="de-DE" altLang="en-US" sz="1400" dirty="0"/>
              <a:t>Estimation of parameters </a:t>
            </a:r>
            <a:r>
              <a:rPr lang="de-DE" altLang="en-US" sz="1400" i="1" dirty="0">
                <a:latin typeface="Times New Roman" panose="02020603050405020304" pitchFamily="18" charset="0"/>
                <a:cs typeface="Times New Roman" panose="02020603050405020304" pitchFamily="18" charset="0"/>
              </a:rPr>
              <a:t>ξ, </a:t>
            </a:r>
            <a:r>
              <a:rPr lang="de-DE" altLang="en-US" sz="1400" i="1" dirty="0">
                <a:latin typeface="Times New Roman" panose="02020603050405020304" pitchFamily="18" charset="0"/>
                <a:cs typeface="Times New Roman" panose="02020603050405020304" pitchFamily="18" charset="0"/>
                <a:sym typeface="Symbol" panose="05050102010706020507" pitchFamily="18" charset="2"/>
              </a:rPr>
              <a:t>µ, </a:t>
            </a:r>
            <a:r>
              <a:rPr lang="el-GR" altLang="en-US" sz="1400" i="1" dirty="0">
                <a:latin typeface="Times New Roman" panose="02020603050405020304" pitchFamily="18" charset="0"/>
                <a:cs typeface="Times New Roman" panose="02020603050405020304" pitchFamily="18" charset="0"/>
                <a:sym typeface="Symbol" panose="05050102010706020507" pitchFamily="18" charset="2"/>
              </a:rPr>
              <a:t>σ</a:t>
            </a:r>
            <a:endParaRPr lang="de-DE" altLang="en-US" sz="1400" i="1" dirty="0">
              <a:latin typeface="Times New Roman" panose="02020603050405020304" pitchFamily="18" charset="0"/>
              <a:cs typeface="Times New Roman" panose="02020603050405020304" pitchFamily="18" charset="0"/>
            </a:endParaRPr>
          </a:p>
        </p:txBody>
      </p:sp>
      <p:sp>
        <p:nvSpPr>
          <p:cNvPr id="23560"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Return levels</a:t>
            </a:r>
          </a:p>
        </p:txBody>
      </p:sp>
      <p:graphicFrame>
        <p:nvGraphicFramePr>
          <p:cNvPr id="23561" name="Object 2"/>
          <p:cNvGraphicFramePr>
            <a:graphicFrameLocks noChangeAspect="1"/>
          </p:cNvGraphicFramePr>
          <p:nvPr>
            <p:extLst>
              <p:ext uri="{D42A27DB-BD31-4B8C-83A1-F6EECF244321}">
                <p14:modId xmlns:p14="http://schemas.microsoft.com/office/powerpoint/2010/main" val="2102981561"/>
              </p:ext>
            </p:extLst>
          </p:nvPr>
        </p:nvGraphicFramePr>
        <p:xfrm>
          <a:off x="4145682" y="2277169"/>
          <a:ext cx="3522662" cy="1439863"/>
        </p:xfrm>
        <a:graphic>
          <a:graphicData uri="http://schemas.openxmlformats.org/presentationml/2006/ole">
            <mc:AlternateContent xmlns:mc="http://schemas.openxmlformats.org/markup-compatibility/2006">
              <mc:Choice xmlns:v="urn:schemas-microsoft-com:vml" Requires="v">
                <p:oleObj spid="_x0000_s31057" name="Formel" r:id="rId7" imgW="2590800" imgH="990600" progId="Equation.3">
                  <p:embed/>
                </p:oleObj>
              </mc:Choice>
              <mc:Fallback>
                <p:oleObj name="Formel" r:id="rId7" imgW="2590800" imgH="990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5682" y="2277169"/>
                        <a:ext cx="35226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Inhaltsplatzhalter 2"/>
          <p:cNvSpPr>
            <a:spLocks noGrp="1"/>
          </p:cNvSpPr>
          <p:nvPr>
            <p:ph idx="1"/>
          </p:nvPr>
        </p:nvSpPr>
        <p:spPr>
          <a:xfrm>
            <a:off x="179388" y="836612"/>
            <a:ext cx="8925136" cy="1057953"/>
          </a:xfrm>
        </p:spPr>
        <p:txBody>
          <a:bodyPr/>
          <a:lstStyle/>
          <a:p>
            <a:pPr marL="0" indent="0" eaLnBrk="1" hangingPunct="1">
              <a:spcBef>
                <a:spcPct val="0"/>
              </a:spcBef>
              <a:buNone/>
            </a:pPr>
            <a:r>
              <a:rPr lang="en-US" altLang="en-US" sz="2000" dirty="0">
                <a:latin typeface="Calibri" panose="020F0502020204030204" pitchFamily="34" charset="0"/>
              </a:rPr>
              <a:t>Return levels are </a:t>
            </a:r>
            <a:r>
              <a:rPr lang="en-US" altLang="en-US" sz="1800" dirty="0">
                <a:latin typeface="Arial" panose="020B0604020202020204" pitchFamily="34" charset="0"/>
                <a:cs typeface="Arial" panose="020B0604020202020204" pitchFamily="34" charset="0"/>
              </a:rPr>
              <a:t>calculated</a:t>
            </a:r>
            <a:r>
              <a:rPr lang="en-US" altLang="en-US" sz="2000" dirty="0">
                <a:latin typeface="Calibri" panose="020F0502020204030204" pitchFamily="34" charset="0"/>
              </a:rPr>
              <a:t> using the quantile function: inverse of (cumulative) distribution function</a:t>
            </a:r>
            <a:endParaRPr lang="de-DE" altLang="en-US" sz="2000" dirty="0">
              <a:latin typeface="Calibri" panose="020F0502020204030204" pitchFamily="34" charset="0"/>
            </a:endParaRPr>
          </a:p>
          <a:p>
            <a:pPr marL="0" indent="0" eaLnBrk="1" hangingPunct="1">
              <a:spcBef>
                <a:spcPct val="0"/>
              </a:spcBef>
              <a:buNone/>
            </a:pPr>
            <a:r>
              <a:rPr lang="de-DE" altLang="en-US" sz="2000" dirty="0">
                <a:latin typeface="Calibri" panose="020F0502020204030204" pitchFamily="34" charset="0"/>
              </a:rPr>
              <a:t>Return level </a:t>
            </a:r>
            <a:r>
              <a:rPr lang="de-DE" altLang="en-US" sz="2000" i="1" dirty="0">
                <a:latin typeface="Calibri" panose="020F0502020204030204" pitchFamily="34" charset="0"/>
              </a:rPr>
              <a:t>X</a:t>
            </a:r>
            <a:r>
              <a:rPr lang="de-DE" altLang="en-US" sz="2000" i="1" baseline="-25000" dirty="0">
                <a:latin typeface="Calibri" panose="020F0502020204030204" pitchFamily="34" charset="0"/>
              </a:rPr>
              <a:t>T</a:t>
            </a:r>
            <a:r>
              <a:rPr lang="en-US" altLang="en-US" sz="2000" dirty="0">
                <a:latin typeface="Calibri" panose="020F0502020204030204" pitchFamily="34" charset="0"/>
              </a:rPr>
              <a:t>: function of probability of exceedance </a:t>
            </a:r>
            <a:r>
              <a:rPr lang="en-US" altLang="en-US" sz="2000" i="1" dirty="0">
                <a:latin typeface="Calibri" panose="020F0502020204030204" pitchFamily="34" charset="0"/>
              </a:rPr>
              <a:t>P</a:t>
            </a:r>
            <a:r>
              <a:rPr lang="en-US" altLang="en-US" sz="2000" i="1" baseline="-25000" dirty="0">
                <a:latin typeface="Calibri" panose="020F0502020204030204" pitchFamily="34" charset="0"/>
              </a:rPr>
              <a:t>E</a:t>
            </a:r>
            <a:r>
              <a:rPr lang="en-US" altLang="en-US" sz="2000" dirty="0">
                <a:latin typeface="Calibri" panose="020F0502020204030204" pitchFamily="34" charset="0"/>
              </a:rPr>
              <a:t> or </a:t>
            </a:r>
            <a:r>
              <a:rPr lang="de-DE" altLang="en-US" sz="2000" dirty="0">
                <a:latin typeface="Calibri" panose="020F0502020204030204" pitchFamily="34" charset="0"/>
              </a:rPr>
              <a:t>return period </a:t>
            </a:r>
            <a:r>
              <a:rPr lang="de-DE" altLang="en-US" sz="2000" i="1" dirty="0">
                <a:latin typeface="Calibri" panose="020F0502020204030204" pitchFamily="34" charset="0"/>
              </a:rPr>
              <a:t>T = 1/P</a:t>
            </a:r>
            <a:r>
              <a:rPr lang="de-DE" altLang="en-US" sz="2000" i="1" baseline="-25000" dirty="0">
                <a:latin typeface="Calibri" panose="020F0502020204030204" pitchFamily="34" charset="0"/>
              </a:rPr>
              <a:t>E</a:t>
            </a:r>
          </a:p>
        </p:txBody>
      </p:sp>
      <p:sp>
        <p:nvSpPr>
          <p:cNvPr id="14" name="Textfeld 13"/>
          <p:cNvSpPr txBox="1"/>
          <p:nvPr/>
        </p:nvSpPr>
        <p:spPr>
          <a:xfrm>
            <a:off x="2644163" y="2451266"/>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12" name="TextBox 11"/>
          <p:cNvSpPr txBox="1"/>
          <p:nvPr/>
        </p:nvSpPr>
        <p:spPr>
          <a:xfrm>
            <a:off x="8820472" y="6505599"/>
            <a:ext cx="284052" cy="307777"/>
          </a:xfrm>
          <a:prstGeom prst="rect">
            <a:avLst/>
          </a:prstGeom>
          <a:noFill/>
        </p:spPr>
        <p:txBody>
          <a:bodyPr wrap="none" rtlCol="0">
            <a:spAutoFit/>
          </a:bodyPr>
          <a:lstStyle/>
          <a:p>
            <a:r>
              <a:rPr lang="en-US" sz="1400" dirty="0"/>
              <a:t>9</a:t>
            </a:r>
            <a:endParaRPr lang="de-DE" sz="1400" dirty="0"/>
          </a:p>
        </p:txBody>
      </p:sp>
      <p:sp>
        <p:nvSpPr>
          <p:cNvPr id="15" name="Nach rechts gekrümmter Pfeil 18"/>
          <p:cNvSpPr>
            <a:spLocks noChangeArrowheads="1"/>
          </p:cNvSpPr>
          <p:nvPr/>
        </p:nvSpPr>
        <p:spPr bwMode="auto">
          <a:xfrm flipH="1">
            <a:off x="8017656" y="2841555"/>
            <a:ext cx="658800" cy="2227263"/>
          </a:xfrm>
          <a:prstGeom prst="curvedRightArrow">
            <a:avLst>
              <a:gd name="adj1" fmla="val 24993"/>
              <a:gd name="adj2" fmla="val 50002"/>
              <a:gd name="adj3" fmla="val 25000"/>
            </a:avLst>
          </a:prstGeom>
          <a:solidFill>
            <a:srgbClr val="305EBA"/>
          </a:solidFill>
          <a:ln w="222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19" name="Inhaltsplatzhalter 2"/>
          <p:cNvSpPr txBox="1">
            <a:spLocks/>
          </p:cNvSpPr>
          <p:nvPr/>
        </p:nvSpPr>
        <p:spPr bwMode="auto">
          <a:xfrm>
            <a:off x="4018392" y="3874259"/>
            <a:ext cx="2069925" cy="41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spcBef>
                <a:spcPct val="0"/>
              </a:spcBef>
              <a:buFontTx/>
              <a:buNone/>
            </a:pPr>
            <a:r>
              <a:rPr lang="en-US" altLang="en-US" sz="1600" dirty="0">
                <a:latin typeface="Arial" panose="020B0604020202020204" pitchFamily="34" charset="0"/>
              </a:rPr>
              <a:t>Quantile function</a:t>
            </a:r>
            <a:endParaRPr lang="de-DE" altLang="en-US" sz="1600" dirty="0">
              <a:latin typeface="Arial" panose="020B0604020202020204" pitchFamily="34" charset="0"/>
            </a:endParaRPr>
          </a:p>
        </p:txBody>
      </p:sp>
      <p:sp>
        <p:nvSpPr>
          <p:cNvPr id="20" name="Textfeld 17"/>
          <p:cNvSpPr txBox="1"/>
          <p:nvPr/>
        </p:nvSpPr>
        <p:spPr>
          <a:xfrm>
            <a:off x="4018392" y="2003638"/>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Tree>
    <p:extLst>
      <p:ext uri="{BB962C8B-B14F-4D97-AF65-F5344CB8AC3E}">
        <p14:creationId xmlns:p14="http://schemas.microsoft.com/office/powerpoint/2010/main" val="3778415551"/>
      </p:ext>
    </p:extLst>
  </p:cSld>
  <p:clrMapOvr>
    <a:masterClrMapping/>
  </p:clrMapOvr>
  <p:transition spd="slow"/>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On-screen Show (4:3)</PresentationFormat>
  <Paragraphs>316</Paragraphs>
  <Slides>15</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6" baseType="lpstr">
      <vt:lpstr>Arial</vt:lpstr>
      <vt:lpstr>Calibri</vt:lpstr>
      <vt:lpstr>Cambria Math</vt:lpstr>
      <vt:lpstr>Candara</vt:lpstr>
      <vt:lpstr>Helvetica</vt:lpstr>
      <vt:lpstr>Symbol</vt:lpstr>
      <vt:lpstr>Times New Roman</vt:lpstr>
      <vt:lpstr>Wingdings</vt:lpstr>
      <vt:lpstr>Standarddesign</vt:lpstr>
      <vt:lpstr>Formel</vt:lpstr>
      <vt:lpstr>Equation</vt:lpstr>
      <vt:lpstr>PowerPoint Presentation</vt:lpstr>
      <vt:lpstr>Some basic concepts…</vt:lpstr>
      <vt:lpstr>Some basic concepts (2)</vt:lpstr>
      <vt:lpstr>Extreme values </vt:lpstr>
      <vt:lpstr>Extreme values </vt:lpstr>
      <vt:lpstr>Block Maxima Method</vt:lpstr>
      <vt:lpstr>Generalized Extreme Value distribution (GEV)</vt:lpstr>
      <vt:lpstr>GEV parameter explanation</vt:lpstr>
      <vt:lpstr>Return levels</vt:lpstr>
      <vt:lpstr>PowerPoint Presentation</vt:lpstr>
      <vt:lpstr>PowerPoint Presentation</vt:lpstr>
      <vt:lpstr>PowerPoint Presentation</vt:lpstr>
      <vt:lpstr>PowerPoint Presentation</vt:lpstr>
      <vt:lpstr>PowerPoint Presentation</vt:lpstr>
      <vt:lpstr>PowerPoint Presentation</vt:lpstr>
    </vt:vector>
  </TitlesOfParts>
  <Company>gfz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bmerz</dc:creator>
  <cp:lastModifiedBy>Guan Xiaoxiang</cp:lastModifiedBy>
  <cp:revision>645</cp:revision>
  <cp:lastPrinted>2017-11-09T16:53:13Z</cp:lastPrinted>
  <dcterms:created xsi:type="dcterms:W3CDTF">2005-09-11T19:23:56Z</dcterms:created>
  <dcterms:modified xsi:type="dcterms:W3CDTF">2022-07-22T13:27:45Z</dcterms:modified>
</cp:coreProperties>
</file>