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57" r:id="rId3"/>
    <p:sldId id="267" r:id="rId4"/>
    <p:sldId id="262" r:id="rId5"/>
    <p:sldId id="263" r:id="rId6"/>
    <p:sldId id="268" r:id="rId7"/>
    <p:sldId id="264" r:id="rId8"/>
    <p:sldId id="265" r:id="rId9"/>
    <p:sldId id="269" r:id="rId10"/>
    <p:sldId id="271" r:id="rId11"/>
    <p:sldId id="266" r:id="rId12"/>
    <p:sldId id="260" r:id="rId13"/>
    <p:sldId id="270" r:id="rId14"/>
    <p:sldId id="272" r:id="rId15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9C"/>
    <a:srgbClr val="E3E4E6"/>
    <a:srgbClr val="004D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85784" autoAdjust="0"/>
  </p:normalViewPr>
  <p:slideViewPr>
    <p:cSldViewPr>
      <p:cViewPr varScale="1">
        <p:scale>
          <a:sx n="99" d="100"/>
          <a:sy n="99" d="100"/>
        </p:scale>
        <p:origin x="978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6E11EAB-2FE2-43CA-B7D8-E6DC313F7CA3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32171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solidFill>
                  <a:srgbClr val="004D95"/>
                </a:solidFill>
                <a:latin typeface="Verdana" pitchFamily="96" charset="0"/>
                <a:ea typeface="ＭＳ Ｐゴシック" pitchFamily="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rgbClr val="004D95"/>
                </a:solidFill>
                <a:latin typeface="Verdana" panose="020B0604030504040204" pitchFamily="34" charset="0"/>
              </a:defRPr>
            </a:lvl1pPr>
          </a:lstStyle>
          <a:p>
            <a:fld id="{0A463E84-36D0-47AB-AE84-D840C4315E6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72094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96" charset="0"/>
        <a:ea typeface="MS PGothic" panose="020B0600070205080204" pitchFamily="34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4D95"/>
        </a:solidFill>
        <a:latin typeface="Verdana" pitchFamily="96" charset="0"/>
        <a:ea typeface="MS PGothic" panose="020B0600070205080204" pitchFamily="34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96" charset="0"/>
        <a:ea typeface="MS PGothic" panose="020B0600070205080204" pitchFamily="34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96" charset="0"/>
        <a:ea typeface="MS PGothic" panose="020B0600070205080204" pitchFamily="34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96" charset="0"/>
        <a:ea typeface="MS PGothic" panose="020B0600070205080204" pitchFamily="34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290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>
              <a:latin typeface="Verdana" panose="020B0604030504040204" pitchFamily="34" charset="0"/>
            </a:endParaRPr>
          </a:p>
        </p:txBody>
      </p:sp>
      <p:sp>
        <p:nvSpPr>
          <p:cNvPr id="12291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E148176-B939-412E-99EE-385AF7CB1C17}" type="slidenum">
              <a:rPr lang="de-DE" altLang="de-DE" sz="1000">
                <a:solidFill>
                  <a:srgbClr val="004D95"/>
                </a:solidFill>
                <a:latin typeface="Verdana" panose="020B0604030504040204" pitchFamily="34" charset="0"/>
              </a:rPr>
              <a:pPr/>
              <a:t>1</a:t>
            </a:fld>
            <a:endParaRPr lang="de-DE" altLang="de-DE" sz="1000">
              <a:solidFill>
                <a:srgbClr val="004D95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134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64181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7910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54288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34008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4371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39721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A function is a set of statements organized together to perform a specific task. R has a large number of in-built functions and the user can create their own functions.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In R, a function is an object so the R interpreter is able to pass control to the function, along with arguments that may be necessary for the function to accomplish the actions.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The function in turn performs its task and returns control to the interpreter as well as any result which may be stored in other objects.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76098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60424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Manipulation of data is the process of manipulating or changing information to make it more organized and readable.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You have to be able to deal with the data in the way you need it to use data properly and turn it into valuable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3548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0" y="1588"/>
            <a:ext cx="9144000" cy="5143500"/>
          </a:xfrm>
          <a:prstGeom prst="rect">
            <a:avLst/>
          </a:prstGeom>
          <a:solidFill>
            <a:srgbClr val="0058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de-DE" altLang="de-DE"/>
          </a:p>
        </p:txBody>
      </p:sp>
      <p:sp>
        <p:nvSpPr>
          <p:cNvPr id="5" name="Line 18"/>
          <p:cNvSpPr>
            <a:spLocks noChangeShapeType="1"/>
          </p:cNvSpPr>
          <p:nvPr/>
        </p:nvSpPr>
        <p:spPr bwMode="auto">
          <a:xfrm>
            <a:off x="-36513" y="4587875"/>
            <a:ext cx="928846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6" name="Bild 11" descr="GFZ-LogoNeu_eng_neg_1c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659313"/>
            <a:ext cx="58737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" y="228600"/>
            <a:ext cx="8839200" cy="15430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771650"/>
            <a:ext cx="8839200" cy="8001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4744832"/>
            <a:ext cx="1331640" cy="28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105EDC-34E1-4D80-B051-D0CBD59863B8}" type="slidenum">
              <a:rPr lang="de-DE" altLang="de-DE"/>
              <a:pPr/>
              <a:t>‹#›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9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400" y="1257300"/>
            <a:ext cx="4343400" cy="302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57300"/>
            <a:ext cx="4343400" cy="302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2C7EE-0DD2-4C7A-B362-5FAF3A75D56D}" type="slidenum">
              <a:rPr lang="de-DE" altLang="de-DE"/>
              <a:pPr/>
              <a:t>‹#›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43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AB479F-EF7F-4B2E-A81B-1A7DE36B62D2}" type="slidenum">
              <a:rPr lang="de-DE" altLang="de-DE"/>
              <a:pPr/>
              <a:t>‹#›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25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C05238-B3BF-498D-8B46-96DFE24180B0}" type="slidenum">
              <a:rPr lang="de-DE" altLang="de-DE"/>
              <a:pPr/>
              <a:t>‹#›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51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42CEB1-8695-4710-AD70-0F6B9EB4A9E3}" type="slidenum">
              <a:rPr lang="de-DE" altLang="de-DE"/>
              <a:pPr/>
              <a:t>‹#›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22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D40D77-E111-40D0-8F47-B615418AF78A}" type="slidenum">
              <a:rPr lang="de-DE" altLang="de-DE"/>
              <a:pPr/>
              <a:t>‹#›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14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28600"/>
            <a:ext cx="883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57300"/>
            <a:ext cx="88392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71600" y="4887913"/>
            <a:ext cx="5410200" cy="2555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charset="0"/>
                <a:ea typeface="ＭＳ Ｐゴシック" pitchFamily="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4887913"/>
            <a:ext cx="838200" cy="2555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bg2"/>
                </a:solidFill>
                <a:latin typeface="Verdana" panose="020B0604030504040204" pitchFamily="34" charset="0"/>
              </a:defRPr>
            </a:lvl1pPr>
          </a:lstStyle>
          <a:p>
            <a:fld id="{90D4C99E-7E1A-4B9A-BF08-BD24E44EFC6B}" type="slidenum">
              <a:rPr lang="de-DE" altLang="de-DE"/>
              <a:pPr/>
              <a:t>‹#›</a:t>
            </a:fld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2" name="Line 12"/>
          <p:cNvSpPr>
            <a:spLocks noChangeShapeType="1"/>
          </p:cNvSpPr>
          <p:nvPr/>
        </p:nvSpPr>
        <p:spPr bwMode="auto">
          <a:xfrm>
            <a:off x="0" y="4564063"/>
            <a:ext cx="9144000" cy="0"/>
          </a:xfrm>
          <a:prstGeom prst="line">
            <a:avLst/>
          </a:prstGeom>
          <a:noFill/>
          <a:ln w="6350">
            <a:solidFill>
              <a:srgbClr val="004D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031" name="Bild 10" descr="GFZ-LogoNeu_eng_4c.eps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659313"/>
            <a:ext cx="57626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3" y="4803998"/>
            <a:ext cx="1135070" cy="1587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589C"/>
          </a:solidFill>
          <a:latin typeface="+mj-lt"/>
          <a:ea typeface="MS PGothic" panose="020B0600070205080204" pitchFamily="34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589C"/>
          </a:solidFill>
          <a:latin typeface="Verdana" pitchFamily="96" charset="0"/>
          <a:ea typeface="MS PGothic" panose="020B0600070205080204" pitchFamily="34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589C"/>
          </a:solidFill>
          <a:latin typeface="Verdana" pitchFamily="96" charset="0"/>
          <a:ea typeface="MS PGothic" panose="020B0600070205080204" pitchFamily="34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589C"/>
          </a:solidFill>
          <a:latin typeface="Verdana" pitchFamily="96" charset="0"/>
          <a:ea typeface="MS PGothic" panose="020B0600070205080204" pitchFamily="34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589C"/>
          </a:solidFill>
          <a:latin typeface="Verdana" pitchFamily="96" charset="0"/>
          <a:ea typeface="MS PGothic" panose="020B0600070205080204" pitchFamily="34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D95"/>
          </a:solidFill>
          <a:latin typeface="Verdana" pitchFamily="96" charset="0"/>
          <a:ea typeface="ＭＳ Ｐゴシック" pitchFamily="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D95"/>
          </a:solidFill>
          <a:latin typeface="Verdana" pitchFamily="96" charset="0"/>
          <a:ea typeface="ＭＳ Ｐゴシック" pitchFamily="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D95"/>
          </a:solidFill>
          <a:latin typeface="Verdana" pitchFamily="96" charset="0"/>
          <a:ea typeface="ＭＳ Ｐゴシック" pitchFamily="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D95"/>
          </a:solidFill>
          <a:latin typeface="Verdana" pitchFamily="96" charset="0"/>
          <a:ea typeface="ＭＳ Ｐゴシック" pitchFamily="96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rgbClr val="00589C"/>
          </a:solidFill>
          <a:latin typeface="+mn-lt"/>
          <a:ea typeface="MS PGothic" panose="020B0600070205080204" pitchFamily="34" charset="-128"/>
          <a:cs typeface="ＭＳ Ｐゴシック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bg2"/>
          </a:solidFill>
          <a:latin typeface="+mn-lt"/>
          <a:ea typeface="MS PGothic" panose="020B0600070205080204" pitchFamily="34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7" Type="http://schemas.openxmlformats.org/officeDocument/2006/relationships/image" Target="../media/image7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mp"/><Relationship Id="rId5" Type="http://schemas.openxmlformats.org/officeDocument/2006/relationships/hyperlink" Target="https://cran.r-project.org/web/packages/available_packages_by_name.html" TargetMode="External"/><Relationship Id="rId4" Type="http://schemas.openxmlformats.org/officeDocument/2006/relationships/hyperlink" Target="https://posit.co/download/rstudio-desktop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Flood Risk Seminar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dirty="0" err="1"/>
              <a:t>Exercise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2154260-26A0-43AE-BD3A-F95153BB0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337690"/>
            <a:ext cx="8839200" cy="118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589C"/>
                </a:solidFill>
                <a:latin typeface="+mn-lt"/>
                <a:ea typeface="MS PGothic" panose="020B0600070205080204" pitchFamily="34" charset="-128"/>
                <a:cs typeface="ＭＳ Ｐゴシック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bg2"/>
                </a:solidFill>
                <a:latin typeface="+mn-lt"/>
                <a:ea typeface="MS PGothic" panose="020B0600070205080204" pitchFamily="34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algn="l">
              <a:defRPr/>
            </a:pPr>
            <a:r>
              <a:rPr lang="de-DE" sz="1800" kern="0" dirty="0"/>
              <a:t>Xiaoxiang </a:t>
            </a:r>
            <a:r>
              <a:rPr lang="de-DE" sz="1800" kern="0" dirty="0" err="1"/>
              <a:t>Guan</a:t>
            </a:r>
            <a:r>
              <a:rPr lang="de-DE" sz="1800" kern="0" baseline="30000" dirty="0" err="1"/>
              <a:t>a</a:t>
            </a:r>
            <a:r>
              <a:rPr lang="de-DE" sz="1800" kern="0" dirty="0"/>
              <a:t>, Bruno </a:t>
            </a:r>
            <a:r>
              <a:rPr lang="de-DE" sz="1800" kern="0" dirty="0" err="1"/>
              <a:t>Merz</a:t>
            </a:r>
            <a:r>
              <a:rPr lang="de-DE" sz="1800" kern="0" baseline="30000" dirty="0" err="1"/>
              <a:t>a,b</a:t>
            </a:r>
            <a:endParaRPr lang="de-DE" sz="1800" kern="0" baseline="30000" dirty="0"/>
          </a:p>
          <a:p>
            <a:pPr algn="l">
              <a:defRPr/>
            </a:pPr>
            <a:endParaRPr lang="de-DE" sz="1200" kern="0" dirty="0"/>
          </a:p>
          <a:p>
            <a:pPr algn="l">
              <a:defRPr/>
            </a:pPr>
            <a:r>
              <a:rPr lang="de-DE" sz="1200" kern="0" dirty="0"/>
              <a:t>a. GFZ German Research </a:t>
            </a:r>
            <a:r>
              <a:rPr lang="de-DE" sz="1200" kern="0" dirty="0" err="1"/>
              <a:t>Centre</a:t>
            </a:r>
            <a:r>
              <a:rPr lang="de-DE" sz="1200" kern="0" dirty="0"/>
              <a:t> </a:t>
            </a:r>
            <a:r>
              <a:rPr lang="de-DE" sz="1200" kern="0" dirty="0" err="1"/>
              <a:t>for</a:t>
            </a:r>
            <a:r>
              <a:rPr lang="de-DE" sz="1200" kern="0" dirty="0"/>
              <a:t> </a:t>
            </a:r>
            <a:r>
              <a:rPr lang="de-DE" sz="1200" kern="0" dirty="0" err="1"/>
              <a:t>Geosciences</a:t>
            </a:r>
            <a:r>
              <a:rPr lang="de-DE" sz="1200" kern="0" dirty="0"/>
              <a:t>, </a:t>
            </a:r>
            <a:r>
              <a:rPr lang="de-DE" sz="1200" kern="0" dirty="0" err="1"/>
              <a:t>Section</a:t>
            </a:r>
            <a:r>
              <a:rPr lang="de-DE" sz="1200" kern="0" dirty="0"/>
              <a:t> </a:t>
            </a:r>
            <a:r>
              <a:rPr lang="de-DE" sz="1200" kern="0" dirty="0" err="1"/>
              <a:t>Hydrology</a:t>
            </a:r>
            <a:r>
              <a:rPr lang="de-DE" sz="1200" kern="0" dirty="0"/>
              <a:t>, Potsdam, Germany </a:t>
            </a:r>
          </a:p>
          <a:p>
            <a:pPr algn="l">
              <a:defRPr/>
            </a:pPr>
            <a:r>
              <a:rPr lang="de-DE" sz="1200" kern="0" dirty="0"/>
              <a:t>b. Institute </a:t>
            </a:r>
            <a:r>
              <a:rPr lang="de-DE" sz="1200" kern="0" dirty="0" err="1"/>
              <a:t>of</a:t>
            </a:r>
            <a:r>
              <a:rPr lang="de-DE" sz="1200" kern="0" dirty="0"/>
              <a:t> Environmental Science and </a:t>
            </a:r>
            <a:r>
              <a:rPr lang="de-DE" sz="1200" kern="0" dirty="0" err="1"/>
              <a:t>Geography</a:t>
            </a:r>
            <a:r>
              <a:rPr lang="de-DE" sz="1200" kern="0" dirty="0"/>
              <a:t>, University </a:t>
            </a:r>
            <a:r>
              <a:rPr lang="de-DE" sz="1200" kern="0" dirty="0" err="1"/>
              <a:t>of</a:t>
            </a:r>
            <a:r>
              <a:rPr lang="de-DE" sz="1200" kern="0" dirty="0"/>
              <a:t> Potsdam, Potsdam, Germany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3063659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4. Functions and Loops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A77301-7EC3-46B2-876D-812AAB1A3F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10</a:t>
            </a:fld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7000C0-914C-40E3-85B4-E1D412810D8B}"/>
              </a:ext>
            </a:extLst>
          </p:cNvPr>
          <p:cNvSpPr/>
          <p:nvPr/>
        </p:nvSpPr>
        <p:spPr>
          <a:xfrm>
            <a:off x="899592" y="1257044"/>
            <a:ext cx="2911374" cy="9566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  <a:latin typeface="+mn-lt"/>
              </a:rPr>
              <a:t>Control structures:</a:t>
            </a:r>
          </a:p>
          <a:p>
            <a:pPr marL="342900" indent="-342900"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+mn-lt"/>
              </a:rPr>
              <a:t>If-Else statements </a:t>
            </a:r>
          </a:p>
          <a:p>
            <a:pPr marL="342900" indent="-342900"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+mn-lt"/>
              </a:rPr>
              <a:t>Loops</a:t>
            </a:r>
            <a:endParaRPr lang="en-US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4F9BD2-480A-44BA-A22B-FE5F1B08F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4" y="2213716"/>
            <a:ext cx="2993076" cy="2820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F2BBC3-5267-4C18-9FB4-773EE2DF4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489690"/>
            <a:ext cx="2099977" cy="30467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D29981-3DA0-4725-81EB-CE758D1C0F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298" y="1451141"/>
            <a:ext cx="2067679" cy="30467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C437D2-B95B-4D51-BC2B-AAB513A124AA}"/>
              </a:ext>
            </a:extLst>
          </p:cNvPr>
          <p:cNvSpPr txBox="1"/>
          <p:nvPr/>
        </p:nvSpPr>
        <p:spPr>
          <a:xfrm>
            <a:off x="4819490" y="1320413"/>
            <a:ext cx="20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589C"/>
                </a:solidFill>
                <a:latin typeface="+mn-lt"/>
              </a:rPr>
              <a:t>While-type loop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FF09E2-5DE5-4899-BBA8-BFA7D6F5958F}"/>
              </a:ext>
            </a:extLst>
          </p:cNvPr>
          <p:cNvSpPr txBox="1"/>
          <p:nvPr/>
        </p:nvSpPr>
        <p:spPr>
          <a:xfrm>
            <a:off x="7069323" y="1320413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589C"/>
                </a:solidFill>
                <a:latin typeface="+mn-lt"/>
              </a:rPr>
              <a:t>For-type loop</a:t>
            </a:r>
          </a:p>
        </p:txBody>
      </p:sp>
    </p:spTree>
    <p:extLst>
      <p:ext uri="{BB962C8B-B14F-4D97-AF65-F5344CB8AC3E}">
        <p14:creationId xmlns:p14="http://schemas.microsoft.com/office/powerpoint/2010/main" val="2090666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2690160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5. Data manipulation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A77301-7EC3-46B2-876D-812AAB1A3F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11</a:t>
            </a:fld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FB96F4-F0F6-47CB-B256-11F4B4F142FF}"/>
              </a:ext>
            </a:extLst>
          </p:cNvPr>
          <p:cNvSpPr/>
          <p:nvPr/>
        </p:nvSpPr>
        <p:spPr bwMode="auto">
          <a:xfrm>
            <a:off x="1403648" y="2195618"/>
            <a:ext cx="109728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589C"/>
                </a:solidFill>
                <a:effectLst/>
                <a:latin typeface="Arial" charset="0"/>
                <a:ea typeface="ＭＳ Ｐゴシック" pitchFamily="96" charset="-128"/>
              </a:rPr>
              <a:t>create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C3BE9C-6A26-4E4B-90B9-D878771D3AD1}"/>
              </a:ext>
            </a:extLst>
          </p:cNvPr>
          <p:cNvSpPr/>
          <p:nvPr/>
        </p:nvSpPr>
        <p:spPr bwMode="auto">
          <a:xfrm>
            <a:off x="2735796" y="1891700"/>
            <a:ext cx="109728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589C"/>
                </a:solidFill>
                <a:effectLst/>
                <a:latin typeface="Arial" charset="0"/>
                <a:ea typeface="ＭＳ Ｐゴシック" pitchFamily="96" charset="-128"/>
              </a:rPr>
              <a:t>add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CEF817-3CD4-4888-9FB2-F759C088DDA2}"/>
              </a:ext>
            </a:extLst>
          </p:cNvPr>
          <p:cNvSpPr/>
          <p:nvPr/>
        </p:nvSpPr>
        <p:spPr bwMode="auto">
          <a:xfrm>
            <a:off x="1456363" y="3058010"/>
            <a:ext cx="109728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589C"/>
                </a:solidFill>
                <a:effectLst/>
                <a:latin typeface="Arial" charset="0"/>
                <a:ea typeface="ＭＳ Ｐゴシック" pitchFamily="96" charset="-128"/>
              </a:rPr>
              <a:t>remove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52FB40-79F4-40C9-AD68-CF4AF10B5308}"/>
              </a:ext>
            </a:extLst>
          </p:cNvPr>
          <p:cNvSpPr/>
          <p:nvPr/>
        </p:nvSpPr>
        <p:spPr bwMode="auto">
          <a:xfrm>
            <a:off x="2754842" y="2767350"/>
            <a:ext cx="109728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589C"/>
                </a:solidFill>
                <a:effectLst/>
                <a:latin typeface="Arial" charset="0"/>
                <a:ea typeface="ＭＳ Ｐゴシック" pitchFamily="96" charset="-128"/>
              </a:rPr>
              <a:t>alter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0B6F8A-1112-486F-AD59-678E77B7E820}"/>
              </a:ext>
            </a:extLst>
          </p:cNvPr>
          <p:cNvSpPr/>
          <p:nvPr/>
        </p:nvSpPr>
        <p:spPr bwMode="auto">
          <a:xfrm>
            <a:off x="4067944" y="2051172"/>
            <a:ext cx="109728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589C"/>
                </a:solidFill>
                <a:effectLst/>
                <a:latin typeface="Arial" charset="0"/>
                <a:ea typeface="ＭＳ Ｐゴシック" pitchFamily="96" charset="-128"/>
              </a:rPr>
              <a:t>filter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59A101-DCAE-4A32-940E-3ED4900B4F6A}"/>
              </a:ext>
            </a:extLst>
          </p:cNvPr>
          <p:cNvSpPr/>
          <p:nvPr/>
        </p:nvSpPr>
        <p:spPr bwMode="auto">
          <a:xfrm>
            <a:off x="4067944" y="3515210"/>
            <a:ext cx="109728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589C"/>
                </a:solidFill>
                <a:effectLst/>
                <a:latin typeface="Arial" charset="0"/>
                <a:ea typeface="ＭＳ Ｐゴシック" pitchFamily="96" charset="-128"/>
              </a:rPr>
              <a:t>merge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9F6737-8B9E-476E-8235-9A048C1577B1}"/>
              </a:ext>
            </a:extLst>
          </p:cNvPr>
          <p:cNvSpPr/>
          <p:nvPr/>
        </p:nvSpPr>
        <p:spPr bwMode="auto">
          <a:xfrm>
            <a:off x="2585192" y="3655295"/>
            <a:ext cx="109728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589C"/>
                </a:solidFill>
                <a:effectLst/>
                <a:latin typeface="Arial" charset="0"/>
                <a:ea typeface="ＭＳ Ｐゴシック" pitchFamily="96" charset="-128"/>
              </a:rPr>
              <a:t>group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CA2903-045C-4803-8E29-AA4AD5053F72}"/>
              </a:ext>
            </a:extLst>
          </p:cNvPr>
          <p:cNvSpPr/>
          <p:nvPr/>
        </p:nvSpPr>
        <p:spPr bwMode="auto">
          <a:xfrm>
            <a:off x="4211960" y="2783191"/>
            <a:ext cx="1199802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589C"/>
                </a:solidFill>
                <a:effectLst/>
                <a:latin typeface="Arial" charset="0"/>
                <a:ea typeface="ＭＳ Ｐゴシック" pitchFamily="96" charset="-128"/>
              </a:rPr>
              <a:t>reshape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0480B4-A8D7-44FA-A112-472EBC7D6401}"/>
              </a:ext>
            </a:extLst>
          </p:cNvPr>
          <p:cNvSpPr/>
          <p:nvPr/>
        </p:nvSpPr>
        <p:spPr bwMode="auto">
          <a:xfrm>
            <a:off x="1115616" y="1487564"/>
            <a:ext cx="4824536" cy="288438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96" charset="-128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C3E45A1-6061-41A7-BA8D-A882F2C98A8A}"/>
              </a:ext>
            </a:extLst>
          </p:cNvPr>
          <p:cNvSpPr/>
          <p:nvPr/>
        </p:nvSpPr>
        <p:spPr bwMode="auto">
          <a:xfrm>
            <a:off x="5940152" y="2783191"/>
            <a:ext cx="576064" cy="274819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96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C14A6F-9F52-41C2-8589-9DFD8ADB9512}"/>
              </a:ext>
            </a:extLst>
          </p:cNvPr>
          <p:cNvSpPr txBox="1"/>
          <p:nvPr/>
        </p:nvSpPr>
        <p:spPr>
          <a:xfrm>
            <a:off x="6516216" y="2571750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589C"/>
                </a:solidFill>
                <a:latin typeface="+mn-lt"/>
              </a:rPr>
              <a:t>Structural data</a:t>
            </a:r>
          </a:p>
        </p:txBody>
      </p:sp>
    </p:spTree>
    <p:extLst>
      <p:ext uri="{BB962C8B-B14F-4D97-AF65-F5344CB8AC3E}">
        <p14:creationId xmlns:p14="http://schemas.microsoft.com/office/powerpoint/2010/main" val="299107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2</a:t>
            </a:r>
            <a:r>
              <a:rPr lang="en-US" sz="2000" b="1" dirty="0">
                <a:solidFill>
                  <a:schemeClr val="bg1"/>
                </a:solidFill>
                <a:latin typeface="+mj-lt"/>
                <a:ea typeface="ＭＳ Ｐゴシック" pitchFamily="96" charset="-128"/>
              </a:rPr>
              <a:t>. Exercise with R – R basics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96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70EC6C-AAF5-4D83-AEC1-C7F2433683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12</a:t>
            </a:fld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E5CC89-E705-44C5-A0B0-5545A3228610}"/>
              </a:ext>
            </a:extLst>
          </p:cNvPr>
          <p:cNvSpPr/>
          <p:nvPr/>
        </p:nvSpPr>
        <p:spPr>
          <a:xfrm>
            <a:off x="1091111" y="1140589"/>
            <a:ext cx="69617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Exercises: 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getting data into R and find data file here: data/Example_data.csv, use </a:t>
            </a:r>
            <a:r>
              <a:rPr lang="en-US" sz="1200" dirty="0" err="1">
                <a:latin typeface="+mn-lt"/>
              </a:rPr>
              <a:t>read.table</a:t>
            </a:r>
            <a:r>
              <a:rPr lang="en-US" sz="1200" dirty="0">
                <a:latin typeface="+mn-lt"/>
              </a:rPr>
              <a:t>() function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Check the dimensions of the imported data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How many years this data set covers? Starting year? End year?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Is there any missing data? (-99.9 indicates the missing value). If there is, how many missing values?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Derive the annual maximum discharge series 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Estimate the mean value, standard deviation of annual maximum discharge series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Export the annual maximum discharge series into text file (.csv or .txt format) with </a:t>
            </a:r>
            <a:r>
              <a:rPr lang="en-US" sz="1200" dirty="0" err="1">
                <a:latin typeface="+mn-lt"/>
              </a:rPr>
              <a:t>write.table</a:t>
            </a:r>
            <a:r>
              <a:rPr lang="en-US" sz="1200" dirty="0">
                <a:latin typeface="+mn-lt"/>
              </a:rPr>
              <a:t>() function</a:t>
            </a:r>
          </a:p>
        </p:txBody>
      </p:sp>
    </p:spTree>
    <p:extLst>
      <p:ext uri="{BB962C8B-B14F-4D97-AF65-F5344CB8AC3E}">
        <p14:creationId xmlns:p14="http://schemas.microsoft.com/office/powerpoint/2010/main" val="229015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2148345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6. Graphing tool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A77301-7EC3-46B2-876D-812AAB1A3F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13</a:t>
            </a:fld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42C3A8-64BF-41DA-8B43-E1D6002A7D99}"/>
              </a:ext>
            </a:extLst>
          </p:cNvPr>
          <p:cNvSpPr/>
          <p:nvPr/>
        </p:nvSpPr>
        <p:spPr>
          <a:xfrm>
            <a:off x="3203848" y="4299942"/>
            <a:ext cx="17107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5">
                    <a:lumMod val="50000"/>
                  </a:schemeClr>
                </a:solidFill>
              </a:rPr>
              <a:t>https://r-graph-gallery.com/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243E3A-222D-46F5-B465-8B4A9E13C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331" y="0"/>
            <a:ext cx="4448432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08552F-723C-4D81-8C53-BB8766BBF9E8}"/>
              </a:ext>
            </a:extLst>
          </p:cNvPr>
          <p:cNvSpPr txBox="1"/>
          <p:nvPr/>
        </p:nvSpPr>
        <p:spPr>
          <a:xfrm>
            <a:off x="870328" y="1563638"/>
            <a:ext cx="307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/>
              <a:t>Built-in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/>
              <a:t>ggplot2: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https://ggplot2-book.org/</a:t>
            </a:r>
          </a:p>
        </p:txBody>
      </p:sp>
    </p:spTree>
    <p:extLst>
      <p:ext uri="{BB962C8B-B14F-4D97-AF65-F5344CB8AC3E}">
        <p14:creationId xmlns:p14="http://schemas.microsoft.com/office/powerpoint/2010/main" val="364399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2</a:t>
            </a:r>
            <a:r>
              <a:rPr lang="en-US" sz="2000" b="1" dirty="0">
                <a:solidFill>
                  <a:schemeClr val="bg1"/>
                </a:solidFill>
                <a:latin typeface="+mj-lt"/>
                <a:ea typeface="ＭＳ Ｐゴシック" pitchFamily="96" charset="-128"/>
              </a:rPr>
              <a:t>. Exercise with R - Flood frequency analysis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96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70EC6C-AAF5-4D83-AEC1-C7F2433683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14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err="1"/>
              <a:t>Overview</a:t>
            </a:r>
            <a:endParaRPr lang="de-DE" altLang="de-DE" dirty="0"/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491630"/>
            <a:ext cx="7056784" cy="1944216"/>
          </a:xfrm>
        </p:spPr>
        <p:txBody>
          <a:bodyPr/>
          <a:lstStyle/>
          <a:p>
            <a:pPr marL="457200" indent="-457200" eaLnBrk="1" hangingPunct="1">
              <a:spcAft>
                <a:spcPts val="1000"/>
              </a:spcAft>
              <a:buFont typeface="+mj-lt"/>
              <a:buAutoNum type="arabicParenR"/>
            </a:pPr>
            <a:r>
              <a:rPr lang="de-DE" altLang="de-DE" dirty="0" err="1"/>
              <a:t>Introduction</a:t>
            </a:r>
            <a:r>
              <a:rPr lang="de-DE" altLang="de-DE" dirty="0"/>
              <a:t> </a:t>
            </a:r>
            <a:r>
              <a:rPr lang="de-DE" altLang="de-DE" dirty="0" err="1"/>
              <a:t>to</a:t>
            </a:r>
            <a:r>
              <a:rPr lang="de-DE" altLang="de-DE" dirty="0"/>
              <a:t> R</a:t>
            </a:r>
          </a:p>
          <a:p>
            <a:pPr marL="457200" indent="-457200" eaLnBrk="1" hangingPunct="1">
              <a:spcAft>
                <a:spcPts val="1000"/>
              </a:spcAft>
              <a:buFont typeface="+mj-lt"/>
              <a:buAutoNum type="arabicParenR"/>
            </a:pPr>
            <a:r>
              <a:rPr lang="de-DE" altLang="de-DE" dirty="0" err="1"/>
              <a:t>Exercise</a:t>
            </a:r>
            <a:r>
              <a:rPr lang="de-DE" altLang="de-DE" dirty="0"/>
              <a:t> </a:t>
            </a:r>
            <a:r>
              <a:rPr lang="de-DE" altLang="de-DE" dirty="0" err="1"/>
              <a:t>with</a:t>
            </a:r>
            <a:r>
              <a:rPr lang="de-DE" altLang="de-DE" dirty="0"/>
              <a:t> R - R </a:t>
            </a:r>
            <a:r>
              <a:rPr lang="de-DE" altLang="de-DE" dirty="0" err="1"/>
              <a:t>basics</a:t>
            </a:r>
            <a:endParaRPr lang="de-DE" altLang="de-DE" dirty="0"/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de-DE" altLang="de-DE" dirty="0" err="1"/>
              <a:t>Exercise</a:t>
            </a:r>
            <a:r>
              <a:rPr lang="de-DE" altLang="de-DE" dirty="0"/>
              <a:t> </a:t>
            </a:r>
            <a:r>
              <a:rPr lang="de-DE" altLang="de-DE" dirty="0" err="1"/>
              <a:t>with</a:t>
            </a:r>
            <a:r>
              <a:rPr lang="de-DE" altLang="de-DE" dirty="0"/>
              <a:t> R - Flood </a:t>
            </a:r>
            <a:r>
              <a:rPr lang="de-DE" altLang="de-DE" dirty="0" err="1"/>
              <a:t>frequency</a:t>
            </a:r>
            <a:r>
              <a:rPr lang="de-DE" altLang="de-DE" dirty="0"/>
              <a:t> </a:t>
            </a:r>
            <a:r>
              <a:rPr lang="de-DE" altLang="de-DE" dirty="0" err="1"/>
              <a:t>analysis</a:t>
            </a:r>
            <a:endParaRPr lang="de-DE" altLang="de-DE" dirty="0"/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de-DE" altLang="de-DE" dirty="0" err="1"/>
              <a:t>Exercise</a:t>
            </a:r>
            <a:r>
              <a:rPr lang="de-DE" altLang="de-DE" dirty="0"/>
              <a:t> </a:t>
            </a:r>
            <a:r>
              <a:rPr lang="de-DE" altLang="de-DE" dirty="0" err="1"/>
              <a:t>with</a:t>
            </a:r>
            <a:r>
              <a:rPr lang="de-DE" altLang="de-DE" dirty="0"/>
              <a:t> R - Time-</a:t>
            </a:r>
            <a:r>
              <a:rPr lang="de-DE" altLang="de-DE" dirty="0" err="1"/>
              <a:t>varying</a:t>
            </a:r>
            <a:r>
              <a:rPr lang="de-DE" altLang="de-DE" dirty="0"/>
              <a:t> </a:t>
            </a:r>
            <a:r>
              <a:rPr lang="de-DE" altLang="de-DE" dirty="0" err="1"/>
              <a:t>flood</a:t>
            </a:r>
            <a:r>
              <a:rPr lang="de-DE" altLang="de-DE" dirty="0"/>
              <a:t> </a:t>
            </a:r>
            <a:r>
              <a:rPr lang="de-DE" altLang="de-DE" dirty="0" err="1"/>
              <a:t>risk</a:t>
            </a:r>
            <a:r>
              <a:rPr lang="de-DE" altLang="de-DE" dirty="0"/>
              <a:t> </a:t>
            </a:r>
            <a:r>
              <a:rPr lang="de-DE" altLang="de-DE" dirty="0" err="1"/>
              <a:t>analysis</a:t>
            </a:r>
            <a:endParaRPr lang="de-DE" alt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8E25E9-32ED-4510-B433-984B559B4054}"/>
              </a:ext>
            </a:extLst>
          </p:cNvPr>
          <p:cNvSpPr/>
          <p:nvPr/>
        </p:nvSpPr>
        <p:spPr>
          <a:xfrm>
            <a:off x="1547664" y="3782972"/>
            <a:ext cx="7056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589C"/>
                </a:solidFill>
              </a:rPr>
              <a:t>Materials here: </a:t>
            </a:r>
          </a:p>
          <a:p>
            <a:r>
              <a:rPr lang="en-US" sz="1600" dirty="0">
                <a:solidFill>
                  <a:srgbClr val="00589C"/>
                </a:solidFill>
              </a:rPr>
              <a:t>https://github.com/XiaoxiangGuanGFZ/FloodRiskSeminar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4647E-7901-4454-8634-949208E5F3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2</a:t>
            </a:fld>
            <a:endParaRPr lang="de-DE" altLang="de-DE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EA27C86-9ED3-44A0-ADE8-1D980FE06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653" y="550802"/>
            <a:ext cx="2408064" cy="197386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C3C5F6-8A40-4A11-882B-01105A36B5CC}"/>
              </a:ext>
            </a:extLst>
          </p:cNvPr>
          <p:cNvSpPr/>
          <p:nvPr/>
        </p:nvSpPr>
        <p:spPr>
          <a:xfrm>
            <a:off x="602270" y="2576974"/>
            <a:ext cx="58326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Aft>
                <a:spcPts val="800"/>
              </a:spcAft>
              <a:buFont typeface="+mj-lt"/>
              <a:buAutoNum type="arabicParenR"/>
            </a:pPr>
            <a:r>
              <a:rPr lang="en-US" sz="1000" b="1" dirty="0">
                <a:solidFill>
                  <a:srgbClr val="000000"/>
                </a:solidFill>
                <a:latin typeface="+mn-lt"/>
              </a:rPr>
              <a:t>Accessing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the data (getting the data into the application from multiple sources)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arenR"/>
            </a:pPr>
            <a:r>
              <a:rPr lang="en-US" sz="1000" b="1" dirty="0">
                <a:solidFill>
                  <a:srgbClr val="000000"/>
                </a:solidFill>
                <a:latin typeface="+mn-lt"/>
              </a:rPr>
              <a:t>Cleaning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the data (coding missing data, fixing or deleting miscoded data, transforming variables into more useful formats)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arenR"/>
            </a:pPr>
            <a:r>
              <a:rPr lang="en-US" sz="1000" b="1" dirty="0">
                <a:solidFill>
                  <a:srgbClr val="000000"/>
                </a:solidFill>
                <a:latin typeface="+mn-lt"/>
              </a:rPr>
              <a:t>Annotating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the data (in order to remember what each piece represents)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arenR"/>
            </a:pPr>
            <a:r>
              <a:rPr lang="en-US" sz="1000" b="1" dirty="0">
                <a:solidFill>
                  <a:srgbClr val="000000"/>
                </a:solidFill>
                <a:latin typeface="+mn-lt"/>
              </a:rPr>
              <a:t>Summarizing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the data (getting descriptive statistics to help characterize the data)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arenR"/>
            </a:pPr>
            <a:r>
              <a:rPr lang="en-US" sz="1000" b="1" dirty="0">
                <a:solidFill>
                  <a:srgbClr val="000000"/>
                </a:solidFill>
                <a:latin typeface="+mn-lt"/>
              </a:rPr>
              <a:t>Visualizing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the data (because a picture really is worth a thousand words)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arenR"/>
            </a:pPr>
            <a:r>
              <a:rPr lang="en-US" sz="1000" b="1" dirty="0">
                <a:solidFill>
                  <a:srgbClr val="000000"/>
                </a:solidFill>
                <a:latin typeface="+mn-lt"/>
              </a:rPr>
              <a:t>Modeling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the data (uncovering relationships and testing hypotheses)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arenR"/>
            </a:pPr>
            <a:r>
              <a:rPr lang="en-US" sz="1000" b="1" dirty="0">
                <a:solidFill>
                  <a:srgbClr val="000000"/>
                </a:solidFill>
                <a:latin typeface="+mn-lt"/>
              </a:rPr>
              <a:t>Preparing the results 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(creating publication-quality tables and graphs)</a:t>
            </a:r>
            <a:endParaRPr lang="en-US" sz="1000" dirty="0">
              <a:latin typeface="+mn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A64498-ECA2-4F8D-B04F-61FFF6F929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914400"/>
          </a:xfrm>
        </p:spPr>
        <p:txBody>
          <a:bodyPr/>
          <a:lstStyle/>
          <a:p>
            <a:pPr eaLnBrk="1" hangingPunct="1"/>
            <a:r>
              <a:rPr lang="de-DE" altLang="de-DE" dirty="0" err="1"/>
              <a:t>Overview</a:t>
            </a:r>
            <a:endParaRPr lang="de-DE" alt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8E826-4539-4683-8467-B3E6BA459ED0}"/>
              </a:ext>
            </a:extLst>
          </p:cNvPr>
          <p:cNvSpPr txBox="1"/>
          <p:nvPr/>
        </p:nvSpPr>
        <p:spPr>
          <a:xfrm>
            <a:off x="548283" y="2141992"/>
            <a:ext cx="5526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589C"/>
                </a:solidFill>
              </a:rPr>
              <a:t>Typical (successful) procedure for data science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2C1A36-4477-46C3-B1A0-DED442A6C54C}"/>
              </a:ext>
            </a:extLst>
          </p:cNvPr>
          <p:cNvGrpSpPr/>
          <p:nvPr/>
        </p:nvGrpSpPr>
        <p:grpSpPr>
          <a:xfrm>
            <a:off x="6516216" y="2542102"/>
            <a:ext cx="1512168" cy="1973864"/>
            <a:chOff x="6516216" y="2032822"/>
            <a:chExt cx="1512168" cy="19738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67D867-6956-4E00-93ED-41618CB3FE17}"/>
                </a:ext>
              </a:extLst>
            </p:cNvPr>
            <p:cNvSpPr/>
            <p:nvPr/>
          </p:nvSpPr>
          <p:spPr bwMode="auto">
            <a:xfrm>
              <a:off x="6804248" y="2032822"/>
              <a:ext cx="1224136" cy="360040"/>
            </a:xfrm>
            <a:prstGeom prst="rect">
              <a:avLst/>
            </a:prstGeom>
            <a:solidFill>
              <a:srgbClr val="00589C"/>
            </a:solidFill>
            <a:ln w="9525" cap="flat" cmpd="sng" algn="ctr">
              <a:solidFill>
                <a:srgbClr val="00589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96" charset="-128"/>
                </a:rPr>
                <a:t>Getting data in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76F173-E9B8-4160-96BF-A438C8A1A294}"/>
                </a:ext>
              </a:extLst>
            </p:cNvPr>
            <p:cNvSpPr/>
            <p:nvPr/>
          </p:nvSpPr>
          <p:spPr bwMode="auto">
            <a:xfrm>
              <a:off x="6804248" y="2570763"/>
              <a:ext cx="1224136" cy="360040"/>
            </a:xfrm>
            <a:prstGeom prst="rect">
              <a:avLst/>
            </a:prstGeom>
            <a:solidFill>
              <a:srgbClr val="00589C"/>
            </a:solidFill>
            <a:ln w="9525" cap="flat" cmpd="sng" algn="ctr">
              <a:solidFill>
                <a:srgbClr val="00589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96" charset="-128"/>
                </a:rPr>
                <a:t>Data manipulation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8A10B7-07A3-4EFB-BD21-2E658B3307C4}"/>
                </a:ext>
              </a:extLst>
            </p:cNvPr>
            <p:cNvSpPr/>
            <p:nvPr/>
          </p:nvSpPr>
          <p:spPr bwMode="auto">
            <a:xfrm>
              <a:off x="6804248" y="3108704"/>
              <a:ext cx="1224136" cy="360040"/>
            </a:xfrm>
            <a:prstGeom prst="rect">
              <a:avLst/>
            </a:prstGeom>
            <a:solidFill>
              <a:srgbClr val="00589C"/>
            </a:solidFill>
            <a:ln w="9525" cap="flat" cmpd="sng" algn="ctr">
              <a:solidFill>
                <a:srgbClr val="00589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96" charset="-128"/>
                </a:rPr>
                <a:t>Visualization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71B93F-B91E-4601-8379-5FF7978FED3C}"/>
                </a:ext>
              </a:extLst>
            </p:cNvPr>
            <p:cNvSpPr/>
            <p:nvPr/>
          </p:nvSpPr>
          <p:spPr bwMode="auto">
            <a:xfrm>
              <a:off x="6804248" y="3646646"/>
              <a:ext cx="1224136" cy="360040"/>
            </a:xfrm>
            <a:prstGeom prst="rect">
              <a:avLst/>
            </a:prstGeom>
            <a:solidFill>
              <a:srgbClr val="00589C"/>
            </a:solidFill>
            <a:ln w="9525" cap="flat" cmpd="sng" algn="ctr">
              <a:solidFill>
                <a:srgbClr val="00589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96" charset="-128"/>
                </a:rPr>
                <a:t>Algorithm</a:t>
              </a: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DD877426-1E84-4B77-B2E4-AFBCE3A1B107}"/>
                </a:ext>
              </a:extLst>
            </p:cNvPr>
            <p:cNvSpPr/>
            <p:nvPr/>
          </p:nvSpPr>
          <p:spPr bwMode="auto">
            <a:xfrm>
              <a:off x="6516216" y="2392862"/>
              <a:ext cx="144016" cy="753820"/>
            </a:xfrm>
            <a:prstGeom prst="rightBrace">
              <a:avLst/>
            </a:prstGeom>
            <a:noFill/>
            <a:ln w="19050" cap="flat" cmpd="sng" algn="ctr">
              <a:solidFill>
                <a:srgbClr val="00589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96" charset="-128"/>
              </a:endParaRPr>
            </a:p>
          </p:txBody>
        </p:sp>
      </p:grp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F224781-9710-4691-80E9-CA40509C9C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3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56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0F3173-CCFE-402E-95F1-C20164395E49}"/>
              </a:ext>
            </a:extLst>
          </p:cNvPr>
          <p:cNvSpPr txBox="1"/>
          <p:nvPr/>
        </p:nvSpPr>
        <p:spPr>
          <a:xfrm>
            <a:off x="1475656" y="1345773"/>
            <a:ext cx="6624736" cy="245195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800"/>
              </a:spcAft>
              <a:buFont typeface="+mj-lt"/>
              <a:buAutoNum type="arabicParenR"/>
            </a:pPr>
            <a:r>
              <a:rPr lang="en-US" sz="2000" dirty="0">
                <a:solidFill>
                  <a:srgbClr val="00589C"/>
                </a:solidFill>
              </a:rPr>
              <a:t>What’s R: Installation, IDE, Packages, Help files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arenR"/>
            </a:pPr>
            <a:r>
              <a:rPr lang="en-US" sz="2000" dirty="0">
                <a:solidFill>
                  <a:srgbClr val="00589C"/>
                </a:solidFill>
              </a:rPr>
              <a:t>Data structures in R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arenR"/>
            </a:pPr>
            <a:r>
              <a:rPr lang="en-US" sz="2000" dirty="0">
                <a:solidFill>
                  <a:srgbClr val="00589C"/>
                </a:solidFill>
              </a:rPr>
              <a:t>Getting data into R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arenR"/>
            </a:pPr>
            <a:r>
              <a:rPr lang="en-US" sz="2000" dirty="0">
                <a:solidFill>
                  <a:srgbClr val="00589C"/>
                </a:solidFill>
              </a:rPr>
              <a:t>Functions and Loops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arenR"/>
            </a:pPr>
            <a:r>
              <a:rPr lang="en-US" sz="2000" dirty="0">
                <a:solidFill>
                  <a:srgbClr val="00589C"/>
                </a:solidFill>
              </a:rPr>
              <a:t>Data manipulation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arenR"/>
            </a:pPr>
            <a:r>
              <a:rPr lang="en-US" sz="2000" dirty="0">
                <a:solidFill>
                  <a:srgbClr val="00589C"/>
                </a:solidFill>
              </a:rPr>
              <a:t>Graphing tool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798487-A77E-4BA5-8289-22DAA97DB7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4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42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2C77AF-9A49-4F63-8319-309C2F25E5CE}"/>
              </a:ext>
            </a:extLst>
          </p:cNvPr>
          <p:cNvSpPr/>
          <p:nvPr/>
        </p:nvSpPr>
        <p:spPr>
          <a:xfrm>
            <a:off x="3617143" y="3798733"/>
            <a:ext cx="552533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R project (download and installation): </a:t>
            </a:r>
            <a:r>
              <a:rPr lang="en-US" sz="1400" dirty="0">
                <a:hlinkClick r:id="rId3"/>
              </a:rPr>
              <a:t>https://www.r-project.org/</a:t>
            </a:r>
            <a:endParaRPr lang="en-US" sz="1400" dirty="0"/>
          </a:p>
          <a:p>
            <a:r>
              <a:rPr lang="en-US" sz="1400" dirty="0"/>
              <a:t>IDE: RStudio (</a:t>
            </a:r>
            <a:r>
              <a:rPr lang="en-US" sz="1400" dirty="0">
                <a:hlinkClick r:id="rId4"/>
              </a:rPr>
              <a:t>https://posit.co/download/rstudio-desktop/</a:t>
            </a:r>
            <a:r>
              <a:rPr lang="en-US" sz="1400" dirty="0"/>
              <a:t>)</a:t>
            </a:r>
          </a:p>
          <a:p>
            <a:r>
              <a:rPr lang="en-US" sz="1400" dirty="0"/>
              <a:t>Packages: </a:t>
            </a:r>
            <a:r>
              <a:rPr lang="en-US" sz="1050" dirty="0">
                <a:hlinkClick r:id="rId5"/>
              </a:rPr>
              <a:t>https://cran.r-project.org/web/packages/available_packages_by_name.html</a:t>
            </a:r>
            <a:endParaRPr lang="en-US" sz="1050" dirty="0"/>
          </a:p>
          <a:p>
            <a:endParaRPr lang="en-US" sz="105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1555362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1. What’s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DC9F3-7FDC-4808-9807-0910CBA177AD}"/>
              </a:ext>
            </a:extLst>
          </p:cNvPr>
          <p:cNvSpPr txBox="1"/>
          <p:nvPr/>
        </p:nvSpPr>
        <p:spPr>
          <a:xfrm>
            <a:off x="631133" y="1359779"/>
            <a:ext cx="4536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Key advantages of R: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Free of charge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Cross-platform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Open source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Interactive programming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Statistical facilities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Graphics capabilities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6B7392-E2F6-44FE-BEC0-01C5472A21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38" y="846125"/>
            <a:ext cx="2863924" cy="22467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C5CBA1-EE55-4CB2-8C22-B570017601A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911" y="1393527"/>
            <a:ext cx="3064295" cy="2389175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91B6708-501E-4DEC-9C3E-1A300EB89B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5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29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2903359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2. Data structures in 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4C7B4-DABC-4737-B6B3-F4BD01650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6</a:t>
            </a:fld>
            <a:endParaRPr lang="de-DE" altLang="de-DE">
              <a:solidFill>
                <a:schemeClr val="tx1"/>
              </a:solidFill>
            </a:endParaRPr>
          </a:p>
        </p:txBody>
      </p:sp>
      <p:pic>
        <p:nvPicPr>
          <p:cNvPr id="2052" name="Picture 4" descr="R Programming Data Types">
            <a:extLst>
              <a:ext uri="{FF2B5EF4-FFF2-40B4-BE49-F238E27FC236}">
                <a16:creationId xmlns:a16="http://schemas.microsoft.com/office/drawing/2014/main" id="{EC19AD46-C1F0-44C9-8FE3-41564D5F1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491630"/>
            <a:ext cx="2817059" cy="249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D22B92F-96E1-4B74-91F1-CD85C3892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89007"/>
              </p:ext>
            </p:extLst>
          </p:nvPr>
        </p:nvGraphicFramePr>
        <p:xfrm>
          <a:off x="719572" y="1491630"/>
          <a:ext cx="5148572" cy="2664296"/>
        </p:xfrm>
        <a:graphic>
          <a:graphicData uri="http://schemas.openxmlformats.org/drawingml/2006/table">
            <a:tbl>
              <a:tblPr/>
              <a:tblGrid>
                <a:gridCol w="845288">
                  <a:extLst>
                    <a:ext uri="{9D8B030D-6E8A-4147-A177-3AD203B41FA5}">
                      <a16:colId xmlns:a16="http://schemas.microsoft.com/office/drawing/2014/main" val="3317068269"/>
                    </a:ext>
                  </a:extLst>
                </a:gridCol>
                <a:gridCol w="1494972">
                  <a:extLst>
                    <a:ext uri="{9D8B030D-6E8A-4147-A177-3AD203B41FA5}">
                      <a16:colId xmlns:a16="http://schemas.microsoft.com/office/drawing/2014/main" val="364896759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3133621920"/>
                    </a:ext>
                  </a:extLst>
                </a:gridCol>
              </a:tblGrid>
              <a:tr h="23279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 type</a:t>
                      </a:r>
                    </a:p>
                  </a:txBody>
                  <a:tcPr marL="48232" marR="48232" marT="48232" marB="48232">
                    <a:lnL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Example</a:t>
                      </a:r>
                    </a:p>
                  </a:txBody>
                  <a:tcPr marL="48232" marR="48232" marT="48232" marB="48232">
                    <a:lnL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48232" marR="48232" marT="48232" marB="48232">
                    <a:lnL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187266"/>
                  </a:ext>
                </a:extLst>
              </a:tr>
              <a:tr h="50877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Logical</a:t>
                      </a:r>
                      <a:endParaRPr lang="en-US" sz="8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True, False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It is a special data type for data with only two possible values which can be construed as true/false.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927935"/>
                  </a:ext>
                </a:extLst>
              </a:tr>
              <a:tr h="50877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Numeric</a:t>
                      </a:r>
                      <a:endParaRPr lang="en-US" sz="8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12,32,112,5432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Decimal value is called numeric in R, and it is the default computational data type.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141344"/>
                  </a:ext>
                </a:extLst>
              </a:tr>
              <a:tr h="28402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Integer</a:t>
                      </a:r>
                      <a:endParaRPr lang="en-US" sz="8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3L, 66L, 2346L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Here, L tells R to store the value as an integer,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575320"/>
                  </a:ext>
                </a:extLst>
              </a:tr>
              <a:tr h="3964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Complex</a:t>
                      </a:r>
                      <a:endParaRPr lang="en-US" sz="8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Z=1+2i, t=7+3i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A complex value in R is defined as the pure imaginary value i.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023653"/>
                  </a:ext>
                </a:extLst>
              </a:tr>
              <a:tr h="7335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Character</a:t>
                      </a:r>
                      <a:endParaRPr lang="en-US" sz="8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'a', '"good'", "TRUE", '35.4'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In R programming, a character is used to represent string values. We convert objects into character values with the help of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as.character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() function.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398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06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2903359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2. Data structures in 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4C7B4-DABC-4737-B6B3-F4BD01650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7</a:t>
            </a:fld>
            <a:endParaRPr lang="de-DE" altLang="de-DE">
              <a:solidFill>
                <a:schemeClr val="tx1"/>
              </a:solidFill>
            </a:endParaRPr>
          </a:p>
        </p:txBody>
      </p:sp>
      <p:pic>
        <p:nvPicPr>
          <p:cNvPr id="1026" name="Picture 2" descr="http://venus.ifca.unican.es/Rintro/_images/dataStructuresNew.png">
            <a:extLst>
              <a:ext uri="{FF2B5EF4-FFF2-40B4-BE49-F238E27FC236}">
                <a16:creationId xmlns:a16="http://schemas.microsoft.com/office/drawing/2014/main" id="{00CFF6E6-291C-4994-94AF-C2D26C4F5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156" y="1628306"/>
            <a:ext cx="3403844" cy="163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C04A99-5CEC-4474-9CF9-739D0D4AE647}"/>
              </a:ext>
            </a:extLst>
          </p:cNvPr>
          <p:cNvSpPr/>
          <p:nvPr/>
        </p:nvSpPr>
        <p:spPr>
          <a:xfrm>
            <a:off x="309464" y="1628306"/>
            <a:ext cx="6624736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FF"/>
                </a:solidFill>
                <a:latin typeface="+mn-lt"/>
              </a:rPr>
              <a:t>Vectors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: one-dimensional arrays used to store collection data of the same mode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+mn-lt"/>
              </a:rPr>
              <a:t>Numeric Vectors (mode: </a:t>
            </a:r>
            <a:r>
              <a:rPr lang="en-US" sz="1000" i="1" dirty="0">
                <a:solidFill>
                  <a:srgbClr val="000000"/>
                </a:solidFill>
                <a:latin typeface="+mn-lt"/>
              </a:rPr>
              <a:t>numeric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+mn-lt"/>
              </a:rPr>
              <a:t>Complex Vectors (mode: </a:t>
            </a:r>
            <a:r>
              <a:rPr lang="en-US" sz="1000" i="1" dirty="0">
                <a:solidFill>
                  <a:srgbClr val="000000"/>
                </a:solidFill>
                <a:latin typeface="+mn-lt"/>
              </a:rPr>
              <a:t>complex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+mn-lt"/>
              </a:rPr>
              <a:t>Logical Vectors (model: </a:t>
            </a:r>
            <a:r>
              <a:rPr lang="en-US" sz="1000" i="1" dirty="0">
                <a:solidFill>
                  <a:srgbClr val="000000"/>
                </a:solidFill>
                <a:latin typeface="+mn-lt"/>
              </a:rPr>
              <a:t>logical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+mn-lt"/>
              </a:rPr>
              <a:t>Character Vector or text strings (mode: character)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FF"/>
                </a:solidFill>
                <a:latin typeface="+mn-lt"/>
              </a:rPr>
              <a:t>Matrices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: two-dimensional arrays to store collections of data of the same mode.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FF"/>
                </a:solidFill>
                <a:latin typeface="+mn-lt"/>
              </a:rPr>
              <a:t>Arrays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: similar to matrices but they can be multi-dimensional (more than 2D) 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00"/>
                </a:solidFill>
                <a:latin typeface="+mn-lt"/>
              </a:rPr>
              <a:t>Lists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: ordered collection of objects, where the elements can be of different types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FF00FF"/>
                </a:solidFill>
                <a:latin typeface="+mn-lt"/>
              </a:rPr>
              <a:t>Data Frames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: generalization of matrices where different columns can store different mode data.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8000"/>
                </a:solidFill>
                <a:latin typeface="+mn-lt"/>
              </a:rPr>
              <a:t>Functions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: objects created by the user and reused to make specific operations.</a:t>
            </a:r>
          </a:p>
        </p:txBody>
      </p:sp>
    </p:spTree>
    <p:extLst>
      <p:ext uri="{BB962C8B-B14F-4D97-AF65-F5344CB8AC3E}">
        <p14:creationId xmlns:p14="http://schemas.microsoft.com/office/powerpoint/2010/main" val="426685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2759089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3. Getting data into 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76AD70-AE94-4707-8855-97299D22C1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8</a:t>
            </a:fld>
            <a:endParaRPr lang="de-DE" altLang="de-DE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20B547-657D-4011-8607-8B0584A3B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80" y="1445221"/>
            <a:ext cx="3957797" cy="268363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8A71413-1930-40B5-B1DD-C249DA4FB5E9}"/>
              </a:ext>
            </a:extLst>
          </p:cNvPr>
          <p:cNvGrpSpPr/>
          <p:nvPr/>
        </p:nvGrpSpPr>
        <p:grpSpPr>
          <a:xfrm>
            <a:off x="5508104" y="1074301"/>
            <a:ext cx="3263416" cy="3366845"/>
            <a:chOff x="5508104" y="875356"/>
            <a:chExt cx="3263416" cy="3366845"/>
          </a:xfrm>
        </p:grpSpPr>
        <p:pic>
          <p:nvPicPr>
            <p:cNvPr id="3074" name="Picture 2" descr="Reading Data From txt|csv Files: readr package">
              <a:extLst>
                <a:ext uri="{FF2B5EF4-FFF2-40B4-BE49-F238E27FC236}">
                  <a16:creationId xmlns:a16="http://schemas.microsoft.com/office/drawing/2014/main" id="{2CC528B8-53C4-4A45-8D07-108464521F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22" t="41221" b="22001"/>
            <a:stretch/>
          </p:blipFill>
          <p:spPr bwMode="auto">
            <a:xfrm>
              <a:off x="7377472" y="2207912"/>
              <a:ext cx="1394048" cy="677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rrow: Curved Down 7">
              <a:extLst>
                <a:ext uri="{FF2B5EF4-FFF2-40B4-BE49-F238E27FC236}">
                  <a16:creationId xmlns:a16="http://schemas.microsoft.com/office/drawing/2014/main" id="{40684131-A8A2-4AAC-8CF4-8EA6BD71688D}"/>
                </a:ext>
              </a:extLst>
            </p:cNvPr>
            <p:cNvSpPr/>
            <p:nvPr/>
          </p:nvSpPr>
          <p:spPr bwMode="auto">
            <a:xfrm>
              <a:off x="6027646" y="1246367"/>
              <a:ext cx="2247606" cy="777037"/>
            </a:xfrm>
            <a:prstGeom prst="curvedDown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96" charset="-128"/>
              </a:endParaRPr>
            </a:p>
          </p:txBody>
        </p:sp>
        <p:pic>
          <p:nvPicPr>
            <p:cNvPr id="3076" name="Picture 4" descr="R">
              <a:extLst>
                <a:ext uri="{FF2B5EF4-FFF2-40B4-BE49-F238E27FC236}">
                  <a16:creationId xmlns:a16="http://schemas.microsoft.com/office/drawing/2014/main" id="{176558D6-FF7E-4E93-A0E8-FC49ED175D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2158048"/>
              <a:ext cx="1002629" cy="777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EE1A2542-3FFC-4BD2-BE9E-3DD443AB7FF2}"/>
                </a:ext>
              </a:extLst>
            </p:cNvPr>
            <p:cNvSpPr/>
            <p:nvPr/>
          </p:nvSpPr>
          <p:spPr bwMode="auto">
            <a:xfrm rot="10800000">
              <a:off x="6027646" y="3018849"/>
              <a:ext cx="2247606" cy="777037"/>
            </a:xfrm>
            <a:prstGeom prst="curvedDown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96" charset="-128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DA0656-6CAA-4661-9FB7-C136618AA1FE}"/>
                </a:ext>
              </a:extLst>
            </p:cNvPr>
            <p:cNvSpPr txBox="1"/>
            <p:nvPr/>
          </p:nvSpPr>
          <p:spPr>
            <a:xfrm>
              <a:off x="5997127" y="875356"/>
              <a:ext cx="2308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589C"/>
                  </a:solidFill>
                  <a:latin typeface="+mn-lt"/>
                </a:rPr>
                <a:t>Export: </a:t>
              </a:r>
              <a:r>
                <a:rPr lang="en-US" sz="1600" dirty="0" err="1">
                  <a:solidFill>
                    <a:srgbClr val="00589C"/>
                  </a:solidFill>
                  <a:latin typeface="+mn-lt"/>
                </a:rPr>
                <a:t>write.table</a:t>
              </a:r>
              <a:r>
                <a:rPr lang="en-US" sz="1600" dirty="0">
                  <a:solidFill>
                    <a:srgbClr val="00589C"/>
                  </a:solidFill>
                  <a:latin typeface="+mn-lt"/>
                </a:rPr>
                <a:t>()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7C5DC2-E270-4A7F-A519-6F197E094CF3}"/>
                </a:ext>
              </a:extLst>
            </p:cNvPr>
            <p:cNvSpPr txBox="1"/>
            <p:nvPr/>
          </p:nvSpPr>
          <p:spPr>
            <a:xfrm>
              <a:off x="6005943" y="3903647"/>
              <a:ext cx="2291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589C"/>
                  </a:solidFill>
                  <a:latin typeface="+mn-lt"/>
                </a:rPr>
                <a:t>Import: </a:t>
              </a:r>
              <a:r>
                <a:rPr lang="en-US" sz="1600" dirty="0" err="1">
                  <a:solidFill>
                    <a:srgbClr val="00589C"/>
                  </a:solidFill>
                  <a:latin typeface="+mn-lt"/>
                </a:rPr>
                <a:t>read.table</a:t>
              </a:r>
              <a:r>
                <a:rPr lang="en-US" sz="1600" dirty="0">
                  <a:solidFill>
                    <a:srgbClr val="00589C"/>
                  </a:solidFill>
                  <a:latin typeface="+mn-lt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98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3063659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4. Functions and Loops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A77301-7EC3-46B2-876D-812AAB1A3F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9</a:t>
            </a:fld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E272B-F0D8-4BDF-AE77-04396EBD4219}"/>
              </a:ext>
            </a:extLst>
          </p:cNvPr>
          <p:cNvSpPr txBox="1"/>
          <p:nvPr/>
        </p:nvSpPr>
        <p:spPr>
          <a:xfrm>
            <a:off x="971600" y="2744896"/>
            <a:ext cx="2735044" cy="1267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  <a:latin typeface="+mn-lt"/>
              </a:rPr>
              <a:t>Function sources: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+mn-lt"/>
              </a:rPr>
              <a:t>Built-in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+mn-lt"/>
              </a:rPr>
              <a:t>Third-party packages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+mn-lt"/>
              </a:rPr>
              <a:t>Self-defined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00B967-FEF6-4BFF-A290-1ECDB410B9E0}"/>
              </a:ext>
            </a:extLst>
          </p:cNvPr>
          <p:cNvSpPr/>
          <p:nvPr/>
        </p:nvSpPr>
        <p:spPr>
          <a:xfrm>
            <a:off x="971600" y="162240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  <a:latin typeface="+mn-lt"/>
                <a:cs typeface="ＭＳ Ｐゴシック"/>
              </a:rPr>
              <a:t>What’s function:</a:t>
            </a:r>
          </a:p>
          <a:p>
            <a:r>
              <a:rPr lang="en-US" sz="1400" dirty="0">
                <a:latin typeface="+mn-lt"/>
                <a:cs typeface="ＭＳ Ｐゴシック"/>
              </a:rPr>
              <a:t>A function is a set of statements organized together to perform a specific task.</a:t>
            </a:r>
            <a:endParaRPr lang="en-US" sz="14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CFAAF7-72D3-4B41-9449-B8921E05739F}"/>
              </a:ext>
            </a:extLst>
          </p:cNvPr>
          <p:cNvSpPr/>
          <p:nvPr/>
        </p:nvSpPr>
        <p:spPr>
          <a:xfrm>
            <a:off x="4572000" y="2571750"/>
            <a:ext cx="4275656" cy="181588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Funtion_name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&lt;- </a:t>
            </a:r>
            <a:r>
              <a:rPr lang="en-US" sz="1600" b="1" dirty="0">
                <a:solidFill>
                  <a:srgbClr val="00589C"/>
                </a:solidFill>
                <a:cs typeface="Arial" panose="020B0604020202020204" pitchFamily="34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(parameters)</a:t>
            </a:r>
            <a:br>
              <a:rPr lang="en-US" sz="1600" dirty="0"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  <a:br>
              <a:rPr lang="en-US" sz="1600" dirty="0">
                <a:cs typeface="Arial" panose="020B0604020202020204" pitchFamily="34" charset="0"/>
              </a:rPr>
            </a:br>
            <a:r>
              <a:rPr lang="en-US" sz="1600" dirty="0">
                <a:cs typeface="Arial" panose="020B0604020202020204" pitchFamily="34" charset="0"/>
              </a:rPr>
              <a:t>function b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ody (commands chunk)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  <a:br>
              <a:rPr lang="en-US" sz="1600" dirty="0"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return ()</a:t>
            </a:r>
          </a:p>
          <a:p>
            <a:pPr marL="55563" lvl="1"/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}</a:t>
            </a:r>
            <a:endParaRPr lang="en-US" sz="1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73944"/>
      </p:ext>
    </p:extLst>
  </p:cSld>
  <p:clrMapOvr>
    <a:masterClrMapping/>
  </p:clrMapOvr>
</p:sld>
</file>

<file path=ppt/theme/theme1.xml><?xml version="1.0" encoding="utf-8"?>
<a:theme xmlns:a="http://schemas.openxmlformats.org/drawingml/2006/main" name="GFZ_Praesentation_DE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96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FZ_Praesentation_blanko_eng.16x9 [Kompatibilitätsmodus]" id="{848BB4CB-CB3F-40D7-8280-F70AFA76886F}" vid="{74AA69A1-D48A-4BF3-AC59-BE1D7FD1E45A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GFZ_Praesentation_ppt2013_16x9_en</Template>
  <TotalTime>0</TotalTime>
  <Words>1017</Words>
  <Application>Microsoft Office PowerPoint</Application>
  <PresentationFormat>On-screen Show (16:9)</PresentationFormat>
  <Paragraphs>154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 Unicode MS</vt:lpstr>
      <vt:lpstr>MS PGothic</vt:lpstr>
      <vt:lpstr>MS PGothic</vt:lpstr>
      <vt:lpstr>Arial</vt:lpstr>
      <vt:lpstr>Verdana</vt:lpstr>
      <vt:lpstr>Wingdings</vt:lpstr>
      <vt:lpstr>GFZ_Praesentation_DE</vt:lpstr>
      <vt:lpstr>Flood Risk Seminar</vt:lpstr>
      <vt:lpstr>Overview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AV-Medien_G222</dc:creator>
  <cp:lastModifiedBy>Guan Xiaoxiang</cp:lastModifiedBy>
  <cp:revision>79</cp:revision>
  <dcterms:created xsi:type="dcterms:W3CDTF">2018-04-25T15:07:40Z</dcterms:created>
  <dcterms:modified xsi:type="dcterms:W3CDTF">2023-05-25T19:45:45Z</dcterms:modified>
</cp:coreProperties>
</file>