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58" r:id="rId2"/>
    <p:sldId id="257" r:id="rId3"/>
    <p:sldId id="262" r:id="rId4"/>
    <p:sldId id="285" r:id="rId5"/>
    <p:sldId id="263" r:id="rId6"/>
    <p:sldId id="267" r:id="rId7"/>
    <p:sldId id="286" r:id="rId8"/>
    <p:sldId id="268" r:id="rId9"/>
    <p:sldId id="264" r:id="rId10"/>
    <p:sldId id="265" r:id="rId11"/>
    <p:sldId id="269" r:id="rId12"/>
    <p:sldId id="260" r:id="rId13"/>
    <p:sldId id="271" r:id="rId14"/>
    <p:sldId id="280" r:id="rId15"/>
    <p:sldId id="282" r:id="rId16"/>
    <p:sldId id="283" r:id="rId17"/>
    <p:sldId id="266" r:id="rId18"/>
    <p:sldId id="270" r:id="rId19"/>
    <p:sldId id="273" r:id="rId20"/>
    <p:sldId id="277" r:id="rId21"/>
    <p:sldId id="274" r:id="rId22"/>
    <p:sldId id="284" r:id="rId23"/>
    <p:sldId id="275" r:id="rId24"/>
    <p:sldId id="278" r:id="rId25"/>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5"/>
    <a:srgbClr val="FFFFFF"/>
    <a:srgbClr val="00589C"/>
    <a:srgbClr val="E3E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0" autoAdjust="0"/>
    <p:restoredTop sz="94291" autoAdjust="0"/>
  </p:normalViewPr>
  <p:slideViewPr>
    <p:cSldViewPr>
      <p:cViewPr varScale="1">
        <p:scale>
          <a:sx n="115" d="100"/>
          <a:sy n="115" d="100"/>
        </p:scale>
        <p:origin x="132" y="3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20</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23</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a:t>
            </a:fld>
            <a:endParaRPr lang="de-DE" altLang="de-DE"/>
          </a:p>
        </p:txBody>
      </p:sp>
    </p:spTree>
    <p:extLst>
      <p:ext uri="{BB962C8B-B14F-4D97-AF65-F5344CB8AC3E}">
        <p14:creationId xmlns:p14="http://schemas.microsoft.com/office/powerpoint/2010/main" val="227910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53869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7544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776098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png"/><Relationship Id="rId4" Type="http://schemas.openxmlformats.org/officeDocument/2006/relationships/image" Target="../media/image24.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osit.co/download/rstudio-desktop/" TargetMode="External"/><Relationship Id="rId5" Type="http://schemas.openxmlformats.org/officeDocument/2006/relationships/hyperlink" Target="https://www.r-project.org/" TargetMode="External"/><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1091111" y="1140589"/>
            <a:ext cx="6961778" cy="2575064"/>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Derive the maximum, minimum, mean value, standard deviation of the discharge column</a:t>
            </a:r>
          </a:p>
          <a:p>
            <a:pPr marL="342900" indent="-342900">
              <a:spcAft>
                <a:spcPts val="800"/>
              </a:spcAft>
              <a:buFont typeface="+mj-lt"/>
              <a:buAutoNum type="arabicParenR"/>
            </a:pPr>
            <a:r>
              <a:rPr lang="en-US" sz="1200" dirty="0">
                <a:latin typeface="+mn-lt"/>
              </a:rPr>
              <a:t>Derive the maximum, minimum, mean value, standard deviation of the first 365 elements in discharge column </a:t>
            </a:r>
          </a:p>
          <a:p>
            <a:pPr marL="342900" indent="-342900">
              <a:spcAft>
                <a:spcPts val="800"/>
              </a:spcAft>
              <a:buFont typeface="+mj-lt"/>
              <a:buAutoNum type="arabicParenR"/>
            </a:pPr>
            <a:r>
              <a:rPr lang="en-US" sz="1200" dirty="0">
                <a:latin typeface="+mn-lt"/>
              </a:rPr>
              <a:t>Export the first 365 rows of df into text file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spTree>
    <p:extLst>
      <p:ext uri="{BB962C8B-B14F-4D97-AF65-F5344CB8AC3E}">
        <p14:creationId xmlns:p14="http://schemas.microsoft.com/office/powerpoint/2010/main" val="209066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highlight>
                  <a:srgbClr val="FFFF00"/>
                </a:highlight>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41605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6285376"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6412160"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2423B520-EAF6-481F-A70F-E5673B323741}"/>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87250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3840175"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5764088"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6342415"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5508357"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6249696"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99103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7732374"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847371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19" name="Rectangle 18">
            <a:extLst>
              <a:ext uri="{FF2B5EF4-FFF2-40B4-BE49-F238E27FC236}">
                <a16:creationId xmlns:a16="http://schemas.microsoft.com/office/drawing/2014/main" id="{A53C94E5-3662-4B5C-8BB2-C93EA524DC77}"/>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3741170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043608" y="1491630"/>
            <a:ext cx="7056784" cy="194421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a:t>
            </a:r>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203"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24</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1475656" y="1345773"/>
            <a:ext cx="662473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 Help files</a:t>
            </a:r>
          </a:p>
          <a:p>
            <a:pPr marL="457200" indent="-457200">
              <a:spcAft>
                <a:spcPts val="800"/>
              </a:spcAft>
              <a:buFont typeface="+mj-lt"/>
              <a:buAutoNum type="arabicParenR"/>
            </a:pPr>
            <a:r>
              <a:rPr lang="en-US" sz="2000" dirty="0">
                <a:solidFill>
                  <a:schemeClr val="accent3">
                    <a:lumMod val="85000"/>
                  </a:schemeClr>
                </a:solidFill>
              </a:rPr>
              <a:t>Data types and structures in R</a:t>
            </a:r>
          </a:p>
          <a:p>
            <a:pPr marL="457200" indent="-457200">
              <a:spcAft>
                <a:spcPts val="800"/>
              </a:spcAft>
              <a:buFont typeface="+mj-lt"/>
              <a:buAutoNum type="arabicParenR"/>
            </a:pPr>
            <a:r>
              <a:rPr lang="en-US" sz="2000" dirty="0">
                <a:solidFill>
                  <a:schemeClr val="accent3">
                    <a:lumMod val="85000"/>
                  </a:schemeClr>
                </a:solidFill>
              </a:rPr>
              <a:t>Getting data into R</a:t>
            </a:r>
          </a:p>
          <a:p>
            <a:pPr marL="457200" indent="-457200">
              <a:spcAft>
                <a:spcPts val="800"/>
              </a:spcAft>
              <a:buFont typeface="+mj-lt"/>
              <a:buAutoNum type="arabicParenR"/>
            </a:pPr>
            <a:r>
              <a:rPr lang="en-US" sz="2000" dirty="0">
                <a:solidFill>
                  <a:schemeClr val="accent3">
                    <a:lumMod val="85000"/>
                  </a:schemeClr>
                </a:solidFill>
              </a:rPr>
              <a:t>Functions and Control structures</a:t>
            </a:r>
          </a:p>
          <a:p>
            <a:pPr marL="457200" indent="-457200">
              <a:spcAft>
                <a:spcPts val="800"/>
              </a:spcAft>
              <a:buFont typeface="+mj-lt"/>
              <a:buAutoNum type="arabicParenR"/>
            </a:pPr>
            <a:r>
              <a:rPr lang="en-US" sz="2000" dirty="0">
                <a:solidFill>
                  <a:schemeClr val="accent3">
                    <a:lumMod val="85000"/>
                  </a:schemeClr>
                </a:solidFill>
              </a:rPr>
              <a:t>Data manipulation</a:t>
            </a:r>
          </a:p>
          <a:p>
            <a:pPr marL="457200" indent="-457200">
              <a:spcAft>
                <a:spcPts val="800"/>
              </a:spcAft>
              <a:buFont typeface="+mj-lt"/>
              <a:buAutoNum type="arabicParenR"/>
            </a:pPr>
            <a:r>
              <a:rPr lang="en-US" sz="2000" dirty="0">
                <a:solidFill>
                  <a:schemeClr val="accent3">
                    <a:lumMod val="85000"/>
                  </a:schemeClr>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Tree>
    <p:extLst>
      <p:ext uri="{BB962C8B-B14F-4D97-AF65-F5344CB8AC3E}">
        <p14:creationId xmlns:p14="http://schemas.microsoft.com/office/powerpoint/2010/main" val="132742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2DA233-7D20-41C7-9191-C69AA8389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63" y="699542"/>
            <a:ext cx="4233091" cy="3207302"/>
          </a:xfrm>
          <a:prstGeom prst="rect">
            <a:avLst/>
          </a:prstGeom>
          <a:ln>
            <a:solidFill>
              <a:schemeClr val="accent1">
                <a:lumMod val="75000"/>
              </a:schemeClr>
            </a:solidFill>
            <a:prstDash val="sysDot"/>
          </a:ln>
        </p:spPr>
      </p:pic>
      <p:pic>
        <p:nvPicPr>
          <p:cNvPr id="7" name="Picture 6">
            <a:extLst>
              <a:ext uri="{FF2B5EF4-FFF2-40B4-BE49-F238E27FC236}">
                <a16:creationId xmlns:a16="http://schemas.microsoft.com/office/drawing/2014/main" id="{FAA4C0EC-75E2-4109-86E4-27005309F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46" y="1319996"/>
            <a:ext cx="4291614" cy="3435846"/>
          </a:xfrm>
          <a:prstGeom prst="rect">
            <a:avLst/>
          </a:prstGeom>
          <a:ln>
            <a:solidFill>
              <a:schemeClr val="accent1">
                <a:lumMod val="75000"/>
              </a:schemeClr>
            </a:solidFill>
            <a:prstDash val="sysDash"/>
          </a:ln>
        </p:spPr>
      </p:pic>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491880" y="3906844"/>
            <a:ext cx="5525336" cy="738664"/>
          </a:xfrm>
          <a:prstGeom prst="rect">
            <a:avLst/>
          </a:prstGeom>
          <a:solidFill>
            <a:schemeClr val="bg1">
              <a:lumMod val="95000"/>
            </a:schemeClr>
          </a:solidFill>
        </p:spPr>
        <p:txBody>
          <a:bodyPr wrap="square">
            <a:spAutoFit/>
          </a:bodyPr>
          <a:lstStyle/>
          <a:p>
            <a:r>
              <a:rPr lang="en-US" sz="1400" dirty="0"/>
              <a:t>R project (download and installation): </a:t>
            </a:r>
            <a:r>
              <a:rPr lang="en-US" sz="1400" dirty="0">
                <a:hlinkClick r:id="rId5"/>
              </a:rPr>
              <a:t>https://www.r-project.org/</a:t>
            </a:r>
            <a:endParaRPr lang="en-US" sz="1400" dirty="0"/>
          </a:p>
          <a:p>
            <a:r>
              <a:rPr lang="en-US" sz="1400" dirty="0"/>
              <a:t>IDE: RStudio (</a:t>
            </a:r>
            <a:r>
              <a:rPr lang="en-US" sz="1400" dirty="0">
                <a:hlinkClick r:id="rId6"/>
              </a:rPr>
              <a:t>https://posit.co/download/rstudio-desktop/</a:t>
            </a:r>
            <a:r>
              <a:rPr lang="en-US" sz="1400" dirty="0"/>
              <a:t>)</a:t>
            </a:r>
          </a:p>
          <a:p>
            <a:r>
              <a:rPr lang="en-US" sz="1400" dirty="0"/>
              <a:t>Packages: </a:t>
            </a:r>
            <a:r>
              <a:rPr lang="en-US" sz="1050" dirty="0">
                <a:hlinkClick r:id="rId7"/>
              </a:rPr>
              <a:t>https://cran.r-project.org/web/packages/available_packages_by_name.html</a:t>
            </a:r>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418876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Interactive programming</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738" y="1219349"/>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911" y="1766751"/>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C3C5F6-8A40-4A11-882B-01105A36B5CC}"/>
              </a:ext>
            </a:extLst>
          </p:cNvPr>
          <p:cNvSpPr/>
          <p:nvPr/>
        </p:nvSpPr>
        <p:spPr>
          <a:xfrm>
            <a:off x="827584" y="1707654"/>
            <a:ext cx="5832648" cy="2092881"/>
          </a:xfrm>
          <a:prstGeom prst="rect">
            <a:avLst/>
          </a:prstGeom>
        </p:spPr>
        <p:txBody>
          <a:bodyPr wrap="square">
            <a:spAutoFit/>
          </a:bodyPr>
          <a:lstStyle/>
          <a:p>
            <a:pPr marL="228600" indent="-228600">
              <a:spcAft>
                <a:spcPts val="1000"/>
              </a:spcAft>
              <a:buFont typeface="+mj-lt"/>
              <a:buAutoNum type="arabicParenR"/>
            </a:pPr>
            <a:r>
              <a:rPr lang="en-US" sz="1000" b="1" dirty="0">
                <a:solidFill>
                  <a:srgbClr val="000000"/>
                </a:solidFill>
                <a:latin typeface="+mn-lt"/>
              </a:rPr>
              <a:t>Accessing</a:t>
            </a:r>
            <a:r>
              <a:rPr lang="en-US" sz="1000" dirty="0">
                <a:solidFill>
                  <a:srgbClr val="000000"/>
                </a:solidFill>
                <a:latin typeface="+mn-lt"/>
              </a:rPr>
              <a:t> the data (getting the data into the application from multiple sources)</a:t>
            </a:r>
          </a:p>
          <a:p>
            <a:pPr marL="228600" indent="-228600">
              <a:spcAft>
                <a:spcPts val="1000"/>
              </a:spcAft>
              <a:buFont typeface="+mj-lt"/>
              <a:buAutoNum type="arabicParenR"/>
            </a:pPr>
            <a:r>
              <a:rPr lang="en-US" sz="1000" b="1" dirty="0">
                <a:solidFill>
                  <a:srgbClr val="000000"/>
                </a:solidFill>
                <a:latin typeface="+mn-lt"/>
              </a:rPr>
              <a:t>Cleaning</a:t>
            </a:r>
            <a:r>
              <a:rPr lang="en-US" sz="1000" dirty="0">
                <a:solidFill>
                  <a:srgbClr val="000000"/>
                </a:solidFill>
                <a:latin typeface="+mn-lt"/>
              </a:rPr>
              <a:t> the data (coding missing data, fixing or deleting miscoded data, transforming variables into more useful formats)</a:t>
            </a:r>
          </a:p>
          <a:p>
            <a:pPr marL="228600" indent="-228600">
              <a:spcAft>
                <a:spcPts val="1000"/>
              </a:spcAft>
              <a:buFont typeface="+mj-lt"/>
              <a:buAutoNum type="arabicParenR"/>
            </a:pPr>
            <a:r>
              <a:rPr lang="en-US" sz="1000" b="1" dirty="0">
                <a:solidFill>
                  <a:srgbClr val="000000"/>
                </a:solidFill>
                <a:latin typeface="+mn-lt"/>
              </a:rPr>
              <a:t>Annotating</a:t>
            </a:r>
            <a:r>
              <a:rPr lang="en-US" sz="1000" dirty="0">
                <a:solidFill>
                  <a:srgbClr val="000000"/>
                </a:solidFill>
                <a:latin typeface="+mn-lt"/>
              </a:rPr>
              <a:t> the data (in order to remember what each piece represents)</a:t>
            </a:r>
          </a:p>
          <a:p>
            <a:pPr marL="228600" indent="-228600">
              <a:spcAft>
                <a:spcPts val="1000"/>
              </a:spcAft>
              <a:buFont typeface="+mj-lt"/>
              <a:buAutoNum type="arabicParenR"/>
            </a:pPr>
            <a:r>
              <a:rPr lang="en-US" sz="1000" b="1" dirty="0">
                <a:solidFill>
                  <a:srgbClr val="000000"/>
                </a:solidFill>
                <a:latin typeface="+mn-lt"/>
              </a:rPr>
              <a:t>Summarizing</a:t>
            </a:r>
            <a:r>
              <a:rPr lang="en-US" sz="1000" dirty="0">
                <a:solidFill>
                  <a:srgbClr val="000000"/>
                </a:solidFill>
                <a:latin typeface="+mn-lt"/>
              </a:rPr>
              <a:t> the data (getting descriptive statistics to help characterize the data)</a:t>
            </a:r>
          </a:p>
          <a:p>
            <a:pPr marL="228600" indent="-228600">
              <a:spcAft>
                <a:spcPts val="1000"/>
              </a:spcAft>
              <a:buFont typeface="+mj-lt"/>
              <a:buAutoNum type="arabicParenR"/>
            </a:pPr>
            <a:r>
              <a:rPr lang="en-US" sz="1000" b="1" dirty="0">
                <a:solidFill>
                  <a:srgbClr val="000000"/>
                </a:solidFill>
                <a:latin typeface="+mn-lt"/>
              </a:rPr>
              <a:t>Visualizing</a:t>
            </a:r>
            <a:r>
              <a:rPr lang="en-US" sz="1000" dirty="0">
                <a:solidFill>
                  <a:srgbClr val="000000"/>
                </a:solidFill>
                <a:latin typeface="+mn-lt"/>
              </a:rPr>
              <a:t> the data (a picture really is worth a thousand words)</a:t>
            </a:r>
          </a:p>
          <a:p>
            <a:pPr marL="228600" indent="-228600">
              <a:spcAft>
                <a:spcPts val="1000"/>
              </a:spcAft>
              <a:buFont typeface="+mj-lt"/>
              <a:buAutoNum type="arabicParenR"/>
            </a:pPr>
            <a:r>
              <a:rPr lang="en-US" sz="1000" b="1" dirty="0">
                <a:solidFill>
                  <a:srgbClr val="000000"/>
                </a:solidFill>
                <a:latin typeface="+mn-lt"/>
              </a:rPr>
              <a:t>Modeling</a:t>
            </a:r>
            <a:r>
              <a:rPr lang="en-US" sz="1000" dirty="0">
                <a:solidFill>
                  <a:srgbClr val="000000"/>
                </a:solidFill>
                <a:latin typeface="+mn-lt"/>
              </a:rPr>
              <a:t> the data (uncovering relationships and testing hypotheses)</a:t>
            </a:r>
          </a:p>
          <a:p>
            <a:pPr marL="228600" indent="-228600">
              <a:spcAft>
                <a:spcPts val="1000"/>
              </a:spcAft>
              <a:buFont typeface="+mj-lt"/>
              <a:buAutoNum type="arabicParenR"/>
            </a:pPr>
            <a:r>
              <a:rPr lang="en-US" sz="1000" b="1" dirty="0">
                <a:solidFill>
                  <a:srgbClr val="000000"/>
                </a:solidFill>
                <a:latin typeface="+mn-lt"/>
              </a:rPr>
              <a:t>Preparing the results </a:t>
            </a:r>
            <a:r>
              <a:rPr lang="en-US" sz="1000" dirty="0">
                <a:solidFill>
                  <a:srgbClr val="000000"/>
                </a:solidFill>
                <a:latin typeface="+mn-lt"/>
              </a:rPr>
              <a:t>(creating publication-quality tables and graphs)</a:t>
            </a:r>
            <a:endParaRPr lang="en-US" sz="1000" dirty="0">
              <a:latin typeface="+mn-lt"/>
            </a:endParaRPr>
          </a:p>
        </p:txBody>
      </p:sp>
      <p:sp>
        <p:nvSpPr>
          <p:cNvPr id="6" name="TextBox 5">
            <a:extLst>
              <a:ext uri="{FF2B5EF4-FFF2-40B4-BE49-F238E27FC236}">
                <a16:creationId xmlns:a16="http://schemas.microsoft.com/office/drawing/2014/main" id="{74C8E826-4539-4683-8467-B3E6BA459ED0}"/>
              </a:ext>
            </a:extLst>
          </p:cNvPr>
          <p:cNvSpPr txBox="1"/>
          <p:nvPr/>
        </p:nvSpPr>
        <p:spPr>
          <a:xfrm>
            <a:off x="791050" y="1149908"/>
            <a:ext cx="5654368" cy="400110"/>
          </a:xfrm>
          <a:prstGeom prst="rect">
            <a:avLst/>
          </a:prstGeom>
          <a:noFill/>
        </p:spPr>
        <p:txBody>
          <a:bodyPr wrap="none" rtlCol="0">
            <a:spAutoFit/>
          </a:bodyPr>
          <a:lstStyle/>
          <a:p>
            <a:r>
              <a:rPr lang="en-US" sz="2000" dirty="0">
                <a:solidFill>
                  <a:srgbClr val="00589C"/>
                </a:solidFill>
              </a:rPr>
              <a:t>Typical (successful) procedures for data science</a:t>
            </a:r>
          </a:p>
        </p:txBody>
      </p:sp>
      <p:grpSp>
        <p:nvGrpSpPr>
          <p:cNvPr id="22" name="Group 21">
            <a:extLst>
              <a:ext uri="{FF2B5EF4-FFF2-40B4-BE49-F238E27FC236}">
                <a16:creationId xmlns:a16="http://schemas.microsoft.com/office/drawing/2014/main" id="{682C1A36-4477-46C3-B1A0-DED442A6C54C}"/>
              </a:ext>
            </a:extLst>
          </p:cNvPr>
          <p:cNvGrpSpPr/>
          <p:nvPr/>
        </p:nvGrpSpPr>
        <p:grpSpPr>
          <a:xfrm>
            <a:off x="6871829" y="1782424"/>
            <a:ext cx="1512168" cy="1973864"/>
            <a:chOff x="6516216" y="2032822"/>
            <a:chExt cx="1512168" cy="1973864"/>
          </a:xfrm>
        </p:grpSpPr>
        <p:sp>
          <p:nvSpPr>
            <p:cNvPr id="7" name="Rectangle 6">
              <a:extLst>
                <a:ext uri="{FF2B5EF4-FFF2-40B4-BE49-F238E27FC236}">
                  <a16:creationId xmlns:a16="http://schemas.microsoft.com/office/drawing/2014/main" id="{0A67D867-6956-4E00-93ED-41618CB3FE17}"/>
                </a:ext>
              </a:extLst>
            </p:cNvPr>
            <p:cNvSpPr/>
            <p:nvPr/>
          </p:nvSpPr>
          <p:spPr bwMode="auto">
            <a:xfrm>
              <a:off x="6804248" y="2032822"/>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Getting data in</a:t>
              </a:r>
            </a:p>
          </p:txBody>
        </p:sp>
        <p:sp>
          <p:nvSpPr>
            <p:cNvPr id="9" name="Rectangle 8">
              <a:extLst>
                <a:ext uri="{FF2B5EF4-FFF2-40B4-BE49-F238E27FC236}">
                  <a16:creationId xmlns:a16="http://schemas.microsoft.com/office/drawing/2014/main" id="{D776F173-E9B8-4160-96BF-A438C8A1A294}"/>
                </a:ext>
              </a:extLst>
            </p:cNvPr>
            <p:cNvSpPr/>
            <p:nvPr/>
          </p:nvSpPr>
          <p:spPr bwMode="auto">
            <a:xfrm>
              <a:off x="6804248" y="2570763"/>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Data manipulation</a:t>
              </a:r>
            </a:p>
          </p:txBody>
        </p:sp>
        <p:sp>
          <p:nvSpPr>
            <p:cNvPr id="10" name="Rectangle 9">
              <a:extLst>
                <a:ext uri="{FF2B5EF4-FFF2-40B4-BE49-F238E27FC236}">
                  <a16:creationId xmlns:a16="http://schemas.microsoft.com/office/drawing/2014/main" id="{BA8A10B7-07A3-4EFB-BD21-2E658B3307C4}"/>
                </a:ext>
              </a:extLst>
            </p:cNvPr>
            <p:cNvSpPr/>
            <p:nvPr/>
          </p:nvSpPr>
          <p:spPr bwMode="auto">
            <a:xfrm>
              <a:off x="6804248" y="3108704"/>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Visualization</a:t>
              </a:r>
            </a:p>
          </p:txBody>
        </p:sp>
        <p:sp>
          <p:nvSpPr>
            <p:cNvPr id="11" name="Rectangle 10">
              <a:extLst>
                <a:ext uri="{FF2B5EF4-FFF2-40B4-BE49-F238E27FC236}">
                  <a16:creationId xmlns:a16="http://schemas.microsoft.com/office/drawing/2014/main" id="{4F71B93F-B91E-4601-8379-5FF7978FED3C}"/>
                </a:ext>
              </a:extLst>
            </p:cNvPr>
            <p:cNvSpPr/>
            <p:nvPr/>
          </p:nvSpPr>
          <p:spPr bwMode="auto">
            <a:xfrm>
              <a:off x="6804248" y="3646646"/>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Algorithm</a:t>
              </a:r>
            </a:p>
          </p:txBody>
        </p:sp>
        <p:sp>
          <p:nvSpPr>
            <p:cNvPr id="14" name="Right Brace 13">
              <a:extLst>
                <a:ext uri="{FF2B5EF4-FFF2-40B4-BE49-F238E27FC236}">
                  <a16:creationId xmlns:a16="http://schemas.microsoft.com/office/drawing/2014/main" id="{DD877426-1E84-4B77-B2E4-AFBCE3A1B107}"/>
                </a:ext>
              </a:extLst>
            </p:cNvPr>
            <p:cNvSpPr/>
            <p:nvPr/>
          </p:nvSpPr>
          <p:spPr bwMode="auto">
            <a:xfrm>
              <a:off x="6516216" y="2392862"/>
              <a:ext cx="144016" cy="753820"/>
            </a:xfrm>
            <a:prstGeom prst="rightBrace">
              <a:avLst/>
            </a:prstGeom>
            <a:noFill/>
            <a:ln w="19050"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23" name="Slide Number Placeholder 22">
            <a:extLst>
              <a:ext uri="{FF2B5EF4-FFF2-40B4-BE49-F238E27FC236}">
                <a16:creationId xmlns:a16="http://schemas.microsoft.com/office/drawing/2014/main" id="{6F224781-9710-4691-80E9-CA40509C9C9C}"/>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sp>
        <p:nvSpPr>
          <p:cNvPr id="26" name="Rectangle 25">
            <a:extLst>
              <a:ext uri="{FF2B5EF4-FFF2-40B4-BE49-F238E27FC236}">
                <a16:creationId xmlns:a16="http://schemas.microsoft.com/office/drawing/2014/main" id="{92825894-94E4-47FA-8039-D98AA3D39589}"/>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Tree>
    <p:extLst>
      <p:ext uri="{BB962C8B-B14F-4D97-AF65-F5344CB8AC3E}">
        <p14:creationId xmlns:p14="http://schemas.microsoft.com/office/powerpoint/2010/main" val="187356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1475656" y="1345773"/>
            <a:ext cx="662473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chemeClr val="accent3">
                    <a:lumMod val="85000"/>
                  </a:schemeClr>
                </a:solidFill>
              </a:rPr>
              <a:t>What’s R: Installation, IDE, Help files</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spTree>
    <p:extLst>
      <p:ext uri="{BB962C8B-B14F-4D97-AF65-F5344CB8AC3E}">
        <p14:creationId xmlns:p14="http://schemas.microsoft.com/office/powerpoint/2010/main" val="290500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1218331487"/>
              </p:ext>
            </p:extLst>
          </p:nvPr>
        </p:nvGraphicFramePr>
        <p:xfrm>
          <a:off x="933934" y="1563638"/>
          <a:ext cx="5148572" cy="2160239"/>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53999">
                <a:tc>
                  <a:txBody>
                    <a:bodyPr/>
                    <a:lstStyle/>
                    <a:p>
                      <a:pPr algn="l" fontAlgn="t"/>
                      <a:r>
                        <a:rPr lang="en-US" sz="800" b="1" dirty="0">
                          <a:solidFill>
                            <a:srgbClr val="FF0000"/>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55128">
                <a:tc>
                  <a:txBody>
                    <a:bodyPr/>
                    <a:lstStyle/>
                    <a:p>
                      <a:pPr algn="just" fontAlgn="t"/>
                      <a:r>
                        <a:rPr lang="en-US" sz="800" b="1" dirty="0">
                          <a:solidFill>
                            <a:srgbClr val="333333"/>
                          </a:solidFill>
                          <a:effectLst/>
                          <a:latin typeface="+mn-lt"/>
                        </a:rPr>
                        <a:t>Real numbers</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0.0, 12.3, -32.25, 112, 5432.0</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336222">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0, 3, 66,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Here, L can help tell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432514">
                <a:tc>
                  <a:txBody>
                    <a:bodyPr/>
                    <a:lstStyle/>
                    <a:p>
                      <a:pPr algn="just" fontAlgn="t"/>
                      <a:r>
                        <a:rPr lang="en-US" sz="800" b="1" dirty="0">
                          <a:solidFill>
                            <a:srgbClr val="333333"/>
                          </a:solidFill>
                          <a:effectLst/>
                          <a:latin typeface="+mn-lt"/>
                        </a:rPr>
                        <a:t>Logical (</a:t>
                      </a:r>
                      <a:r>
                        <a:rPr lang="en-US" sz="800" b="1" dirty="0" err="1">
                          <a:solidFill>
                            <a:srgbClr val="333333"/>
                          </a:solidFill>
                          <a:effectLst/>
                          <a:latin typeface="+mn-lt"/>
                        </a:rPr>
                        <a:t>boolean</a:t>
                      </a:r>
                      <a:r>
                        <a:rPr lang="en-US" sz="800" b="1" dirty="0">
                          <a:solidFill>
                            <a:srgbClr val="333333"/>
                          </a:solidFill>
                          <a:effectLst/>
                          <a:latin typeface="+mn-lt"/>
                        </a:rPr>
                        <a:t>)</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5308455"/>
                  </a:ext>
                </a:extLst>
              </a:tr>
              <a:tr h="582376">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
        <p:nvSpPr>
          <p:cNvPr id="5" name="TextBox 4">
            <a:extLst>
              <a:ext uri="{FF2B5EF4-FFF2-40B4-BE49-F238E27FC236}">
                <a16:creationId xmlns:a16="http://schemas.microsoft.com/office/drawing/2014/main" id="{2EEAEEE9-C454-4071-8F94-AFB430CAC85E}"/>
              </a:ext>
            </a:extLst>
          </p:cNvPr>
          <p:cNvSpPr txBox="1"/>
          <p:nvPr/>
        </p:nvSpPr>
        <p:spPr>
          <a:xfrm rot="16200000">
            <a:off x="182678" y="2084389"/>
            <a:ext cx="881973" cy="307777"/>
          </a:xfrm>
          <a:prstGeom prst="rect">
            <a:avLst/>
          </a:prstGeom>
          <a:noFill/>
        </p:spPr>
        <p:txBody>
          <a:bodyPr wrap="none" rtlCol="0">
            <a:spAutoFit/>
          </a:bodyPr>
          <a:lstStyle/>
          <a:p>
            <a:r>
              <a:rPr lang="en-US" sz="1400" b="1" dirty="0">
                <a:solidFill>
                  <a:schemeClr val="accent5">
                    <a:lumMod val="50000"/>
                  </a:schemeClr>
                </a:solidFill>
              </a:rPr>
              <a:t>numeric</a:t>
            </a:r>
          </a:p>
        </p:txBody>
      </p:sp>
      <p:sp>
        <p:nvSpPr>
          <p:cNvPr id="8" name="TextBox 7">
            <a:extLst>
              <a:ext uri="{FF2B5EF4-FFF2-40B4-BE49-F238E27FC236}">
                <a16:creationId xmlns:a16="http://schemas.microsoft.com/office/drawing/2014/main" id="{2989B844-B70A-4A1E-9F68-D2A20D80B2D0}"/>
              </a:ext>
            </a:extLst>
          </p:cNvPr>
          <p:cNvSpPr txBox="1"/>
          <p:nvPr/>
        </p:nvSpPr>
        <p:spPr>
          <a:xfrm rot="16200000">
            <a:off x="60909" y="3075246"/>
            <a:ext cx="1128835" cy="307777"/>
          </a:xfrm>
          <a:prstGeom prst="rect">
            <a:avLst/>
          </a:prstGeom>
          <a:noFill/>
        </p:spPr>
        <p:txBody>
          <a:bodyPr wrap="none" rtlCol="0">
            <a:spAutoFit/>
          </a:bodyPr>
          <a:lstStyle/>
          <a:p>
            <a:r>
              <a:rPr lang="en-US" sz="1400" b="1" dirty="0">
                <a:solidFill>
                  <a:schemeClr val="accent5">
                    <a:lumMod val="50000"/>
                  </a:schemeClr>
                </a:solidFill>
              </a:rPr>
              <a:t>categorical</a:t>
            </a:r>
          </a:p>
        </p:txBody>
      </p:sp>
      <p:sp>
        <p:nvSpPr>
          <p:cNvPr id="7" name="Left Brace 6">
            <a:extLst>
              <a:ext uri="{FF2B5EF4-FFF2-40B4-BE49-F238E27FC236}">
                <a16:creationId xmlns:a16="http://schemas.microsoft.com/office/drawing/2014/main" id="{5E9BE4E0-F4C8-4ACE-BE8E-6F04B4BD48B9}"/>
              </a:ext>
            </a:extLst>
          </p:cNvPr>
          <p:cNvSpPr/>
          <p:nvPr/>
        </p:nvSpPr>
        <p:spPr bwMode="auto">
          <a:xfrm>
            <a:off x="822285" y="192367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Left Brace 9">
            <a:extLst>
              <a:ext uri="{FF2B5EF4-FFF2-40B4-BE49-F238E27FC236}">
                <a16:creationId xmlns:a16="http://schemas.microsoft.com/office/drawing/2014/main" id="{03332633-3443-4655-A83F-D51FBFB47324}"/>
              </a:ext>
            </a:extLst>
          </p:cNvPr>
          <p:cNvSpPr/>
          <p:nvPr/>
        </p:nvSpPr>
        <p:spPr bwMode="auto">
          <a:xfrm>
            <a:off x="822285" y="290509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8B027A49-B75B-4331-B654-8CB90C682755}"/>
              </a:ext>
            </a:extLst>
          </p:cNvPr>
          <p:cNvSpPr txBox="1"/>
          <p:nvPr/>
        </p:nvSpPr>
        <p:spPr>
          <a:xfrm>
            <a:off x="1870646" y="3995893"/>
            <a:ext cx="1333202" cy="461665"/>
          </a:xfrm>
          <a:prstGeom prst="rect">
            <a:avLst/>
          </a:prstGeom>
          <a:noFill/>
        </p:spPr>
        <p:txBody>
          <a:bodyPr wrap="square" rtlCol="0">
            <a:spAutoFit/>
          </a:bodyPr>
          <a:lstStyle/>
          <a:p>
            <a:r>
              <a:rPr lang="en-US" sz="1200" dirty="0">
                <a:solidFill>
                  <a:srgbClr val="FF0000"/>
                </a:solidFill>
              </a:rPr>
              <a:t>TRUE --&gt; 1</a:t>
            </a:r>
          </a:p>
          <a:p>
            <a:r>
              <a:rPr lang="en-US" sz="1200" dirty="0">
                <a:solidFill>
                  <a:srgbClr val="FF0000"/>
                </a:solidFill>
              </a:rPr>
              <a:t>FALSE --&gt; 0</a:t>
            </a:r>
          </a:p>
        </p:txBody>
      </p:sp>
      <p:sp>
        <p:nvSpPr>
          <p:cNvPr id="12" name="TextBox 11">
            <a:extLst>
              <a:ext uri="{FF2B5EF4-FFF2-40B4-BE49-F238E27FC236}">
                <a16:creationId xmlns:a16="http://schemas.microsoft.com/office/drawing/2014/main" id="{613FA11B-0717-4AE7-9A22-CF01F08AD0F4}"/>
              </a:ext>
            </a:extLst>
          </p:cNvPr>
          <p:cNvSpPr txBox="1"/>
          <p:nvPr/>
        </p:nvSpPr>
        <p:spPr>
          <a:xfrm>
            <a:off x="3203848" y="3991038"/>
            <a:ext cx="1711886" cy="461665"/>
          </a:xfrm>
          <a:prstGeom prst="rect">
            <a:avLst/>
          </a:prstGeom>
          <a:noFill/>
        </p:spPr>
        <p:txBody>
          <a:bodyPr wrap="square" rtlCol="0">
            <a:spAutoFit/>
          </a:bodyPr>
          <a:lstStyle/>
          <a:p>
            <a:r>
              <a:rPr lang="en-US" sz="1200" dirty="0">
                <a:solidFill>
                  <a:srgbClr val="FF0000"/>
                </a:solidFill>
              </a:rPr>
              <a:t>non-zero --&gt; TRUE 1</a:t>
            </a:r>
          </a:p>
          <a:p>
            <a:r>
              <a:rPr lang="en-US" sz="1200" dirty="0">
                <a:solidFill>
                  <a:srgbClr val="FF0000"/>
                </a:solidFill>
              </a:rPr>
              <a:t>0 --&gt; FALSE</a:t>
            </a:r>
          </a:p>
        </p:txBody>
      </p:sp>
    </p:spTree>
    <p:extLst>
      <p:ext uri="{BB962C8B-B14F-4D97-AF65-F5344CB8AC3E}">
        <p14:creationId xmlns:p14="http://schemas.microsoft.com/office/powerpoint/2010/main" val="289206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grpSp>
        <p:nvGrpSpPr>
          <p:cNvPr id="8" name="Group 7">
            <a:extLst>
              <a:ext uri="{FF2B5EF4-FFF2-40B4-BE49-F238E27FC236}">
                <a16:creationId xmlns:a16="http://schemas.microsoft.com/office/drawing/2014/main" id="{385AF51A-5225-44E5-A92A-0D68AD2077A1}"/>
              </a:ext>
            </a:extLst>
          </p:cNvPr>
          <p:cNvGrpSpPr/>
          <p:nvPr/>
        </p:nvGrpSpPr>
        <p:grpSpPr>
          <a:xfrm>
            <a:off x="5650067" y="1479029"/>
            <a:ext cx="3458437" cy="2820913"/>
            <a:chOff x="5650067" y="1623045"/>
            <a:chExt cx="3458437" cy="2820913"/>
          </a:xfrm>
        </p:grpSpPr>
        <p:sp>
          <p:nvSpPr>
            <p:cNvPr id="7" name="Rectangle 6">
              <a:extLst>
                <a:ext uri="{FF2B5EF4-FFF2-40B4-BE49-F238E27FC236}">
                  <a16:creationId xmlns:a16="http://schemas.microsoft.com/office/drawing/2014/main" id="{4D305DAC-D507-48D7-ABE3-08D8970BEA21}"/>
                </a:ext>
              </a:extLst>
            </p:cNvPr>
            <p:cNvSpPr/>
            <p:nvPr/>
          </p:nvSpPr>
          <p:spPr bwMode="auto">
            <a:xfrm>
              <a:off x="5650067" y="1623045"/>
              <a:ext cx="3403844" cy="2820913"/>
            </a:xfrm>
            <a:prstGeom prst="rect">
              <a:avLst/>
            </a:prstGeom>
            <a:no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0067" y="1851670"/>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B3D3DD-6752-48BD-B1C0-670FC8DD86DC}"/>
                </a:ext>
              </a:extLst>
            </p:cNvPr>
            <p:cNvSpPr txBox="1"/>
            <p:nvPr/>
          </p:nvSpPr>
          <p:spPr>
            <a:xfrm>
              <a:off x="6775178" y="3791820"/>
              <a:ext cx="1814264" cy="400110"/>
            </a:xfrm>
            <a:prstGeom prst="rect">
              <a:avLst/>
            </a:prstGeom>
            <a:noFill/>
          </p:spPr>
          <p:txBody>
            <a:bodyPr wrap="square" rtlCol="0">
              <a:spAutoFit/>
            </a:bodyPr>
            <a:lstStyle/>
            <a:p>
              <a:r>
                <a:rPr lang="en-US" sz="2000" dirty="0">
                  <a:solidFill>
                    <a:schemeClr val="accent5">
                      <a:lumMod val="50000"/>
                    </a:schemeClr>
                  </a:solidFill>
                </a:rPr>
                <a:t>Data structure</a:t>
              </a:r>
              <a:endParaRPr lang="en-US" sz="1000" dirty="0">
                <a:solidFill>
                  <a:schemeClr val="accent5">
                    <a:lumMod val="50000"/>
                  </a:schemeClr>
                </a:solidFill>
              </a:endParaRPr>
            </a:p>
          </p:txBody>
        </p:sp>
        <p:sp>
          <p:nvSpPr>
            <p:cNvPr id="10" name="TextBox 9">
              <a:extLst>
                <a:ext uri="{FF2B5EF4-FFF2-40B4-BE49-F238E27FC236}">
                  <a16:creationId xmlns:a16="http://schemas.microsoft.com/office/drawing/2014/main" id="{9190EEAA-F5C7-49C9-ABDC-281D7F3E8207}"/>
                </a:ext>
              </a:extLst>
            </p:cNvPr>
            <p:cNvSpPr txBox="1"/>
            <p:nvPr/>
          </p:nvSpPr>
          <p:spPr>
            <a:xfrm>
              <a:off x="6256117" y="4152348"/>
              <a:ext cx="2852387" cy="276999"/>
            </a:xfrm>
            <a:prstGeom prst="rect">
              <a:avLst/>
            </a:prstGeom>
            <a:noFill/>
          </p:spPr>
          <p:txBody>
            <a:bodyPr wrap="square">
              <a:spAutoFit/>
            </a:bodyPr>
            <a:lstStyle/>
            <a:p>
              <a:r>
                <a:rPr lang="en-US" sz="1200" dirty="0"/>
                <a:t>a way of organizing and storing data </a:t>
              </a:r>
            </a:p>
          </p:txBody>
        </p:sp>
      </p:grpSp>
      <p:sp>
        <p:nvSpPr>
          <p:cNvPr id="9" name="Rectangle 8">
            <a:extLst>
              <a:ext uri="{FF2B5EF4-FFF2-40B4-BE49-F238E27FC236}">
                <a16:creationId xmlns:a16="http://schemas.microsoft.com/office/drawing/2014/main" id="{EDC04A99-5CEC-4474-9CF9-739D0D4AE647}"/>
              </a:ext>
            </a:extLst>
          </p:cNvPr>
          <p:cNvSpPr/>
          <p:nvPr/>
        </p:nvSpPr>
        <p:spPr>
          <a:xfrm>
            <a:off x="539552" y="1407028"/>
            <a:ext cx="5055922" cy="2964914"/>
          </a:xfrm>
          <a:prstGeom prst="rect">
            <a:avLst/>
          </a:prstGeom>
        </p:spPr>
        <p:txBody>
          <a:bodyPr wrap="square">
            <a:spAutoFit/>
          </a:bodyPr>
          <a:lstStyle/>
          <a:p>
            <a:r>
              <a:rPr lang="en-US" sz="1000" b="1" dirty="0">
                <a:solidFill>
                  <a:schemeClr val="bg2"/>
                </a:solidFill>
                <a:latin typeface="+mn-lt"/>
              </a:rPr>
              <a:t>1) </a:t>
            </a:r>
            <a:r>
              <a:rPr lang="en-US" sz="1000" b="1" dirty="0">
                <a:solidFill>
                  <a:schemeClr val="accent1">
                    <a:lumMod val="50000"/>
                  </a:schemeClr>
                </a:solidFill>
                <a:latin typeface="+mn-lt"/>
              </a:rPr>
              <a:t>Vector</a:t>
            </a:r>
            <a:r>
              <a:rPr lang="en-US" sz="1000" b="1" dirty="0">
                <a:solidFill>
                  <a:srgbClr val="0000FF"/>
                </a:solidFill>
                <a:latin typeface="+mn-lt"/>
              </a:rPr>
              <a:t> </a:t>
            </a:r>
          </a:p>
          <a:p>
            <a:r>
              <a:rPr lang="en-US" sz="1000" dirty="0">
                <a:solidFill>
                  <a:srgbClr val="000000"/>
                </a:solidFill>
                <a:latin typeface="+mn-lt"/>
              </a:rPr>
              <a:t>one-dimensional arrays used to store collection data of the same data type</a:t>
            </a:r>
          </a:p>
          <a:p>
            <a:pPr marL="742950" lvl="1" indent="-285750">
              <a:buFont typeface="Arial" panose="020B0604020202020204" pitchFamily="34" charset="0"/>
              <a:buChar char="•"/>
            </a:pPr>
            <a:r>
              <a:rPr lang="en-US" sz="1000" dirty="0">
                <a:solidFill>
                  <a:srgbClr val="000000"/>
                </a:solidFill>
                <a:latin typeface="+mn-lt"/>
              </a:rPr>
              <a:t>Numeric Vectors (data type: </a:t>
            </a:r>
            <a:r>
              <a:rPr lang="en-US" sz="1000" i="1" dirty="0">
                <a:solidFill>
                  <a:srgbClr val="000000"/>
                </a:solidFill>
                <a:latin typeface="+mn-lt"/>
              </a:rPr>
              <a:t>numeric</a:t>
            </a:r>
            <a:r>
              <a:rPr lang="en-US" sz="1000" dirty="0">
                <a:solidFill>
                  <a:srgbClr val="000000"/>
                </a:solidFill>
                <a:latin typeface="+mn-lt"/>
              </a:rPr>
              <a:t>) </a:t>
            </a:r>
          </a:p>
          <a:p>
            <a:pPr marL="742950" lvl="1" indent="-285750">
              <a:buFont typeface="Arial" panose="020B0604020202020204" pitchFamily="34" charset="0"/>
              <a:buChar char="•"/>
            </a:pPr>
            <a:r>
              <a:rPr lang="en-US" sz="1000" dirty="0">
                <a:solidFill>
                  <a:srgbClr val="000000"/>
                </a:solidFill>
                <a:latin typeface="+mn-lt"/>
              </a:rPr>
              <a:t>Logical Vectors (data type: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(data type: character)</a:t>
            </a:r>
          </a:p>
          <a:p>
            <a:r>
              <a:rPr lang="en-US" sz="1000" b="1" dirty="0">
                <a:solidFill>
                  <a:schemeClr val="bg2"/>
                </a:solidFill>
                <a:latin typeface="+mn-lt"/>
              </a:rPr>
              <a:t>2) </a:t>
            </a:r>
            <a:r>
              <a:rPr lang="en-US" sz="1000" b="1" dirty="0">
                <a:solidFill>
                  <a:srgbClr val="C00000"/>
                </a:solidFill>
                <a:latin typeface="+mn-lt"/>
              </a:rPr>
              <a:t>Matrix</a:t>
            </a:r>
            <a:r>
              <a:rPr lang="en-US" sz="1000" b="1" dirty="0">
                <a:solidFill>
                  <a:srgbClr val="0000FF"/>
                </a:solidFill>
                <a:latin typeface="+mn-lt"/>
              </a:rPr>
              <a:t> </a:t>
            </a:r>
          </a:p>
          <a:p>
            <a:r>
              <a:rPr lang="en-US" sz="1000" dirty="0">
                <a:solidFill>
                  <a:srgbClr val="000000"/>
                </a:solidFill>
                <a:latin typeface="+mn-lt"/>
              </a:rPr>
              <a:t>two-dimensional arrays to store collections of data of the same mode.</a:t>
            </a:r>
          </a:p>
          <a:p>
            <a:endParaRPr lang="en-US" sz="1000" b="1" dirty="0">
              <a:solidFill>
                <a:srgbClr val="0000FF"/>
              </a:solidFill>
              <a:latin typeface="+mn-lt"/>
            </a:endParaRPr>
          </a:p>
          <a:p>
            <a:r>
              <a:rPr lang="en-US" sz="1000" b="1" dirty="0">
                <a:solidFill>
                  <a:schemeClr val="bg2"/>
                </a:solidFill>
                <a:latin typeface="+mn-lt"/>
              </a:rPr>
              <a:t>3) </a:t>
            </a:r>
            <a:r>
              <a:rPr lang="en-US" sz="1000" b="1" dirty="0">
                <a:solidFill>
                  <a:srgbClr val="0000FF"/>
                </a:solidFill>
                <a:latin typeface="+mn-lt"/>
              </a:rPr>
              <a:t>Array</a:t>
            </a:r>
            <a:r>
              <a:rPr lang="en-US" sz="1000" b="1" dirty="0">
                <a:solidFill>
                  <a:srgbClr val="FF00FF"/>
                </a:solidFill>
                <a:latin typeface="+mn-lt"/>
              </a:rPr>
              <a:t> </a:t>
            </a:r>
          </a:p>
          <a:p>
            <a:r>
              <a:rPr lang="en-US" sz="1000" dirty="0">
                <a:solidFill>
                  <a:srgbClr val="000000"/>
                </a:solidFill>
                <a:latin typeface="+mn-lt"/>
              </a:rPr>
              <a:t>similar to matrices but they can be multi-dimensional (more than 2D) </a:t>
            </a:r>
          </a:p>
          <a:p>
            <a:endParaRPr lang="en-US" sz="1000" b="1" dirty="0">
              <a:solidFill>
                <a:srgbClr val="FF00FF"/>
              </a:solidFill>
              <a:latin typeface="+mn-lt"/>
            </a:endParaRPr>
          </a:p>
          <a:p>
            <a:r>
              <a:rPr lang="en-US" sz="1000" b="1" dirty="0">
                <a:solidFill>
                  <a:schemeClr val="bg2"/>
                </a:solidFill>
                <a:latin typeface="+mn-lt"/>
              </a:rPr>
              <a:t>4) </a:t>
            </a:r>
            <a:r>
              <a:rPr lang="en-US" sz="1000" b="1" dirty="0">
                <a:solidFill>
                  <a:srgbClr val="FF00FF"/>
                </a:solidFill>
                <a:latin typeface="+mn-lt"/>
              </a:rPr>
              <a:t>Data Frame</a:t>
            </a:r>
          </a:p>
          <a:p>
            <a:r>
              <a:rPr lang="en-US" sz="1000" dirty="0">
                <a:solidFill>
                  <a:srgbClr val="000000"/>
                </a:solidFill>
                <a:latin typeface="+mn-lt"/>
              </a:rPr>
              <a:t>generalization of matrices where different columns can store different mode data.</a:t>
            </a:r>
          </a:p>
          <a:p>
            <a:endParaRPr lang="en-US" sz="1000" b="1" dirty="0">
              <a:solidFill>
                <a:srgbClr val="FF00FF"/>
              </a:solidFill>
              <a:latin typeface="+mn-lt"/>
            </a:endParaRPr>
          </a:p>
          <a:p>
            <a:r>
              <a:rPr lang="en-US" sz="1000" b="1" dirty="0">
                <a:solidFill>
                  <a:schemeClr val="bg2"/>
                </a:solidFill>
                <a:latin typeface="+mn-lt"/>
              </a:rPr>
              <a:t>5) </a:t>
            </a:r>
            <a:r>
              <a:rPr lang="en-US" sz="1000" b="1" dirty="0">
                <a:solidFill>
                  <a:srgbClr val="000000"/>
                </a:solidFill>
                <a:latin typeface="+mn-lt"/>
              </a:rPr>
              <a:t>List</a:t>
            </a:r>
          </a:p>
          <a:p>
            <a:r>
              <a:rPr lang="en-US" sz="1000" dirty="0">
                <a:solidFill>
                  <a:srgbClr val="000000"/>
                </a:solidFill>
                <a:latin typeface="+mn-lt"/>
              </a:rPr>
              <a:t>ordered collection of objects, where the elements can be of different types</a:t>
            </a:r>
          </a:p>
          <a:p>
            <a:endParaRPr lang="en-US" sz="1000" dirty="0">
              <a:solidFill>
                <a:srgbClr val="000000"/>
              </a:solidFill>
              <a:latin typeface="+mn-lt"/>
            </a:endParaRPr>
          </a:p>
        </p:txBody>
      </p:sp>
    </p:spTree>
    <p:extLst>
      <p:ext uri="{BB962C8B-B14F-4D97-AF65-F5344CB8AC3E}">
        <p14:creationId xmlns:p14="http://schemas.microsoft.com/office/powerpoint/2010/main" val="4266850155"/>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2029</Words>
  <Application>Microsoft Office PowerPoint</Application>
  <PresentationFormat>On-screen Show (16:9)</PresentationFormat>
  <Paragraphs>356</Paragraphs>
  <Slides>24</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Cambria Math</vt:lpstr>
      <vt:lpstr>Consolas</vt:lpstr>
      <vt:lpstr>Verdana</vt:lpstr>
      <vt:lpstr>Wingdings</vt:lpstr>
      <vt:lpstr>GFZ_Praesentation_DE</vt:lpstr>
      <vt:lpstr>Formel</vt:lpstr>
      <vt:lpstr>Flood Risk Seminar</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Xiaoxiang Guan</cp:lastModifiedBy>
  <cp:revision>219</cp:revision>
  <dcterms:created xsi:type="dcterms:W3CDTF">2018-04-25T15:07:40Z</dcterms:created>
  <dcterms:modified xsi:type="dcterms:W3CDTF">2024-05-09T20:29:19Z</dcterms:modified>
</cp:coreProperties>
</file>